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307" r:id="rId2"/>
    <p:sldId id="401" r:id="rId3"/>
    <p:sldId id="410" r:id="rId4"/>
    <p:sldId id="416" r:id="rId5"/>
    <p:sldId id="396" r:id="rId6"/>
    <p:sldId id="408" r:id="rId7"/>
    <p:sldId id="413" r:id="rId8"/>
    <p:sldId id="402" r:id="rId9"/>
    <p:sldId id="414" r:id="rId10"/>
    <p:sldId id="379" r:id="rId11"/>
    <p:sldId id="415" r:id="rId12"/>
    <p:sldId id="409" r:id="rId13"/>
    <p:sldId id="403" r:id="rId14"/>
    <p:sldId id="336" r:id="rId15"/>
    <p:sldId id="372" r:id="rId16"/>
    <p:sldId id="378" r:id="rId17"/>
    <p:sldId id="397" r:id="rId18"/>
    <p:sldId id="398" r:id="rId19"/>
    <p:sldId id="399" r:id="rId20"/>
    <p:sldId id="404" r:id="rId21"/>
    <p:sldId id="405" r:id="rId22"/>
    <p:sldId id="406" r:id="rId23"/>
  </p:sldIdLst>
  <p:sldSz cx="10058400" cy="7772400"/>
  <p:notesSz cx="6985000" cy="9283700"/>
  <p:defaultTex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54D4"/>
    <a:srgbClr val="FF3939"/>
    <a:srgbClr val="7979FF"/>
    <a:srgbClr val="F7F9FF"/>
    <a:srgbClr val="FFFF00"/>
    <a:srgbClr val="FF3300"/>
    <a:srgbClr val="FF494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1" autoAdjust="0"/>
    <p:restoredTop sz="82160" autoAdjust="0"/>
  </p:normalViewPr>
  <p:slideViewPr>
    <p:cSldViewPr snapToGrid="0">
      <p:cViewPr varScale="1">
        <p:scale>
          <a:sx n="79" d="100"/>
          <a:sy n="79" d="100"/>
        </p:scale>
        <p:origin x="-1128" y="-36"/>
      </p:cViewPr>
      <p:guideLst>
        <p:guide orient="horz" pos="2436"/>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596" y="-78"/>
      </p:cViewPr>
      <p:guideLst>
        <p:guide orient="horz" pos="2200"/>
        <p:guide pos="291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0"/>
            <a:ext cx="3028207" cy="463550"/>
          </a:xfrm>
          <a:prstGeom prst="rect">
            <a:avLst/>
          </a:prstGeom>
          <a:noFill/>
          <a:ln w="9525">
            <a:noFill/>
            <a:miter lim="800000"/>
            <a:headEnd/>
            <a:tailEnd/>
          </a:ln>
          <a:effectLst/>
        </p:spPr>
        <p:txBody>
          <a:bodyPr vert="horz" wrap="square" lIns="19397" tIns="0" rIns="19397" bIns="0" numCol="1" anchor="t" anchorCtr="0" compatLnSpc="1">
            <a:prstTxWarp prst="textNoShape">
              <a:avLst/>
            </a:prstTxWarp>
          </a:bodyPr>
          <a:lstStyle>
            <a:lvl1pPr defTabSz="930275">
              <a:defRPr sz="1000" i="1"/>
            </a:lvl1pPr>
          </a:lstStyle>
          <a:p>
            <a:pPr>
              <a:defRPr/>
            </a:pPr>
            <a:endParaRPr lang="en-US" dirty="0"/>
          </a:p>
        </p:txBody>
      </p:sp>
      <p:sp>
        <p:nvSpPr>
          <p:cNvPr id="2051" name="Rectangle 3"/>
          <p:cNvSpPr>
            <a:spLocks noGrp="1" noChangeArrowheads="1"/>
          </p:cNvSpPr>
          <p:nvPr>
            <p:ph type="dt" idx="1"/>
          </p:nvPr>
        </p:nvSpPr>
        <p:spPr bwMode="auto">
          <a:xfrm>
            <a:off x="3956794" y="0"/>
            <a:ext cx="3028206" cy="463550"/>
          </a:xfrm>
          <a:prstGeom prst="rect">
            <a:avLst/>
          </a:prstGeom>
          <a:noFill/>
          <a:ln w="9525">
            <a:noFill/>
            <a:miter lim="800000"/>
            <a:headEnd/>
            <a:tailEnd/>
          </a:ln>
          <a:effectLst/>
        </p:spPr>
        <p:txBody>
          <a:bodyPr vert="horz" wrap="square" lIns="19397" tIns="0" rIns="19397" bIns="0" numCol="1" anchor="t" anchorCtr="0" compatLnSpc="1">
            <a:prstTxWarp prst="textNoShape">
              <a:avLst/>
            </a:prstTxWarp>
          </a:bodyPr>
          <a:lstStyle>
            <a:lvl1pPr algn="r" defTabSz="930275">
              <a:defRPr sz="1000" i="1"/>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249363" y="704850"/>
            <a:ext cx="4486275" cy="346710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31756" y="4408488"/>
            <a:ext cx="5121488" cy="4176712"/>
          </a:xfrm>
          <a:prstGeom prst="rect">
            <a:avLst/>
          </a:prstGeom>
          <a:noFill/>
          <a:ln w="9525">
            <a:noFill/>
            <a:miter lim="800000"/>
            <a:headEnd/>
            <a:tailEnd/>
          </a:ln>
          <a:effectLst/>
        </p:spPr>
        <p:txBody>
          <a:bodyPr vert="horz" wrap="square" lIns="93751" tIns="46876" rIns="93751" bIns="4687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1" y="8820150"/>
            <a:ext cx="3028207" cy="463550"/>
          </a:xfrm>
          <a:prstGeom prst="rect">
            <a:avLst/>
          </a:prstGeom>
          <a:noFill/>
          <a:ln w="9525">
            <a:noFill/>
            <a:miter lim="800000"/>
            <a:headEnd/>
            <a:tailEnd/>
          </a:ln>
          <a:effectLst/>
        </p:spPr>
        <p:txBody>
          <a:bodyPr vert="horz" wrap="square" lIns="19397" tIns="0" rIns="19397" bIns="0" numCol="1" anchor="b" anchorCtr="0" compatLnSpc="1">
            <a:prstTxWarp prst="textNoShape">
              <a:avLst/>
            </a:prstTxWarp>
          </a:bodyPr>
          <a:lstStyle>
            <a:lvl1pPr defTabSz="930275">
              <a:defRPr sz="1000" i="1"/>
            </a:lvl1pPr>
          </a:lstStyle>
          <a:p>
            <a:pPr>
              <a:defRPr/>
            </a:pPr>
            <a:endParaRPr lang="en-US" dirty="0"/>
          </a:p>
        </p:txBody>
      </p:sp>
      <p:sp>
        <p:nvSpPr>
          <p:cNvPr id="2055" name="Rectangle 7"/>
          <p:cNvSpPr>
            <a:spLocks noGrp="1" noChangeArrowheads="1"/>
          </p:cNvSpPr>
          <p:nvPr>
            <p:ph type="sldNum" sz="quarter" idx="5"/>
          </p:nvPr>
        </p:nvSpPr>
        <p:spPr bwMode="auto">
          <a:xfrm>
            <a:off x="3956794" y="8820150"/>
            <a:ext cx="3028206" cy="463550"/>
          </a:xfrm>
          <a:prstGeom prst="rect">
            <a:avLst/>
          </a:prstGeom>
          <a:noFill/>
          <a:ln w="9525">
            <a:noFill/>
            <a:miter lim="800000"/>
            <a:headEnd/>
            <a:tailEnd/>
          </a:ln>
          <a:effectLst/>
        </p:spPr>
        <p:txBody>
          <a:bodyPr vert="horz" wrap="square" lIns="19397" tIns="0" rIns="19397" bIns="0" numCol="1" anchor="b" anchorCtr="0" compatLnSpc="1">
            <a:prstTxWarp prst="textNoShape">
              <a:avLst/>
            </a:prstTxWarp>
          </a:bodyPr>
          <a:lstStyle>
            <a:lvl1pPr algn="r" defTabSz="930275">
              <a:defRPr sz="1000" i="1"/>
            </a:lvl1pPr>
          </a:lstStyle>
          <a:p>
            <a:pPr>
              <a:defRPr/>
            </a:pPr>
            <a:fld id="{4241EC1C-C2F3-43B0-B020-415BAABD00A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E8D2906E-772F-4A24-A9C6-2528999C4574}" type="slidenum">
              <a:rPr lang="en-US" smtClean="0"/>
              <a:pPr/>
              <a:t>1</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F87F0600-9C3D-4DE8-AA1F-0E6F6A6931BC}" type="slidenum">
              <a:rPr lang="en-US" smtClean="0"/>
              <a:pPr/>
              <a:t>10</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241EC1C-C2F3-43B0-B020-415BAABD00A4}"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81C1A-21F2-4338-A492-903DDC015D0D}" type="slidenum">
              <a:rPr lang="en-US" smtClean="0"/>
              <a:pPr fontAlgn="base">
                <a:spcBef>
                  <a:spcPct val="0"/>
                </a:spcBef>
                <a:spcAft>
                  <a:spcPct val="0"/>
                </a:spcAft>
                <a:defRPr/>
              </a:pPr>
              <a:t>12</a:t>
            </a:fld>
            <a:endParaRPr lang="en-US" dirty="0" smtClean="0"/>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000" dirty="0" smtClean="0">
              <a:latin typeface="Arial" charset="0"/>
            </a:endParaRPr>
          </a:p>
          <a:p>
            <a:pPr eaLnBrk="1" hangingPunct="1">
              <a:spcBef>
                <a:spcPct val="0"/>
              </a:spcBef>
            </a:pPr>
            <a:endParaRPr lang="en-US" sz="1000" dirty="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241EC1C-C2F3-43B0-B020-415BAABD00A4}"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758B059-8B66-478E-A71D-032B8C4083DA}" type="slidenum">
              <a:rPr lang="en-US" smtClean="0"/>
              <a:pPr/>
              <a:t>14</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241EC1C-C2F3-43B0-B020-415BAABD00A4}"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241EC1C-C2F3-43B0-B020-415BAABD00A4}"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Optional</a:t>
            </a:r>
          </a:p>
        </p:txBody>
      </p:sp>
      <p:sp>
        <p:nvSpPr>
          <p:cNvPr id="4" name="Slide Number Placeholder 3"/>
          <p:cNvSpPr>
            <a:spLocks noGrp="1"/>
          </p:cNvSpPr>
          <p:nvPr>
            <p:ph type="sldNum" sz="quarter" idx="5"/>
          </p:nvPr>
        </p:nvSpPr>
        <p:spPr/>
        <p:txBody>
          <a:bodyPr/>
          <a:lstStyle/>
          <a:p>
            <a:pPr>
              <a:defRPr/>
            </a:pPr>
            <a:fld id="{76E1AF6C-8F2E-45EA-868D-52F909D3BAA0}"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Optional</a:t>
            </a:r>
          </a:p>
        </p:txBody>
      </p:sp>
      <p:sp>
        <p:nvSpPr>
          <p:cNvPr id="4" name="Slide Number Placeholder 3"/>
          <p:cNvSpPr>
            <a:spLocks noGrp="1"/>
          </p:cNvSpPr>
          <p:nvPr>
            <p:ph type="sldNum" sz="quarter" idx="5"/>
          </p:nvPr>
        </p:nvSpPr>
        <p:spPr/>
        <p:txBody>
          <a:bodyPr/>
          <a:lstStyle/>
          <a:p>
            <a:pPr>
              <a:defRPr/>
            </a:pPr>
            <a:fld id="{10BC2ED4-09F8-4743-83D7-31369DA8689B}"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Optional</a:t>
            </a:r>
          </a:p>
        </p:txBody>
      </p:sp>
      <p:sp>
        <p:nvSpPr>
          <p:cNvPr id="4" name="Slide Number Placeholder 3"/>
          <p:cNvSpPr>
            <a:spLocks noGrp="1"/>
          </p:cNvSpPr>
          <p:nvPr>
            <p:ph type="sldNum" sz="quarter" idx="5"/>
          </p:nvPr>
        </p:nvSpPr>
        <p:spPr/>
        <p:txBody>
          <a:bodyPr/>
          <a:lstStyle/>
          <a:p>
            <a:pPr>
              <a:defRPr/>
            </a:pPr>
            <a:fld id="{3FDFFE01-F759-4DE7-8DDB-7A1D9A8F3092}"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241EC1C-C2F3-43B0-B020-415BAABD00A4}"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241EC1C-C2F3-43B0-B020-415BAABD00A4}"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241EC1C-C2F3-43B0-B020-415BAABD00A4}"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241EC1C-C2F3-43B0-B020-415BAABD00A4}" type="slidenum">
              <a:rPr lang="en-US" smtClean="0"/>
              <a:pPr>
                <a:defRPr/>
              </a:pPr>
              <a:t>22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AFEC01D0-B5E0-4F61-A2A8-C11444F72A88}" type="slidenum">
              <a:rPr lang="en-US" smtClean="0"/>
              <a:pPr/>
              <a:t>3</a:t>
            </a:fld>
            <a:endParaRPr lang="en-US" dirty="0" smtClean="0"/>
          </a:p>
        </p:txBody>
      </p:sp>
      <p:sp>
        <p:nvSpPr>
          <p:cNvPr id="18435" name="Rectangle 2"/>
          <p:cNvSpPr>
            <a:spLocks noGrp="1" noRot="1" noChangeAspect="1" noChangeArrowheads="1" noTextEdit="1"/>
          </p:cNvSpPr>
          <p:nvPr>
            <p:ph type="sldImg"/>
          </p:nvPr>
        </p:nvSpPr>
        <p:spPr>
          <a:xfrm>
            <a:off x="1243013" y="696913"/>
            <a:ext cx="4506912" cy="3482975"/>
          </a:xfrm>
          <a:ln/>
        </p:spPr>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C3D10C9-449C-410F-96B2-CC7641ECB3F3}" type="slidenum">
              <a:rPr lang="en-US" smtClean="0"/>
              <a:pPr/>
              <a:t>4</a:t>
            </a:fld>
            <a:endParaRPr lang="en-US" smtClean="0"/>
          </a:p>
        </p:txBody>
      </p:sp>
      <p:sp>
        <p:nvSpPr>
          <p:cNvPr id="19459" name="Rectangle 2"/>
          <p:cNvSpPr>
            <a:spLocks noGrp="1" noRot="1" noChangeAspect="1" noChangeArrowheads="1" noTextEdit="1"/>
          </p:cNvSpPr>
          <p:nvPr>
            <p:ph type="sldImg"/>
          </p:nvPr>
        </p:nvSpPr>
        <p:spPr>
          <a:xfrm>
            <a:off x="1243013" y="696913"/>
            <a:ext cx="4506912" cy="3482975"/>
          </a:xfrm>
          <a:ln/>
        </p:spPr>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241EC1C-C2F3-43B0-B020-415BAABD00A4}"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81E310-153E-4C42-A81B-0328ED4B82F7}" type="slidenum">
              <a:rPr lang="en-US" smtClean="0"/>
              <a:pPr fontAlgn="base">
                <a:spcBef>
                  <a:spcPct val="0"/>
                </a:spcBef>
                <a:spcAft>
                  <a:spcPct val="0"/>
                </a:spcAft>
                <a:defRPr/>
              </a:pPr>
              <a:t>6</a:t>
            </a:fld>
            <a:endParaRPr lang="en-US" smtClean="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000"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81E310-153E-4C42-A81B-0328ED4B82F7}" type="slidenum">
              <a:rPr lang="en-US" smtClean="0"/>
              <a:pPr fontAlgn="base">
                <a:spcBef>
                  <a:spcPct val="0"/>
                </a:spcBef>
                <a:spcAft>
                  <a:spcPct val="0"/>
                </a:spcAft>
                <a:defRPr/>
              </a:pPr>
              <a:t>7</a:t>
            </a:fld>
            <a:endParaRPr lang="en-US" smtClean="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000"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F87F0600-9C3D-4DE8-AA1F-0E6F6A6931BC}" type="slidenum">
              <a:rPr lang="en-US" smtClean="0"/>
              <a:pPr/>
              <a:t>8</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F87F0600-9C3D-4DE8-AA1F-0E6F6A6931BC}" type="slidenum">
              <a:rPr lang="en-US" smtClean="0"/>
              <a:pPr/>
              <a:t>9</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53"/>
          <p:cNvSpPr>
            <a:spLocks noGrp="1" noChangeArrowheads="1"/>
          </p:cNvSpPr>
          <p:nvPr>
            <p:ph type="dt" sz="half" idx="10"/>
          </p:nvPr>
        </p:nvSpPr>
        <p:spPr>
          <a:ln/>
        </p:spPr>
        <p:txBody>
          <a:bodyPr/>
          <a:lstStyle>
            <a:lvl1pPr>
              <a:defRPr/>
            </a:lvl1pPr>
          </a:lstStyle>
          <a:p>
            <a:pPr>
              <a:defRPr/>
            </a:pPr>
            <a:r>
              <a:rPr lang="en-US" smtClean="0"/>
              <a:t>16 Dec 11</a:t>
            </a:r>
            <a:endParaRPr lang="en-US" dirty="0"/>
          </a:p>
        </p:txBody>
      </p:sp>
      <p:sp>
        <p:nvSpPr>
          <p:cNvPr id="5" name="Rectangle 95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1812925"/>
            <a:ext cx="9051925" cy="5130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53"/>
          <p:cNvSpPr>
            <a:spLocks noGrp="1" noChangeArrowheads="1"/>
          </p:cNvSpPr>
          <p:nvPr>
            <p:ph type="dt" sz="half" idx="10"/>
          </p:nvPr>
        </p:nvSpPr>
        <p:spPr>
          <a:ln/>
        </p:spPr>
        <p:txBody>
          <a:bodyPr/>
          <a:lstStyle>
            <a:lvl1pPr>
              <a:defRPr/>
            </a:lvl1pPr>
          </a:lstStyle>
          <a:p>
            <a:pPr>
              <a:defRPr/>
            </a:pPr>
            <a:r>
              <a:rPr lang="en-US" smtClean="0"/>
              <a:t>16 Dec 11</a:t>
            </a:r>
            <a:endParaRPr lang="en-US" dirty="0"/>
          </a:p>
        </p:txBody>
      </p:sp>
      <p:sp>
        <p:nvSpPr>
          <p:cNvPr id="5" name="Rectangle 95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11150"/>
            <a:ext cx="6637337" cy="66325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53"/>
          <p:cNvSpPr>
            <a:spLocks noGrp="1" noChangeArrowheads="1"/>
          </p:cNvSpPr>
          <p:nvPr>
            <p:ph type="dt" sz="half" idx="10"/>
          </p:nvPr>
        </p:nvSpPr>
        <p:spPr>
          <a:ln/>
        </p:spPr>
        <p:txBody>
          <a:bodyPr/>
          <a:lstStyle>
            <a:lvl1pPr>
              <a:defRPr/>
            </a:lvl1pPr>
          </a:lstStyle>
          <a:p>
            <a:pPr>
              <a:defRPr/>
            </a:pPr>
            <a:r>
              <a:rPr lang="en-US" smtClean="0"/>
              <a:t>16 Dec 11</a:t>
            </a:r>
            <a:endParaRPr lang="en-US" dirty="0"/>
          </a:p>
        </p:txBody>
      </p:sp>
      <p:sp>
        <p:nvSpPr>
          <p:cNvPr id="5" name="Rectangle 95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503238" y="1812925"/>
            <a:ext cx="9051925" cy="5130800"/>
          </a:xfrm>
          <a:prstGeom prst="rect">
            <a:avLst/>
          </a:prstGeom>
        </p:spPr>
        <p:txBody>
          <a:bodyPr/>
          <a:lstStyle/>
          <a:p>
            <a:pPr lvl="0"/>
            <a:endParaRPr lang="en-US" noProof="0" dirty="0" smtClean="0"/>
          </a:p>
        </p:txBody>
      </p:sp>
      <p:sp>
        <p:nvSpPr>
          <p:cNvPr id="4" name="Rectangle 953"/>
          <p:cNvSpPr>
            <a:spLocks noGrp="1" noChangeArrowheads="1"/>
          </p:cNvSpPr>
          <p:nvPr>
            <p:ph type="dt" sz="half" idx="10"/>
          </p:nvPr>
        </p:nvSpPr>
        <p:spPr>
          <a:ln/>
        </p:spPr>
        <p:txBody>
          <a:bodyPr/>
          <a:lstStyle>
            <a:lvl1pPr>
              <a:defRPr/>
            </a:lvl1pPr>
          </a:lstStyle>
          <a:p>
            <a:pPr>
              <a:defRPr/>
            </a:pPr>
            <a:r>
              <a:rPr lang="en-US" smtClean="0"/>
              <a:t>16 Dec 11</a:t>
            </a:r>
            <a:endParaRPr lang="en-US" dirty="0"/>
          </a:p>
        </p:txBody>
      </p:sp>
      <p:sp>
        <p:nvSpPr>
          <p:cNvPr id="5" name="Rectangle 95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503238" y="1812925"/>
            <a:ext cx="9051925" cy="5130800"/>
          </a:xfrm>
          <a:prstGeom prst="rect">
            <a:avLst/>
          </a:prstGeom>
        </p:spPr>
        <p:txBody>
          <a:bodyPr/>
          <a:lstStyle/>
          <a:p>
            <a:pPr lvl="0"/>
            <a:endParaRPr lang="en-US" noProof="0" dirty="0" smtClean="0"/>
          </a:p>
        </p:txBody>
      </p:sp>
      <p:sp>
        <p:nvSpPr>
          <p:cNvPr id="4" name="Rectangle 953"/>
          <p:cNvSpPr>
            <a:spLocks noGrp="1" noChangeArrowheads="1"/>
          </p:cNvSpPr>
          <p:nvPr>
            <p:ph type="dt" sz="half" idx="10"/>
          </p:nvPr>
        </p:nvSpPr>
        <p:spPr>
          <a:ln/>
        </p:spPr>
        <p:txBody>
          <a:bodyPr/>
          <a:lstStyle>
            <a:lvl1pPr>
              <a:defRPr/>
            </a:lvl1pPr>
          </a:lstStyle>
          <a:p>
            <a:pPr>
              <a:defRPr/>
            </a:pPr>
            <a:r>
              <a:rPr lang="en-US" smtClean="0"/>
              <a:t>16 Dec 11</a:t>
            </a:r>
            <a:endParaRPr lang="en-US" dirty="0"/>
          </a:p>
        </p:txBody>
      </p:sp>
      <p:sp>
        <p:nvSpPr>
          <p:cNvPr id="5" name="Rectangle 95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03238" y="1812925"/>
            <a:ext cx="9051925" cy="5130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53"/>
          <p:cNvSpPr>
            <a:spLocks noGrp="1" noChangeArrowheads="1"/>
          </p:cNvSpPr>
          <p:nvPr>
            <p:ph type="dt" sz="half" idx="10"/>
          </p:nvPr>
        </p:nvSpPr>
        <p:spPr>
          <a:ln/>
        </p:spPr>
        <p:txBody>
          <a:bodyPr/>
          <a:lstStyle>
            <a:lvl1pPr>
              <a:defRPr/>
            </a:lvl1pPr>
          </a:lstStyle>
          <a:p>
            <a:pPr>
              <a:defRPr/>
            </a:pPr>
            <a:r>
              <a:rPr lang="en-US" smtClean="0"/>
              <a:t>16 Dec 11</a:t>
            </a:r>
            <a:endParaRPr lang="en-US" dirty="0"/>
          </a:p>
        </p:txBody>
      </p:sp>
      <p:sp>
        <p:nvSpPr>
          <p:cNvPr id="5" name="Rectangle 95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53"/>
          <p:cNvSpPr>
            <a:spLocks noGrp="1" noChangeArrowheads="1"/>
          </p:cNvSpPr>
          <p:nvPr>
            <p:ph type="dt" sz="half" idx="10"/>
          </p:nvPr>
        </p:nvSpPr>
        <p:spPr>
          <a:ln/>
        </p:spPr>
        <p:txBody>
          <a:bodyPr/>
          <a:lstStyle>
            <a:lvl1pPr>
              <a:defRPr/>
            </a:lvl1pPr>
          </a:lstStyle>
          <a:p>
            <a:pPr>
              <a:defRPr/>
            </a:pPr>
            <a:r>
              <a:rPr lang="en-US" smtClean="0"/>
              <a:t>16 Dec 11</a:t>
            </a:r>
            <a:endParaRPr lang="en-US" dirty="0"/>
          </a:p>
        </p:txBody>
      </p:sp>
      <p:sp>
        <p:nvSpPr>
          <p:cNvPr id="5" name="Rectangle 95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5"/>
            <a:ext cx="4449762" cy="5130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812925"/>
            <a:ext cx="4449763" cy="5130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53"/>
          <p:cNvSpPr>
            <a:spLocks noGrp="1" noChangeArrowheads="1"/>
          </p:cNvSpPr>
          <p:nvPr>
            <p:ph type="dt" sz="half" idx="10"/>
          </p:nvPr>
        </p:nvSpPr>
        <p:spPr>
          <a:ln/>
        </p:spPr>
        <p:txBody>
          <a:bodyPr/>
          <a:lstStyle>
            <a:lvl1pPr>
              <a:defRPr/>
            </a:lvl1pPr>
          </a:lstStyle>
          <a:p>
            <a:pPr>
              <a:defRPr/>
            </a:pPr>
            <a:r>
              <a:rPr lang="en-US" smtClean="0"/>
              <a:t>16 Dec 11</a:t>
            </a:r>
            <a:endParaRPr lang="en-US" dirty="0"/>
          </a:p>
        </p:txBody>
      </p:sp>
      <p:sp>
        <p:nvSpPr>
          <p:cNvPr id="6" name="Rectangle 95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53"/>
          <p:cNvSpPr>
            <a:spLocks noGrp="1" noChangeArrowheads="1"/>
          </p:cNvSpPr>
          <p:nvPr>
            <p:ph type="dt" sz="half" idx="10"/>
          </p:nvPr>
        </p:nvSpPr>
        <p:spPr>
          <a:ln/>
        </p:spPr>
        <p:txBody>
          <a:bodyPr/>
          <a:lstStyle>
            <a:lvl1pPr>
              <a:defRPr/>
            </a:lvl1pPr>
          </a:lstStyle>
          <a:p>
            <a:pPr>
              <a:defRPr/>
            </a:pPr>
            <a:r>
              <a:rPr lang="en-US" smtClean="0"/>
              <a:t>16 Dec 11</a:t>
            </a:r>
            <a:endParaRPr lang="en-US" dirty="0"/>
          </a:p>
        </p:txBody>
      </p:sp>
      <p:sp>
        <p:nvSpPr>
          <p:cNvPr id="8" name="Rectangle 95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a:lstStyle/>
          <a:p>
            <a:r>
              <a:rPr lang="en-US" smtClean="0"/>
              <a:t>Click to edit Master title style</a:t>
            </a:r>
            <a:endParaRPr lang="en-US"/>
          </a:p>
        </p:txBody>
      </p:sp>
      <p:sp>
        <p:nvSpPr>
          <p:cNvPr id="3" name="Rectangle 953"/>
          <p:cNvSpPr>
            <a:spLocks noGrp="1" noChangeArrowheads="1"/>
          </p:cNvSpPr>
          <p:nvPr>
            <p:ph type="dt" sz="half" idx="10"/>
          </p:nvPr>
        </p:nvSpPr>
        <p:spPr>
          <a:ln/>
        </p:spPr>
        <p:txBody>
          <a:bodyPr/>
          <a:lstStyle>
            <a:lvl1pPr>
              <a:defRPr/>
            </a:lvl1pPr>
          </a:lstStyle>
          <a:p>
            <a:pPr>
              <a:defRPr/>
            </a:pPr>
            <a:r>
              <a:rPr lang="en-US" smtClean="0"/>
              <a:t>16 Dec 11</a:t>
            </a:r>
            <a:endParaRPr lang="en-US" dirty="0"/>
          </a:p>
        </p:txBody>
      </p:sp>
      <p:sp>
        <p:nvSpPr>
          <p:cNvPr id="4" name="Rectangle 95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53"/>
          <p:cNvSpPr>
            <a:spLocks noGrp="1" noChangeArrowheads="1"/>
          </p:cNvSpPr>
          <p:nvPr>
            <p:ph type="dt" sz="half" idx="10"/>
          </p:nvPr>
        </p:nvSpPr>
        <p:spPr>
          <a:ln/>
        </p:spPr>
        <p:txBody>
          <a:bodyPr/>
          <a:lstStyle>
            <a:lvl1pPr>
              <a:defRPr/>
            </a:lvl1pPr>
          </a:lstStyle>
          <a:p>
            <a:pPr>
              <a:defRPr/>
            </a:pPr>
            <a:r>
              <a:rPr lang="en-US" smtClean="0"/>
              <a:t>16 Dec 11</a:t>
            </a:r>
            <a:endParaRPr lang="en-US" dirty="0"/>
          </a:p>
        </p:txBody>
      </p:sp>
      <p:sp>
        <p:nvSpPr>
          <p:cNvPr id="3" name="Rectangle 95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53"/>
          <p:cNvSpPr>
            <a:spLocks noGrp="1" noChangeArrowheads="1"/>
          </p:cNvSpPr>
          <p:nvPr>
            <p:ph type="dt" sz="half" idx="10"/>
          </p:nvPr>
        </p:nvSpPr>
        <p:spPr>
          <a:ln/>
        </p:spPr>
        <p:txBody>
          <a:bodyPr/>
          <a:lstStyle>
            <a:lvl1pPr>
              <a:defRPr/>
            </a:lvl1pPr>
          </a:lstStyle>
          <a:p>
            <a:pPr>
              <a:defRPr/>
            </a:pPr>
            <a:r>
              <a:rPr lang="en-US" smtClean="0"/>
              <a:t>16 Dec 11</a:t>
            </a:r>
            <a:endParaRPr lang="en-US" dirty="0"/>
          </a:p>
        </p:txBody>
      </p:sp>
      <p:sp>
        <p:nvSpPr>
          <p:cNvPr id="6" name="Rectangle 95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71675" y="6083300"/>
            <a:ext cx="6035675" cy="9112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53"/>
          <p:cNvSpPr>
            <a:spLocks noGrp="1" noChangeArrowheads="1"/>
          </p:cNvSpPr>
          <p:nvPr>
            <p:ph type="dt" sz="half" idx="10"/>
          </p:nvPr>
        </p:nvSpPr>
        <p:spPr>
          <a:ln/>
        </p:spPr>
        <p:txBody>
          <a:bodyPr/>
          <a:lstStyle>
            <a:lvl1pPr>
              <a:defRPr/>
            </a:lvl1pPr>
          </a:lstStyle>
          <a:p>
            <a:pPr>
              <a:defRPr/>
            </a:pPr>
            <a:r>
              <a:rPr lang="en-US" smtClean="0"/>
              <a:t>16 Dec 11</a:t>
            </a:r>
            <a:endParaRPr lang="en-US" dirty="0"/>
          </a:p>
        </p:txBody>
      </p:sp>
      <p:sp>
        <p:nvSpPr>
          <p:cNvPr id="6" name="Rectangle 95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8674100" y="1046163"/>
            <a:ext cx="1022350" cy="82550"/>
          </a:xfrm>
          <a:prstGeom prst="rect">
            <a:avLst/>
          </a:prstGeom>
          <a:gradFill rotWithShape="0">
            <a:gsLst>
              <a:gs pos="0">
                <a:srgbClr val="FC0128"/>
              </a:gs>
              <a:gs pos="100000">
                <a:srgbClr val="FC0128">
                  <a:gamma/>
                  <a:tint val="0"/>
                  <a:invGamma/>
                </a:srgbClr>
              </a:gs>
            </a:gsLst>
            <a:lin ang="5400000" scaled="1"/>
          </a:gradFill>
          <a:ln w="9525">
            <a:noFill/>
            <a:miter lim="800000"/>
            <a:headEnd/>
            <a:tailEnd/>
          </a:ln>
          <a:effectLst>
            <a:outerShdw dist="99190" dir="7788334" algn="ctr" rotWithShape="0">
              <a:srgbClr val="063DE8"/>
            </a:outerShdw>
          </a:effectLst>
        </p:spPr>
        <p:txBody>
          <a:bodyPr wrap="none" lIns="104683" tIns="52342" rIns="104683" bIns="52342">
            <a:spAutoFit/>
          </a:bodyPr>
          <a:lstStyle/>
          <a:p>
            <a:pPr>
              <a:defRPr/>
            </a:pPr>
            <a:endParaRPr lang="en-US" dirty="0"/>
          </a:p>
        </p:txBody>
      </p:sp>
      <p:grpSp>
        <p:nvGrpSpPr>
          <p:cNvPr id="1027" name="Group 14"/>
          <p:cNvGrpSpPr>
            <a:grpSpLocks/>
          </p:cNvGrpSpPr>
          <p:nvPr/>
        </p:nvGrpSpPr>
        <p:grpSpPr bwMode="auto">
          <a:xfrm>
            <a:off x="8516938" y="962025"/>
            <a:ext cx="276225" cy="254000"/>
            <a:chOff x="4844" y="468"/>
            <a:chExt cx="166" cy="145"/>
          </a:xfrm>
        </p:grpSpPr>
        <p:sp>
          <p:nvSpPr>
            <p:cNvPr id="1032" name="Freeform 8"/>
            <p:cNvSpPr>
              <a:spLocks/>
            </p:cNvSpPr>
            <p:nvPr/>
          </p:nvSpPr>
          <p:spPr bwMode="auto">
            <a:xfrm>
              <a:off x="4845" y="468"/>
              <a:ext cx="165" cy="145"/>
            </a:xfrm>
            <a:custGeom>
              <a:avLst/>
              <a:gdLst/>
              <a:ahLst/>
              <a:cxnLst>
                <a:cxn ang="0">
                  <a:pos x="164" y="58"/>
                </a:cxn>
                <a:cxn ang="0">
                  <a:pos x="109" y="87"/>
                </a:cxn>
                <a:cxn ang="0">
                  <a:pos x="132" y="144"/>
                </a:cxn>
                <a:cxn ang="0">
                  <a:pos x="81" y="104"/>
                </a:cxn>
                <a:cxn ang="0">
                  <a:pos x="30" y="143"/>
                </a:cxn>
                <a:cxn ang="0">
                  <a:pos x="53" y="86"/>
                </a:cxn>
                <a:cxn ang="0">
                  <a:pos x="0" y="54"/>
                </a:cxn>
                <a:cxn ang="0">
                  <a:pos x="65" y="58"/>
                </a:cxn>
                <a:cxn ang="0">
                  <a:pos x="82" y="0"/>
                </a:cxn>
                <a:cxn ang="0">
                  <a:pos x="97" y="58"/>
                </a:cxn>
                <a:cxn ang="0">
                  <a:pos x="164" y="58"/>
                </a:cxn>
              </a:cxnLst>
              <a:rect l="0" t="0" r="r" b="b"/>
              <a:pathLst>
                <a:path w="165" h="145">
                  <a:moveTo>
                    <a:pt x="164" y="58"/>
                  </a:moveTo>
                  <a:lnTo>
                    <a:pt x="109" y="87"/>
                  </a:lnTo>
                  <a:lnTo>
                    <a:pt x="132" y="144"/>
                  </a:lnTo>
                  <a:lnTo>
                    <a:pt x="81" y="104"/>
                  </a:lnTo>
                  <a:lnTo>
                    <a:pt x="30" y="143"/>
                  </a:lnTo>
                  <a:lnTo>
                    <a:pt x="53" y="86"/>
                  </a:lnTo>
                  <a:lnTo>
                    <a:pt x="0" y="54"/>
                  </a:lnTo>
                  <a:lnTo>
                    <a:pt x="65" y="58"/>
                  </a:lnTo>
                  <a:lnTo>
                    <a:pt x="82" y="0"/>
                  </a:lnTo>
                  <a:lnTo>
                    <a:pt x="97" y="58"/>
                  </a:lnTo>
                  <a:lnTo>
                    <a:pt x="164" y="58"/>
                  </a:lnTo>
                </a:path>
              </a:pathLst>
            </a:custGeom>
            <a:solidFill>
              <a:schemeClr val="bg2"/>
            </a:solidFill>
            <a:ln w="9525" cap="rnd">
              <a:noFill/>
              <a:round/>
              <a:headEnd/>
              <a:tailEnd/>
            </a:ln>
            <a:effectLst/>
          </p:spPr>
          <p:txBody>
            <a:bodyPr wrap="none" lIns="104683" tIns="52342" rIns="104683" bIns="52342">
              <a:spAutoFit/>
            </a:bodyPr>
            <a:lstStyle/>
            <a:p>
              <a:pPr>
                <a:defRPr/>
              </a:pPr>
              <a:endParaRPr lang="en-US" dirty="0"/>
            </a:p>
          </p:txBody>
        </p:sp>
        <p:sp>
          <p:nvSpPr>
            <p:cNvPr id="1033" name="Freeform 9"/>
            <p:cNvSpPr>
              <a:spLocks/>
            </p:cNvSpPr>
            <p:nvPr/>
          </p:nvSpPr>
          <p:spPr bwMode="auto">
            <a:xfrm>
              <a:off x="4874" y="549"/>
              <a:ext cx="52" cy="63"/>
            </a:xfrm>
            <a:custGeom>
              <a:avLst/>
              <a:gdLst/>
              <a:ahLst/>
              <a:cxnLst>
                <a:cxn ang="0">
                  <a:pos x="0" y="60"/>
                </a:cxn>
                <a:cxn ang="0">
                  <a:pos x="22" y="8"/>
                </a:cxn>
                <a:cxn ang="0">
                  <a:pos x="48" y="0"/>
                </a:cxn>
                <a:cxn ang="0">
                  <a:pos x="0" y="60"/>
                </a:cxn>
              </a:cxnLst>
              <a:rect l="0" t="0" r="r" b="b"/>
              <a:pathLst>
                <a:path w="49" h="61">
                  <a:moveTo>
                    <a:pt x="0" y="60"/>
                  </a:moveTo>
                  <a:lnTo>
                    <a:pt x="22" y="8"/>
                  </a:lnTo>
                  <a:lnTo>
                    <a:pt x="48" y="0"/>
                  </a:lnTo>
                  <a:lnTo>
                    <a:pt x="0" y="60"/>
                  </a:lnTo>
                </a:path>
              </a:pathLst>
            </a:custGeom>
            <a:solidFill>
              <a:schemeClr val="bg1"/>
            </a:solidFill>
            <a:ln w="9525" cap="rnd">
              <a:noFill/>
              <a:round/>
              <a:headEnd/>
              <a:tailEnd/>
            </a:ln>
            <a:effectLst/>
          </p:spPr>
          <p:txBody>
            <a:bodyPr wrap="none" lIns="104683" tIns="52342" rIns="104683" bIns="52342">
              <a:spAutoFit/>
            </a:bodyPr>
            <a:lstStyle/>
            <a:p>
              <a:pPr>
                <a:defRPr/>
              </a:pPr>
              <a:endParaRPr lang="en-US" dirty="0"/>
            </a:p>
          </p:txBody>
        </p:sp>
        <p:sp>
          <p:nvSpPr>
            <p:cNvPr id="1034" name="Freeform 10"/>
            <p:cNvSpPr>
              <a:spLocks/>
            </p:cNvSpPr>
            <p:nvPr/>
          </p:nvSpPr>
          <p:spPr bwMode="auto">
            <a:xfrm>
              <a:off x="4924" y="549"/>
              <a:ext cx="48" cy="64"/>
            </a:xfrm>
            <a:custGeom>
              <a:avLst/>
              <a:gdLst/>
              <a:ahLst/>
              <a:cxnLst>
                <a:cxn ang="0">
                  <a:pos x="47" y="63"/>
                </a:cxn>
                <a:cxn ang="0">
                  <a:pos x="0" y="25"/>
                </a:cxn>
                <a:cxn ang="0">
                  <a:pos x="0" y="0"/>
                </a:cxn>
                <a:cxn ang="0">
                  <a:pos x="47" y="63"/>
                </a:cxn>
              </a:cxnLst>
              <a:rect l="0" t="0" r="r" b="b"/>
              <a:pathLst>
                <a:path w="48" h="64">
                  <a:moveTo>
                    <a:pt x="47" y="63"/>
                  </a:moveTo>
                  <a:lnTo>
                    <a:pt x="0" y="25"/>
                  </a:lnTo>
                  <a:lnTo>
                    <a:pt x="0" y="0"/>
                  </a:lnTo>
                  <a:lnTo>
                    <a:pt x="47" y="63"/>
                  </a:lnTo>
                </a:path>
              </a:pathLst>
            </a:custGeom>
            <a:solidFill>
              <a:schemeClr val="bg1"/>
            </a:solidFill>
            <a:ln w="9525" cap="rnd">
              <a:noFill/>
              <a:round/>
              <a:headEnd/>
              <a:tailEnd/>
            </a:ln>
            <a:effectLst/>
          </p:spPr>
          <p:txBody>
            <a:bodyPr wrap="none" lIns="104683" tIns="52342" rIns="104683" bIns="52342">
              <a:spAutoFit/>
            </a:bodyPr>
            <a:lstStyle/>
            <a:p>
              <a:pPr>
                <a:defRPr/>
              </a:pPr>
              <a:endParaRPr lang="en-US" dirty="0"/>
            </a:p>
          </p:txBody>
        </p:sp>
        <p:sp>
          <p:nvSpPr>
            <p:cNvPr id="1035" name="Freeform 11"/>
            <p:cNvSpPr>
              <a:spLocks/>
            </p:cNvSpPr>
            <p:nvPr/>
          </p:nvSpPr>
          <p:spPr bwMode="auto">
            <a:xfrm>
              <a:off x="4924" y="528"/>
              <a:ext cx="80" cy="31"/>
            </a:xfrm>
            <a:custGeom>
              <a:avLst/>
              <a:gdLst/>
              <a:ahLst/>
              <a:cxnLst>
                <a:cxn ang="0">
                  <a:pos x="79" y="0"/>
                </a:cxn>
                <a:cxn ang="0">
                  <a:pos x="25" y="30"/>
                </a:cxn>
                <a:cxn ang="0">
                  <a:pos x="0" y="22"/>
                </a:cxn>
                <a:cxn ang="0">
                  <a:pos x="79" y="0"/>
                </a:cxn>
              </a:cxnLst>
              <a:rect l="0" t="0" r="r" b="b"/>
              <a:pathLst>
                <a:path w="80" h="31">
                  <a:moveTo>
                    <a:pt x="79" y="0"/>
                  </a:moveTo>
                  <a:lnTo>
                    <a:pt x="25" y="30"/>
                  </a:lnTo>
                  <a:lnTo>
                    <a:pt x="0" y="22"/>
                  </a:lnTo>
                  <a:lnTo>
                    <a:pt x="79" y="0"/>
                  </a:lnTo>
                </a:path>
              </a:pathLst>
            </a:custGeom>
            <a:solidFill>
              <a:schemeClr val="bg1"/>
            </a:solidFill>
            <a:ln w="9525" cap="rnd">
              <a:noFill/>
              <a:round/>
              <a:headEnd/>
              <a:tailEnd/>
            </a:ln>
            <a:effectLst/>
          </p:spPr>
          <p:txBody>
            <a:bodyPr wrap="none" lIns="104683" tIns="52342" rIns="104683" bIns="52342">
              <a:spAutoFit/>
            </a:bodyPr>
            <a:lstStyle/>
            <a:p>
              <a:pPr>
                <a:defRPr/>
              </a:pPr>
              <a:endParaRPr lang="en-US" dirty="0"/>
            </a:p>
          </p:txBody>
        </p:sp>
        <p:sp>
          <p:nvSpPr>
            <p:cNvPr id="1036" name="Freeform 12"/>
            <p:cNvSpPr>
              <a:spLocks/>
            </p:cNvSpPr>
            <p:nvPr/>
          </p:nvSpPr>
          <p:spPr bwMode="auto">
            <a:xfrm>
              <a:off x="4924" y="474"/>
              <a:ext cx="20" cy="73"/>
            </a:xfrm>
            <a:custGeom>
              <a:avLst/>
              <a:gdLst/>
              <a:ahLst/>
              <a:cxnLst>
                <a:cxn ang="0">
                  <a:pos x="0" y="0"/>
                </a:cxn>
                <a:cxn ang="0">
                  <a:pos x="19" y="56"/>
                </a:cxn>
                <a:cxn ang="0">
                  <a:pos x="1" y="75"/>
                </a:cxn>
                <a:cxn ang="0">
                  <a:pos x="0" y="0"/>
                </a:cxn>
              </a:cxnLst>
              <a:rect l="0" t="0" r="r" b="b"/>
              <a:pathLst>
                <a:path w="20" h="76">
                  <a:moveTo>
                    <a:pt x="0" y="0"/>
                  </a:moveTo>
                  <a:lnTo>
                    <a:pt x="19" y="56"/>
                  </a:lnTo>
                  <a:lnTo>
                    <a:pt x="1" y="75"/>
                  </a:lnTo>
                  <a:lnTo>
                    <a:pt x="0" y="0"/>
                  </a:lnTo>
                </a:path>
              </a:pathLst>
            </a:custGeom>
            <a:solidFill>
              <a:schemeClr val="bg1"/>
            </a:solidFill>
            <a:ln w="9525" cap="rnd">
              <a:noFill/>
              <a:round/>
              <a:headEnd/>
              <a:tailEnd/>
            </a:ln>
            <a:effectLst/>
          </p:spPr>
          <p:txBody>
            <a:bodyPr wrap="none" lIns="104683" tIns="52342" rIns="104683" bIns="52342">
              <a:spAutoFit/>
            </a:bodyPr>
            <a:lstStyle/>
            <a:p>
              <a:pPr>
                <a:defRPr/>
              </a:pPr>
              <a:endParaRPr lang="en-US" dirty="0"/>
            </a:p>
          </p:txBody>
        </p:sp>
        <p:sp>
          <p:nvSpPr>
            <p:cNvPr id="1037" name="Freeform 13"/>
            <p:cNvSpPr>
              <a:spLocks/>
            </p:cNvSpPr>
            <p:nvPr/>
          </p:nvSpPr>
          <p:spPr bwMode="auto">
            <a:xfrm>
              <a:off x="4844" y="525"/>
              <a:ext cx="74" cy="22"/>
            </a:xfrm>
            <a:custGeom>
              <a:avLst/>
              <a:gdLst/>
              <a:ahLst/>
              <a:cxnLst>
                <a:cxn ang="0">
                  <a:pos x="0" y="0"/>
                </a:cxn>
                <a:cxn ang="0">
                  <a:pos x="58" y="4"/>
                </a:cxn>
                <a:cxn ang="0">
                  <a:pos x="73" y="21"/>
                </a:cxn>
                <a:cxn ang="0">
                  <a:pos x="0" y="0"/>
                </a:cxn>
              </a:cxnLst>
              <a:rect l="0" t="0" r="r" b="b"/>
              <a:pathLst>
                <a:path w="74" h="22">
                  <a:moveTo>
                    <a:pt x="0" y="0"/>
                  </a:moveTo>
                  <a:lnTo>
                    <a:pt x="58" y="4"/>
                  </a:lnTo>
                  <a:lnTo>
                    <a:pt x="73" y="21"/>
                  </a:lnTo>
                  <a:lnTo>
                    <a:pt x="0" y="0"/>
                  </a:lnTo>
                </a:path>
              </a:pathLst>
            </a:custGeom>
            <a:solidFill>
              <a:schemeClr val="bg1"/>
            </a:solidFill>
            <a:ln w="9525" cap="rnd">
              <a:noFill/>
              <a:round/>
              <a:headEnd/>
              <a:tailEnd/>
            </a:ln>
            <a:effectLst/>
          </p:spPr>
          <p:txBody>
            <a:bodyPr wrap="none" lIns="104683" tIns="52342" rIns="104683" bIns="52342">
              <a:spAutoFit/>
            </a:bodyPr>
            <a:lstStyle/>
            <a:p>
              <a:pPr>
                <a:defRPr/>
              </a:pPr>
              <a:endParaRPr lang="en-US" dirty="0"/>
            </a:p>
          </p:txBody>
        </p:sp>
      </p:grpSp>
      <p:sp>
        <p:nvSpPr>
          <p:cNvPr id="1039" name="Rectangle 15"/>
          <p:cNvSpPr>
            <a:spLocks noChangeArrowheads="1"/>
          </p:cNvSpPr>
          <p:nvPr/>
        </p:nvSpPr>
        <p:spPr bwMode="auto">
          <a:xfrm>
            <a:off x="1481138" y="1042988"/>
            <a:ext cx="5484812" cy="88900"/>
          </a:xfrm>
          <a:prstGeom prst="rect">
            <a:avLst/>
          </a:prstGeom>
          <a:gradFill rotWithShape="0">
            <a:gsLst>
              <a:gs pos="0">
                <a:srgbClr val="FC0128"/>
              </a:gs>
              <a:gs pos="100000">
                <a:srgbClr val="FC0128">
                  <a:gamma/>
                  <a:tint val="0"/>
                  <a:invGamma/>
                </a:srgbClr>
              </a:gs>
            </a:gsLst>
            <a:lin ang="5400000" scaled="1"/>
          </a:gradFill>
          <a:ln w="9525">
            <a:noFill/>
            <a:miter lim="800000"/>
            <a:headEnd/>
            <a:tailEnd/>
          </a:ln>
          <a:effectLst>
            <a:outerShdw dist="99190" dir="7788334" algn="ctr" rotWithShape="0">
              <a:srgbClr val="063DE8"/>
            </a:outerShdw>
          </a:effectLst>
        </p:spPr>
        <p:txBody>
          <a:bodyPr wrap="none" lIns="104683" tIns="52342" rIns="104683" bIns="52342">
            <a:spAutoFit/>
          </a:bodyPr>
          <a:lstStyle/>
          <a:p>
            <a:pPr>
              <a:defRPr/>
            </a:pPr>
            <a:endParaRPr lang="en-US" dirty="0"/>
          </a:p>
        </p:txBody>
      </p:sp>
      <p:grpSp>
        <p:nvGrpSpPr>
          <p:cNvPr id="1029" name="Group 22"/>
          <p:cNvGrpSpPr>
            <a:grpSpLocks/>
          </p:cNvGrpSpPr>
          <p:nvPr/>
        </p:nvGrpSpPr>
        <p:grpSpPr bwMode="auto">
          <a:xfrm>
            <a:off x="6805613" y="962025"/>
            <a:ext cx="279400" cy="254000"/>
            <a:chOff x="3817" y="480"/>
            <a:chExt cx="168" cy="145"/>
          </a:xfrm>
        </p:grpSpPr>
        <p:sp>
          <p:nvSpPr>
            <p:cNvPr id="1040" name="Freeform 16"/>
            <p:cNvSpPr>
              <a:spLocks/>
            </p:cNvSpPr>
            <p:nvPr/>
          </p:nvSpPr>
          <p:spPr bwMode="auto">
            <a:xfrm>
              <a:off x="3817" y="480"/>
              <a:ext cx="167" cy="145"/>
            </a:xfrm>
            <a:custGeom>
              <a:avLst/>
              <a:gdLst/>
              <a:ahLst/>
              <a:cxnLst>
                <a:cxn ang="0">
                  <a:pos x="0" y="58"/>
                </a:cxn>
                <a:cxn ang="0">
                  <a:pos x="55" y="87"/>
                </a:cxn>
                <a:cxn ang="0">
                  <a:pos x="32" y="144"/>
                </a:cxn>
                <a:cxn ang="0">
                  <a:pos x="84" y="104"/>
                </a:cxn>
                <a:cxn ang="0">
                  <a:pos x="135" y="143"/>
                </a:cxn>
                <a:cxn ang="0">
                  <a:pos x="112" y="86"/>
                </a:cxn>
                <a:cxn ang="0">
                  <a:pos x="166" y="54"/>
                </a:cxn>
                <a:cxn ang="0">
                  <a:pos x="100" y="58"/>
                </a:cxn>
                <a:cxn ang="0">
                  <a:pos x="83" y="0"/>
                </a:cxn>
                <a:cxn ang="0">
                  <a:pos x="67" y="58"/>
                </a:cxn>
                <a:cxn ang="0">
                  <a:pos x="0" y="58"/>
                </a:cxn>
              </a:cxnLst>
              <a:rect l="0" t="0" r="r" b="b"/>
              <a:pathLst>
                <a:path w="167" h="145">
                  <a:moveTo>
                    <a:pt x="0" y="58"/>
                  </a:moveTo>
                  <a:lnTo>
                    <a:pt x="55" y="87"/>
                  </a:lnTo>
                  <a:lnTo>
                    <a:pt x="32" y="144"/>
                  </a:lnTo>
                  <a:lnTo>
                    <a:pt x="84" y="104"/>
                  </a:lnTo>
                  <a:lnTo>
                    <a:pt x="135" y="143"/>
                  </a:lnTo>
                  <a:lnTo>
                    <a:pt x="112" y="86"/>
                  </a:lnTo>
                  <a:lnTo>
                    <a:pt x="166" y="54"/>
                  </a:lnTo>
                  <a:lnTo>
                    <a:pt x="100" y="58"/>
                  </a:lnTo>
                  <a:lnTo>
                    <a:pt x="83" y="0"/>
                  </a:lnTo>
                  <a:lnTo>
                    <a:pt x="67" y="58"/>
                  </a:lnTo>
                  <a:lnTo>
                    <a:pt x="0" y="58"/>
                  </a:lnTo>
                </a:path>
              </a:pathLst>
            </a:custGeom>
            <a:solidFill>
              <a:schemeClr val="bg2"/>
            </a:solidFill>
            <a:ln w="9525" cap="rnd">
              <a:noFill/>
              <a:round/>
              <a:headEnd/>
              <a:tailEnd/>
            </a:ln>
            <a:effectLst/>
          </p:spPr>
          <p:txBody>
            <a:bodyPr wrap="none" lIns="104683" tIns="52342" rIns="104683" bIns="52342">
              <a:spAutoFit/>
            </a:bodyPr>
            <a:lstStyle/>
            <a:p>
              <a:pPr>
                <a:defRPr/>
              </a:pPr>
              <a:endParaRPr lang="en-US" dirty="0"/>
            </a:p>
          </p:txBody>
        </p:sp>
        <p:sp>
          <p:nvSpPr>
            <p:cNvPr id="1041" name="Freeform 17"/>
            <p:cNvSpPr>
              <a:spLocks/>
            </p:cNvSpPr>
            <p:nvPr/>
          </p:nvSpPr>
          <p:spPr bwMode="auto">
            <a:xfrm>
              <a:off x="3905" y="561"/>
              <a:ext cx="52" cy="63"/>
            </a:xfrm>
            <a:custGeom>
              <a:avLst/>
              <a:gdLst/>
              <a:ahLst/>
              <a:cxnLst>
                <a:cxn ang="0">
                  <a:pos x="49" y="60"/>
                </a:cxn>
                <a:cxn ang="0">
                  <a:pos x="26" y="8"/>
                </a:cxn>
                <a:cxn ang="0">
                  <a:pos x="0" y="0"/>
                </a:cxn>
                <a:cxn ang="0">
                  <a:pos x="49" y="60"/>
                </a:cxn>
              </a:cxnLst>
              <a:rect l="0" t="0" r="r" b="b"/>
              <a:pathLst>
                <a:path w="50" h="61">
                  <a:moveTo>
                    <a:pt x="49" y="60"/>
                  </a:moveTo>
                  <a:lnTo>
                    <a:pt x="26" y="8"/>
                  </a:lnTo>
                  <a:lnTo>
                    <a:pt x="0" y="0"/>
                  </a:lnTo>
                  <a:lnTo>
                    <a:pt x="49" y="60"/>
                  </a:lnTo>
                </a:path>
              </a:pathLst>
            </a:custGeom>
            <a:solidFill>
              <a:schemeClr val="bg1"/>
            </a:solidFill>
            <a:ln w="9525" cap="rnd">
              <a:noFill/>
              <a:round/>
              <a:headEnd/>
              <a:tailEnd/>
            </a:ln>
            <a:effectLst/>
          </p:spPr>
          <p:txBody>
            <a:bodyPr wrap="none" lIns="104683" tIns="52342" rIns="104683" bIns="52342">
              <a:spAutoFit/>
            </a:bodyPr>
            <a:lstStyle/>
            <a:p>
              <a:pPr>
                <a:defRPr/>
              </a:pPr>
              <a:endParaRPr lang="en-US" dirty="0"/>
            </a:p>
          </p:txBody>
        </p:sp>
        <p:sp>
          <p:nvSpPr>
            <p:cNvPr id="1042" name="Freeform 18"/>
            <p:cNvSpPr>
              <a:spLocks/>
            </p:cNvSpPr>
            <p:nvPr/>
          </p:nvSpPr>
          <p:spPr bwMode="auto">
            <a:xfrm>
              <a:off x="3855" y="561"/>
              <a:ext cx="49" cy="64"/>
            </a:xfrm>
            <a:custGeom>
              <a:avLst/>
              <a:gdLst/>
              <a:ahLst/>
              <a:cxnLst>
                <a:cxn ang="0">
                  <a:pos x="0" y="63"/>
                </a:cxn>
                <a:cxn ang="0">
                  <a:pos x="47" y="25"/>
                </a:cxn>
                <a:cxn ang="0">
                  <a:pos x="48" y="0"/>
                </a:cxn>
                <a:cxn ang="0">
                  <a:pos x="0" y="63"/>
                </a:cxn>
              </a:cxnLst>
              <a:rect l="0" t="0" r="r" b="b"/>
              <a:pathLst>
                <a:path w="49" h="64">
                  <a:moveTo>
                    <a:pt x="0" y="63"/>
                  </a:moveTo>
                  <a:lnTo>
                    <a:pt x="47" y="25"/>
                  </a:lnTo>
                  <a:lnTo>
                    <a:pt x="48" y="0"/>
                  </a:lnTo>
                  <a:lnTo>
                    <a:pt x="0" y="63"/>
                  </a:lnTo>
                </a:path>
              </a:pathLst>
            </a:custGeom>
            <a:solidFill>
              <a:schemeClr val="bg1"/>
            </a:solidFill>
            <a:ln w="9525" cap="rnd">
              <a:noFill/>
              <a:round/>
              <a:headEnd/>
              <a:tailEnd/>
            </a:ln>
            <a:effectLst/>
          </p:spPr>
          <p:txBody>
            <a:bodyPr wrap="none" lIns="104683" tIns="52342" rIns="104683" bIns="52342">
              <a:spAutoFit/>
            </a:bodyPr>
            <a:lstStyle/>
            <a:p>
              <a:pPr>
                <a:defRPr/>
              </a:pPr>
              <a:endParaRPr lang="en-US" dirty="0"/>
            </a:p>
          </p:txBody>
        </p:sp>
        <p:sp>
          <p:nvSpPr>
            <p:cNvPr id="1043" name="Freeform 19"/>
            <p:cNvSpPr>
              <a:spLocks/>
            </p:cNvSpPr>
            <p:nvPr/>
          </p:nvSpPr>
          <p:spPr bwMode="auto">
            <a:xfrm>
              <a:off x="3822" y="540"/>
              <a:ext cx="82" cy="31"/>
            </a:xfrm>
            <a:custGeom>
              <a:avLst/>
              <a:gdLst/>
              <a:ahLst/>
              <a:cxnLst>
                <a:cxn ang="0">
                  <a:pos x="0" y="0"/>
                </a:cxn>
                <a:cxn ang="0">
                  <a:pos x="55" y="30"/>
                </a:cxn>
                <a:cxn ang="0">
                  <a:pos x="81" y="22"/>
                </a:cxn>
                <a:cxn ang="0">
                  <a:pos x="0" y="0"/>
                </a:cxn>
              </a:cxnLst>
              <a:rect l="0" t="0" r="r" b="b"/>
              <a:pathLst>
                <a:path w="82" h="31">
                  <a:moveTo>
                    <a:pt x="0" y="0"/>
                  </a:moveTo>
                  <a:lnTo>
                    <a:pt x="55" y="30"/>
                  </a:lnTo>
                  <a:lnTo>
                    <a:pt x="81" y="22"/>
                  </a:lnTo>
                  <a:lnTo>
                    <a:pt x="0" y="0"/>
                  </a:lnTo>
                </a:path>
              </a:pathLst>
            </a:custGeom>
            <a:solidFill>
              <a:schemeClr val="bg1"/>
            </a:solidFill>
            <a:ln w="9525" cap="rnd">
              <a:noFill/>
              <a:round/>
              <a:headEnd/>
              <a:tailEnd/>
            </a:ln>
            <a:effectLst/>
          </p:spPr>
          <p:txBody>
            <a:bodyPr wrap="none" lIns="104683" tIns="52342" rIns="104683" bIns="52342">
              <a:spAutoFit/>
            </a:bodyPr>
            <a:lstStyle/>
            <a:p>
              <a:pPr>
                <a:defRPr/>
              </a:pPr>
              <a:endParaRPr lang="en-US" dirty="0"/>
            </a:p>
          </p:txBody>
        </p:sp>
        <p:sp>
          <p:nvSpPr>
            <p:cNvPr id="1044" name="Freeform 20"/>
            <p:cNvSpPr>
              <a:spLocks/>
            </p:cNvSpPr>
            <p:nvPr/>
          </p:nvSpPr>
          <p:spPr bwMode="auto">
            <a:xfrm>
              <a:off x="3888" y="486"/>
              <a:ext cx="17" cy="73"/>
            </a:xfrm>
            <a:custGeom>
              <a:avLst/>
              <a:gdLst/>
              <a:ahLst/>
              <a:cxnLst>
                <a:cxn ang="0">
                  <a:pos x="16" y="0"/>
                </a:cxn>
                <a:cxn ang="0">
                  <a:pos x="0" y="56"/>
                </a:cxn>
                <a:cxn ang="0">
                  <a:pos x="14" y="75"/>
                </a:cxn>
                <a:cxn ang="0">
                  <a:pos x="16" y="0"/>
                </a:cxn>
              </a:cxnLst>
              <a:rect l="0" t="0" r="r" b="b"/>
              <a:pathLst>
                <a:path w="17" h="76">
                  <a:moveTo>
                    <a:pt x="16" y="0"/>
                  </a:moveTo>
                  <a:lnTo>
                    <a:pt x="0" y="56"/>
                  </a:lnTo>
                  <a:lnTo>
                    <a:pt x="14" y="75"/>
                  </a:lnTo>
                  <a:lnTo>
                    <a:pt x="16" y="0"/>
                  </a:lnTo>
                </a:path>
              </a:pathLst>
            </a:custGeom>
            <a:solidFill>
              <a:schemeClr val="bg1"/>
            </a:solidFill>
            <a:ln w="9525" cap="rnd">
              <a:noFill/>
              <a:round/>
              <a:headEnd/>
              <a:tailEnd/>
            </a:ln>
            <a:effectLst/>
          </p:spPr>
          <p:txBody>
            <a:bodyPr wrap="none" lIns="104683" tIns="52342" rIns="104683" bIns="52342">
              <a:spAutoFit/>
            </a:bodyPr>
            <a:lstStyle/>
            <a:p>
              <a:pPr>
                <a:defRPr/>
              </a:pPr>
              <a:endParaRPr lang="en-US" dirty="0"/>
            </a:p>
          </p:txBody>
        </p:sp>
        <p:sp>
          <p:nvSpPr>
            <p:cNvPr id="1045" name="Freeform 21"/>
            <p:cNvSpPr>
              <a:spLocks/>
            </p:cNvSpPr>
            <p:nvPr/>
          </p:nvSpPr>
          <p:spPr bwMode="auto">
            <a:xfrm>
              <a:off x="3910" y="537"/>
              <a:ext cx="75" cy="22"/>
            </a:xfrm>
            <a:custGeom>
              <a:avLst/>
              <a:gdLst/>
              <a:ahLst/>
              <a:cxnLst>
                <a:cxn ang="0">
                  <a:pos x="74" y="0"/>
                </a:cxn>
                <a:cxn ang="0">
                  <a:pos x="15" y="4"/>
                </a:cxn>
                <a:cxn ang="0">
                  <a:pos x="0" y="21"/>
                </a:cxn>
                <a:cxn ang="0">
                  <a:pos x="74" y="0"/>
                </a:cxn>
              </a:cxnLst>
              <a:rect l="0" t="0" r="r" b="b"/>
              <a:pathLst>
                <a:path w="75" h="22">
                  <a:moveTo>
                    <a:pt x="74" y="0"/>
                  </a:moveTo>
                  <a:lnTo>
                    <a:pt x="15" y="4"/>
                  </a:lnTo>
                  <a:lnTo>
                    <a:pt x="0" y="21"/>
                  </a:lnTo>
                  <a:lnTo>
                    <a:pt x="74" y="0"/>
                  </a:lnTo>
                </a:path>
              </a:pathLst>
            </a:custGeom>
            <a:solidFill>
              <a:schemeClr val="bg1"/>
            </a:solidFill>
            <a:ln w="9525" cap="rnd">
              <a:noFill/>
              <a:round/>
              <a:headEnd/>
              <a:tailEnd/>
            </a:ln>
            <a:effectLst/>
          </p:spPr>
          <p:txBody>
            <a:bodyPr wrap="none" lIns="104683" tIns="52342" rIns="104683" bIns="52342">
              <a:spAutoFit/>
            </a:bodyPr>
            <a:lstStyle/>
            <a:p>
              <a:pPr>
                <a:defRPr/>
              </a:pPr>
              <a:endParaRPr lang="en-US" dirty="0"/>
            </a:p>
          </p:txBody>
        </p:sp>
      </p:grpSp>
      <p:sp>
        <p:nvSpPr>
          <p:cNvPr id="1047" name="Rectangle 23"/>
          <p:cNvSpPr>
            <a:spLocks noChangeArrowheads="1"/>
          </p:cNvSpPr>
          <p:nvPr/>
        </p:nvSpPr>
        <p:spPr bwMode="auto">
          <a:xfrm>
            <a:off x="6973888" y="835025"/>
            <a:ext cx="1646237" cy="498475"/>
          </a:xfrm>
          <a:prstGeom prst="rect">
            <a:avLst/>
          </a:prstGeom>
          <a:noFill/>
          <a:ln w="9525">
            <a:noFill/>
            <a:miter lim="800000"/>
            <a:headEnd/>
            <a:tailEnd/>
          </a:ln>
          <a:effectLst/>
        </p:spPr>
        <p:txBody>
          <a:bodyPr wrap="none" lIns="102568" tIns="51284" rIns="102568" bIns="51284">
            <a:spAutoFit/>
          </a:bodyPr>
          <a:lstStyle/>
          <a:p>
            <a:pPr algn="ctr" defTabSz="1019175">
              <a:defRPr/>
            </a:pPr>
            <a:r>
              <a:rPr lang="en-US" sz="1300" b="1" i="1" dirty="0">
                <a:solidFill>
                  <a:srgbClr val="FF0033"/>
                </a:solidFill>
                <a:effectLst>
                  <a:outerShdw blurRad="38100" dist="38100" dir="2700000" algn="tl">
                    <a:srgbClr val="C0C0C0"/>
                  </a:outerShdw>
                </a:effectLst>
                <a:latin typeface="Arial" charset="0"/>
              </a:rPr>
              <a:t>ENVIRONMENTAL</a:t>
            </a:r>
          </a:p>
          <a:p>
            <a:pPr algn="ctr" defTabSz="1019175">
              <a:defRPr/>
            </a:pPr>
            <a:r>
              <a:rPr lang="en-US" sz="1300" b="1" i="1" dirty="0">
                <a:solidFill>
                  <a:srgbClr val="FF0033"/>
                </a:solidFill>
                <a:effectLst>
                  <a:outerShdw blurRad="38100" dist="38100" dir="2700000" algn="tl">
                    <a:srgbClr val="C0C0C0"/>
                  </a:outerShdw>
                </a:effectLst>
                <a:latin typeface="Arial" charset="0"/>
              </a:rPr>
              <a:t>PROGRAMS</a:t>
            </a:r>
          </a:p>
        </p:txBody>
      </p:sp>
      <p:grpSp>
        <p:nvGrpSpPr>
          <p:cNvPr id="2" name="Group 950"/>
          <p:cNvGrpSpPr>
            <a:grpSpLocks/>
          </p:cNvGrpSpPr>
          <p:nvPr/>
        </p:nvGrpSpPr>
        <p:grpSpPr bwMode="auto">
          <a:xfrm>
            <a:off x="449263" y="314325"/>
            <a:ext cx="1468437" cy="1546225"/>
            <a:chOff x="0" y="0"/>
            <a:chExt cx="882" cy="882"/>
          </a:xfrm>
        </p:grpSpPr>
        <p:sp>
          <p:nvSpPr>
            <p:cNvPr id="1048" name="Freeform 24"/>
            <p:cNvSpPr>
              <a:spLocks/>
            </p:cNvSpPr>
            <p:nvPr/>
          </p:nvSpPr>
          <p:spPr bwMode="auto">
            <a:xfrm>
              <a:off x="5" y="3"/>
              <a:ext cx="874" cy="874"/>
            </a:xfrm>
            <a:custGeom>
              <a:avLst/>
              <a:gdLst/>
              <a:ahLst/>
              <a:cxnLst>
                <a:cxn ang="0">
                  <a:pos x="436" y="873"/>
                </a:cxn>
                <a:cxn ang="0">
                  <a:pos x="508" y="867"/>
                </a:cxn>
                <a:cxn ang="0">
                  <a:pos x="574" y="851"/>
                </a:cxn>
                <a:cxn ang="0">
                  <a:pos x="637" y="824"/>
                </a:cxn>
                <a:cxn ang="0">
                  <a:pos x="694" y="789"/>
                </a:cxn>
                <a:cxn ang="0">
                  <a:pos x="745" y="745"/>
                </a:cxn>
                <a:cxn ang="0">
                  <a:pos x="789" y="694"/>
                </a:cxn>
                <a:cxn ang="0">
                  <a:pos x="824" y="638"/>
                </a:cxn>
                <a:cxn ang="0">
                  <a:pos x="850" y="575"/>
                </a:cxn>
                <a:cxn ang="0">
                  <a:pos x="867" y="508"/>
                </a:cxn>
                <a:cxn ang="0">
                  <a:pos x="873" y="437"/>
                </a:cxn>
                <a:cxn ang="0">
                  <a:pos x="867" y="366"/>
                </a:cxn>
                <a:cxn ang="0">
                  <a:pos x="850" y="299"/>
                </a:cxn>
                <a:cxn ang="0">
                  <a:pos x="824" y="236"/>
                </a:cxn>
                <a:cxn ang="0">
                  <a:pos x="789" y="179"/>
                </a:cxn>
                <a:cxn ang="0">
                  <a:pos x="745" y="128"/>
                </a:cxn>
                <a:cxn ang="0">
                  <a:pos x="694" y="84"/>
                </a:cxn>
                <a:cxn ang="0">
                  <a:pos x="637" y="49"/>
                </a:cxn>
                <a:cxn ang="0">
                  <a:pos x="574" y="23"/>
                </a:cxn>
                <a:cxn ang="0">
                  <a:pos x="508" y="6"/>
                </a:cxn>
                <a:cxn ang="0">
                  <a:pos x="436" y="0"/>
                </a:cxn>
                <a:cxn ang="0">
                  <a:pos x="365" y="6"/>
                </a:cxn>
                <a:cxn ang="0">
                  <a:pos x="299" y="23"/>
                </a:cxn>
                <a:cxn ang="0">
                  <a:pos x="236" y="49"/>
                </a:cxn>
                <a:cxn ang="0">
                  <a:pos x="179" y="84"/>
                </a:cxn>
                <a:cxn ang="0">
                  <a:pos x="128" y="128"/>
                </a:cxn>
                <a:cxn ang="0">
                  <a:pos x="84" y="179"/>
                </a:cxn>
                <a:cxn ang="0">
                  <a:pos x="49" y="236"/>
                </a:cxn>
                <a:cxn ang="0">
                  <a:pos x="22" y="299"/>
                </a:cxn>
                <a:cxn ang="0">
                  <a:pos x="6" y="366"/>
                </a:cxn>
                <a:cxn ang="0">
                  <a:pos x="0" y="437"/>
                </a:cxn>
                <a:cxn ang="0">
                  <a:pos x="6" y="508"/>
                </a:cxn>
                <a:cxn ang="0">
                  <a:pos x="22" y="575"/>
                </a:cxn>
                <a:cxn ang="0">
                  <a:pos x="49" y="638"/>
                </a:cxn>
                <a:cxn ang="0">
                  <a:pos x="84" y="694"/>
                </a:cxn>
                <a:cxn ang="0">
                  <a:pos x="128" y="745"/>
                </a:cxn>
                <a:cxn ang="0">
                  <a:pos x="179" y="789"/>
                </a:cxn>
                <a:cxn ang="0">
                  <a:pos x="236" y="824"/>
                </a:cxn>
                <a:cxn ang="0">
                  <a:pos x="299" y="851"/>
                </a:cxn>
                <a:cxn ang="0">
                  <a:pos x="365" y="867"/>
                </a:cxn>
                <a:cxn ang="0">
                  <a:pos x="436" y="873"/>
                </a:cxn>
              </a:cxnLst>
              <a:rect l="0" t="0" r="r" b="b"/>
              <a:pathLst>
                <a:path w="874" h="874">
                  <a:moveTo>
                    <a:pt x="436" y="873"/>
                  </a:moveTo>
                  <a:lnTo>
                    <a:pt x="508" y="867"/>
                  </a:lnTo>
                  <a:lnTo>
                    <a:pt x="574" y="851"/>
                  </a:lnTo>
                  <a:lnTo>
                    <a:pt x="637" y="824"/>
                  </a:lnTo>
                  <a:lnTo>
                    <a:pt x="694" y="789"/>
                  </a:lnTo>
                  <a:lnTo>
                    <a:pt x="745" y="745"/>
                  </a:lnTo>
                  <a:lnTo>
                    <a:pt x="789" y="694"/>
                  </a:lnTo>
                  <a:lnTo>
                    <a:pt x="824" y="638"/>
                  </a:lnTo>
                  <a:lnTo>
                    <a:pt x="850" y="575"/>
                  </a:lnTo>
                  <a:lnTo>
                    <a:pt x="867" y="508"/>
                  </a:lnTo>
                  <a:lnTo>
                    <a:pt x="873" y="437"/>
                  </a:lnTo>
                  <a:lnTo>
                    <a:pt x="867" y="366"/>
                  </a:lnTo>
                  <a:lnTo>
                    <a:pt x="850" y="299"/>
                  </a:lnTo>
                  <a:lnTo>
                    <a:pt x="824" y="236"/>
                  </a:lnTo>
                  <a:lnTo>
                    <a:pt x="789" y="179"/>
                  </a:lnTo>
                  <a:lnTo>
                    <a:pt x="745" y="128"/>
                  </a:lnTo>
                  <a:lnTo>
                    <a:pt x="694" y="84"/>
                  </a:lnTo>
                  <a:lnTo>
                    <a:pt x="637" y="49"/>
                  </a:lnTo>
                  <a:lnTo>
                    <a:pt x="574" y="23"/>
                  </a:lnTo>
                  <a:lnTo>
                    <a:pt x="508" y="6"/>
                  </a:lnTo>
                  <a:lnTo>
                    <a:pt x="436" y="0"/>
                  </a:lnTo>
                  <a:lnTo>
                    <a:pt x="365" y="6"/>
                  </a:lnTo>
                  <a:lnTo>
                    <a:pt x="299" y="23"/>
                  </a:lnTo>
                  <a:lnTo>
                    <a:pt x="236" y="49"/>
                  </a:lnTo>
                  <a:lnTo>
                    <a:pt x="179" y="84"/>
                  </a:lnTo>
                  <a:lnTo>
                    <a:pt x="128" y="128"/>
                  </a:lnTo>
                  <a:lnTo>
                    <a:pt x="84" y="179"/>
                  </a:lnTo>
                  <a:lnTo>
                    <a:pt x="49" y="236"/>
                  </a:lnTo>
                  <a:lnTo>
                    <a:pt x="22" y="299"/>
                  </a:lnTo>
                  <a:lnTo>
                    <a:pt x="6" y="366"/>
                  </a:lnTo>
                  <a:lnTo>
                    <a:pt x="0" y="437"/>
                  </a:lnTo>
                  <a:lnTo>
                    <a:pt x="6" y="508"/>
                  </a:lnTo>
                  <a:lnTo>
                    <a:pt x="22" y="575"/>
                  </a:lnTo>
                  <a:lnTo>
                    <a:pt x="49" y="638"/>
                  </a:lnTo>
                  <a:lnTo>
                    <a:pt x="84" y="694"/>
                  </a:lnTo>
                  <a:lnTo>
                    <a:pt x="128" y="745"/>
                  </a:lnTo>
                  <a:lnTo>
                    <a:pt x="179" y="789"/>
                  </a:lnTo>
                  <a:lnTo>
                    <a:pt x="236" y="824"/>
                  </a:lnTo>
                  <a:lnTo>
                    <a:pt x="299" y="851"/>
                  </a:lnTo>
                  <a:lnTo>
                    <a:pt x="365" y="867"/>
                  </a:lnTo>
                  <a:lnTo>
                    <a:pt x="436" y="873"/>
                  </a:lnTo>
                </a:path>
              </a:pathLst>
            </a:custGeom>
            <a:solidFill>
              <a:srgbClr val="00009E"/>
            </a:solidFill>
            <a:ln w="9525" cap="rnd">
              <a:noFill/>
              <a:round/>
              <a:headEnd/>
              <a:tailEnd/>
            </a:ln>
            <a:effectLst/>
          </p:spPr>
          <p:txBody>
            <a:bodyPr wrap="none" lIns="104683" tIns="52342" rIns="104683" bIns="52342">
              <a:spAutoFit/>
            </a:bodyPr>
            <a:lstStyle/>
            <a:p>
              <a:pPr>
                <a:defRPr/>
              </a:pPr>
              <a:endParaRPr lang="en-US" dirty="0"/>
            </a:p>
          </p:txBody>
        </p:sp>
        <p:sp>
          <p:nvSpPr>
            <p:cNvPr id="1049" name="Freeform 25"/>
            <p:cNvSpPr>
              <a:spLocks/>
            </p:cNvSpPr>
            <p:nvPr/>
          </p:nvSpPr>
          <p:spPr bwMode="auto">
            <a:xfrm>
              <a:off x="14" y="12"/>
              <a:ext cx="851" cy="858"/>
            </a:xfrm>
            <a:custGeom>
              <a:avLst/>
              <a:gdLst/>
              <a:ahLst/>
              <a:cxnLst>
                <a:cxn ang="0">
                  <a:pos x="427" y="855"/>
                </a:cxn>
                <a:cxn ang="0">
                  <a:pos x="497" y="850"/>
                </a:cxn>
                <a:cxn ang="0">
                  <a:pos x="563" y="834"/>
                </a:cxn>
                <a:cxn ang="0">
                  <a:pos x="624" y="807"/>
                </a:cxn>
                <a:cxn ang="0">
                  <a:pos x="680" y="773"/>
                </a:cxn>
                <a:cxn ang="0">
                  <a:pos x="730" y="730"/>
                </a:cxn>
                <a:cxn ang="0">
                  <a:pos x="773" y="680"/>
                </a:cxn>
                <a:cxn ang="0">
                  <a:pos x="807" y="625"/>
                </a:cxn>
                <a:cxn ang="0">
                  <a:pos x="833" y="563"/>
                </a:cxn>
                <a:cxn ang="0">
                  <a:pos x="850" y="498"/>
                </a:cxn>
                <a:cxn ang="0">
                  <a:pos x="855" y="428"/>
                </a:cxn>
                <a:cxn ang="0">
                  <a:pos x="850" y="358"/>
                </a:cxn>
                <a:cxn ang="0">
                  <a:pos x="833" y="293"/>
                </a:cxn>
                <a:cxn ang="0">
                  <a:pos x="807" y="231"/>
                </a:cxn>
                <a:cxn ang="0">
                  <a:pos x="773" y="175"/>
                </a:cxn>
                <a:cxn ang="0">
                  <a:pos x="730" y="125"/>
                </a:cxn>
                <a:cxn ang="0">
                  <a:pos x="680" y="82"/>
                </a:cxn>
                <a:cxn ang="0">
                  <a:pos x="624" y="48"/>
                </a:cxn>
                <a:cxn ang="0">
                  <a:pos x="563" y="22"/>
                </a:cxn>
                <a:cxn ang="0">
                  <a:pos x="497" y="6"/>
                </a:cxn>
                <a:cxn ang="0">
                  <a:pos x="427" y="0"/>
                </a:cxn>
                <a:cxn ang="0">
                  <a:pos x="357" y="6"/>
                </a:cxn>
                <a:cxn ang="0">
                  <a:pos x="292" y="22"/>
                </a:cxn>
                <a:cxn ang="0">
                  <a:pos x="230" y="48"/>
                </a:cxn>
                <a:cxn ang="0">
                  <a:pos x="175" y="82"/>
                </a:cxn>
                <a:cxn ang="0">
                  <a:pos x="125" y="125"/>
                </a:cxn>
                <a:cxn ang="0">
                  <a:pos x="82" y="175"/>
                </a:cxn>
                <a:cxn ang="0">
                  <a:pos x="48" y="231"/>
                </a:cxn>
                <a:cxn ang="0">
                  <a:pos x="22" y="293"/>
                </a:cxn>
                <a:cxn ang="0">
                  <a:pos x="5" y="358"/>
                </a:cxn>
                <a:cxn ang="0">
                  <a:pos x="0" y="428"/>
                </a:cxn>
                <a:cxn ang="0">
                  <a:pos x="5" y="498"/>
                </a:cxn>
                <a:cxn ang="0">
                  <a:pos x="22" y="563"/>
                </a:cxn>
                <a:cxn ang="0">
                  <a:pos x="48" y="625"/>
                </a:cxn>
                <a:cxn ang="0">
                  <a:pos x="82" y="680"/>
                </a:cxn>
                <a:cxn ang="0">
                  <a:pos x="125" y="730"/>
                </a:cxn>
                <a:cxn ang="0">
                  <a:pos x="175" y="773"/>
                </a:cxn>
                <a:cxn ang="0">
                  <a:pos x="230" y="807"/>
                </a:cxn>
                <a:cxn ang="0">
                  <a:pos x="292" y="834"/>
                </a:cxn>
                <a:cxn ang="0">
                  <a:pos x="357" y="850"/>
                </a:cxn>
                <a:cxn ang="0">
                  <a:pos x="427" y="855"/>
                </a:cxn>
              </a:cxnLst>
              <a:rect l="0" t="0" r="r" b="b"/>
              <a:pathLst>
                <a:path w="856" h="856">
                  <a:moveTo>
                    <a:pt x="427" y="855"/>
                  </a:moveTo>
                  <a:lnTo>
                    <a:pt x="497" y="850"/>
                  </a:lnTo>
                  <a:lnTo>
                    <a:pt x="563" y="834"/>
                  </a:lnTo>
                  <a:lnTo>
                    <a:pt x="624" y="807"/>
                  </a:lnTo>
                  <a:lnTo>
                    <a:pt x="680" y="773"/>
                  </a:lnTo>
                  <a:lnTo>
                    <a:pt x="730" y="730"/>
                  </a:lnTo>
                  <a:lnTo>
                    <a:pt x="773" y="680"/>
                  </a:lnTo>
                  <a:lnTo>
                    <a:pt x="807" y="625"/>
                  </a:lnTo>
                  <a:lnTo>
                    <a:pt x="833" y="563"/>
                  </a:lnTo>
                  <a:lnTo>
                    <a:pt x="850" y="498"/>
                  </a:lnTo>
                  <a:lnTo>
                    <a:pt x="855" y="428"/>
                  </a:lnTo>
                  <a:lnTo>
                    <a:pt x="850" y="358"/>
                  </a:lnTo>
                  <a:lnTo>
                    <a:pt x="833" y="293"/>
                  </a:lnTo>
                  <a:lnTo>
                    <a:pt x="807" y="231"/>
                  </a:lnTo>
                  <a:lnTo>
                    <a:pt x="773" y="175"/>
                  </a:lnTo>
                  <a:lnTo>
                    <a:pt x="730" y="125"/>
                  </a:lnTo>
                  <a:lnTo>
                    <a:pt x="680" y="82"/>
                  </a:lnTo>
                  <a:lnTo>
                    <a:pt x="624" y="48"/>
                  </a:lnTo>
                  <a:lnTo>
                    <a:pt x="563" y="22"/>
                  </a:lnTo>
                  <a:lnTo>
                    <a:pt x="497" y="6"/>
                  </a:lnTo>
                  <a:lnTo>
                    <a:pt x="427" y="0"/>
                  </a:lnTo>
                  <a:lnTo>
                    <a:pt x="357" y="6"/>
                  </a:lnTo>
                  <a:lnTo>
                    <a:pt x="292" y="22"/>
                  </a:lnTo>
                  <a:lnTo>
                    <a:pt x="230" y="48"/>
                  </a:lnTo>
                  <a:lnTo>
                    <a:pt x="175" y="82"/>
                  </a:lnTo>
                  <a:lnTo>
                    <a:pt x="125" y="125"/>
                  </a:lnTo>
                  <a:lnTo>
                    <a:pt x="82" y="175"/>
                  </a:lnTo>
                  <a:lnTo>
                    <a:pt x="48" y="231"/>
                  </a:lnTo>
                  <a:lnTo>
                    <a:pt x="22" y="293"/>
                  </a:lnTo>
                  <a:lnTo>
                    <a:pt x="5" y="358"/>
                  </a:lnTo>
                  <a:lnTo>
                    <a:pt x="0" y="428"/>
                  </a:lnTo>
                  <a:lnTo>
                    <a:pt x="5" y="498"/>
                  </a:lnTo>
                  <a:lnTo>
                    <a:pt x="22" y="563"/>
                  </a:lnTo>
                  <a:lnTo>
                    <a:pt x="48" y="625"/>
                  </a:lnTo>
                  <a:lnTo>
                    <a:pt x="82" y="680"/>
                  </a:lnTo>
                  <a:lnTo>
                    <a:pt x="125" y="730"/>
                  </a:lnTo>
                  <a:lnTo>
                    <a:pt x="175" y="773"/>
                  </a:lnTo>
                  <a:lnTo>
                    <a:pt x="230" y="807"/>
                  </a:lnTo>
                  <a:lnTo>
                    <a:pt x="292" y="834"/>
                  </a:lnTo>
                  <a:lnTo>
                    <a:pt x="357" y="850"/>
                  </a:lnTo>
                  <a:lnTo>
                    <a:pt x="427" y="855"/>
                  </a:lnTo>
                </a:path>
              </a:pathLst>
            </a:custGeom>
            <a:solidFill>
              <a:srgbClr val="D80033"/>
            </a:solidFill>
            <a:ln w="9525" cap="rnd">
              <a:noFill/>
              <a:round/>
              <a:headEnd/>
              <a:tailEnd/>
            </a:ln>
            <a:effectLst/>
          </p:spPr>
          <p:txBody>
            <a:bodyPr wrap="none" lIns="104683" tIns="52342" rIns="104683" bIns="52342">
              <a:spAutoFit/>
            </a:bodyPr>
            <a:lstStyle/>
            <a:p>
              <a:pPr>
                <a:defRPr/>
              </a:pPr>
              <a:endParaRPr lang="en-US" dirty="0"/>
            </a:p>
          </p:txBody>
        </p:sp>
        <p:sp>
          <p:nvSpPr>
            <p:cNvPr id="1050" name="Freeform 26"/>
            <p:cNvSpPr>
              <a:spLocks/>
            </p:cNvSpPr>
            <p:nvPr/>
          </p:nvSpPr>
          <p:spPr bwMode="auto">
            <a:xfrm>
              <a:off x="34" y="33"/>
              <a:ext cx="810" cy="815"/>
            </a:xfrm>
            <a:custGeom>
              <a:avLst/>
              <a:gdLst/>
              <a:ahLst/>
              <a:cxnLst>
                <a:cxn ang="0">
                  <a:pos x="407" y="814"/>
                </a:cxn>
                <a:cxn ang="0">
                  <a:pos x="474" y="809"/>
                </a:cxn>
                <a:cxn ang="0">
                  <a:pos x="536" y="793"/>
                </a:cxn>
                <a:cxn ang="0">
                  <a:pos x="595" y="768"/>
                </a:cxn>
                <a:cxn ang="0">
                  <a:pos x="648" y="736"/>
                </a:cxn>
                <a:cxn ang="0">
                  <a:pos x="695" y="695"/>
                </a:cxn>
                <a:cxn ang="0">
                  <a:pos x="736" y="647"/>
                </a:cxn>
                <a:cxn ang="0">
                  <a:pos x="769" y="594"/>
                </a:cxn>
                <a:cxn ang="0">
                  <a:pos x="794" y="535"/>
                </a:cxn>
                <a:cxn ang="0">
                  <a:pos x="809" y="473"/>
                </a:cxn>
                <a:cxn ang="0">
                  <a:pos x="815" y="407"/>
                </a:cxn>
                <a:cxn ang="0">
                  <a:pos x="809" y="340"/>
                </a:cxn>
                <a:cxn ang="0">
                  <a:pos x="794" y="278"/>
                </a:cxn>
                <a:cxn ang="0">
                  <a:pos x="769" y="219"/>
                </a:cxn>
                <a:cxn ang="0">
                  <a:pos x="736" y="166"/>
                </a:cxn>
                <a:cxn ang="0">
                  <a:pos x="695" y="119"/>
                </a:cxn>
                <a:cxn ang="0">
                  <a:pos x="648" y="78"/>
                </a:cxn>
                <a:cxn ang="0">
                  <a:pos x="595" y="45"/>
                </a:cxn>
                <a:cxn ang="0">
                  <a:pos x="536" y="20"/>
                </a:cxn>
                <a:cxn ang="0">
                  <a:pos x="474" y="5"/>
                </a:cxn>
                <a:cxn ang="0">
                  <a:pos x="407" y="0"/>
                </a:cxn>
                <a:cxn ang="0">
                  <a:pos x="341" y="5"/>
                </a:cxn>
                <a:cxn ang="0">
                  <a:pos x="279" y="20"/>
                </a:cxn>
                <a:cxn ang="0">
                  <a:pos x="220" y="45"/>
                </a:cxn>
                <a:cxn ang="0">
                  <a:pos x="167" y="78"/>
                </a:cxn>
                <a:cxn ang="0">
                  <a:pos x="119" y="119"/>
                </a:cxn>
                <a:cxn ang="0">
                  <a:pos x="78" y="166"/>
                </a:cxn>
                <a:cxn ang="0">
                  <a:pos x="46" y="219"/>
                </a:cxn>
                <a:cxn ang="0">
                  <a:pos x="21" y="278"/>
                </a:cxn>
                <a:cxn ang="0">
                  <a:pos x="6" y="340"/>
                </a:cxn>
                <a:cxn ang="0">
                  <a:pos x="0" y="407"/>
                </a:cxn>
                <a:cxn ang="0">
                  <a:pos x="6" y="473"/>
                </a:cxn>
                <a:cxn ang="0">
                  <a:pos x="21" y="535"/>
                </a:cxn>
                <a:cxn ang="0">
                  <a:pos x="46" y="594"/>
                </a:cxn>
                <a:cxn ang="0">
                  <a:pos x="78" y="647"/>
                </a:cxn>
                <a:cxn ang="0">
                  <a:pos x="119" y="695"/>
                </a:cxn>
                <a:cxn ang="0">
                  <a:pos x="167" y="736"/>
                </a:cxn>
                <a:cxn ang="0">
                  <a:pos x="220" y="768"/>
                </a:cxn>
                <a:cxn ang="0">
                  <a:pos x="279" y="793"/>
                </a:cxn>
                <a:cxn ang="0">
                  <a:pos x="341" y="809"/>
                </a:cxn>
                <a:cxn ang="0">
                  <a:pos x="407" y="814"/>
                </a:cxn>
              </a:cxnLst>
              <a:rect l="0" t="0" r="r" b="b"/>
              <a:pathLst>
                <a:path w="816" h="815">
                  <a:moveTo>
                    <a:pt x="407" y="814"/>
                  </a:moveTo>
                  <a:lnTo>
                    <a:pt x="474" y="809"/>
                  </a:lnTo>
                  <a:lnTo>
                    <a:pt x="536" y="793"/>
                  </a:lnTo>
                  <a:lnTo>
                    <a:pt x="595" y="768"/>
                  </a:lnTo>
                  <a:lnTo>
                    <a:pt x="648" y="736"/>
                  </a:lnTo>
                  <a:lnTo>
                    <a:pt x="695" y="695"/>
                  </a:lnTo>
                  <a:lnTo>
                    <a:pt x="736" y="647"/>
                  </a:lnTo>
                  <a:lnTo>
                    <a:pt x="769" y="594"/>
                  </a:lnTo>
                  <a:lnTo>
                    <a:pt x="794" y="535"/>
                  </a:lnTo>
                  <a:lnTo>
                    <a:pt x="809" y="473"/>
                  </a:lnTo>
                  <a:lnTo>
                    <a:pt x="815" y="407"/>
                  </a:lnTo>
                  <a:lnTo>
                    <a:pt x="809" y="340"/>
                  </a:lnTo>
                  <a:lnTo>
                    <a:pt x="794" y="278"/>
                  </a:lnTo>
                  <a:lnTo>
                    <a:pt x="769" y="219"/>
                  </a:lnTo>
                  <a:lnTo>
                    <a:pt x="736" y="166"/>
                  </a:lnTo>
                  <a:lnTo>
                    <a:pt x="695" y="119"/>
                  </a:lnTo>
                  <a:lnTo>
                    <a:pt x="648" y="78"/>
                  </a:lnTo>
                  <a:lnTo>
                    <a:pt x="595" y="45"/>
                  </a:lnTo>
                  <a:lnTo>
                    <a:pt x="536" y="20"/>
                  </a:lnTo>
                  <a:lnTo>
                    <a:pt x="474" y="5"/>
                  </a:lnTo>
                  <a:lnTo>
                    <a:pt x="407" y="0"/>
                  </a:lnTo>
                  <a:lnTo>
                    <a:pt x="341" y="5"/>
                  </a:lnTo>
                  <a:lnTo>
                    <a:pt x="279" y="20"/>
                  </a:lnTo>
                  <a:lnTo>
                    <a:pt x="220" y="45"/>
                  </a:lnTo>
                  <a:lnTo>
                    <a:pt x="167" y="78"/>
                  </a:lnTo>
                  <a:lnTo>
                    <a:pt x="119" y="119"/>
                  </a:lnTo>
                  <a:lnTo>
                    <a:pt x="78" y="166"/>
                  </a:lnTo>
                  <a:lnTo>
                    <a:pt x="46" y="219"/>
                  </a:lnTo>
                  <a:lnTo>
                    <a:pt x="21" y="278"/>
                  </a:lnTo>
                  <a:lnTo>
                    <a:pt x="6" y="340"/>
                  </a:lnTo>
                  <a:lnTo>
                    <a:pt x="0" y="407"/>
                  </a:lnTo>
                  <a:lnTo>
                    <a:pt x="6" y="473"/>
                  </a:lnTo>
                  <a:lnTo>
                    <a:pt x="21" y="535"/>
                  </a:lnTo>
                  <a:lnTo>
                    <a:pt x="46" y="594"/>
                  </a:lnTo>
                  <a:lnTo>
                    <a:pt x="78" y="647"/>
                  </a:lnTo>
                  <a:lnTo>
                    <a:pt x="119" y="695"/>
                  </a:lnTo>
                  <a:lnTo>
                    <a:pt x="167" y="736"/>
                  </a:lnTo>
                  <a:lnTo>
                    <a:pt x="220" y="768"/>
                  </a:lnTo>
                  <a:lnTo>
                    <a:pt x="279" y="793"/>
                  </a:lnTo>
                  <a:lnTo>
                    <a:pt x="341" y="809"/>
                  </a:lnTo>
                  <a:lnTo>
                    <a:pt x="407" y="814"/>
                  </a:lnTo>
                </a:path>
              </a:pathLst>
            </a:custGeom>
            <a:solidFill>
              <a:srgbClr val="00009E"/>
            </a:solidFill>
            <a:ln w="9525" cap="rnd">
              <a:noFill/>
              <a:round/>
              <a:headEnd/>
              <a:tailEnd/>
            </a:ln>
            <a:effectLst/>
          </p:spPr>
          <p:txBody>
            <a:bodyPr wrap="none" lIns="104683" tIns="52342" rIns="104683" bIns="52342">
              <a:spAutoFit/>
            </a:bodyPr>
            <a:lstStyle/>
            <a:p>
              <a:pPr>
                <a:defRPr/>
              </a:pPr>
              <a:endParaRPr lang="en-US" dirty="0"/>
            </a:p>
          </p:txBody>
        </p:sp>
        <p:sp>
          <p:nvSpPr>
            <p:cNvPr id="1051" name="Freeform 27"/>
            <p:cNvSpPr>
              <a:spLocks/>
            </p:cNvSpPr>
            <p:nvPr/>
          </p:nvSpPr>
          <p:spPr bwMode="auto">
            <a:xfrm>
              <a:off x="161" y="159"/>
              <a:ext cx="562" cy="561"/>
            </a:xfrm>
            <a:custGeom>
              <a:avLst/>
              <a:gdLst/>
              <a:ahLst/>
              <a:cxnLst>
                <a:cxn ang="0">
                  <a:pos x="280" y="562"/>
                </a:cxn>
                <a:cxn ang="0">
                  <a:pos x="326" y="558"/>
                </a:cxn>
                <a:cxn ang="0">
                  <a:pos x="369" y="547"/>
                </a:cxn>
                <a:cxn ang="0">
                  <a:pos x="410" y="530"/>
                </a:cxn>
                <a:cxn ang="0">
                  <a:pos x="446" y="508"/>
                </a:cxn>
                <a:cxn ang="0">
                  <a:pos x="479" y="479"/>
                </a:cxn>
                <a:cxn ang="0">
                  <a:pos x="507" y="446"/>
                </a:cxn>
                <a:cxn ang="0">
                  <a:pos x="529" y="410"/>
                </a:cxn>
                <a:cxn ang="0">
                  <a:pos x="547" y="369"/>
                </a:cxn>
                <a:cxn ang="0">
                  <a:pos x="557" y="327"/>
                </a:cxn>
                <a:cxn ang="0">
                  <a:pos x="561" y="281"/>
                </a:cxn>
                <a:cxn ang="0">
                  <a:pos x="557" y="235"/>
                </a:cxn>
                <a:cxn ang="0">
                  <a:pos x="547" y="192"/>
                </a:cxn>
                <a:cxn ang="0">
                  <a:pos x="529" y="152"/>
                </a:cxn>
                <a:cxn ang="0">
                  <a:pos x="507" y="115"/>
                </a:cxn>
                <a:cxn ang="0">
                  <a:pos x="479" y="82"/>
                </a:cxn>
                <a:cxn ang="0">
                  <a:pos x="446" y="54"/>
                </a:cxn>
                <a:cxn ang="0">
                  <a:pos x="410" y="32"/>
                </a:cxn>
                <a:cxn ang="0">
                  <a:pos x="369" y="15"/>
                </a:cxn>
                <a:cxn ang="0">
                  <a:pos x="326" y="4"/>
                </a:cxn>
                <a:cxn ang="0">
                  <a:pos x="280" y="0"/>
                </a:cxn>
                <a:cxn ang="0">
                  <a:pos x="234" y="4"/>
                </a:cxn>
                <a:cxn ang="0">
                  <a:pos x="192" y="15"/>
                </a:cxn>
                <a:cxn ang="0">
                  <a:pos x="151" y="32"/>
                </a:cxn>
                <a:cxn ang="0">
                  <a:pos x="115" y="54"/>
                </a:cxn>
                <a:cxn ang="0">
                  <a:pos x="82" y="82"/>
                </a:cxn>
                <a:cxn ang="0">
                  <a:pos x="54" y="115"/>
                </a:cxn>
                <a:cxn ang="0">
                  <a:pos x="31" y="152"/>
                </a:cxn>
                <a:cxn ang="0">
                  <a:pos x="14" y="192"/>
                </a:cxn>
                <a:cxn ang="0">
                  <a:pos x="4" y="235"/>
                </a:cxn>
                <a:cxn ang="0">
                  <a:pos x="0" y="281"/>
                </a:cxn>
                <a:cxn ang="0">
                  <a:pos x="4" y="327"/>
                </a:cxn>
                <a:cxn ang="0">
                  <a:pos x="14" y="369"/>
                </a:cxn>
                <a:cxn ang="0">
                  <a:pos x="31" y="410"/>
                </a:cxn>
                <a:cxn ang="0">
                  <a:pos x="54" y="446"/>
                </a:cxn>
                <a:cxn ang="0">
                  <a:pos x="82" y="479"/>
                </a:cxn>
                <a:cxn ang="0">
                  <a:pos x="115" y="508"/>
                </a:cxn>
                <a:cxn ang="0">
                  <a:pos x="151" y="530"/>
                </a:cxn>
                <a:cxn ang="0">
                  <a:pos x="192" y="547"/>
                </a:cxn>
                <a:cxn ang="0">
                  <a:pos x="234" y="558"/>
                </a:cxn>
                <a:cxn ang="0">
                  <a:pos x="280" y="562"/>
                </a:cxn>
              </a:cxnLst>
              <a:rect l="0" t="0" r="r" b="b"/>
              <a:pathLst>
                <a:path w="562" h="563">
                  <a:moveTo>
                    <a:pt x="280" y="562"/>
                  </a:moveTo>
                  <a:lnTo>
                    <a:pt x="326" y="558"/>
                  </a:lnTo>
                  <a:lnTo>
                    <a:pt x="369" y="547"/>
                  </a:lnTo>
                  <a:lnTo>
                    <a:pt x="410" y="530"/>
                  </a:lnTo>
                  <a:lnTo>
                    <a:pt x="446" y="508"/>
                  </a:lnTo>
                  <a:lnTo>
                    <a:pt x="479" y="479"/>
                  </a:lnTo>
                  <a:lnTo>
                    <a:pt x="507" y="446"/>
                  </a:lnTo>
                  <a:lnTo>
                    <a:pt x="529" y="410"/>
                  </a:lnTo>
                  <a:lnTo>
                    <a:pt x="547" y="369"/>
                  </a:lnTo>
                  <a:lnTo>
                    <a:pt x="557" y="327"/>
                  </a:lnTo>
                  <a:lnTo>
                    <a:pt x="561" y="281"/>
                  </a:lnTo>
                  <a:lnTo>
                    <a:pt x="557" y="235"/>
                  </a:lnTo>
                  <a:lnTo>
                    <a:pt x="547" y="192"/>
                  </a:lnTo>
                  <a:lnTo>
                    <a:pt x="529" y="152"/>
                  </a:lnTo>
                  <a:lnTo>
                    <a:pt x="507" y="115"/>
                  </a:lnTo>
                  <a:lnTo>
                    <a:pt x="479" y="82"/>
                  </a:lnTo>
                  <a:lnTo>
                    <a:pt x="446" y="54"/>
                  </a:lnTo>
                  <a:lnTo>
                    <a:pt x="410" y="32"/>
                  </a:lnTo>
                  <a:lnTo>
                    <a:pt x="369" y="15"/>
                  </a:lnTo>
                  <a:lnTo>
                    <a:pt x="326" y="4"/>
                  </a:lnTo>
                  <a:lnTo>
                    <a:pt x="280" y="0"/>
                  </a:lnTo>
                  <a:lnTo>
                    <a:pt x="234" y="4"/>
                  </a:lnTo>
                  <a:lnTo>
                    <a:pt x="192" y="15"/>
                  </a:lnTo>
                  <a:lnTo>
                    <a:pt x="151" y="32"/>
                  </a:lnTo>
                  <a:lnTo>
                    <a:pt x="115" y="54"/>
                  </a:lnTo>
                  <a:lnTo>
                    <a:pt x="82" y="82"/>
                  </a:lnTo>
                  <a:lnTo>
                    <a:pt x="54" y="115"/>
                  </a:lnTo>
                  <a:lnTo>
                    <a:pt x="31" y="152"/>
                  </a:lnTo>
                  <a:lnTo>
                    <a:pt x="14" y="192"/>
                  </a:lnTo>
                  <a:lnTo>
                    <a:pt x="4" y="235"/>
                  </a:lnTo>
                  <a:lnTo>
                    <a:pt x="0" y="281"/>
                  </a:lnTo>
                  <a:lnTo>
                    <a:pt x="4" y="327"/>
                  </a:lnTo>
                  <a:lnTo>
                    <a:pt x="14" y="369"/>
                  </a:lnTo>
                  <a:lnTo>
                    <a:pt x="31" y="410"/>
                  </a:lnTo>
                  <a:lnTo>
                    <a:pt x="54" y="446"/>
                  </a:lnTo>
                  <a:lnTo>
                    <a:pt x="82" y="479"/>
                  </a:lnTo>
                  <a:lnTo>
                    <a:pt x="115" y="508"/>
                  </a:lnTo>
                  <a:lnTo>
                    <a:pt x="151" y="530"/>
                  </a:lnTo>
                  <a:lnTo>
                    <a:pt x="192" y="547"/>
                  </a:lnTo>
                  <a:lnTo>
                    <a:pt x="234" y="558"/>
                  </a:lnTo>
                  <a:lnTo>
                    <a:pt x="280" y="562"/>
                  </a:lnTo>
                </a:path>
              </a:pathLst>
            </a:custGeom>
            <a:gradFill rotWithShape="0">
              <a:gsLst>
                <a:gs pos="0">
                  <a:srgbClr val="618FFD">
                    <a:gamma/>
                    <a:tint val="0"/>
                    <a:invGamma/>
                  </a:srgbClr>
                </a:gs>
                <a:gs pos="100000">
                  <a:srgbClr val="618FFD"/>
                </a:gs>
              </a:gsLst>
              <a:path path="rect">
                <a:fillToRect l="50000" t="50000" r="50000" b="50000"/>
              </a:path>
            </a:gradFill>
            <a:ln w="9525" cap="rnd">
              <a:noFill/>
              <a:round/>
              <a:headEnd/>
              <a:tailEnd/>
            </a:ln>
            <a:effectLst/>
          </p:spPr>
          <p:txBody>
            <a:bodyPr wrap="none" lIns="104683" tIns="52342" rIns="104683" bIns="52342">
              <a:spAutoFit/>
            </a:bodyPr>
            <a:lstStyle/>
            <a:p>
              <a:pPr>
                <a:defRPr/>
              </a:pPr>
              <a:endParaRPr lang="en-US" dirty="0"/>
            </a:p>
          </p:txBody>
        </p:sp>
        <p:sp>
          <p:nvSpPr>
            <p:cNvPr id="1052" name="Freeform 28"/>
            <p:cNvSpPr>
              <a:spLocks/>
            </p:cNvSpPr>
            <p:nvPr/>
          </p:nvSpPr>
          <p:spPr bwMode="auto">
            <a:xfrm>
              <a:off x="404" y="744"/>
              <a:ext cx="92" cy="91"/>
            </a:xfrm>
            <a:custGeom>
              <a:avLst/>
              <a:gdLst/>
              <a:ahLst/>
              <a:cxnLst>
                <a:cxn ang="0">
                  <a:pos x="20" y="92"/>
                </a:cxn>
                <a:cxn ang="0">
                  <a:pos x="30" y="57"/>
                </a:cxn>
                <a:cxn ang="0">
                  <a:pos x="0" y="36"/>
                </a:cxn>
                <a:cxn ang="0">
                  <a:pos x="37" y="36"/>
                </a:cxn>
                <a:cxn ang="0">
                  <a:pos x="47" y="0"/>
                </a:cxn>
                <a:cxn ang="0">
                  <a:pos x="60" y="35"/>
                </a:cxn>
                <a:cxn ang="0">
                  <a:pos x="96" y="34"/>
                </a:cxn>
                <a:cxn ang="0">
                  <a:pos x="67" y="56"/>
                </a:cxn>
                <a:cxn ang="0">
                  <a:pos x="79" y="91"/>
                </a:cxn>
                <a:cxn ang="0">
                  <a:pos x="49" y="70"/>
                </a:cxn>
                <a:cxn ang="0">
                  <a:pos x="20" y="92"/>
                </a:cxn>
              </a:cxnLst>
              <a:rect l="0" t="0" r="r" b="b"/>
              <a:pathLst>
                <a:path w="97" h="93">
                  <a:moveTo>
                    <a:pt x="20" y="92"/>
                  </a:moveTo>
                  <a:lnTo>
                    <a:pt x="30" y="57"/>
                  </a:lnTo>
                  <a:lnTo>
                    <a:pt x="0" y="36"/>
                  </a:lnTo>
                  <a:lnTo>
                    <a:pt x="37" y="36"/>
                  </a:lnTo>
                  <a:lnTo>
                    <a:pt x="47" y="0"/>
                  </a:lnTo>
                  <a:lnTo>
                    <a:pt x="60" y="35"/>
                  </a:lnTo>
                  <a:lnTo>
                    <a:pt x="96" y="34"/>
                  </a:lnTo>
                  <a:lnTo>
                    <a:pt x="67" y="56"/>
                  </a:lnTo>
                  <a:lnTo>
                    <a:pt x="79" y="91"/>
                  </a:lnTo>
                  <a:lnTo>
                    <a:pt x="49" y="70"/>
                  </a:lnTo>
                  <a:lnTo>
                    <a:pt x="20" y="92"/>
                  </a:lnTo>
                </a:path>
              </a:pathLst>
            </a:custGeom>
            <a:noFill/>
            <a:ln w="12700" cap="rnd" cmpd="sng">
              <a:solidFill>
                <a:srgbClr val="000070"/>
              </a:solidFill>
              <a:prstDash val="solid"/>
              <a:round/>
              <a:headEnd/>
              <a:tailEnd/>
            </a:ln>
            <a:effectLst/>
          </p:spPr>
          <p:txBody>
            <a:bodyPr wrap="none" lIns="104683" tIns="52342" rIns="104683" bIns="52342">
              <a:spAutoFit/>
            </a:bodyPr>
            <a:lstStyle/>
            <a:p>
              <a:pPr>
                <a:defRPr/>
              </a:pPr>
              <a:endParaRPr lang="en-US" dirty="0"/>
            </a:p>
          </p:txBody>
        </p:sp>
        <p:sp>
          <p:nvSpPr>
            <p:cNvPr id="1053" name="Freeform 29"/>
            <p:cNvSpPr>
              <a:spLocks/>
            </p:cNvSpPr>
            <p:nvPr/>
          </p:nvSpPr>
          <p:spPr bwMode="auto">
            <a:xfrm>
              <a:off x="573" y="706"/>
              <a:ext cx="96" cy="95"/>
            </a:xfrm>
            <a:custGeom>
              <a:avLst/>
              <a:gdLst/>
              <a:ahLst/>
              <a:cxnLst>
                <a:cxn ang="0">
                  <a:pos x="44" y="94"/>
                </a:cxn>
                <a:cxn ang="0">
                  <a:pos x="37" y="58"/>
                </a:cxn>
                <a:cxn ang="0">
                  <a:pos x="0" y="54"/>
                </a:cxn>
                <a:cxn ang="0">
                  <a:pos x="32" y="36"/>
                </a:cxn>
                <a:cxn ang="0">
                  <a:pos x="25" y="0"/>
                </a:cxn>
                <a:cxn ang="0">
                  <a:pos x="52" y="25"/>
                </a:cxn>
                <a:cxn ang="0">
                  <a:pos x="84" y="7"/>
                </a:cxn>
                <a:cxn ang="0">
                  <a:pos x="69" y="40"/>
                </a:cxn>
                <a:cxn ang="0">
                  <a:pos x="95" y="65"/>
                </a:cxn>
                <a:cxn ang="0">
                  <a:pos x="59" y="61"/>
                </a:cxn>
                <a:cxn ang="0">
                  <a:pos x="44" y="94"/>
                </a:cxn>
              </a:cxnLst>
              <a:rect l="0" t="0" r="r" b="b"/>
              <a:pathLst>
                <a:path w="96" h="95">
                  <a:moveTo>
                    <a:pt x="44" y="94"/>
                  </a:moveTo>
                  <a:lnTo>
                    <a:pt x="37" y="58"/>
                  </a:lnTo>
                  <a:lnTo>
                    <a:pt x="0" y="54"/>
                  </a:lnTo>
                  <a:lnTo>
                    <a:pt x="32" y="36"/>
                  </a:lnTo>
                  <a:lnTo>
                    <a:pt x="25" y="0"/>
                  </a:lnTo>
                  <a:lnTo>
                    <a:pt x="52" y="25"/>
                  </a:lnTo>
                  <a:lnTo>
                    <a:pt x="84" y="7"/>
                  </a:lnTo>
                  <a:lnTo>
                    <a:pt x="69" y="40"/>
                  </a:lnTo>
                  <a:lnTo>
                    <a:pt x="95" y="65"/>
                  </a:lnTo>
                  <a:lnTo>
                    <a:pt x="59" y="61"/>
                  </a:lnTo>
                  <a:lnTo>
                    <a:pt x="44" y="94"/>
                  </a:lnTo>
                </a:path>
              </a:pathLst>
            </a:custGeom>
            <a:noFill/>
            <a:ln w="12700" cap="rnd" cmpd="sng">
              <a:solidFill>
                <a:srgbClr val="000070"/>
              </a:solidFill>
              <a:prstDash val="solid"/>
              <a:round/>
              <a:headEnd/>
              <a:tailEnd/>
            </a:ln>
            <a:effectLst/>
          </p:spPr>
          <p:txBody>
            <a:bodyPr wrap="none" lIns="104683" tIns="52342" rIns="104683" bIns="52342">
              <a:spAutoFit/>
            </a:bodyPr>
            <a:lstStyle/>
            <a:p>
              <a:pPr>
                <a:defRPr/>
              </a:pPr>
              <a:endParaRPr lang="en-US" dirty="0"/>
            </a:p>
          </p:txBody>
        </p:sp>
        <p:sp>
          <p:nvSpPr>
            <p:cNvPr id="1054" name="Freeform 30"/>
            <p:cNvSpPr>
              <a:spLocks/>
            </p:cNvSpPr>
            <p:nvPr/>
          </p:nvSpPr>
          <p:spPr bwMode="auto">
            <a:xfrm>
              <a:off x="704" y="584"/>
              <a:ext cx="94" cy="96"/>
            </a:xfrm>
            <a:custGeom>
              <a:avLst/>
              <a:gdLst/>
              <a:ahLst/>
              <a:cxnLst>
                <a:cxn ang="0">
                  <a:pos x="60" y="95"/>
                </a:cxn>
                <a:cxn ang="0">
                  <a:pos x="37" y="67"/>
                </a:cxn>
                <a:cxn ang="0">
                  <a:pos x="3" y="81"/>
                </a:cxn>
                <a:cxn ang="0">
                  <a:pos x="23" y="50"/>
                </a:cxn>
                <a:cxn ang="0">
                  <a:pos x="0" y="21"/>
                </a:cxn>
                <a:cxn ang="0">
                  <a:pos x="35" y="30"/>
                </a:cxn>
                <a:cxn ang="0">
                  <a:pos x="55" y="0"/>
                </a:cxn>
                <a:cxn ang="0">
                  <a:pos x="57" y="36"/>
                </a:cxn>
                <a:cxn ang="0">
                  <a:pos x="93" y="46"/>
                </a:cxn>
                <a:cxn ang="0">
                  <a:pos x="58" y="59"/>
                </a:cxn>
                <a:cxn ang="0">
                  <a:pos x="60" y="95"/>
                </a:cxn>
              </a:cxnLst>
              <a:rect l="0" t="0" r="r" b="b"/>
              <a:pathLst>
                <a:path w="94" h="96">
                  <a:moveTo>
                    <a:pt x="60" y="95"/>
                  </a:moveTo>
                  <a:lnTo>
                    <a:pt x="37" y="67"/>
                  </a:lnTo>
                  <a:lnTo>
                    <a:pt x="3" y="81"/>
                  </a:lnTo>
                  <a:lnTo>
                    <a:pt x="23" y="50"/>
                  </a:lnTo>
                  <a:lnTo>
                    <a:pt x="0" y="21"/>
                  </a:lnTo>
                  <a:lnTo>
                    <a:pt x="35" y="30"/>
                  </a:lnTo>
                  <a:lnTo>
                    <a:pt x="55" y="0"/>
                  </a:lnTo>
                  <a:lnTo>
                    <a:pt x="57" y="36"/>
                  </a:lnTo>
                  <a:lnTo>
                    <a:pt x="93" y="46"/>
                  </a:lnTo>
                  <a:lnTo>
                    <a:pt x="58" y="59"/>
                  </a:lnTo>
                  <a:lnTo>
                    <a:pt x="60" y="95"/>
                  </a:lnTo>
                </a:path>
              </a:pathLst>
            </a:custGeom>
            <a:noFill/>
            <a:ln w="12700" cap="rnd" cmpd="sng">
              <a:solidFill>
                <a:srgbClr val="000070"/>
              </a:solidFill>
              <a:prstDash val="solid"/>
              <a:round/>
              <a:headEnd/>
              <a:tailEnd/>
            </a:ln>
            <a:effectLst/>
          </p:spPr>
          <p:txBody>
            <a:bodyPr wrap="none" lIns="104683" tIns="52342" rIns="104683" bIns="52342">
              <a:spAutoFit/>
            </a:bodyPr>
            <a:lstStyle/>
            <a:p>
              <a:pPr>
                <a:defRPr/>
              </a:pPr>
              <a:endParaRPr lang="en-US" dirty="0"/>
            </a:p>
          </p:txBody>
        </p:sp>
        <p:sp>
          <p:nvSpPr>
            <p:cNvPr id="1055" name="Freeform 31"/>
            <p:cNvSpPr>
              <a:spLocks/>
            </p:cNvSpPr>
            <p:nvPr/>
          </p:nvSpPr>
          <p:spPr bwMode="auto">
            <a:xfrm>
              <a:off x="234" y="712"/>
              <a:ext cx="96" cy="96"/>
            </a:xfrm>
            <a:custGeom>
              <a:avLst/>
              <a:gdLst/>
              <a:ahLst/>
              <a:cxnLst>
                <a:cxn ang="0">
                  <a:pos x="53" y="95"/>
                </a:cxn>
                <a:cxn ang="0">
                  <a:pos x="58" y="59"/>
                </a:cxn>
                <a:cxn ang="0">
                  <a:pos x="95" y="53"/>
                </a:cxn>
                <a:cxn ang="0">
                  <a:pos x="62" y="36"/>
                </a:cxn>
                <a:cxn ang="0">
                  <a:pos x="67" y="0"/>
                </a:cxn>
                <a:cxn ang="0">
                  <a:pos x="42" y="26"/>
                </a:cxn>
                <a:cxn ang="0">
                  <a:pos x="9" y="9"/>
                </a:cxn>
                <a:cxn ang="0">
                  <a:pos x="25" y="42"/>
                </a:cxn>
                <a:cxn ang="0">
                  <a:pos x="0" y="68"/>
                </a:cxn>
                <a:cxn ang="0">
                  <a:pos x="36" y="62"/>
                </a:cxn>
                <a:cxn ang="0">
                  <a:pos x="53" y="95"/>
                </a:cxn>
              </a:cxnLst>
              <a:rect l="0" t="0" r="r" b="b"/>
              <a:pathLst>
                <a:path w="96" h="96">
                  <a:moveTo>
                    <a:pt x="53" y="95"/>
                  </a:moveTo>
                  <a:lnTo>
                    <a:pt x="58" y="59"/>
                  </a:lnTo>
                  <a:lnTo>
                    <a:pt x="95" y="53"/>
                  </a:lnTo>
                  <a:lnTo>
                    <a:pt x="62" y="36"/>
                  </a:lnTo>
                  <a:lnTo>
                    <a:pt x="67" y="0"/>
                  </a:lnTo>
                  <a:lnTo>
                    <a:pt x="42" y="26"/>
                  </a:lnTo>
                  <a:lnTo>
                    <a:pt x="9" y="9"/>
                  </a:lnTo>
                  <a:lnTo>
                    <a:pt x="25" y="42"/>
                  </a:lnTo>
                  <a:lnTo>
                    <a:pt x="0" y="68"/>
                  </a:lnTo>
                  <a:lnTo>
                    <a:pt x="36" y="62"/>
                  </a:lnTo>
                  <a:lnTo>
                    <a:pt x="53" y="95"/>
                  </a:lnTo>
                </a:path>
              </a:pathLst>
            </a:custGeom>
            <a:noFill/>
            <a:ln w="12700" cap="rnd" cmpd="sng">
              <a:solidFill>
                <a:srgbClr val="000070"/>
              </a:solidFill>
              <a:prstDash val="solid"/>
              <a:round/>
              <a:headEnd/>
              <a:tailEnd/>
            </a:ln>
            <a:effectLst/>
          </p:spPr>
          <p:txBody>
            <a:bodyPr wrap="none" lIns="104683" tIns="52342" rIns="104683" bIns="52342">
              <a:spAutoFit/>
            </a:bodyPr>
            <a:lstStyle/>
            <a:p>
              <a:pPr>
                <a:defRPr/>
              </a:pPr>
              <a:endParaRPr lang="en-US" dirty="0"/>
            </a:p>
          </p:txBody>
        </p:sp>
        <p:sp>
          <p:nvSpPr>
            <p:cNvPr id="1056" name="Freeform 32"/>
            <p:cNvSpPr>
              <a:spLocks/>
            </p:cNvSpPr>
            <p:nvPr/>
          </p:nvSpPr>
          <p:spPr bwMode="auto">
            <a:xfrm>
              <a:off x="102" y="591"/>
              <a:ext cx="92" cy="97"/>
            </a:xfrm>
            <a:custGeom>
              <a:avLst/>
              <a:gdLst/>
              <a:ahLst/>
              <a:cxnLst>
                <a:cxn ang="0">
                  <a:pos x="34" y="96"/>
                </a:cxn>
                <a:cxn ang="0">
                  <a:pos x="56" y="67"/>
                </a:cxn>
                <a:cxn ang="0">
                  <a:pos x="91" y="78"/>
                </a:cxn>
                <a:cxn ang="0">
                  <a:pos x="70" y="49"/>
                </a:cxn>
                <a:cxn ang="0">
                  <a:pos x="91" y="19"/>
                </a:cxn>
                <a:cxn ang="0">
                  <a:pos x="56" y="30"/>
                </a:cxn>
                <a:cxn ang="0">
                  <a:pos x="35" y="0"/>
                </a:cxn>
                <a:cxn ang="0">
                  <a:pos x="35" y="37"/>
                </a:cxn>
                <a:cxn ang="0">
                  <a:pos x="0" y="48"/>
                </a:cxn>
                <a:cxn ang="0">
                  <a:pos x="35" y="59"/>
                </a:cxn>
                <a:cxn ang="0">
                  <a:pos x="34" y="96"/>
                </a:cxn>
              </a:cxnLst>
              <a:rect l="0" t="0" r="r" b="b"/>
              <a:pathLst>
                <a:path w="92" h="97">
                  <a:moveTo>
                    <a:pt x="34" y="96"/>
                  </a:moveTo>
                  <a:lnTo>
                    <a:pt x="56" y="67"/>
                  </a:lnTo>
                  <a:lnTo>
                    <a:pt x="91" y="78"/>
                  </a:lnTo>
                  <a:lnTo>
                    <a:pt x="70" y="49"/>
                  </a:lnTo>
                  <a:lnTo>
                    <a:pt x="91" y="19"/>
                  </a:lnTo>
                  <a:lnTo>
                    <a:pt x="56" y="30"/>
                  </a:lnTo>
                  <a:lnTo>
                    <a:pt x="35" y="0"/>
                  </a:lnTo>
                  <a:lnTo>
                    <a:pt x="35" y="37"/>
                  </a:lnTo>
                  <a:lnTo>
                    <a:pt x="0" y="48"/>
                  </a:lnTo>
                  <a:lnTo>
                    <a:pt x="35" y="59"/>
                  </a:lnTo>
                  <a:lnTo>
                    <a:pt x="34" y="96"/>
                  </a:lnTo>
                </a:path>
              </a:pathLst>
            </a:custGeom>
            <a:noFill/>
            <a:ln w="12700" cap="rnd" cmpd="sng">
              <a:solidFill>
                <a:srgbClr val="000070"/>
              </a:solidFill>
              <a:prstDash val="solid"/>
              <a:round/>
              <a:headEnd/>
              <a:tailEnd/>
            </a:ln>
            <a:effectLst/>
          </p:spPr>
          <p:txBody>
            <a:bodyPr wrap="none" lIns="104683" tIns="52342" rIns="104683" bIns="52342">
              <a:spAutoFit/>
            </a:bodyPr>
            <a:lstStyle/>
            <a:p>
              <a:pPr>
                <a:defRPr/>
              </a:pPr>
              <a:endParaRPr lang="en-US" dirty="0"/>
            </a:p>
          </p:txBody>
        </p:sp>
        <p:sp>
          <p:nvSpPr>
            <p:cNvPr id="1057" name="Freeform 33"/>
            <p:cNvSpPr>
              <a:spLocks/>
            </p:cNvSpPr>
            <p:nvPr/>
          </p:nvSpPr>
          <p:spPr bwMode="auto">
            <a:xfrm>
              <a:off x="54" y="418"/>
              <a:ext cx="87" cy="69"/>
            </a:xfrm>
            <a:custGeom>
              <a:avLst/>
              <a:gdLst/>
              <a:ahLst/>
              <a:cxnLst>
                <a:cxn ang="0">
                  <a:pos x="14" y="37"/>
                </a:cxn>
                <a:cxn ang="0">
                  <a:pos x="15" y="31"/>
                </a:cxn>
                <a:cxn ang="0">
                  <a:pos x="18" y="28"/>
                </a:cxn>
                <a:cxn ang="0">
                  <a:pos x="23" y="27"/>
                </a:cxn>
                <a:cxn ang="0">
                  <a:pos x="28" y="29"/>
                </a:cxn>
                <a:cxn ang="0">
                  <a:pos x="31" y="32"/>
                </a:cxn>
                <a:cxn ang="0">
                  <a:pos x="31" y="37"/>
                </a:cxn>
                <a:cxn ang="0">
                  <a:pos x="39" y="64"/>
                </a:cxn>
                <a:cxn ang="0">
                  <a:pos x="63" y="64"/>
                </a:cxn>
                <a:cxn ang="0">
                  <a:pos x="66" y="65"/>
                </a:cxn>
                <a:cxn ang="0">
                  <a:pos x="69" y="67"/>
                </a:cxn>
                <a:cxn ang="0">
                  <a:pos x="84" y="36"/>
                </a:cxn>
                <a:cxn ang="0">
                  <a:pos x="68" y="37"/>
                </a:cxn>
                <a:cxn ang="0">
                  <a:pos x="65" y="38"/>
                </a:cxn>
                <a:cxn ang="0">
                  <a:pos x="61" y="38"/>
                </a:cxn>
                <a:cxn ang="0">
                  <a:pos x="52" y="37"/>
                </a:cxn>
                <a:cxn ang="0">
                  <a:pos x="54" y="31"/>
                </a:cxn>
                <a:cxn ang="0">
                  <a:pos x="59" y="29"/>
                </a:cxn>
                <a:cxn ang="0">
                  <a:pos x="70" y="30"/>
                </a:cxn>
                <a:cxn ang="0">
                  <a:pos x="79" y="29"/>
                </a:cxn>
                <a:cxn ang="0">
                  <a:pos x="85" y="29"/>
                </a:cxn>
                <a:cxn ang="0">
                  <a:pos x="71" y="0"/>
                </a:cxn>
                <a:cxn ang="0">
                  <a:pos x="68" y="3"/>
                </a:cxn>
                <a:cxn ang="0">
                  <a:pos x="65" y="3"/>
                </a:cxn>
                <a:cxn ang="0">
                  <a:pos x="58" y="3"/>
                </a:cxn>
                <a:cxn ang="0">
                  <a:pos x="50" y="5"/>
                </a:cxn>
                <a:cxn ang="0">
                  <a:pos x="45" y="9"/>
                </a:cxn>
                <a:cxn ang="0">
                  <a:pos x="43" y="14"/>
                </a:cxn>
                <a:cxn ang="0">
                  <a:pos x="38" y="5"/>
                </a:cxn>
                <a:cxn ang="0">
                  <a:pos x="29" y="1"/>
                </a:cxn>
                <a:cxn ang="0">
                  <a:pos x="20" y="1"/>
                </a:cxn>
                <a:cxn ang="0">
                  <a:pos x="12" y="3"/>
                </a:cxn>
                <a:cxn ang="0">
                  <a:pos x="5" y="9"/>
                </a:cxn>
                <a:cxn ang="0">
                  <a:pos x="3" y="17"/>
                </a:cxn>
                <a:cxn ang="0">
                  <a:pos x="2" y="25"/>
                </a:cxn>
                <a:cxn ang="0">
                  <a:pos x="0" y="65"/>
                </a:cxn>
                <a:cxn ang="0">
                  <a:pos x="16" y="64"/>
                </a:cxn>
                <a:cxn ang="0">
                  <a:pos x="20" y="63"/>
                </a:cxn>
                <a:cxn ang="0">
                  <a:pos x="23" y="63"/>
                </a:cxn>
                <a:cxn ang="0">
                  <a:pos x="25" y="37"/>
                </a:cxn>
              </a:cxnLst>
              <a:rect l="0" t="0" r="r" b="b"/>
              <a:pathLst>
                <a:path w="87" h="69">
                  <a:moveTo>
                    <a:pt x="25" y="37"/>
                  </a:moveTo>
                  <a:lnTo>
                    <a:pt x="14" y="37"/>
                  </a:lnTo>
                  <a:lnTo>
                    <a:pt x="15" y="34"/>
                  </a:lnTo>
                  <a:lnTo>
                    <a:pt x="15" y="31"/>
                  </a:lnTo>
                  <a:lnTo>
                    <a:pt x="16" y="29"/>
                  </a:lnTo>
                  <a:lnTo>
                    <a:pt x="18" y="28"/>
                  </a:lnTo>
                  <a:lnTo>
                    <a:pt x="20" y="27"/>
                  </a:lnTo>
                  <a:lnTo>
                    <a:pt x="23" y="27"/>
                  </a:lnTo>
                  <a:lnTo>
                    <a:pt x="26" y="28"/>
                  </a:lnTo>
                  <a:lnTo>
                    <a:pt x="28" y="29"/>
                  </a:lnTo>
                  <a:lnTo>
                    <a:pt x="30" y="30"/>
                  </a:lnTo>
                  <a:lnTo>
                    <a:pt x="31" y="32"/>
                  </a:lnTo>
                  <a:lnTo>
                    <a:pt x="31" y="35"/>
                  </a:lnTo>
                  <a:lnTo>
                    <a:pt x="31" y="37"/>
                  </a:lnTo>
                  <a:lnTo>
                    <a:pt x="25" y="37"/>
                  </a:lnTo>
                  <a:lnTo>
                    <a:pt x="39" y="64"/>
                  </a:lnTo>
                  <a:lnTo>
                    <a:pt x="61" y="64"/>
                  </a:lnTo>
                  <a:lnTo>
                    <a:pt x="63" y="64"/>
                  </a:lnTo>
                  <a:lnTo>
                    <a:pt x="64" y="64"/>
                  </a:lnTo>
                  <a:lnTo>
                    <a:pt x="66" y="65"/>
                  </a:lnTo>
                  <a:lnTo>
                    <a:pt x="67" y="66"/>
                  </a:lnTo>
                  <a:lnTo>
                    <a:pt x="69" y="67"/>
                  </a:lnTo>
                  <a:lnTo>
                    <a:pt x="83" y="68"/>
                  </a:lnTo>
                  <a:lnTo>
                    <a:pt x="84" y="36"/>
                  </a:lnTo>
                  <a:lnTo>
                    <a:pt x="70" y="36"/>
                  </a:lnTo>
                  <a:lnTo>
                    <a:pt x="68" y="37"/>
                  </a:lnTo>
                  <a:lnTo>
                    <a:pt x="67" y="38"/>
                  </a:lnTo>
                  <a:lnTo>
                    <a:pt x="65" y="38"/>
                  </a:lnTo>
                  <a:lnTo>
                    <a:pt x="63" y="38"/>
                  </a:lnTo>
                  <a:lnTo>
                    <a:pt x="61" y="38"/>
                  </a:lnTo>
                  <a:lnTo>
                    <a:pt x="52" y="38"/>
                  </a:lnTo>
                  <a:lnTo>
                    <a:pt x="52" y="37"/>
                  </a:lnTo>
                  <a:lnTo>
                    <a:pt x="52" y="33"/>
                  </a:lnTo>
                  <a:lnTo>
                    <a:pt x="54" y="31"/>
                  </a:lnTo>
                  <a:lnTo>
                    <a:pt x="56" y="30"/>
                  </a:lnTo>
                  <a:lnTo>
                    <a:pt x="59" y="29"/>
                  </a:lnTo>
                  <a:lnTo>
                    <a:pt x="62" y="29"/>
                  </a:lnTo>
                  <a:lnTo>
                    <a:pt x="70" y="30"/>
                  </a:lnTo>
                  <a:lnTo>
                    <a:pt x="75" y="30"/>
                  </a:lnTo>
                  <a:lnTo>
                    <a:pt x="79" y="29"/>
                  </a:lnTo>
                  <a:lnTo>
                    <a:pt x="82" y="29"/>
                  </a:lnTo>
                  <a:lnTo>
                    <a:pt x="85" y="29"/>
                  </a:lnTo>
                  <a:lnTo>
                    <a:pt x="86" y="1"/>
                  </a:lnTo>
                  <a:lnTo>
                    <a:pt x="71" y="0"/>
                  </a:lnTo>
                  <a:lnTo>
                    <a:pt x="70" y="2"/>
                  </a:lnTo>
                  <a:lnTo>
                    <a:pt x="68" y="3"/>
                  </a:lnTo>
                  <a:lnTo>
                    <a:pt x="66" y="3"/>
                  </a:lnTo>
                  <a:lnTo>
                    <a:pt x="65" y="3"/>
                  </a:lnTo>
                  <a:lnTo>
                    <a:pt x="63" y="3"/>
                  </a:lnTo>
                  <a:lnTo>
                    <a:pt x="58" y="3"/>
                  </a:lnTo>
                  <a:lnTo>
                    <a:pt x="53" y="3"/>
                  </a:lnTo>
                  <a:lnTo>
                    <a:pt x="50" y="5"/>
                  </a:lnTo>
                  <a:lnTo>
                    <a:pt x="47" y="6"/>
                  </a:lnTo>
                  <a:lnTo>
                    <a:pt x="45" y="9"/>
                  </a:lnTo>
                  <a:lnTo>
                    <a:pt x="44" y="14"/>
                  </a:lnTo>
                  <a:lnTo>
                    <a:pt x="43" y="14"/>
                  </a:lnTo>
                  <a:lnTo>
                    <a:pt x="41" y="9"/>
                  </a:lnTo>
                  <a:lnTo>
                    <a:pt x="38" y="5"/>
                  </a:lnTo>
                  <a:lnTo>
                    <a:pt x="34" y="2"/>
                  </a:lnTo>
                  <a:lnTo>
                    <a:pt x="29" y="1"/>
                  </a:lnTo>
                  <a:lnTo>
                    <a:pt x="24" y="0"/>
                  </a:lnTo>
                  <a:lnTo>
                    <a:pt x="20" y="1"/>
                  </a:lnTo>
                  <a:lnTo>
                    <a:pt x="16" y="2"/>
                  </a:lnTo>
                  <a:lnTo>
                    <a:pt x="12" y="3"/>
                  </a:lnTo>
                  <a:lnTo>
                    <a:pt x="8" y="6"/>
                  </a:lnTo>
                  <a:lnTo>
                    <a:pt x="5" y="9"/>
                  </a:lnTo>
                  <a:lnTo>
                    <a:pt x="4" y="13"/>
                  </a:lnTo>
                  <a:lnTo>
                    <a:pt x="3" y="17"/>
                  </a:lnTo>
                  <a:lnTo>
                    <a:pt x="2" y="21"/>
                  </a:lnTo>
                  <a:lnTo>
                    <a:pt x="2" y="25"/>
                  </a:lnTo>
                  <a:lnTo>
                    <a:pt x="1" y="29"/>
                  </a:lnTo>
                  <a:lnTo>
                    <a:pt x="0" y="65"/>
                  </a:lnTo>
                  <a:lnTo>
                    <a:pt x="15" y="66"/>
                  </a:lnTo>
                  <a:lnTo>
                    <a:pt x="16" y="64"/>
                  </a:lnTo>
                  <a:lnTo>
                    <a:pt x="18" y="63"/>
                  </a:lnTo>
                  <a:lnTo>
                    <a:pt x="20" y="63"/>
                  </a:lnTo>
                  <a:lnTo>
                    <a:pt x="22" y="63"/>
                  </a:lnTo>
                  <a:lnTo>
                    <a:pt x="23" y="63"/>
                  </a:lnTo>
                  <a:lnTo>
                    <a:pt x="39" y="64"/>
                  </a:lnTo>
                  <a:lnTo>
                    <a:pt x="25" y="37"/>
                  </a:lnTo>
                </a:path>
              </a:pathLst>
            </a:custGeom>
            <a:noFill/>
            <a:ln w="12700" cap="rnd" cmpd="sng">
              <a:solidFill>
                <a:srgbClr val="000070"/>
              </a:solidFill>
              <a:prstDash val="solid"/>
              <a:round/>
              <a:headEnd/>
              <a:tailEnd/>
            </a:ln>
            <a:effectLst/>
          </p:spPr>
          <p:txBody>
            <a:bodyPr wrap="none" lIns="104683" tIns="52342" rIns="104683" bIns="52342">
              <a:spAutoFit/>
            </a:bodyPr>
            <a:lstStyle/>
            <a:p>
              <a:pPr>
                <a:defRPr/>
              </a:pPr>
              <a:endParaRPr lang="en-US" dirty="0"/>
            </a:p>
          </p:txBody>
        </p:sp>
        <p:sp>
          <p:nvSpPr>
            <p:cNvPr id="1058" name="Freeform 34"/>
            <p:cNvSpPr>
              <a:spLocks/>
            </p:cNvSpPr>
            <p:nvPr/>
          </p:nvSpPr>
          <p:spPr bwMode="auto">
            <a:xfrm>
              <a:off x="58" y="313"/>
              <a:ext cx="101" cy="100"/>
            </a:xfrm>
            <a:custGeom>
              <a:avLst/>
              <a:gdLst/>
              <a:ahLst/>
              <a:cxnLst>
                <a:cxn ang="0">
                  <a:pos x="43" y="48"/>
                </a:cxn>
                <a:cxn ang="0">
                  <a:pos x="43" y="47"/>
                </a:cxn>
                <a:cxn ang="0">
                  <a:pos x="12" y="31"/>
                </a:cxn>
                <a:cxn ang="0">
                  <a:pos x="19" y="0"/>
                </a:cxn>
                <a:cxn ang="0">
                  <a:pos x="33" y="3"/>
                </a:cxn>
                <a:cxn ang="0">
                  <a:pos x="34" y="5"/>
                </a:cxn>
                <a:cxn ang="0">
                  <a:pos x="36" y="6"/>
                </a:cxn>
                <a:cxn ang="0">
                  <a:pos x="37" y="7"/>
                </a:cxn>
                <a:cxn ang="0">
                  <a:pos x="39" y="7"/>
                </a:cxn>
                <a:cxn ang="0">
                  <a:pos x="41" y="8"/>
                </a:cxn>
                <a:cxn ang="0">
                  <a:pos x="77" y="17"/>
                </a:cxn>
                <a:cxn ang="0">
                  <a:pos x="79" y="17"/>
                </a:cxn>
                <a:cxn ang="0">
                  <a:pos x="81" y="17"/>
                </a:cxn>
                <a:cxn ang="0">
                  <a:pos x="82" y="17"/>
                </a:cxn>
                <a:cxn ang="0">
                  <a:pos x="84" y="17"/>
                </a:cxn>
                <a:cxn ang="0">
                  <a:pos x="86" y="16"/>
                </a:cxn>
                <a:cxn ang="0">
                  <a:pos x="100" y="19"/>
                </a:cxn>
                <a:cxn ang="0">
                  <a:pos x="93" y="49"/>
                </a:cxn>
                <a:cxn ang="0">
                  <a:pos x="79" y="45"/>
                </a:cxn>
                <a:cxn ang="0">
                  <a:pos x="78" y="43"/>
                </a:cxn>
                <a:cxn ang="0">
                  <a:pos x="77" y="42"/>
                </a:cxn>
                <a:cxn ang="0">
                  <a:pos x="75" y="42"/>
                </a:cxn>
                <a:cxn ang="0">
                  <a:pos x="73" y="41"/>
                </a:cxn>
                <a:cxn ang="0">
                  <a:pos x="72" y="41"/>
                </a:cxn>
                <a:cxn ang="0">
                  <a:pos x="50" y="36"/>
                </a:cxn>
                <a:cxn ang="0">
                  <a:pos x="91" y="57"/>
                </a:cxn>
                <a:cxn ang="0">
                  <a:pos x="89" y="65"/>
                </a:cxn>
                <a:cxn ang="0">
                  <a:pos x="42" y="66"/>
                </a:cxn>
                <a:cxn ang="0">
                  <a:pos x="64" y="71"/>
                </a:cxn>
                <a:cxn ang="0">
                  <a:pos x="66" y="72"/>
                </a:cxn>
                <a:cxn ang="0">
                  <a:pos x="68" y="72"/>
                </a:cxn>
                <a:cxn ang="0">
                  <a:pos x="70" y="72"/>
                </a:cxn>
                <a:cxn ang="0">
                  <a:pos x="71" y="72"/>
                </a:cxn>
                <a:cxn ang="0">
                  <a:pos x="73" y="71"/>
                </a:cxn>
                <a:cxn ang="0">
                  <a:pos x="87" y="74"/>
                </a:cxn>
                <a:cxn ang="0">
                  <a:pos x="81" y="99"/>
                </a:cxn>
                <a:cxn ang="0">
                  <a:pos x="67" y="96"/>
                </a:cxn>
                <a:cxn ang="0">
                  <a:pos x="66" y="94"/>
                </a:cxn>
                <a:cxn ang="0">
                  <a:pos x="65" y="92"/>
                </a:cxn>
                <a:cxn ang="0">
                  <a:pos x="63" y="92"/>
                </a:cxn>
                <a:cxn ang="0">
                  <a:pos x="61" y="91"/>
                </a:cxn>
                <a:cxn ang="0">
                  <a:pos x="60" y="91"/>
                </a:cxn>
                <a:cxn ang="0">
                  <a:pos x="23" y="82"/>
                </a:cxn>
                <a:cxn ang="0">
                  <a:pos x="22" y="82"/>
                </a:cxn>
                <a:cxn ang="0">
                  <a:pos x="20" y="82"/>
                </a:cxn>
                <a:cxn ang="0">
                  <a:pos x="18" y="82"/>
                </a:cxn>
                <a:cxn ang="0">
                  <a:pos x="16" y="82"/>
                </a:cxn>
                <a:cxn ang="0">
                  <a:pos x="15" y="83"/>
                </a:cxn>
                <a:cxn ang="0">
                  <a:pos x="0" y="80"/>
                </a:cxn>
                <a:cxn ang="0">
                  <a:pos x="8" y="48"/>
                </a:cxn>
                <a:cxn ang="0">
                  <a:pos x="43" y="48"/>
                </a:cxn>
              </a:cxnLst>
              <a:rect l="0" t="0" r="r" b="b"/>
              <a:pathLst>
                <a:path w="101" h="100">
                  <a:moveTo>
                    <a:pt x="43" y="48"/>
                  </a:moveTo>
                  <a:lnTo>
                    <a:pt x="43" y="47"/>
                  </a:lnTo>
                  <a:lnTo>
                    <a:pt x="12" y="31"/>
                  </a:lnTo>
                  <a:lnTo>
                    <a:pt x="19" y="0"/>
                  </a:lnTo>
                  <a:lnTo>
                    <a:pt x="33" y="3"/>
                  </a:lnTo>
                  <a:lnTo>
                    <a:pt x="34" y="5"/>
                  </a:lnTo>
                  <a:lnTo>
                    <a:pt x="36" y="6"/>
                  </a:lnTo>
                  <a:lnTo>
                    <a:pt x="37" y="7"/>
                  </a:lnTo>
                  <a:lnTo>
                    <a:pt x="39" y="7"/>
                  </a:lnTo>
                  <a:lnTo>
                    <a:pt x="41" y="8"/>
                  </a:lnTo>
                  <a:lnTo>
                    <a:pt x="77" y="17"/>
                  </a:lnTo>
                  <a:lnTo>
                    <a:pt x="79" y="17"/>
                  </a:lnTo>
                  <a:lnTo>
                    <a:pt x="81" y="17"/>
                  </a:lnTo>
                  <a:lnTo>
                    <a:pt x="82" y="17"/>
                  </a:lnTo>
                  <a:lnTo>
                    <a:pt x="84" y="17"/>
                  </a:lnTo>
                  <a:lnTo>
                    <a:pt x="86" y="16"/>
                  </a:lnTo>
                  <a:lnTo>
                    <a:pt x="100" y="19"/>
                  </a:lnTo>
                  <a:lnTo>
                    <a:pt x="93" y="49"/>
                  </a:lnTo>
                  <a:lnTo>
                    <a:pt x="79" y="45"/>
                  </a:lnTo>
                  <a:lnTo>
                    <a:pt x="78" y="43"/>
                  </a:lnTo>
                  <a:lnTo>
                    <a:pt x="77" y="42"/>
                  </a:lnTo>
                  <a:lnTo>
                    <a:pt x="75" y="42"/>
                  </a:lnTo>
                  <a:lnTo>
                    <a:pt x="73" y="41"/>
                  </a:lnTo>
                  <a:lnTo>
                    <a:pt x="72" y="41"/>
                  </a:lnTo>
                  <a:lnTo>
                    <a:pt x="50" y="36"/>
                  </a:lnTo>
                  <a:lnTo>
                    <a:pt x="91" y="57"/>
                  </a:lnTo>
                  <a:lnTo>
                    <a:pt x="89" y="65"/>
                  </a:lnTo>
                  <a:lnTo>
                    <a:pt x="42" y="66"/>
                  </a:lnTo>
                  <a:lnTo>
                    <a:pt x="64" y="71"/>
                  </a:lnTo>
                  <a:lnTo>
                    <a:pt x="66" y="72"/>
                  </a:lnTo>
                  <a:lnTo>
                    <a:pt x="68" y="72"/>
                  </a:lnTo>
                  <a:lnTo>
                    <a:pt x="70" y="72"/>
                  </a:lnTo>
                  <a:lnTo>
                    <a:pt x="71" y="72"/>
                  </a:lnTo>
                  <a:lnTo>
                    <a:pt x="73" y="71"/>
                  </a:lnTo>
                  <a:lnTo>
                    <a:pt x="87" y="74"/>
                  </a:lnTo>
                  <a:lnTo>
                    <a:pt x="81" y="99"/>
                  </a:lnTo>
                  <a:lnTo>
                    <a:pt x="67" y="96"/>
                  </a:lnTo>
                  <a:lnTo>
                    <a:pt x="66" y="94"/>
                  </a:lnTo>
                  <a:lnTo>
                    <a:pt x="65" y="92"/>
                  </a:lnTo>
                  <a:lnTo>
                    <a:pt x="63" y="92"/>
                  </a:lnTo>
                  <a:lnTo>
                    <a:pt x="61" y="91"/>
                  </a:lnTo>
                  <a:lnTo>
                    <a:pt x="60" y="91"/>
                  </a:lnTo>
                  <a:lnTo>
                    <a:pt x="23" y="82"/>
                  </a:lnTo>
                  <a:lnTo>
                    <a:pt x="22" y="82"/>
                  </a:lnTo>
                  <a:lnTo>
                    <a:pt x="20" y="82"/>
                  </a:lnTo>
                  <a:lnTo>
                    <a:pt x="18" y="82"/>
                  </a:lnTo>
                  <a:lnTo>
                    <a:pt x="16" y="82"/>
                  </a:lnTo>
                  <a:lnTo>
                    <a:pt x="15" y="83"/>
                  </a:lnTo>
                  <a:lnTo>
                    <a:pt x="0" y="80"/>
                  </a:lnTo>
                  <a:lnTo>
                    <a:pt x="8" y="48"/>
                  </a:lnTo>
                  <a:lnTo>
                    <a:pt x="43" y="48"/>
                  </a:lnTo>
                </a:path>
              </a:pathLst>
            </a:custGeom>
            <a:noFill/>
            <a:ln w="12700" cap="rnd" cmpd="sng">
              <a:solidFill>
                <a:srgbClr val="000070"/>
              </a:solidFill>
              <a:prstDash val="solid"/>
              <a:round/>
              <a:headEnd/>
              <a:tailEnd/>
            </a:ln>
            <a:effectLst/>
          </p:spPr>
          <p:txBody>
            <a:bodyPr wrap="none" lIns="104683" tIns="52342" rIns="104683" bIns="52342">
              <a:spAutoFit/>
            </a:bodyPr>
            <a:lstStyle/>
            <a:p>
              <a:pPr>
                <a:defRPr/>
              </a:pPr>
              <a:endParaRPr lang="en-US" dirty="0"/>
            </a:p>
          </p:txBody>
        </p:sp>
        <p:sp>
          <p:nvSpPr>
            <p:cNvPr id="1059" name="Freeform 35"/>
            <p:cNvSpPr>
              <a:spLocks/>
            </p:cNvSpPr>
            <p:nvPr/>
          </p:nvSpPr>
          <p:spPr bwMode="auto">
            <a:xfrm>
              <a:off x="80" y="242"/>
              <a:ext cx="96" cy="81"/>
            </a:xfrm>
            <a:custGeom>
              <a:avLst/>
              <a:gdLst/>
              <a:ahLst/>
              <a:cxnLst>
                <a:cxn ang="0">
                  <a:pos x="23" y="64"/>
                </a:cxn>
                <a:cxn ang="0">
                  <a:pos x="21" y="64"/>
                </a:cxn>
                <a:cxn ang="0">
                  <a:pos x="19" y="64"/>
                </a:cxn>
                <a:cxn ang="0">
                  <a:pos x="17" y="65"/>
                </a:cxn>
                <a:cxn ang="0">
                  <a:pos x="15" y="65"/>
                </a:cxn>
                <a:cxn ang="0">
                  <a:pos x="13" y="65"/>
                </a:cxn>
                <a:cxn ang="0">
                  <a:pos x="0" y="59"/>
                </a:cxn>
                <a:cxn ang="0">
                  <a:pos x="12" y="32"/>
                </a:cxn>
                <a:cxn ang="0">
                  <a:pos x="22" y="37"/>
                </a:cxn>
                <a:cxn ang="0">
                  <a:pos x="25" y="38"/>
                </a:cxn>
                <a:cxn ang="0">
                  <a:pos x="28" y="39"/>
                </a:cxn>
                <a:cxn ang="0">
                  <a:pos x="31" y="40"/>
                </a:cxn>
                <a:cxn ang="0">
                  <a:pos x="35" y="40"/>
                </a:cxn>
                <a:cxn ang="0">
                  <a:pos x="38" y="39"/>
                </a:cxn>
                <a:cxn ang="0">
                  <a:pos x="36" y="36"/>
                </a:cxn>
                <a:cxn ang="0">
                  <a:pos x="34" y="34"/>
                </a:cxn>
                <a:cxn ang="0">
                  <a:pos x="32" y="32"/>
                </a:cxn>
                <a:cxn ang="0">
                  <a:pos x="29" y="30"/>
                </a:cxn>
                <a:cxn ang="0">
                  <a:pos x="26" y="29"/>
                </a:cxn>
                <a:cxn ang="0">
                  <a:pos x="16" y="24"/>
                </a:cxn>
                <a:cxn ang="0">
                  <a:pos x="28" y="0"/>
                </a:cxn>
                <a:cxn ang="0">
                  <a:pos x="41" y="7"/>
                </a:cxn>
                <a:cxn ang="0">
                  <a:pos x="41" y="8"/>
                </a:cxn>
                <a:cxn ang="0">
                  <a:pos x="42" y="10"/>
                </a:cxn>
                <a:cxn ang="0">
                  <a:pos x="43" y="11"/>
                </a:cxn>
                <a:cxn ang="0">
                  <a:pos x="43" y="12"/>
                </a:cxn>
                <a:cxn ang="0">
                  <a:pos x="45" y="13"/>
                </a:cxn>
                <a:cxn ang="0">
                  <a:pos x="65" y="40"/>
                </a:cxn>
                <a:cxn ang="0">
                  <a:pos x="74" y="44"/>
                </a:cxn>
                <a:cxn ang="0">
                  <a:pos x="75" y="45"/>
                </a:cxn>
                <a:cxn ang="0">
                  <a:pos x="77" y="46"/>
                </a:cxn>
                <a:cxn ang="0">
                  <a:pos x="79" y="46"/>
                </a:cxn>
                <a:cxn ang="0">
                  <a:pos x="81" y="46"/>
                </a:cxn>
                <a:cxn ang="0">
                  <a:pos x="82" y="45"/>
                </a:cxn>
                <a:cxn ang="0">
                  <a:pos x="95" y="51"/>
                </a:cxn>
                <a:cxn ang="0">
                  <a:pos x="82" y="80"/>
                </a:cxn>
                <a:cxn ang="0">
                  <a:pos x="69" y="73"/>
                </a:cxn>
                <a:cxn ang="0">
                  <a:pos x="69" y="72"/>
                </a:cxn>
                <a:cxn ang="0">
                  <a:pos x="68" y="71"/>
                </a:cxn>
                <a:cxn ang="0">
                  <a:pos x="67" y="70"/>
                </a:cxn>
                <a:cxn ang="0">
                  <a:pos x="66" y="70"/>
                </a:cxn>
                <a:cxn ang="0">
                  <a:pos x="66" y="69"/>
                </a:cxn>
                <a:cxn ang="0">
                  <a:pos x="65" y="69"/>
                </a:cxn>
                <a:cxn ang="0">
                  <a:pos x="64" y="68"/>
                </a:cxn>
                <a:cxn ang="0">
                  <a:pos x="63" y="68"/>
                </a:cxn>
                <a:cxn ang="0">
                  <a:pos x="63" y="67"/>
                </a:cxn>
                <a:cxn ang="0">
                  <a:pos x="55" y="64"/>
                </a:cxn>
                <a:cxn ang="0">
                  <a:pos x="23" y="64"/>
                </a:cxn>
              </a:cxnLst>
              <a:rect l="0" t="0" r="r" b="b"/>
              <a:pathLst>
                <a:path w="96" h="81">
                  <a:moveTo>
                    <a:pt x="23" y="64"/>
                  </a:moveTo>
                  <a:lnTo>
                    <a:pt x="21" y="64"/>
                  </a:lnTo>
                  <a:lnTo>
                    <a:pt x="19" y="64"/>
                  </a:lnTo>
                  <a:lnTo>
                    <a:pt x="17" y="65"/>
                  </a:lnTo>
                  <a:lnTo>
                    <a:pt x="15" y="65"/>
                  </a:lnTo>
                  <a:lnTo>
                    <a:pt x="13" y="65"/>
                  </a:lnTo>
                  <a:lnTo>
                    <a:pt x="0" y="59"/>
                  </a:lnTo>
                  <a:lnTo>
                    <a:pt x="12" y="32"/>
                  </a:lnTo>
                  <a:lnTo>
                    <a:pt x="22" y="37"/>
                  </a:lnTo>
                  <a:lnTo>
                    <a:pt x="25" y="38"/>
                  </a:lnTo>
                  <a:lnTo>
                    <a:pt x="28" y="39"/>
                  </a:lnTo>
                  <a:lnTo>
                    <a:pt x="31" y="40"/>
                  </a:lnTo>
                  <a:lnTo>
                    <a:pt x="35" y="40"/>
                  </a:lnTo>
                  <a:lnTo>
                    <a:pt x="38" y="39"/>
                  </a:lnTo>
                  <a:lnTo>
                    <a:pt x="36" y="36"/>
                  </a:lnTo>
                  <a:lnTo>
                    <a:pt x="34" y="34"/>
                  </a:lnTo>
                  <a:lnTo>
                    <a:pt x="32" y="32"/>
                  </a:lnTo>
                  <a:lnTo>
                    <a:pt x="29" y="30"/>
                  </a:lnTo>
                  <a:lnTo>
                    <a:pt x="26" y="29"/>
                  </a:lnTo>
                  <a:lnTo>
                    <a:pt x="16" y="24"/>
                  </a:lnTo>
                  <a:lnTo>
                    <a:pt x="28" y="0"/>
                  </a:lnTo>
                  <a:lnTo>
                    <a:pt x="41" y="7"/>
                  </a:lnTo>
                  <a:lnTo>
                    <a:pt x="41" y="8"/>
                  </a:lnTo>
                  <a:lnTo>
                    <a:pt x="42" y="10"/>
                  </a:lnTo>
                  <a:lnTo>
                    <a:pt x="43" y="11"/>
                  </a:lnTo>
                  <a:lnTo>
                    <a:pt x="43" y="12"/>
                  </a:lnTo>
                  <a:lnTo>
                    <a:pt x="45" y="13"/>
                  </a:lnTo>
                  <a:lnTo>
                    <a:pt x="65" y="40"/>
                  </a:lnTo>
                  <a:lnTo>
                    <a:pt x="74" y="44"/>
                  </a:lnTo>
                  <a:lnTo>
                    <a:pt x="75" y="45"/>
                  </a:lnTo>
                  <a:lnTo>
                    <a:pt x="77" y="46"/>
                  </a:lnTo>
                  <a:lnTo>
                    <a:pt x="79" y="46"/>
                  </a:lnTo>
                  <a:lnTo>
                    <a:pt x="81" y="46"/>
                  </a:lnTo>
                  <a:lnTo>
                    <a:pt x="82" y="45"/>
                  </a:lnTo>
                  <a:lnTo>
                    <a:pt x="95" y="51"/>
                  </a:lnTo>
                  <a:lnTo>
                    <a:pt x="82" y="80"/>
                  </a:lnTo>
                  <a:lnTo>
                    <a:pt x="69" y="73"/>
                  </a:lnTo>
                  <a:lnTo>
                    <a:pt x="69" y="72"/>
                  </a:lnTo>
                  <a:lnTo>
                    <a:pt x="68" y="71"/>
                  </a:lnTo>
                  <a:lnTo>
                    <a:pt x="67" y="70"/>
                  </a:lnTo>
                  <a:lnTo>
                    <a:pt x="66" y="70"/>
                  </a:lnTo>
                  <a:lnTo>
                    <a:pt x="66" y="69"/>
                  </a:lnTo>
                  <a:lnTo>
                    <a:pt x="65" y="69"/>
                  </a:lnTo>
                  <a:lnTo>
                    <a:pt x="64" y="68"/>
                  </a:lnTo>
                  <a:lnTo>
                    <a:pt x="63" y="68"/>
                  </a:lnTo>
                  <a:lnTo>
                    <a:pt x="63" y="67"/>
                  </a:lnTo>
                  <a:lnTo>
                    <a:pt x="55" y="64"/>
                  </a:lnTo>
                  <a:lnTo>
                    <a:pt x="23" y="64"/>
                  </a:lnTo>
                </a:path>
              </a:pathLst>
            </a:custGeom>
            <a:noFill/>
            <a:ln w="12700" cap="rnd" cmpd="sng">
              <a:solidFill>
                <a:srgbClr val="000070"/>
              </a:solidFill>
              <a:prstDash val="solid"/>
              <a:round/>
              <a:headEnd/>
              <a:tailEnd/>
            </a:ln>
            <a:effectLst/>
          </p:spPr>
          <p:txBody>
            <a:bodyPr wrap="none" lIns="104683" tIns="52342" rIns="104683" bIns="52342">
              <a:spAutoFit/>
            </a:bodyPr>
            <a:lstStyle/>
            <a:p>
              <a:pPr>
                <a:defRPr/>
              </a:pPr>
              <a:endParaRPr lang="en-US" dirty="0"/>
            </a:p>
          </p:txBody>
        </p:sp>
        <p:sp>
          <p:nvSpPr>
            <p:cNvPr id="1060" name="Freeform 36"/>
            <p:cNvSpPr>
              <a:spLocks/>
            </p:cNvSpPr>
            <p:nvPr/>
          </p:nvSpPr>
          <p:spPr bwMode="auto">
            <a:xfrm>
              <a:off x="139" y="148"/>
              <a:ext cx="105" cy="110"/>
            </a:xfrm>
            <a:custGeom>
              <a:avLst/>
              <a:gdLst/>
              <a:ahLst/>
              <a:cxnLst>
                <a:cxn ang="0">
                  <a:pos x="56" y="44"/>
                </a:cxn>
                <a:cxn ang="0">
                  <a:pos x="57" y="43"/>
                </a:cxn>
                <a:cxn ang="0">
                  <a:pos x="46" y="33"/>
                </a:cxn>
                <a:cxn ang="0">
                  <a:pos x="45" y="32"/>
                </a:cxn>
                <a:cxn ang="0">
                  <a:pos x="43" y="31"/>
                </a:cxn>
                <a:cxn ang="0">
                  <a:pos x="42" y="30"/>
                </a:cxn>
                <a:cxn ang="0">
                  <a:pos x="40" y="29"/>
                </a:cxn>
                <a:cxn ang="0">
                  <a:pos x="38" y="29"/>
                </a:cxn>
                <a:cxn ang="0">
                  <a:pos x="28" y="19"/>
                </a:cxn>
                <a:cxn ang="0">
                  <a:pos x="47" y="0"/>
                </a:cxn>
                <a:cxn ang="0">
                  <a:pos x="57" y="10"/>
                </a:cxn>
                <a:cxn ang="0">
                  <a:pos x="57" y="12"/>
                </a:cxn>
                <a:cxn ang="0">
                  <a:pos x="57" y="14"/>
                </a:cxn>
                <a:cxn ang="0">
                  <a:pos x="58" y="15"/>
                </a:cxn>
                <a:cxn ang="0">
                  <a:pos x="59" y="17"/>
                </a:cxn>
                <a:cxn ang="0">
                  <a:pos x="61" y="18"/>
                </a:cxn>
                <a:cxn ang="0">
                  <a:pos x="104" y="60"/>
                </a:cxn>
                <a:cxn ang="0">
                  <a:pos x="86" y="78"/>
                </a:cxn>
                <a:cxn ang="0">
                  <a:pos x="49" y="63"/>
                </a:cxn>
                <a:cxn ang="0">
                  <a:pos x="48" y="63"/>
                </a:cxn>
                <a:cxn ang="0">
                  <a:pos x="59" y="74"/>
                </a:cxn>
                <a:cxn ang="0">
                  <a:pos x="60" y="75"/>
                </a:cxn>
                <a:cxn ang="0">
                  <a:pos x="61" y="76"/>
                </a:cxn>
                <a:cxn ang="0">
                  <a:pos x="63" y="77"/>
                </a:cxn>
                <a:cxn ang="0">
                  <a:pos x="65" y="77"/>
                </a:cxn>
                <a:cxn ang="0">
                  <a:pos x="67" y="77"/>
                </a:cxn>
                <a:cxn ang="0">
                  <a:pos x="77" y="87"/>
                </a:cxn>
                <a:cxn ang="0">
                  <a:pos x="59" y="106"/>
                </a:cxn>
                <a:cxn ang="0">
                  <a:pos x="48" y="96"/>
                </a:cxn>
                <a:cxn ang="0">
                  <a:pos x="49" y="93"/>
                </a:cxn>
                <a:cxn ang="0">
                  <a:pos x="48" y="92"/>
                </a:cxn>
                <a:cxn ang="0">
                  <a:pos x="47" y="90"/>
                </a:cxn>
                <a:cxn ang="0">
                  <a:pos x="46" y="89"/>
                </a:cxn>
                <a:cxn ang="0">
                  <a:pos x="45" y="88"/>
                </a:cxn>
                <a:cxn ang="0">
                  <a:pos x="18" y="62"/>
                </a:cxn>
                <a:cxn ang="0">
                  <a:pos x="17" y="60"/>
                </a:cxn>
                <a:cxn ang="0">
                  <a:pos x="15" y="59"/>
                </a:cxn>
                <a:cxn ang="0">
                  <a:pos x="14" y="58"/>
                </a:cxn>
                <a:cxn ang="0">
                  <a:pos x="12" y="58"/>
                </a:cxn>
                <a:cxn ang="0">
                  <a:pos x="10" y="58"/>
                </a:cxn>
                <a:cxn ang="0">
                  <a:pos x="0" y="48"/>
                </a:cxn>
                <a:cxn ang="0">
                  <a:pos x="19" y="27"/>
                </a:cxn>
                <a:cxn ang="0">
                  <a:pos x="56" y="44"/>
                </a:cxn>
              </a:cxnLst>
              <a:rect l="0" t="0" r="r" b="b"/>
              <a:pathLst>
                <a:path w="105" h="107">
                  <a:moveTo>
                    <a:pt x="56" y="44"/>
                  </a:moveTo>
                  <a:lnTo>
                    <a:pt x="57" y="43"/>
                  </a:lnTo>
                  <a:lnTo>
                    <a:pt x="46" y="33"/>
                  </a:lnTo>
                  <a:lnTo>
                    <a:pt x="45" y="32"/>
                  </a:lnTo>
                  <a:lnTo>
                    <a:pt x="43" y="31"/>
                  </a:lnTo>
                  <a:lnTo>
                    <a:pt x="42" y="30"/>
                  </a:lnTo>
                  <a:lnTo>
                    <a:pt x="40" y="29"/>
                  </a:lnTo>
                  <a:lnTo>
                    <a:pt x="38" y="29"/>
                  </a:lnTo>
                  <a:lnTo>
                    <a:pt x="28" y="19"/>
                  </a:lnTo>
                  <a:lnTo>
                    <a:pt x="47" y="0"/>
                  </a:lnTo>
                  <a:lnTo>
                    <a:pt x="57" y="10"/>
                  </a:lnTo>
                  <a:lnTo>
                    <a:pt x="57" y="12"/>
                  </a:lnTo>
                  <a:lnTo>
                    <a:pt x="57" y="14"/>
                  </a:lnTo>
                  <a:lnTo>
                    <a:pt x="58" y="15"/>
                  </a:lnTo>
                  <a:lnTo>
                    <a:pt x="59" y="17"/>
                  </a:lnTo>
                  <a:lnTo>
                    <a:pt x="61" y="18"/>
                  </a:lnTo>
                  <a:lnTo>
                    <a:pt x="104" y="60"/>
                  </a:lnTo>
                  <a:lnTo>
                    <a:pt x="86" y="78"/>
                  </a:lnTo>
                  <a:lnTo>
                    <a:pt x="49" y="63"/>
                  </a:lnTo>
                  <a:lnTo>
                    <a:pt x="48" y="63"/>
                  </a:lnTo>
                  <a:lnTo>
                    <a:pt x="59" y="74"/>
                  </a:lnTo>
                  <a:lnTo>
                    <a:pt x="60" y="75"/>
                  </a:lnTo>
                  <a:lnTo>
                    <a:pt x="61" y="76"/>
                  </a:lnTo>
                  <a:lnTo>
                    <a:pt x="63" y="77"/>
                  </a:lnTo>
                  <a:lnTo>
                    <a:pt x="65" y="77"/>
                  </a:lnTo>
                  <a:lnTo>
                    <a:pt x="67" y="77"/>
                  </a:lnTo>
                  <a:lnTo>
                    <a:pt x="77" y="87"/>
                  </a:lnTo>
                  <a:lnTo>
                    <a:pt x="59" y="106"/>
                  </a:lnTo>
                  <a:lnTo>
                    <a:pt x="48" y="96"/>
                  </a:lnTo>
                  <a:lnTo>
                    <a:pt x="49" y="93"/>
                  </a:lnTo>
                  <a:lnTo>
                    <a:pt x="48" y="92"/>
                  </a:lnTo>
                  <a:lnTo>
                    <a:pt x="47" y="90"/>
                  </a:lnTo>
                  <a:lnTo>
                    <a:pt x="46" y="89"/>
                  </a:lnTo>
                  <a:lnTo>
                    <a:pt x="45" y="88"/>
                  </a:lnTo>
                  <a:lnTo>
                    <a:pt x="18" y="62"/>
                  </a:lnTo>
                  <a:lnTo>
                    <a:pt x="17" y="60"/>
                  </a:lnTo>
                  <a:lnTo>
                    <a:pt x="15" y="59"/>
                  </a:lnTo>
                  <a:lnTo>
                    <a:pt x="14" y="58"/>
                  </a:lnTo>
                  <a:lnTo>
                    <a:pt x="12" y="58"/>
                  </a:lnTo>
                  <a:lnTo>
                    <a:pt x="10" y="58"/>
                  </a:lnTo>
                  <a:lnTo>
                    <a:pt x="0" y="48"/>
                  </a:lnTo>
                  <a:lnTo>
                    <a:pt x="19" y="27"/>
                  </a:lnTo>
                  <a:lnTo>
                    <a:pt x="56" y="44"/>
                  </a:lnTo>
                </a:path>
              </a:pathLst>
            </a:custGeom>
            <a:noFill/>
            <a:ln w="12700" cap="rnd" cmpd="sng">
              <a:solidFill>
                <a:srgbClr val="000070"/>
              </a:solidFill>
              <a:prstDash val="solid"/>
              <a:round/>
              <a:headEnd/>
              <a:tailEnd/>
            </a:ln>
            <a:effectLst/>
          </p:spPr>
          <p:txBody>
            <a:bodyPr wrap="none" lIns="104683" tIns="52342" rIns="104683" bIns="52342">
              <a:spAutoFit/>
            </a:bodyPr>
            <a:lstStyle/>
            <a:p>
              <a:pPr>
                <a:defRPr/>
              </a:pPr>
              <a:endParaRPr lang="en-US" dirty="0"/>
            </a:p>
          </p:txBody>
        </p:sp>
        <p:sp>
          <p:nvSpPr>
            <p:cNvPr id="1061" name="Freeform 37"/>
            <p:cNvSpPr>
              <a:spLocks/>
            </p:cNvSpPr>
            <p:nvPr/>
          </p:nvSpPr>
          <p:spPr bwMode="auto">
            <a:xfrm>
              <a:off x="217" y="106"/>
              <a:ext cx="91" cy="99"/>
            </a:xfrm>
            <a:custGeom>
              <a:avLst/>
              <a:gdLst/>
              <a:ahLst/>
              <a:cxnLst>
                <a:cxn ang="0">
                  <a:pos x="40" y="49"/>
                </a:cxn>
                <a:cxn ang="0">
                  <a:pos x="35" y="52"/>
                </a:cxn>
                <a:cxn ang="0">
                  <a:pos x="25" y="29"/>
                </a:cxn>
                <a:cxn ang="0">
                  <a:pos x="25" y="28"/>
                </a:cxn>
                <a:cxn ang="0">
                  <a:pos x="42" y="47"/>
                </a:cxn>
                <a:cxn ang="0">
                  <a:pos x="40" y="49"/>
                </a:cxn>
                <a:cxn ang="0">
                  <a:pos x="51" y="61"/>
                </a:cxn>
                <a:cxn ang="0">
                  <a:pos x="53" y="60"/>
                </a:cxn>
                <a:cxn ang="0">
                  <a:pos x="54" y="60"/>
                </a:cxn>
                <a:cxn ang="0">
                  <a:pos x="54" y="61"/>
                </a:cxn>
                <a:cxn ang="0">
                  <a:pos x="55" y="62"/>
                </a:cxn>
                <a:cxn ang="0">
                  <a:pos x="55" y="63"/>
                </a:cxn>
                <a:cxn ang="0">
                  <a:pos x="55" y="65"/>
                </a:cxn>
                <a:cxn ang="0">
                  <a:pos x="55" y="66"/>
                </a:cxn>
                <a:cxn ang="0">
                  <a:pos x="54" y="67"/>
                </a:cxn>
                <a:cxn ang="0">
                  <a:pos x="62" y="79"/>
                </a:cxn>
                <a:cxn ang="0">
                  <a:pos x="90" y="62"/>
                </a:cxn>
                <a:cxn ang="0">
                  <a:pos x="82" y="49"/>
                </a:cxn>
                <a:cxn ang="0">
                  <a:pos x="80" y="49"/>
                </a:cxn>
                <a:cxn ang="0">
                  <a:pos x="78" y="49"/>
                </a:cxn>
                <a:cxn ang="0">
                  <a:pos x="77" y="47"/>
                </a:cxn>
                <a:cxn ang="0">
                  <a:pos x="75" y="46"/>
                </a:cxn>
                <a:cxn ang="0">
                  <a:pos x="74" y="45"/>
                </a:cxn>
                <a:cxn ang="0">
                  <a:pos x="31" y="0"/>
                </a:cxn>
                <a:cxn ang="0">
                  <a:pos x="0" y="20"/>
                </a:cxn>
                <a:cxn ang="0">
                  <a:pos x="23" y="76"/>
                </a:cxn>
                <a:cxn ang="0">
                  <a:pos x="23" y="78"/>
                </a:cxn>
                <a:cxn ang="0">
                  <a:pos x="24" y="80"/>
                </a:cxn>
                <a:cxn ang="0">
                  <a:pos x="24" y="82"/>
                </a:cxn>
                <a:cxn ang="0">
                  <a:pos x="25" y="84"/>
                </a:cxn>
                <a:cxn ang="0">
                  <a:pos x="24" y="86"/>
                </a:cxn>
                <a:cxn ang="0">
                  <a:pos x="32" y="98"/>
                </a:cxn>
                <a:cxn ang="0">
                  <a:pos x="56" y="83"/>
                </a:cxn>
                <a:cxn ang="0">
                  <a:pos x="48" y="70"/>
                </a:cxn>
                <a:cxn ang="0">
                  <a:pos x="47" y="71"/>
                </a:cxn>
                <a:cxn ang="0">
                  <a:pos x="46" y="71"/>
                </a:cxn>
                <a:cxn ang="0">
                  <a:pos x="45" y="70"/>
                </a:cxn>
                <a:cxn ang="0">
                  <a:pos x="44" y="69"/>
                </a:cxn>
                <a:cxn ang="0">
                  <a:pos x="43" y="68"/>
                </a:cxn>
                <a:cxn ang="0">
                  <a:pos x="42" y="67"/>
                </a:cxn>
                <a:cxn ang="0">
                  <a:pos x="42" y="66"/>
                </a:cxn>
                <a:cxn ang="0">
                  <a:pos x="51" y="61"/>
                </a:cxn>
                <a:cxn ang="0">
                  <a:pos x="40" y="49"/>
                </a:cxn>
              </a:cxnLst>
              <a:rect l="0" t="0" r="r" b="b"/>
              <a:pathLst>
                <a:path w="91" h="99">
                  <a:moveTo>
                    <a:pt x="40" y="49"/>
                  </a:moveTo>
                  <a:lnTo>
                    <a:pt x="35" y="52"/>
                  </a:lnTo>
                  <a:lnTo>
                    <a:pt x="25" y="29"/>
                  </a:lnTo>
                  <a:lnTo>
                    <a:pt x="25" y="28"/>
                  </a:lnTo>
                  <a:lnTo>
                    <a:pt x="42" y="47"/>
                  </a:lnTo>
                  <a:lnTo>
                    <a:pt x="40" y="49"/>
                  </a:lnTo>
                  <a:lnTo>
                    <a:pt x="51" y="61"/>
                  </a:lnTo>
                  <a:lnTo>
                    <a:pt x="53" y="60"/>
                  </a:lnTo>
                  <a:lnTo>
                    <a:pt x="54" y="60"/>
                  </a:lnTo>
                  <a:lnTo>
                    <a:pt x="54" y="61"/>
                  </a:lnTo>
                  <a:lnTo>
                    <a:pt x="55" y="62"/>
                  </a:lnTo>
                  <a:lnTo>
                    <a:pt x="55" y="63"/>
                  </a:lnTo>
                  <a:lnTo>
                    <a:pt x="55" y="65"/>
                  </a:lnTo>
                  <a:lnTo>
                    <a:pt x="55" y="66"/>
                  </a:lnTo>
                  <a:lnTo>
                    <a:pt x="54" y="67"/>
                  </a:lnTo>
                  <a:lnTo>
                    <a:pt x="62" y="79"/>
                  </a:lnTo>
                  <a:lnTo>
                    <a:pt x="90" y="62"/>
                  </a:lnTo>
                  <a:lnTo>
                    <a:pt x="82" y="49"/>
                  </a:lnTo>
                  <a:lnTo>
                    <a:pt x="80" y="49"/>
                  </a:lnTo>
                  <a:lnTo>
                    <a:pt x="78" y="49"/>
                  </a:lnTo>
                  <a:lnTo>
                    <a:pt x="77" y="47"/>
                  </a:lnTo>
                  <a:lnTo>
                    <a:pt x="75" y="46"/>
                  </a:lnTo>
                  <a:lnTo>
                    <a:pt x="74" y="45"/>
                  </a:lnTo>
                  <a:lnTo>
                    <a:pt x="31" y="0"/>
                  </a:lnTo>
                  <a:lnTo>
                    <a:pt x="0" y="20"/>
                  </a:lnTo>
                  <a:lnTo>
                    <a:pt x="23" y="76"/>
                  </a:lnTo>
                  <a:lnTo>
                    <a:pt x="23" y="78"/>
                  </a:lnTo>
                  <a:lnTo>
                    <a:pt x="24" y="80"/>
                  </a:lnTo>
                  <a:lnTo>
                    <a:pt x="24" y="82"/>
                  </a:lnTo>
                  <a:lnTo>
                    <a:pt x="25" y="84"/>
                  </a:lnTo>
                  <a:lnTo>
                    <a:pt x="24" y="86"/>
                  </a:lnTo>
                  <a:lnTo>
                    <a:pt x="32" y="98"/>
                  </a:lnTo>
                  <a:lnTo>
                    <a:pt x="56" y="83"/>
                  </a:lnTo>
                  <a:lnTo>
                    <a:pt x="48" y="70"/>
                  </a:lnTo>
                  <a:lnTo>
                    <a:pt x="47" y="71"/>
                  </a:lnTo>
                  <a:lnTo>
                    <a:pt x="46" y="71"/>
                  </a:lnTo>
                  <a:lnTo>
                    <a:pt x="45" y="70"/>
                  </a:lnTo>
                  <a:lnTo>
                    <a:pt x="44" y="69"/>
                  </a:lnTo>
                  <a:lnTo>
                    <a:pt x="43" y="68"/>
                  </a:lnTo>
                  <a:lnTo>
                    <a:pt x="42" y="67"/>
                  </a:lnTo>
                  <a:lnTo>
                    <a:pt x="42" y="66"/>
                  </a:lnTo>
                  <a:lnTo>
                    <a:pt x="51" y="61"/>
                  </a:lnTo>
                  <a:lnTo>
                    <a:pt x="40" y="49"/>
                  </a:lnTo>
                </a:path>
              </a:pathLst>
            </a:custGeom>
            <a:noFill/>
            <a:ln w="12700" cap="rnd" cmpd="sng">
              <a:solidFill>
                <a:srgbClr val="000070"/>
              </a:solidFill>
              <a:prstDash val="solid"/>
              <a:round/>
              <a:headEnd/>
              <a:tailEnd/>
            </a:ln>
            <a:effectLst/>
          </p:spPr>
          <p:txBody>
            <a:bodyPr wrap="none" lIns="104683" tIns="52342" rIns="104683" bIns="52342">
              <a:spAutoFit/>
            </a:bodyPr>
            <a:lstStyle/>
            <a:p>
              <a:pPr>
                <a:defRPr/>
              </a:pPr>
              <a:endParaRPr lang="en-US" dirty="0"/>
            </a:p>
          </p:txBody>
        </p:sp>
        <p:sp>
          <p:nvSpPr>
            <p:cNvPr id="1062" name="Freeform 38"/>
            <p:cNvSpPr>
              <a:spLocks/>
            </p:cNvSpPr>
            <p:nvPr/>
          </p:nvSpPr>
          <p:spPr bwMode="auto">
            <a:xfrm>
              <a:off x="273" y="66"/>
              <a:ext cx="82" cy="97"/>
            </a:xfrm>
            <a:custGeom>
              <a:avLst/>
              <a:gdLst/>
              <a:ahLst/>
              <a:cxnLst>
                <a:cxn ang="0">
                  <a:pos x="0" y="26"/>
                </a:cxn>
                <a:cxn ang="0">
                  <a:pos x="67" y="0"/>
                </a:cxn>
                <a:cxn ang="0">
                  <a:pos x="81" y="35"/>
                </a:cxn>
                <a:cxn ang="0">
                  <a:pos x="64" y="42"/>
                </a:cxn>
                <a:cxn ang="0">
                  <a:pos x="58" y="29"/>
                </a:cxn>
                <a:cxn ang="0">
                  <a:pos x="58" y="27"/>
                </a:cxn>
                <a:cxn ang="0">
                  <a:pos x="57" y="26"/>
                </a:cxn>
                <a:cxn ang="0">
                  <a:pos x="56" y="25"/>
                </a:cxn>
                <a:cxn ang="0">
                  <a:pos x="54" y="24"/>
                </a:cxn>
                <a:cxn ang="0">
                  <a:pos x="52" y="25"/>
                </a:cxn>
                <a:cxn ang="0">
                  <a:pos x="67" y="65"/>
                </a:cxn>
                <a:cxn ang="0">
                  <a:pos x="68" y="66"/>
                </a:cxn>
                <a:cxn ang="0">
                  <a:pos x="69" y="68"/>
                </a:cxn>
                <a:cxn ang="0">
                  <a:pos x="70" y="70"/>
                </a:cxn>
                <a:cxn ang="0">
                  <a:pos x="71" y="71"/>
                </a:cxn>
                <a:cxn ang="0">
                  <a:pos x="73" y="71"/>
                </a:cxn>
                <a:cxn ang="0">
                  <a:pos x="78" y="85"/>
                </a:cxn>
                <a:cxn ang="0">
                  <a:pos x="48" y="96"/>
                </a:cxn>
                <a:cxn ang="0">
                  <a:pos x="43" y="83"/>
                </a:cxn>
                <a:cxn ang="0">
                  <a:pos x="44" y="81"/>
                </a:cxn>
                <a:cxn ang="0">
                  <a:pos x="44" y="79"/>
                </a:cxn>
                <a:cxn ang="0">
                  <a:pos x="44" y="77"/>
                </a:cxn>
                <a:cxn ang="0">
                  <a:pos x="44" y="76"/>
                </a:cxn>
                <a:cxn ang="0">
                  <a:pos x="43" y="74"/>
                </a:cxn>
                <a:cxn ang="0">
                  <a:pos x="28" y="34"/>
                </a:cxn>
                <a:cxn ang="0">
                  <a:pos x="26" y="35"/>
                </a:cxn>
                <a:cxn ang="0">
                  <a:pos x="25" y="36"/>
                </a:cxn>
                <a:cxn ang="0">
                  <a:pos x="25" y="38"/>
                </a:cxn>
                <a:cxn ang="0">
                  <a:pos x="25" y="39"/>
                </a:cxn>
                <a:cxn ang="0">
                  <a:pos x="26" y="41"/>
                </a:cxn>
                <a:cxn ang="0">
                  <a:pos x="31" y="54"/>
                </a:cxn>
                <a:cxn ang="0">
                  <a:pos x="13" y="61"/>
                </a:cxn>
                <a:cxn ang="0">
                  <a:pos x="0" y="26"/>
                </a:cxn>
              </a:cxnLst>
              <a:rect l="0" t="0" r="r" b="b"/>
              <a:pathLst>
                <a:path w="82" h="97">
                  <a:moveTo>
                    <a:pt x="0" y="26"/>
                  </a:moveTo>
                  <a:lnTo>
                    <a:pt x="67" y="0"/>
                  </a:lnTo>
                  <a:lnTo>
                    <a:pt x="81" y="35"/>
                  </a:lnTo>
                  <a:lnTo>
                    <a:pt x="64" y="42"/>
                  </a:lnTo>
                  <a:lnTo>
                    <a:pt x="58" y="29"/>
                  </a:lnTo>
                  <a:lnTo>
                    <a:pt x="58" y="27"/>
                  </a:lnTo>
                  <a:lnTo>
                    <a:pt x="57" y="26"/>
                  </a:lnTo>
                  <a:lnTo>
                    <a:pt x="56" y="25"/>
                  </a:lnTo>
                  <a:lnTo>
                    <a:pt x="54" y="24"/>
                  </a:lnTo>
                  <a:lnTo>
                    <a:pt x="52" y="25"/>
                  </a:lnTo>
                  <a:lnTo>
                    <a:pt x="67" y="65"/>
                  </a:lnTo>
                  <a:lnTo>
                    <a:pt x="68" y="66"/>
                  </a:lnTo>
                  <a:lnTo>
                    <a:pt x="69" y="68"/>
                  </a:lnTo>
                  <a:lnTo>
                    <a:pt x="70" y="70"/>
                  </a:lnTo>
                  <a:lnTo>
                    <a:pt x="71" y="71"/>
                  </a:lnTo>
                  <a:lnTo>
                    <a:pt x="73" y="71"/>
                  </a:lnTo>
                  <a:lnTo>
                    <a:pt x="78" y="85"/>
                  </a:lnTo>
                  <a:lnTo>
                    <a:pt x="48" y="96"/>
                  </a:lnTo>
                  <a:lnTo>
                    <a:pt x="43" y="83"/>
                  </a:lnTo>
                  <a:lnTo>
                    <a:pt x="44" y="81"/>
                  </a:lnTo>
                  <a:lnTo>
                    <a:pt x="44" y="79"/>
                  </a:lnTo>
                  <a:lnTo>
                    <a:pt x="44" y="77"/>
                  </a:lnTo>
                  <a:lnTo>
                    <a:pt x="44" y="76"/>
                  </a:lnTo>
                  <a:lnTo>
                    <a:pt x="43" y="74"/>
                  </a:lnTo>
                  <a:lnTo>
                    <a:pt x="28" y="34"/>
                  </a:lnTo>
                  <a:lnTo>
                    <a:pt x="26" y="35"/>
                  </a:lnTo>
                  <a:lnTo>
                    <a:pt x="25" y="36"/>
                  </a:lnTo>
                  <a:lnTo>
                    <a:pt x="25" y="38"/>
                  </a:lnTo>
                  <a:lnTo>
                    <a:pt x="25" y="39"/>
                  </a:lnTo>
                  <a:lnTo>
                    <a:pt x="26" y="41"/>
                  </a:lnTo>
                  <a:lnTo>
                    <a:pt x="31" y="54"/>
                  </a:lnTo>
                  <a:lnTo>
                    <a:pt x="13" y="61"/>
                  </a:lnTo>
                  <a:lnTo>
                    <a:pt x="0" y="26"/>
                  </a:lnTo>
                </a:path>
              </a:pathLst>
            </a:custGeom>
            <a:noFill/>
            <a:ln w="12700" cap="rnd" cmpd="sng">
              <a:solidFill>
                <a:srgbClr val="000070"/>
              </a:solidFill>
              <a:prstDash val="solid"/>
              <a:round/>
              <a:headEnd/>
              <a:tailEnd/>
            </a:ln>
            <a:effectLst/>
          </p:spPr>
          <p:txBody>
            <a:bodyPr wrap="none" lIns="104683" tIns="52342" rIns="104683" bIns="52342">
              <a:spAutoFit/>
            </a:bodyPr>
            <a:lstStyle/>
            <a:p>
              <a:pPr>
                <a:defRPr/>
              </a:pPr>
              <a:endParaRPr lang="en-US" dirty="0"/>
            </a:p>
          </p:txBody>
        </p:sp>
        <p:sp>
          <p:nvSpPr>
            <p:cNvPr id="1063" name="Freeform 39"/>
            <p:cNvSpPr>
              <a:spLocks/>
            </p:cNvSpPr>
            <p:nvPr/>
          </p:nvSpPr>
          <p:spPr bwMode="auto">
            <a:xfrm>
              <a:off x="355" y="57"/>
              <a:ext cx="51" cy="89"/>
            </a:xfrm>
            <a:custGeom>
              <a:avLst/>
              <a:gdLst/>
              <a:ahLst/>
              <a:cxnLst>
                <a:cxn ang="0">
                  <a:pos x="7" y="29"/>
                </a:cxn>
                <a:cxn ang="0">
                  <a:pos x="7" y="27"/>
                </a:cxn>
                <a:cxn ang="0">
                  <a:pos x="7" y="25"/>
                </a:cxn>
                <a:cxn ang="0">
                  <a:pos x="6" y="23"/>
                </a:cxn>
                <a:cxn ang="0">
                  <a:pos x="5" y="22"/>
                </a:cxn>
                <a:cxn ang="0">
                  <a:pos x="3" y="21"/>
                </a:cxn>
                <a:cxn ang="0">
                  <a:pos x="0" y="7"/>
                </a:cxn>
                <a:cxn ang="0">
                  <a:pos x="31" y="0"/>
                </a:cxn>
                <a:cxn ang="0">
                  <a:pos x="34" y="14"/>
                </a:cxn>
                <a:cxn ang="0">
                  <a:pos x="32" y="16"/>
                </a:cxn>
                <a:cxn ang="0">
                  <a:pos x="32" y="18"/>
                </a:cxn>
                <a:cxn ang="0">
                  <a:pos x="32" y="19"/>
                </a:cxn>
                <a:cxn ang="0">
                  <a:pos x="32" y="21"/>
                </a:cxn>
                <a:cxn ang="0">
                  <a:pos x="33" y="23"/>
                </a:cxn>
                <a:cxn ang="0">
                  <a:pos x="41" y="60"/>
                </a:cxn>
                <a:cxn ang="0">
                  <a:pos x="41" y="62"/>
                </a:cxn>
                <a:cxn ang="0">
                  <a:pos x="41" y="63"/>
                </a:cxn>
                <a:cxn ang="0">
                  <a:pos x="42" y="65"/>
                </a:cxn>
                <a:cxn ang="0">
                  <a:pos x="43" y="66"/>
                </a:cxn>
                <a:cxn ang="0">
                  <a:pos x="45" y="67"/>
                </a:cxn>
                <a:cxn ang="0">
                  <a:pos x="48" y="81"/>
                </a:cxn>
                <a:cxn ang="0">
                  <a:pos x="17" y="88"/>
                </a:cxn>
                <a:cxn ang="0">
                  <a:pos x="14" y="74"/>
                </a:cxn>
                <a:cxn ang="0">
                  <a:pos x="15" y="72"/>
                </a:cxn>
                <a:cxn ang="0">
                  <a:pos x="16" y="70"/>
                </a:cxn>
                <a:cxn ang="0">
                  <a:pos x="16" y="69"/>
                </a:cxn>
                <a:cxn ang="0">
                  <a:pos x="16" y="67"/>
                </a:cxn>
                <a:cxn ang="0">
                  <a:pos x="15" y="65"/>
                </a:cxn>
                <a:cxn ang="0">
                  <a:pos x="7" y="29"/>
                </a:cxn>
              </a:cxnLst>
              <a:rect l="0" t="0" r="r" b="b"/>
              <a:pathLst>
                <a:path w="49" h="89">
                  <a:moveTo>
                    <a:pt x="7" y="29"/>
                  </a:moveTo>
                  <a:lnTo>
                    <a:pt x="7" y="27"/>
                  </a:lnTo>
                  <a:lnTo>
                    <a:pt x="7" y="25"/>
                  </a:lnTo>
                  <a:lnTo>
                    <a:pt x="6" y="23"/>
                  </a:lnTo>
                  <a:lnTo>
                    <a:pt x="5" y="22"/>
                  </a:lnTo>
                  <a:lnTo>
                    <a:pt x="3" y="21"/>
                  </a:lnTo>
                  <a:lnTo>
                    <a:pt x="0" y="7"/>
                  </a:lnTo>
                  <a:lnTo>
                    <a:pt x="31" y="0"/>
                  </a:lnTo>
                  <a:lnTo>
                    <a:pt x="34" y="14"/>
                  </a:lnTo>
                  <a:lnTo>
                    <a:pt x="32" y="16"/>
                  </a:lnTo>
                  <a:lnTo>
                    <a:pt x="32" y="18"/>
                  </a:lnTo>
                  <a:lnTo>
                    <a:pt x="32" y="19"/>
                  </a:lnTo>
                  <a:lnTo>
                    <a:pt x="32" y="21"/>
                  </a:lnTo>
                  <a:lnTo>
                    <a:pt x="33" y="23"/>
                  </a:lnTo>
                  <a:lnTo>
                    <a:pt x="41" y="60"/>
                  </a:lnTo>
                  <a:lnTo>
                    <a:pt x="41" y="62"/>
                  </a:lnTo>
                  <a:lnTo>
                    <a:pt x="41" y="63"/>
                  </a:lnTo>
                  <a:lnTo>
                    <a:pt x="42" y="65"/>
                  </a:lnTo>
                  <a:lnTo>
                    <a:pt x="43" y="66"/>
                  </a:lnTo>
                  <a:lnTo>
                    <a:pt x="45" y="67"/>
                  </a:lnTo>
                  <a:lnTo>
                    <a:pt x="48" y="81"/>
                  </a:lnTo>
                  <a:lnTo>
                    <a:pt x="17" y="88"/>
                  </a:lnTo>
                  <a:lnTo>
                    <a:pt x="14" y="74"/>
                  </a:lnTo>
                  <a:lnTo>
                    <a:pt x="15" y="72"/>
                  </a:lnTo>
                  <a:lnTo>
                    <a:pt x="16" y="70"/>
                  </a:lnTo>
                  <a:lnTo>
                    <a:pt x="16" y="69"/>
                  </a:lnTo>
                  <a:lnTo>
                    <a:pt x="16" y="67"/>
                  </a:lnTo>
                  <a:lnTo>
                    <a:pt x="15" y="65"/>
                  </a:lnTo>
                  <a:lnTo>
                    <a:pt x="7" y="29"/>
                  </a:lnTo>
                </a:path>
              </a:pathLst>
            </a:custGeom>
            <a:noFill/>
            <a:ln w="12700" cap="rnd" cmpd="sng">
              <a:solidFill>
                <a:srgbClr val="000070"/>
              </a:solidFill>
              <a:prstDash val="solid"/>
              <a:round/>
              <a:headEnd/>
              <a:tailEnd/>
            </a:ln>
            <a:effectLst/>
          </p:spPr>
          <p:txBody>
            <a:bodyPr wrap="none" lIns="104683" tIns="52342" rIns="104683" bIns="52342">
              <a:spAutoFit/>
            </a:bodyPr>
            <a:lstStyle/>
            <a:p>
              <a:pPr>
                <a:defRPr/>
              </a:pPr>
              <a:endParaRPr lang="en-US" dirty="0"/>
            </a:p>
          </p:txBody>
        </p:sp>
        <p:sp>
          <p:nvSpPr>
            <p:cNvPr id="1064" name="Freeform 40"/>
            <p:cNvSpPr>
              <a:spLocks/>
            </p:cNvSpPr>
            <p:nvPr/>
          </p:nvSpPr>
          <p:spPr bwMode="auto">
            <a:xfrm>
              <a:off x="408" y="51"/>
              <a:ext cx="63" cy="87"/>
            </a:xfrm>
            <a:custGeom>
              <a:avLst/>
              <a:gdLst/>
              <a:ahLst/>
              <a:cxnLst>
                <a:cxn ang="0">
                  <a:pos x="26" y="24"/>
                </a:cxn>
                <a:cxn ang="0">
                  <a:pos x="27" y="21"/>
                </a:cxn>
                <a:cxn ang="0">
                  <a:pos x="29" y="18"/>
                </a:cxn>
                <a:cxn ang="0">
                  <a:pos x="34" y="18"/>
                </a:cxn>
                <a:cxn ang="0">
                  <a:pos x="36" y="22"/>
                </a:cxn>
                <a:cxn ang="0">
                  <a:pos x="36" y="24"/>
                </a:cxn>
                <a:cxn ang="0">
                  <a:pos x="35" y="63"/>
                </a:cxn>
                <a:cxn ang="0">
                  <a:pos x="34" y="66"/>
                </a:cxn>
                <a:cxn ang="0">
                  <a:pos x="30" y="68"/>
                </a:cxn>
                <a:cxn ang="0">
                  <a:pos x="26" y="66"/>
                </a:cxn>
                <a:cxn ang="0">
                  <a:pos x="26" y="62"/>
                </a:cxn>
                <a:cxn ang="0">
                  <a:pos x="0" y="39"/>
                </a:cxn>
                <a:cxn ang="0">
                  <a:pos x="0" y="66"/>
                </a:cxn>
                <a:cxn ang="0">
                  <a:pos x="3" y="74"/>
                </a:cxn>
                <a:cxn ang="0">
                  <a:pos x="8" y="80"/>
                </a:cxn>
                <a:cxn ang="0">
                  <a:pos x="15" y="84"/>
                </a:cxn>
                <a:cxn ang="0">
                  <a:pos x="25" y="86"/>
                </a:cxn>
                <a:cxn ang="0">
                  <a:pos x="35" y="86"/>
                </a:cxn>
                <a:cxn ang="0">
                  <a:pos x="45" y="85"/>
                </a:cxn>
                <a:cxn ang="0">
                  <a:pos x="52" y="82"/>
                </a:cxn>
                <a:cxn ang="0">
                  <a:pos x="58" y="76"/>
                </a:cxn>
                <a:cxn ang="0">
                  <a:pos x="61" y="67"/>
                </a:cxn>
                <a:cxn ang="0">
                  <a:pos x="62" y="26"/>
                </a:cxn>
                <a:cxn ang="0">
                  <a:pos x="61" y="16"/>
                </a:cxn>
                <a:cxn ang="0">
                  <a:pos x="57" y="8"/>
                </a:cxn>
                <a:cxn ang="0">
                  <a:pos x="51" y="3"/>
                </a:cxn>
                <a:cxn ang="0">
                  <a:pos x="42" y="1"/>
                </a:cxn>
                <a:cxn ang="0">
                  <a:pos x="32" y="0"/>
                </a:cxn>
                <a:cxn ang="0">
                  <a:pos x="22" y="0"/>
                </a:cxn>
                <a:cxn ang="0">
                  <a:pos x="13" y="2"/>
                </a:cxn>
                <a:cxn ang="0">
                  <a:pos x="7" y="7"/>
                </a:cxn>
                <a:cxn ang="0">
                  <a:pos x="2" y="14"/>
                </a:cxn>
                <a:cxn ang="0">
                  <a:pos x="0" y="25"/>
                </a:cxn>
                <a:cxn ang="0">
                  <a:pos x="26" y="44"/>
                </a:cxn>
              </a:cxnLst>
              <a:rect l="0" t="0" r="r" b="b"/>
              <a:pathLst>
                <a:path w="63" h="87">
                  <a:moveTo>
                    <a:pt x="26" y="44"/>
                  </a:moveTo>
                  <a:lnTo>
                    <a:pt x="26" y="24"/>
                  </a:lnTo>
                  <a:lnTo>
                    <a:pt x="27" y="23"/>
                  </a:lnTo>
                  <a:lnTo>
                    <a:pt x="27" y="21"/>
                  </a:lnTo>
                  <a:lnTo>
                    <a:pt x="27" y="20"/>
                  </a:lnTo>
                  <a:lnTo>
                    <a:pt x="29" y="18"/>
                  </a:lnTo>
                  <a:lnTo>
                    <a:pt x="32" y="18"/>
                  </a:lnTo>
                  <a:lnTo>
                    <a:pt x="34" y="18"/>
                  </a:lnTo>
                  <a:lnTo>
                    <a:pt x="36" y="20"/>
                  </a:lnTo>
                  <a:lnTo>
                    <a:pt x="36" y="22"/>
                  </a:lnTo>
                  <a:lnTo>
                    <a:pt x="36" y="23"/>
                  </a:lnTo>
                  <a:lnTo>
                    <a:pt x="36" y="24"/>
                  </a:lnTo>
                  <a:lnTo>
                    <a:pt x="35" y="62"/>
                  </a:lnTo>
                  <a:lnTo>
                    <a:pt x="35" y="63"/>
                  </a:lnTo>
                  <a:lnTo>
                    <a:pt x="35" y="64"/>
                  </a:lnTo>
                  <a:lnTo>
                    <a:pt x="34" y="66"/>
                  </a:lnTo>
                  <a:lnTo>
                    <a:pt x="33" y="68"/>
                  </a:lnTo>
                  <a:lnTo>
                    <a:pt x="30" y="68"/>
                  </a:lnTo>
                  <a:lnTo>
                    <a:pt x="28" y="68"/>
                  </a:lnTo>
                  <a:lnTo>
                    <a:pt x="26" y="66"/>
                  </a:lnTo>
                  <a:lnTo>
                    <a:pt x="26" y="64"/>
                  </a:lnTo>
                  <a:lnTo>
                    <a:pt x="26" y="62"/>
                  </a:lnTo>
                  <a:lnTo>
                    <a:pt x="26" y="44"/>
                  </a:lnTo>
                  <a:lnTo>
                    <a:pt x="0" y="39"/>
                  </a:lnTo>
                  <a:lnTo>
                    <a:pt x="0" y="60"/>
                  </a:lnTo>
                  <a:lnTo>
                    <a:pt x="0" y="66"/>
                  </a:lnTo>
                  <a:lnTo>
                    <a:pt x="1" y="70"/>
                  </a:lnTo>
                  <a:lnTo>
                    <a:pt x="3" y="74"/>
                  </a:lnTo>
                  <a:lnTo>
                    <a:pt x="5" y="78"/>
                  </a:lnTo>
                  <a:lnTo>
                    <a:pt x="8" y="80"/>
                  </a:lnTo>
                  <a:lnTo>
                    <a:pt x="11" y="83"/>
                  </a:lnTo>
                  <a:lnTo>
                    <a:pt x="15" y="84"/>
                  </a:lnTo>
                  <a:lnTo>
                    <a:pt x="20" y="85"/>
                  </a:lnTo>
                  <a:lnTo>
                    <a:pt x="25" y="86"/>
                  </a:lnTo>
                  <a:lnTo>
                    <a:pt x="30" y="86"/>
                  </a:lnTo>
                  <a:lnTo>
                    <a:pt x="35" y="86"/>
                  </a:lnTo>
                  <a:lnTo>
                    <a:pt x="40" y="86"/>
                  </a:lnTo>
                  <a:lnTo>
                    <a:pt x="45" y="85"/>
                  </a:lnTo>
                  <a:lnTo>
                    <a:pt x="49" y="84"/>
                  </a:lnTo>
                  <a:lnTo>
                    <a:pt x="52" y="82"/>
                  </a:lnTo>
                  <a:lnTo>
                    <a:pt x="55" y="79"/>
                  </a:lnTo>
                  <a:lnTo>
                    <a:pt x="58" y="76"/>
                  </a:lnTo>
                  <a:lnTo>
                    <a:pt x="60" y="72"/>
                  </a:lnTo>
                  <a:lnTo>
                    <a:pt x="61" y="67"/>
                  </a:lnTo>
                  <a:lnTo>
                    <a:pt x="62" y="61"/>
                  </a:lnTo>
                  <a:lnTo>
                    <a:pt x="62" y="26"/>
                  </a:lnTo>
                  <a:lnTo>
                    <a:pt x="62" y="20"/>
                  </a:lnTo>
                  <a:lnTo>
                    <a:pt x="61" y="16"/>
                  </a:lnTo>
                  <a:lnTo>
                    <a:pt x="59" y="12"/>
                  </a:lnTo>
                  <a:lnTo>
                    <a:pt x="57" y="8"/>
                  </a:lnTo>
                  <a:lnTo>
                    <a:pt x="54" y="6"/>
                  </a:lnTo>
                  <a:lnTo>
                    <a:pt x="51" y="3"/>
                  </a:lnTo>
                  <a:lnTo>
                    <a:pt x="47" y="2"/>
                  </a:lnTo>
                  <a:lnTo>
                    <a:pt x="42" y="1"/>
                  </a:lnTo>
                  <a:lnTo>
                    <a:pt x="37" y="0"/>
                  </a:lnTo>
                  <a:lnTo>
                    <a:pt x="32" y="0"/>
                  </a:lnTo>
                  <a:lnTo>
                    <a:pt x="27" y="0"/>
                  </a:lnTo>
                  <a:lnTo>
                    <a:pt x="22" y="0"/>
                  </a:lnTo>
                  <a:lnTo>
                    <a:pt x="17" y="1"/>
                  </a:lnTo>
                  <a:lnTo>
                    <a:pt x="13" y="2"/>
                  </a:lnTo>
                  <a:lnTo>
                    <a:pt x="9" y="4"/>
                  </a:lnTo>
                  <a:lnTo>
                    <a:pt x="7" y="7"/>
                  </a:lnTo>
                  <a:lnTo>
                    <a:pt x="4" y="10"/>
                  </a:lnTo>
                  <a:lnTo>
                    <a:pt x="2" y="14"/>
                  </a:lnTo>
                  <a:lnTo>
                    <a:pt x="1" y="19"/>
                  </a:lnTo>
                  <a:lnTo>
                    <a:pt x="0" y="25"/>
                  </a:lnTo>
                  <a:lnTo>
                    <a:pt x="0" y="39"/>
                  </a:lnTo>
                  <a:lnTo>
                    <a:pt x="26" y="44"/>
                  </a:lnTo>
                </a:path>
              </a:pathLst>
            </a:custGeom>
            <a:noFill/>
            <a:ln w="12700" cap="rnd" cmpd="sng">
              <a:solidFill>
                <a:srgbClr val="000070"/>
              </a:solidFill>
              <a:prstDash val="solid"/>
              <a:round/>
              <a:headEnd/>
              <a:tailEnd/>
            </a:ln>
            <a:effectLst/>
          </p:spPr>
          <p:txBody>
            <a:bodyPr wrap="none" lIns="104683" tIns="52342" rIns="104683" bIns="52342">
              <a:spAutoFit/>
            </a:bodyPr>
            <a:lstStyle/>
            <a:p>
              <a:pPr>
                <a:defRPr/>
              </a:pPr>
              <a:endParaRPr lang="en-US" dirty="0"/>
            </a:p>
          </p:txBody>
        </p:sp>
        <p:sp>
          <p:nvSpPr>
            <p:cNvPr id="1065" name="Freeform 41"/>
            <p:cNvSpPr>
              <a:spLocks/>
            </p:cNvSpPr>
            <p:nvPr/>
          </p:nvSpPr>
          <p:spPr bwMode="auto">
            <a:xfrm>
              <a:off x="475" y="55"/>
              <a:ext cx="82" cy="95"/>
            </a:xfrm>
            <a:custGeom>
              <a:avLst/>
              <a:gdLst/>
              <a:ahLst/>
              <a:cxnLst>
                <a:cxn ang="0">
                  <a:pos x="50" y="45"/>
                </a:cxn>
                <a:cxn ang="0">
                  <a:pos x="51" y="45"/>
                </a:cxn>
                <a:cxn ang="0">
                  <a:pos x="53" y="30"/>
                </a:cxn>
                <a:cxn ang="0">
                  <a:pos x="54" y="28"/>
                </a:cxn>
                <a:cxn ang="0">
                  <a:pos x="54" y="27"/>
                </a:cxn>
                <a:cxn ang="0">
                  <a:pos x="54" y="25"/>
                </a:cxn>
                <a:cxn ang="0">
                  <a:pos x="53" y="23"/>
                </a:cxn>
                <a:cxn ang="0">
                  <a:pos x="52" y="22"/>
                </a:cxn>
                <a:cxn ang="0">
                  <a:pos x="55" y="7"/>
                </a:cxn>
                <a:cxn ang="0">
                  <a:pos x="81" y="12"/>
                </a:cxn>
                <a:cxn ang="0">
                  <a:pos x="78" y="27"/>
                </a:cxn>
                <a:cxn ang="0">
                  <a:pos x="76" y="28"/>
                </a:cxn>
                <a:cxn ang="0">
                  <a:pos x="75" y="29"/>
                </a:cxn>
                <a:cxn ang="0">
                  <a:pos x="75" y="31"/>
                </a:cxn>
                <a:cxn ang="0">
                  <a:pos x="74" y="33"/>
                </a:cxn>
                <a:cxn ang="0">
                  <a:pos x="74" y="34"/>
                </a:cxn>
                <a:cxn ang="0">
                  <a:pos x="63" y="94"/>
                </a:cxn>
                <a:cxn ang="0">
                  <a:pos x="38" y="89"/>
                </a:cxn>
                <a:cxn ang="0">
                  <a:pos x="30" y="49"/>
                </a:cxn>
                <a:cxn ang="0">
                  <a:pos x="29" y="49"/>
                </a:cxn>
                <a:cxn ang="0">
                  <a:pos x="27" y="63"/>
                </a:cxn>
                <a:cxn ang="0">
                  <a:pos x="27" y="65"/>
                </a:cxn>
                <a:cxn ang="0">
                  <a:pos x="26" y="67"/>
                </a:cxn>
                <a:cxn ang="0">
                  <a:pos x="26" y="69"/>
                </a:cxn>
                <a:cxn ang="0">
                  <a:pos x="27" y="70"/>
                </a:cxn>
                <a:cxn ang="0">
                  <a:pos x="28" y="72"/>
                </a:cxn>
                <a:cxn ang="0">
                  <a:pos x="25" y="86"/>
                </a:cxn>
                <a:cxn ang="0">
                  <a:pos x="0" y="82"/>
                </a:cxn>
                <a:cxn ang="0">
                  <a:pos x="2" y="67"/>
                </a:cxn>
                <a:cxn ang="0">
                  <a:pos x="4" y="66"/>
                </a:cxn>
                <a:cxn ang="0">
                  <a:pos x="5" y="65"/>
                </a:cxn>
                <a:cxn ang="0">
                  <a:pos x="6" y="63"/>
                </a:cxn>
                <a:cxn ang="0">
                  <a:pos x="7" y="61"/>
                </a:cxn>
                <a:cxn ang="0">
                  <a:pos x="7" y="59"/>
                </a:cxn>
                <a:cxn ang="0">
                  <a:pos x="14" y="23"/>
                </a:cxn>
                <a:cxn ang="0">
                  <a:pos x="14" y="21"/>
                </a:cxn>
                <a:cxn ang="0">
                  <a:pos x="15" y="19"/>
                </a:cxn>
                <a:cxn ang="0">
                  <a:pos x="15" y="17"/>
                </a:cxn>
                <a:cxn ang="0">
                  <a:pos x="14" y="16"/>
                </a:cxn>
                <a:cxn ang="0">
                  <a:pos x="13" y="14"/>
                </a:cxn>
                <a:cxn ang="0">
                  <a:pos x="15" y="0"/>
                </a:cxn>
                <a:cxn ang="0">
                  <a:pos x="43" y="5"/>
                </a:cxn>
                <a:cxn ang="0">
                  <a:pos x="50" y="45"/>
                </a:cxn>
              </a:cxnLst>
              <a:rect l="0" t="0" r="r" b="b"/>
              <a:pathLst>
                <a:path w="82" h="95">
                  <a:moveTo>
                    <a:pt x="50" y="45"/>
                  </a:moveTo>
                  <a:lnTo>
                    <a:pt x="51" y="45"/>
                  </a:lnTo>
                  <a:lnTo>
                    <a:pt x="53" y="30"/>
                  </a:lnTo>
                  <a:lnTo>
                    <a:pt x="54" y="28"/>
                  </a:lnTo>
                  <a:lnTo>
                    <a:pt x="54" y="27"/>
                  </a:lnTo>
                  <a:lnTo>
                    <a:pt x="54" y="25"/>
                  </a:lnTo>
                  <a:lnTo>
                    <a:pt x="53" y="23"/>
                  </a:lnTo>
                  <a:lnTo>
                    <a:pt x="52" y="22"/>
                  </a:lnTo>
                  <a:lnTo>
                    <a:pt x="55" y="7"/>
                  </a:lnTo>
                  <a:lnTo>
                    <a:pt x="81" y="12"/>
                  </a:lnTo>
                  <a:lnTo>
                    <a:pt x="78" y="27"/>
                  </a:lnTo>
                  <a:lnTo>
                    <a:pt x="76" y="28"/>
                  </a:lnTo>
                  <a:lnTo>
                    <a:pt x="75" y="29"/>
                  </a:lnTo>
                  <a:lnTo>
                    <a:pt x="75" y="31"/>
                  </a:lnTo>
                  <a:lnTo>
                    <a:pt x="74" y="33"/>
                  </a:lnTo>
                  <a:lnTo>
                    <a:pt x="74" y="34"/>
                  </a:lnTo>
                  <a:lnTo>
                    <a:pt x="63" y="94"/>
                  </a:lnTo>
                  <a:lnTo>
                    <a:pt x="38" y="89"/>
                  </a:lnTo>
                  <a:lnTo>
                    <a:pt x="30" y="49"/>
                  </a:lnTo>
                  <a:lnTo>
                    <a:pt x="29" y="49"/>
                  </a:lnTo>
                  <a:lnTo>
                    <a:pt x="27" y="63"/>
                  </a:lnTo>
                  <a:lnTo>
                    <a:pt x="27" y="65"/>
                  </a:lnTo>
                  <a:lnTo>
                    <a:pt x="26" y="67"/>
                  </a:lnTo>
                  <a:lnTo>
                    <a:pt x="26" y="69"/>
                  </a:lnTo>
                  <a:lnTo>
                    <a:pt x="27" y="70"/>
                  </a:lnTo>
                  <a:lnTo>
                    <a:pt x="28" y="72"/>
                  </a:lnTo>
                  <a:lnTo>
                    <a:pt x="25" y="86"/>
                  </a:lnTo>
                  <a:lnTo>
                    <a:pt x="0" y="82"/>
                  </a:lnTo>
                  <a:lnTo>
                    <a:pt x="2" y="67"/>
                  </a:lnTo>
                  <a:lnTo>
                    <a:pt x="4" y="66"/>
                  </a:lnTo>
                  <a:lnTo>
                    <a:pt x="5" y="65"/>
                  </a:lnTo>
                  <a:lnTo>
                    <a:pt x="6" y="63"/>
                  </a:lnTo>
                  <a:lnTo>
                    <a:pt x="7" y="61"/>
                  </a:lnTo>
                  <a:lnTo>
                    <a:pt x="7" y="59"/>
                  </a:lnTo>
                  <a:lnTo>
                    <a:pt x="14" y="23"/>
                  </a:lnTo>
                  <a:lnTo>
                    <a:pt x="14" y="21"/>
                  </a:lnTo>
                  <a:lnTo>
                    <a:pt x="15" y="19"/>
                  </a:lnTo>
                  <a:lnTo>
                    <a:pt x="15" y="17"/>
                  </a:lnTo>
                  <a:lnTo>
                    <a:pt x="14" y="16"/>
                  </a:lnTo>
                  <a:lnTo>
                    <a:pt x="13" y="14"/>
                  </a:lnTo>
                  <a:lnTo>
                    <a:pt x="15" y="0"/>
                  </a:lnTo>
                  <a:lnTo>
                    <a:pt x="43" y="5"/>
                  </a:lnTo>
                  <a:lnTo>
                    <a:pt x="50" y="45"/>
                  </a:lnTo>
                </a:path>
              </a:pathLst>
            </a:custGeom>
            <a:noFill/>
            <a:ln w="12700" cap="rnd" cmpd="sng">
              <a:solidFill>
                <a:srgbClr val="000070"/>
              </a:solidFill>
              <a:prstDash val="solid"/>
              <a:round/>
              <a:headEnd/>
              <a:tailEnd/>
            </a:ln>
            <a:effectLst/>
          </p:spPr>
          <p:txBody>
            <a:bodyPr wrap="none" lIns="104683" tIns="52342" rIns="104683" bIns="52342">
              <a:spAutoFit/>
            </a:bodyPr>
            <a:lstStyle/>
            <a:p>
              <a:pPr>
                <a:defRPr/>
              </a:pPr>
              <a:endParaRPr lang="en-US" dirty="0"/>
            </a:p>
          </p:txBody>
        </p:sp>
        <p:sp>
          <p:nvSpPr>
            <p:cNvPr id="1066" name="Freeform 42"/>
            <p:cNvSpPr>
              <a:spLocks/>
            </p:cNvSpPr>
            <p:nvPr/>
          </p:nvSpPr>
          <p:spPr bwMode="auto">
            <a:xfrm>
              <a:off x="542" y="78"/>
              <a:ext cx="81" cy="99"/>
            </a:xfrm>
            <a:custGeom>
              <a:avLst/>
              <a:gdLst/>
              <a:ahLst/>
              <a:cxnLst>
                <a:cxn ang="0">
                  <a:pos x="46" y="49"/>
                </a:cxn>
                <a:cxn ang="0">
                  <a:pos x="40" y="47"/>
                </a:cxn>
                <a:cxn ang="0">
                  <a:pos x="53" y="26"/>
                </a:cxn>
                <a:cxn ang="0">
                  <a:pos x="54" y="26"/>
                </a:cxn>
                <a:cxn ang="0">
                  <a:pos x="48" y="50"/>
                </a:cxn>
                <a:cxn ang="0">
                  <a:pos x="46" y="49"/>
                </a:cxn>
                <a:cxn ang="0">
                  <a:pos x="40" y="64"/>
                </a:cxn>
                <a:cxn ang="0">
                  <a:pos x="44" y="66"/>
                </a:cxn>
                <a:cxn ang="0">
                  <a:pos x="44" y="67"/>
                </a:cxn>
                <a:cxn ang="0">
                  <a:pos x="44" y="68"/>
                </a:cxn>
                <a:cxn ang="0">
                  <a:pos x="43" y="68"/>
                </a:cxn>
                <a:cxn ang="0">
                  <a:pos x="43" y="70"/>
                </a:cxn>
                <a:cxn ang="0">
                  <a:pos x="42" y="70"/>
                </a:cxn>
                <a:cxn ang="0">
                  <a:pos x="41" y="71"/>
                </a:cxn>
                <a:cxn ang="0">
                  <a:pos x="40" y="71"/>
                </a:cxn>
                <a:cxn ang="0">
                  <a:pos x="39" y="71"/>
                </a:cxn>
                <a:cxn ang="0">
                  <a:pos x="33" y="85"/>
                </a:cxn>
                <a:cxn ang="0">
                  <a:pos x="63" y="98"/>
                </a:cxn>
                <a:cxn ang="0">
                  <a:pos x="69" y="84"/>
                </a:cxn>
                <a:cxn ang="0">
                  <a:pos x="68" y="83"/>
                </a:cxn>
                <a:cxn ang="0">
                  <a:pos x="68" y="81"/>
                </a:cxn>
                <a:cxn ang="0">
                  <a:pos x="68" y="79"/>
                </a:cxn>
                <a:cxn ang="0">
                  <a:pos x="68" y="77"/>
                </a:cxn>
                <a:cxn ang="0">
                  <a:pos x="68" y="75"/>
                </a:cxn>
                <a:cxn ang="0">
                  <a:pos x="80" y="15"/>
                </a:cxn>
                <a:cxn ang="0">
                  <a:pos x="46" y="0"/>
                </a:cxn>
                <a:cxn ang="0">
                  <a:pos x="13" y="51"/>
                </a:cxn>
                <a:cxn ang="0">
                  <a:pos x="12" y="52"/>
                </a:cxn>
                <a:cxn ang="0">
                  <a:pos x="11" y="54"/>
                </a:cxn>
                <a:cxn ang="0">
                  <a:pos x="9" y="56"/>
                </a:cxn>
                <a:cxn ang="0">
                  <a:pos x="8" y="57"/>
                </a:cxn>
                <a:cxn ang="0">
                  <a:pos x="6" y="58"/>
                </a:cxn>
                <a:cxn ang="0">
                  <a:pos x="0" y="71"/>
                </a:cxn>
                <a:cxn ang="0">
                  <a:pos x="27" y="82"/>
                </a:cxn>
                <a:cxn ang="0">
                  <a:pos x="33" y="69"/>
                </a:cxn>
                <a:cxn ang="0">
                  <a:pos x="32" y="68"/>
                </a:cxn>
                <a:cxn ang="0">
                  <a:pos x="31" y="67"/>
                </a:cxn>
                <a:cxn ang="0">
                  <a:pos x="31" y="66"/>
                </a:cxn>
                <a:cxn ang="0">
                  <a:pos x="31" y="65"/>
                </a:cxn>
                <a:cxn ang="0">
                  <a:pos x="31" y="63"/>
                </a:cxn>
                <a:cxn ang="0">
                  <a:pos x="32" y="62"/>
                </a:cxn>
                <a:cxn ang="0">
                  <a:pos x="33" y="61"/>
                </a:cxn>
                <a:cxn ang="0">
                  <a:pos x="40" y="64"/>
                </a:cxn>
                <a:cxn ang="0">
                  <a:pos x="46" y="49"/>
                </a:cxn>
              </a:cxnLst>
              <a:rect l="0" t="0" r="r" b="b"/>
              <a:pathLst>
                <a:path w="81" h="99">
                  <a:moveTo>
                    <a:pt x="46" y="49"/>
                  </a:moveTo>
                  <a:lnTo>
                    <a:pt x="40" y="47"/>
                  </a:lnTo>
                  <a:lnTo>
                    <a:pt x="53" y="26"/>
                  </a:lnTo>
                  <a:lnTo>
                    <a:pt x="54" y="26"/>
                  </a:lnTo>
                  <a:lnTo>
                    <a:pt x="48" y="50"/>
                  </a:lnTo>
                  <a:lnTo>
                    <a:pt x="46" y="49"/>
                  </a:lnTo>
                  <a:lnTo>
                    <a:pt x="40" y="64"/>
                  </a:lnTo>
                  <a:lnTo>
                    <a:pt x="44" y="66"/>
                  </a:lnTo>
                  <a:lnTo>
                    <a:pt x="44" y="67"/>
                  </a:lnTo>
                  <a:lnTo>
                    <a:pt x="44" y="68"/>
                  </a:lnTo>
                  <a:lnTo>
                    <a:pt x="43" y="68"/>
                  </a:lnTo>
                  <a:lnTo>
                    <a:pt x="43" y="70"/>
                  </a:lnTo>
                  <a:lnTo>
                    <a:pt x="42" y="70"/>
                  </a:lnTo>
                  <a:lnTo>
                    <a:pt x="41" y="71"/>
                  </a:lnTo>
                  <a:lnTo>
                    <a:pt x="40" y="71"/>
                  </a:lnTo>
                  <a:lnTo>
                    <a:pt x="39" y="71"/>
                  </a:lnTo>
                  <a:lnTo>
                    <a:pt x="33" y="85"/>
                  </a:lnTo>
                  <a:lnTo>
                    <a:pt x="63" y="98"/>
                  </a:lnTo>
                  <a:lnTo>
                    <a:pt x="69" y="84"/>
                  </a:lnTo>
                  <a:lnTo>
                    <a:pt x="68" y="83"/>
                  </a:lnTo>
                  <a:lnTo>
                    <a:pt x="68" y="81"/>
                  </a:lnTo>
                  <a:lnTo>
                    <a:pt x="68" y="79"/>
                  </a:lnTo>
                  <a:lnTo>
                    <a:pt x="68" y="77"/>
                  </a:lnTo>
                  <a:lnTo>
                    <a:pt x="68" y="75"/>
                  </a:lnTo>
                  <a:lnTo>
                    <a:pt x="80" y="15"/>
                  </a:lnTo>
                  <a:lnTo>
                    <a:pt x="46" y="0"/>
                  </a:lnTo>
                  <a:lnTo>
                    <a:pt x="13" y="51"/>
                  </a:lnTo>
                  <a:lnTo>
                    <a:pt x="12" y="52"/>
                  </a:lnTo>
                  <a:lnTo>
                    <a:pt x="11" y="54"/>
                  </a:lnTo>
                  <a:lnTo>
                    <a:pt x="9" y="56"/>
                  </a:lnTo>
                  <a:lnTo>
                    <a:pt x="8" y="57"/>
                  </a:lnTo>
                  <a:lnTo>
                    <a:pt x="6" y="58"/>
                  </a:lnTo>
                  <a:lnTo>
                    <a:pt x="0" y="71"/>
                  </a:lnTo>
                  <a:lnTo>
                    <a:pt x="27" y="82"/>
                  </a:lnTo>
                  <a:lnTo>
                    <a:pt x="33" y="69"/>
                  </a:lnTo>
                  <a:lnTo>
                    <a:pt x="32" y="68"/>
                  </a:lnTo>
                  <a:lnTo>
                    <a:pt x="31" y="67"/>
                  </a:lnTo>
                  <a:lnTo>
                    <a:pt x="31" y="66"/>
                  </a:lnTo>
                  <a:lnTo>
                    <a:pt x="31" y="65"/>
                  </a:lnTo>
                  <a:lnTo>
                    <a:pt x="31" y="63"/>
                  </a:lnTo>
                  <a:lnTo>
                    <a:pt x="32" y="62"/>
                  </a:lnTo>
                  <a:lnTo>
                    <a:pt x="33" y="61"/>
                  </a:lnTo>
                  <a:lnTo>
                    <a:pt x="40" y="64"/>
                  </a:lnTo>
                  <a:lnTo>
                    <a:pt x="46" y="49"/>
                  </a:lnTo>
                </a:path>
              </a:pathLst>
            </a:custGeom>
            <a:noFill/>
            <a:ln w="12700" cap="rnd" cmpd="sng">
              <a:solidFill>
                <a:srgbClr val="000070"/>
              </a:solidFill>
              <a:prstDash val="solid"/>
              <a:round/>
              <a:headEnd/>
              <a:tailEnd/>
            </a:ln>
            <a:effectLst/>
          </p:spPr>
          <p:txBody>
            <a:bodyPr wrap="none" lIns="104683" tIns="52342" rIns="104683" bIns="52342">
              <a:spAutoFit/>
            </a:bodyPr>
            <a:lstStyle/>
            <a:p>
              <a:pPr>
                <a:defRPr/>
              </a:pPr>
              <a:endParaRPr lang="en-US" dirty="0"/>
            </a:p>
          </p:txBody>
        </p:sp>
        <p:sp>
          <p:nvSpPr>
            <p:cNvPr id="1067" name="Freeform 43"/>
            <p:cNvSpPr>
              <a:spLocks/>
            </p:cNvSpPr>
            <p:nvPr/>
          </p:nvSpPr>
          <p:spPr bwMode="auto">
            <a:xfrm>
              <a:off x="610" y="111"/>
              <a:ext cx="72" cy="101"/>
            </a:xfrm>
            <a:custGeom>
              <a:avLst/>
              <a:gdLst/>
              <a:ahLst/>
              <a:cxnLst>
                <a:cxn ang="0">
                  <a:pos x="0" y="68"/>
                </a:cxn>
                <a:cxn ang="0">
                  <a:pos x="8" y="56"/>
                </a:cxn>
                <a:cxn ang="0">
                  <a:pos x="10" y="55"/>
                </a:cxn>
                <a:cxn ang="0">
                  <a:pos x="12" y="55"/>
                </a:cxn>
                <a:cxn ang="0">
                  <a:pos x="13" y="53"/>
                </a:cxn>
                <a:cxn ang="0">
                  <a:pos x="14" y="52"/>
                </a:cxn>
                <a:cxn ang="0">
                  <a:pos x="15" y="50"/>
                </a:cxn>
                <a:cxn ang="0">
                  <a:pos x="37" y="20"/>
                </a:cxn>
                <a:cxn ang="0">
                  <a:pos x="38" y="19"/>
                </a:cxn>
                <a:cxn ang="0">
                  <a:pos x="39" y="17"/>
                </a:cxn>
                <a:cxn ang="0">
                  <a:pos x="39" y="15"/>
                </a:cxn>
                <a:cxn ang="0">
                  <a:pos x="39" y="14"/>
                </a:cxn>
                <a:cxn ang="0">
                  <a:pos x="39" y="12"/>
                </a:cxn>
                <a:cxn ang="0">
                  <a:pos x="48" y="0"/>
                </a:cxn>
                <a:cxn ang="0">
                  <a:pos x="73" y="18"/>
                </a:cxn>
                <a:cxn ang="0">
                  <a:pos x="65" y="30"/>
                </a:cxn>
                <a:cxn ang="0">
                  <a:pos x="63" y="30"/>
                </a:cxn>
                <a:cxn ang="0">
                  <a:pos x="61" y="31"/>
                </a:cxn>
                <a:cxn ang="0">
                  <a:pos x="60" y="32"/>
                </a:cxn>
                <a:cxn ang="0">
                  <a:pos x="59" y="33"/>
                </a:cxn>
                <a:cxn ang="0">
                  <a:pos x="58" y="35"/>
                </a:cxn>
                <a:cxn ang="0">
                  <a:pos x="33" y="70"/>
                </a:cxn>
                <a:cxn ang="0">
                  <a:pos x="35" y="71"/>
                </a:cxn>
                <a:cxn ang="0">
                  <a:pos x="38" y="73"/>
                </a:cxn>
                <a:cxn ang="0">
                  <a:pos x="40" y="73"/>
                </a:cxn>
                <a:cxn ang="0">
                  <a:pos x="42" y="72"/>
                </a:cxn>
                <a:cxn ang="0">
                  <a:pos x="44" y="70"/>
                </a:cxn>
                <a:cxn ang="0">
                  <a:pos x="46" y="68"/>
                </a:cxn>
                <a:cxn ang="0">
                  <a:pos x="54" y="56"/>
                </a:cxn>
                <a:cxn ang="0">
                  <a:pos x="72" y="70"/>
                </a:cxn>
                <a:cxn ang="0">
                  <a:pos x="49" y="103"/>
                </a:cxn>
                <a:cxn ang="0">
                  <a:pos x="0" y="68"/>
                </a:cxn>
              </a:cxnLst>
              <a:rect l="0" t="0" r="r" b="b"/>
              <a:pathLst>
                <a:path w="74" h="104">
                  <a:moveTo>
                    <a:pt x="0" y="68"/>
                  </a:moveTo>
                  <a:lnTo>
                    <a:pt x="8" y="56"/>
                  </a:lnTo>
                  <a:lnTo>
                    <a:pt x="10" y="55"/>
                  </a:lnTo>
                  <a:lnTo>
                    <a:pt x="12" y="55"/>
                  </a:lnTo>
                  <a:lnTo>
                    <a:pt x="13" y="53"/>
                  </a:lnTo>
                  <a:lnTo>
                    <a:pt x="14" y="52"/>
                  </a:lnTo>
                  <a:lnTo>
                    <a:pt x="15" y="50"/>
                  </a:lnTo>
                  <a:lnTo>
                    <a:pt x="37" y="20"/>
                  </a:lnTo>
                  <a:lnTo>
                    <a:pt x="38" y="19"/>
                  </a:lnTo>
                  <a:lnTo>
                    <a:pt x="39" y="17"/>
                  </a:lnTo>
                  <a:lnTo>
                    <a:pt x="39" y="15"/>
                  </a:lnTo>
                  <a:lnTo>
                    <a:pt x="39" y="14"/>
                  </a:lnTo>
                  <a:lnTo>
                    <a:pt x="39" y="12"/>
                  </a:lnTo>
                  <a:lnTo>
                    <a:pt x="48" y="0"/>
                  </a:lnTo>
                  <a:lnTo>
                    <a:pt x="73" y="18"/>
                  </a:lnTo>
                  <a:lnTo>
                    <a:pt x="65" y="30"/>
                  </a:lnTo>
                  <a:lnTo>
                    <a:pt x="63" y="30"/>
                  </a:lnTo>
                  <a:lnTo>
                    <a:pt x="61" y="31"/>
                  </a:lnTo>
                  <a:lnTo>
                    <a:pt x="60" y="32"/>
                  </a:lnTo>
                  <a:lnTo>
                    <a:pt x="59" y="33"/>
                  </a:lnTo>
                  <a:lnTo>
                    <a:pt x="58" y="35"/>
                  </a:lnTo>
                  <a:lnTo>
                    <a:pt x="33" y="70"/>
                  </a:lnTo>
                  <a:lnTo>
                    <a:pt x="35" y="71"/>
                  </a:lnTo>
                  <a:lnTo>
                    <a:pt x="38" y="73"/>
                  </a:lnTo>
                  <a:lnTo>
                    <a:pt x="40" y="73"/>
                  </a:lnTo>
                  <a:lnTo>
                    <a:pt x="42" y="72"/>
                  </a:lnTo>
                  <a:lnTo>
                    <a:pt x="44" y="70"/>
                  </a:lnTo>
                  <a:lnTo>
                    <a:pt x="46" y="68"/>
                  </a:lnTo>
                  <a:lnTo>
                    <a:pt x="54" y="56"/>
                  </a:lnTo>
                  <a:lnTo>
                    <a:pt x="72" y="70"/>
                  </a:lnTo>
                  <a:lnTo>
                    <a:pt x="49" y="103"/>
                  </a:lnTo>
                  <a:lnTo>
                    <a:pt x="0" y="68"/>
                  </a:lnTo>
                </a:path>
              </a:pathLst>
            </a:custGeom>
            <a:noFill/>
            <a:ln w="12700" cap="rnd" cmpd="sng">
              <a:solidFill>
                <a:srgbClr val="000070"/>
              </a:solidFill>
              <a:prstDash val="solid"/>
              <a:round/>
              <a:headEnd/>
              <a:tailEnd/>
            </a:ln>
            <a:effectLst/>
          </p:spPr>
          <p:txBody>
            <a:bodyPr wrap="none" lIns="104683" tIns="52342" rIns="104683" bIns="52342">
              <a:spAutoFit/>
            </a:bodyPr>
            <a:lstStyle/>
            <a:p>
              <a:pPr>
                <a:defRPr/>
              </a:pPr>
              <a:endParaRPr lang="en-US" dirty="0"/>
            </a:p>
          </p:txBody>
        </p:sp>
        <p:sp>
          <p:nvSpPr>
            <p:cNvPr id="1068" name="Freeform 44"/>
            <p:cNvSpPr>
              <a:spLocks/>
            </p:cNvSpPr>
            <p:nvPr/>
          </p:nvSpPr>
          <p:spPr bwMode="auto">
            <a:xfrm>
              <a:off x="684" y="193"/>
              <a:ext cx="92" cy="87"/>
            </a:xfrm>
            <a:custGeom>
              <a:avLst/>
              <a:gdLst/>
              <a:ahLst/>
              <a:cxnLst>
                <a:cxn ang="0">
                  <a:pos x="57" y="38"/>
                </a:cxn>
                <a:cxn ang="0">
                  <a:pos x="61" y="36"/>
                </a:cxn>
                <a:cxn ang="0">
                  <a:pos x="65" y="32"/>
                </a:cxn>
                <a:cxn ang="0">
                  <a:pos x="65" y="27"/>
                </a:cxn>
                <a:cxn ang="0">
                  <a:pos x="61" y="25"/>
                </a:cxn>
                <a:cxn ang="0">
                  <a:pos x="57" y="26"/>
                </a:cxn>
                <a:cxn ang="0">
                  <a:pos x="25" y="48"/>
                </a:cxn>
                <a:cxn ang="0">
                  <a:pos x="23" y="50"/>
                </a:cxn>
                <a:cxn ang="0">
                  <a:pos x="22" y="54"/>
                </a:cxn>
                <a:cxn ang="0">
                  <a:pos x="25" y="58"/>
                </a:cxn>
                <a:cxn ang="0">
                  <a:pos x="30" y="57"/>
                </a:cxn>
                <a:cxn ang="0">
                  <a:pos x="35" y="54"/>
                </a:cxn>
                <a:cxn ang="0">
                  <a:pos x="35" y="48"/>
                </a:cxn>
                <a:cxn ang="0">
                  <a:pos x="65" y="63"/>
                </a:cxn>
                <a:cxn ang="0">
                  <a:pos x="30" y="85"/>
                </a:cxn>
                <a:cxn ang="0">
                  <a:pos x="24" y="82"/>
                </a:cxn>
                <a:cxn ang="0">
                  <a:pos x="18" y="78"/>
                </a:cxn>
                <a:cxn ang="0">
                  <a:pos x="14" y="73"/>
                </a:cxn>
                <a:cxn ang="0">
                  <a:pos x="10" y="68"/>
                </a:cxn>
                <a:cxn ang="0">
                  <a:pos x="5" y="61"/>
                </a:cxn>
                <a:cxn ang="0">
                  <a:pos x="1" y="53"/>
                </a:cxn>
                <a:cxn ang="0">
                  <a:pos x="0" y="44"/>
                </a:cxn>
                <a:cxn ang="0">
                  <a:pos x="3" y="34"/>
                </a:cxn>
                <a:cxn ang="0">
                  <a:pos x="10" y="27"/>
                </a:cxn>
                <a:cxn ang="0">
                  <a:pos x="40" y="6"/>
                </a:cxn>
                <a:cxn ang="0">
                  <a:pos x="48" y="2"/>
                </a:cxn>
                <a:cxn ang="0">
                  <a:pos x="56" y="0"/>
                </a:cxn>
                <a:cxn ang="0">
                  <a:pos x="65" y="2"/>
                </a:cxn>
                <a:cxn ang="0">
                  <a:pos x="72" y="8"/>
                </a:cxn>
                <a:cxn ang="0">
                  <a:pos x="78" y="15"/>
                </a:cxn>
                <a:cxn ang="0">
                  <a:pos x="82" y="21"/>
                </a:cxn>
                <a:cxn ang="0">
                  <a:pos x="85" y="27"/>
                </a:cxn>
                <a:cxn ang="0">
                  <a:pos x="87" y="33"/>
                </a:cxn>
                <a:cxn ang="0">
                  <a:pos x="88" y="40"/>
                </a:cxn>
                <a:cxn ang="0">
                  <a:pos x="89" y="47"/>
                </a:cxn>
              </a:cxnLst>
              <a:rect l="0" t="0" r="r" b="b"/>
              <a:pathLst>
                <a:path w="90" h="87">
                  <a:moveTo>
                    <a:pt x="71" y="59"/>
                  </a:moveTo>
                  <a:lnTo>
                    <a:pt x="57" y="38"/>
                  </a:lnTo>
                  <a:lnTo>
                    <a:pt x="59" y="37"/>
                  </a:lnTo>
                  <a:lnTo>
                    <a:pt x="61" y="36"/>
                  </a:lnTo>
                  <a:lnTo>
                    <a:pt x="63" y="34"/>
                  </a:lnTo>
                  <a:lnTo>
                    <a:pt x="65" y="32"/>
                  </a:lnTo>
                  <a:lnTo>
                    <a:pt x="66" y="30"/>
                  </a:lnTo>
                  <a:lnTo>
                    <a:pt x="65" y="27"/>
                  </a:lnTo>
                  <a:lnTo>
                    <a:pt x="63" y="25"/>
                  </a:lnTo>
                  <a:lnTo>
                    <a:pt x="61" y="25"/>
                  </a:lnTo>
                  <a:lnTo>
                    <a:pt x="59" y="25"/>
                  </a:lnTo>
                  <a:lnTo>
                    <a:pt x="57" y="26"/>
                  </a:lnTo>
                  <a:lnTo>
                    <a:pt x="55" y="28"/>
                  </a:lnTo>
                  <a:lnTo>
                    <a:pt x="25" y="48"/>
                  </a:lnTo>
                  <a:lnTo>
                    <a:pt x="24" y="49"/>
                  </a:lnTo>
                  <a:lnTo>
                    <a:pt x="23" y="50"/>
                  </a:lnTo>
                  <a:lnTo>
                    <a:pt x="22" y="52"/>
                  </a:lnTo>
                  <a:lnTo>
                    <a:pt x="22" y="54"/>
                  </a:lnTo>
                  <a:lnTo>
                    <a:pt x="23" y="56"/>
                  </a:lnTo>
                  <a:lnTo>
                    <a:pt x="25" y="58"/>
                  </a:lnTo>
                  <a:lnTo>
                    <a:pt x="28" y="58"/>
                  </a:lnTo>
                  <a:lnTo>
                    <a:pt x="30" y="57"/>
                  </a:lnTo>
                  <a:lnTo>
                    <a:pt x="33" y="55"/>
                  </a:lnTo>
                  <a:lnTo>
                    <a:pt x="35" y="54"/>
                  </a:lnTo>
                  <a:lnTo>
                    <a:pt x="38" y="52"/>
                  </a:lnTo>
                  <a:lnTo>
                    <a:pt x="35" y="48"/>
                  </a:lnTo>
                  <a:lnTo>
                    <a:pt x="49" y="39"/>
                  </a:lnTo>
                  <a:lnTo>
                    <a:pt x="65" y="63"/>
                  </a:lnTo>
                  <a:lnTo>
                    <a:pt x="33" y="86"/>
                  </a:lnTo>
                  <a:lnTo>
                    <a:pt x="30" y="85"/>
                  </a:lnTo>
                  <a:lnTo>
                    <a:pt x="27" y="84"/>
                  </a:lnTo>
                  <a:lnTo>
                    <a:pt x="24" y="82"/>
                  </a:lnTo>
                  <a:lnTo>
                    <a:pt x="21" y="80"/>
                  </a:lnTo>
                  <a:lnTo>
                    <a:pt x="18" y="78"/>
                  </a:lnTo>
                  <a:lnTo>
                    <a:pt x="16" y="76"/>
                  </a:lnTo>
                  <a:lnTo>
                    <a:pt x="14" y="73"/>
                  </a:lnTo>
                  <a:lnTo>
                    <a:pt x="12" y="71"/>
                  </a:lnTo>
                  <a:lnTo>
                    <a:pt x="10" y="68"/>
                  </a:lnTo>
                  <a:lnTo>
                    <a:pt x="8" y="65"/>
                  </a:lnTo>
                  <a:lnTo>
                    <a:pt x="5" y="61"/>
                  </a:lnTo>
                  <a:lnTo>
                    <a:pt x="3" y="57"/>
                  </a:lnTo>
                  <a:lnTo>
                    <a:pt x="1" y="53"/>
                  </a:lnTo>
                  <a:lnTo>
                    <a:pt x="0" y="49"/>
                  </a:lnTo>
                  <a:lnTo>
                    <a:pt x="0" y="44"/>
                  </a:lnTo>
                  <a:lnTo>
                    <a:pt x="1" y="39"/>
                  </a:lnTo>
                  <a:lnTo>
                    <a:pt x="3" y="34"/>
                  </a:lnTo>
                  <a:lnTo>
                    <a:pt x="6" y="31"/>
                  </a:lnTo>
                  <a:lnTo>
                    <a:pt x="10" y="27"/>
                  </a:lnTo>
                  <a:lnTo>
                    <a:pt x="14" y="24"/>
                  </a:lnTo>
                  <a:lnTo>
                    <a:pt x="40" y="6"/>
                  </a:lnTo>
                  <a:lnTo>
                    <a:pt x="44" y="4"/>
                  </a:lnTo>
                  <a:lnTo>
                    <a:pt x="48" y="2"/>
                  </a:lnTo>
                  <a:lnTo>
                    <a:pt x="52" y="0"/>
                  </a:lnTo>
                  <a:lnTo>
                    <a:pt x="56" y="0"/>
                  </a:lnTo>
                  <a:lnTo>
                    <a:pt x="60" y="1"/>
                  </a:lnTo>
                  <a:lnTo>
                    <a:pt x="65" y="2"/>
                  </a:lnTo>
                  <a:lnTo>
                    <a:pt x="68" y="5"/>
                  </a:lnTo>
                  <a:lnTo>
                    <a:pt x="72" y="8"/>
                  </a:lnTo>
                  <a:lnTo>
                    <a:pt x="75" y="11"/>
                  </a:lnTo>
                  <a:lnTo>
                    <a:pt x="78" y="15"/>
                  </a:lnTo>
                  <a:lnTo>
                    <a:pt x="80" y="18"/>
                  </a:lnTo>
                  <a:lnTo>
                    <a:pt x="82" y="21"/>
                  </a:lnTo>
                  <a:lnTo>
                    <a:pt x="83" y="24"/>
                  </a:lnTo>
                  <a:lnTo>
                    <a:pt x="85" y="27"/>
                  </a:lnTo>
                  <a:lnTo>
                    <a:pt x="86" y="30"/>
                  </a:lnTo>
                  <a:lnTo>
                    <a:pt x="87" y="33"/>
                  </a:lnTo>
                  <a:lnTo>
                    <a:pt x="88" y="37"/>
                  </a:lnTo>
                  <a:lnTo>
                    <a:pt x="88" y="40"/>
                  </a:lnTo>
                  <a:lnTo>
                    <a:pt x="89" y="43"/>
                  </a:lnTo>
                  <a:lnTo>
                    <a:pt x="89" y="47"/>
                  </a:lnTo>
                  <a:lnTo>
                    <a:pt x="71" y="59"/>
                  </a:lnTo>
                </a:path>
              </a:pathLst>
            </a:custGeom>
            <a:noFill/>
            <a:ln w="12700" cap="rnd" cmpd="sng">
              <a:solidFill>
                <a:srgbClr val="000070"/>
              </a:solidFill>
              <a:prstDash val="solid"/>
              <a:round/>
              <a:headEnd/>
              <a:tailEnd/>
            </a:ln>
            <a:effectLst/>
          </p:spPr>
          <p:txBody>
            <a:bodyPr wrap="none" lIns="104683" tIns="52342" rIns="104683" bIns="52342">
              <a:spAutoFit/>
            </a:bodyPr>
            <a:lstStyle/>
            <a:p>
              <a:pPr>
                <a:defRPr/>
              </a:pPr>
              <a:endParaRPr lang="en-US" dirty="0"/>
            </a:p>
          </p:txBody>
        </p:sp>
        <p:sp>
          <p:nvSpPr>
            <p:cNvPr id="1069" name="Freeform 45"/>
            <p:cNvSpPr>
              <a:spLocks/>
            </p:cNvSpPr>
            <p:nvPr/>
          </p:nvSpPr>
          <p:spPr bwMode="auto">
            <a:xfrm>
              <a:off x="718" y="251"/>
              <a:ext cx="96" cy="84"/>
            </a:xfrm>
            <a:custGeom>
              <a:avLst/>
              <a:gdLst/>
              <a:ahLst/>
              <a:cxnLst>
                <a:cxn ang="0">
                  <a:pos x="83" y="33"/>
                </a:cxn>
                <a:cxn ang="0">
                  <a:pos x="95" y="60"/>
                </a:cxn>
                <a:cxn ang="0">
                  <a:pos x="82" y="66"/>
                </a:cxn>
                <a:cxn ang="0">
                  <a:pos x="80" y="65"/>
                </a:cxn>
                <a:cxn ang="0">
                  <a:pos x="78" y="65"/>
                </a:cxn>
                <a:cxn ang="0">
                  <a:pos x="76" y="65"/>
                </a:cxn>
                <a:cxn ang="0">
                  <a:pos x="74" y="66"/>
                </a:cxn>
                <a:cxn ang="0">
                  <a:pos x="73" y="67"/>
                </a:cxn>
                <a:cxn ang="0">
                  <a:pos x="42" y="80"/>
                </a:cxn>
                <a:cxn ang="0">
                  <a:pos x="37" y="82"/>
                </a:cxn>
                <a:cxn ang="0">
                  <a:pos x="33" y="83"/>
                </a:cxn>
                <a:cxn ang="0">
                  <a:pos x="28" y="83"/>
                </a:cxn>
                <a:cxn ang="0">
                  <a:pos x="23" y="83"/>
                </a:cxn>
                <a:cxn ang="0">
                  <a:pos x="18" y="81"/>
                </a:cxn>
                <a:cxn ang="0">
                  <a:pos x="14" y="79"/>
                </a:cxn>
                <a:cxn ang="0">
                  <a:pos x="11" y="75"/>
                </a:cxn>
                <a:cxn ang="0">
                  <a:pos x="8" y="72"/>
                </a:cxn>
                <a:cxn ang="0">
                  <a:pos x="6" y="68"/>
                </a:cxn>
                <a:cxn ang="0">
                  <a:pos x="4" y="63"/>
                </a:cxn>
                <a:cxn ang="0">
                  <a:pos x="2" y="59"/>
                </a:cxn>
                <a:cxn ang="0">
                  <a:pos x="1" y="55"/>
                </a:cxn>
                <a:cxn ang="0">
                  <a:pos x="0" y="50"/>
                </a:cxn>
                <a:cxn ang="0">
                  <a:pos x="0" y="45"/>
                </a:cxn>
                <a:cxn ang="0">
                  <a:pos x="1" y="41"/>
                </a:cxn>
                <a:cxn ang="0">
                  <a:pos x="3" y="36"/>
                </a:cxn>
                <a:cxn ang="0">
                  <a:pos x="6" y="32"/>
                </a:cxn>
                <a:cxn ang="0">
                  <a:pos x="9" y="29"/>
                </a:cxn>
                <a:cxn ang="0">
                  <a:pos x="13" y="27"/>
                </a:cxn>
                <a:cxn ang="0">
                  <a:pos x="18" y="25"/>
                </a:cxn>
                <a:cxn ang="0">
                  <a:pos x="49" y="11"/>
                </a:cxn>
                <a:cxn ang="0">
                  <a:pos x="51" y="11"/>
                </a:cxn>
                <a:cxn ang="0">
                  <a:pos x="52" y="10"/>
                </a:cxn>
                <a:cxn ang="0">
                  <a:pos x="54" y="9"/>
                </a:cxn>
                <a:cxn ang="0">
                  <a:pos x="55" y="7"/>
                </a:cxn>
                <a:cxn ang="0">
                  <a:pos x="55" y="6"/>
                </a:cxn>
                <a:cxn ang="0">
                  <a:pos x="69" y="0"/>
                </a:cxn>
                <a:cxn ang="0">
                  <a:pos x="81" y="29"/>
                </a:cxn>
                <a:cxn ang="0">
                  <a:pos x="68" y="35"/>
                </a:cxn>
                <a:cxn ang="0">
                  <a:pos x="66" y="34"/>
                </a:cxn>
                <a:cxn ang="0">
                  <a:pos x="64" y="33"/>
                </a:cxn>
                <a:cxn ang="0">
                  <a:pos x="63" y="34"/>
                </a:cxn>
                <a:cxn ang="0">
                  <a:pos x="61" y="34"/>
                </a:cxn>
                <a:cxn ang="0">
                  <a:pos x="59" y="35"/>
                </a:cxn>
                <a:cxn ang="0">
                  <a:pos x="24" y="50"/>
                </a:cxn>
                <a:cxn ang="0">
                  <a:pos x="23" y="51"/>
                </a:cxn>
                <a:cxn ang="0">
                  <a:pos x="22" y="52"/>
                </a:cxn>
                <a:cxn ang="0">
                  <a:pos x="21" y="53"/>
                </a:cxn>
                <a:cxn ang="0">
                  <a:pos x="20" y="55"/>
                </a:cxn>
                <a:cxn ang="0">
                  <a:pos x="21" y="57"/>
                </a:cxn>
                <a:cxn ang="0">
                  <a:pos x="22" y="59"/>
                </a:cxn>
                <a:cxn ang="0">
                  <a:pos x="24" y="60"/>
                </a:cxn>
                <a:cxn ang="0">
                  <a:pos x="26" y="60"/>
                </a:cxn>
                <a:cxn ang="0">
                  <a:pos x="27" y="60"/>
                </a:cxn>
                <a:cxn ang="0">
                  <a:pos x="28" y="60"/>
                </a:cxn>
                <a:cxn ang="0">
                  <a:pos x="63" y="45"/>
                </a:cxn>
                <a:cxn ang="0">
                  <a:pos x="65" y="44"/>
                </a:cxn>
                <a:cxn ang="0">
                  <a:pos x="66" y="43"/>
                </a:cxn>
                <a:cxn ang="0">
                  <a:pos x="68" y="42"/>
                </a:cxn>
                <a:cxn ang="0">
                  <a:pos x="69" y="41"/>
                </a:cxn>
                <a:cxn ang="0">
                  <a:pos x="70" y="38"/>
                </a:cxn>
                <a:cxn ang="0">
                  <a:pos x="83" y="33"/>
                </a:cxn>
              </a:cxnLst>
              <a:rect l="0" t="0" r="r" b="b"/>
              <a:pathLst>
                <a:path w="96" h="84">
                  <a:moveTo>
                    <a:pt x="83" y="33"/>
                  </a:moveTo>
                  <a:lnTo>
                    <a:pt x="95" y="60"/>
                  </a:lnTo>
                  <a:lnTo>
                    <a:pt x="82" y="66"/>
                  </a:lnTo>
                  <a:lnTo>
                    <a:pt x="80" y="65"/>
                  </a:lnTo>
                  <a:lnTo>
                    <a:pt x="78" y="65"/>
                  </a:lnTo>
                  <a:lnTo>
                    <a:pt x="76" y="65"/>
                  </a:lnTo>
                  <a:lnTo>
                    <a:pt x="74" y="66"/>
                  </a:lnTo>
                  <a:lnTo>
                    <a:pt x="73" y="67"/>
                  </a:lnTo>
                  <a:lnTo>
                    <a:pt x="42" y="80"/>
                  </a:lnTo>
                  <a:lnTo>
                    <a:pt x="37" y="82"/>
                  </a:lnTo>
                  <a:lnTo>
                    <a:pt x="33" y="83"/>
                  </a:lnTo>
                  <a:lnTo>
                    <a:pt x="28" y="83"/>
                  </a:lnTo>
                  <a:lnTo>
                    <a:pt x="23" y="83"/>
                  </a:lnTo>
                  <a:lnTo>
                    <a:pt x="18" y="81"/>
                  </a:lnTo>
                  <a:lnTo>
                    <a:pt x="14" y="79"/>
                  </a:lnTo>
                  <a:lnTo>
                    <a:pt x="11" y="75"/>
                  </a:lnTo>
                  <a:lnTo>
                    <a:pt x="8" y="72"/>
                  </a:lnTo>
                  <a:lnTo>
                    <a:pt x="6" y="68"/>
                  </a:lnTo>
                  <a:lnTo>
                    <a:pt x="4" y="63"/>
                  </a:lnTo>
                  <a:lnTo>
                    <a:pt x="2" y="59"/>
                  </a:lnTo>
                  <a:lnTo>
                    <a:pt x="1" y="55"/>
                  </a:lnTo>
                  <a:lnTo>
                    <a:pt x="0" y="50"/>
                  </a:lnTo>
                  <a:lnTo>
                    <a:pt x="0" y="45"/>
                  </a:lnTo>
                  <a:lnTo>
                    <a:pt x="1" y="41"/>
                  </a:lnTo>
                  <a:lnTo>
                    <a:pt x="3" y="36"/>
                  </a:lnTo>
                  <a:lnTo>
                    <a:pt x="6" y="32"/>
                  </a:lnTo>
                  <a:lnTo>
                    <a:pt x="9" y="29"/>
                  </a:lnTo>
                  <a:lnTo>
                    <a:pt x="13" y="27"/>
                  </a:lnTo>
                  <a:lnTo>
                    <a:pt x="18" y="25"/>
                  </a:lnTo>
                  <a:lnTo>
                    <a:pt x="49" y="11"/>
                  </a:lnTo>
                  <a:lnTo>
                    <a:pt x="51" y="11"/>
                  </a:lnTo>
                  <a:lnTo>
                    <a:pt x="52" y="10"/>
                  </a:lnTo>
                  <a:lnTo>
                    <a:pt x="54" y="9"/>
                  </a:lnTo>
                  <a:lnTo>
                    <a:pt x="55" y="7"/>
                  </a:lnTo>
                  <a:lnTo>
                    <a:pt x="55" y="6"/>
                  </a:lnTo>
                  <a:lnTo>
                    <a:pt x="69" y="0"/>
                  </a:lnTo>
                  <a:lnTo>
                    <a:pt x="81" y="29"/>
                  </a:lnTo>
                  <a:lnTo>
                    <a:pt x="68" y="35"/>
                  </a:lnTo>
                  <a:lnTo>
                    <a:pt x="66" y="34"/>
                  </a:lnTo>
                  <a:lnTo>
                    <a:pt x="64" y="33"/>
                  </a:lnTo>
                  <a:lnTo>
                    <a:pt x="63" y="34"/>
                  </a:lnTo>
                  <a:lnTo>
                    <a:pt x="61" y="34"/>
                  </a:lnTo>
                  <a:lnTo>
                    <a:pt x="59" y="35"/>
                  </a:lnTo>
                  <a:lnTo>
                    <a:pt x="24" y="50"/>
                  </a:lnTo>
                  <a:lnTo>
                    <a:pt x="23" y="51"/>
                  </a:lnTo>
                  <a:lnTo>
                    <a:pt x="22" y="52"/>
                  </a:lnTo>
                  <a:lnTo>
                    <a:pt x="21" y="53"/>
                  </a:lnTo>
                  <a:lnTo>
                    <a:pt x="20" y="55"/>
                  </a:lnTo>
                  <a:lnTo>
                    <a:pt x="21" y="57"/>
                  </a:lnTo>
                  <a:lnTo>
                    <a:pt x="22" y="59"/>
                  </a:lnTo>
                  <a:lnTo>
                    <a:pt x="24" y="60"/>
                  </a:lnTo>
                  <a:lnTo>
                    <a:pt x="26" y="60"/>
                  </a:lnTo>
                  <a:lnTo>
                    <a:pt x="27" y="60"/>
                  </a:lnTo>
                  <a:lnTo>
                    <a:pt x="28" y="60"/>
                  </a:lnTo>
                  <a:lnTo>
                    <a:pt x="63" y="45"/>
                  </a:lnTo>
                  <a:lnTo>
                    <a:pt x="65" y="44"/>
                  </a:lnTo>
                  <a:lnTo>
                    <a:pt x="66" y="43"/>
                  </a:lnTo>
                  <a:lnTo>
                    <a:pt x="68" y="42"/>
                  </a:lnTo>
                  <a:lnTo>
                    <a:pt x="69" y="41"/>
                  </a:lnTo>
                  <a:lnTo>
                    <a:pt x="70" y="38"/>
                  </a:lnTo>
                  <a:lnTo>
                    <a:pt x="83" y="33"/>
                  </a:lnTo>
                </a:path>
              </a:pathLst>
            </a:custGeom>
            <a:noFill/>
            <a:ln w="12700" cap="rnd" cmpd="sng">
              <a:solidFill>
                <a:srgbClr val="000070"/>
              </a:solidFill>
              <a:prstDash val="solid"/>
              <a:round/>
              <a:headEnd/>
              <a:tailEnd/>
            </a:ln>
            <a:effectLst/>
          </p:spPr>
          <p:txBody>
            <a:bodyPr wrap="none" lIns="104683" tIns="52342" rIns="104683" bIns="52342">
              <a:spAutoFit/>
            </a:bodyPr>
            <a:lstStyle/>
            <a:p>
              <a:pPr>
                <a:defRPr/>
              </a:pPr>
              <a:endParaRPr lang="en-US" dirty="0"/>
            </a:p>
          </p:txBody>
        </p:sp>
        <p:sp>
          <p:nvSpPr>
            <p:cNvPr id="1070" name="Freeform 46"/>
            <p:cNvSpPr>
              <a:spLocks/>
            </p:cNvSpPr>
            <p:nvPr/>
          </p:nvSpPr>
          <p:spPr bwMode="auto">
            <a:xfrm>
              <a:off x="737" y="339"/>
              <a:ext cx="94" cy="73"/>
            </a:xfrm>
            <a:custGeom>
              <a:avLst/>
              <a:gdLst/>
              <a:ahLst/>
              <a:cxnLst>
                <a:cxn ang="0">
                  <a:pos x="44" y="29"/>
                </a:cxn>
                <a:cxn ang="0">
                  <a:pos x="43" y="23"/>
                </a:cxn>
                <a:cxn ang="0">
                  <a:pos x="68" y="21"/>
                </a:cxn>
                <a:cxn ang="0">
                  <a:pos x="68" y="22"/>
                </a:cxn>
                <a:cxn ang="0">
                  <a:pos x="45" y="31"/>
                </a:cxn>
                <a:cxn ang="0">
                  <a:pos x="44" y="29"/>
                </a:cxn>
                <a:cxn ang="0">
                  <a:pos x="29" y="33"/>
                </a:cxn>
                <a:cxn ang="0">
                  <a:pos x="30" y="37"/>
                </a:cxn>
                <a:cxn ang="0">
                  <a:pos x="29" y="37"/>
                </a:cxn>
                <a:cxn ang="0">
                  <a:pos x="29" y="38"/>
                </a:cxn>
                <a:cxn ang="0">
                  <a:pos x="28" y="38"/>
                </a:cxn>
                <a:cxn ang="0">
                  <a:pos x="27" y="38"/>
                </a:cxn>
                <a:cxn ang="0">
                  <a:pos x="26" y="38"/>
                </a:cxn>
                <a:cxn ang="0">
                  <a:pos x="25" y="38"/>
                </a:cxn>
                <a:cxn ang="0">
                  <a:pos x="24" y="38"/>
                </a:cxn>
                <a:cxn ang="0">
                  <a:pos x="23" y="37"/>
                </a:cxn>
                <a:cxn ang="0">
                  <a:pos x="22" y="36"/>
                </a:cxn>
                <a:cxn ang="0">
                  <a:pos x="8" y="40"/>
                </a:cxn>
                <a:cxn ang="0">
                  <a:pos x="15" y="72"/>
                </a:cxn>
                <a:cxn ang="0">
                  <a:pos x="30" y="68"/>
                </a:cxn>
                <a:cxn ang="0">
                  <a:pos x="30" y="66"/>
                </a:cxn>
                <a:cxn ang="0">
                  <a:pos x="32" y="65"/>
                </a:cxn>
                <a:cxn ang="0">
                  <a:pos x="33" y="64"/>
                </a:cxn>
                <a:cxn ang="0">
                  <a:pos x="35" y="63"/>
                </a:cxn>
                <a:cxn ang="0">
                  <a:pos x="37" y="62"/>
                </a:cxn>
                <a:cxn ang="0">
                  <a:pos x="93" y="36"/>
                </a:cxn>
                <a:cxn ang="0">
                  <a:pos x="84" y="0"/>
                </a:cxn>
                <a:cxn ang="0">
                  <a:pos x="24" y="3"/>
                </a:cxn>
                <a:cxn ang="0">
                  <a:pos x="22" y="3"/>
                </a:cxn>
                <a:cxn ang="0">
                  <a:pos x="20" y="3"/>
                </a:cxn>
                <a:cxn ang="0">
                  <a:pos x="18" y="3"/>
                </a:cxn>
                <a:cxn ang="0">
                  <a:pos x="16" y="3"/>
                </a:cxn>
                <a:cxn ang="0">
                  <a:pos x="14" y="2"/>
                </a:cxn>
                <a:cxn ang="0">
                  <a:pos x="0" y="5"/>
                </a:cxn>
                <a:cxn ang="0">
                  <a:pos x="6" y="33"/>
                </a:cxn>
                <a:cxn ang="0">
                  <a:pos x="20" y="29"/>
                </a:cxn>
                <a:cxn ang="0">
                  <a:pos x="21" y="28"/>
                </a:cxn>
                <a:cxn ang="0">
                  <a:pos x="21" y="27"/>
                </a:cxn>
                <a:cxn ang="0">
                  <a:pos x="22" y="26"/>
                </a:cxn>
                <a:cxn ang="0">
                  <a:pos x="23" y="26"/>
                </a:cxn>
                <a:cxn ang="0">
                  <a:pos x="24" y="25"/>
                </a:cxn>
                <a:cxn ang="0">
                  <a:pos x="25" y="25"/>
                </a:cxn>
                <a:cxn ang="0">
                  <a:pos x="26" y="25"/>
                </a:cxn>
                <a:cxn ang="0">
                  <a:pos x="27" y="25"/>
                </a:cxn>
                <a:cxn ang="0">
                  <a:pos x="29" y="33"/>
                </a:cxn>
                <a:cxn ang="0">
                  <a:pos x="44" y="29"/>
                </a:cxn>
              </a:cxnLst>
              <a:rect l="0" t="0" r="r" b="b"/>
              <a:pathLst>
                <a:path w="94" h="73">
                  <a:moveTo>
                    <a:pt x="44" y="29"/>
                  </a:moveTo>
                  <a:lnTo>
                    <a:pt x="43" y="23"/>
                  </a:lnTo>
                  <a:lnTo>
                    <a:pt x="68" y="21"/>
                  </a:lnTo>
                  <a:lnTo>
                    <a:pt x="68" y="22"/>
                  </a:lnTo>
                  <a:lnTo>
                    <a:pt x="45" y="31"/>
                  </a:lnTo>
                  <a:lnTo>
                    <a:pt x="44" y="29"/>
                  </a:lnTo>
                  <a:lnTo>
                    <a:pt x="29" y="33"/>
                  </a:lnTo>
                  <a:lnTo>
                    <a:pt x="30" y="37"/>
                  </a:lnTo>
                  <a:lnTo>
                    <a:pt x="29" y="37"/>
                  </a:lnTo>
                  <a:lnTo>
                    <a:pt x="29" y="38"/>
                  </a:lnTo>
                  <a:lnTo>
                    <a:pt x="28" y="38"/>
                  </a:lnTo>
                  <a:lnTo>
                    <a:pt x="27" y="38"/>
                  </a:lnTo>
                  <a:lnTo>
                    <a:pt x="26" y="38"/>
                  </a:lnTo>
                  <a:lnTo>
                    <a:pt x="25" y="38"/>
                  </a:lnTo>
                  <a:lnTo>
                    <a:pt x="24" y="38"/>
                  </a:lnTo>
                  <a:lnTo>
                    <a:pt x="23" y="37"/>
                  </a:lnTo>
                  <a:lnTo>
                    <a:pt x="22" y="36"/>
                  </a:lnTo>
                  <a:lnTo>
                    <a:pt x="8" y="40"/>
                  </a:lnTo>
                  <a:lnTo>
                    <a:pt x="15" y="72"/>
                  </a:lnTo>
                  <a:lnTo>
                    <a:pt x="30" y="68"/>
                  </a:lnTo>
                  <a:lnTo>
                    <a:pt x="30" y="66"/>
                  </a:lnTo>
                  <a:lnTo>
                    <a:pt x="32" y="65"/>
                  </a:lnTo>
                  <a:lnTo>
                    <a:pt x="33" y="64"/>
                  </a:lnTo>
                  <a:lnTo>
                    <a:pt x="35" y="63"/>
                  </a:lnTo>
                  <a:lnTo>
                    <a:pt x="37" y="62"/>
                  </a:lnTo>
                  <a:lnTo>
                    <a:pt x="93" y="36"/>
                  </a:lnTo>
                  <a:lnTo>
                    <a:pt x="84" y="0"/>
                  </a:lnTo>
                  <a:lnTo>
                    <a:pt x="24" y="3"/>
                  </a:lnTo>
                  <a:lnTo>
                    <a:pt x="22" y="3"/>
                  </a:lnTo>
                  <a:lnTo>
                    <a:pt x="20" y="3"/>
                  </a:lnTo>
                  <a:lnTo>
                    <a:pt x="18" y="3"/>
                  </a:lnTo>
                  <a:lnTo>
                    <a:pt x="16" y="3"/>
                  </a:lnTo>
                  <a:lnTo>
                    <a:pt x="14" y="2"/>
                  </a:lnTo>
                  <a:lnTo>
                    <a:pt x="0" y="5"/>
                  </a:lnTo>
                  <a:lnTo>
                    <a:pt x="6" y="33"/>
                  </a:lnTo>
                  <a:lnTo>
                    <a:pt x="20" y="29"/>
                  </a:lnTo>
                  <a:lnTo>
                    <a:pt x="21" y="28"/>
                  </a:lnTo>
                  <a:lnTo>
                    <a:pt x="21" y="27"/>
                  </a:lnTo>
                  <a:lnTo>
                    <a:pt x="22" y="26"/>
                  </a:lnTo>
                  <a:lnTo>
                    <a:pt x="23" y="26"/>
                  </a:lnTo>
                  <a:lnTo>
                    <a:pt x="24" y="25"/>
                  </a:lnTo>
                  <a:lnTo>
                    <a:pt x="25" y="25"/>
                  </a:lnTo>
                  <a:lnTo>
                    <a:pt x="26" y="25"/>
                  </a:lnTo>
                  <a:lnTo>
                    <a:pt x="27" y="25"/>
                  </a:lnTo>
                  <a:lnTo>
                    <a:pt x="29" y="33"/>
                  </a:lnTo>
                  <a:lnTo>
                    <a:pt x="44" y="29"/>
                  </a:lnTo>
                </a:path>
              </a:pathLst>
            </a:custGeom>
            <a:noFill/>
            <a:ln w="12700" cap="rnd" cmpd="sng">
              <a:solidFill>
                <a:srgbClr val="000070"/>
              </a:solidFill>
              <a:prstDash val="solid"/>
              <a:round/>
              <a:headEnd/>
              <a:tailEnd/>
            </a:ln>
            <a:effectLst/>
          </p:spPr>
          <p:txBody>
            <a:bodyPr wrap="none" lIns="104683" tIns="52342" rIns="104683" bIns="52342">
              <a:spAutoFit/>
            </a:bodyPr>
            <a:lstStyle/>
            <a:p>
              <a:pPr>
                <a:defRPr/>
              </a:pPr>
              <a:endParaRPr lang="en-US" dirty="0"/>
            </a:p>
          </p:txBody>
        </p:sp>
        <p:sp>
          <p:nvSpPr>
            <p:cNvPr id="1071" name="Freeform 47"/>
            <p:cNvSpPr>
              <a:spLocks/>
            </p:cNvSpPr>
            <p:nvPr/>
          </p:nvSpPr>
          <p:spPr bwMode="auto">
            <a:xfrm>
              <a:off x="753" y="417"/>
              <a:ext cx="84" cy="72"/>
            </a:xfrm>
            <a:custGeom>
              <a:avLst/>
              <a:gdLst/>
              <a:ahLst/>
              <a:cxnLst>
                <a:cxn ang="0">
                  <a:pos x="49" y="29"/>
                </a:cxn>
                <a:cxn ang="0">
                  <a:pos x="49" y="35"/>
                </a:cxn>
                <a:cxn ang="0">
                  <a:pos x="52" y="38"/>
                </a:cxn>
                <a:cxn ang="0">
                  <a:pos x="58" y="39"/>
                </a:cxn>
                <a:cxn ang="0">
                  <a:pos x="63" y="38"/>
                </a:cxn>
                <a:cxn ang="0">
                  <a:pos x="65" y="35"/>
                </a:cxn>
                <a:cxn ang="0">
                  <a:pos x="66" y="29"/>
                </a:cxn>
                <a:cxn ang="0">
                  <a:pos x="49" y="3"/>
                </a:cxn>
                <a:cxn ang="0">
                  <a:pos x="62" y="3"/>
                </a:cxn>
                <a:cxn ang="0">
                  <a:pos x="65" y="3"/>
                </a:cxn>
                <a:cxn ang="0">
                  <a:pos x="68" y="0"/>
                </a:cxn>
                <a:cxn ang="0">
                  <a:pos x="83" y="36"/>
                </a:cxn>
                <a:cxn ang="0">
                  <a:pos x="83" y="45"/>
                </a:cxn>
                <a:cxn ang="0">
                  <a:pos x="81" y="53"/>
                </a:cxn>
                <a:cxn ang="0">
                  <a:pos x="77" y="60"/>
                </a:cxn>
                <a:cxn ang="0">
                  <a:pos x="70" y="64"/>
                </a:cxn>
                <a:cxn ang="0">
                  <a:pos x="61" y="66"/>
                </a:cxn>
                <a:cxn ang="0">
                  <a:pos x="51" y="64"/>
                </a:cxn>
                <a:cxn ang="0">
                  <a:pos x="44" y="58"/>
                </a:cxn>
                <a:cxn ang="0">
                  <a:pos x="40" y="57"/>
                </a:cxn>
                <a:cxn ang="0">
                  <a:pos x="35" y="62"/>
                </a:cxn>
                <a:cxn ang="0">
                  <a:pos x="27" y="64"/>
                </a:cxn>
                <a:cxn ang="0">
                  <a:pos x="21" y="64"/>
                </a:cxn>
                <a:cxn ang="0">
                  <a:pos x="17" y="65"/>
                </a:cxn>
                <a:cxn ang="0">
                  <a:pos x="15" y="67"/>
                </a:cxn>
                <a:cxn ang="0">
                  <a:pos x="0" y="39"/>
                </a:cxn>
                <a:cxn ang="0">
                  <a:pos x="6" y="38"/>
                </a:cxn>
                <a:cxn ang="0">
                  <a:pos x="15" y="38"/>
                </a:cxn>
                <a:cxn ang="0">
                  <a:pos x="26" y="38"/>
                </a:cxn>
                <a:cxn ang="0">
                  <a:pos x="30" y="36"/>
                </a:cxn>
                <a:cxn ang="0">
                  <a:pos x="32" y="30"/>
                </a:cxn>
                <a:cxn ang="0">
                  <a:pos x="23" y="29"/>
                </a:cxn>
                <a:cxn ang="0">
                  <a:pos x="19" y="29"/>
                </a:cxn>
                <a:cxn ang="0">
                  <a:pos x="16" y="30"/>
                </a:cxn>
                <a:cxn ang="0">
                  <a:pos x="0" y="32"/>
                </a:cxn>
                <a:cxn ang="0">
                  <a:pos x="15" y="0"/>
                </a:cxn>
                <a:cxn ang="0">
                  <a:pos x="17" y="2"/>
                </a:cxn>
                <a:cxn ang="0">
                  <a:pos x="21" y="3"/>
                </a:cxn>
                <a:cxn ang="0">
                  <a:pos x="49" y="3"/>
                </a:cxn>
              </a:cxnLst>
              <a:rect l="0" t="0" r="r" b="b"/>
              <a:pathLst>
                <a:path w="84" h="68">
                  <a:moveTo>
                    <a:pt x="61" y="29"/>
                  </a:moveTo>
                  <a:lnTo>
                    <a:pt x="49" y="29"/>
                  </a:lnTo>
                  <a:lnTo>
                    <a:pt x="49" y="32"/>
                  </a:lnTo>
                  <a:lnTo>
                    <a:pt x="49" y="35"/>
                  </a:lnTo>
                  <a:lnTo>
                    <a:pt x="50" y="37"/>
                  </a:lnTo>
                  <a:lnTo>
                    <a:pt x="52" y="38"/>
                  </a:lnTo>
                  <a:lnTo>
                    <a:pt x="54" y="39"/>
                  </a:lnTo>
                  <a:lnTo>
                    <a:pt x="58" y="39"/>
                  </a:lnTo>
                  <a:lnTo>
                    <a:pt x="60" y="39"/>
                  </a:lnTo>
                  <a:lnTo>
                    <a:pt x="63" y="38"/>
                  </a:lnTo>
                  <a:lnTo>
                    <a:pt x="65" y="37"/>
                  </a:lnTo>
                  <a:lnTo>
                    <a:pt x="65" y="35"/>
                  </a:lnTo>
                  <a:lnTo>
                    <a:pt x="66" y="32"/>
                  </a:lnTo>
                  <a:lnTo>
                    <a:pt x="66" y="29"/>
                  </a:lnTo>
                  <a:lnTo>
                    <a:pt x="61" y="29"/>
                  </a:lnTo>
                  <a:lnTo>
                    <a:pt x="49" y="3"/>
                  </a:lnTo>
                  <a:lnTo>
                    <a:pt x="60" y="3"/>
                  </a:lnTo>
                  <a:lnTo>
                    <a:pt x="62" y="3"/>
                  </a:lnTo>
                  <a:lnTo>
                    <a:pt x="64" y="3"/>
                  </a:lnTo>
                  <a:lnTo>
                    <a:pt x="65" y="3"/>
                  </a:lnTo>
                  <a:lnTo>
                    <a:pt x="67" y="2"/>
                  </a:lnTo>
                  <a:lnTo>
                    <a:pt x="68" y="0"/>
                  </a:lnTo>
                  <a:lnTo>
                    <a:pt x="83" y="0"/>
                  </a:lnTo>
                  <a:lnTo>
                    <a:pt x="83" y="36"/>
                  </a:lnTo>
                  <a:lnTo>
                    <a:pt x="83" y="40"/>
                  </a:lnTo>
                  <a:lnTo>
                    <a:pt x="83" y="45"/>
                  </a:lnTo>
                  <a:lnTo>
                    <a:pt x="82" y="49"/>
                  </a:lnTo>
                  <a:lnTo>
                    <a:pt x="81" y="53"/>
                  </a:lnTo>
                  <a:lnTo>
                    <a:pt x="80" y="56"/>
                  </a:lnTo>
                  <a:lnTo>
                    <a:pt x="77" y="60"/>
                  </a:lnTo>
                  <a:lnTo>
                    <a:pt x="73" y="63"/>
                  </a:lnTo>
                  <a:lnTo>
                    <a:pt x="70" y="64"/>
                  </a:lnTo>
                  <a:lnTo>
                    <a:pt x="65" y="65"/>
                  </a:lnTo>
                  <a:lnTo>
                    <a:pt x="61" y="66"/>
                  </a:lnTo>
                  <a:lnTo>
                    <a:pt x="56" y="65"/>
                  </a:lnTo>
                  <a:lnTo>
                    <a:pt x="51" y="64"/>
                  </a:lnTo>
                  <a:lnTo>
                    <a:pt x="47" y="62"/>
                  </a:lnTo>
                  <a:lnTo>
                    <a:pt x="44" y="58"/>
                  </a:lnTo>
                  <a:lnTo>
                    <a:pt x="41" y="53"/>
                  </a:lnTo>
                  <a:lnTo>
                    <a:pt x="40" y="57"/>
                  </a:lnTo>
                  <a:lnTo>
                    <a:pt x="38" y="60"/>
                  </a:lnTo>
                  <a:lnTo>
                    <a:pt x="35" y="62"/>
                  </a:lnTo>
                  <a:lnTo>
                    <a:pt x="32" y="64"/>
                  </a:lnTo>
                  <a:lnTo>
                    <a:pt x="27" y="64"/>
                  </a:lnTo>
                  <a:lnTo>
                    <a:pt x="22" y="64"/>
                  </a:lnTo>
                  <a:lnTo>
                    <a:pt x="21" y="64"/>
                  </a:lnTo>
                  <a:lnTo>
                    <a:pt x="19" y="64"/>
                  </a:lnTo>
                  <a:lnTo>
                    <a:pt x="17" y="65"/>
                  </a:lnTo>
                  <a:lnTo>
                    <a:pt x="16" y="66"/>
                  </a:lnTo>
                  <a:lnTo>
                    <a:pt x="15" y="67"/>
                  </a:lnTo>
                  <a:lnTo>
                    <a:pt x="0" y="67"/>
                  </a:lnTo>
                  <a:lnTo>
                    <a:pt x="0" y="39"/>
                  </a:lnTo>
                  <a:lnTo>
                    <a:pt x="3" y="38"/>
                  </a:lnTo>
                  <a:lnTo>
                    <a:pt x="6" y="38"/>
                  </a:lnTo>
                  <a:lnTo>
                    <a:pt x="10" y="38"/>
                  </a:lnTo>
                  <a:lnTo>
                    <a:pt x="15" y="38"/>
                  </a:lnTo>
                  <a:lnTo>
                    <a:pt x="22" y="38"/>
                  </a:lnTo>
                  <a:lnTo>
                    <a:pt x="26" y="38"/>
                  </a:lnTo>
                  <a:lnTo>
                    <a:pt x="29" y="37"/>
                  </a:lnTo>
                  <a:lnTo>
                    <a:pt x="30" y="36"/>
                  </a:lnTo>
                  <a:lnTo>
                    <a:pt x="32" y="34"/>
                  </a:lnTo>
                  <a:lnTo>
                    <a:pt x="32" y="30"/>
                  </a:lnTo>
                  <a:lnTo>
                    <a:pt x="32" y="29"/>
                  </a:lnTo>
                  <a:lnTo>
                    <a:pt x="23" y="29"/>
                  </a:lnTo>
                  <a:lnTo>
                    <a:pt x="21" y="29"/>
                  </a:lnTo>
                  <a:lnTo>
                    <a:pt x="19" y="29"/>
                  </a:lnTo>
                  <a:lnTo>
                    <a:pt x="17" y="29"/>
                  </a:lnTo>
                  <a:lnTo>
                    <a:pt x="16" y="30"/>
                  </a:lnTo>
                  <a:lnTo>
                    <a:pt x="15" y="32"/>
                  </a:lnTo>
                  <a:lnTo>
                    <a:pt x="0" y="32"/>
                  </a:lnTo>
                  <a:lnTo>
                    <a:pt x="0" y="0"/>
                  </a:lnTo>
                  <a:lnTo>
                    <a:pt x="15" y="0"/>
                  </a:lnTo>
                  <a:lnTo>
                    <a:pt x="16" y="2"/>
                  </a:lnTo>
                  <a:lnTo>
                    <a:pt x="17" y="2"/>
                  </a:lnTo>
                  <a:lnTo>
                    <a:pt x="19" y="3"/>
                  </a:lnTo>
                  <a:lnTo>
                    <a:pt x="21" y="3"/>
                  </a:lnTo>
                  <a:lnTo>
                    <a:pt x="23" y="3"/>
                  </a:lnTo>
                  <a:lnTo>
                    <a:pt x="49" y="3"/>
                  </a:lnTo>
                  <a:lnTo>
                    <a:pt x="61" y="29"/>
                  </a:lnTo>
                </a:path>
              </a:pathLst>
            </a:custGeom>
            <a:noFill/>
            <a:ln w="12700" cap="rnd" cmpd="sng">
              <a:solidFill>
                <a:srgbClr val="000070"/>
              </a:solidFill>
              <a:prstDash val="solid"/>
              <a:round/>
              <a:headEnd/>
              <a:tailEnd/>
            </a:ln>
            <a:effectLst/>
          </p:spPr>
          <p:txBody>
            <a:bodyPr wrap="none" lIns="104683" tIns="52342" rIns="104683" bIns="52342">
              <a:spAutoFit/>
            </a:bodyPr>
            <a:lstStyle/>
            <a:p>
              <a:pPr>
                <a:defRPr/>
              </a:pPr>
              <a:endParaRPr lang="en-US" dirty="0"/>
            </a:p>
          </p:txBody>
        </p:sp>
        <p:sp>
          <p:nvSpPr>
            <p:cNvPr id="1072" name="Freeform 48"/>
            <p:cNvSpPr>
              <a:spLocks/>
            </p:cNvSpPr>
            <p:nvPr/>
          </p:nvSpPr>
          <p:spPr bwMode="auto">
            <a:xfrm>
              <a:off x="742" y="490"/>
              <a:ext cx="92" cy="78"/>
            </a:xfrm>
            <a:custGeom>
              <a:avLst/>
              <a:gdLst/>
              <a:ahLst/>
              <a:cxnLst>
                <a:cxn ang="0">
                  <a:pos x="48" y="38"/>
                </a:cxn>
                <a:cxn ang="0">
                  <a:pos x="20" y="32"/>
                </a:cxn>
                <a:cxn ang="0">
                  <a:pos x="20" y="34"/>
                </a:cxn>
                <a:cxn ang="0">
                  <a:pos x="19" y="37"/>
                </a:cxn>
                <a:cxn ang="0">
                  <a:pos x="20" y="39"/>
                </a:cxn>
                <a:cxn ang="0">
                  <a:pos x="21" y="41"/>
                </a:cxn>
                <a:cxn ang="0">
                  <a:pos x="23" y="42"/>
                </a:cxn>
                <a:cxn ang="0">
                  <a:pos x="26" y="43"/>
                </a:cxn>
                <a:cxn ang="0">
                  <a:pos x="56" y="50"/>
                </a:cxn>
                <a:cxn ang="0">
                  <a:pos x="59" y="50"/>
                </a:cxn>
                <a:cxn ang="0">
                  <a:pos x="62" y="50"/>
                </a:cxn>
                <a:cxn ang="0">
                  <a:pos x="64" y="49"/>
                </a:cxn>
                <a:cxn ang="0">
                  <a:pos x="65" y="47"/>
                </a:cxn>
                <a:cxn ang="0">
                  <a:pos x="66" y="44"/>
                </a:cxn>
                <a:cxn ang="0">
                  <a:pos x="66" y="42"/>
                </a:cxn>
                <a:cxn ang="0">
                  <a:pos x="48" y="38"/>
                </a:cxn>
                <a:cxn ang="0">
                  <a:pos x="54" y="13"/>
                </a:cxn>
                <a:cxn ang="0">
                  <a:pos x="69" y="16"/>
                </a:cxn>
                <a:cxn ang="0">
                  <a:pos x="70" y="17"/>
                </a:cxn>
                <a:cxn ang="0">
                  <a:pos x="72" y="17"/>
                </a:cxn>
                <a:cxn ang="0">
                  <a:pos x="74" y="16"/>
                </a:cxn>
                <a:cxn ang="0">
                  <a:pos x="75" y="16"/>
                </a:cxn>
                <a:cxn ang="0">
                  <a:pos x="76" y="14"/>
                </a:cxn>
                <a:cxn ang="0">
                  <a:pos x="90" y="18"/>
                </a:cxn>
                <a:cxn ang="0">
                  <a:pos x="82" y="53"/>
                </a:cxn>
                <a:cxn ang="0">
                  <a:pos x="82" y="57"/>
                </a:cxn>
                <a:cxn ang="0">
                  <a:pos x="80" y="61"/>
                </a:cxn>
                <a:cxn ang="0">
                  <a:pos x="79" y="66"/>
                </a:cxn>
                <a:cxn ang="0">
                  <a:pos x="76" y="69"/>
                </a:cxn>
                <a:cxn ang="0">
                  <a:pos x="73" y="73"/>
                </a:cxn>
                <a:cxn ang="0">
                  <a:pos x="69" y="75"/>
                </a:cxn>
                <a:cxn ang="0">
                  <a:pos x="65" y="76"/>
                </a:cxn>
                <a:cxn ang="0">
                  <a:pos x="61" y="77"/>
                </a:cxn>
                <a:cxn ang="0">
                  <a:pos x="56" y="76"/>
                </a:cxn>
                <a:cxn ang="0">
                  <a:pos x="52" y="75"/>
                </a:cxn>
                <a:cxn ang="0">
                  <a:pos x="21" y="68"/>
                </a:cxn>
                <a:cxn ang="0">
                  <a:pos x="16" y="67"/>
                </a:cxn>
                <a:cxn ang="0">
                  <a:pos x="12" y="66"/>
                </a:cxn>
                <a:cxn ang="0">
                  <a:pos x="9" y="64"/>
                </a:cxn>
                <a:cxn ang="0">
                  <a:pos x="5" y="61"/>
                </a:cxn>
                <a:cxn ang="0">
                  <a:pos x="3" y="57"/>
                </a:cxn>
                <a:cxn ang="0">
                  <a:pos x="1" y="53"/>
                </a:cxn>
                <a:cxn ang="0">
                  <a:pos x="0" y="49"/>
                </a:cxn>
                <a:cxn ang="0">
                  <a:pos x="0" y="44"/>
                </a:cxn>
                <a:cxn ang="0">
                  <a:pos x="0" y="40"/>
                </a:cxn>
                <a:cxn ang="0">
                  <a:pos x="1" y="35"/>
                </a:cxn>
                <a:cxn ang="0">
                  <a:pos x="9" y="0"/>
                </a:cxn>
                <a:cxn ang="0">
                  <a:pos x="24" y="3"/>
                </a:cxn>
                <a:cxn ang="0">
                  <a:pos x="24" y="4"/>
                </a:cxn>
                <a:cxn ang="0">
                  <a:pos x="25" y="6"/>
                </a:cxn>
                <a:cxn ang="0">
                  <a:pos x="26" y="6"/>
                </a:cxn>
                <a:cxn ang="0">
                  <a:pos x="28" y="7"/>
                </a:cxn>
                <a:cxn ang="0">
                  <a:pos x="29" y="7"/>
                </a:cxn>
                <a:cxn ang="0">
                  <a:pos x="54" y="13"/>
                </a:cxn>
                <a:cxn ang="0">
                  <a:pos x="48" y="38"/>
                </a:cxn>
              </a:cxnLst>
              <a:rect l="0" t="0" r="r" b="b"/>
              <a:pathLst>
                <a:path w="91" h="78">
                  <a:moveTo>
                    <a:pt x="48" y="38"/>
                  </a:moveTo>
                  <a:lnTo>
                    <a:pt x="20" y="32"/>
                  </a:lnTo>
                  <a:lnTo>
                    <a:pt x="20" y="34"/>
                  </a:lnTo>
                  <a:lnTo>
                    <a:pt x="19" y="37"/>
                  </a:lnTo>
                  <a:lnTo>
                    <a:pt x="20" y="39"/>
                  </a:lnTo>
                  <a:lnTo>
                    <a:pt x="21" y="41"/>
                  </a:lnTo>
                  <a:lnTo>
                    <a:pt x="23" y="42"/>
                  </a:lnTo>
                  <a:lnTo>
                    <a:pt x="26" y="43"/>
                  </a:lnTo>
                  <a:lnTo>
                    <a:pt x="56" y="50"/>
                  </a:lnTo>
                  <a:lnTo>
                    <a:pt x="59" y="50"/>
                  </a:lnTo>
                  <a:lnTo>
                    <a:pt x="62" y="50"/>
                  </a:lnTo>
                  <a:lnTo>
                    <a:pt x="64" y="49"/>
                  </a:lnTo>
                  <a:lnTo>
                    <a:pt x="65" y="47"/>
                  </a:lnTo>
                  <a:lnTo>
                    <a:pt x="66" y="44"/>
                  </a:lnTo>
                  <a:lnTo>
                    <a:pt x="66" y="42"/>
                  </a:lnTo>
                  <a:lnTo>
                    <a:pt x="48" y="38"/>
                  </a:lnTo>
                  <a:lnTo>
                    <a:pt x="54" y="13"/>
                  </a:lnTo>
                  <a:lnTo>
                    <a:pt x="69" y="16"/>
                  </a:lnTo>
                  <a:lnTo>
                    <a:pt x="70" y="17"/>
                  </a:lnTo>
                  <a:lnTo>
                    <a:pt x="72" y="17"/>
                  </a:lnTo>
                  <a:lnTo>
                    <a:pt x="74" y="16"/>
                  </a:lnTo>
                  <a:lnTo>
                    <a:pt x="75" y="16"/>
                  </a:lnTo>
                  <a:lnTo>
                    <a:pt x="76" y="14"/>
                  </a:lnTo>
                  <a:lnTo>
                    <a:pt x="90" y="18"/>
                  </a:lnTo>
                  <a:lnTo>
                    <a:pt x="82" y="53"/>
                  </a:lnTo>
                  <a:lnTo>
                    <a:pt x="82" y="57"/>
                  </a:lnTo>
                  <a:lnTo>
                    <a:pt x="80" y="61"/>
                  </a:lnTo>
                  <a:lnTo>
                    <a:pt x="79" y="66"/>
                  </a:lnTo>
                  <a:lnTo>
                    <a:pt x="76" y="69"/>
                  </a:lnTo>
                  <a:lnTo>
                    <a:pt x="73" y="73"/>
                  </a:lnTo>
                  <a:lnTo>
                    <a:pt x="69" y="75"/>
                  </a:lnTo>
                  <a:lnTo>
                    <a:pt x="65" y="76"/>
                  </a:lnTo>
                  <a:lnTo>
                    <a:pt x="61" y="77"/>
                  </a:lnTo>
                  <a:lnTo>
                    <a:pt x="56" y="76"/>
                  </a:lnTo>
                  <a:lnTo>
                    <a:pt x="52" y="75"/>
                  </a:lnTo>
                  <a:lnTo>
                    <a:pt x="21" y="68"/>
                  </a:lnTo>
                  <a:lnTo>
                    <a:pt x="16" y="67"/>
                  </a:lnTo>
                  <a:lnTo>
                    <a:pt x="12" y="66"/>
                  </a:lnTo>
                  <a:lnTo>
                    <a:pt x="9" y="64"/>
                  </a:lnTo>
                  <a:lnTo>
                    <a:pt x="5" y="61"/>
                  </a:lnTo>
                  <a:lnTo>
                    <a:pt x="3" y="57"/>
                  </a:lnTo>
                  <a:lnTo>
                    <a:pt x="1" y="53"/>
                  </a:lnTo>
                  <a:lnTo>
                    <a:pt x="0" y="49"/>
                  </a:lnTo>
                  <a:lnTo>
                    <a:pt x="0" y="44"/>
                  </a:lnTo>
                  <a:lnTo>
                    <a:pt x="0" y="40"/>
                  </a:lnTo>
                  <a:lnTo>
                    <a:pt x="1" y="35"/>
                  </a:lnTo>
                  <a:lnTo>
                    <a:pt x="9" y="0"/>
                  </a:lnTo>
                  <a:lnTo>
                    <a:pt x="24" y="3"/>
                  </a:lnTo>
                  <a:lnTo>
                    <a:pt x="24" y="4"/>
                  </a:lnTo>
                  <a:lnTo>
                    <a:pt x="25" y="6"/>
                  </a:lnTo>
                  <a:lnTo>
                    <a:pt x="26" y="6"/>
                  </a:lnTo>
                  <a:lnTo>
                    <a:pt x="28" y="7"/>
                  </a:lnTo>
                  <a:lnTo>
                    <a:pt x="29" y="7"/>
                  </a:lnTo>
                  <a:lnTo>
                    <a:pt x="54" y="13"/>
                  </a:lnTo>
                  <a:lnTo>
                    <a:pt x="48" y="38"/>
                  </a:lnTo>
                </a:path>
              </a:pathLst>
            </a:custGeom>
            <a:noFill/>
            <a:ln w="12700" cap="rnd" cmpd="sng">
              <a:solidFill>
                <a:srgbClr val="000070"/>
              </a:solidFill>
              <a:prstDash val="solid"/>
              <a:round/>
              <a:headEnd/>
              <a:tailEnd/>
            </a:ln>
            <a:effectLst/>
          </p:spPr>
          <p:txBody>
            <a:bodyPr wrap="none" lIns="104683" tIns="52342" rIns="104683" bIns="52342">
              <a:spAutoFit/>
            </a:bodyPr>
            <a:lstStyle/>
            <a:p>
              <a:pPr>
                <a:defRPr/>
              </a:pPr>
              <a:endParaRPr lang="en-US" dirty="0"/>
            </a:p>
          </p:txBody>
        </p:sp>
        <p:sp>
          <p:nvSpPr>
            <p:cNvPr id="1073" name="Freeform 49"/>
            <p:cNvSpPr>
              <a:spLocks/>
            </p:cNvSpPr>
            <p:nvPr/>
          </p:nvSpPr>
          <p:spPr bwMode="auto">
            <a:xfrm>
              <a:off x="63" y="490"/>
              <a:ext cx="94" cy="74"/>
            </a:xfrm>
            <a:custGeom>
              <a:avLst/>
              <a:gdLst/>
              <a:ahLst/>
              <a:cxnLst>
                <a:cxn ang="0">
                  <a:pos x="64" y="38"/>
                </a:cxn>
                <a:cxn ang="0">
                  <a:pos x="66" y="47"/>
                </a:cxn>
                <a:cxn ang="0">
                  <a:pos x="67" y="47"/>
                </a:cxn>
                <a:cxn ang="0">
                  <a:pos x="68" y="47"/>
                </a:cxn>
                <a:cxn ang="0">
                  <a:pos x="70" y="46"/>
                </a:cxn>
                <a:cxn ang="0">
                  <a:pos x="71" y="46"/>
                </a:cxn>
                <a:cxn ang="0">
                  <a:pos x="71" y="45"/>
                </a:cxn>
                <a:cxn ang="0">
                  <a:pos x="72" y="44"/>
                </a:cxn>
                <a:cxn ang="0">
                  <a:pos x="72" y="42"/>
                </a:cxn>
                <a:cxn ang="0">
                  <a:pos x="86" y="39"/>
                </a:cxn>
                <a:cxn ang="0">
                  <a:pos x="93" y="66"/>
                </a:cxn>
                <a:cxn ang="0">
                  <a:pos x="79" y="70"/>
                </a:cxn>
                <a:cxn ang="0">
                  <a:pos x="77" y="69"/>
                </a:cxn>
                <a:cxn ang="0">
                  <a:pos x="75" y="68"/>
                </a:cxn>
                <a:cxn ang="0">
                  <a:pos x="73" y="68"/>
                </a:cxn>
                <a:cxn ang="0">
                  <a:pos x="71" y="68"/>
                </a:cxn>
                <a:cxn ang="0">
                  <a:pos x="69" y="69"/>
                </a:cxn>
                <a:cxn ang="0">
                  <a:pos x="9" y="73"/>
                </a:cxn>
                <a:cxn ang="0">
                  <a:pos x="0" y="37"/>
                </a:cxn>
                <a:cxn ang="0">
                  <a:pos x="55" y="10"/>
                </a:cxn>
                <a:cxn ang="0">
                  <a:pos x="57" y="9"/>
                </a:cxn>
                <a:cxn ang="0">
                  <a:pos x="59" y="8"/>
                </a:cxn>
                <a:cxn ang="0">
                  <a:pos x="60" y="7"/>
                </a:cxn>
                <a:cxn ang="0">
                  <a:pos x="62" y="6"/>
                </a:cxn>
                <a:cxn ang="0">
                  <a:pos x="62" y="4"/>
                </a:cxn>
                <a:cxn ang="0">
                  <a:pos x="76" y="0"/>
                </a:cxn>
                <a:cxn ang="0">
                  <a:pos x="85" y="32"/>
                </a:cxn>
                <a:cxn ang="0">
                  <a:pos x="70" y="36"/>
                </a:cxn>
                <a:cxn ang="0">
                  <a:pos x="69" y="35"/>
                </a:cxn>
                <a:cxn ang="0">
                  <a:pos x="68" y="34"/>
                </a:cxn>
                <a:cxn ang="0">
                  <a:pos x="66" y="34"/>
                </a:cxn>
                <a:cxn ang="0">
                  <a:pos x="65" y="34"/>
                </a:cxn>
                <a:cxn ang="0">
                  <a:pos x="64" y="34"/>
                </a:cxn>
                <a:cxn ang="0">
                  <a:pos x="63" y="35"/>
                </a:cxn>
                <a:cxn ang="0">
                  <a:pos x="64" y="38"/>
                </a:cxn>
                <a:cxn ang="0">
                  <a:pos x="49" y="44"/>
                </a:cxn>
                <a:cxn ang="0">
                  <a:pos x="48" y="41"/>
                </a:cxn>
                <a:cxn ang="0">
                  <a:pos x="25" y="52"/>
                </a:cxn>
                <a:cxn ang="0">
                  <a:pos x="50" y="49"/>
                </a:cxn>
                <a:cxn ang="0">
                  <a:pos x="49" y="44"/>
                </a:cxn>
                <a:cxn ang="0">
                  <a:pos x="64" y="38"/>
                </a:cxn>
              </a:cxnLst>
              <a:rect l="0" t="0" r="r" b="b"/>
              <a:pathLst>
                <a:path w="94" h="74">
                  <a:moveTo>
                    <a:pt x="64" y="38"/>
                  </a:moveTo>
                  <a:lnTo>
                    <a:pt x="66" y="47"/>
                  </a:lnTo>
                  <a:lnTo>
                    <a:pt x="67" y="47"/>
                  </a:lnTo>
                  <a:lnTo>
                    <a:pt x="68" y="47"/>
                  </a:lnTo>
                  <a:lnTo>
                    <a:pt x="70" y="46"/>
                  </a:lnTo>
                  <a:lnTo>
                    <a:pt x="71" y="46"/>
                  </a:lnTo>
                  <a:lnTo>
                    <a:pt x="71" y="45"/>
                  </a:lnTo>
                  <a:lnTo>
                    <a:pt x="72" y="44"/>
                  </a:lnTo>
                  <a:lnTo>
                    <a:pt x="72" y="42"/>
                  </a:lnTo>
                  <a:lnTo>
                    <a:pt x="86" y="39"/>
                  </a:lnTo>
                  <a:lnTo>
                    <a:pt x="93" y="66"/>
                  </a:lnTo>
                  <a:lnTo>
                    <a:pt x="79" y="70"/>
                  </a:lnTo>
                  <a:lnTo>
                    <a:pt x="77" y="69"/>
                  </a:lnTo>
                  <a:lnTo>
                    <a:pt x="75" y="68"/>
                  </a:lnTo>
                  <a:lnTo>
                    <a:pt x="73" y="68"/>
                  </a:lnTo>
                  <a:lnTo>
                    <a:pt x="71" y="68"/>
                  </a:lnTo>
                  <a:lnTo>
                    <a:pt x="69" y="69"/>
                  </a:lnTo>
                  <a:lnTo>
                    <a:pt x="9" y="73"/>
                  </a:lnTo>
                  <a:lnTo>
                    <a:pt x="0" y="37"/>
                  </a:lnTo>
                  <a:lnTo>
                    <a:pt x="55" y="10"/>
                  </a:lnTo>
                  <a:lnTo>
                    <a:pt x="57" y="9"/>
                  </a:lnTo>
                  <a:lnTo>
                    <a:pt x="59" y="8"/>
                  </a:lnTo>
                  <a:lnTo>
                    <a:pt x="60" y="7"/>
                  </a:lnTo>
                  <a:lnTo>
                    <a:pt x="62" y="6"/>
                  </a:lnTo>
                  <a:lnTo>
                    <a:pt x="62" y="4"/>
                  </a:lnTo>
                  <a:lnTo>
                    <a:pt x="76" y="0"/>
                  </a:lnTo>
                  <a:lnTo>
                    <a:pt x="85" y="32"/>
                  </a:lnTo>
                  <a:lnTo>
                    <a:pt x="70" y="36"/>
                  </a:lnTo>
                  <a:lnTo>
                    <a:pt x="69" y="35"/>
                  </a:lnTo>
                  <a:lnTo>
                    <a:pt x="68" y="34"/>
                  </a:lnTo>
                  <a:lnTo>
                    <a:pt x="66" y="34"/>
                  </a:lnTo>
                  <a:lnTo>
                    <a:pt x="65" y="34"/>
                  </a:lnTo>
                  <a:lnTo>
                    <a:pt x="64" y="34"/>
                  </a:lnTo>
                  <a:lnTo>
                    <a:pt x="63" y="35"/>
                  </a:lnTo>
                  <a:lnTo>
                    <a:pt x="64" y="38"/>
                  </a:lnTo>
                  <a:lnTo>
                    <a:pt x="49" y="44"/>
                  </a:lnTo>
                  <a:lnTo>
                    <a:pt x="48" y="41"/>
                  </a:lnTo>
                  <a:lnTo>
                    <a:pt x="25" y="52"/>
                  </a:lnTo>
                  <a:lnTo>
                    <a:pt x="50" y="49"/>
                  </a:lnTo>
                  <a:lnTo>
                    <a:pt x="49" y="44"/>
                  </a:lnTo>
                  <a:lnTo>
                    <a:pt x="64" y="38"/>
                  </a:lnTo>
                </a:path>
              </a:pathLst>
            </a:custGeom>
            <a:noFill/>
            <a:ln w="12700" cap="rnd" cmpd="sng">
              <a:solidFill>
                <a:srgbClr val="000070"/>
              </a:solidFill>
              <a:prstDash val="solid"/>
              <a:round/>
              <a:headEnd/>
              <a:tailEnd/>
            </a:ln>
            <a:effectLst/>
          </p:spPr>
          <p:txBody>
            <a:bodyPr wrap="none" lIns="104683" tIns="52342" rIns="104683" bIns="52342">
              <a:spAutoFit/>
            </a:bodyPr>
            <a:lstStyle/>
            <a:p>
              <a:pPr>
                <a:defRPr/>
              </a:pPr>
              <a:endParaRPr lang="en-US" dirty="0"/>
            </a:p>
          </p:txBody>
        </p:sp>
        <p:sp>
          <p:nvSpPr>
            <p:cNvPr id="1074" name="Freeform 50"/>
            <p:cNvSpPr>
              <a:spLocks/>
            </p:cNvSpPr>
            <p:nvPr/>
          </p:nvSpPr>
          <p:spPr bwMode="auto">
            <a:xfrm>
              <a:off x="403" y="743"/>
              <a:ext cx="91" cy="87"/>
            </a:xfrm>
            <a:custGeom>
              <a:avLst/>
              <a:gdLst/>
              <a:ahLst/>
              <a:cxnLst>
                <a:cxn ang="0">
                  <a:pos x="18" y="86"/>
                </a:cxn>
                <a:cxn ang="0">
                  <a:pos x="28" y="53"/>
                </a:cxn>
                <a:cxn ang="0">
                  <a:pos x="0" y="34"/>
                </a:cxn>
                <a:cxn ang="0">
                  <a:pos x="34" y="33"/>
                </a:cxn>
                <a:cxn ang="0">
                  <a:pos x="44" y="0"/>
                </a:cxn>
                <a:cxn ang="0">
                  <a:pos x="55" y="32"/>
                </a:cxn>
                <a:cxn ang="0">
                  <a:pos x="90" y="31"/>
                </a:cxn>
                <a:cxn ang="0">
                  <a:pos x="62" y="52"/>
                </a:cxn>
                <a:cxn ang="0">
                  <a:pos x="74" y="84"/>
                </a:cxn>
                <a:cxn ang="0">
                  <a:pos x="45" y="65"/>
                </a:cxn>
                <a:cxn ang="0">
                  <a:pos x="18" y="86"/>
                </a:cxn>
              </a:cxnLst>
              <a:rect l="0" t="0" r="r" b="b"/>
              <a:pathLst>
                <a:path w="91" h="87">
                  <a:moveTo>
                    <a:pt x="18" y="86"/>
                  </a:moveTo>
                  <a:lnTo>
                    <a:pt x="28" y="53"/>
                  </a:lnTo>
                  <a:lnTo>
                    <a:pt x="0" y="34"/>
                  </a:lnTo>
                  <a:lnTo>
                    <a:pt x="34" y="33"/>
                  </a:lnTo>
                  <a:lnTo>
                    <a:pt x="44" y="0"/>
                  </a:lnTo>
                  <a:lnTo>
                    <a:pt x="55" y="32"/>
                  </a:lnTo>
                  <a:lnTo>
                    <a:pt x="90" y="31"/>
                  </a:lnTo>
                  <a:lnTo>
                    <a:pt x="62" y="52"/>
                  </a:lnTo>
                  <a:lnTo>
                    <a:pt x="74" y="84"/>
                  </a:lnTo>
                  <a:lnTo>
                    <a:pt x="45" y="65"/>
                  </a:lnTo>
                  <a:lnTo>
                    <a:pt x="18" y="86"/>
                  </a:lnTo>
                </a:path>
              </a:pathLst>
            </a:custGeom>
            <a:solidFill>
              <a:srgbClr val="FFFFFF"/>
            </a:solidFill>
            <a:ln w="9525" cap="rnd">
              <a:noFill/>
              <a:round/>
              <a:headEnd/>
              <a:tailEnd/>
            </a:ln>
            <a:effectLst/>
          </p:spPr>
          <p:txBody>
            <a:bodyPr wrap="none" lIns="104683" tIns="52342" rIns="104683" bIns="52342">
              <a:spAutoFit/>
            </a:bodyPr>
            <a:lstStyle/>
            <a:p>
              <a:pPr>
                <a:defRPr/>
              </a:pPr>
              <a:endParaRPr lang="en-US" dirty="0"/>
            </a:p>
          </p:txBody>
        </p:sp>
        <p:sp>
          <p:nvSpPr>
            <p:cNvPr id="1075" name="Freeform 51"/>
            <p:cNvSpPr>
              <a:spLocks/>
            </p:cNvSpPr>
            <p:nvPr/>
          </p:nvSpPr>
          <p:spPr bwMode="auto">
            <a:xfrm>
              <a:off x="571" y="704"/>
              <a:ext cx="91" cy="91"/>
            </a:xfrm>
            <a:custGeom>
              <a:avLst/>
              <a:gdLst/>
              <a:ahLst/>
              <a:cxnLst>
                <a:cxn ang="0">
                  <a:pos x="41" y="88"/>
                </a:cxn>
                <a:cxn ang="0">
                  <a:pos x="35" y="54"/>
                </a:cxn>
                <a:cxn ang="0">
                  <a:pos x="0" y="51"/>
                </a:cxn>
                <a:cxn ang="0">
                  <a:pos x="31" y="34"/>
                </a:cxn>
                <a:cxn ang="0">
                  <a:pos x="23" y="0"/>
                </a:cxn>
                <a:cxn ang="0">
                  <a:pos x="49" y="23"/>
                </a:cxn>
                <a:cxn ang="0">
                  <a:pos x="79" y="7"/>
                </a:cxn>
                <a:cxn ang="0">
                  <a:pos x="65" y="38"/>
                </a:cxn>
                <a:cxn ang="0">
                  <a:pos x="90" y="61"/>
                </a:cxn>
                <a:cxn ang="0">
                  <a:pos x="55" y="57"/>
                </a:cxn>
                <a:cxn ang="0">
                  <a:pos x="41" y="88"/>
                </a:cxn>
              </a:cxnLst>
              <a:rect l="0" t="0" r="r" b="b"/>
              <a:pathLst>
                <a:path w="91" h="89">
                  <a:moveTo>
                    <a:pt x="41" y="88"/>
                  </a:moveTo>
                  <a:lnTo>
                    <a:pt x="35" y="54"/>
                  </a:lnTo>
                  <a:lnTo>
                    <a:pt x="0" y="51"/>
                  </a:lnTo>
                  <a:lnTo>
                    <a:pt x="31" y="34"/>
                  </a:lnTo>
                  <a:lnTo>
                    <a:pt x="23" y="0"/>
                  </a:lnTo>
                  <a:lnTo>
                    <a:pt x="49" y="23"/>
                  </a:lnTo>
                  <a:lnTo>
                    <a:pt x="79" y="7"/>
                  </a:lnTo>
                  <a:lnTo>
                    <a:pt x="65" y="38"/>
                  </a:lnTo>
                  <a:lnTo>
                    <a:pt x="90" y="61"/>
                  </a:lnTo>
                  <a:lnTo>
                    <a:pt x="55" y="57"/>
                  </a:lnTo>
                  <a:lnTo>
                    <a:pt x="41" y="88"/>
                  </a:lnTo>
                </a:path>
              </a:pathLst>
            </a:custGeom>
            <a:solidFill>
              <a:srgbClr val="FFFFFF"/>
            </a:solidFill>
            <a:ln w="9525" cap="rnd">
              <a:noFill/>
              <a:round/>
              <a:headEnd/>
              <a:tailEnd/>
            </a:ln>
            <a:effectLst/>
          </p:spPr>
          <p:txBody>
            <a:bodyPr wrap="none" lIns="104683" tIns="52342" rIns="104683" bIns="52342">
              <a:spAutoFit/>
            </a:bodyPr>
            <a:lstStyle/>
            <a:p>
              <a:pPr>
                <a:defRPr/>
              </a:pPr>
              <a:endParaRPr lang="en-US" dirty="0"/>
            </a:p>
          </p:txBody>
        </p:sp>
        <p:sp>
          <p:nvSpPr>
            <p:cNvPr id="1076" name="Freeform 52"/>
            <p:cNvSpPr>
              <a:spLocks/>
            </p:cNvSpPr>
            <p:nvPr/>
          </p:nvSpPr>
          <p:spPr bwMode="auto">
            <a:xfrm>
              <a:off x="702" y="582"/>
              <a:ext cx="92" cy="91"/>
            </a:xfrm>
            <a:custGeom>
              <a:avLst/>
              <a:gdLst/>
              <a:ahLst/>
              <a:cxnLst>
                <a:cxn ang="0">
                  <a:pos x="57" y="90"/>
                </a:cxn>
                <a:cxn ang="0">
                  <a:pos x="35" y="63"/>
                </a:cxn>
                <a:cxn ang="0">
                  <a:pos x="3" y="76"/>
                </a:cxn>
                <a:cxn ang="0">
                  <a:pos x="22" y="47"/>
                </a:cxn>
                <a:cxn ang="0">
                  <a:pos x="0" y="21"/>
                </a:cxn>
                <a:cxn ang="0">
                  <a:pos x="34" y="29"/>
                </a:cxn>
                <a:cxn ang="0">
                  <a:pos x="51" y="0"/>
                </a:cxn>
                <a:cxn ang="0">
                  <a:pos x="53" y="35"/>
                </a:cxn>
                <a:cxn ang="0">
                  <a:pos x="87" y="43"/>
                </a:cxn>
                <a:cxn ang="0">
                  <a:pos x="55" y="55"/>
                </a:cxn>
                <a:cxn ang="0">
                  <a:pos x="57" y="90"/>
                </a:cxn>
              </a:cxnLst>
              <a:rect l="0" t="0" r="r" b="b"/>
              <a:pathLst>
                <a:path w="88" h="91">
                  <a:moveTo>
                    <a:pt x="57" y="90"/>
                  </a:moveTo>
                  <a:lnTo>
                    <a:pt x="35" y="63"/>
                  </a:lnTo>
                  <a:lnTo>
                    <a:pt x="3" y="76"/>
                  </a:lnTo>
                  <a:lnTo>
                    <a:pt x="22" y="47"/>
                  </a:lnTo>
                  <a:lnTo>
                    <a:pt x="0" y="21"/>
                  </a:lnTo>
                  <a:lnTo>
                    <a:pt x="34" y="29"/>
                  </a:lnTo>
                  <a:lnTo>
                    <a:pt x="51" y="0"/>
                  </a:lnTo>
                  <a:lnTo>
                    <a:pt x="53" y="35"/>
                  </a:lnTo>
                  <a:lnTo>
                    <a:pt x="87" y="43"/>
                  </a:lnTo>
                  <a:lnTo>
                    <a:pt x="55" y="55"/>
                  </a:lnTo>
                  <a:lnTo>
                    <a:pt x="57" y="90"/>
                  </a:lnTo>
                </a:path>
              </a:pathLst>
            </a:custGeom>
            <a:solidFill>
              <a:srgbClr val="FFFFFF"/>
            </a:solidFill>
            <a:ln w="9525" cap="rnd">
              <a:noFill/>
              <a:round/>
              <a:headEnd/>
              <a:tailEnd/>
            </a:ln>
            <a:effectLst/>
          </p:spPr>
          <p:txBody>
            <a:bodyPr wrap="none" lIns="104683" tIns="52342" rIns="104683" bIns="52342">
              <a:spAutoFit/>
            </a:bodyPr>
            <a:lstStyle/>
            <a:p>
              <a:pPr>
                <a:defRPr/>
              </a:pPr>
              <a:endParaRPr lang="en-US" dirty="0"/>
            </a:p>
          </p:txBody>
        </p:sp>
        <p:sp>
          <p:nvSpPr>
            <p:cNvPr id="1077" name="Freeform 53"/>
            <p:cNvSpPr>
              <a:spLocks/>
            </p:cNvSpPr>
            <p:nvPr/>
          </p:nvSpPr>
          <p:spPr bwMode="auto">
            <a:xfrm>
              <a:off x="232" y="710"/>
              <a:ext cx="92" cy="91"/>
            </a:xfrm>
            <a:custGeom>
              <a:avLst/>
              <a:gdLst/>
              <a:ahLst/>
              <a:cxnLst>
                <a:cxn ang="0">
                  <a:pos x="50" y="90"/>
                </a:cxn>
                <a:cxn ang="0">
                  <a:pos x="55" y="55"/>
                </a:cxn>
                <a:cxn ang="0">
                  <a:pos x="89" y="50"/>
                </a:cxn>
                <a:cxn ang="0">
                  <a:pos x="58" y="35"/>
                </a:cxn>
                <a:cxn ang="0">
                  <a:pos x="64" y="0"/>
                </a:cxn>
                <a:cxn ang="0">
                  <a:pos x="39" y="25"/>
                </a:cxn>
                <a:cxn ang="0">
                  <a:pos x="8" y="9"/>
                </a:cxn>
                <a:cxn ang="0">
                  <a:pos x="24" y="40"/>
                </a:cxn>
                <a:cxn ang="0">
                  <a:pos x="0" y="65"/>
                </a:cxn>
                <a:cxn ang="0">
                  <a:pos x="34" y="59"/>
                </a:cxn>
                <a:cxn ang="0">
                  <a:pos x="50" y="90"/>
                </a:cxn>
              </a:cxnLst>
              <a:rect l="0" t="0" r="r" b="b"/>
              <a:pathLst>
                <a:path w="90" h="91">
                  <a:moveTo>
                    <a:pt x="50" y="90"/>
                  </a:moveTo>
                  <a:lnTo>
                    <a:pt x="55" y="55"/>
                  </a:lnTo>
                  <a:lnTo>
                    <a:pt x="89" y="50"/>
                  </a:lnTo>
                  <a:lnTo>
                    <a:pt x="58" y="35"/>
                  </a:lnTo>
                  <a:lnTo>
                    <a:pt x="64" y="0"/>
                  </a:lnTo>
                  <a:lnTo>
                    <a:pt x="39" y="25"/>
                  </a:lnTo>
                  <a:lnTo>
                    <a:pt x="8" y="9"/>
                  </a:lnTo>
                  <a:lnTo>
                    <a:pt x="24" y="40"/>
                  </a:lnTo>
                  <a:lnTo>
                    <a:pt x="0" y="65"/>
                  </a:lnTo>
                  <a:lnTo>
                    <a:pt x="34" y="59"/>
                  </a:lnTo>
                  <a:lnTo>
                    <a:pt x="50" y="90"/>
                  </a:lnTo>
                </a:path>
              </a:pathLst>
            </a:custGeom>
            <a:solidFill>
              <a:srgbClr val="FFFFFF"/>
            </a:solidFill>
            <a:ln w="9525" cap="rnd">
              <a:noFill/>
              <a:round/>
              <a:headEnd/>
              <a:tailEnd/>
            </a:ln>
            <a:effectLst/>
          </p:spPr>
          <p:txBody>
            <a:bodyPr wrap="none" lIns="104683" tIns="52342" rIns="104683" bIns="52342">
              <a:spAutoFit/>
            </a:bodyPr>
            <a:lstStyle/>
            <a:p>
              <a:pPr>
                <a:defRPr/>
              </a:pPr>
              <a:endParaRPr lang="en-US" dirty="0"/>
            </a:p>
          </p:txBody>
        </p:sp>
        <p:sp>
          <p:nvSpPr>
            <p:cNvPr id="1078" name="Freeform 54"/>
            <p:cNvSpPr>
              <a:spLocks/>
            </p:cNvSpPr>
            <p:nvPr/>
          </p:nvSpPr>
          <p:spPr bwMode="auto">
            <a:xfrm>
              <a:off x="100" y="589"/>
              <a:ext cx="87" cy="91"/>
            </a:xfrm>
            <a:custGeom>
              <a:avLst/>
              <a:gdLst/>
              <a:ahLst/>
              <a:cxnLst>
                <a:cxn ang="0">
                  <a:pos x="32" y="90"/>
                </a:cxn>
                <a:cxn ang="0">
                  <a:pos x="52" y="63"/>
                </a:cxn>
                <a:cxn ang="0">
                  <a:pos x="85" y="74"/>
                </a:cxn>
                <a:cxn ang="0">
                  <a:pos x="65" y="46"/>
                </a:cxn>
                <a:cxn ang="0">
                  <a:pos x="86" y="18"/>
                </a:cxn>
                <a:cxn ang="0">
                  <a:pos x="53" y="28"/>
                </a:cxn>
                <a:cxn ang="0">
                  <a:pos x="34" y="0"/>
                </a:cxn>
                <a:cxn ang="0">
                  <a:pos x="33" y="35"/>
                </a:cxn>
                <a:cxn ang="0">
                  <a:pos x="0" y="45"/>
                </a:cxn>
                <a:cxn ang="0">
                  <a:pos x="33" y="56"/>
                </a:cxn>
                <a:cxn ang="0">
                  <a:pos x="32" y="90"/>
                </a:cxn>
              </a:cxnLst>
              <a:rect l="0" t="0" r="r" b="b"/>
              <a:pathLst>
                <a:path w="87" h="91">
                  <a:moveTo>
                    <a:pt x="32" y="90"/>
                  </a:moveTo>
                  <a:lnTo>
                    <a:pt x="52" y="63"/>
                  </a:lnTo>
                  <a:lnTo>
                    <a:pt x="85" y="74"/>
                  </a:lnTo>
                  <a:lnTo>
                    <a:pt x="65" y="46"/>
                  </a:lnTo>
                  <a:lnTo>
                    <a:pt x="86" y="18"/>
                  </a:lnTo>
                  <a:lnTo>
                    <a:pt x="53" y="28"/>
                  </a:lnTo>
                  <a:lnTo>
                    <a:pt x="34" y="0"/>
                  </a:lnTo>
                  <a:lnTo>
                    <a:pt x="33" y="35"/>
                  </a:lnTo>
                  <a:lnTo>
                    <a:pt x="0" y="45"/>
                  </a:lnTo>
                  <a:lnTo>
                    <a:pt x="33" y="56"/>
                  </a:lnTo>
                  <a:lnTo>
                    <a:pt x="32" y="90"/>
                  </a:lnTo>
                </a:path>
              </a:pathLst>
            </a:custGeom>
            <a:solidFill>
              <a:srgbClr val="FFFFFF"/>
            </a:solidFill>
            <a:ln w="9525" cap="rnd">
              <a:noFill/>
              <a:round/>
              <a:headEnd/>
              <a:tailEnd/>
            </a:ln>
            <a:effectLst/>
          </p:spPr>
          <p:txBody>
            <a:bodyPr wrap="none" lIns="104683" tIns="52342" rIns="104683" bIns="52342">
              <a:spAutoFit/>
            </a:bodyPr>
            <a:lstStyle/>
            <a:p>
              <a:pPr>
                <a:defRPr/>
              </a:pPr>
              <a:endParaRPr lang="en-US" dirty="0"/>
            </a:p>
          </p:txBody>
        </p:sp>
        <p:sp>
          <p:nvSpPr>
            <p:cNvPr id="1079" name="Freeform 55"/>
            <p:cNvSpPr>
              <a:spLocks/>
            </p:cNvSpPr>
            <p:nvPr/>
          </p:nvSpPr>
          <p:spPr bwMode="auto">
            <a:xfrm>
              <a:off x="53" y="417"/>
              <a:ext cx="72" cy="62"/>
            </a:xfrm>
            <a:custGeom>
              <a:avLst/>
              <a:gdLst/>
              <a:ahLst/>
              <a:cxnLst>
                <a:cxn ang="0">
                  <a:pos x="13" y="33"/>
                </a:cxn>
                <a:cxn ang="0">
                  <a:pos x="13" y="28"/>
                </a:cxn>
                <a:cxn ang="0">
                  <a:pos x="16" y="25"/>
                </a:cxn>
                <a:cxn ang="0">
                  <a:pos x="20" y="25"/>
                </a:cxn>
                <a:cxn ang="0">
                  <a:pos x="26" y="25"/>
                </a:cxn>
                <a:cxn ang="0">
                  <a:pos x="28" y="28"/>
                </a:cxn>
                <a:cxn ang="0">
                  <a:pos x="29" y="34"/>
                </a:cxn>
                <a:cxn ang="0">
                  <a:pos x="36" y="57"/>
                </a:cxn>
                <a:cxn ang="0">
                  <a:pos x="58" y="58"/>
                </a:cxn>
                <a:cxn ang="0">
                  <a:pos x="61" y="58"/>
                </a:cxn>
                <a:cxn ang="0">
                  <a:pos x="63" y="61"/>
                </a:cxn>
                <a:cxn ang="0">
                  <a:pos x="78" y="33"/>
                </a:cxn>
                <a:cxn ang="0">
                  <a:pos x="63" y="33"/>
                </a:cxn>
                <a:cxn ang="0">
                  <a:pos x="60" y="35"/>
                </a:cxn>
                <a:cxn ang="0">
                  <a:pos x="57" y="35"/>
                </a:cxn>
                <a:cxn ang="0">
                  <a:pos x="47" y="33"/>
                </a:cxn>
                <a:cxn ang="0">
                  <a:pos x="49" y="27"/>
                </a:cxn>
                <a:cxn ang="0">
                  <a:pos x="54" y="26"/>
                </a:cxn>
                <a:cxn ang="0">
                  <a:pos x="64" y="26"/>
                </a:cxn>
                <a:cxn ang="0">
                  <a:pos x="72" y="26"/>
                </a:cxn>
                <a:cxn ang="0">
                  <a:pos x="78" y="25"/>
                </a:cxn>
                <a:cxn ang="0">
                  <a:pos x="65" y="0"/>
                </a:cxn>
                <a:cxn ang="0">
                  <a:pos x="63" y="2"/>
                </a:cxn>
                <a:cxn ang="0">
                  <a:pos x="59" y="3"/>
                </a:cxn>
                <a:cxn ang="0">
                  <a:pos x="53" y="3"/>
                </a:cxn>
                <a:cxn ang="0">
                  <a:pos x="46" y="4"/>
                </a:cxn>
                <a:cxn ang="0">
                  <a:pos x="42" y="8"/>
                </a:cxn>
                <a:cxn ang="0">
                  <a:pos x="38" y="7"/>
                </a:cxn>
                <a:cxn ang="0">
                  <a:pos x="32" y="2"/>
                </a:cxn>
                <a:cxn ang="0">
                  <a:pos x="22" y="0"/>
                </a:cxn>
                <a:cxn ang="0">
                  <a:pos x="14" y="1"/>
                </a:cxn>
                <a:cxn ang="0">
                  <a:pos x="7" y="5"/>
                </a:cxn>
                <a:cxn ang="0">
                  <a:pos x="3" y="11"/>
                </a:cxn>
                <a:cxn ang="0">
                  <a:pos x="1" y="18"/>
                </a:cxn>
                <a:cxn ang="0">
                  <a:pos x="1" y="26"/>
                </a:cxn>
                <a:cxn ang="0">
                  <a:pos x="14" y="59"/>
                </a:cxn>
                <a:cxn ang="0">
                  <a:pos x="16" y="57"/>
                </a:cxn>
                <a:cxn ang="0">
                  <a:pos x="20" y="56"/>
                </a:cxn>
                <a:cxn ang="0">
                  <a:pos x="36" y="57"/>
                </a:cxn>
              </a:cxnLst>
              <a:rect l="0" t="0" r="r" b="b"/>
              <a:pathLst>
                <a:path w="80" h="62">
                  <a:moveTo>
                    <a:pt x="22" y="34"/>
                  </a:moveTo>
                  <a:lnTo>
                    <a:pt x="13" y="33"/>
                  </a:lnTo>
                  <a:lnTo>
                    <a:pt x="13" y="31"/>
                  </a:lnTo>
                  <a:lnTo>
                    <a:pt x="13" y="28"/>
                  </a:lnTo>
                  <a:lnTo>
                    <a:pt x="14" y="26"/>
                  </a:lnTo>
                  <a:lnTo>
                    <a:pt x="16" y="25"/>
                  </a:lnTo>
                  <a:lnTo>
                    <a:pt x="18" y="25"/>
                  </a:lnTo>
                  <a:lnTo>
                    <a:pt x="20" y="25"/>
                  </a:lnTo>
                  <a:lnTo>
                    <a:pt x="23" y="25"/>
                  </a:lnTo>
                  <a:lnTo>
                    <a:pt x="26" y="25"/>
                  </a:lnTo>
                  <a:lnTo>
                    <a:pt x="27" y="26"/>
                  </a:lnTo>
                  <a:lnTo>
                    <a:pt x="28" y="28"/>
                  </a:lnTo>
                  <a:lnTo>
                    <a:pt x="29" y="31"/>
                  </a:lnTo>
                  <a:lnTo>
                    <a:pt x="29" y="34"/>
                  </a:lnTo>
                  <a:lnTo>
                    <a:pt x="22" y="34"/>
                  </a:lnTo>
                  <a:lnTo>
                    <a:pt x="36" y="57"/>
                  </a:lnTo>
                  <a:lnTo>
                    <a:pt x="56" y="58"/>
                  </a:lnTo>
                  <a:lnTo>
                    <a:pt x="58" y="58"/>
                  </a:lnTo>
                  <a:lnTo>
                    <a:pt x="59" y="58"/>
                  </a:lnTo>
                  <a:lnTo>
                    <a:pt x="61" y="58"/>
                  </a:lnTo>
                  <a:lnTo>
                    <a:pt x="62" y="59"/>
                  </a:lnTo>
                  <a:lnTo>
                    <a:pt x="63" y="61"/>
                  </a:lnTo>
                  <a:lnTo>
                    <a:pt x="77" y="61"/>
                  </a:lnTo>
                  <a:lnTo>
                    <a:pt x="78" y="33"/>
                  </a:lnTo>
                  <a:lnTo>
                    <a:pt x="64" y="32"/>
                  </a:lnTo>
                  <a:lnTo>
                    <a:pt x="63" y="33"/>
                  </a:lnTo>
                  <a:lnTo>
                    <a:pt x="61" y="34"/>
                  </a:lnTo>
                  <a:lnTo>
                    <a:pt x="60" y="35"/>
                  </a:lnTo>
                  <a:lnTo>
                    <a:pt x="59" y="35"/>
                  </a:lnTo>
                  <a:lnTo>
                    <a:pt x="57" y="35"/>
                  </a:lnTo>
                  <a:lnTo>
                    <a:pt x="47" y="34"/>
                  </a:lnTo>
                  <a:lnTo>
                    <a:pt x="47" y="33"/>
                  </a:lnTo>
                  <a:lnTo>
                    <a:pt x="48" y="30"/>
                  </a:lnTo>
                  <a:lnTo>
                    <a:pt x="49" y="27"/>
                  </a:lnTo>
                  <a:lnTo>
                    <a:pt x="51" y="26"/>
                  </a:lnTo>
                  <a:lnTo>
                    <a:pt x="54" y="26"/>
                  </a:lnTo>
                  <a:lnTo>
                    <a:pt x="58" y="26"/>
                  </a:lnTo>
                  <a:lnTo>
                    <a:pt x="64" y="26"/>
                  </a:lnTo>
                  <a:lnTo>
                    <a:pt x="69" y="26"/>
                  </a:lnTo>
                  <a:lnTo>
                    <a:pt x="72" y="26"/>
                  </a:lnTo>
                  <a:lnTo>
                    <a:pt x="75" y="26"/>
                  </a:lnTo>
                  <a:lnTo>
                    <a:pt x="78" y="25"/>
                  </a:lnTo>
                  <a:lnTo>
                    <a:pt x="79" y="0"/>
                  </a:lnTo>
                  <a:lnTo>
                    <a:pt x="65" y="0"/>
                  </a:lnTo>
                  <a:lnTo>
                    <a:pt x="64" y="1"/>
                  </a:lnTo>
                  <a:lnTo>
                    <a:pt x="63" y="2"/>
                  </a:lnTo>
                  <a:lnTo>
                    <a:pt x="61" y="3"/>
                  </a:lnTo>
                  <a:lnTo>
                    <a:pt x="59" y="3"/>
                  </a:lnTo>
                  <a:lnTo>
                    <a:pt x="58" y="3"/>
                  </a:lnTo>
                  <a:lnTo>
                    <a:pt x="53" y="3"/>
                  </a:lnTo>
                  <a:lnTo>
                    <a:pt x="49" y="3"/>
                  </a:lnTo>
                  <a:lnTo>
                    <a:pt x="46" y="4"/>
                  </a:lnTo>
                  <a:lnTo>
                    <a:pt x="44" y="5"/>
                  </a:lnTo>
                  <a:lnTo>
                    <a:pt x="42" y="8"/>
                  </a:lnTo>
                  <a:lnTo>
                    <a:pt x="40" y="12"/>
                  </a:lnTo>
                  <a:lnTo>
                    <a:pt x="38" y="7"/>
                  </a:lnTo>
                  <a:lnTo>
                    <a:pt x="35" y="4"/>
                  </a:lnTo>
                  <a:lnTo>
                    <a:pt x="32" y="2"/>
                  </a:lnTo>
                  <a:lnTo>
                    <a:pt x="27" y="0"/>
                  </a:lnTo>
                  <a:lnTo>
                    <a:pt x="22" y="0"/>
                  </a:lnTo>
                  <a:lnTo>
                    <a:pt x="18" y="0"/>
                  </a:lnTo>
                  <a:lnTo>
                    <a:pt x="14" y="1"/>
                  </a:lnTo>
                  <a:lnTo>
                    <a:pt x="10" y="3"/>
                  </a:lnTo>
                  <a:lnTo>
                    <a:pt x="7" y="5"/>
                  </a:lnTo>
                  <a:lnTo>
                    <a:pt x="5" y="7"/>
                  </a:lnTo>
                  <a:lnTo>
                    <a:pt x="3" y="11"/>
                  </a:lnTo>
                  <a:lnTo>
                    <a:pt x="2" y="15"/>
                  </a:lnTo>
                  <a:lnTo>
                    <a:pt x="1" y="18"/>
                  </a:lnTo>
                  <a:lnTo>
                    <a:pt x="1" y="22"/>
                  </a:lnTo>
                  <a:lnTo>
                    <a:pt x="1" y="26"/>
                  </a:lnTo>
                  <a:lnTo>
                    <a:pt x="0" y="59"/>
                  </a:lnTo>
                  <a:lnTo>
                    <a:pt x="14" y="59"/>
                  </a:lnTo>
                  <a:lnTo>
                    <a:pt x="15" y="58"/>
                  </a:lnTo>
                  <a:lnTo>
                    <a:pt x="16" y="57"/>
                  </a:lnTo>
                  <a:lnTo>
                    <a:pt x="18" y="56"/>
                  </a:lnTo>
                  <a:lnTo>
                    <a:pt x="20" y="56"/>
                  </a:lnTo>
                  <a:lnTo>
                    <a:pt x="21" y="56"/>
                  </a:lnTo>
                  <a:lnTo>
                    <a:pt x="36" y="57"/>
                  </a:lnTo>
                  <a:lnTo>
                    <a:pt x="22" y="34"/>
                  </a:lnTo>
                </a:path>
              </a:pathLst>
            </a:custGeom>
            <a:solidFill>
              <a:srgbClr val="FFFFFF"/>
            </a:solidFill>
            <a:ln w="9525" cap="rnd">
              <a:noFill/>
              <a:round/>
              <a:headEnd/>
              <a:tailEnd/>
            </a:ln>
            <a:effectLst/>
          </p:spPr>
          <p:txBody>
            <a:bodyPr wrap="none" lIns="104683" tIns="52342" rIns="104683" bIns="52342">
              <a:spAutoFit/>
            </a:bodyPr>
            <a:lstStyle/>
            <a:p>
              <a:pPr>
                <a:defRPr/>
              </a:pPr>
              <a:endParaRPr lang="en-US" dirty="0"/>
            </a:p>
          </p:txBody>
        </p:sp>
        <p:sp>
          <p:nvSpPr>
            <p:cNvPr id="1080" name="Freeform 56"/>
            <p:cNvSpPr>
              <a:spLocks/>
            </p:cNvSpPr>
            <p:nvPr/>
          </p:nvSpPr>
          <p:spPr bwMode="auto">
            <a:xfrm>
              <a:off x="57" y="311"/>
              <a:ext cx="92" cy="94"/>
            </a:xfrm>
            <a:custGeom>
              <a:avLst/>
              <a:gdLst/>
              <a:ahLst/>
              <a:cxnLst>
                <a:cxn ang="0">
                  <a:pos x="39" y="45"/>
                </a:cxn>
                <a:cxn ang="0">
                  <a:pos x="39" y="45"/>
                </a:cxn>
                <a:cxn ang="0">
                  <a:pos x="10" y="30"/>
                </a:cxn>
                <a:cxn ang="0">
                  <a:pos x="18" y="0"/>
                </a:cxn>
                <a:cxn ang="0">
                  <a:pos x="31" y="4"/>
                </a:cxn>
                <a:cxn ang="0">
                  <a:pos x="32" y="6"/>
                </a:cxn>
                <a:cxn ang="0">
                  <a:pos x="33" y="7"/>
                </a:cxn>
                <a:cxn ang="0">
                  <a:pos x="35" y="8"/>
                </a:cxn>
                <a:cxn ang="0">
                  <a:pos x="36" y="8"/>
                </a:cxn>
                <a:cxn ang="0">
                  <a:pos x="38" y="8"/>
                </a:cxn>
                <a:cxn ang="0">
                  <a:pos x="71" y="16"/>
                </a:cxn>
                <a:cxn ang="0">
                  <a:pos x="73" y="16"/>
                </a:cxn>
                <a:cxn ang="0">
                  <a:pos x="75" y="17"/>
                </a:cxn>
                <a:cxn ang="0">
                  <a:pos x="77" y="17"/>
                </a:cxn>
                <a:cxn ang="0">
                  <a:pos x="79" y="16"/>
                </a:cxn>
                <a:cxn ang="0">
                  <a:pos x="80" y="15"/>
                </a:cxn>
                <a:cxn ang="0">
                  <a:pos x="93" y="18"/>
                </a:cxn>
                <a:cxn ang="0">
                  <a:pos x="86" y="46"/>
                </a:cxn>
                <a:cxn ang="0">
                  <a:pos x="73" y="42"/>
                </a:cxn>
                <a:cxn ang="0">
                  <a:pos x="72" y="41"/>
                </a:cxn>
                <a:cxn ang="0">
                  <a:pos x="71" y="40"/>
                </a:cxn>
                <a:cxn ang="0">
                  <a:pos x="70" y="39"/>
                </a:cxn>
                <a:cxn ang="0">
                  <a:pos x="69" y="39"/>
                </a:cxn>
                <a:cxn ang="0">
                  <a:pos x="67" y="39"/>
                </a:cxn>
                <a:cxn ang="0">
                  <a:pos x="46" y="34"/>
                </a:cxn>
                <a:cxn ang="0">
                  <a:pos x="85" y="54"/>
                </a:cxn>
                <a:cxn ang="0">
                  <a:pos x="84" y="61"/>
                </a:cxn>
                <a:cxn ang="0">
                  <a:pos x="39" y="63"/>
                </a:cxn>
                <a:cxn ang="0">
                  <a:pos x="60" y="68"/>
                </a:cxn>
                <a:cxn ang="0">
                  <a:pos x="62" y="68"/>
                </a:cxn>
                <a:cxn ang="0">
                  <a:pos x="63" y="69"/>
                </a:cxn>
                <a:cxn ang="0">
                  <a:pos x="65" y="69"/>
                </a:cxn>
                <a:cxn ang="0">
                  <a:pos x="67" y="68"/>
                </a:cxn>
                <a:cxn ang="0">
                  <a:pos x="68" y="67"/>
                </a:cxn>
                <a:cxn ang="0">
                  <a:pos x="81" y="70"/>
                </a:cxn>
                <a:cxn ang="0">
                  <a:pos x="76" y="93"/>
                </a:cxn>
                <a:cxn ang="0">
                  <a:pos x="62" y="90"/>
                </a:cxn>
                <a:cxn ang="0">
                  <a:pos x="62" y="88"/>
                </a:cxn>
                <a:cxn ang="0">
                  <a:pos x="60" y="87"/>
                </a:cxn>
                <a:cxn ang="0">
                  <a:pos x="59" y="86"/>
                </a:cxn>
                <a:cxn ang="0">
                  <a:pos x="57" y="86"/>
                </a:cxn>
                <a:cxn ang="0">
                  <a:pos x="55" y="85"/>
                </a:cxn>
                <a:cxn ang="0">
                  <a:pos x="22" y="78"/>
                </a:cxn>
                <a:cxn ang="0">
                  <a:pos x="20" y="77"/>
                </a:cxn>
                <a:cxn ang="0">
                  <a:pos x="18" y="77"/>
                </a:cxn>
                <a:cxn ang="0">
                  <a:pos x="16" y="77"/>
                </a:cxn>
                <a:cxn ang="0">
                  <a:pos x="15" y="77"/>
                </a:cxn>
                <a:cxn ang="0">
                  <a:pos x="13" y="79"/>
                </a:cxn>
                <a:cxn ang="0">
                  <a:pos x="0" y="75"/>
                </a:cxn>
                <a:cxn ang="0">
                  <a:pos x="7" y="45"/>
                </a:cxn>
                <a:cxn ang="0">
                  <a:pos x="39" y="45"/>
                </a:cxn>
              </a:cxnLst>
              <a:rect l="0" t="0" r="r" b="b"/>
              <a:pathLst>
                <a:path w="94" h="94">
                  <a:moveTo>
                    <a:pt x="39" y="45"/>
                  </a:moveTo>
                  <a:lnTo>
                    <a:pt x="39" y="45"/>
                  </a:lnTo>
                  <a:lnTo>
                    <a:pt x="10" y="30"/>
                  </a:lnTo>
                  <a:lnTo>
                    <a:pt x="18" y="0"/>
                  </a:lnTo>
                  <a:lnTo>
                    <a:pt x="31" y="4"/>
                  </a:lnTo>
                  <a:lnTo>
                    <a:pt x="32" y="6"/>
                  </a:lnTo>
                  <a:lnTo>
                    <a:pt x="33" y="7"/>
                  </a:lnTo>
                  <a:lnTo>
                    <a:pt x="35" y="8"/>
                  </a:lnTo>
                  <a:lnTo>
                    <a:pt x="36" y="8"/>
                  </a:lnTo>
                  <a:lnTo>
                    <a:pt x="38" y="8"/>
                  </a:lnTo>
                  <a:lnTo>
                    <a:pt x="71" y="16"/>
                  </a:lnTo>
                  <a:lnTo>
                    <a:pt x="73" y="16"/>
                  </a:lnTo>
                  <a:lnTo>
                    <a:pt x="75" y="17"/>
                  </a:lnTo>
                  <a:lnTo>
                    <a:pt x="77" y="17"/>
                  </a:lnTo>
                  <a:lnTo>
                    <a:pt x="79" y="16"/>
                  </a:lnTo>
                  <a:lnTo>
                    <a:pt x="80" y="15"/>
                  </a:lnTo>
                  <a:lnTo>
                    <a:pt x="93" y="18"/>
                  </a:lnTo>
                  <a:lnTo>
                    <a:pt x="86" y="46"/>
                  </a:lnTo>
                  <a:lnTo>
                    <a:pt x="73" y="42"/>
                  </a:lnTo>
                  <a:lnTo>
                    <a:pt x="72" y="41"/>
                  </a:lnTo>
                  <a:lnTo>
                    <a:pt x="71" y="40"/>
                  </a:lnTo>
                  <a:lnTo>
                    <a:pt x="70" y="39"/>
                  </a:lnTo>
                  <a:lnTo>
                    <a:pt x="69" y="39"/>
                  </a:lnTo>
                  <a:lnTo>
                    <a:pt x="67" y="39"/>
                  </a:lnTo>
                  <a:lnTo>
                    <a:pt x="46" y="34"/>
                  </a:lnTo>
                  <a:lnTo>
                    <a:pt x="85" y="54"/>
                  </a:lnTo>
                  <a:lnTo>
                    <a:pt x="84" y="61"/>
                  </a:lnTo>
                  <a:lnTo>
                    <a:pt x="39" y="63"/>
                  </a:lnTo>
                  <a:lnTo>
                    <a:pt x="60" y="68"/>
                  </a:lnTo>
                  <a:lnTo>
                    <a:pt x="62" y="68"/>
                  </a:lnTo>
                  <a:lnTo>
                    <a:pt x="63" y="69"/>
                  </a:lnTo>
                  <a:lnTo>
                    <a:pt x="65" y="69"/>
                  </a:lnTo>
                  <a:lnTo>
                    <a:pt x="67" y="68"/>
                  </a:lnTo>
                  <a:lnTo>
                    <a:pt x="68" y="67"/>
                  </a:lnTo>
                  <a:lnTo>
                    <a:pt x="81" y="70"/>
                  </a:lnTo>
                  <a:lnTo>
                    <a:pt x="76" y="93"/>
                  </a:lnTo>
                  <a:lnTo>
                    <a:pt x="62" y="90"/>
                  </a:lnTo>
                  <a:lnTo>
                    <a:pt x="62" y="88"/>
                  </a:lnTo>
                  <a:lnTo>
                    <a:pt x="60" y="87"/>
                  </a:lnTo>
                  <a:lnTo>
                    <a:pt x="59" y="86"/>
                  </a:lnTo>
                  <a:lnTo>
                    <a:pt x="57" y="86"/>
                  </a:lnTo>
                  <a:lnTo>
                    <a:pt x="55" y="85"/>
                  </a:lnTo>
                  <a:lnTo>
                    <a:pt x="22" y="78"/>
                  </a:lnTo>
                  <a:lnTo>
                    <a:pt x="20" y="77"/>
                  </a:lnTo>
                  <a:lnTo>
                    <a:pt x="18" y="77"/>
                  </a:lnTo>
                  <a:lnTo>
                    <a:pt x="16" y="77"/>
                  </a:lnTo>
                  <a:lnTo>
                    <a:pt x="15" y="77"/>
                  </a:lnTo>
                  <a:lnTo>
                    <a:pt x="13" y="79"/>
                  </a:lnTo>
                  <a:lnTo>
                    <a:pt x="0" y="75"/>
                  </a:lnTo>
                  <a:lnTo>
                    <a:pt x="7" y="45"/>
                  </a:lnTo>
                  <a:lnTo>
                    <a:pt x="39" y="45"/>
                  </a:lnTo>
                </a:path>
              </a:pathLst>
            </a:custGeom>
            <a:solidFill>
              <a:srgbClr val="FFFFFF"/>
            </a:solidFill>
            <a:ln w="9525" cap="rnd">
              <a:noFill/>
              <a:round/>
              <a:headEnd/>
              <a:tailEnd/>
            </a:ln>
            <a:effectLst/>
          </p:spPr>
          <p:txBody>
            <a:bodyPr wrap="none" lIns="104683" tIns="52342" rIns="104683" bIns="52342">
              <a:spAutoFit/>
            </a:bodyPr>
            <a:lstStyle/>
            <a:p>
              <a:pPr>
                <a:defRPr/>
              </a:pPr>
              <a:endParaRPr lang="en-US" dirty="0"/>
            </a:p>
          </p:txBody>
        </p:sp>
        <p:sp>
          <p:nvSpPr>
            <p:cNvPr id="1081" name="Freeform 57"/>
            <p:cNvSpPr>
              <a:spLocks/>
            </p:cNvSpPr>
            <p:nvPr/>
          </p:nvSpPr>
          <p:spPr bwMode="auto">
            <a:xfrm>
              <a:off x="78" y="241"/>
              <a:ext cx="91" cy="74"/>
            </a:xfrm>
            <a:custGeom>
              <a:avLst/>
              <a:gdLst/>
              <a:ahLst/>
              <a:cxnLst>
                <a:cxn ang="0">
                  <a:pos x="22" y="59"/>
                </a:cxn>
                <a:cxn ang="0">
                  <a:pos x="20" y="59"/>
                </a:cxn>
                <a:cxn ang="0">
                  <a:pos x="18" y="59"/>
                </a:cxn>
                <a:cxn ang="0">
                  <a:pos x="16" y="59"/>
                </a:cxn>
                <a:cxn ang="0">
                  <a:pos x="14" y="59"/>
                </a:cxn>
                <a:cxn ang="0">
                  <a:pos x="12" y="60"/>
                </a:cxn>
                <a:cxn ang="0">
                  <a:pos x="0" y="55"/>
                </a:cxn>
                <a:cxn ang="0">
                  <a:pos x="12" y="30"/>
                </a:cxn>
                <a:cxn ang="0">
                  <a:pos x="21" y="33"/>
                </a:cxn>
                <a:cxn ang="0">
                  <a:pos x="24" y="35"/>
                </a:cxn>
                <a:cxn ang="0">
                  <a:pos x="27" y="36"/>
                </a:cxn>
                <a:cxn ang="0">
                  <a:pos x="30" y="36"/>
                </a:cxn>
                <a:cxn ang="0">
                  <a:pos x="33" y="36"/>
                </a:cxn>
                <a:cxn ang="0">
                  <a:pos x="36" y="36"/>
                </a:cxn>
                <a:cxn ang="0">
                  <a:pos x="34" y="33"/>
                </a:cxn>
                <a:cxn ang="0">
                  <a:pos x="33" y="31"/>
                </a:cxn>
                <a:cxn ang="0">
                  <a:pos x="30" y="29"/>
                </a:cxn>
                <a:cxn ang="0">
                  <a:pos x="27" y="28"/>
                </a:cxn>
                <a:cxn ang="0">
                  <a:pos x="25" y="26"/>
                </a:cxn>
                <a:cxn ang="0">
                  <a:pos x="16" y="21"/>
                </a:cxn>
                <a:cxn ang="0">
                  <a:pos x="26" y="0"/>
                </a:cxn>
                <a:cxn ang="0">
                  <a:pos x="38" y="6"/>
                </a:cxn>
                <a:cxn ang="0">
                  <a:pos x="39" y="7"/>
                </a:cxn>
                <a:cxn ang="0">
                  <a:pos x="39" y="8"/>
                </a:cxn>
                <a:cxn ang="0">
                  <a:pos x="40" y="9"/>
                </a:cxn>
                <a:cxn ang="0">
                  <a:pos x="41" y="10"/>
                </a:cxn>
                <a:cxn ang="0">
                  <a:pos x="42" y="12"/>
                </a:cxn>
                <a:cxn ang="0">
                  <a:pos x="61" y="36"/>
                </a:cxn>
                <a:cxn ang="0">
                  <a:pos x="69" y="40"/>
                </a:cxn>
                <a:cxn ang="0">
                  <a:pos x="71" y="41"/>
                </a:cxn>
                <a:cxn ang="0">
                  <a:pos x="72" y="42"/>
                </a:cxn>
                <a:cxn ang="0">
                  <a:pos x="74" y="42"/>
                </a:cxn>
                <a:cxn ang="0">
                  <a:pos x="76" y="42"/>
                </a:cxn>
                <a:cxn ang="0">
                  <a:pos x="78" y="41"/>
                </a:cxn>
                <a:cxn ang="0">
                  <a:pos x="90" y="47"/>
                </a:cxn>
                <a:cxn ang="0">
                  <a:pos x="78" y="73"/>
                </a:cxn>
                <a:cxn ang="0">
                  <a:pos x="65" y="67"/>
                </a:cxn>
                <a:cxn ang="0">
                  <a:pos x="65" y="67"/>
                </a:cxn>
                <a:cxn ang="0">
                  <a:pos x="65" y="66"/>
                </a:cxn>
                <a:cxn ang="0">
                  <a:pos x="64" y="65"/>
                </a:cxn>
                <a:cxn ang="0">
                  <a:pos x="63" y="64"/>
                </a:cxn>
                <a:cxn ang="0">
                  <a:pos x="62" y="63"/>
                </a:cxn>
                <a:cxn ang="0">
                  <a:pos x="61" y="63"/>
                </a:cxn>
                <a:cxn ang="0">
                  <a:pos x="60" y="62"/>
                </a:cxn>
                <a:cxn ang="0">
                  <a:pos x="59" y="62"/>
                </a:cxn>
                <a:cxn ang="0">
                  <a:pos x="53" y="58"/>
                </a:cxn>
                <a:cxn ang="0">
                  <a:pos x="22" y="59"/>
                </a:cxn>
              </a:cxnLst>
              <a:rect l="0" t="0" r="r" b="b"/>
              <a:pathLst>
                <a:path w="91" h="74">
                  <a:moveTo>
                    <a:pt x="22" y="59"/>
                  </a:moveTo>
                  <a:lnTo>
                    <a:pt x="20" y="59"/>
                  </a:lnTo>
                  <a:lnTo>
                    <a:pt x="18" y="59"/>
                  </a:lnTo>
                  <a:lnTo>
                    <a:pt x="16" y="59"/>
                  </a:lnTo>
                  <a:lnTo>
                    <a:pt x="14" y="59"/>
                  </a:lnTo>
                  <a:lnTo>
                    <a:pt x="12" y="60"/>
                  </a:lnTo>
                  <a:lnTo>
                    <a:pt x="0" y="55"/>
                  </a:lnTo>
                  <a:lnTo>
                    <a:pt x="12" y="30"/>
                  </a:lnTo>
                  <a:lnTo>
                    <a:pt x="21" y="33"/>
                  </a:lnTo>
                  <a:lnTo>
                    <a:pt x="24" y="35"/>
                  </a:lnTo>
                  <a:lnTo>
                    <a:pt x="27" y="36"/>
                  </a:lnTo>
                  <a:lnTo>
                    <a:pt x="30" y="36"/>
                  </a:lnTo>
                  <a:lnTo>
                    <a:pt x="33" y="36"/>
                  </a:lnTo>
                  <a:lnTo>
                    <a:pt x="36" y="36"/>
                  </a:lnTo>
                  <a:lnTo>
                    <a:pt x="34" y="33"/>
                  </a:lnTo>
                  <a:lnTo>
                    <a:pt x="33" y="31"/>
                  </a:lnTo>
                  <a:lnTo>
                    <a:pt x="30" y="29"/>
                  </a:lnTo>
                  <a:lnTo>
                    <a:pt x="27" y="28"/>
                  </a:lnTo>
                  <a:lnTo>
                    <a:pt x="25" y="26"/>
                  </a:lnTo>
                  <a:lnTo>
                    <a:pt x="16" y="21"/>
                  </a:lnTo>
                  <a:lnTo>
                    <a:pt x="26" y="0"/>
                  </a:lnTo>
                  <a:lnTo>
                    <a:pt x="38" y="6"/>
                  </a:lnTo>
                  <a:lnTo>
                    <a:pt x="39" y="7"/>
                  </a:lnTo>
                  <a:lnTo>
                    <a:pt x="39" y="8"/>
                  </a:lnTo>
                  <a:lnTo>
                    <a:pt x="40" y="9"/>
                  </a:lnTo>
                  <a:lnTo>
                    <a:pt x="41" y="10"/>
                  </a:lnTo>
                  <a:lnTo>
                    <a:pt x="42" y="12"/>
                  </a:lnTo>
                  <a:lnTo>
                    <a:pt x="61" y="36"/>
                  </a:lnTo>
                  <a:lnTo>
                    <a:pt x="69" y="40"/>
                  </a:lnTo>
                  <a:lnTo>
                    <a:pt x="71" y="41"/>
                  </a:lnTo>
                  <a:lnTo>
                    <a:pt x="72" y="42"/>
                  </a:lnTo>
                  <a:lnTo>
                    <a:pt x="74" y="42"/>
                  </a:lnTo>
                  <a:lnTo>
                    <a:pt x="76" y="42"/>
                  </a:lnTo>
                  <a:lnTo>
                    <a:pt x="78" y="41"/>
                  </a:lnTo>
                  <a:lnTo>
                    <a:pt x="90" y="47"/>
                  </a:lnTo>
                  <a:lnTo>
                    <a:pt x="78" y="73"/>
                  </a:lnTo>
                  <a:lnTo>
                    <a:pt x="65" y="67"/>
                  </a:lnTo>
                  <a:lnTo>
                    <a:pt x="65" y="67"/>
                  </a:lnTo>
                  <a:lnTo>
                    <a:pt x="65" y="66"/>
                  </a:lnTo>
                  <a:lnTo>
                    <a:pt x="64" y="65"/>
                  </a:lnTo>
                  <a:lnTo>
                    <a:pt x="63" y="64"/>
                  </a:lnTo>
                  <a:lnTo>
                    <a:pt x="62" y="63"/>
                  </a:lnTo>
                  <a:lnTo>
                    <a:pt x="61" y="63"/>
                  </a:lnTo>
                  <a:lnTo>
                    <a:pt x="60" y="62"/>
                  </a:lnTo>
                  <a:lnTo>
                    <a:pt x="59" y="62"/>
                  </a:lnTo>
                  <a:lnTo>
                    <a:pt x="53" y="58"/>
                  </a:lnTo>
                  <a:lnTo>
                    <a:pt x="22" y="59"/>
                  </a:lnTo>
                </a:path>
              </a:pathLst>
            </a:custGeom>
            <a:solidFill>
              <a:srgbClr val="FFFFFF"/>
            </a:solidFill>
            <a:ln w="9525" cap="rnd">
              <a:noFill/>
              <a:round/>
              <a:headEnd/>
              <a:tailEnd/>
            </a:ln>
            <a:effectLst/>
          </p:spPr>
          <p:txBody>
            <a:bodyPr wrap="none" lIns="104683" tIns="52342" rIns="104683" bIns="52342">
              <a:spAutoFit/>
            </a:bodyPr>
            <a:lstStyle/>
            <a:p>
              <a:pPr>
                <a:defRPr/>
              </a:pPr>
              <a:endParaRPr lang="en-US" dirty="0"/>
            </a:p>
          </p:txBody>
        </p:sp>
        <p:sp>
          <p:nvSpPr>
            <p:cNvPr id="1082" name="Freeform 58"/>
            <p:cNvSpPr>
              <a:spLocks/>
            </p:cNvSpPr>
            <p:nvPr/>
          </p:nvSpPr>
          <p:spPr bwMode="auto">
            <a:xfrm>
              <a:off x="137" y="146"/>
              <a:ext cx="99" cy="101"/>
            </a:xfrm>
            <a:custGeom>
              <a:avLst/>
              <a:gdLst/>
              <a:ahLst/>
              <a:cxnLst>
                <a:cxn ang="0">
                  <a:pos x="54" y="42"/>
                </a:cxn>
                <a:cxn ang="0">
                  <a:pos x="54" y="42"/>
                </a:cxn>
                <a:cxn ang="0">
                  <a:pos x="44" y="31"/>
                </a:cxn>
                <a:cxn ang="0">
                  <a:pos x="42" y="30"/>
                </a:cxn>
                <a:cxn ang="0">
                  <a:pos x="41" y="29"/>
                </a:cxn>
                <a:cxn ang="0">
                  <a:pos x="40" y="28"/>
                </a:cxn>
                <a:cxn ang="0">
                  <a:pos x="39" y="28"/>
                </a:cxn>
                <a:cxn ang="0">
                  <a:pos x="37" y="28"/>
                </a:cxn>
                <a:cxn ang="0">
                  <a:pos x="26" y="19"/>
                </a:cxn>
                <a:cxn ang="0">
                  <a:pos x="44" y="0"/>
                </a:cxn>
                <a:cxn ang="0">
                  <a:pos x="54" y="10"/>
                </a:cxn>
                <a:cxn ang="0">
                  <a:pos x="54" y="12"/>
                </a:cxn>
                <a:cxn ang="0">
                  <a:pos x="55" y="14"/>
                </a:cxn>
                <a:cxn ang="0">
                  <a:pos x="56" y="15"/>
                </a:cxn>
                <a:cxn ang="0">
                  <a:pos x="57" y="16"/>
                </a:cxn>
                <a:cxn ang="0">
                  <a:pos x="57" y="18"/>
                </a:cxn>
                <a:cxn ang="0">
                  <a:pos x="98" y="58"/>
                </a:cxn>
                <a:cxn ang="0">
                  <a:pos x="81" y="75"/>
                </a:cxn>
                <a:cxn ang="0">
                  <a:pos x="46" y="60"/>
                </a:cxn>
                <a:cxn ang="0">
                  <a:pos x="56" y="70"/>
                </a:cxn>
                <a:cxn ang="0">
                  <a:pos x="57" y="71"/>
                </a:cxn>
                <a:cxn ang="0">
                  <a:pos x="58" y="72"/>
                </a:cxn>
                <a:cxn ang="0">
                  <a:pos x="59" y="73"/>
                </a:cxn>
                <a:cxn ang="0">
                  <a:pos x="61" y="74"/>
                </a:cxn>
                <a:cxn ang="0">
                  <a:pos x="63" y="73"/>
                </a:cxn>
                <a:cxn ang="0">
                  <a:pos x="74" y="83"/>
                </a:cxn>
                <a:cxn ang="0">
                  <a:pos x="57" y="100"/>
                </a:cxn>
                <a:cxn ang="0">
                  <a:pos x="46" y="91"/>
                </a:cxn>
                <a:cxn ang="0">
                  <a:pos x="46" y="89"/>
                </a:cxn>
                <a:cxn ang="0">
                  <a:pos x="46" y="87"/>
                </a:cxn>
                <a:cxn ang="0">
                  <a:pos x="45" y="86"/>
                </a:cxn>
                <a:cxn ang="0">
                  <a:pos x="43" y="84"/>
                </a:cxn>
                <a:cxn ang="0">
                  <a:pos x="42" y="83"/>
                </a:cxn>
                <a:cxn ang="0">
                  <a:pos x="17" y="58"/>
                </a:cxn>
                <a:cxn ang="0">
                  <a:pos x="16" y="58"/>
                </a:cxn>
                <a:cxn ang="0">
                  <a:pos x="15" y="56"/>
                </a:cxn>
                <a:cxn ang="0">
                  <a:pos x="13" y="56"/>
                </a:cxn>
                <a:cxn ang="0">
                  <a:pos x="11" y="55"/>
                </a:cxn>
                <a:cxn ang="0">
                  <a:pos x="10" y="55"/>
                </a:cxn>
                <a:cxn ang="0">
                  <a:pos x="0" y="45"/>
                </a:cxn>
                <a:cxn ang="0">
                  <a:pos x="19" y="26"/>
                </a:cxn>
                <a:cxn ang="0">
                  <a:pos x="54" y="42"/>
                </a:cxn>
              </a:cxnLst>
              <a:rect l="0" t="0" r="r" b="b"/>
              <a:pathLst>
                <a:path w="99" h="101">
                  <a:moveTo>
                    <a:pt x="54" y="42"/>
                  </a:moveTo>
                  <a:lnTo>
                    <a:pt x="54" y="42"/>
                  </a:lnTo>
                  <a:lnTo>
                    <a:pt x="44" y="31"/>
                  </a:lnTo>
                  <a:lnTo>
                    <a:pt x="42" y="30"/>
                  </a:lnTo>
                  <a:lnTo>
                    <a:pt x="41" y="29"/>
                  </a:lnTo>
                  <a:lnTo>
                    <a:pt x="40" y="28"/>
                  </a:lnTo>
                  <a:lnTo>
                    <a:pt x="39" y="28"/>
                  </a:lnTo>
                  <a:lnTo>
                    <a:pt x="37" y="28"/>
                  </a:lnTo>
                  <a:lnTo>
                    <a:pt x="26" y="19"/>
                  </a:lnTo>
                  <a:lnTo>
                    <a:pt x="44" y="0"/>
                  </a:lnTo>
                  <a:lnTo>
                    <a:pt x="54" y="10"/>
                  </a:lnTo>
                  <a:lnTo>
                    <a:pt x="54" y="12"/>
                  </a:lnTo>
                  <a:lnTo>
                    <a:pt x="55" y="14"/>
                  </a:lnTo>
                  <a:lnTo>
                    <a:pt x="56" y="15"/>
                  </a:lnTo>
                  <a:lnTo>
                    <a:pt x="57" y="16"/>
                  </a:lnTo>
                  <a:lnTo>
                    <a:pt x="57" y="18"/>
                  </a:lnTo>
                  <a:lnTo>
                    <a:pt x="98" y="58"/>
                  </a:lnTo>
                  <a:lnTo>
                    <a:pt x="81" y="75"/>
                  </a:lnTo>
                  <a:lnTo>
                    <a:pt x="46" y="60"/>
                  </a:lnTo>
                  <a:lnTo>
                    <a:pt x="56" y="70"/>
                  </a:lnTo>
                  <a:lnTo>
                    <a:pt x="57" y="71"/>
                  </a:lnTo>
                  <a:lnTo>
                    <a:pt x="58" y="72"/>
                  </a:lnTo>
                  <a:lnTo>
                    <a:pt x="59" y="73"/>
                  </a:lnTo>
                  <a:lnTo>
                    <a:pt x="61" y="74"/>
                  </a:lnTo>
                  <a:lnTo>
                    <a:pt x="63" y="73"/>
                  </a:lnTo>
                  <a:lnTo>
                    <a:pt x="74" y="83"/>
                  </a:lnTo>
                  <a:lnTo>
                    <a:pt x="57" y="100"/>
                  </a:lnTo>
                  <a:lnTo>
                    <a:pt x="46" y="91"/>
                  </a:lnTo>
                  <a:lnTo>
                    <a:pt x="46" y="89"/>
                  </a:lnTo>
                  <a:lnTo>
                    <a:pt x="46" y="87"/>
                  </a:lnTo>
                  <a:lnTo>
                    <a:pt x="45" y="86"/>
                  </a:lnTo>
                  <a:lnTo>
                    <a:pt x="43" y="84"/>
                  </a:lnTo>
                  <a:lnTo>
                    <a:pt x="42" y="83"/>
                  </a:lnTo>
                  <a:lnTo>
                    <a:pt x="17" y="58"/>
                  </a:lnTo>
                  <a:lnTo>
                    <a:pt x="16" y="58"/>
                  </a:lnTo>
                  <a:lnTo>
                    <a:pt x="15" y="56"/>
                  </a:lnTo>
                  <a:lnTo>
                    <a:pt x="13" y="56"/>
                  </a:lnTo>
                  <a:lnTo>
                    <a:pt x="11" y="55"/>
                  </a:lnTo>
                  <a:lnTo>
                    <a:pt x="10" y="55"/>
                  </a:lnTo>
                  <a:lnTo>
                    <a:pt x="0" y="45"/>
                  </a:lnTo>
                  <a:lnTo>
                    <a:pt x="19" y="26"/>
                  </a:lnTo>
                  <a:lnTo>
                    <a:pt x="54" y="42"/>
                  </a:lnTo>
                </a:path>
              </a:pathLst>
            </a:custGeom>
            <a:solidFill>
              <a:srgbClr val="FFFFFF"/>
            </a:solidFill>
            <a:ln w="9525" cap="rnd">
              <a:noFill/>
              <a:round/>
              <a:headEnd/>
              <a:tailEnd/>
            </a:ln>
            <a:effectLst/>
          </p:spPr>
          <p:txBody>
            <a:bodyPr wrap="none" lIns="104683" tIns="52342" rIns="104683" bIns="52342">
              <a:spAutoFit/>
            </a:bodyPr>
            <a:lstStyle/>
            <a:p>
              <a:pPr>
                <a:defRPr/>
              </a:pPr>
              <a:endParaRPr lang="en-US" dirty="0"/>
            </a:p>
          </p:txBody>
        </p:sp>
        <p:sp>
          <p:nvSpPr>
            <p:cNvPr id="1083" name="Freeform 59"/>
            <p:cNvSpPr>
              <a:spLocks/>
            </p:cNvSpPr>
            <p:nvPr/>
          </p:nvSpPr>
          <p:spPr bwMode="auto">
            <a:xfrm>
              <a:off x="216" y="105"/>
              <a:ext cx="84" cy="93"/>
            </a:xfrm>
            <a:custGeom>
              <a:avLst/>
              <a:gdLst/>
              <a:ahLst/>
              <a:cxnLst>
                <a:cxn ang="0">
                  <a:pos x="36" y="45"/>
                </a:cxn>
                <a:cxn ang="0">
                  <a:pos x="32" y="48"/>
                </a:cxn>
                <a:cxn ang="0">
                  <a:pos x="22" y="26"/>
                </a:cxn>
                <a:cxn ang="0">
                  <a:pos x="23" y="26"/>
                </a:cxn>
                <a:cxn ang="0">
                  <a:pos x="39" y="43"/>
                </a:cxn>
                <a:cxn ang="0">
                  <a:pos x="36" y="45"/>
                </a:cxn>
                <a:cxn ang="0">
                  <a:pos x="47" y="56"/>
                </a:cxn>
                <a:cxn ang="0">
                  <a:pos x="48" y="55"/>
                </a:cxn>
                <a:cxn ang="0">
                  <a:pos x="49" y="56"/>
                </a:cxn>
                <a:cxn ang="0">
                  <a:pos x="50" y="56"/>
                </a:cxn>
                <a:cxn ang="0">
                  <a:pos x="50" y="57"/>
                </a:cxn>
                <a:cxn ang="0">
                  <a:pos x="50" y="58"/>
                </a:cxn>
                <a:cxn ang="0">
                  <a:pos x="51" y="59"/>
                </a:cxn>
                <a:cxn ang="0">
                  <a:pos x="51" y="60"/>
                </a:cxn>
                <a:cxn ang="0">
                  <a:pos x="50" y="61"/>
                </a:cxn>
                <a:cxn ang="0">
                  <a:pos x="50" y="62"/>
                </a:cxn>
                <a:cxn ang="0">
                  <a:pos x="57" y="74"/>
                </a:cxn>
                <a:cxn ang="0">
                  <a:pos x="83" y="57"/>
                </a:cxn>
                <a:cxn ang="0">
                  <a:pos x="76" y="46"/>
                </a:cxn>
                <a:cxn ang="0">
                  <a:pos x="74" y="46"/>
                </a:cxn>
                <a:cxn ang="0">
                  <a:pos x="73" y="45"/>
                </a:cxn>
                <a:cxn ang="0">
                  <a:pos x="71" y="44"/>
                </a:cxn>
                <a:cxn ang="0">
                  <a:pos x="69" y="42"/>
                </a:cxn>
                <a:cxn ang="0">
                  <a:pos x="68" y="41"/>
                </a:cxn>
                <a:cxn ang="0">
                  <a:pos x="29" y="0"/>
                </a:cxn>
                <a:cxn ang="0">
                  <a:pos x="0" y="19"/>
                </a:cxn>
                <a:cxn ang="0">
                  <a:pos x="21" y="70"/>
                </a:cxn>
                <a:cxn ang="0">
                  <a:pos x="21" y="72"/>
                </a:cxn>
                <a:cxn ang="0">
                  <a:pos x="21" y="74"/>
                </a:cxn>
                <a:cxn ang="0">
                  <a:pos x="22" y="76"/>
                </a:cxn>
                <a:cxn ang="0">
                  <a:pos x="22" y="78"/>
                </a:cxn>
                <a:cxn ang="0">
                  <a:pos x="22" y="80"/>
                </a:cxn>
                <a:cxn ang="0">
                  <a:pos x="29" y="92"/>
                </a:cxn>
                <a:cxn ang="0">
                  <a:pos x="52" y="77"/>
                </a:cxn>
                <a:cxn ang="0">
                  <a:pos x="45" y="66"/>
                </a:cxn>
                <a:cxn ang="0">
                  <a:pos x="44" y="66"/>
                </a:cxn>
                <a:cxn ang="0">
                  <a:pos x="42" y="66"/>
                </a:cxn>
                <a:cxn ang="0">
                  <a:pos x="41" y="65"/>
                </a:cxn>
                <a:cxn ang="0">
                  <a:pos x="40" y="65"/>
                </a:cxn>
                <a:cxn ang="0">
                  <a:pos x="39" y="64"/>
                </a:cxn>
                <a:cxn ang="0">
                  <a:pos x="39" y="63"/>
                </a:cxn>
                <a:cxn ang="0">
                  <a:pos x="39" y="62"/>
                </a:cxn>
                <a:cxn ang="0">
                  <a:pos x="47" y="56"/>
                </a:cxn>
                <a:cxn ang="0">
                  <a:pos x="36" y="45"/>
                </a:cxn>
              </a:cxnLst>
              <a:rect l="0" t="0" r="r" b="b"/>
              <a:pathLst>
                <a:path w="84" h="93">
                  <a:moveTo>
                    <a:pt x="36" y="45"/>
                  </a:moveTo>
                  <a:lnTo>
                    <a:pt x="32" y="48"/>
                  </a:lnTo>
                  <a:lnTo>
                    <a:pt x="22" y="26"/>
                  </a:lnTo>
                  <a:lnTo>
                    <a:pt x="23" y="26"/>
                  </a:lnTo>
                  <a:lnTo>
                    <a:pt x="39" y="43"/>
                  </a:lnTo>
                  <a:lnTo>
                    <a:pt x="36" y="45"/>
                  </a:lnTo>
                  <a:lnTo>
                    <a:pt x="47" y="56"/>
                  </a:lnTo>
                  <a:lnTo>
                    <a:pt x="48" y="55"/>
                  </a:lnTo>
                  <a:lnTo>
                    <a:pt x="49" y="56"/>
                  </a:lnTo>
                  <a:lnTo>
                    <a:pt x="50" y="56"/>
                  </a:lnTo>
                  <a:lnTo>
                    <a:pt x="50" y="57"/>
                  </a:lnTo>
                  <a:lnTo>
                    <a:pt x="50" y="58"/>
                  </a:lnTo>
                  <a:lnTo>
                    <a:pt x="51" y="59"/>
                  </a:lnTo>
                  <a:lnTo>
                    <a:pt x="51" y="60"/>
                  </a:lnTo>
                  <a:lnTo>
                    <a:pt x="50" y="61"/>
                  </a:lnTo>
                  <a:lnTo>
                    <a:pt x="50" y="62"/>
                  </a:lnTo>
                  <a:lnTo>
                    <a:pt x="57" y="74"/>
                  </a:lnTo>
                  <a:lnTo>
                    <a:pt x="83" y="57"/>
                  </a:lnTo>
                  <a:lnTo>
                    <a:pt x="76" y="46"/>
                  </a:lnTo>
                  <a:lnTo>
                    <a:pt x="74" y="46"/>
                  </a:lnTo>
                  <a:lnTo>
                    <a:pt x="73" y="45"/>
                  </a:lnTo>
                  <a:lnTo>
                    <a:pt x="71" y="44"/>
                  </a:lnTo>
                  <a:lnTo>
                    <a:pt x="69" y="42"/>
                  </a:lnTo>
                  <a:lnTo>
                    <a:pt x="68" y="41"/>
                  </a:lnTo>
                  <a:lnTo>
                    <a:pt x="29" y="0"/>
                  </a:lnTo>
                  <a:lnTo>
                    <a:pt x="0" y="19"/>
                  </a:lnTo>
                  <a:lnTo>
                    <a:pt x="21" y="70"/>
                  </a:lnTo>
                  <a:lnTo>
                    <a:pt x="21" y="72"/>
                  </a:lnTo>
                  <a:lnTo>
                    <a:pt x="21" y="74"/>
                  </a:lnTo>
                  <a:lnTo>
                    <a:pt x="22" y="76"/>
                  </a:lnTo>
                  <a:lnTo>
                    <a:pt x="22" y="78"/>
                  </a:lnTo>
                  <a:lnTo>
                    <a:pt x="22" y="80"/>
                  </a:lnTo>
                  <a:lnTo>
                    <a:pt x="29" y="92"/>
                  </a:lnTo>
                  <a:lnTo>
                    <a:pt x="52" y="77"/>
                  </a:lnTo>
                  <a:lnTo>
                    <a:pt x="45" y="66"/>
                  </a:lnTo>
                  <a:lnTo>
                    <a:pt x="44" y="66"/>
                  </a:lnTo>
                  <a:lnTo>
                    <a:pt x="42" y="66"/>
                  </a:lnTo>
                  <a:lnTo>
                    <a:pt x="41" y="65"/>
                  </a:lnTo>
                  <a:lnTo>
                    <a:pt x="40" y="65"/>
                  </a:lnTo>
                  <a:lnTo>
                    <a:pt x="39" y="64"/>
                  </a:lnTo>
                  <a:lnTo>
                    <a:pt x="39" y="63"/>
                  </a:lnTo>
                  <a:lnTo>
                    <a:pt x="39" y="62"/>
                  </a:lnTo>
                  <a:lnTo>
                    <a:pt x="47" y="56"/>
                  </a:lnTo>
                  <a:lnTo>
                    <a:pt x="36" y="45"/>
                  </a:lnTo>
                </a:path>
              </a:pathLst>
            </a:custGeom>
            <a:solidFill>
              <a:srgbClr val="FFFFFF"/>
            </a:solidFill>
            <a:ln w="9525" cap="rnd">
              <a:noFill/>
              <a:round/>
              <a:headEnd/>
              <a:tailEnd/>
            </a:ln>
            <a:effectLst/>
          </p:spPr>
          <p:txBody>
            <a:bodyPr wrap="none" lIns="104683" tIns="52342" rIns="104683" bIns="52342">
              <a:spAutoFit/>
            </a:bodyPr>
            <a:lstStyle/>
            <a:p>
              <a:pPr>
                <a:defRPr/>
              </a:pPr>
              <a:endParaRPr lang="en-US" dirty="0"/>
            </a:p>
          </p:txBody>
        </p:sp>
        <p:sp>
          <p:nvSpPr>
            <p:cNvPr id="1084" name="Freeform 60"/>
            <p:cNvSpPr>
              <a:spLocks/>
            </p:cNvSpPr>
            <p:nvPr/>
          </p:nvSpPr>
          <p:spPr bwMode="auto">
            <a:xfrm>
              <a:off x="272" y="65"/>
              <a:ext cx="75" cy="91"/>
            </a:xfrm>
            <a:custGeom>
              <a:avLst/>
              <a:gdLst/>
              <a:ahLst/>
              <a:cxnLst>
                <a:cxn ang="0">
                  <a:pos x="0" y="23"/>
                </a:cxn>
                <a:cxn ang="0">
                  <a:pos x="62" y="0"/>
                </a:cxn>
                <a:cxn ang="0">
                  <a:pos x="74" y="33"/>
                </a:cxn>
                <a:cxn ang="0">
                  <a:pos x="58" y="38"/>
                </a:cxn>
                <a:cxn ang="0">
                  <a:pos x="54" y="26"/>
                </a:cxn>
                <a:cxn ang="0">
                  <a:pos x="53" y="24"/>
                </a:cxn>
                <a:cxn ang="0">
                  <a:pos x="52" y="23"/>
                </a:cxn>
                <a:cxn ang="0">
                  <a:pos x="51" y="23"/>
                </a:cxn>
                <a:cxn ang="0">
                  <a:pos x="49" y="23"/>
                </a:cxn>
                <a:cxn ang="0">
                  <a:pos x="48" y="23"/>
                </a:cxn>
                <a:cxn ang="0">
                  <a:pos x="61" y="60"/>
                </a:cxn>
                <a:cxn ang="0">
                  <a:pos x="62" y="62"/>
                </a:cxn>
                <a:cxn ang="0">
                  <a:pos x="63" y="64"/>
                </a:cxn>
                <a:cxn ang="0">
                  <a:pos x="64" y="65"/>
                </a:cxn>
                <a:cxn ang="0">
                  <a:pos x="65" y="66"/>
                </a:cxn>
                <a:cxn ang="0">
                  <a:pos x="67" y="67"/>
                </a:cxn>
                <a:cxn ang="0">
                  <a:pos x="71" y="80"/>
                </a:cxn>
                <a:cxn ang="0">
                  <a:pos x="44" y="90"/>
                </a:cxn>
                <a:cxn ang="0">
                  <a:pos x="39" y="77"/>
                </a:cxn>
                <a:cxn ang="0">
                  <a:pos x="40" y="75"/>
                </a:cxn>
                <a:cxn ang="0">
                  <a:pos x="41" y="73"/>
                </a:cxn>
                <a:cxn ang="0">
                  <a:pos x="40" y="72"/>
                </a:cxn>
                <a:cxn ang="0">
                  <a:pos x="40" y="70"/>
                </a:cxn>
                <a:cxn ang="0">
                  <a:pos x="39" y="68"/>
                </a:cxn>
                <a:cxn ang="0">
                  <a:pos x="25" y="31"/>
                </a:cxn>
                <a:cxn ang="0">
                  <a:pos x="24" y="32"/>
                </a:cxn>
                <a:cxn ang="0">
                  <a:pos x="23" y="33"/>
                </a:cxn>
                <a:cxn ang="0">
                  <a:pos x="22" y="35"/>
                </a:cxn>
                <a:cxn ang="0">
                  <a:pos x="22" y="37"/>
                </a:cxn>
                <a:cxn ang="0">
                  <a:pos x="23" y="38"/>
                </a:cxn>
                <a:cxn ang="0">
                  <a:pos x="28" y="51"/>
                </a:cxn>
                <a:cxn ang="0">
                  <a:pos x="12" y="56"/>
                </a:cxn>
                <a:cxn ang="0">
                  <a:pos x="0" y="23"/>
                </a:cxn>
              </a:cxnLst>
              <a:rect l="0" t="0" r="r" b="b"/>
              <a:pathLst>
                <a:path w="75" h="91">
                  <a:moveTo>
                    <a:pt x="0" y="23"/>
                  </a:moveTo>
                  <a:lnTo>
                    <a:pt x="62" y="0"/>
                  </a:lnTo>
                  <a:lnTo>
                    <a:pt x="74" y="33"/>
                  </a:lnTo>
                  <a:lnTo>
                    <a:pt x="58" y="38"/>
                  </a:lnTo>
                  <a:lnTo>
                    <a:pt x="54" y="26"/>
                  </a:lnTo>
                  <a:lnTo>
                    <a:pt x="53" y="24"/>
                  </a:lnTo>
                  <a:lnTo>
                    <a:pt x="52" y="23"/>
                  </a:lnTo>
                  <a:lnTo>
                    <a:pt x="51" y="23"/>
                  </a:lnTo>
                  <a:lnTo>
                    <a:pt x="49" y="23"/>
                  </a:lnTo>
                  <a:lnTo>
                    <a:pt x="48" y="23"/>
                  </a:lnTo>
                  <a:lnTo>
                    <a:pt x="61" y="60"/>
                  </a:lnTo>
                  <a:lnTo>
                    <a:pt x="62" y="62"/>
                  </a:lnTo>
                  <a:lnTo>
                    <a:pt x="63" y="64"/>
                  </a:lnTo>
                  <a:lnTo>
                    <a:pt x="64" y="65"/>
                  </a:lnTo>
                  <a:lnTo>
                    <a:pt x="65" y="66"/>
                  </a:lnTo>
                  <a:lnTo>
                    <a:pt x="67" y="67"/>
                  </a:lnTo>
                  <a:lnTo>
                    <a:pt x="71" y="80"/>
                  </a:lnTo>
                  <a:lnTo>
                    <a:pt x="44" y="90"/>
                  </a:lnTo>
                  <a:lnTo>
                    <a:pt x="39" y="77"/>
                  </a:lnTo>
                  <a:lnTo>
                    <a:pt x="40" y="75"/>
                  </a:lnTo>
                  <a:lnTo>
                    <a:pt x="41" y="73"/>
                  </a:lnTo>
                  <a:lnTo>
                    <a:pt x="40" y="72"/>
                  </a:lnTo>
                  <a:lnTo>
                    <a:pt x="40" y="70"/>
                  </a:lnTo>
                  <a:lnTo>
                    <a:pt x="39" y="68"/>
                  </a:lnTo>
                  <a:lnTo>
                    <a:pt x="25" y="31"/>
                  </a:lnTo>
                  <a:lnTo>
                    <a:pt x="24" y="32"/>
                  </a:lnTo>
                  <a:lnTo>
                    <a:pt x="23" y="33"/>
                  </a:lnTo>
                  <a:lnTo>
                    <a:pt x="22" y="35"/>
                  </a:lnTo>
                  <a:lnTo>
                    <a:pt x="22" y="37"/>
                  </a:lnTo>
                  <a:lnTo>
                    <a:pt x="23" y="38"/>
                  </a:lnTo>
                  <a:lnTo>
                    <a:pt x="28" y="51"/>
                  </a:lnTo>
                  <a:lnTo>
                    <a:pt x="12" y="56"/>
                  </a:lnTo>
                  <a:lnTo>
                    <a:pt x="0" y="23"/>
                  </a:lnTo>
                </a:path>
              </a:pathLst>
            </a:custGeom>
            <a:solidFill>
              <a:srgbClr val="FFFFFF"/>
            </a:solidFill>
            <a:ln w="9525" cap="rnd">
              <a:noFill/>
              <a:round/>
              <a:headEnd/>
              <a:tailEnd/>
            </a:ln>
            <a:effectLst/>
          </p:spPr>
          <p:txBody>
            <a:bodyPr wrap="none" lIns="104683" tIns="52342" rIns="104683" bIns="52342">
              <a:spAutoFit/>
            </a:bodyPr>
            <a:lstStyle/>
            <a:p>
              <a:pPr>
                <a:defRPr/>
              </a:pPr>
              <a:endParaRPr lang="en-US" dirty="0"/>
            </a:p>
          </p:txBody>
        </p:sp>
        <p:sp>
          <p:nvSpPr>
            <p:cNvPr id="1085" name="Freeform 61"/>
            <p:cNvSpPr>
              <a:spLocks/>
            </p:cNvSpPr>
            <p:nvPr/>
          </p:nvSpPr>
          <p:spPr bwMode="auto">
            <a:xfrm>
              <a:off x="353" y="56"/>
              <a:ext cx="43" cy="81"/>
            </a:xfrm>
            <a:custGeom>
              <a:avLst/>
              <a:gdLst/>
              <a:ahLst/>
              <a:cxnLst>
                <a:cxn ang="0">
                  <a:pos x="7" y="26"/>
                </a:cxn>
                <a:cxn ang="0">
                  <a:pos x="6" y="24"/>
                </a:cxn>
                <a:cxn ang="0">
                  <a:pos x="6" y="22"/>
                </a:cxn>
                <a:cxn ang="0">
                  <a:pos x="5" y="21"/>
                </a:cxn>
                <a:cxn ang="0">
                  <a:pos x="4" y="20"/>
                </a:cxn>
                <a:cxn ang="0">
                  <a:pos x="3" y="19"/>
                </a:cxn>
                <a:cxn ang="0">
                  <a:pos x="0" y="6"/>
                </a:cxn>
                <a:cxn ang="0">
                  <a:pos x="27" y="0"/>
                </a:cxn>
                <a:cxn ang="0">
                  <a:pos x="30" y="13"/>
                </a:cxn>
                <a:cxn ang="0">
                  <a:pos x="29" y="14"/>
                </a:cxn>
                <a:cxn ang="0">
                  <a:pos x="29" y="16"/>
                </a:cxn>
                <a:cxn ang="0">
                  <a:pos x="29" y="18"/>
                </a:cxn>
                <a:cxn ang="0">
                  <a:pos x="29" y="20"/>
                </a:cxn>
                <a:cxn ang="0">
                  <a:pos x="29" y="20"/>
                </a:cxn>
                <a:cxn ang="0">
                  <a:pos x="36" y="55"/>
                </a:cxn>
                <a:cxn ang="0">
                  <a:pos x="36" y="57"/>
                </a:cxn>
                <a:cxn ang="0">
                  <a:pos x="37" y="59"/>
                </a:cxn>
                <a:cxn ang="0">
                  <a:pos x="38" y="60"/>
                </a:cxn>
                <a:cxn ang="0">
                  <a:pos x="39" y="61"/>
                </a:cxn>
                <a:cxn ang="0">
                  <a:pos x="39" y="61"/>
                </a:cxn>
                <a:cxn ang="0">
                  <a:pos x="42" y="75"/>
                </a:cxn>
                <a:cxn ang="0">
                  <a:pos x="16" y="81"/>
                </a:cxn>
                <a:cxn ang="0">
                  <a:pos x="13" y="68"/>
                </a:cxn>
                <a:cxn ang="0">
                  <a:pos x="14" y="66"/>
                </a:cxn>
                <a:cxn ang="0">
                  <a:pos x="14" y="65"/>
                </a:cxn>
                <a:cxn ang="0">
                  <a:pos x="14" y="63"/>
                </a:cxn>
                <a:cxn ang="0">
                  <a:pos x="14" y="61"/>
                </a:cxn>
                <a:cxn ang="0">
                  <a:pos x="13" y="60"/>
                </a:cxn>
                <a:cxn ang="0">
                  <a:pos x="7" y="26"/>
                </a:cxn>
              </a:cxnLst>
              <a:rect l="0" t="0" r="r" b="b"/>
              <a:pathLst>
                <a:path w="43" h="82">
                  <a:moveTo>
                    <a:pt x="7" y="26"/>
                  </a:moveTo>
                  <a:lnTo>
                    <a:pt x="6" y="24"/>
                  </a:lnTo>
                  <a:lnTo>
                    <a:pt x="6" y="22"/>
                  </a:lnTo>
                  <a:lnTo>
                    <a:pt x="5" y="21"/>
                  </a:lnTo>
                  <a:lnTo>
                    <a:pt x="4" y="20"/>
                  </a:lnTo>
                  <a:lnTo>
                    <a:pt x="3" y="19"/>
                  </a:lnTo>
                  <a:lnTo>
                    <a:pt x="0" y="6"/>
                  </a:lnTo>
                  <a:lnTo>
                    <a:pt x="27" y="0"/>
                  </a:lnTo>
                  <a:lnTo>
                    <a:pt x="30" y="13"/>
                  </a:lnTo>
                  <a:lnTo>
                    <a:pt x="29" y="14"/>
                  </a:lnTo>
                  <a:lnTo>
                    <a:pt x="29" y="16"/>
                  </a:lnTo>
                  <a:lnTo>
                    <a:pt x="29" y="18"/>
                  </a:lnTo>
                  <a:lnTo>
                    <a:pt x="29" y="20"/>
                  </a:lnTo>
                  <a:lnTo>
                    <a:pt x="29" y="20"/>
                  </a:lnTo>
                  <a:lnTo>
                    <a:pt x="36" y="55"/>
                  </a:lnTo>
                  <a:lnTo>
                    <a:pt x="36" y="57"/>
                  </a:lnTo>
                  <a:lnTo>
                    <a:pt x="37" y="59"/>
                  </a:lnTo>
                  <a:lnTo>
                    <a:pt x="38" y="60"/>
                  </a:lnTo>
                  <a:lnTo>
                    <a:pt x="39" y="61"/>
                  </a:lnTo>
                  <a:lnTo>
                    <a:pt x="39" y="61"/>
                  </a:lnTo>
                  <a:lnTo>
                    <a:pt x="42" y="75"/>
                  </a:lnTo>
                  <a:lnTo>
                    <a:pt x="16" y="81"/>
                  </a:lnTo>
                  <a:lnTo>
                    <a:pt x="13" y="68"/>
                  </a:lnTo>
                  <a:lnTo>
                    <a:pt x="14" y="66"/>
                  </a:lnTo>
                  <a:lnTo>
                    <a:pt x="14" y="65"/>
                  </a:lnTo>
                  <a:lnTo>
                    <a:pt x="14" y="63"/>
                  </a:lnTo>
                  <a:lnTo>
                    <a:pt x="14" y="61"/>
                  </a:lnTo>
                  <a:lnTo>
                    <a:pt x="13" y="60"/>
                  </a:lnTo>
                  <a:lnTo>
                    <a:pt x="7" y="26"/>
                  </a:lnTo>
                </a:path>
              </a:pathLst>
            </a:custGeom>
            <a:solidFill>
              <a:srgbClr val="FFFFFF"/>
            </a:solidFill>
            <a:ln w="9525" cap="rnd">
              <a:noFill/>
              <a:round/>
              <a:headEnd/>
              <a:tailEnd/>
            </a:ln>
            <a:effectLst/>
          </p:spPr>
          <p:txBody>
            <a:bodyPr wrap="none" lIns="104683" tIns="52342" rIns="104683" bIns="52342">
              <a:spAutoFit/>
            </a:bodyPr>
            <a:lstStyle/>
            <a:p>
              <a:pPr>
                <a:defRPr/>
              </a:pPr>
              <a:endParaRPr lang="en-US" dirty="0"/>
            </a:p>
          </p:txBody>
        </p:sp>
        <p:sp>
          <p:nvSpPr>
            <p:cNvPr id="1086" name="Freeform 62"/>
            <p:cNvSpPr>
              <a:spLocks/>
            </p:cNvSpPr>
            <p:nvPr/>
          </p:nvSpPr>
          <p:spPr bwMode="auto">
            <a:xfrm>
              <a:off x="406" y="49"/>
              <a:ext cx="58" cy="82"/>
            </a:xfrm>
            <a:custGeom>
              <a:avLst/>
              <a:gdLst/>
              <a:ahLst/>
              <a:cxnLst>
                <a:cxn ang="0">
                  <a:pos x="24" y="22"/>
                </a:cxn>
                <a:cxn ang="0">
                  <a:pos x="24" y="20"/>
                </a:cxn>
                <a:cxn ang="0">
                  <a:pos x="26" y="18"/>
                </a:cxn>
                <a:cxn ang="0">
                  <a:pos x="32" y="18"/>
                </a:cxn>
                <a:cxn ang="0">
                  <a:pos x="33" y="20"/>
                </a:cxn>
                <a:cxn ang="0">
                  <a:pos x="33" y="23"/>
                </a:cxn>
                <a:cxn ang="0">
                  <a:pos x="33" y="59"/>
                </a:cxn>
                <a:cxn ang="0">
                  <a:pos x="32" y="62"/>
                </a:cxn>
                <a:cxn ang="0">
                  <a:pos x="28" y="64"/>
                </a:cxn>
                <a:cxn ang="0">
                  <a:pos x="24" y="61"/>
                </a:cxn>
                <a:cxn ang="0">
                  <a:pos x="24" y="59"/>
                </a:cxn>
                <a:cxn ang="0">
                  <a:pos x="24" y="42"/>
                </a:cxn>
                <a:cxn ang="0">
                  <a:pos x="0" y="56"/>
                </a:cxn>
                <a:cxn ang="0">
                  <a:pos x="1" y="66"/>
                </a:cxn>
                <a:cxn ang="0">
                  <a:pos x="5" y="73"/>
                </a:cxn>
                <a:cxn ang="0">
                  <a:pos x="10" y="77"/>
                </a:cxn>
                <a:cxn ang="0">
                  <a:pos x="18" y="80"/>
                </a:cxn>
                <a:cxn ang="0">
                  <a:pos x="27" y="81"/>
                </a:cxn>
                <a:cxn ang="0">
                  <a:pos x="37" y="80"/>
                </a:cxn>
                <a:cxn ang="0">
                  <a:pos x="44" y="78"/>
                </a:cxn>
                <a:cxn ang="0">
                  <a:pos x="51" y="74"/>
                </a:cxn>
                <a:cxn ang="0">
                  <a:pos x="54" y="67"/>
                </a:cxn>
                <a:cxn ang="0">
                  <a:pos x="56" y="58"/>
                </a:cxn>
                <a:cxn ang="0">
                  <a:pos x="57" y="20"/>
                </a:cxn>
                <a:cxn ang="0">
                  <a:pos x="54" y="11"/>
                </a:cxn>
                <a:cxn ang="0">
                  <a:pos x="50" y="6"/>
                </a:cxn>
                <a:cxn ang="0">
                  <a:pos x="43" y="2"/>
                </a:cxn>
                <a:cxn ang="0">
                  <a:pos x="34" y="0"/>
                </a:cxn>
                <a:cxn ang="0">
                  <a:pos x="24" y="0"/>
                </a:cxn>
                <a:cxn ang="0">
                  <a:pos x="15" y="2"/>
                </a:cxn>
                <a:cxn ang="0">
                  <a:pos x="9" y="5"/>
                </a:cxn>
                <a:cxn ang="0">
                  <a:pos x="5" y="9"/>
                </a:cxn>
                <a:cxn ang="0">
                  <a:pos x="1" y="18"/>
                </a:cxn>
                <a:cxn ang="0">
                  <a:pos x="0" y="37"/>
                </a:cxn>
              </a:cxnLst>
              <a:rect l="0" t="0" r="r" b="b"/>
              <a:pathLst>
                <a:path w="58" h="82">
                  <a:moveTo>
                    <a:pt x="24" y="42"/>
                  </a:moveTo>
                  <a:lnTo>
                    <a:pt x="24" y="22"/>
                  </a:lnTo>
                  <a:lnTo>
                    <a:pt x="24" y="21"/>
                  </a:lnTo>
                  <a:lnTo>
                    <a:pt x="24" y="20"/>
                  </a:lnTo>
                  <a:lnTo>
                    <a:pt x="25" y="19"/>
                  </a:lnTo>
                  <a:lnTo>
                    <a:pt x="26" y="18"/>
                  </a:lnTo>
                  <a:lnTo>
                    <a:pt x="29" y="17"/>
                  </a:lnTo>
                  <a:lnTo>
                    <a:pt x="32" y="18"/>
                  </a:lnTo>
                  <a:lnTo>
                    <a:pt x="33" y="19"/>
                  </a:lnTo>
                  <a:lnTo>
                    <a:pt x="33" y="20"/>
                  </a:lnTo>
                  <a:lnTo>
                    <a:pt x="33" y="22"/>
                  </a:lnTo>
                  <a:lnTo>
                    <a:pt x="33" y="23"/>
                  </a:lnTo>
                  <a:lnTo>
                    <a:pt x="33" y="58"/>
                  </a:lnTo>
                  <a:lnTo>
                    <a:pt x="33" y="59"/>
                  </a:lnTo>
                  <a:lnTo>
                    <a:pt x="33" y="61"/>
                  </a:lnTo>
                  <a:lnTo>
                    <a:pt x="32" y="62"/>
                  </a:lnTo>
                  <a:lnTo>
                    <a:pt x="30" y="63"/>
                  </a:lnTo>
                  <a:lnTo>
                    <a:pt x="28" y="64"/>
                  </a:lnTo>
                  <a:lnTo>
                    <a:pt x="25" y="63"/>
                  </a:lnTo>
                  <a:lnTo>
                    <a:pt x="24" y="61"/>
                  </a:lnTo>
                  <a:lnTo>
                    <a:pt x="24" y="60"/>
                  </a:lnTo>
                  <a:lnTo>
                    <a:pt x="24" y="59"/>
                  </a:lnTo>
                  <a:lnTo>
                    <a:pt x="24" y="58"/>
                  </a:lnTo>
                  <a:lnTo>
                    <a:pt x="24" y="42"/>
                  </a:lnTo>
                  <a:lnTo>
                    <a:pt x="0" y="37"/>
                  </a:lnTo>
                  <a:lnTo>
                    <a:pt x="0" y="56"/>
                  </a:lnTo>
                  <a:lnTo>
                    <a:pt x="0" y="61"/>
                  </a:lnTo>
                  <a:lnTo>
                    <a:pt x="1" y="66"/>
                  </a:lnTo>
                  <a:lnTo>
                    <a:pt x="3" y="70"/>
                  </a:lnTo>
                  <a:lnTo>
                    <a:pt x="5" y="73"/>
                  </a:lnTo>
                  <a:lnTo>
                    <a:pt x="7" y="75"/>
                  </a:lnTo>
                  <a:lnTo>
                    <a:pt x="10" y="77"/>
                  </a:lnTo>
                  <a:lnTo>
                    <a:pt x="14" y="79"/>
                  </a:lnTo>
                  <a:lnTo>
                    <a:pt x="18" y="80"/>
                  </a:lnTo>
                  <a:lnTo>
                    <a:pt x="23" y="80"/>
                  </a:lnTo>
                  <a:lnTo>
                    <a:pt x="27" y="81"/>
                  </a:lnTo>
                  <a:lnTo>
                    <a:pt x="32" y="81"/>
                  </a:lnTo>
                  <a:lnTo>
                    <a:pt x="37" y="80"/>
                  </a:lnTo>
                  <a:lnTo>
                    <a:pt x="41" y="79"/>
                  </a:lnTo>
                  <a:lnTo>
                    <a:pt x="44" y="78"/>
                  </a:lnTo>
                  <a:lnTo>
                    <a:pt x="48" y="76"/>
                  </a:lnTo>
                  <a:lnTo>
                    <a:pt x="51" y="74"/>
                  </a:lnTo>
                  <a:lnTo>
                    <a:pt x="52" y="71"/>
                  </a:lnTo>
                  <a:lnTo>
                    <a:pt x="54" y="67"/>
                  </a:lnTo>
                  <a:lnTo>
                    <a:pt x="55" y="62"/>
                  </a:lnTo>
                  <a:lnTo>
                    <a:pt x="56" y="58"/>
                  </a:lnTo>
                  <a:lnTo>
                    <a:pt x="57" y="25"/>
                  </a:lnTo>
                  <a:lnTo>
                    <a:pt x="57" y="20"/>
                  </a:lnTo>
                  <a:lnTo>
                    <a:pt x="55" y="15"/>
                  </a:lnTo>
                  <a:lnTo>
                    <a:pt x="54" y="11"/>
                  </a:lnTo>
                  <a:lnTo>
                    <a:pt x="52" y="8"/>
                  </a:lnTo>
                  <a:lnTo>
                    <a:pt x="50" y="6"/>
                  </a:lnTo>
                  <a:lnTo>
                    <a:pt x="46" y="4"/>
                  </a:lnTo>
                  <a:lnTo>
                    <a:pt x="43" y="2"/>
                  </a:lnTo>
                  <a:lnTo>
                    <a:pt x="39" y="1"/>
                  </a:lnTo>
                  <a:lnTo>
                    <a:pt x="34" y="0"/>
                  </a:lnTo>
                  <a:lnTo>
                    <a:pt x="29" y="0"/>
                  </a:lnTo>
                  <a:lnTo>
                    <a:pt x="24" y="0"/>
                  </a:lnTo>
                  <a:lnTo>
                    <a:pt x="20" y="1"/>
                  </a:lnTo>
                  <a:lnTo>
                    <a:pt x="15" y="2"/>
                  </a:lnTo>
                  <a:lnTo>
                    <a:pt x="13" y="3"/>
                  </a:lnTo>
                  <a:lnTo>
                    <a:pt x="9" y="5"/>
                  </a:lnTo>
                  <a:lnTo>
                    <a:pt x="6" y="7"/>
                  </a:lnTo>
                  <a:lnTo>
                    <a:pt x="5" y="9"/>
                  </a:lnTo>
                  <a:lnTo>
                    <a:pt x="3" y="14"/>
                  </a:lnTo>
                  <a:lnTo>
                    <a:pt x="1" y="18"/>
                  </a:lnTo>
                  <a:lnTo>
                    <a:pt x="1" y="23"/>
                  </a:lnTo>
                  <a:lnTo>
                    <a:pt x="0" y="37"/>
                  </a:lnTo>
                  <a:lnTo>
                    <a:pt x="24" y="42"/>
                  </a:lnTo>
                </a:path>
              </a:pathLst>
            </a:custGeom>
            <a:solidFill>
              <a:srgbClr val="FFFFFF"/>
            </a:solidFill>
            <a:ln w="9525" cap="rnd">
              <a:noFill/>
              <a:round/>
              <a:headEnd/>
              <a:tailEnd/>
            </a:ln>
            <a:effectLst/>
          </p:spPr>
          <p:txBody>
            <a:bodyPr wrap="none" lIns="104683" tIns="52342" rIns="104683" bIns="52342">
              <a:spAutoFit/>
            </a:bodyPr>
            <a:lstStyle/>
            <a:p>
              <a:pPr>
                <a:defRPr/>
              </a:pPr>
              <a:endParaRPr lang="en-US" dirty="0"/>
            </a:p>
          </p:txBody>
        </p:sp>
        <p:sp>
          <p:nvSpPr>
            <p:cNvPr id="1087" name="Freeform 63"/>
            <p:cNvSpPr>
              <a:spLocks/>
            </p:cNvSpPr>
            <p:nvPr/>
          </p:nvSpPr>
          <p:spPr bwMode="auto">
            <a:xfrm>
              <a:off x="473" y="53"/>
              <a:ext cx="76" cy="89"/>
            </a:xfrm>
            <a:custGeom>
              <a:avLst/>
              <a:gdLst/>
              <a:ahLst/>
              <a:cxnLst>
                <a:cxn ang="0">
                  <a:pos x="47" y="42"/>
                </a:cxn>
                <a:cxn ang="0">
                  <a:pos x="47" y="42"/>
                </a:cxn>
                <a:cxn ang="0">
                  <a:pos x="50" y="29"/>
                </a:cxn>
                <a:cxn ang="0">
                  <a:pos x="50" y="27"/>
                </a:cxn>
                <a:cxn ang="0">
                  <a:pos x="50" y="25"/>
                </a:cxn>
                <a:cxn ang="0">
                  <a:pos x="50" y="23"/>
                </a:cxn>
                <a:cxn ang="0">
                  <a:pos x="50" y="22"/>
                </a:cxn>
                <a:cxn ang="0">
                  <a:pos x="49" y="21"/>
                </a:cxn>
                <a:cxn ang="0">
                  <a:pos x="51" y="7"/>
                </a:cxn>
                <a:cxn ang="0">
                  <a:pos x="75" y="12"/>
                </a:cxn>
                <a:cxn ang="0">
                  <a:pos x="72" y="25"/>
                </a:cxn>
                <a:cxn ang="0">
                  <a:pos x="71" y="26"/>
                </a:cxn>
                <a:cxn ang="0">
                  <a:pos x="70" y="27"/>
                </a:cxn>
                <a:cxn ang="0">
                  <a:pos x="69" y="29"/>
                </a:cxn>
                <a:cxn ang="0">
                  <a:pos x="69" y="31"/>
                </a:cxn>
                <a:cxn ang="0">
                  <a:pos x="69" y="33"/>
                </a:cxn>
                <a:cxn ang="0">
                  <a:pos x="58" y="88"/>
                </a:cxn>
                <a:cxn ang="0">
                  <a:pos x="35" y="83"/>
                </a:cxn>
                <a:cxn ang="0">
                  <a:pos x="28" y="47"/>
                </a:cxn>
                <a:cxn ang="0">
                  <a:pos x="25" y="60"/>
                </a:cxn>
                <a:cxn ang="0">
                  <a:pos x="25" y="62"/>
                </a:cxn>
                <a:cxn ang="0">
                  <a:pos x="25" y="63"/>
                </a:cxn>
                <a:cxn ang="0">
                  <a:pos x="25" y="65"/>
                </a:cxn>
                <a:cxn ang="0">
                  <a:pos x="25" y="66"/>
                </a:cxn>
                <a:cxn ang="0">
                  <a:pos x="27" y="67"/>
                </a:cxn>
                <a:cxn ang="0">
                  <a:pos x="24" y="81"/>
                </a:cxn>
                <a:cxn ang="0">
                  <a:pos x="0" y="77"/>
                </a:cxn>
                <a:cxn ang="0">
                  <a:pos x="3" y="63"/>
                </a:cxn>
                <a:cxn ang="0">
                  <a:pos x="5" y="62"/>
                </a:cxn>
                <a:cxn ang="0">
                  <a:pos x="6" y="61"/>
                </a:cxn>
                <a:cxn ang="0">
                  <a:pos x="6" y="60"/>
                </a:cxn>
                <a:cxn ang="0">
                  <a:pos x="6" y="58"/>
                </a:cxn>
                <a:cxn ang="0">
                  <a:pos x="6" y="56"/>
                </a:cxn>
                <a:cxn ang="0">
                  <a:pos x="13" y="22"/>
                </a:cxn>
                <a:cxn ang="0">
                  <a:pos x="14" y="21"/>
                </a:cxn>
                <a:cxn ang="0">
                  <a:pos x="14" y="19"/>
                </a:cxn>
                <a:cxn ang="0">
                  <a:pos x="14" y="17"/>
                </a:cxn>
                <a:cxn ang="0">
                  <a:pos x="13" y="15"/>
                </a:cxn>
                <a:cxn ang="0">
                  <a:pos x="12" y="14"/>
                </a:cxn>
                <a:cxn ang="0">
                  <a:pos x="15" y="0"/>
                </a:cxn>
                <a:cxn ang="0">
                  <a:pos x="41" y="5"/>
                </a:cxn>
                <a:cxn ang="0">
                  <a:pos x="47" y="42"/>
                </a:cxn>
              </a:cxnLst>
              <a:rect l="0" t="0" r="r" b="b"/>
              <a:pathLst>
                <a:path w="76" h="89">
                  <a:moveTo>
                    <a:pt x="47" y="42"/>
                  </a:moveTo>
                  <a:lnTo>
                    <a:pt x="47" y="42"/>
                  </a:lnTo>
                  <a:lnTo>
                    <a:pt x="50" y="29"/>
                  </a:lnTo>
                  <a:lnTo>
                    <a:pt x="50" y="27"/>
                  </a:lnTo>
                  <a:lnTo>
                    <a:pt x="50" y="25"/>
                  </a:lnTo>
                  <a:lnTo>
                    <a:pt x="50" y="23"/>
                  </a:lnTo>
                  <a:lnTo>
                    <a:pt x="50" y="22"/>
                  </a:lnTo>
                  <a:lnTo>
                    <a:pt x="49" y="21"/>
                  </a:lnTo>
                  <a:lnTo>
                    <a:pt x="51" y="7"/>
                  </a:lnTo>
                  <a:lnTo>
                    <a:pt x="75" y="12"/>
                  </a:lnTo>
                  <a:lnTo>
                    <a:pt x="72" y="25"/>
                  </a:lnTo>
                  <a:lnTo>
                    <a:pt x="71" y="26"/>
                  </a:lnTo>
                  <a:lnTo>
                    <a:pt x="70" y="27"/>
                  </a:lnTo>
                  <a:lnTo>
                    <a:pt x="69" y="29"/>
                  </a:lnTo>
                  <a:lnTo>
                    <a:pt x="69" y="31"/>
                  </a:lnTo>
                  <a:lnTo>
                    <a:pt x="69" y="33"/>
                  </a:lnTo>
                  <a:lnTo>
                    <a:pt x="58" y="88"/>
                  </a:lnTo>
                  <a:lnTo>
                    <a:pt x="35" y="83"/>
                  </a:lnTo>
                  <a:lnTo>
                    <a:pt x="28" y="47"/>
                  </a:lnTo>
                  <a:lnTo>
                    <a:pt x="25" y="60"/>
                  </a:lnTo>
                  <a:lnTo>
                    <a:pt x="25" y="62"/>
                  </a:lnTo>
                  <a:lnTo>
                    <a:pt x="25" y="63"/>
                  </a:lnTo>
                  <a:lnTo>
                    <a:pt x="25" y="65"/>
                  </a:lnTo>
                  <a:lnTo>
                    <a:pt x="25" y="66"/>
                  </a:lnTo>
                  <a:lnTo>
                    <a:pt x="27" y="67"/>
                  </a:lnTo>
                  <a:lnTo>
                    <a:pt x="24" y="81"/>
                  </a:lnTo>
                  <a:lnTo>
                    <a:pt x="0" y="77"/>
                  </a:lnTo>
                  <a:lnTo>
                    <a:pt x="3" y="63"/>
                  </a:lnTo>
                  <a:lnTo>
                    <a:pt x="5" y="62"/>
                  </a:lnTo>
                  <a:lnTo>
                    <a:pt x="6" y="61"/>
                  </a:lnTo>
                  <a:lnTo>
                    <a:pt x="6" y="60"/>
                  </a:lnTo>
                  <a:lnTo>
                    <a:pt x="6" y="58"/>
                  </a:lnTo>
                  <a:lnTo>
                    <a:pt x="6" y="56"/>
                  </a:lnTo>
                  <a:lnTo>
                    <a:pt x="13" y="22"/>
                  </a:lnTo>
                  <a:lnTo>
                    <a:pt x="14" y="21"/>
                  </a:lnTo>
                  <a:lnTo>
                    <a:pt x="14" y="19"/>
                  </a:lnTo>
                  <a:lnTo>
                    <a:pt x="14" y="17"/>
                  </a:lnTo>
                  <a:lnTo>
                    <a:pt x="13" y="15"/>
                  </a:lnTo>
                  <a:lnTo>
                    <a:pt x="12" y="14"/>
                  </a:lnTo>
                  <a:lnTo>
                    <a:pt x="15" y="0"/>
                  </a:lnTo>
                  <a:lnTo>
                    <a:pt x="41" y="5"/>
                  </a:lnTo>
                  <a:lnTo>
                    <a:pt x="47" y="42"/>
                  </a:lnTo>
                </a:path>
              </a:pathLst>
            </a:custGeom>
            <a:solidFill>
              <a:srgbClr val="FFFFFF"/>
            </a:solidFill>
            <a:ln w="9525" cap="rnd">
              <a:noFill/>
              <a:round/>
              <a:headEnd/>
              <a:tailEnd/>
            </a:ln>
            <a:effectLst/>
          </p:spPr>
          <p:txBody>
            <a:bodyPr wrap="none" lIns="104683" tIns="52342" rIns="104683" bIns="52342">
              <a:spAutoFit/>
            </a:bodyPr>
            <a:lstStyle/>
            <a:p>
              <a:pPr>
                <a:defRPr/>
              </a:pPr>
              <a:endParaRPr lang="en-US" dirty="0"/>
            </a:p>
          </p:txBody>
        </p:sp>
        <p:sp>
          <p:nvSpPr>
            <p:cNvPr id="1088" name="Freeform 64"/>
            <p:cNvSpPr>
              <a:spLocks/>
            </p:cNvSpPr>
            <p:nvPr/>
          </p:nvSpPr>
          <p:spPr bwMode="auto">
            <a:xfrm>
              <a:off x="541" y="77"/>
              <a:ext cx="75" cy="92"/>
            </a:xfrm>
            <a:custGeom>
              <a:avLst/>
              <a:gdLst/>
              <a:ahLst/>
              <a:cxnLst>
                <a:cxn ang="0">
                  <a:pos x="42" y="45"/>
                </a:cxn>
                <a:cxn ang="0">
                  <a:pos x="37" y="43"/>
                </a:cxn>
                <a:cxn ang="0">
                  <a:pos x="49" y="23"/>
                </a:cxn>
                <a:cxn ang="0">
                  <a:pos x="43" y="46"/>
                </a:cxn>
                <a:cxn ang="0">
                  <a:pos x="42" y="45"/>
                </a:cxn>
                <a:cxn ang="0">
                  <a:pos x="36" y="60"/>
                </a:cxn>
                <a:cxn ang="0">
                  <a:pos x="40" y="62"/>
                </a:cxn>
                <a:cxn ang="0">
                  <a:pos x="40" y="63"/>
                </a:cxn>
                <a:cxn ang="0">
                  <a:pos x="40" y="64"/>
                </a:cxn>
                <a:cxn ang="0">
                  <a:pos x="39" y="65"/>
                </a:cxn>
                <a:cxn ang="0">
                  <a:pos x="38" y="66"/>
                </a:cxn>
                <a:cxn ang="0">
                  <a:pos x="37" y="66"/>
                </a:cxn>
                <a:cxn ang="0">
                  <a:pos x="37" y="67"/>
                </a:cxn>
                <a:cxn ang="0">
                  <a:pos x="35" y="67"/>
                </a:cxn>
                <a:cxn ang="0">
                  <a:pos x="31" y="79"/>
                </a:cxn>
                <a:cxn ang="0">
                  <a:pos x="58" y="91"/>
                </a:cxn>
                <a:cxn ang="0">
                  <a:pos x="64" y="79"/>
                </a:cxn>
                <a:cxn ang="0">
                  <a:pos x="62" y="77"/>
                </a:cxn>
                <a:cxn ang="0">
                  <a:pos x="62" y="75"/>
                </a:cxn>
                <a:cxn ang="0">
                  <a:pos x="62" y="73"/>
                </a:cxn>
                <a:cxn ang="0">
                  <a:pos x="62" y="71"/>
                </a:cxn>
                <a:cxn ang="0">
                  <a:pos x="63" y="69"/>
                </a:cxn>
                <a:cxn ang="0">
                  <a:pos x="74" y="13"/>
                </a:cxn>
                <a:cxn ang="0">
                  <a:pos x="43" y="0"/>
                </a:cxn>
                <a:cxn ang="0">
                  <a:pos x="12" y="47"/>
                </a:cxn>
                <a:cxn ang="0">
                  <a:pos x="10" y="49"/>
                </a:cxn>
                <a:cxn ang="0">
                  <a:pos x="9" y="51"/>
                </a:cxn>
                <a:cxn ang="0">
                  <a:pos x="8" y="52"/>
                </a:cxn>
                <a:cxn ang="0">
                  <a:pos x="6" y="53"/>
                </a:cxn>
                <a:cxn ang="0">
                  <a:pos x="5" y="53"/>
                </a:cxn>
                <a:cxn ang="0">
                  <a:pos x="0" y="67"/>
                </a:cxn>
                <a:cxn ang="0">
                  <a:pos x="24" y="77"/>
                </a:cxn>
                <a:cxn ang="0">
                  <a:pos x="30" y="64"/>
                </a:cxn>
                <a:cxn ang="0">
                  <a:pos x="29" y="63"/>
                </a:cxn>
                <a:cxn ang="0">
                  <a:pos x="28" y="62"/>
                </a:cxn>
                <a:cxn ang="0">
                  <a:pos x="28" y="61"/>
                </a:cxn>
                <a:cxn ang="0">
                  <a:pos x="28" y="60"/>
                </a:cxn>
                <a:cxn ang="0">
                  <a:pos x="29" y="59"/>
                </a:cxn>
                <a:cxn ang="0">
                  <a:pos x="29" y="58"/>
                </a:cxn>
                <a:cxn ang="0">
                  <a:pos x="29" y="57"/>
                </a:cxn>
                <a:cxn ang="0">
                  <a:pos x="30" y="57"/>
                </a:cxn>
                <a:cxn ang="0">
                  <a:pos x="30" y="56"/>
                </a:cxn>
                <a:cxn ang="0">
                  <a:pos x="36" y="60"/>
                </a:cxn>
                <a:cxn ang="0">
                  <a:pos x="42" y="45"/>
                </a:cxn>
              </a:cxnLst>
              <a:rect l="0" t="0" r="r" b="b"/>
              <a:pathLst>
                <a:path w="75" h="92">
                  <a:moveTo>
                    <a:pt x="42" y="45"/>
                  </a:moveTo>
                  <a:lnTo>
                    <a:pt x="37" y="43"/>
                  </a:lnTo>
                  <a:lnTo>
                    <a:pt x="49" y="23"/>
                  </a:lnTo>
                  <a:lnTo>
                    <a:pt x="43" y="46"/>
                  </a:lnTo>
                  <a:lnTo>
                    <a:pt x="42" y="45"/>
                  </a:lnTo>
                  <a:lnTo>
                    <a:pt x="36" y="60"/>
                  </a:lnTo>
                  <a:lnTo>
                    <a:pt x="40" y="62"/>
                  </a:lnTo>
                  <a:lnTo>
                    <a:pt x="40" y="63"/>
                  </a:lnTo>
                  <a:lnTo>
                    <a:pt x="40" y="64"/>
                  </a:lnTo>
                  <a:lnTo>
                    <a:pt x="39" y="65"/>
                  </a:lnTo>
                  <a:lnTo>
                    <a:pt x="38" y="66"/>
                  </a:lnTo>
                  <a:lnTo>
                    <a:pt x="37" y="66"/>
                  </a:lnTo>
                  <a:lnTo>
                    <a:pt x="37" y="67"/>
                  </a:lnTo>
                  <a:lnTo>
                    <a:pt x="35" y="67"/>
                  </a:lnTo>
                  <a:lnTo>
                    <a:pt x="31" y="79"/>
                  </a:lnTo>
                  <a:lnTo>
                    <a:pt x="58" y="91"/>
                  </a:lnTo>
                  <a:lnTo>
                    <a:pt x="64" y="79"/>
                  </a:lnTo>
                  <a:lnTo>
                    <a:pt x="62" y="77"/>
                  </a:lnTo>
                  <a:lnTo>
                    <a:pt x="62" y="75"/>
                  </a:lnTo>
                  <a:lnTo>
                    <a:pt x="62" y="73"/>
                  </a:lnTo>
                  <a:lnTo>
                    <a:pt x="62" y="71"/>
                  </a:lnTo>
                  <a:lnTo>
                    <a:pt x="63" y="69"/>
                  </a:lnTo>
                  <a:lnTo>
                    <a:pt x="74" y="13"/>
                  </a:lnTo>
                  <a:lnTo>
                    <a:pt x="43" y="0"/>
                  </a:lnTo>
                  <a:lnTo>
                    <a:pt x="12" y="47"/>
                  </a:lnTo>
                  <a:lnTo>
                    <a:pt x="10" y="49"/>
                  </a:lnTo>
                  <a:lnTo>
                    <a:pt x="9" y="51"/>
                  </a:lnTo>
                  <a:lnTo>
                    <a:pt x="8" y="52"/>
                  </a:lnTo>
                  <a:lnTo>
                    <a:pt x="6" y="53"/>
                  </a:lnTo>
                  <a:lnTo>
                    <a:pt x="5" y="53"/>
                  </a:lnTo>
                  <a:lnTo>
                    <a:pt x="0" y="67"/>
                  </a:lnTo>
                  <a:lnTo>
                    <a:pt x="24" y="77"/>
                  </a:lnTo>
                  <a:lnTo>
                    <a:pt x="30" y="64"/>
                  </a:lnTo>
                  <a:lnTo>
                    <a:pt x="29" y="63"/>
                  </a:lnTo>
                  <a:lnTo>
                    <a:pt x="28" y="62"/>
                  </a:lnTo>
                  <a:lnTo>
                    <a:pt x="28" y="61"/>
                  </a:lnTo>
                  <a:lnTo>
                    <a:pt x="28" y="60"/>
                  </a:lnTo>
                  <a:lnTo>
                    <a:pt x="29" y="59"/>
                  </a:lnTo>
                  <a:lnTo>
                    <a:pt x="29" y="58"/>
                  </a:lnTo>
                  <a:lnTo>
                    <a:pt x="29" y="57"/>
                  </a:lnTo>
                  <a:lnTo>
                    <a:pt x="30" y="57"/>
                  </a:lnTo>
                  <a:lnTo>
                    <a:pt x="30" y="56"/>
                  </a:lnTo>
                  <a:lnTo>
                    <a:pt x="36" y="60"/>
                  </a:lnTo>
                  <a:lnTo>
                    <a:pt x="42" y="45"/>
                  </a:lnTo>
                </a:path>
              </a:pathLst>
            </a:custGeom>
            <a:solidFill>
              <a:srgbClr val="FFFFFF"/>
            </a:solidFill>
            <a:ln w="9525" cap="rnd">
              <a:noFill/>
              <a:round/>
              <a:headEnd/>
              <a:tailEnd/>
            </a:ln>
            <a:effectLst/>
          </p:spPr>
          <p:txBody>
            <a:bodyPr wrap="none" lIns="104683" tIns="52342" rIns="104683" bIns="52342">
              <a:spAutoFit/>
            </a:bodyPr>
            <a:lstStyle/>
            <a:p>
              <a:pPr>
                <a:defRPr/>
              </a:pPr>
              <a:endParaRPr lang="en-US" dirty="0"/>
            </a:p>
          </p:txBody>
        </p:sp>
        <p:sp>
          <p:nvSpPr>
            <p:cNvPr id="1089" name="Freeform 65"/>
            <p:cNvSpPr>
              <a:spLocks/>
            </p:cNvSpPr>
            <p:nvPr/>
          </p:nvSpPr>
          <p:spPr bwMode="auto">
            <a:xfrm>
              <a:off x="608" y="109"/>
              <a:ext cx="69" cy="101"/>
            </a:xfrm>
            <a:custGeom>
              <a:avLst/>
              <a:gdLst/>
              <a:ahLst/>
              <a:cxnLst>
                <a:cxn ang="0">
                  <a:pos x="0" y="64"/>
                </a:cxn>
                <a:cxn ang="0">
                  <a:pos x="8" y="53"/>
                </a:cxn>
                <a:cxn ang="0">
                  <a:pos x="9" y="53"/>
                </a:cxn>
                <a:cxn ang="0">
                  <a:pos x="11" y="52"/>
                </a:cxn>
                <a:cxn ang="0">
                  <a:pos x="12" y="51"/>
                </a:cxn>
                <a:cxn ang="0">
                  <a:pos x="13" y="49"/>
                </a:cxn>
                <a:cxn ang="0">
                  <a:pos x="14" y="48"/>
                </a:cxn>
                <a:cxn ang="0">
                  <a:pos x="34" y="20"/>
                </a:cxn>
                <a:cxn ang="0">
                  <a:pos x="35" y="18"/>
                </a:cxn>
                <a:cxn ang="0">
                  <a:pos x="36" y="16"/>
                </a:cxn>
                <a:cxn ang="0">
                  <a:pos x="37" y="15"/>
                </a:cxn>
                <a:cxn ang="0">
                  <a:pos x="37" y="13"/>
                </a:cxn>
                <a:cxn ang="0">
                  <a:pos x="37" y="11"/>
                </a:cxn>
                <a:cxn ang="0">
                  <a:pos x="44" y="0"/>
                </a:cxn>
                <a:cxn ang="0">
                  <a:pos x="68" y="17"/>
                </a:cxn>
                <a:cxn ang="0">
                  <a:pos x="60" y="28"/>
                </a:cxn>
                <a:cxn ang="0">
                  <a:pos x="58" y="29"/>
                </a:cxn>
                <a:cxn ang="0">
                  <a:pos x="57" y="29"/>
                </a:cxn>
                <a:cxn ang="0">
                  <a:pos x="55" y="31"/>
                </a:cxn>
                <a:cxn ang="0">
                  <a:pos x="54" y="32"/>
                </a:cxn>
                <a:cxn ang="0">
                  <a:pos x="53" y="33"/>
                </a:cxn>
                <a:cxn ang="0">
                  <a:pos x="31" y="66"/>
                </a:cxn>
                <a:cxn ang="0">
                  <a:pos x="33" y="68"/>
                </a:cxn>
                <a:cxn ang="0">
                  <a:pos x="36" y="69"/>
                </a:cxn>
                <a:cxn ang="0">
                  <a:pos x="38" y="69"/>
                </a:cxn>
                <a:cxn ang="0">
                  <a:pos x="40" y="68"/>
                </a:cxn>
                <a:cxn ang="0">
                  <a:pos x="41" y="66"/>
                </a:cxn>
                <a:cxn ang="0">
                  <a:pos x="42" y="64"/>
                </a:cxn>
                <a:cxn ang="0">
                  <a:pos x="50" y="54"/>
                </a:cxn>
                <a:cxn ang="0">
                  <a:pos x="67" y="66"/>
                </a:cxn>
                <a:cxn ang="0">
                  <a:pos x="45" y="97"/>
                </a:cxn>
                <a:cxn ang="0">
                  <a:pos x="0" y="64"/>
                </a:cxn>
              </a:cxnLst>
              <a:rect l="0" t="0" r="r" b="b"/>
              <a:pathLst>
                <a:path w="69" h="98">
                  <a:moveTo>
                    <a:pt x="0" y="64"/>
                  </a:moveTo>
                  <a:lnTo>
                    <a:pt x="8" y="53"/>
                  </a:lnTo>
                  <a:lnTo>
                    <a:pt x="9" y="53"/>
                  </a:lnTo>
                  <a:lnTo>
                    <a:pt x="11" y="52"/>
                  </a:lnTo>
                  <a:lnTo>
                    <a:pt x="12" y="51"/>
                  </a:lnTo>
                  <a:lnTo>
                    <a:pt x="13" y="49"/>
                  </a:lnTo>
                  <a:lnTo>
                    <a:pt x="14" y="48"/>
                  </a:lnTo>
                  <a:lnTo>
                    <a:pt x="34" y="20"/>
                  </a:lnTo>
                  <a:lnTo>
                    <a:pt x="35" y="18"/>
                  </a:lnTo>
                  <a:lnTo>
                    <a:pt x="36" y="16"/>
                  </a:lnTo>
                  <a:lnTo>
                    <a:pt x="37" y="15"/>
                  </a:lnTo>
                  <a:lnTo>
                    <a:pt x="37" y="13"/>
                  </a:lnTo>
                  <a:lnTo>
                    <a:pt x="37" y="11"/>
                  </a:lnTo>
                  <a:lnTo>
                    <a:pt x="44" y="0"/>
                  </a:lnTo>
                  <a:lnTo>
                    <a:pt x="68" y="17"/>
                  </a:lnTo>
                  <a:lnTo>
                    <a:pt x="60" y="28"/>
                  </a:lnTo>
                  <a:lnTo>
                    <a:pt x="58" y="29"/>
                  </a:lnTo>
                  <a:lnTo>
                    <a:pt x="57" y="29"/>
                  </a:lnTo>
                  <a:lnTo>
                    <a:pt x="55" y="31"/>
                  </a:lnTo>
                  <a:lnTo>
                    <a:pt x="54" y="32"/>
                  </a:lnTo>
                  <a:lnTo>
                    <a:pt x="53" y="33"/>
                  </a:lnTo>
                  <a:lnTo>
                    <a:pt x="31" y="66"/>
                  </a:lnTo>
                  <a:lnTo>
                    <a:pt x="33" y="68"/>
                  </a:lnTo>
                  <a:lnTo>
                    <a:pt x="36" y="69"/>
                  </a:lnTo>
                  <a:lnTo>
                    <a:pt x="38" y="69"/>
                  </a:lnTo>
                  <a:lnTo>
                    <a:pt x="40" y="68"/>
                  </a:lnTo>
                  <a:lnTo>
                    <a:pt x="41" y="66"/>
                  </a:lnTo>
                  <a:lnTo>
                    <a:pt x="42" y="64"/>
                  </a:lnTo>
                  <a:lnTo>
                    <a:pt x="50" y="54"/>
                  </a:lnTo>
                  <a:lnTo>
                    <a:pt x="67" y="66"/>
                  </a:lnTo>
                  <a:lnTo>
                    <a:pt x="45" y="97"/>
                  </a:lnTo>
                  <a:lnTo>
                    <a:pt x="0" y="64"/>
                  </a:lnTo>
                </a:path>
              </a:pathLst>
            </a:custGeom>
            <a:solidFill>
              <a:srgbClr val="FFFFFF"/>
            </a:solidFill>
            <a:ln w="9525" cap="rnd">
              <a:noFill/>
              <a:round/>
              <a:headEnd/>
              <a:tailEnd/>
            </a:ln>
            <a:effectLst/>
          </p:spPr>
          <p:txBody>
            <a:bodyPr wrap="none" lIns="104683" tIns="52342" rIns="104683" bIns="52342">
              <a:spAutoFit/>
            </a:bodyPr>
            <a:lstStyle/>
            <a:p>
              <a:pPr>
                <a:defRPr/>
              </a:pPr>
              <a:endParaRPr lang="en-US" dirty="0"/>
            </a:p>
          </p:txBody>
        </p:sp>
        <p:sp>
          <p:nvSpPr>
            <p:cNvPr id="1090" name="Freeform 66"/>
            <p:cNvSpPr>
              <a:spLocks/>
            </p:cNvSpPr>
            <p:nvPr/>
          </p:nvSpPr>
          <p:spPr bwMode="auto">
            <a:xfrm>
              <a:off x="682" y="192"/>
              <a:ext cx="84" cy="80"/>
            </a:xfrm>
            <a:custGeom>
              <a:avLst/>
              <a:gdLst/>
              <a:ahLst/>
              <a:cxnLst>
                <a:cxn ang="0">
                  <a:pos x="53" y="35"/>
                </a:cxn>
                <a:cxn ang="0">
                  <a:pos x="57" y="33"/>
                </a:cxn>
                <a:cxn ang="0">
                  <a:pos x="61" y="29"/>
                </a:cxn>
                <a:cxn ang="0">
                  <a:pos x="61" y="24"/>
                </a:cxn>
                <a:cxn ang="0">
                  <a:pos x="57" y="22"/>
                </a:cxn>
                <a:cxn ang="0">
                  <a:pos x="53" y="24"/>
                </a:cxn>
                <a:cxn ang="0">
                  <a:pos x="23" y="45"/>
                </a:cxn>
                <a:cxn ang="0">
                  <a:pos x="21" y="46"/>
                </a:cxn>
                <a:cxn ang="0">
                  <a:pos x="21" y="49"/>
                </a:cxn>
                <a:cxn ang="0">
                  <a:pos x="24" y="53"/>
                </a:cxn>
                <a:cxn ang="0">
                  <a:pos x="29" y="52"/>
                </a:cxn>
                <a:cxn ang="0">
                  <a:pos x="33" y="49"/>
                </a:cxn>
                <a:cxn ang="0">
                  <a:pos x="34" y="45"/>
                </a:cxn>
                <a:cxn ang="0">
                  <a:pos x="62" y="58"/>
                </a:cxn>
                <a:cxn ang="0">
                  <a:pos x="28" y="78"/>
                </a:cxn>
                <a:cxn ang="0">
                  <a:pos x="22" y="75"/>
                </a:cxn>
                <a:cxn ang="0">
                  <a:pos x="18" y="72"/>
                </a:cxn>
                <a:cxn ang="0">
                  <a:pos x="13" y="68"/>
                </a:cxn>
                <a:cxn ang="0">
                  <a:pos x="9" y="62"/>
                </a:cxn>
                <a:cxn ang="0">
                  <a:pos x="6" y="57"/>
                </a:cxn>
                <a:cxn ang="0">
                  <a:pos x="1" y="49"/>
                </a:cxn>
                <a:cxn ang="0">
                  <a:pos x="0" y="40"/>
                </a:cxn>
                <a:cxn ang="0">
                  <a:pos x="3" y="32"/>
                </a:cxn>
                <a:cxn ang="0">
                  <a:pos x="9" y="25"/>
                </a:cxn>
                <a:cxn ang="0">
                  <a:pos x="37" y="6"/>
                </a:cxn>
                <a:cxn ang="0">
                  <a:pos x="45" y="1"/>
                </a:cxn>
                <a:cxn ang="0">
                  <a:pos x="52" y="0"/>
                </a:cxn>
                <a:cxn ang="0">
                  <a:pos x="61" y="2"/>
                </a:cxn>
                <a:cxn ang="0">
                  <a:pos x="67" y="7"/>
                </a:cxn>
                <a:cxn ang="0">
                  <a:pos x="73" y="13"/>
                </a:cxn>
                <a:cxn ang="0">
                  <a:pos x="76" y="19"/>
                </a:cxn>
                <a:cxn ang="0">
                  <a:pos x="79" y="24"/>
                </a:cxn>
                <a:cxn ang="0">
                  <a:pos x="81" y="31"/>
                </a:cxn>
                <a:cxn ang="0">
                  <a:pos x="83" y="36"/>
                </a:cxn>
                <a:cxn ang="0">
                  <a:pos x="83" y="43"/>
                </a:cxn>
              </a:cxnLst>
              <a:rect l="0" t="0" r="r" b="b"/>
              <a:pathLst>
                <a:path w="84" h="80">
                  <a:moveTo>
                    <a:pt x="67" y="54"/>
                  </a:moveTo>
                  <a:lnTo>
                    <a:pt x="53" y="35"/>
                  </a:lnTo>
                  <a:lnTo>
                    <a:pt x="55" y="34"/>
                  </a:lnTo>
                  <a:lnTo>
                    <a:pt x="57" y="33"/>
                  </a:lnTo>
                  <a:lnTo>
                    <a:pt x="59" y="32"/>
                  </a:lnTo>
                  <a:lnTo>
                    <a:pt x="61" y="29"/>
                  </a:lnTo>
                  <a:lnTo>
                    <a:pt x="62" y="27"/>
                  </a:lnTo>
                  <a:lnTo>
                    <a:pt x="61" y="24"/>
                  </a:lnTo>
                  <a:lnTo>
                    <a:pt x="59" y="23"/>
                  </a:lnTo>
                  <a:lnTo>
                    <a:pt x="57" y="22"/>
                  </a:lnTo>
                  <a:lnTo>
                    <a:pt x="55" y="23"/>
                  </a:lnTo>
                  <a:lnTo>
                    <a:pt x="53" y="24"/>
                  </a:lnTo>
                  <a:lnTo>
                    <a:pt x="51" y="25"/>
                  </a:lnTo>
                  <a:lnTo>
                    <a:pt x="23" y="45"/>
                  </a:lnTo>
                  <a:lnTo>
                    <a:pt x="22" y="45"/>
                  </a:lnTo>
                  <a:lnTo>
                    <a:pt x="21" y="46"/>
                  </a:lnTo>
                  <a:lnTo>
                    <a:pt x="21" y="47"/>
                  </a:lnTo>
                  <a:lnTo>
                    <a:pt x="21" y="49"/>
                  </a:lnTo>
                  <a:lnTo>
                    <a:pt x="21" y="51"/>
                  </a:lnTo>
                  <a:lnTo>
                    <a:pt x="24" y="53"/>
                  </a:lnTo>
                  <a:lnTo>
                    <a:pt x="26" y="53"/>
                  </a:lnTo>
                  <a:lnTo>
                    <a:pt x="29" y="52"/>
                  </a:lnTo>
                  <a:lnTo>
                    <a:pt x="31" y="51"/>
                  </a:lnTo>
                  <a:lnTo>
                    <a:pt x="33" y="49"/>
                  </a:lnTo>
                  <a:lnTo>
                    <a:pt x="35" y="47"/>
                  </a:lnTo>
                  <a:lnTo>
                    <a:pt x="34" y="45"/>
                  </a:lnTo>
                  <a:lnTo>
                    <a:pt x="46" y="35"/>
                  </a:lnTo>
                  <a:lnTo>
                    <a:pt x="62" y="58"/>
                  </a:lnTo>
                  <a:lnTo>
                    <a:pt x="31" y="79"/>
                  </a:lnTo>
                  <a:lnTo>
                    <a:pt x="28" y="78"/>
                  </a:lnTo>
                  <a:lnTo>
                    <a:pt x="25" y="77"/>
                  </a:lnTo>
                  <a:lnTo>
                    <a:pt x="22" y="75"/>
                  </a:lnTo>
                  <a:lnTo>
                    <a:pt x="20" y="73"/>
                  </a:lnTo>
                  <a:lnTo>
                    <a:pt x="18" y="72"/>
                  </a:lnTo>
                  <a:lnTo>
                    <a:pt x="15" y="70"/>
                  </a:lnTo>
                  <a:lnTo>
                    <a:pt x="13" y="68"/>
                  </a:lnTo>
                  <a:lnTo>
                    <a:pt x="11" y="65"/>
                  </a:lnTo>
                  <a:lnTo>
                    <a:pt x="9" y="62"/>
                  </a:lnTo>
                  <a:lnTo>
                    <a:pt x="7" y="60"/>
                  </a:lnTo>
                  <a:lnTo>
                    <a:pt x="6" y="57"/>
                  </a:lnTo>
                  <a:lnTo>
                    <a:pt x="3" y="53"/>
                  </a:lnTo>
                  <a:lnTo>
                    <a:pt x="1" y="49"/>
                  </a:lnTo>
                  <a:lnTo>
                    <a:pt x="0" y="45"/>
                  </a:lnTo>
                  <a:lnTo>
                    <a:pt x="0" y="40"/>
                  </a:lnTo>
                  <a:lnTo>
                    <a:pt x="1" y="35"/>
                  </a:lnTo>
                  <a:lnTo>
                    <a:pt x="3" y="32"/>
                  </a:lnTo>
                  <a:lnTo>
                    <a:pt x="7" y="28"/>
                  </a:lnTo>
                  <a:lnTo>
                    <a:pt x="9" y="25"/>
                  </a:lnTo>
                  <a:lnTo>
                    <a:pt x="13" y="22"/>
                  </a:lnTo>
                  <a:lnTo>
                    <a:pt x="37" y="6"/>
                  </a:lnTo>
                  <a:lnTo>
                    <a:pt x="41" y="3"/>
                  </a:lnTo>
                  <a:lnTo>
                    <a:pt x="45" y="1"/>
                  </a:lnTo>
                  <a:lnTo>
                    <a:pt x="48" y="0"/>
                  </a:lnTo>
                  <a:lnTo>
                    <a:pt x="52" y="0"/>
                  </a:lnTo>
                  <a:lnTo>
                    <a:pt x="57" y="0"/>
                  </a:lnTo>
                  <a:lnTo>
                    <a:pt x="61" y="2"/>
                  </a:lnTo>
                  <a:lnTo>
                    <a:pt x="64" y="4"/>
                  </a:lnTo>
                  <a:lnTo>
                    <a:pt x="67" y="7"/>
                  </a:lnTo>
                  <a:lnTo>
                    <a:pt x="70" y="10"/>
                  </a:lnTo>
                  <a:lnTo>
                    <a:pt x="73" y="13"/>
                  </a:lnTo>
                  <a:lnTo>
                    <a:pt x="75" y="16"/>
                  </a:lnTo>
                  <a:lnTo>
                    <a:pt x="76" y="19"/>
                  </a:lnTo>
                  <a:lnTo>
                    <a:pt x="78" y="21"/>
                  </a:lnTo>
                  <a:lnTo>
                    <a:pt x="79" y="24"/>
                  </a:lnTo>
                  <a:lnTo>
                    <a:pt x="80" y="28"/>
                  </a:lnTo>
                  <a:lnTo>
                    <a:pt x="81" y="31"/>
                  </a:lnTo>
                  <a:lnTo>
                    <a:pt x="82" y="33"/>
                  </a:lnTo>
                  <a:lnTo>
                    <a:pt x="83" y="36"/>
                  </a:lnTo>
                  <a:lnTo>
                    <a:pt x="83" y="40"/>
                  </a:lnTo>
                  <a:lnTo>
                    <a:pt x="83" y="43"/>
                  </a:lnTo>
                  <a:lnTo>
                    <a:pt x="67" y="54"/>
                  </a:lnTo>
                </a:path>
              </a:pathLst>
            </a:custGeom>
            <a:solidFill>
              <a:srgbClr val="FFFFFF"/>
            </a:solidFill>
            <a:ln w="9525" cap="rnd">
              <a:noFill/>
              <a:round/>
              <a:headEnd/>
              <a:tailEnd/>
            </a:ln>
            <a:effectLst/>
          </p:spPr>
          <p:txBody>
            <a:bodyPr wrap="none" lIns="104683" tIns="52342" rIns="104683" bIns="52342">
              <a:spAutoFit/>
            </a:bodyPr>
            <a:lstStyle/>
            <a:p>
              <a:pPr>
                <a:defRPr/>
              </a:pPr>
              <a:endParaRPr lang="en-US" dirty="0"/>
            </a:p>
          </p:txBody>
        </p:sp>
        <p:sp>
          <p:nvSpPr>
            <p:cNvPr id="1091" name="Freeform 67"/>
            <p:cNvSpPr>
              <a:spLocks/>
            </p:cNvSpPr>
            <p:nvPr/>
          </p:nvSpPr>
          <p:spPr bwMode="auto">
            <a:xfrm>
              <a:off x="716" y="249"/>
              <a:ext cx="90" cy="79"/>
            </a:xfrm>
            <a:custGeom>
              <a:avLst/>
              <a:gdLst/>
              <a:ahLst/>
              <a:cxnLst>
                <a:cxn ang="0">
                  <a:pos x="79" y="31"/>
                </a:cxn>
                <a:cxn ang="0">
                  <a:pos x="89" y="57"/>
                </a:cxn>
                <a:cxn ang="0">
                  <a:pos x="77" y="62"/>
                </a:cxn>
                <a:cxn ang="0">
                  <a:pos x="75" y="61"/>
                </a:cxn>
                <a:cxn ang="0">
                  <a:pos x="73" y="60"/>
                </a:cxn>
                <a:cxn ang="0">
                  <a:pos x="72" y="60"/>
                </a:cxn>
                <a:cxn ang="0">
                  <a:pos x="70" y="61"/>
                </a:cxn>
                <a:cxn ang="0">
                  <a:pos x="68" y="62"/>
                </a:cxn>
                <a:cxn ang="0">
                  <a:pos x="39" y="74"/>
                </a:cxn>
                <a:cxn ang="0">
                  <a:pos x="35" y="76"/>
                </a:cxn>
                <a:cxn ang="0">
                  <a:pos x="31" y="77"/>
                </a:cxn>
                <a:cxn ang="0">
                  <a:pos x="26" y="78"/>
                </a:cxn>
                <a:cxn ang="0">
                  <a:pos x="22" y="77"/>
                </a:cxn>
                <a:cxn ang="0">
                  <a:pos x="18" y="76"/>
                </a:cxn>
                <a:cxn ang="0">
                  <a:pos x="14" y="73"/>
                </a:cxn>
                <a:cxn ang="0">
                  <a:pos x="10" y="71"/>
                </a:cxn>
                <a:cxn ang="0">
                  <a:pos x="8" y="67"/>
                </a:cxn>
                <a:cxn ang="0">
                  <a:pos x="6" y="63"/>
                </a:cxn>
                <a:cxn ang="0">
                  <a:pos x="4" y="59"/>
                </a:cxn>
                <a:cxn ang="0">
                  <a:pos x="3" y="56"/>
                </a:cxn>
                <a:cxn ang="0">
                  <a:pos x="1" y="51"/>
                </a:cxn>
                <a:cxn ang="0">
                  <a:pos x="0" y="47"/>
                </a:cxn>
                <a:cxn ang="0">
                  <a:pos x="0" y="43"/>
                </a:cxn>
                <a:cxn ang="0">
                  <a:pos x="1" y="38"/>
                </a:cxn>
                <a:cxn ang="0">
                  <a:pos x="3" y="33"/>
                </a:cxn>
                <a:cxn ang="0">
                  <a:pos x="6" y="31"/>
                </a:cxn>
                <a:cxn ang="0">
                  <a:pos x="9" y="28"/>
                </a:cxn>
                <a:cxn ang="0">
                  <a:pos x="13" y="26"/>
                </a:cxn>
                <a:cxn ang="0">
                  <a:pos x="17" y="23"/>
                </a:cxn>
                <a:cxn ang="0">
                  <a:pos x="46" y="11"/>
                </a:cxn>
                <a:cxn ang="0">
                  <a:pos x="48" y="10"/>
                </a:cxn>
                <a:cxn ang="0">
                  <a:pos x="50" y="9"/>
                </a:cxn>
                <a:cxn ang="0">
                  <a:pos x="51" y="8"/>
                </a:cxn>
                <a:cxn ang="0">
                  <a:pos x="52" y="7"/>
                </a:cxn>
                <a:cxn ang="0">
                  <a:pos x="52" y="6"/>
                </a:cxn>
                <a:cxn ang="0">
                  <a:pos x="65" y="0"/>
                </a:cxn>
                <a:cxn ang="0">
                  <a:pos x="77" y="27"/>
                </a:cxn>
                <a:cxn ang="0">
                  <a:pos x="64" y="33"/>
                </a:cxn>
                <a:cxn ang="0">
                  <a:pos x="62" y="32"/>
                </a:cxn>
                <a:cxn ang="0">
                  <a:pos x="61" y="32"/>
                </a:cxn>
                <a:cxn ang="0">
                  <a:pos x="59" y="32"/>
                </a:cxn>
                <a:cxn ang="0">
                  <a:pos x="57" y="33"/>
                </a:cxn>
                <a:cxn ang="0">
                  <a:pos x="55" y="33"/>
                </a:cxn>
                <a:cxn ang="0">
                  <a:pos x="23" y="47"/>
                </a:cxn>
                <a:cxn ang="0">
                  <a:pos x="22" y="47"/>
                </a:cxn>
                <a:cxn ang="0">
                  <a:pos x="21" y="48"/>
                </a:cxn>
                <a:cxn ang="0">
                  <a:pos x="20" y="49"/>
                </a:cxn>
                <a:cxn ang="0">
                  <a:pos x="20" y="51"/>
                </a:cxn>
                <a:cxn ang="0">
                  <a:pos x="20" y="54"/>
                </a:cxn>
                <a:cxn ang="0">
                  <a:pos x="22" y="56"/>
                </a:cxn>
                <a:cxn ang="0">
                  <a:pos x="22" y="57"/>
                </a:cxn>
                <a:cxn ang="0">
                  <a:pos x="24" y="57"/>
                </a:cxn>
                <a:cxn ang="0">
                  <a:pos x="26" y="57"/>
                </a:cxn>
                <a:cxn ang="0">
                  <a:pos x="27" y="56"/>
                </a:cxn>
                <a:cxn ang="0">
                  <a:pos x="60" y="42"/>
                </a:cxn>
                <a:cxn ang="0">
                  <a:pos x="61" y="41"/>
                </a:cxn>
                <a:cxn ang="0">
                  <a:pos x="63" y="40"/>
                </a:cxn>
                <a:cxn ang="0">
                  <a:pos x="64" y="39"/>
                </a:cxn>
                <a:cxn ang="0">
                  <a:pos x="65" y="38"/>
                </a:cxn>
                <a:cxn ang="0">
                  <a:pos x="66" y="36"/>
                </a:cxn>
                <a:cxn ang="0">
                  <a:pos x="79" y="31"/>
                </a:cxn>
              </a:cxnLst>
              <a:rect l="0" t="0" r="r" b="b"/>
              <a:pathLst>
                <a:path w="90" h="79">
                  <a:moveTo>
                    <a:pt x="79" y="31"/>
                  </a:moveTo>
                  <a:lnTo>
                    <a:pt x="89" y="57"/>
                  </a:lnTo>
                  <a:lnTo>
                    <a:pt x="77" y="62"/>
                  </a:lnTo>
                  <a:lnTo>
                    <a:pt x="75" y="61"/>
                  </a:lnTo>
                  <a:lnTo>
                    <a:pt x="73" y="60"/>
                  </a:lnTo>
                  <a:lnTo>
                    <a:pt x="72" y="60"/>
                  </a:lnTo>
                  <a:lnTo>
                    <a:pt x="70" y="61"/>
                  </a:lnTo>
                  <a:lnTo>
                    <a:pt x="68" y="62"/>
                  </a:lnTo>
                  <a:lnTo>
                    <a:pt x="39" y="74"/>
                  </a:lnTo>
                  <a:lnTo>
                    <a:pt x="35" y="76"/>
                  </a:lnTo>
                  <a:lnTo>
                    <a:pt x="31" y="77"/>
                  </a:lnTo>
                  <a:lnTo>
                    <a:pt x="26" y="78"/>
                  </a:lnTo>
                  <a:lnTo>
                    <a:pt x="22" y="77"/>
                  </a:lnTo>
                  <a:lnTo>
                    <a:pt x="18" y="76"/>
                  </a:lnTo>
                  <a:lnTo>
                    <a:pt x="14" y="73"/>
                  </a:lnTo>
                  <a:lnTo>
                    <a:pt x="10" y="71"/>
                  </a:lnTo>
                  <a:lnTo>
                    <a:pt x="8" y="67"/>
                  </a:lnTo>
                  <a:lnTo>
                    <a:pt x="6" y="63"/>
                  </a:lnTo>
                  <a:lnTo>
                    <a:pt x="4" y="59"/>
                  </a:lnTo>
                  <a:lnTo>
                    <a:pt x="3" y="56"/>
                  </a:lnTo>
                  <a:lnTo>
                    <a:pt x="1" y="51"/>
                  </a:lnTo>
                  <a:lnTo>
                    <a:pt x="0" y="47"/>
                  </a:lnTo>
                  <a:lnTo>
                    <a:pt x="0" y="43"/>
                  </a:lnTo>
                  <a:lnTo>
                    <a:pt x="1" y="38"/>
                  </a:lnTo>
                  <a:lnTo>
                    <a:pt x="3" y="33"/>
                  </a:lnTo>
                  <a:lnTo>
                    <a:pt x="6" y="31"/>
                  </a:lnTo>
                  <a:lnTo>
                    <a:pt x="9" y="28"/>
                  </a:lnTo>
                  <a:lnTo>
                    <a:pt x="13" y="26"/>
                  </a:lnTo>
                  <a:lnTo>
                    <a:pt x="17" y="23"/>
                  </a:lnTo>
                  <a:lnTo>
                    <a:pt x="46" y="11"/>
                  </a:lnTo>
                  <a:lnTo>
                    <a:pt x="48" y="10"/>
                  </a:lnTo>
                  <a:lnTo>
                    <a:pt x="50" y="9"/>
                  </a:lnTo>
                  <a:lnTo>
                    <a:pt x="51" y="8"/>
                  </a:lnTo>
                  <a:lnTo>
                    <a:pt x="52" y="7"/>
                  </a:lnTo>
                  <a:lnTo>
                    <a:pt x="52" y="6"/>
                  </a:lnTo>
                  <a:lnTo>
                    <a:pt x="65" y="0"/>
                  </a:lnTo>
                  <a:lnTo>
                    <a:pt x="77" y="27"/>
                  </a:lnTo>
                  <a:lnTo>
                    <a:pt x="64" y="33"/>
                  </a:lnTo>
                  <a:lnTo>
                    <a:pt x="62" y="32"/>
                  </a:lnTo>
                  <a:lnTo>
                    <a:pt x="61" y="32"/>
                  </a:lnTo>
                  <a:lnTo>
                    <a:pt x="59" y="32"/>
                  </a:lnTo>
                  <a:lnTo>
                    <a:pt x="57" y="33"/>
                  </a:lnTo>
                  <a:lnTo>
                    <a:pt x="55" y="33"/>
                  </a:lnTo>
                  <a:lnTo>
                    <a:pt x="23" y="47"/>
                  </a:lnTo>
                  <a:lnTo>
                    <a:pt x="22" y="47"/>
                  </a:lnTo>
                  <a:lnTo>
                    <a:pt x="21" y="48"/>
                  </a:lnTo>
                  <a:lnTo>
                    <a:pt x="20" y="49"/>
                  </a:lnTo>
                  <a:lnTo>
                    <a:pt x="20" y="51"/>
                  </a:lnTo>
                  <a:lnTo>
                    <a:pt x="20" y="54"/>
                  </a:lnTo>
                  <a:lnTo>
                    <a:pt x="22" y="56"/>
                  </a:lnTo>
                  <a:lnTo>
                    <a:pt x="22" y="57"/>
                  </a:lnTo>
                  <a:lnTo>
                    <a:pt x="24" y="57"/>
                  </a:lnTo>
                  <a:lnTo>
                    <a:pt x="26" y="57"/>
                  </a:lnTo>
                  <a:lnTo>
                    <a:pt x="27" y="56"/>
                  </a:lnTo>
                  <a:lnTo>
                    <a:pt x="60" y="42"/>
                  </a:lnTo>
                  <a:lnTo>
                    <a:pt x="61" y="41"/>
                  </a:lnTo>
                  <a:lnTo>
                    <a:pt x="63" y="40"/>
                  </a:lnTo>
                  <a:lnTo>
                    <a:pt x="64" y="39"/>
                  </a:lnTo>
                  <a:lnTo>
                    <a:pt x="65" y="38"/>
                  </a:lnTo>
                  <a:lnTo>
                    <a:pt x="66" y="36"/>
                  </a:lnTo>
                  <a:lnTo>
                    <a:pt x="79" y="31"/>
                  </a:lnTo>
                </a:path>
              </a:pathLst>
            </a:custGeom>
            <a:solidFill>
              <a:srgbClr val="FFFFFF"/>
            </a:solidFill>
            <a:ln w="9525" cap="rnd">
              <a:noFill/>
              <a:round/>
              <a:headEnd/>
              <a:tailEnd/>
            </a:ln>
            <a:effectLst/>
          </p:spPr>
          <p:txBody>
            <a:bodyPr wrap="none" lIns="104683" tIns="52342" rIns="104683" bIns="52342">
              <a:spAutoFit/>
            </a:bodyPr>
            <a:lstStyle/>
            <a:p>
              <a:pPr>
                <a:defRPr/>
              </a:pPr>
              <a:endParaRPr lang="en-US" dirty="0"/>
            </a:p>
          </p:txBody>
        </p:sp>
        <p:sp>
          <p:nvSpPr>
            <p:cNvPr id="1092" name="Freeform 68"/>
            <p:cNvSpPr>
              <a:spLocks/>
            </p:cNvSpPr>
            <p:nvPr/>
          </p:nvSpPr>
          <p:spPr bwMode="auto">
            <a:xfrm>
              <a:off x="735" y="338"/>
              <a:ext cx="88" cy="66"/>
            </a:xfrm>
            <a:custGeom>
              <a:avLst/>
              <a:gdLst/>
              <a:ahLst/>
              <a:cxnLst>
                <a:cxn ang="0">
                  <a:pos x="42" y="26"/>
                </a:cxn>
                <a:cxn ang="0">
                  <a:pos x="40" y="20"/>
                </a:cxn>
                <a:cxn ang="0">
                  <a:pos x="64" y="19"/>
                </a:cxn>
                <a:cxn ang="0">
                  <a:pos x="42" y="28"/>
                </a:cxn>
                <a:cxn ang="0">
                  <a:pos x="42" y="26"/>
                </a:cxn>
                <a:cxn ang="0">
                  <a:pos x="27" y="30"/>
                </a:cxn>
                <a:cxn ang="0">
                  <a:pos x="28" y="33"/>
                </a:cxn>
                <a:cxn ang="0">
                  <a:pos x="27" y="34"/>
                </a:cxn>
                <a:cxn ang="0">
                  <a:pos x="26" y="34"/>
                </a:cxn>
                <a:cxn ang="0">
                  <a:pos x="25" y="35"/>
                </a:cxn>
                <a:cxn ang="0">
                  <a:pos x="23" y="35"/>
                </a:cxn>
                <a:cxn ang="0">
                  <a:pos x="22" y="34"/>
                </a:cxn>
                <a:cxn ang="0">
                  <a:pos x="22" y="33"/>
                </a:cxn>
                <a:cxn ang="0">
                  <a:pos x="21" y="33"/>
                </a:cxn>
                <a:cxn ang="0">
                  <a:pos x="7" y="36"/>
                </a:cxn>
                <a:cxn ang="0">
                  <a:pos x="15" y="65"/>
                </a:cxn>
                <a:cxn ang="0">
                  <a:pos x="28" y="61"/>
                </a:cxn>
                <a:cxn ang="0">
                  <a:pos x="29" y="60"/>
                </a:cxn>
                <a:cxn ang="0">
                  <a:pos x="30" y="59"/>
                </a:cxn>
                <a:cxn ang="0">
                  <a:pos x="32" y="58"/>
                </a:cxn>
                <a:cxn ang="0">
                  <a:pos x="33" y="57"/>
                </a:cxn>
                <a:cxn ang="0">
                  <a:pos x="35" y="56"/>
                </a:cxn>
                <a:cxn ang="0">
                  <a:pos x="87" y="33"/>
                </a:cxn>
                <a:cxn ang="0">
                  <a:pos x="79" y="0"/>
                </a:cxn>
                <a:cxn ang="0">
                  <a:pos x="23" y="3"/>
                </a:cxn>
                <a:cxn ang="0">
                  <a:pos x="21" y="3"/>
                </a:cxn>
                <a:cxn ang="0">
                  <a:pos x="19" y="3"/>
                </a:cxn>
                <a:cxn ang="0">
                  <a:pos x="17" y="3"/>
                </a:cxn>
                <a:cxn ang="0">
                  <a:pos x="15" y="2"/>
                </a:cxn>
                <a:cxn ang="0">
                  <a:pos x="14" y="1"/>
                </a:cxn>
                <a:cxn ang="0">
                  <a:pos x="0" y="5"/>
                </a:cxn>
                <a:cxn ang="0">
                  <a:pos x="7" y="29"/>
                </a:cxn>
                <a:cxn ang="0">
                  <a:pos x="20" y="27"/>
                </a:cxn>
                <a:cxn ang="0">
                  <a:pos x="20" y="26"/>
                </a:cxn>
                <a:cxn ang="0">
                  <a:pos x="21" y="25"/>
                </a:cxn>
                <a:cxn ang="0">
                  <a:pos x="21" y="24"/>
                </a:cxn>
                <a:cxn ang="0">
                  <a:pos x="22" y="23"/>
                </a:cxn>
                <a:cxn ang="0">
                  <a:pos x="23" y="22"/>
                </a:cxn>
                <a:cxn ang="0">
                  <a:pos x="24" y="22"/>
                </a:cxn>
                <a:cxn ang="0">
                  <a:pos x="25" y="22"/>
                </a:cxn>
                <a:cxn ang="0">
                  <a:pos x="27" y="30"/>
                </a:cxn>
                <a:cxn ang="0">
                  <a:pos x="42" y="26"/>
                </a:cxn>
              </a:cxnLst>
              <a:rect l="0" t="0" r="r" b="b"/>
              <a:pathLst>
                <a:path w="88" h="66">
                  <a:moveTo>
                    <a:pt x="42" y="26"/>
                  </a:moveTo>
                  <a:lnTo>
                    <a:pt x="40" y="20"/>
                  </a:lnTo>
                  <a:lnTo>
                    <a:pt x="64" y="19"/>
                  </a:lnTo>
                  <a:lnTo>
                    <a:pt x="42" y="28"/>
                  </a:lnTo>
                  <a:lnTo>
                    <a:pt x="42" y="26"/>
                  </a:lnTo>
                  <a:lnTo>
                    <a:pt x="27" y="30"/>
                  </a:lnTo>
                  <a:lnTo>
                    <a:pt x="28" y="33"/>
                  </a:lnTo>
                  <a:lnTo>
                    <a:pt x="27" y="34"/>
                  </a:lnTo>
                  <a:lnTo>
                    <a:pt x="26" y="34"/>
                  </a:lnTo>
                  <a:lnTo>
                    <a:pt x="25" y="35"/>
                  </a:lnTo>
                  <a:lnTo>
                    <a:pt x="23" y="35"/>
                  </a:lnTo>
                  <a:lnTo>
                    <a:pt x="22" y="34"/>
                  </a:lnTo>
                  <a:lnTo>
                    <a:pt x="22" y="33"/>
                  </a:lnTo>
                  <a:lnTo>
                    <a:pt x="21" y="33"/>
                  </a:lnTo>
                  <a:lnTo>
                    <a:pt x="7" y="36"/>
                  </a:lnTo>
                  <a:lnTo>
                    <a:pt x="15" y="65"/>
                  </a:lnTo>
                  <a:lnTo>
                    <a:pt x="28" y="61"/>
                  </a:lnTo>
                  <a:lnTo>
                    <a:pt x="29" y="60"/>
                  </a:lnTo>
                  <a:lnTo>
                    <a:pt x="30" y="59"/>
                  </a:lnTo>
                  <a:lnTo>
                    <a:pt x="32" y="58"/>
                  </a:lnTo>
                  <a:lnTo>
                    <a:pt x="33" y="57"/>
                  </a:lnTo>
                  <a:lnTo>
                    <a:pt x="35" y="56"/>
                  </a:lnTo>
                  <a:lnTo>
                    <a:pt x="87" y="33"/>
                  </a:lnTo>
                  <a:lnTo>
                    <a:pt x="79" y="0"/>
                  </a:lnTo>
                  <a:lnTo>
                    <a:pt x="23" y="3"/>
                  </a:lnTo>
                  <a:lnTo>
                    <a:pt x="21" y="3"/>
                  </a:lnTo>
                  <a:lnTo>
                    <a:pt x="19" y="3"/>
                  </a:lnTo>
                  <a:lnTo>
                    <a:pt x="17" y="3"/>
                  </a:lnTo>
                  <a:lnTo>
                    <a:pt x="15" y="2"/>
                  </a:lnTo>
                  <a:lnTo>
                    <a:pt x="14" y="1"/>
                  </a:lnTo>
                  <a:lnTo>
                    <a:pt x="0" y="5"/>
                  </a:lnTo>
                  <a:lnTo>
                    <a:pt x="7" y="29"/>
                  </a:lnTo>
                  <a:lnTo>
                    <a:pt x="20" y="27"/>
                  </a:lnTo>
                  <a:lnTo>
                    <a:pt x="20" y="26"/>
                  </a:lnTo>
                  <a:lnTo>
                    <a:pt x="21" y="25"/>
                  </a:lnTo>
                  <a:lnTo>
                    <a:pt x="21" y="24"/>
                  </a:lnTo>
                  <a:lnTo>
                    <a:pt x="22" y="23"/>
                  </a:lnTo>
                  <a:lnTo>
                    <a:pt x="23" y="22"/>
                  </a:lnTo>
                  <a:lnTo>
                    <a:pt x="24" y="22"/>
                  </a:lnTo>
                  <a:lnTo>
                    <a:pt x="25" y="22"/>
                  </a:lnTo>
                  <a:lnTo>
                    <a:pt x="27" y="30"/>
                  </a:lnTo>
                  <a:lnTo>
                    <a:pt x="42" y="26"/>
                  </a:lnTo>
                </a:path>
              </a:pathLst>
            </a:custGeom>
            <a:solidFill>
              <a:srgbClr val="FFFFFF"/>
            </a:solidFill>
            <a:ln w="9525" cap="rnd">
              <a:noFill/>
              <a:round/>
              <a:headEnd/>
              <a:tailEnd/>
            </a:ln>
            <a:effectLst/>
          </p:spPr>
          <p:txBody>
            <a:bodyPr wrap="none" lIns="104683" tIns="52342" rIns="104683" bIns="52342">
              <a:spAutoFit/>
            </a:bodyPr>
            <a:lstStyle/>
            <a:p>
              <a:pPr>
                <a:defRPr/>
              </a:pPr>
              <a:endParaRPr lang="en-US" dirty="0"/>
            </a:p>
          </p:txBody>
        </p:sp>
        <p:sp>
          <p:nvSpPr>
            <p:cNvPr id="1093" name="Freeform 69"/>
            <p:cNvSpPr>
              <a:spLocks/>
            </p:cNvSpPr>
            <p:nvPr/>
          </p:nvSpPr>
          <p:spPr bwMode="auto">
            <a:xfrm>
              <a:off x="751" y="416"/>
              <a:ext cx="72" cy="62"/>
            </a:xfrm>
            <a:custGeom>
              <a:avLst/>
              <a:gdLst/>
              <a:ahLst/>
              <a:cxnLst>
                <a:cxn ang="0">
                  <a:pos x="46" y="25"/>
                </a:cxn>
                <a:cxn ang="0">
                  <a:pos x="46" y="31"/>
                </a:cxn>
                <a:cxn ang="0">
                  <a:pos x="48" y="34"/>
                </a:cxn>
                <a:cxn ang="0">
                  <a:pos x="54" y="35"/>
                </a:cxn>
                <a:cxn ang="0">
                  <a:pos x="59" y="34"/>
                </a:cxn>
                <a:cxn ang="0">
                  <a:pos x="61" y="31"/>
                </a:cxn>
                <a:cxn ang="0">
                  <a:pos x="61" y="25"/>
                </a:cxn>
                <a:cxn ang="0">
                  <a:pos x="46" y="2"/>
                </a:cxn>
                <a:cxn ang="0">
                  <a:pos x="58" y="2"/>
                </a:cxn>
                <a:cxn ang="0">
                  <a:pos x="61" y="2"/>
                </a:cxn>
                <a:cxn ang="0">
                  <a:pos x="64" y="0"/>
                </a:cxn>
                <a:cxn ang="0">
                  <a:pos x="78" y="33"/>
                </a:cxn>
                <a:cxn ang="0">
                  <a:pos x="77" y="40"/>
                </a:cxn>
                <a:cxn ang="0">
                  <a:pos x="76" y="47"/>
                </a:cxn>
                <a:cxn ang="0">
                  <a:pos x="72" y="55"/>
                </a:cxn>
                <a:cxn ang="0">
                  <a:pos x="65" y="58"/>
                </a:cxn>
                <a:cxn ang="0">
                  <a:pos x="57" y="59"/>
                </a:cxn>
                <a:cxn ang="0">
                  <a:pos x="47" y="57"/>
                </a:cxn>
                <a:cxn ang="0">
                  <a:pos x="41" y="52"/>
                </a:cxn>
                <a:cxn ang="0">
                  <a:pos x="37" y="52"/>
                </a:cxn>
                <a:cxn ang="0">
                  <a:pos x="33" y="56"/>
                </a:cxn>
                <a:cxn ang="0">
                  <a:pos x="26" y="57"/>
                </a:cxn>
                <a:cxn ang="0">
                  <a:pos x="20" y="57"/>
                </a:cxn>
                <a:cxn ang="0">
                  <a:pos x="17" y="58"/>
                </a:cxn>
                <a:cxn ang="0">
                  <a:pos x="14" y="61"/>
                </a:cxn>
                <a:cxn ang="0">
                  <a:pos x="0" y="35"/>
                </a:cxn>
                <a:cxn ang="0">
                  <a:pos x="6" y="34"/>
                </a:cxn>
                <a:cxn ang="0">
                  <a:pos x="14" y="34"/>
                </a:cxn>
                <a:cxn ang="0">
                  <a:pos x="24" y="34"/>
                </a:cxn>
                <a:cxn ang="0">
                  <a:pos x="29" y="32"/>
                </a:cxn>
                <a:cxn ang="0">
                  <a:pos x="31" y="26"/>
                </a:cxn>
                <a:cxn ang="0">
                  <a:pos x="21" y="25"/>
                </a:cxn>
                <a:cxn ang="0">
                  <a:pos x="18" y="25"/>
                </a:cxn>
                <a:cxn ang="0">
                  <a:pos x="15" y="27"/>
                </a:cxn>
                <a:cxn ang="0">
                  <a:pos x="0" y="28"/>
                </a:cxn>
                <a:cxn ang="0">
                  <a:pos x="14" y="0"/>
                </a:cxn>
                <a:cxn ang="0">
                  <a:pos x="17" y="2"/>
                </a:cxn>
                <a:cxn ang="0">
                  <a:pos x="20" y="2"/>
                </a:cxn>
                <a:cxn ang="0">
                  <a:pos x="46" y="2"/>
                </a:cxn>
              </a:cxnLst>
              <a:rect l="0" t="0" r="r" b="b"/>
              <a:pathLst>
                <a:path w="79" h="62">
                  <a:moveTo>
                    <a:pt x="57" y="25"/>
                  </a:moveTo>
                  <a:lnTo>
                    <a:pt x="46" y="25"/>
                  </a:lnTo>
                  <a:lnTo>
                    <a:pt x="46" y="28"/>
                  </a:lnTo>
                  <a:lnTo>
                    <a:pt x="46" y="31"/>
                  </a:lnTo>
                  <a:lnTo>
                    <a:pt x="47" y="33"/>
                  </a:lnTo>
                  <a:lnTo>
                    <a:pt x="48" y="34"/>
                  </a:lnTo>
                  <a:lnTo>
                    <a:pt x="51" y="35"/>
                  </a:lnTo>
                  <a:lnTo>
                    <a:pt x="54" y="35"/>
                  </a:lnTo>
                  <a:lnTo>
                    <a:pt x="57" y="35"/>
                  </a:lnTo>
                  <a:lnTo>
                    <a:pt x="59" y="34"/>
                  </a:lnTo>
                  <a:lnTo>
                    <a:pt x="60" y="33"/>
                  </a:lnTo>
                  <a:lnTo>
                    <a:pt x="61" y="31"/>
                  </a:lnTo>
                  <a:lnTo>
                    <a:pt x="61" y="28"/>
                  </a:lnTo>
                  <a:lnTo>
                    <a:pt x="61" y="25"/>
                  </a:lnTo>
                  <a:lnTo>
                    <a:pt x="57" y="25"/>
                  </a:lnTo>
                  <a:lnTo>
                    <a:pt x="46" y="2"/>
                  </a:lnTo>
                  <a:lnTo>
                    <a:pt x="57" y="2"/>
                  </a:lnTo>
                  <a:lnTo>
                    <a:pt x="58" y="2"/>
                  </a:lnTo>
                  <a:lnTo>
                    <a:pt x="59" y="2"/>
                  </a:lnTo>
                  <a:lnTo>
                    <a:pt x="61" y="2"/>
                  </a:lnTo>
                  <a:lnTo>
                    <a:pt x="62" y="1"/>
                  </a:lnTo>
                  <a:lnTo>
                    <a:pt x="64" y="0"/>
                  </a:lnTo>
                  <a:lnTo>
                    <a:pt x="78" y="0"/>
                  </a:lnTo>
                  <a:lnTo>
                    <a:pt x="78" y="33"/>
                  </a:lnTo>
                  <a:lnTo>
                    <a:pt x="77" y="36"/>
                  </a:lnTo>
                  <a:lnTo>
                    <a:pt x="77" y="40"/>
                  </a:lnTo>
                  <a:lnTo>
                    <a:pt x="77" y="44"/>
                  </a:lnTo>
                  <a:lnTo>
                    <a:pt x="76" y="47"/>
                  </a:lnTo>
                  <a:lnTo>
                    <a:pt x="74" y="51"/>
                  </a:lnTo>
                  <a:lnTo>
                    <a:pt x="72" y="55"/>
                  </a:lnTo>
                  <a:lnTo>
                    <a:pt x="69" y="56"/>
                  </a:lnTo>
                  <a:lnTo>
                    <a:pt x="65" y="58"/>
                  </a:lnTo>
                  <a:lnTo>
                    <a:pt x="61" y="59"/>
                  </a:lnTo>
                  <a:lnTo>
                    <a:pt x="57" y="59"/>
                  </a:lnTo>
                  <a:lnTo>
                    <a:pt x="52" y="59"/>
                  </a:lnTo>
                  <a:lnTo>
                    <a:pt x="47" y="57"/>
                  </a:lnTo>
                  <a:lnTo>
                    <a:pt x="44" y="56"/>
                  </a:lnTo>
                  <a:lnTo>
                    <a:pt x="41" y="52"/>
                  </a:lnTo>
                  <a:lnTo>
                    <a:pt x="39" y="47"/>
                  </a:lnTo>
                  <a:lnTo>
                    <a:pt x="37" y="52"/>
                  </a:lnTo>
                  <a:lnTo>
                    <a:pt x="35" y="55"/>
                  </a:lnTo>
                  <a:lnTo>
                    <a:pt x="33" y="56"/>
                  </a:lnTo>
                  <a:lnTo>
                    <a:pt x="30" y="57"/>
                  </a:lnTo>
                  <a:lnTo>
                    <a:pt x="26" y="57"/>
                  </a:lnTo>
                  <a:lnTo>
                    <a:pt x="21" y="57"/>
                  </a:lnTo>
                  <a:lnTo>
                    <a:pt x="20" y="57"/>
                  </a:lnTo>
                  <a:lnTo>
                    <a:pt x="18" y="57"/>
                  </a:lnTo>
                  <a:lnTo>
                    <a:pt x="17" y="58"/>
                  </a:lnTo>
                  <a:lnTo>
                    <a:pt x="15" y="59"/>
                  </a:lnTo>
                  <a:lnTo>
                    <a:pt x="14" y="61"/>
                  </a:lnTo>
                  <a:lnTo>
                    <a:pt x="0" y="60"/>
                  </a:lnTo>
                  <a:lnTo>
                    <a:pt x="0" y="35"/>
                  </a:lnTo>
                  <a:lnTo>
                    <a:pt x="3" y="35"/>
                  </a:lnTo>
                  <a:lnTo>
                    <a:pt x="6" y="34"/>
                  </a:lnTo>
                  <a:lnTo>
                    <a:pt x="9" y="34"/>
                  </a:lnTo>
                  <a:lnTo>
                    <a:pt x="14" y="34"/>
                  </a:lnTo>
                  <a:lnTo>
                    <a:pt x="21" y="34"/>
                  </a:lnTo>
                  <a:lnTo>
                    <a:pt x="24" y="34"/>
                  </a:lnTo>
                  <a:lnTo>
                    <a:pt x="27" y="34"/>
                  </a:lnTo>
                  <a:lnTo>
                    <a:pt x="29" y="32"/>
                  </a:lnTo>
                  <a:lnTo>
                    <a:pt x="30" y="30"/>
                  </a:lnTo>
                  <a:lnTo>
                    <a:pt x="31" y="26"/>
                  </a:lnTo>
                  <a:lnTo>
                    <a:pt x="31" y="25"/>
                  </a:lnTo>
                  <a:lnTo>
                    <a:pt x="21" y="25"/>
                  </a:lnTo>
                  <a:lnTo>
                    <a:pt x="20" y="25"/>
                  </a:lnTo>
                  <a:lnTo>
                    <a:pt x="18" y="25"/>
                  </a:lnTo>
                  <a:lnTo>
                    <a:pt x="17" y="26"/>
                  </a:lnTo>
                  <a:lnTo>
                    <a:pt x="15" y="27"/>
                  </a:lnTo>
                  <a:lnTo>
                    <a:pt x="14" y="28"/>
                  </a:lnTo>
                  <a:lnTo>
                    <a:pt x="0" y="28"/>
                  </a:lnTo>
                  <a:lnTo>
                    <a:pt x="0" y="0"/>
                  </a:lnTo>
                  <a:lnTo>
                    <a:pt x="14" y="0"/>
                  </a:lnTo>
                  <a:lnTo>
                    <a:pt x="15" y="1"/>
                  </a:lnTo>
                  <a:lnTo>
                    <a:pt x="17" y="2"/>
                  </a:lnTo>
                  <a:lnTo>
                    <a:pt x="19" y="2"/>
                  </a:lnTo>
                  <a:lnTo>
                    <a:pt x="20" y="2"/>
                  </a:lnTo>
                  <a:lnTo>
                    <a:pt x="21" y="2"/>
                  </a:lnTo>
                  <a:lnTo>
                    <a:pt x="46" y="2"/>
                  </a:lnTo>
                  <a:lnTo>
                    <a:pt x="57" y="25"/>
                  </a:lnTo>
                </a:path>
              </a:pathLst>
            </a:custGeom>
            <a:solidFill>
              <a:srgbClr val="FFFFFF"/>
            </a:solidFill>
            <a:ln w="9525" cap="rnd">
              <a:noFill/>
              <a:round/>
              <a:headEnd/>
              <a:tailEnd/>
            </a:ln>
            <a:effectLst/>
          </p:spPr>
          <p:txBody>
            <a:bodyPr wrap="none" lIns="104683" tIns="52342" rIns="104683" bIns="52342">
              <a:spAutoFit/>
            </a:bodyPr>
            <a:lstStyle/>
            <a:p>
              <a:pPr>
                <a:defRPr/>
              </a:pPr>
              <a:endParaRPr lang="en-US" dirty="0"/>
            </a:p>
          </p:txBody>
        </p:sp>
        <p:sp>
          <p:nvSpPr>
            <p:cNvPr id="1094" name="Freeform 70"/>
            <p:cNvSpPr>
              <a:spLocks/>
            </p:cNvSpPr>
            <p:nvPr/>
          </p:nvSpPr>
          <p:spPr bwMode="auto">
            <a:xfrm>
              <a:off x="740" y="488"/>
              <a:ext cx="86" cy="72"/>
            </a:xfrm>
            <a:custGeom>
              <a:avLst/>
              <a:gdLst/>
              <a:ahLst/>
              <a:cxnLst>
                <a:cxn ang="0">
                  <a:pos x="45" y="35"/>
                </a:cxn>
                <a:cxn ang="0">
                  <a:pos x="19" y="30"/>
                </a:cxn>
                <a:cxn ang="0">
                  <a:pos x="19" y="31"/>
                </a:cxn>
                <a:cxn ang="0">
                  <a:pos x="19" y="34"/>
                </a:cxn>
                <a:cxn ang="0">
                  <a:pos x="19" y="36"/>
                </a:cxn>
                <a:cxn ang="0">
                  <a:pos x="20" y="38"/>
                </a:cxn>
                <a:cxn ang="0">
                  <a:pos x="21" y="39"/>
                </a:cxn>
                <a:cxn ang="0">
                  <a:pos x="24" y="40"/>
                </a:cxn>
                <a:cxn ang="0">
                  <a:pos x="53" y="46"/>
                </a:cxn>
                <a:cxn ang="0">
                  <a:pos x="56" y="46"/>
                </a:cxn>
                <a:cxn ang="0">
                  <a:pos x="58" y="46"/>
                </a:cxn>
                <a:cxn ang="0">
                  <a:pos x="60" y="45"/>
                </a:cxn>
                <a:cxn ang="0">
                  <a:pos x="62" y="43"/>
                </a:cxn>
                <a:cxn ang="0">
                  <a:pos x="62" y="41"/>
                </a:cxn>
                <a:cxn ang="0">
                  <a:pos x="63" y="40"/>
                </a:cxn>
                <a:cxn ang="0">
                  <a:pos x="45" y="35"/>
                </a:cxn>
                <a:cxn ang="0">
                  <a:pos x="50" y="12"/>
                </a:cxn>
                <a:cxn ang="0">
                  <a:pos x="64" y="16"/>
                </a:cxn>
                <a:cxn ang="0">
                  <a:pos x="66" y="16"/>
                </a:cxn>
                <a:cxn ang="0">
                  <a:pos x="67" y="16"/>
                </a:cxn>
                <a:cxn ang="0">
                  <a:pos x="69" y="16"/>
                </a:cxn>
                <a:cxn ang="0">
                  <a:pos x="70" y="15"/>
                </a:cxn>
                <a:cxn ang="0">
                  <a:pos x="72" y="14"/>
                </a:cxn>
                <a:cxn ang="0">
                  <a:pos x="85" y="17"/>
                </a:cxn>
                <a:cxn ang="0">
                  <a:pos x="78" y="49"/>
                </a:cxn>
                <a:cxn ang="0">
                  <a:pos x="77" y="53"/>
                </a:cxn>
                <a:cxn ang="0">
                  <a:pos x="76" y="57"/>
                </a:cxn>
                <a:cxn ang="0">
                  <a:pos x="74" y="61"/>
                </a:cxn>
                <a:cxn ang="0">
                  <a:pos x="72" y="64"/>
                </a:cxn>
                <a:cxn ang="0">
                  <a:pos x="69" y="67"/>
                </a:cxn>
                <a:cxn ang="0">
                  <a:pos x="65" y="69"/>
                </a:cxn>
                <a:cxn ang="0">
                  <a:pos x="62" y="71"/>
                </a:cxn>
                <a:cxn ang="0">
                  <a:pos x="57" y="71"/>
                </a:cxn>
                <a:cxn ang="0">
                  <a:pos x="52" y="70"/>
                </a:cxn>
                <a:cxn ang="0">
                  <a:pos x="49" y="69"/>
                </a:cxn>
                <a:cxn ang="0">
                  <a:pos x="20" y="64"/>
                </a:cxn>
                <a:cxn ang="0">
                  <a:pos x="16" y="63"/>
                </a:cxn>
                <a:cxn ang="0">
                  <a:pos x="12" y="61"/>
                </a:cxn>
                <a:cxn ang="0">
                  <a:pos x="8" y="59"/>
                </a:cxn>
                <a:cxn ang="0">
                  <a:pos x="6" y="57"/>
                </a:cxn>
                <a:cxn ang="0">
                  <a:pos x="3" y="53"/>
                </a:cxn>
                <a:cxn ang="0">
                  <a:pos x="1" y="49"/>
                </a:cxn>
                <a:cxn ang="0">
                  <a:pos x="0" y="45"/>
                </a:cxn>
                <a:cxn ang="0">
                  <a:pos x="0" y="41"/>
                </a:cxn>
                <a:cxn ang="0">
                  <a:pos x="1" y="37"/>
                </a:cxn>
                <a:cxn ang="0">
                  <a:pos x="2" y="33"/>
                </a:cxn>
                <a:cxn ang="0">
                  <a:pos x="9" y="0"/>
                </a:cxn>
                <a:cxn ang="0">
                  <a:pos x="22" y="3"/>
                </a:cxn>
                <a:cxn ang="0">
                  <a:pos x="23" y="5"/>
                </a:cxn>
                <a:cxn ang="0">
                  <a:pos x="24" y="6"/>
                </a:cxn>
                <a:cxn ang="0">
                  <a:pos x="25" y="6"/>
                </a:cxn>
                <a:cxn ang="0">
                  <a:pos x="26" y="6"/>
                </a:cxn>
                <a:cxn ang="0">
                  <a:pos x="28" y="7"/>
                </a:cxn>
                <a:cxn ang="0">
                  <a:pos x="50" y="12"/>
                </a:cxn>
                <a:cxn ang="0">
                  <a:pos x="45" y="35"/>
                </a:cxn>
              </a:cxnLst>
              <a:rect l="0" t="0" r="r" b="b"/>
              <a:pathLst>
                <a:path w="86" h="72">
                  <a:moveTo>
                    <a:pt x="45" y="35"/>
                  </a:moveTo>
                  <a:lnTo>
                    <a:pt x="19" y="30"/>
                  </a:lnTo>
                  <a:lnTo>
                    <a:pt x="19" y="31"/>
                  </a:lnTo>
                  <a:lnTo>
                    <a:pt x="19" y="34"/>
                  </a:lnTo>
                  <a:lnTo>
                    <a:pt x="19" y="36"/>
                  </a:lnTo>
                  <a:lnTo>
                    <a:pt x="20" y="38"/>
                  </a:lnTo>
                  <a:lnTo>
                    <a:pt x="21" y="39"/>
                  </a:lnTo>
                  <a:lnTo>
                    <a:pt x="24" y="40"/>
                  </a:lnTo>
                  <a:lnTo>
                    <a:pt x="53" y="46"/>
                  </a:lnTo>
                  <a:lnTo>
                    <a:pt x="56" y="46"/>
                  </a:lnTo>
                  <a:lnTo>
                    <a:pt x="58" y="46"/>
                  </a:lnTo>
                  <a:lnTo>
                    <a:pt x="60" y="45"/>
                  </a:lnTo>
                  <a:lnTo>
                    <a:pt x="62" y="43"/>
                  </a:lnTo>
                  <a:lnTo>
                    <a:pt x="62" y="41"/>
                  </a:lnTo>
                  <a:lnTo>
                    <a:pt x="63" y="40"/>
                  </a:lnTo>
                  <a:lnTo>
                    <a:pt x="45" y="35"/>
                  </a:lnTo>
                  <a:lnTo>
                    <a:pt x="50" y="12"/>
                  </a:lnTo>
                  <a:lnTo>
                    <a:pt x="64" y="16"/>
                  </a:lnTo>
                  <a:lnTo>
                    <a:pt x="66" y="16"/>
                  </a:lnTo>
                  <a:lnTo>
                    <a:pt x="67" y="16"/>
                  </a:lnTo>
                  <a:lnTo>
                    <a:pt x="69" y="16"/>
                  </a:lnTo>
                  <a:lnTo>
                    <a:pt x="70" y="15"/>
                  </a:lnTo>
                  <a:lnTo>
                    <a:pt x="72" y="14"/>
                  </a:lnTo>
                  <a:lnTo>
                    <a:pt x="85" y="17"/>
                  </a:lnTo>
                  <a:lnTo>
                    <a:pt x="78" y="49"/>
                  </a:lnTo>
                  <a:lnTo>
                    <a:pt x="77" y="53"/>
                  </a:lnTo>
                  <a:lnTo>
                    <a:pt x="76" y="57"/>
                  </a:lnTo>
                  <a:lnTo>
                    <a:pt x="74" y="61"/>
                  </a:lnTo>
                  <a:lnTo>
                    <a:pt x="72" y="64"/>
                  </a:lnTo>
                  <a:lnTo>
                    <a:pt x="69" y="67"/>
                  </a:lnTo>
                  <a:lnTo>
                    <a:pt x="65" y="69"/>
                  </a:lnTo>
                  <a:lnTo>
                    <a:pt x="62" y="71"/>
                  </a:lnTo>
                  <a:lnTo>
                    <a:pt x="57" y="71"/>
                  </a:lnTo>
                  <a:lnTo>
                    <a:pt x="52" y="70"/>
                  </a:lnTo>
                  <a:lnTo>
                    <a:pt x="49" y="69"/>
                  </a:lnTo>
                  <a:lnTo>
                    <a:pt x="20" y="64"/>
                  </a:lnTo>
                  <a:lnTo>
                    <a:pt x="16" y="63"/>
                  </a:lnTo>
                  <a:lnTo>
                    <a:pt x="12" y="61"/>
                  </a:lnTo>
                  <a:lnTo>
                    <a:pt x="8" y="59"/>
                  </a:lnTo>
                  <a:lnTo>
                    <a:pt x="6" y="57"/>
                  </a:lnTo>
                  <a:lnTo>
                    <a:pt x="3" y="53"/>
                  </a:lnTo>
                  <a:lnTo>
                    <a:pt x="1" y="49"/>
                  </a:lnTo>
                  <a:lnTo>
                    <a:pt x="0" y="45"/>
                  </a:lnTo>
                  <a:lnTo>
                    <a:pt x="0" y="41"/>
                  </a:lnTo>
                  <a:lnTo>
                    <a:pt x="1" y="37"/>
                  </a:lnTo>
                  <a:lnTo>
                    <a:pt x="2" y="33"/>
                  </a:lnTo>
                  <a:lnTo>
                    <a:pt x="9" y="0"/>
                  </a:lnTo>
                  <a:lnTo>
                    <a:pt x="22" y="3"/>
                  </a:lnTo>
                  <a:lnTo>
                    <a:pt x="23" y="5"/>
                  </a:lnTo>
                  <a:lnTo>
                    <a:pt x="24" y="6"/>
                  </a:lnTo>
                  <a:lnTo>
                    <a:pt x="25" y="6"/>
                  </a:lnTo>
                  <a:lnTo>
                    <a:pt x="26" y="6"/>
                  </a:lnTo>
                  <a:lnTo>
                    <a:pt x="28" y="7"/>
                  </a:lnTo>
                  <a:lnTo>
                    <a:pt x="50" y="12"/>
                  </a:lnTo>
                  <a:lnTo>
                    <a:pt x="45" y="35"/>
                  </a:lnTo>
                </a:path>
              </a:pathLst>
            </a:custGeom>
            <a:solidFill>
              <a:srgbClr val="FFFFFF"/>
            </a:solidFill>
            <a:ln w="9525" cap="rnd">
              <a:noFill/>
              <a:round/>
              <a:headEnd/>
              <a:tailEnd/>
            </a:ln>
            <a:effectLst/>
          </p:spPr>
          <p:txBody>
            <a:bodyPr wrap="none" lIns="104683" tIns="52342" rIns="104683" bIns="52342">
              <a:spAutoFit/>
            </a:bodyPr>
            <a:lstStyle/>
            <a:p>
              <a:pPr>
                <a:defRPr/>
              </a:pPr>
              <a:endParaRPr lang="en-US" dirty="0"/>
            </a:p>
          </p:txBody>
        </p:sp>
        <p:sp>
          <p:nvSpPr>
            <p:cNvPr id="1095" name="Freeform 71"/>
            <p:cNvSpPr>
              <a:spLocks/>
            </p:cNvSpPr>
            <p:nvPr/>
          </p:nvSpPr>
          <p:spPr bwMode="auto">
            <a:xfrm>
              <a:off x="61" y="489"/>
              <a:ext cx="89" cy="67"/>
            </a:xfrm>
            <a:custGeom>
              <a:avLst/>
              <a:gdLst/>
              <a:ahLst/>
              <a:cxnLst>
                <a:cxn ang="0">
                  <a:pos x="60" y="35"/>
                </a:cxn>
                <a:cxn ang="0">
                  <a:pos x="62" y="42"/>
                </a:cxn>
                <a:cxn ang="0">
                  <a:pos x="63" y="42"/>
                </a:cxn>
                <a:cxn ang="0">
                  <a:pos x="64" y="42"/>
                </a:cxn>
                <a:cxn ang="0">
                  <a:pos x="65" y="42"/>
                </a:cxn>
                <a:cxn ang="0">
                  <a:pos x="66" y="42"/>
                </a:cxn>
                <a:cxn ang="0">
                  <a:pos x="66" y="41"/>
                </a:cxn>
                <a:cxn ang="0">
                  <a:pos x="67" y="40"/>
                </a:cxn>
                <a:cxn ang="0">
                  <a:pos x="67" y="39"/>
                </a:cxn>
                <a:cxn ang="0">
                  <a:pos x="67" y="39"/>
                </a:cxn>
                <a:cxn ang="0">
                  <a:pos x="81" y="35"/>
                </a:cxn>
                <a:cxn ang="0">
                  <a:pos x="88" y="61"/>
                </a:cxn>
                <a:cxn ang="0">
                  <a:pos x="75" y="63"/>
                </a:cxn>
                <a:cxn ang="0">
                  <a:pos x="73" y="62"/>
                </a:cxn>
                <a:cxn ang="0">
                  <a:pos x="71" y="62"/>
                </a:cxn>
                <a:cxn ang="0">
                  <a:pos x="69" y="62"/>
                </a:cxn>
                <a:cxn ang="0">
                  <a:pos x="66" y="62"/>
                </a:cxn>
                <a:cxn ang="0">
                  <a:pos x="66" y="62"/>
                </a:cxn>
                <a:cxn ang="0">
                  <a:pos x="8" y="66"/>
                </a:cxn>
                <a:cxn ang="0">
                  <a:pos x="0" y="34"/>
                </a:cxn>
                <a:cxn ang="0">
                  <a:pos x="52" y="9"/>
                </a:cxn>
                <a:cxn ang="0">
                  <a:pos x="53" y="8"/>
                </a:cxn>
                <a:cxn ang="0">
                  <a:pos x="55" y="7"/>
                </a:cxn>
                <a:cxn ang="0">
                  <a:pos x="57" y="6"/>
                </a:cxn>
                <a:cxn ang="0">
                  <a:pos x="58" y="5"/>
                </a:cxn>
                <a:cxn ang="0">
                  <a:pos x="59" y="3"/>
                </a:cxn>
                <a:cxn ang="0">
                  <a:pos x="72" y="0"/>
                </a:cxn>
                <a:cxn ang="0">
                  <a:pos x="80" y="28"/>
                </a:cxn>
                <a:cxn ang="0">
                  <a:pos x="66" y="32"/>
                </a:cxn>
                <a:cxn ang="0">
                  <a:pos x="66" y="31"/>
                </a:cxn>
                <a:cxn ang="0">
                  <a:pos x="65" y="30"/>
                </a:cxn>
                <a:cxn ang="0">
                  <a:pos x="64" y="30"/>
                </a:cxn>
                <a:cxn ang="0">
                  <a:pos x="63" y="30"/>
                </a:cxn>
                <a:cxn ang="0">
                  <a:pos x="61" y="30"/>
                </a:cxn>
                <a:cxn ang="0">
                  <a:pos x="60" y="31"/>
                </a:cxn>
                <a:cxn ang="0">
                  <a:pos x="59" y="31"/>
                </a:cxn>
                <a:cxn ang="0">
                  <a:pos x="60" y="35"/>
                </a:cxn>
                <a:cxn ang="0">
                  <a:pos x="46" y="39"/>
                </a:cxn>
                <a:cxn ang="0">
                  <a:pos x="45" y="38"/>
                </a:cxn>
                <a:cxn ang="0">
                  <a:pos x="23" y="47"/>
                </a:cxn>
                <a:cxn ang="0">
                  <a:pos x="47" y="45"/>
                </a:cxn>
                <a:cxn ang="0">
                  <a:pos x="46" y="39"/>
                </a:cxn>
                <a:cxn ang="0">
                  <a:pos x="60" y="35"/>
                </a:cxn>
              </a:cxnLst>
              <a:rect l="0" t="0" r="r" b="b"/>
              <a:pathLst>
                <a:path w="89" h="67">
                  <a:moveTo>
                    <a:pt x="60" y="35"/>
                  </a:moveTo>
                  <a:lnTo>
                    <a:pt x="62" y="42"/>
                  </a:lnTo>
                  <a:lnTo>
                    <a:pt x="63" y="42"/>
                  </a:lnTo>
                  <a:lnTo>
                    <a:pt x="64" y="42"/>
                  </a:lnTo>
                  <a:lnTo>
                    <a:pt x="65" y="42"/>
                  </a:lnTo>
                  <a:lnTo>
                    <a:pt x="66" y="42"/>
                  </a:lnTo>
                  <a:lnTo>
                    <a:pt x="66" y="41"/>
                  </a:lnTo>
                  <a:lnTo>
                    <a:pt x="67" y="40"/>
                  </a:lnTo>
                  <a:lnTo>
                    <a:pt x="67" y="39"/>
                  </a:lnTo>
                  <a:lnTo>
                    <a:pt x="67" y="39"/>
                  </a:lnTo>
                  <a:lnTo>
                    <a:pt x="81" y="35"/>
                  </a:lnTo>
                  <a:lnTo>
                    <a:pt x="88" y="61"/>
                  </a:lnTo>
                  <a:lnTo>
                    <a:pt x="75" y="63"/>
                  </a:lnTo>
                  <a:lnTo>
                    <a:pt x="73" y="62"/>
                  </a:lnTo>
                  <a:lnTo>
                    <a:pt x="71" y="62"/>
                  </a:lnTo>
                  <a:lnTo>
                    <a:pt x="69" y="62"/>
                  </a:lnTo>
                  <a:lnTo>
                    <a:pt x="66" y="62"/>
                  </a:lnTo>
                  <a:lnTo>
                    <a:pt x="66" y="62"/>
                  </a:lnTo>
                  <a:lnTo>
                    <a:pt x="8" y="66"/>
                  </a:lnTo>
                  <a:lnTo>
                    <a:pt x="0" y="34"/>
                  </a:lnTo>
                  <a:lnTo>
                    <a:pt x="52" y="9"/>
                  </a:lnTo>
                  <a:lnTo>
                    <a:pt x="53" y="8"/>
                  </a:lnTo>
                  <a:lnTo>
                    <a:pt x="55" y="7"/>
                  </a:lnTo>
                  <a:lnTo>
                    <a:pt x="57" y="6"/>
                  </a:lnTo>
                  <a:lnTo>
                    <a:pt x="58" y="5"/>
                  </a:lnTo>
                  <a:lnTo>
                    <a:pt x="59" y="3"/>
                  </a:lnTo>
                  <a:lnTo>
                    <a:pt x="72" y="0"/>
                  </a:lnTo>
                  <a:lnTo>
                    <a:pt x="80" y="28"/>
                  </a:lnTo>
                  <a:lnTo>
                    <a:pt x="66" y="32"/>
                  </a:lnTo>
                  <a:lnTo>
                    <a:pt x="66" y="31"/>
                  </a:lnTo>
                  <a:lnTo>
                    <a:pt x="65" y="30"/>
                  </a:lnTo>
                  <a:lnTo>
                    <a:pt x="64" y="30"/>
                  </a:lnTo>
                  <a:lnTo>
                    <a:pt x="63" y="30"/>
                  </a:lnTo>
                  <a:lnTo>
                    <a:pt x="61" y="30"/>
                  </a:lnTo>
                  <a:lnTo>
                    <a:pt x="60" y="31"/>
                  </a:lnTo>
                  <a:lnTo>
                    <a:pt x="59" y="31"/>
                  </a:lnTo>
                  <a:lnTo>
                    <a:pt x="60" y="35"/>
                  </a:lnTo>
                  <a:lnTo>
                    <a:pt x="46" y="39"/>
                  </a:lnTo>
                  <a:lnTo>
                    <a:pt x="45" y="38"/>
                  </a:lnTo>
                  <a:lnTo>
                    <a:pt x="23" y="47"/>
                  </a:lnTo>
                  <a:lnTo>
                    <a:pt x="47" y="45"/>
                  </a:lnTo>
                  <a:lnTo>
                    <a:pt x="46" y="39"/>
                  </a:lnTo>
                  <a:lnTo>
                    <a:pt x="60" y="35"/>
                  </a:lnTo>
                </a:path>
              </a:pathLst>
            </a:custGeom>
            <a:solidFill>
              <a:srgbClr val="FFFFFF"/>
            </a:solidFill>
            <a:ln w="9525" cap="rnd">
              <a:noFill/>
              <a:round/>
              <a:headEnd/>
              <a:tailEnd/>
            </a:ln>
            <a:effectLst/>
          </p:spPr>
          <p:txBody>
            <a:bodyPr wrap="none" lIns="104683" tIns="52342" rIns="104683" bIns="52342">
              <a:spAutoFit/>
            </a:bodyPr>
            <a:lstStyle/>
            <a:p>
              <a:pPr>
                <a:defRPr/>
              </a:pPr>
              <a:endParaRPr lang="en-US" dirty="0"/>
            </a:p>
          </p:txBody>
        </p:sp>
        <p:sp>
          <p:nvSpPr>
            <p:cNvPr id="1096" name="Freeform 72"/>
            <p:cNvSpPr>
              <a:spLocks/>
            </p:cNvSpPr>
            <p:nvPr/>
          </p:nvSpPr>
          <p:spPr bwMode="auto">
            <a:xfrm>
              <a:off x="378" y="635"/>
              <a:ext cx="36" cy="17"/>
            </a:xfrm>
            <a:custGeom>
              <a:avLst/>
              <a:gdLst/>
              <a:ahLst/>
              <a:cxnLst>
                <a:cxn ang="0">
                  <a:pos x="35" y="0"/>
                </a:cxn>
                <a:cxn ang="0">
                  <a:pos x="5" y="9"/>
                </a:cxn>
                <a:cxn ang="0">
                  <a:pos x="0" y="16"/>
                </a:cxn>
                <a:cxn ang="0">
                  <a:pos x="24" y="16"/>
                </a:cxn>
                <a:cxn ang="0">
                  <a:pos x="35" y="0"/>
                </a:cxn>
              </a:cxnLst>
              <a:rect l="0" t="0" r="r" b="b"/>
              <a:pathLst>
                <a:path w="36" h="17">
                  <a:moveTo>
                    <a:pt x="35" y="0"/>
                  </a:moveTo>
                  <a:lnTo>
                    <a:pt x="5" y="9"/>
                  </a:lnTo>
                  <a:lnTo>
                    <a:pt x="0" y="16"/>
                  </a:lnTo>
                  <a:lnTo>
                    <a:pt x="24" y="16"/>
                  </a:lnTo>
                  <a:lnTo>
                    <a:pt x="35" y="0"/>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097" name="Freeform 73"/>
            <p:cNvSpPr>
              <a:spLocks/>
            </p:cNvSpPr>
            <p:nvPr/>
          </p:nvSpPr>
          <p:spPr bwMode="auto">
            <a:xfrm>
              <a:off x="378" y="635"/>
              <a:ext cx="42" cy="24"/>
            </a:xfrm>
            <a:custGeom>
              <a:avLst/>
              <a:gdLst/>
              <a:ahLst/>
              <a:cxnLst>
                <a:cxn ang="0">
                  <a:pos x="41" y="0"/>
                </a:cxn>
                <a:cxn ang="0">
                  <a:pos x="6" y="12"/>
                </a:cxn>
                <a:cxn ang="0">
                  <a:pos x="0" y="22"/>
                </a:cxn>
                <a:cxn ang="0">
                  <a:pos x="28" y="22"/>
                </a:cxn>
                <a:cxn ang="0">
                  <a:pos x="41" y="0"/>
                </a:cxn>
              </a:cxnLst>
              <a:rect l="0" t="0" r="r" b="b"/>
              <a:pathLst>
                <a:path w="42" h="23">
                  <a:moveTo>
                    <a:pt x="41" y="0"/>
                  </a:moveTo>
                  <a:lnTo>
                    <a:pt x="6" y="12"/>
                  </a:lnTo>
                  <a:lnTo>
                    <a:pt x="0" y="22"/>
                  </a:lnTo>
                  <a:lnTo>
                    <a:pt x="28" y="22"/>
                  </a:lnTo>
                  <a:lnTo>
                    <a:pt x="41" y="0"/>
                  </a:lnTo>
                </a:path>
              </a:pathLst>
            </a:custGeom>
            <a:noFill/>
            <a:ln w="12700" cap="rnd" cmpd="sng">
              <a:solidFill>
                <a:srgbClr val="470000"/>
              </a:solidFill>
              <a:prstDash val="solid"/>
              <a:round/>
              <a:headEnd/>
              <a:tailEnd/>
            </a:ln>
            <a:effectLst/>
          </p:spPr>
          <p:txBody>
            <a:bodyPr wrap="none" lIns="104683" tIns="52342" rIns="104683" bIns="52342">
              <a:spAutoFit/>
            </a:bodyPr>
            <a:lstStyle/>
            <a:p>
              <a:pPr>
                <a:defRPr/>
              </a:pPr>
              <a:endParaRPr lang="en-US" dirty="0"/>
            </a:p>
          </p:txBody>
        </p:sp>
        <p:sp>
          <p:nvSpPr>
            <p:cNvPr id="1098" name="Line 74"/>
            <p:cNvSpPr>
              <a:spLocks noChangeShapeType="1"/>
            </p:cNvSpPr>
            <p:nvPr/>
          </p:nvSpPr>
          <p:spPr bwMode="auto">
            <a:xfrm flipH="1">
              <a:off x="402" y="637"/>
              <a:ext cx="10" cy="24"/>
            </a:xfrm>
            <a:prstGeom prst="line">
              <a:avLst/>
            </a:prstGeom>
            <a:noFill/>
            <a:ln w="9525">
              <a:noFill/>
              <a:round/>
              <a:headEnd type="none" w="sm" len="sm"/>
              <a:tailEnd type="none" w="sm" len="sm"/>
            </a:ln>
            <a:effectLst/>
          </p:spPr>
          <p:txBody>
            <a:bodyPr wrap="none" lIns="104683" tIns="52342" rIns="104683" bIns="52342">
              <a:spAutoFit/>
            </a:bodyPr>
            <a:lstStyle/>
            <a:p>
              <a:pPr>
                <a:defRPr/>
              </a:pPr>
              <a:endParaRPr lang="en-US" dirty="0"/>
            </a:p>
          </p:txBody>
        </p:sp>
        <p:sp>
          <p:nvSpPr>
            <p:cNvPr id="1099" name="Line 75"/>
            <p:cNvSpPr>
              <a:spLocks noChangeShapeType="1"/>
            </p:cNvSpPr>
            <p:nvPr/>
          </p:nvSpPr>
          <p:spPr bwMode="auto">
            <a:xfrm flipH="1">
              <a:off x="402" y="637"/>
              <a:ext cx="10" cy="24"/>
            </a:xfrm>
            <a:prstGeom prst="line">
              <a:avLst/>
            </a:prstGeom>
            <a:noFill/>
            <a:ln w="12700">
              <a:solidFill>
                <a:srgbClr val="D80033"/>
              </a:solidFill>
              <a:round/>
              <a:headEnd type="none" w="sm" len="sm"/>
              <a:tailEnd type="none" w="sm" len="sm"/>
            </a:ln>
            <a:effectLst/>
          </p:spPr>
          <p:txBody>
            <a:bodyPr wrap="none" lIns="104683" tIns="52342" rIns="104683" bIns="52342">
              <a:spAutoFit/>
            </a:bodyPr>
            <a:lstStyle/>
            <a:p>
              <a:pPr>
                <a:defRPr/>
              </a:pPr>
              <a:endParaRPr lang="en-US" dirty="0"/>
            </a:p>
          </p:txBody>
        </p:sp>
        <p:sp>
          <p:nvSpPr>
            <p:cNvPr id="1100" name="Line 76"/>
            <p:cNvSpPr>
              <a:spLocks noChangeShapeType="1"/>
            </p:cNvSpPr>
            <p:nvPr/>
          </p:nvSpPr>
          <p:spPr bwMode="auto">
            <a:xfrm flipH="1">
              <a:off x="396" y="641"/>
              <a:ext cx="10" cy="14"/>
            </a:xfrm>
            <a:prstGeom prst="line">
              <a:avLst/>
            </a:prstGeom>
            <a:noFill/>
            <a:ln w="9525">
              <a:noFill/>
              <a:round/>
              <a:headEnd type="none" w="sm" len="sm"/>
              <a:tailEnd type="none" w="sm" len="sm"/>
            </a:ln>
            <a:effectLst/>
          </p:spPr>
          <p:txBody>
            <a:bodyPr wrap="none" lIns="104683" tIns="52342" rIns="104683" bIns="52342">
              <a:spAutoFit/>
            </a:bodyPr>
            <a:lstStyle/>
            <a:p>
              <a:pPr>
                <a:defRPr/>
              </a:pPr>
              <a:endParaRPr lang="en-US" dirty="0"/>
            </a:p>
          </p:txBody>
        </p:sp>
        <p:sp>
          <p:nvSpPr>
            <p:cNvPr id="1101" name="Line 77"/>
            <p:cNvSpPr>
              <a:spLocks noChangeShapeType="1"/>
            </p:cNvSpPr>
            <p:nvPr/>
          </p:nvSpPr>
          <p:spPr bwMode="auto">
            <a:xfrm flipH="1">
              <a:off x="396" y="641"/>
              <a:ext cx="10" cy="14"/>
            </a:xfrm>
            <a:prstGeom prst="line">
              <a:avLst/>
            </a:prstGeom>
            <a:noFill/>
            <a:ln w="12700">
              <a:solidFill>
                <a:srgbClr val="D80033"/>
              </a:solidFill>
              <a:round/>
              <a:headEnd type="none" w="sm" len="sm"/>
              <a:tailEnd type="none" w="sm" len="sm"/>
            </a:ln>
            <a:effectLst/>
          </p:spPr>
          <p:txBody>
            <a:bodyPr wrap="none" lIns="104683" tIns="52342" rIns="104683" bIns="52342">
              <a:spAutoFit/>
            </a:bodyPr>
            <a:lstStyle/>
            <a:p>
              <a:pPr>
                <a:defRPr/>
              </a:pPr>
              <a:endParaRPr lang="en-US" dirty="0"/>
            </a:p>
          </p:txBody>
        </p:sp>
        <p:sp>
          <p:nvSpPr>
            <p:cNvPr id="1102" name="Line 78"/>
            <p:cNvSpPr>
              <a:spLocks noChangeShapeType="1"/>
            </p:cNvSpPr>
            <p:nvPr/>
          </p:nvSpPr>
          <p:spPr bwMode="auto">
            <a:xfrm flipH="1">
              <a:off x="391" y="643"/>
              <a:ext cx="5" cy="14"/>
            </a:xfrm>
            <a:prstGeom prst="line">
              <a:avLst/>
            </a:prstGeom>
            <a:noFill/>
            <a:ln w="9525">
              <a:noFill/>
              <a:round/>
              <a:headEnd type="none" w="sm" len="sm"/>
              <a:tailEnd type="none" w="sm" len="sm"/>
            </a:ln>
            <a:effectLst/>
          </p:spPr>
          <p:txBody>
            <a:bodyPr wrap="none" lIns="104683" tIns="52342" rIns="104683" bIns="52342">
              <a:spAutoFit/>
            </a:bodyPr>
            <a:lstStyle/>
            <a:p>
              <a:pPr>
                <a:defRPr/>
              </a:pPr>
              <a:endParaRPr lang="en-US" dirty="0"/>
            </a:p>
          </p:txBody>
        </p:sp>
        <p:sp>
          <p:nvSpPr>
            <p:cNvPr id="1103" name="Line 79"/>
            <p:cNvSpPr>
              <a:spLocks noChangeShapeType="1"/>
            </p:cNvSpPr>
            <p:nvPr/>
          </p:nvSpPr>
          <p:spPr bwMode="auto">
            <a:xfrm flipH="1">
              <a:off x="391" y="643"/>
              <a:ext cx="5" cy="14"/>
            </a:xfrm>
            <a:prstGeom prst="line">
              <a:avLst/>
            </a:prstGeom>
            <a:noFill/>
            <a:ln w="12700">
              <a:solidFill>
                <a:srgbClr val="D80033"/>
              </a:solidFill>
              <a:round/>
              <a:headEnd type="none" w="sm" len="sm"/>
              <a:tailEnd type="none" w="sm" len="sm"/>
            </a:ln>
            <a:effectLst/>
          </p:spPr>
          <p:txBody>
            <a:bodyPr wrap="none" lIns="104683" tIns="52342" rIns="104683" bIns="52342">
              <a:spAutoFit/>
            </a:bodyPr>
            <a:lstStyle/>
            <a:p>
              <a:pPr>
                <a:defRPr/>
              </a:pPr>
              <a:endParaRPr lang="en-US" dirty="0"/>
            </a:p>
          </p:txBody>
        </p:sp>
        <p:sp>
          <p:nvSpPr>
            <p:cNvPr id="1104" name="Freeform 80"/>
            <p:cNvSpPr>
              <a:spLocks/>
            </p:cNvSpPr>
            <p:nvPr/>
          </p:nvSpPr>
          <p:spPr bwMode="auto">
            <a:xfrm>
              <a:off x="384" y="645"/>
              <a:ext cx="1" cy="17"/>
            </a:xfrm>
            <a:custGeom>
              <a:avLst/>
              <a:gdLst/>
              <a:ahLst/>
              <a:cxnLst>
                <a:cxn ang="0">
                  <a:pos x="0" y="2"/>
                </a:cxn>
                <a:cxn ang="0">
                  <a:pos x="0" y="16"/>
                </a:cxn>
                <a:cxn ang="0">
                  <a:pos x="0" y="0"/>
                </a:cxn>
                <a:cxn ang="0">
                  <a:pos x="0" y="2"/>
                </a:cxn>
              </a:cxnLst>
              <a:rect l="0" t="0" r="r" b="b"/>
              <a:pathLst>
                <a:path w="1" h="17">
                  <a:moveTo>
                    <a:pt x="0" y="2"/>
                  </a:moveTo>
                  <a:lnTo>
                    <a:pt x="0" y="16"/>
                  </a:lnTo>
                  <a:lnTo>
                    <a:pt x="0" y="0"/>
                  </a:lnTo>
                  <a:lnTo>
                    <a:pt x="0" y="2"/>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105" name="Freeform 81"/>
            <p:cNvSpPr>
              <a:spLocks/>
            </p:cNvSpPr>
            <p:nvPr/>
          </p:nvSpPr>
          <p:spPr bwMode="auto">
            <a:xfrm>
              <a:off x="384" y="645"/>
              <a:ext cx="17" cy="17"/>
            </a:xfrm>
            <a:custGeom>
              <a:avLst/>
              <a:gdLst/>
              <a:ahLst/>
              <a:cxnLst>
                <a:cxn ang="0">
                  <a:pos x="0" y="2"/>
                </a:cxn>
                <a:cxn ang="0">
                  <a:pos x="5" y="16"/>
                </a:cxn>
                <a:cxn ang="0">
                  <a:pos x="16" y="0"/>
                </a:cxn>
              </a:cxnLst>
              <a:rect l="0" t="0" r="r" b="b"/>
              <a:pathLst>
                <a:path w="17" h="17">
                  <a:moveTo>
                    <a:pt x="0" y="2"/>
                  </a:moveTo>
                  <a:lnTo>
                    <a:pt x="5" y="16"/>
                  </a:lnTo>
                  <a:lnTo>
                    <a:pt x="16" y="0"/>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106" name="Freeform 82"/>
            <p:cNvSpPr>
              <a:spLocks/>
            </p:cNvSpPr>
            <p:nvPr/>
          </p:nvSpPr>
          <p:spPr bwMode="auto">
            <a:xfrm>
              <a:off x="345" y="496"/>
              <a:ext cx="251" cy="168"/>
            </a:xfrm>
            <a:custGeom>
              <a:avLst/>
              <a:gdLst/>
              <a:ahLst/>
              <a:cxnLst>
                <a:cxn ang="0">
                  <a:pos x="229" y="0"/>
                </a:cxn>
                <a:cxn ang="0">
                  <a:pos x="226" y="0"/>
                </a:cxn>
                <a:cxn ang="0">
                  <a:pos x="222" y="0"/>
                </a:cxn>
                <a:cxn ang="0">
                  <a:pos x="216" y="4"/>
                </a:cxn>
                <a:cxn ang="0">
                  <a:pos x="209" y="11"/>
                </a:cxn>
                <a:cxn ang="0">
                  <a:pos x="200" y="23"/>
                </a:cxn>
                <a:cxn ang="0">
                  <a:pos x="188" y="38"/>
                </a:cxn>
                <a:cxn ang="0">
                  <a:pos x="175" y="53"/>
                </a:cxn>
                <a:cxn ang="0">
                  <a:pos x="162" y="67"/>
                </a:cxn>
                <a:cxn ang="0">
                  <a:pos x="153" y="74"/>
                </a:cxn>
                <a:cxn ang="0">
                  <a:pos x="147" y="76"/>
                </a:cxn>
                <a:cxn ang="0">
                  <a:pos x="125" y="85"/>
                </a:cxn>
                <a:cxn ang="0">
                  <a:pos x="91" y="97"/>
                </a:cxn>
                <a:cxn ang="0">
                  <a:pos x="52" y="111"/>
                </a:cxn>
                <a:cxn ang="0">
                  <a:pos x="16" y="121"/>
                </a:cxn>
                <a:cxn ang="0">
                  <a:pos x="13" y="154"/>
                </a:cxn>
                <a:cxn ang="0">
                  <a:pos x="117" y="120"/>
                </a:cxn>
                <a:cxn ang="0">
                  <a:pos x="119" y="128"/>
                </a:cxn>
                <a:cxn ang="0">
                  <a:pos x="122" y="141"/>
                </a:cxn>
                <a:cxn ang="0">
                  <a:pos x="124" y="153"/>
                </a:cxn>
                <a:cxn ang="0">
                  <a:pos x="123" y="163"/>
                </a:cxn>
                <a:cxn ang="0">
                  <a:pos x="121" y="166"/>
                </a:cxn>
                <a:cxn ang="0">
                  <a:pos x="126" y="167"/>
                </a:cxn>
                <a:cxn ang="0">
                  <a:pos x="136" y="167"/>
                </a:cxn>
                <a:cxn ang="0">
                  <a:pos x="146" y="167"/>
                </a:cxn>
                <a:cxn ang="0">
                  <a:pos x="154" y="167"/>
                </a:cxn>
                <a:cxn ang="0">
                  <a:pos x="155" y="165"/>
                </a:cxn>
                <a:cxn ang="0">
                  <a:pos x="156" y="153"/>
                </a:cxn>
                <a:cxn ang="0">
                  <a:pos x="159" y="134"/>
                </a:cxn>
                <a:cxn ang="0">
                  <a:pos x="160" y="115"/>
                </a:cxn>
                <a:cxn ang="0">
                  <a:pos x="162" y="99"/>
                </a:cxn>
                <a:cxn ang="0">
                  <a:pos x="165" y="93"/>
                </a:cxn>
                <a:cxn ang="0">
                  <a:pos x="174" y="78"/>
                </a:cxn>
                <a:cxn ang="0">
                  <a:pos x="187" y="60"/>
                </a:cxn>
                <a:cxn ang="0">
                  <a:pos x="200" y="41"/>
                </a:cxn>
                <a:cxn ang="0">
                  <a:pos x="211" y="27"/>
                </a:cxn>
                <a:cxn ang="0">
                  <a:pos x="216" y="22"/>
                </a:cxn>
                <a:cxn ang="0">
                  <a:pos x="219" y="18"/>
                </a:cxn>
                <a:cxn ang="0">
                  <a:pos x="224" y="14"/>
                </a:cxn>
                <a:cxn ang="0">
                  <a:pos x="229" y="12"/>
                </a:cxn>
                <a:cxn ang="0">
                  <a:pos x="238" y="10"/>
                </a:cxn>
                <a:cxn ang="0">
                  <a:pos x="247" y="9"/>
                </a:cxn>
                <a:cxn ang="0">
                  <a:pos x="250" y="5"/>
                </a:cxn>
                <a:cxn ang="0">
                  <a:pos x="247" y="0"/>
                </a:cxn>
              </a:cxnLst>
              <a:rect l="0" t="0" r="r" b="b"/>
              <a:pathLst>
                <a:path w="251" h="168">
                  <a:moveTo>
                    <a:pt x="247" y="0"/>
                  </a:moveTo>
                  <a:lnTo>
                    <a:pt x="229" y="0"/>
                  </a:lnTo>
                  <a:lnTo>
                    <a:pt x="228" y="0"/>
                  </a:lnTo>
                  <a:lnTo>
                    <a:pt x="226" y="0"/>
                  </a:lnTo>
                  <a:lnTo>
                    <a:pt x="225" y="0"/>
                  </a:lnTo>
                  <a:lnTo>
                    <a:pt x="222" y="0"/>
                  </a:lnTo>
                  <a:lnTo>
                    <a:pt x="219" y="2"/>
                  </a:lnTo>
                  <a:lnTo>
                    <a:pt x="216" y="4"/>
                  </a:lnTo>
                  <a:lnTo>
                    <a:pt x="213" y="7"/>
                  </a:lnTo>
                  <a:lnTo>
                    <a:pt x="209" y="11"/>
                  </a:lnTo>
                  <a:lnTo>
                    <a:pt x="205" y="16"/>
                  </a:lnTo>
                  <a:lnTo>
                    <a:pt x="200" y="23"/>
                  </a:lnTo>
                  <a:lnTo>
                    <a:pt x="194" y="30"/>
                  </a:lnTo>
                  <a:lnTo>
                    <a:pt x="188" y="38"/>
                  </a:lnTo>
                  <a:lnTo>
                    <a:pt x="182" y="46"/>
                  </a:lnTo>
                  <a:lnTo>
                    <a:pt x="175" y="53"/>
                  </a:lnTo>
                  <a:lnTo>
                    <a:pt x="168" y="61"/>
                  </a:lnTo>
                  <a:lnTo>
                    <a:pt x="162" y="67"/>
                  </a:lnTo>
                  <a:lnTo>
                    <a:pt x="157" y="71"/>
                  </a:lnTo>
                  <a:lnTo>
                    <a:pt x="153" y="74"/>
                  </a:lnTo>
                  <a:lnTo>
                    <a:pt x="151" y="75"/>
                  </a:lnTo>
                  <a:lnTo>
                    <a:pt x="147" y="76"/>
                  </a:lnTo>
                  <a:lnTo>
                    <a:pt x="138" y="80"/>
                  </a:lnTo>
                  <a:lnTo>
                    <a:pt x="125" y="85"/>
                  </a:lnTo>
                  <a:lnTo>
                    <a:pt x="109" y="91"/>
                  </a:lnTo>
                  <a:lnTo>
                    <a:pt x="91" y="97"/>
                  </a:lnTo>
                  <a:lnTo>
                    <a:pt x="71" y="104"/>
                  </a:lnTo>
                  <a:lnTo>
                    <a:pt x="52" y="111"/>
                  </a:lnTo>
                  <a:lnTo>
                    <a:pt x="33" y="117"/>
                  </a:lnTo>
                  <a:lnTo>
                    <a:pt x="16" y="121"/>
                  </a:lnTo>
                  <a:lnTo>
                    <a:pt x="0" y="124"/>
                  </a:lnTo>
                  <a:lnTo>
                    <a:pt x="13" y="154"/>
                  </a:lnTo>
                  <a:lnTo>
                    <a:pt x="117" y="119"/>
                  </a:lnTo>
                  <a:lnTo>
                    <a:pt x="117" y="120"/>
                  </a:lnTo>
                  <a:lnTo>
                    <a:pt x="118" y="123"/>
                  </a:lnTo>
                  <a:lnTo>
                    <a:pt x="119" y="128"/>
                  </a:lnTo>
                  <a:lnTo>
                    <a:pt x="121" y="134"/>
                  </a:lnTo>
                  <a:lnTo>
                    <a:pt x="122" y="141"/>
                  </a:lnTo>
                  <a:lnTo>
                    <a:pt x="123" y="148"/>
                  </a:lnTo>
                  <a:lnTo>
                    <a:pt x="124" y="153"/>
                  </a:lnTo>
                  <a:lnTo>
                    <a:pt x="124" y="159"/>
                  </a:lnTo>
                  <a:lnTo>
                    <a:pt x="123" y="163"/>
                  </a:lnTo>
                  <a:lnTo>
                    <a:pt x="122" y="165"/>
                  </a:lnTo>
                  <a:lnTo>
                    <a:pt x="121" y="166"/>
                  </a:lnTo>
                  <a:lnTo>
                    <a:pt x="122" y="167"/>
                  </a:lnTo>
                  <a:lnTo>
                    <a:pt x="126" y="167"/>
                  </a:lnTo>
                  <a:lnTo>
                    <a:pt x="130" y="167"/>
                  </a:lnTo>
                  <a:lnTo>
                    <a:pt x="136" y="167"/>
                  </a:lnTo>
                  <a:lnTo>
                    <a:pt x="142" y="167"/>
                  </a:lnTo>
                  <a:lnTo>
                    <a:pt x="146" y="167"/>
                  </a:lnTo>
                  <a:lnTo>
                    <a:pt x="151" y="167"/>
                  </a:lnTo>
                  <a:lnTo>
                    <a:pt x="154" y="167"/>
                  </a:lnTo>
                  <a:lnTo>
                    <a:pt x="155" y="167"/>
                  </a:lnTo>
                  <a:lnTo>
                    <a:pt x="155" y="165"/>
                  </a:lnTo>
                  <a:lnTo>
                    <a:pt x="156" y="160"/>
                  </a:lnTo>
                  <a:lnTo>
                    <a:pt x="156" y="153"/>
                  </a:lnTo>
                  <a:lnTo>
                    <a:pt x="157" y="144"/>
                  </a:lnTo>
                  <a:lnTo>
                    <a:pt x="159" y="134"/>
                  </a:lnTo>
                  <a:lnTo>
                    <a:pt x="159" y="124"/>
                  </a:lnTo>
                  <a:lnTo>
                    <a:pt x="160" y="115"/>
                  </a:lnTo>
                  <a:lnTo>
                    <a:pt x="162" y="106"/>
                  </a:lnTo>
                  <a:lnTo>
                    <a:pt x="162" y="99"/>
                  </a:lnTo>
                  <a:lnTo>
                    <a:pt x="163" y="96"/>
                  </a:lnTo>
                  <a:lnTo>
                    <a:pt x="165" y="93"/>
                  </a:lnTo>
                  <a:lnTo>
                    <a:pt x="169" y="87"/>
                  </a:lnTo>
                  <a:lnTo>
                    <a:pt x="174" y="78"/>
                  </a:lnTo>
                  <a:lnTo>
                    <a:pt x="180" y="70"/>
                  </a:lnTo>
                  <a:lnTo>
                    <a:pt x="187" y="60"/>
                  </a:lnTo>
                  <a:lnTo>
                    <a:pt x="193" y="50"/>
                  </a:lnTo>
                  <a:lnTo>
                    <a:pt x="200" y="41"/>
                  </a:lnTo>
                  <a:lnTo>
                    <a:pt x="206" y="33"/>
                  </a:lnTo>
                  <a:lnTo>
                    <a:pt x="211" y="27"/>
                  </a:lnTo>
                  <a:lnTo>
                    <a:pt x="214" y="24"/>
                  </a:lnTo>
                  <a:lnTo>
                    <a:pt x="216" y="22"/>
                  </a:lnTo>
                  <a:lnTo>
                    <a:pt x="218" y="20"/>
                  </a:lnTo>
                  <a:lnTo>
                    <a:pt x="219" y="18"/>
                  </a:lnTo>
                  <a:lnTo>
                    <a:pt x="221" y="16"/>
                  </a:lnTo>
                  <a:lnTo>
                    <a:pt x="224" y="14"/>
                  </a:lnTo>
                  <a:lnTo>
                    <a:pt x="226" y="13"/>
                  </a:lnTo>
                  <a:lnTo>
                    <a:pt x="229" y="12"/>
                  </a:lnTo>
                  <a:lnTo>
                    <a:pt x="233" y="11"/>
                  </a:lnTo>
                  <a:lnTo>
                    <a:pt x="238" y="10"/>
                  </a:lnTo>
                  <a:lnTo>
                    <a:pt x="244" y="10"/>
                  </a:lnTo>
                  <a:lnTo>
                    <a:pt x="247" y="9"/>
                  </a:lnTo>
                  <a:lnTo>
                    <a:pt x="249" y="7"/>
                  </a:lnTo>
                  <a:lnTo>
                    <a:pt x="250" y="5"/>
                  </a:lnTo>
                  <a:lnTo>
                    <a:pt x="250" y="2"/>
                  </a:lnTo>
                  <a:lnTo>
                    <a:pt x="247" y="0"/>
                  </a:lnTo>
                </a:path>
              </a:pathLst>
            </a:custGeom>
            <a:solidFill>
              <a:srgbClr val="470000"/>
            </a:solidFill>
            <a:ln w="9525" cap="rnd">
              <a:noFill/>
              <a:round/>
              <a:headEnd/>
              <a:tailEnd/>
            </a:ln>
            <a:effectLst/>
          </p:spPr>
          <p:txBody>
            <a:bodyPr wrap="none" lIns="104683" tIns="52342" rIns="104683" bIns="52342">
              <a:spAutoFit/>
            </a:bodyPr>
            <a:lstStyle/>
            <a:p>
              <a:pPr>
                <a:defRPr/>
              </a:pPr>
              <a:endParaRPr lang="en-US" dirty="0"/>
            </a:p>
          </p:txBody>
        </p:sp>
        <p:sp>
          <p:nvSpPr>
            <p:cNvPr id="1107" name="Freeform 83"/>
            <p:cNvSpPr>
              <a:spLocks/>
            </p:cNvSpPr>
            <p:nvPr/>
          </p:nvSpPr>
          <p:spPr bwMode="auto">
            <a:xfrm>
              <a:off x="533" y="496"/>
              <a:ext cx="63" cy="46"/>
            </a:xfrm>
            <a:custGeom>
              <a:avLst/>
              <a:gdLst/>
              <a:ahLst/>
              <a:cxnLst>
                <a:cxn ang="0">
                  <a:pos x="2" y="37"/>
                </a:cxn>
                <a:cxn ang="0">
                  <a:pos x="5" y="34"/>
                </a:cxn>
                <a:cxn ang="0">
                  <a:pos x="6" y="30"/>
                </a:cxn>
                <a:cxn ang="0">
                  <a:pos x="9" y="26"/>
                </a:cxn>
                <a:cxn ang="0">
                  <a:pos x="11" y="24"/>
                </a:cxn>
                <a:cxn ang="0">
                  <a:pos x="14" y="20"/>
                </a:cxn>
                <a:cxn ang="0">
                  <a:pos x="16" y="17"/>
                </a:cxn>
                <a:cxn ang="0">
                  <a:pos x="19" y="14"/>
                </a:cxn>
                <a:cxn ang="0">
                  <a:pos x="22" y="11"/>
                </a:cxn>
                <a:cxn ang="0">
                  <a:pos x="25" y="8"/>
                </a:cxn>
                <a:cxn ang="0">
                  <a:pos x="27" y="5"/>
                </a:cxn>
                <a:cxn ang="0">
                  <a:pos x="30" y="3"/>
                </a:cxn>
                <a:cxn ang="0">
                  <a:pos x="33" y="2"/>
                </a:cxn>
                <a:cxn ang="0">
                  <a:pos x="36" y="0"/>
                </a:cxn>
                <a:cxn ang="0">
                  <a:pos x="39" y="0"/>
                </a:cxn>
                <a:cxn ang="0">
                  <a:pos x="43" y="0"/>
                </a:cxn>
                <a:cxn ang="0">
                  <a:pos x="46" y="0"/>
                </a:cxn>
                <a:cxn ang="0">
                  <a:pos x="49" y="0"/>
                </a:cxn>
                <a:cxn ang="0">
                  <a:pos x="53" y="0"/>
                </a:cxn>
                <a:cxn ang="0">
                  <a:pos x="57" y="0"/>
                </a:cxn>
                <a:cxn ang="0">
                  <a:pos x="60" y="0"/>
                </a:cxn>
                <a:cxn ang="0">
                  <a:pos x="61" y="0"/>
                </a:cxn>
                <a:cxn ang="0">
                  <a:pos x="61" y="1"/>
                </a:cxn>
                <a:cxn ang="0">
                  <a:pos x="61" y="3"/>
                </a:cxn>
                <a:cxn ang="0">
                  <a:pos x="61" y="4"/>
                </a:cxn>
                <a:cxn ang="0">
                  <a:pos x="62" y="4"/>
                </a:cxn>
                <a:cxn ang="0">
                  <a:pos x="59" y="5"/>
                </a:cxn>
                <a:cxn ang="0">
                  <a:pos x="57" y="5"/>
                </a:cxn>
                <a:cxn ang="0">
                  <a:pos x="54" y="5"/>
                </a:cxn>
                <a:cxn ang="0">
                  <a:pos x="51" y="6"/>
                </a:cxn>
                <a:cxn ang="0">
                  <a:pos x="48" y="6"/>
                </a:cxn>
                <a:cxn ang="0">
                  <a:pos x="46" y="6"/>
                </a:cxn>
                <a:cxn ang="0">
                  <a:pos x="44" y="6"/>
                </a:cxn>
                <a:cxn ang="0">
                  <a:pos x="40" y="6"/>
                </a:cxn>
                <a:cxn ang="0">
                  <a:pos x="38" y="6"/>
                </a:cxn>
                <a:cxn ang="0">
                  <a:pos x="35" y="6"/>
                </a:cxn>
                <a:cxn ang="0">
                  <a:pos x="33" y="9"/>
                </a:cxn>
                <a:cxn ang="0">
                  <a:pos x="30" y="11"/>
                </a:cxn>
                <a:cxn ang="0">
                  <a:pos x="27" y="13"/>
                </a:cxn>
                <a:cxn ang="0">
                  <a:pos x="26" y="15"/>
                </a:cxn>
                <a:cxn ang="0">
                  <a:pos x="24" y="17"/>
                </a:cxn>
                <a:cxn ang="0">
                  <a:pos x="21" y="19"/>
                </a:cxn>
                <a:cxn ang="0">
                  <a:pos x="18" y="23"/>
                </a:cxn>
                <a:cxn ang="0">
                  <a:pos x="15" y="27"/>
                </a:cxn>
                <a:cxn ang="0">
                  <a:pos x="10" y="34"/>
                </a:cxn>
                <a:cxn ang="0">
                  <a:pos x="5" y="42"/>
                </a:cxn>
                <a:cxn ang="0">
                  <a:pos x="4" y="44"/>
                </a:cxn>
                <a:cxn ang="0">
                  <a:pos x="3" y="45"/>
                </a:cxn>
                <a:cxn ang="0">
                  <a:pos x="2" y="44"/>
                </a:cxn>
                <a:cxn ang="0">
                  <a:pos x="1" y="42"/>
                </a:cxn>
                <a:cxn ang="0">
                  <a:pos x="0" y="40"/>
                </a:cxn>
                <a:cxn ang="0">
                  <a:pos x="2" y="37"/>
                </a:cxn>
              </a:cxnLst>
              <a:rect l="0" t="0" r="r" b="b"/>
              <a:pathLst>
                <a:path w="63" h="46">
                  <a:moveTo>
                    <a:pt x="2" y="37"/>
                  </a:moveTo>
                  <a:lnTo>
                    <a:pt x="5" y="34"/>
                  </a:lnTo>
                  <a:lnTo>
                    <a:pt x="6" y="30"/>
                  </a:lnTo>
                  <a:lnTo>
                    <a:pt x="9" y="26"/>
                  </a:lnTo>
                  <a:lnTo>
                    <a:pt x="11" y="24"/>
                  </a:lnTo>
                  <a:lnTo>
                    <a:pt x="14" y="20"/>
                  </a:lnTo>
                  <a:lnTo>
                    <a:pt x="16" y="17"/>
                  </a:lnTo>
                  <a:lnTo>
                    <a:pt x="19" y="14"/>
                  </a:lnTo>
                  <a:lnTo>
                    <a:pt x="22" y="11"/>
                  </a:lnTo>
                  <a:lnTo>
                    <a:pt x="25" y="8"/>
                  </a:lnTo>
                  <a:lnTo>
                    <a:pt x="27" y="5"/>
                  </a:lnTo>
                  <a:lnTo>
                    <a:pt x="30" y="3"/>
                  </a:lnTo>
                  <a:lnTo>
                    <a:pt x="33" y="2"/>
                  </a:lnTo>
                  <a:lnTo>
                    <a:pt x="36" y="0"/>
                  </a:lnTo>
                  <a:lnTo>
                    <a:pt x="39" y="0"/>
                  </a:lnTo>
                  <a:lnTo>
                    <a:pt x="43" y="0"/>
                  </a:lnTo>
                  <a:lnTo>
                    <a:pt x="46" y="0"/>
                  </a:lnTo>
                  <a:lnTo>
                    <a:pt x="49" y="0"/>
                  </a:lnTo>
                  <a:lnTo>
                    <a:pt x="53" y="0"/>
                  </a:lnTo>
                  <a:lnTo>
                    <a:pt x="57" y="0"/>
                  </a:lnTo>
                  <a:lnTo>
                    <a:pt x="60" y="0"/>
                  </a:lnTo>
                  <a:lnTo>
                    <a:pt x="61" y="0"/>
                  </a:lnTo>
                  <a:lnTo>
                    <a:pt x="61" y="1"/>
                  </a:lnTo>
                  <a:lnTo>
                    <a:pt x="61" y="3"/>
                  </a:lnTo>
                  <a:lnTo>
                    <a:pt x="61" y="4"/>
                  </a:lnTo>
                  <a:lnTo>
                    <a:pt x="62" y="4"/>
                  </a:lnTo>
                  <a:lnTo>
                    <a:pt x="59" y="5"/>
                  </a:lnTo>
                  <a:lnTo>
                    <a:pt x="57" y="5"/>
                  </a:lnTo>
                  <a:lnTo>
                    <a:pt x="54" y="5"/>
                  </a:lnTo>
                  <a:lnTo>
                    <a:pt x="51" y="6"/>
                  </a:lnTo>
                  <a:lnTo>
                    <a:pt x="48" y="6"/>
                  </a:lnTo>
                  <a:lnTo>
                    <a:pt x="46" y="6"/>
                  </a:lnTo>
                  <a:lnTo>
                    <a:pt x="44" y="6"/>
                  </a:lnTo>
                  <a:lnTo>
                    <a:pt x="40" y="6"/>
                  </a:lnTo>
                  <a:lnTo>
                    <a:pt x="38" y="6"/>
                  </a:lnTo>
                  <a:lnTo>
                    <a:pt x="35" y="6"/>
                  </a:lnTo>
                  <a:lnTo>
                    <a:pt x="33" y="9"/>
                  </a:lnTo>
                  <a:lnTo>
                    <a:pt x="30" y="11"/>
                  </a:lnTo>
                  <a:lnTo>
                    <a:pt x="27" y="13"/>
                  </a:lnTo>
                  <a:lnTo>
                    <a:pt x="26" y="15"/>
                  </a:lnTo>
                  <a:lnTo>
                    <a:pt x="24" y="17"/>
                  </a:lnTo>
                  <a:lnTo>
                    <a:pt x="21" y="19"/>
                  </a:lnTo>
                  <a:lnTo>
                    <a:pt x="18" y="23"/>
                  </a:lnTo>
                  <a:lnTo>
                    <a:pt x="15" y="27"/>
                  </a:lnTo>
                  <a:lnTo>
                    <a:pt x="10" y="34"/>
                  </a:lnTo>
                  <a:lnTo>
                    <a:pt x="5" y="42"/>
                  </a:lnTo>
                  <a:lnTo>
                    <a:pt x="4" y="44"/>
                  </a:lnTo>
                  <a:lnTo>
                    <a:pt x="3" y="45"/>
                  </a:lnTo>
                  <a:lnTo>
                    <a:pt x="2" y="44"/>
                  </a:lnTo>
                  <a:lnTo>
                    <a:pt x="1" y="42"/>
                  </a:lnTo>
                  <a:lnTo>
                    <a:pt x="0" y="40"/>
                  </a:lnTo>
                  <a:lnTo>
                    <a:pt x="2" y="37"/>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108" name="Freeform 84"/>
            <p:cNvSpPr>
              <a:spLocks/>
            </p:cNvSpPr>
            <p:nvPr/>
          </p:nvSpPr>
          <p:spPr bwMode="auto">
            <a:xfrm>
              <a:off x="431" y="200"/>
              <a:ext cx="52" cy="77"/>
            </a:xfrm>
            <a:custGeom>
              <a:avLst/>
              <a:gdLst/>
              <a:ahLst/>
              <a:cxnLst>
                <a:cxn ang="0">
                  <a:pos x="20" y="2"/>
                </a:cxn>
                <a:cxn ang="0">
                  <a:pos x="18" y="4"/>
                </a:cxn>
                <a:cxn ang="0">
                  <a:pos x="14" y="7"/>
                </a:cxn>
                <a:cxn ang="0">
                  <a:pos x="7" y="14"/>
                </a:cxn>
                <a:cxn ang="0">
                  <a:pos x="2" y="21"/>
                </a:cxn>
                <a:cxn ang="0">
                  <a:pos x="2" y="23"/>
                </a:cxn>
                <a:cxn ang="0">
                  <a:pos x="2" y="26"/>
                </a:cxn>
                <a:cxn ang="0">
                  <a:pos x="1" y="27"/>
                </a:cxn>
                <a:cxn ang="0">
                  <a:pos x="0" y="28"/>
                </a:cxn>
                <a:cxn ang="0">
                  <a:pos x="0" y="32"/>
                </a:cxn>
                <a:cxn ang="0">
                  <a:pos x="3" y="36"/>
                </a:cxn>
                <a:cxn ang="0">
                  <a:pos x="4" y="41"/>
                </a:cxn>
                <a:cxn ang="0">
                  <a:pos x="4" y="44"/>
                </a:cxn>
                <a:cxn ang="0">
                  <a:pos x="4" y="48"/>
                </a:cxn>
                <a:cxn ang="0">
                  <a:pos x="1" y="52"/>
                </a:cxn>
                <a:cxn ang="0">
                  <a:pos x="1" y="55"/>
                </a:cxn>
                <a:cxn ang="0">
                  <a:pos x="0" y="57"/>
                </a:cxn>
                <a:cxn ang="0">
                  <a:pos x="3" y="59"/>
                </a:cxn>
                <a:cxn ang="0">
                  <a:pos x="6" y="60"/>
                </a:cxn>
                <a:cxn ang="0">
                  <a:pos x="10" y="62"/>
                </a:cxn>
                <a:cxn ang="0">
                  <a:pos x="12" y="64"/>
                </a:cxn>
                <a:cxn ang="0">
                  <a:pos x="14" y="65"/>
                </a:cxn>
                <a:cxn ang="0">
                  <a:pos x="22" y="72"/>
                </a:cxn>
                <a:cxn ang="0">
                  <a:pos x="30" y="76"/>
                </a:cxn>
                <a:cxn ang="0">
                  <a:pos x="36" y="76"/>
                </a:cxn>
                <a:cxn ang="0">
                  <a:pos x="43" y="73"/>
                </a:cxn>
                <a:cxn ang="0">
                  <a:pos x="51" y="69"/>
                </a:cxn>
                <a:cxn ang="0">
                  <a:pos x="44" y="64"/>
                </a:cxn>
                <a:cxn ang="0">
                  <a:pos x="38" y="57"/>
                </a:cxn>
                <a:cxn ang="0">
                  <a:pos x="34" y="54"/>
                </a:cxn>
                <a:cxn ang="0">
                  <a:pos x="33" y="52"/>
                </a:cxn>
                <a:cxn ang="0">
                  <a:pos x="34" y="48"/>
                </a:cxn>
                <a:cxn ang="0">
                  <a:pos x="39" y="44"/>
                </a:cxn>
                <a:cxn ang="0">
                  <a:pos x="43" y="43"/>
                </a:cxn>
                <a:cxn ang="0">
                  <a:pos x="44" y="40"/>
                </a:cxn>
                <a:cxn ang="0">
                  <a:pos x="45" y="32"/>
                </a:cxn>
                <a:cxn ang="0">
                  <a:pos x="45" y="30"/>
                </a:cxn>
                <a:cxn ang="0">
                  <a:pos x="44" y="28"/>
                </a:cxn>
                <a:cxn ang="0">
                  <a:pos x="45" y="26"/>
                </a:cxn>
                <a:cxn ang="0">
                  <a:pos x="47" y="24"/>
                </a:cxn>
                <a:cxn ang="0">
                  <a:pos x="47" y="21"/>
                </a:cxn>
                <a:cxn ang="0">
                  <a:pos x="47" y="20"/>
                </a:cxn>
                <a:cxn ang="0">
                  <a:pos x="45" y="19"/>
                </a:cxn>
                <a:cxn ang="0">
                  <a:pos x="45" y="15"/>
                </a:cxn>
                <a:cxn ang="0">
                  <a:pos x="44" y="10"/>
                </a:cxn>
                <a:cxn ang="0">
                  <a:pos x="42" y="6"/>
                </a:cxn>
                <a:cxn ang="0">
                  <a:pos x="38" y="4"/>
                </a:cxn>
                <a:cxn ang="0">
                  <a:pos x="35" y="1"/>
                </a:cxn>
                <a:cxn ang="0">
                  <a:pos x="31" y="0"/>
                </a:cxn>
                <a:cxn ang="0">
                  <a:pos x="26" y="0"/>
                </a:cxn>
                <a:cxn ang="0">
                  <a:pos x="21" y="2"/>
                </a:cxn>
              </a:cxnLst>
              <a:rect l="0" t="0" r="r" b="b"/>
              <a:pathLst>
                <a:path w="52" h="77">
                  <a:moveTo>
                    <a:pt x="20" y="2"/>
                  </a:moveTo>
                  <a:lnTo>
                    <a:pt x="20" y="2"/>
                  </a:lnTo>
                  <a:lnTo>
                    <a:pt x="19" y="3"/>
                  </a:lnTo>
                  <a:lnTo>
                    <a:pt x="18" y="4"/>
                  </a:lnTo>
                  <a:lnTo>
                    <a:pt x="18" y="6"/>
                  </a:lnTo>
                  <a:lnTo>
                    <a:pt x="14" y="7"/>
                  </a:lnTo>
                  <a:lnTo>
                    <a:pt x="10" y="10"/>
                  </a:lnTo>
                  <a:lnTo>
                    <a:pt x="7" y="14"/>
                  </a:lnTo>
                  <a:lnTo>
                    <a:pt x="4" y="18"/>
                  </a:lnTo>
                  <a:lnTo>
                    <a:pt x="2" y="21"/>
                  </a:lnTo>
                  <a:lnTo>
                    <a:pt x="2" y="22"/>
                  </a:lnTo>
                  <a:lnTo>
                    <a:pt x="2" y="23"/>
                  </a:lnTo>
                  <a:lnTo>
                    <a:pt x="2" y="24"/>
                  </a:lnTo>
                  <a:lnTo>
                    <a:pt x="2" y="26"/>
                  </a:lnTo>
                  <a:lnTo>
                    <a:pt x="2" y="27"/>
                  </a:lnTo>
                  <a:lnTo>
                    <a:pt x="1" y="27"/>
                  </a:lnTo>
                  <a:lnTo>
                    <a:pt x="1" y="28"/>
                  </a:lnTo>
                  <a:lnTo>
                    <a:pt x="0" y="28"/>
                  </a:lnTo>
                  <a:lnTo>
                    <a:pt x="0" y="29"/>
                  </a:lnTo>
                  <a:lnTo>
                    <a:pt x="0" y="32"/>
                  </a:lnTo>
                  <a:lnTo>
                    <a:pt x="1" y="33"/>
                  </a:lnTo>
                  <a:lnTo>
                    <a:pt x="3" y="36"/>
                  </a:lnTo>
                  <a:lnTo>
                    <a:pt x="4" y="38"/>
                  </a:lnTo>
                  <a:lnTo>
                    <a:pt x="4" y="41"/>
                  </a:lnTo>
                  <a:lnTo>
                    <a:pt x="4" y="43"/>
                  </a:lnTo>
                  <a:lnTo>
                    <a:pt x="4" y="44"/>
                  </a:lnTo>
                  <a:lnTo>
                    <a:pt x="4" y="46"/>
                  </a:lnTo>
                  <a:lnTo>
                    <a:pt x="4" y="48"/>
                  </a:lnTo>
                  <a:lnTo>
                    <a:pt x="2" y="50"/>
                  </a:lnTo>
                  <a:lnTo>
                    <a:pt x="1" y="52"/>
                  </a:lnTo>
                  <a:lnTo>
                    <a:pt x="1" y="54"/>
                  </a:lnTo>
                  <a:lnTo>
                    <a:pt x="1" y="55"/>
                  </a:lnTo>
                  <a:lnTo>
                    <a:pt x="1" y="56"/>
                  </a:lnTo>
                  <a:lnTo>
                    <a:pt x="0" y="57"/>
                  </a:lnTo>
                  <a:lnTo>
                    <a:pt x="1" y="59"/>
                  </a:lnTo>
                  <a:lnTo>
                    <a:pt x="3" y="59"/>
                  </a:lnTo>
                  <a:lnTo>
                    <a:pt x="4" y="60"/>
                  </a:lnTo>
                  <a:lnTo>
                    <a:pt x="6" y="60"/>
                  </a:lnTo>
                  <a:lnTo>
                    <a:pt x="8" y="61"/>
                  </a:lnTo>
                  <a:lnTo>
                    <a:pt x="10" y="62"/>
                  </a:lnTo>
                  <a:lnTo>
                    <a:pt x="11" y="63"/>
                  </a:lnTo>
                  <a:lnTo>
                    <a:pt x="12" y="64"/>
                  </a:lnTo>
                  <a:lnTo>
                    <a:pt x="13" y="64"/>
                  </a:lnTo>
                  <a:lnTo>
                    <a:pt x="14" y="65"/>
                  </a:lnTo>
                  <a:lnTo>
                    <a:pt x="19" y="70"/>
                  </a:lnTo>
                  <a:lnTo>
                    <a:pt x="22" y="72"/>
                  </a:lnTo>
                  <a:lnTo>
                    <a:pt x="26" y="74"/>
                  </a:lnTo>
                  <a:lnTo>
                    <a:pt x="30" y="76"/>
                  </a:lnTo>
                  <a:lnTo>
                    <a:pt x="33" y="76"/>
                  </a:lnTo>
                  <a:lnTo>
                    <a:pt x="36" y="76"/>
                  </a:lnTo>
                  <a:lnTo>
                    <a:pt x="39" y="75"/>
                  </a:lnTo>
                  <a:lnTo>
                    <a:pt x="43" y="73"/>
                  </a:lnTo>
                  <a:lnTo>
                    <a:pt x="47" y="71"/>
                  </a:lnTo>
                  <a:lnTo>
                    <a:pt x="51" y="69"/>
                  </a:lnTo>
                  <a:lnTo>
                    <a:pt x="47" y="67"/>
                  </a:lnTo>
                  <a:lnTo>
                    <a:pt x="44" y="64"/>
                  </a:lnTo>
                  <a:lnTo>
                    <a:pt x="41" y="60"/>
                  </a:lnTo>
                  <a:lnTo>
                    <a:pt x="38" y="57"/>
                  </a:lnTo>
                  <a:lnTo>
                    <a:pt x="34" y="55"/>
                  </a:lnTo>
                  <a:lnTo>
                    <a:pt x="34" y="54"/>
                  </a:lnTo>
                  <a:lnTo>
                    <a:pt x="34" y="53"/>
                  </a:lnTo>
                  <a:lnTo>
                    <a:pt x="33" y="52"/>
                  </a:lnTo>
                  <a:lnTo>
                    <a:pt x="33" y="51"/>
                  </a:lnTo>
                  <a:lnTo>
                    <a:pt x="34" y="48"/>
                  </a:lnTo>
                  <a:lnTo>
                    <a:pt x="36" y="46"/>
                  </a:lnTo>
                  <a:lnTo>
                    <a:pt x="39" y="44"/>
                  </a:lnTo>
                  <a:lnTo>
                    <a:pt x="42" y="44"/>
                  </a:lnTo>
                  <a:lnTo>
                    <a:pt x="43" y="43"/>
                  </a:lnTo>
                  <a:lnTo>
                    <a:pt x="43" y="42"/>
                  </a:lnTo>
                  <a:lnTo>
                    <a:pt x="44" y="40"/>
                  </a:lnTo>
                  <a:lnTo>
                    <a:pt x="44" y="36"/>
                  </a:lnTo>
                  <a:lnTo>
                    <a:pt x="45" y="32"/>
                  </a:lnTo>
                  <a:lnTo>
                    <a:pt x="45" y="32"/>
                  </a:lnTo>
                  <a:lnTo>
                    <a:pt x="45" y="30"/>
                  </a:lnTo>
                  <a:lnTo>
                    <a:pt x="44" y="29"/>
                  </a:lnTo>
                  <a:lnTo>
                    <a:pt x="44" y="28"/>
                  </a:lnTo>
                  <a:lnTo>
                    <a:pt x="44" y="26"/>
                  </a:lnTo>
                  <a:lnTo>
                    <a:pt x="45" y="26"/>
                  </a:lnTo>
                  <a:lnTo>
                    <a:pt x="46" y="25"/>
                  </a:lnTo>
                  <a:lnTo>
                    <a:pt x="47" y="24"/>
                  </a:lnTo>
                  <a:lnTo>
                    <a:pt x="47" y="22"/>
                  </a:lnTo>
                  <a:lnTo>
                    <a:pt x="47" y="21"/>
                  </a:lnTo>
                  <a:lnTo>
                    <a:pt x="47" y="20"/>
                  </a:lnTo>
                  <a:lnTo>
                    <a:pt x="47" y="20"/>
                  </a:lnTo>
                  <a:lnTo>
                    <a:pt x="46" y="19"/>
                  </a:lnTo>
                  <a:lnTo>
                    <a:pt x="45" y="19"/>
                  </a:lnTo>
                  <a:lnTo>
                    <a:pt x="45" y="17"/>
                  </a:lnTo>
                  <a:lnTo>
                    <a:pt x="45" y="15"/>
                  </a:lnTo>
                  <a:lnTo>
                    <a:pt x="44" y="13"/>
                  </a:lnTo>
                  <a:lnTo>
                    <a:pt x="44" y="10"/>
                  </a:lnTo>
                  <a:lnTo>
                    <a:pt x="43" y="7"/>
                  </a:lnTo>
                  <a:lnTo>
                    <a:pt x="42" y="6"/>
                  </a:lnTo>
                  <a:lnTo>
                    <a:pt x="40" y="5"/>
                  </a:lnTo>
                  <a:lnTo>
                    <a:pt x="38" y="4"/>
                  </a:lnTo>
                  <a:lnTo>
                    <a:pt x="37" y="2"/>
                  </a:lnTo>
                  <a:lnTo>
                    <a:pt x="35" y="1"/>
                  </a:lnTo>
                  <a:lnTo>
                    <a:pt x="33" y="0"/>
                  </a:lnTo>
                  <a:lnTo>
                    <a:pt x="31" y="0"/>
                  </a:lnTo>
                  <a:lnTo>
                    <a:pt x="29" y="0"/>
                  </a:lnTo>
                  <a:lnTo>
                    <a:pt x="26" y="0"/>
                  </a:lnTo>
                  <a:lnTo>
                    <a:pt x="23" y="1"/>
                  </a:lnTo>
                  <a:lnTo>
                    <a:pt x="21" y="2"/>
                  </a:lnTo>
                  <a:lnTo>
                    <a:pt x="20" y="2"/>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109" name="Freeform 85"/>
            <p:cNvSpPr>
              <a:spLocks/>
            </p:cNvSpPr>
            <p:nvPr/>
          </p:nvSpPr>
          <p:spPr bwMode="auto">
            <a:xfrm>
              <a:off x="431" y="200"/>
              <a:ext cx="58" cy="83"/>
            </a:xfrm>
            <a:custGeom>
              <a:avLst/>
              <a:gdLst/>
              <a:ahLst/>
              <a:cxnLst>
                <a:cxn ang="0">
                  <a:pos x="22" y="2"/>
                </a:cxn>
                <a:cxn ang="0">
                  <a:pos x="20" y="4"/>
                </a:cxn>
                <a:cxn ang="0">
                  <a:pos x="16" y="8"/>
                </a:cxn>
                <a:cxn ang="0">
                  <a:pos x="8" y="15"/>
                </a:cxn>
                <a:cxn ang="0">
                  <a:pos x="2" y="23"/>
                </a:cxn>
                <a:cxn ang="0">
                  <a:pos x="2" y="25"/>
                </a:cxn>
                <a:cxn ang="0">
                  <a:pos x="2" y="28"/>
                </a:cxn>
                <a:cxn ang="0">
                  <a:pos x="1" y="29"/>
                </a:cxn>
                <a:cxn ang="0">
                  <a:pos x="0" y="30"/>
                </a:cxn>
                <a:cxn ang="0">
                  <a:pos x="0" y="34"/>
                </a:cxn>
                <a:cxn ang="0">
                  <a:pos x="3" y="39"/>
                </a:cxn>
                <a:cxn ang="0">
                  <a:pos x="5" y="44"/>
                </a:cxn>
                <a:cxn ang="0">
                  <a:pos x="5" y="48"/>
                </a:cxn>
                <a:cxn ang="0">
                  <a:pos x="4" y="52"/>
                </a:cxn>
                <a:cxn ang="0">
                  <a:pos x="1" y="56"/>
                </a:cxn>
                <a:cxn ang="0">
                  <a:pos x="1" y="59"/>
                </a:cxn>
                <a:cxn ang="0">
                  <a:pos x="0" y="62"/>
                </a:cxn>
                <a:cxn ang="0">
                  <a:pos x="3" y="64"/>
                </a:cxn>
                <a:cxn ang="0">
                  <a:pos x="7" y="65"/>
                </a:cxn>
                <a:cxn ang="0">
                  <a:pos x="11" y="67"/>
                </a:cxn>
                <a:cxn ang="0">
                  <a:pos x="13" y="69"/>
                </a:cxn>
                <a:cxn ang="0">
                  <a:pos x="16" y="70"/>
                </a:cxn>
                <a:cxn ang="0">
                  <a:pos x="25" y="78"/>
                </a:cxn>
                <a:cxn ang="0">
                  <a:pos x="33" y="82"/>
                </a:cxn>
                <a:cxn ang="0">
                  <a:pos x="40" y="82"/>
                </a:cxn>
                <a:cxn ang="0">
                  <a:pos x="48" y="79"/>
                </a:cxn>
                <a:cxn ang="0">
                  <a:pos x="57" y="74"/>
                </a:cxn>
                <a:cxn ang="0">
                  <a:pos x="49" y="69"/>
                </a:cxn>
                <a:cxn ang="0">
                  <a:pos x="42" y="61"/>
                </a:cxn>
                <a:cxn ang="0">
                  <a:pos x="38" y="58"/>
                </a:cxn>
                <a:cxn ang="0">
                  <a:pos x="37" y="56"/>
                </a:cxn>
                <a:cxn ang="0">
                  <a:pos x="38" y="52"/>
                </a:cxn>
                <a:cxn ang="0">
                  <a:pos x="44" y="48"/>
                </a:cxn>
                <a:cxn ang="0">
                  <a:pos x="48" y="46"/>
                </a:cxn>
                <a:cxn ang="0">
                  <a:pos x="49" y="43"/>
                </a:cxn>
                <a:cxn ang="0">
                  <a:pos x="50" y="35"/>
                </a:cxn>
                <a:cxn ang="0">
                  <a:pos x="50" y="32"/>
                </a:cxn>
                <a:cxn ang="0">
                  <a:pos x="49" y="30"/>
                </a:cxn>
                <a:cxn ang="0">
                  <a:pos x="50" y="28"/>
                </a:cxn>
                <a:cxn ang="0">
                  <a:pos x="53" y="26"/>
                </a:cxn>
                <a:cxn ang="0">
                  <a:pos x="53" y="23"/>
                </a:cxn>
                <a:cxn ang="0">
                  <a:pos x="52" y="22"/>
                </a:cxn>
                <a:cxn ang="0">
                  <a:pos x="50" y="20"/>
                </a:cxn>
                <a:cxn ang="0">
                  <a:pos x="50" y="16"/>
                </a:cxn>
                <a:cxn ang="0">
                  <a:pos x="49" y="11"/>
                </a:cxn>
                <a:cxn ang="0">
                  <a:pos x="47" y="7"/>
                </a:cxn>
                <a:cxn ang="0">
                  <a:pos x="43" y="4"/>
                </a:cxn>
                <a:cxn ang="0">
                  <a:pos x="39" y="1"/>
                </a:cxn>
                <a:cxn ang="0">
                  <a:pos x="35" y="0"/>
                </a:cxn>
                <a:cxn ang="0">
                  <a:pos x="29" y="0"/>
                </a:cxn>
                <a:cxn ang="0">
                  <a:pos x="23" y="2"/>
                </a:cxn>
              </a:cxnLst>
              <a:rect l="0" t="0" r="r" b="b"/>
              <a:pathLst>
                <a:path w="58" h="83">
                  <a:moveTo>
                    <a:pt x="22" y="2"/>
                  </a:moveTo>
                  <a:lnTo>
                    <a:pt x="22" y="2"/>
                  </a:lnTo>
                  <a:lnTo>
                    <a:pt x="21" y="3"/>
                  </a:lnTo>
                  <a:lnTo>
                    <a:pt x="20" y="4"/>
                  </a:lnTo>
                  <a:lnTo>
                    <a:pt x="20" y="6"/>
                  </a:lnTo>
                  <a:lnTo>
                    <a:pt x="16" y="8"/>
                  </a:lnTo>
                  <a:lnTo>
                    <a:pt x="11" y="11"/>
                  </a:lnTo>
                  <a:lnTo>
                    <a:pt x="8" y="15"/>
                  </a:lnTo>
                  <a:lnTo>
                    <a:pt x="5" y="19"/>
                  </a:lnTo>
                  <a:lnTo>
                    <a:pt x="2" y="23"/>
                  </a:lnTo>
                  <a:lnTo>
                    <a:pt x="2" y="24"/>
                  </a:lnTo>
                  <a:lnTo>
                    <a:pt x="2" y="25"/>
                  </a:lnTo>
                  <a:lnTo>
                    <a:pt x="2" y="26"/>
                  </a:lnTo>
                  <a:lnTo>
                    <a:pt x="2" y="28"/>
                  </a:lnTo>
                  <a:lnTo>
                    <a:pt x="2" y="29"/>
                  </a:lnTo>
                  <a:lnTo>
                    <a:pt x="1" y="29"/>
                  </a:lnTo>
                  <a:lnTo>
                    <a:pt x="1" y="30"/>
                  </a:lnTo>
                  <a:lnTo>
                    <a:pt x="0" y="30"/>
                  </a:lnTo>
                  <a:lnTo>
                    <a:pt x="0" y="31"/>
                  </a:lnTo>
                  <a:lnTo>
                    <a:pt x="0" y="34"/>
                  </a:lnTo>
                  <a:lnTo>
                    <a:pt x="1" y="36"/>
                  </a:lnTo>
                  <a:lnTo>
                    <a:pt x="3" y="39"/>
                  </a:lnTo>
                  <a:lnTo>
                    <a:pt x="4" y="41"/>
                  </a:lnTo>
                  <a:lnTo>
                    <a:pt x="5" y="44"/>
                  </a:lnTo>
                  <a:lnTo>
                    <a:pt x="5" y="46"/>
                  </a:lnTo>
                  <a:lnTo>
                    <a:pt x="5" y="48"/>
                  </a:lnTo>
                  <a:lnTo>
                    <a:pt x="4" y="50"/>
                  </a:lnTo>
                  <a:lnTo>
                    <a:pt x="4" y="52"/>
                  </a:lnTo>
                  <a:lnTo>
                    <a:pt x="2" y="54"/>
                  </a:lnTo>
                  <a:lnTo>
                    <a:pt x="1" y="56"/>
                  </a:lnTo>
                  <a:lnTo>
                    <a:pt x="1" y="58"/>
                  </a:lnTo>
                  <a:lnTo>
                    <a:pt x="1" y="59"/>
                  </a:lnTo>
                  <a:lnTo>
                    <a:pt x="1" y="60"/>
                  </a:lnTo>
                  <a:lnTo>
                    <a:pt x="0" y="62"/>
                  </a:lnTo>
                  <a:lnTo>
                    <a:pt x="1" y="64"/>
                  </a:lnTo>
                  <a:lnTo>
                    <a:pt x="3" y="64"/>
                  </a:lnTo>
                  <a:lnTo>
                    <a:pt x="5" y="65"/>
                  </a:lnTo>
                  <a:lnTo>
                    <a:pt x="7" y="65"/>
                  </a:lnTo>
                  <a:lnTo>
                    <a:pt x="9" y="66"/>
                  </a:lnTo>
                  <a:lnTo>
                    <a:pt x="11" y="67"/>
                  </a:lnTo>
                  <a:lnTo>
                    <a:pt x="12" y="68"/>
                  </a:lnTo>
                  <a:lnTo>
                    <a:pt x="13" y="69"/>
                  </a:lnTo>
                  <a:lnTo>
                    <a:pt x="14" y="69"/>
                  </a:lnTo>
                  <a:lnTo>
                    <a:pt x="16" y="70"/>
                  </a:lnTo>
                  <a:lnTo>
                    <a:pt x="21" y="75"/>
                  </a:lnTo>
                  <a:lnTo>
                    <a:pt x="25" y="78"/>
                  </a:lnTo>
                  <a:lnTo>
                    <a:pt x="29" y="80"/>
                  </a:lnTo>
                  <a:lnTo>
                    <a:pt x="33" y="82"/>
                  </a:lnTo>
                  <a:lnTo>
                    <a:pt x="37" y="82"/>
                  </a:lnTo>
                  <a:lnTo>
                    <a:pt x="40" y="82"/>
                  </a:lnTo>
                  <a:lnTo>
                    <a:pt x="44" y="81"/>
                  </a:lnTo>
                  <a:lnTo>
                    <a:pt x="48" y="79"/>
                  </a:lnTo>
                  <a:lnTo>
                    <a:pt x="52" y="77"/>
                  </a:lnTo>
                  <a:lnTo>
                    <a:pt x="57" y="74"/>
                  </a:lnTo>
                  <a:lnTo>
                    <a:pt x="53" y="72"/>
                  </a:lnTo>
                  <a:lnTo>
                    <a:pt x="49" y="69"/>
                  </a:lnTo>
                  <a:lnTo>
                    <a:pt x="46" y="65"/>
                  </a:lnTo>
                  <a:lnTo>
                    <a:pt x="42" y="61"/>
                  </a:lnTo>
                  <a:lnTo>
                    <a:pt x="38" y="59"/>
                  </a:lnTo>
                  <a:lnTo>
                    <a:pt x="38" y="58"/>
                  </a:lnTo>
                  <a:lnTo>
                    <a:pt x="38" y="57"/>
                  </a:lnTo>
                  <a:lnTo>
                    <a:pt x="37" y="56"/>
                  </a:lnTo>
                  <a:lnTo>
                    <a:pt x="37" y="55"/>
                  </a:lnTo>
                  <a:lnTo>
                    <a:pt x="38" y="52"/>
                  </a:lnTo>
                  <a:lnTo>
                    <a:pt x="40" y="50"/>
                  </a:lnTo>
                  <a:lnTo>
                    <a:pt x="44" y="48"/>
                  </a:lnTo>
                  <a:lnTo>
                    <a:pt x="47" y="47"/>
                  </a:lnTo>
                  <a:lnTo>
                    <a:pt x="48" y="46"/>
                  </a:lnTo>
                  <a:lnTo>
                    <a:pt x="48" y="45"/>
                  </a:lnTo>
                  <a:lnTo>
                    <a:pt x="49" y="43"/>
                  </a:lnTo>
                  <a:lnTo>
                    <a:pt x="49" y="39"/>
                  </a:lnTo>
                  <a:lnTo>
                    <a:pt x="50" y="35"/>
                  </a:lnTo>
                  <a:lnTo>
                    <a:pt x="50" y="34"/>
                  </a:lnTo>
                  <a:lnTo>
                    <a:pt x="50" y="32"/>
                  </a:lnTo>
                  <a:lnTo>
                    <a:pt x="49" y="31"/>
                  </a:lnTo>
                  <a:lnTo>
                    <a:pt x="49" y="30"/>
                  </a:lnTo>
                  <a:lnTo>
                    <a:pt x="49" y="28"/>
                  </a:lnTo>
                  <a:lnTo>
                    <a:pt x="50" y="28"/>
                  </a:lnTo>
                  <a:lnTo>
                    <a:pt x="51" y="27"/>
                  </a:lnTo>
                  <a:lnTo>
                    <a:pt x="53" y="26"/>
                  </a:lnTo>
                  <a:lnTo>
                    <a:pt x="53" y="24"/>
                  </a:lnTo>
                  <a:lnTo>
                    <a:pt x="53" y="23"/>
                  </a:lnTo>
                  <a:lnTo>
                    <a:pt x="53" y="22"/>
                  </a:lnTo>
                  <a:lnTo>
                    <a:pt x="52" y="22"/>
                  </a:lnTo>
                  <a:lnTo>
                    <a:pt x="51" y="21"/>
                  </a:lnTo>
                  <a:lnTo>
                    <a:pt x="50" y="20"/>
                  </a:lnTo>
                  <a:lnTo>
                    <a:pt x="50" y="18"/>
                  </a:lnTo>
                  <a:lnTo>
                    <a:pt x="50" y="16"/>
                  </a:lnTo>
                  <a:lnTo>
                    <a:pt x="49" y="14"/>
                  </a:lnTo>
                  <a:lnTo>
                    <a:pt x="49" y="11"/>
                  </a:lnTo>
                  <a:lnTo>
                    <a:pt x="48" y="8"/>
                  </a:lnTo>
                  <a:lnTo>
                    <a:pt x="47" y="7"/>
                  </a:lnTo>
                  <a:lnTo>
                    <a:pt x="45" y="5"/>
                  </a:lnTo>
                  <a:lnTo>
                    <a:pt x="43" y="4"/>
                  </a:lnTo>
                  <a:lnTo>
                    <a:pt x="41" y="2"/>
                  </a:lnTo>
                  <a:lnTo>
                    <a:pt x="39" y="1"/>
                  </a:lnTo>
                  <a:lnTo>
                    <a:pt x="37" y="0"/>
                  </a:lnTo>
                  <a:lnTo>
                    <a:pt x="35" y="0"/>
                  </a:lnTo>
                  <a:lnTo>
                    <a:pt x="32" y="0"/>
                  </a:lnTo>
                  <a:lnTo>
                    <a:pt x="29" y="0"/>
                  </a:lnTo>
                  <a:lnTo>
                    <a:pt x="26" y="1"/>
                  </a:lnTo>
                  <a:lnTo>
                    <a:pt x="23" y="2"/>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110" name="Freeform 86"/>
            <p:cNvSpPr>
              <a:spLocks/>
            </p:cNvSpPr>
            <p:nvPr/>
          </p:nvSpPr>
          <p:spPr bwMode="auto">
            <a:xfrm>
              <a:off x="447" y="235"/>
              <a:ext cx="28" cy="23"/>
            </a:xfrm>
            <a:custGeom>
              <a:avLst/>
              <a:gdLst/>
              <a:ahLst/>
              <a:cxnLst>
                <a:cxn ang="0">
                  <a:pos x="2" y="10"/>
                </a:cxn>
                <a:cxn ang="0">
                  <a:pos x="4" y="9"/>
                </a:cxn>
                <a:cxn ang="0">
                  <a:pos x="5" y="9"/>
                </a:cxn>
                <a:cxn ang="0">
                  <a:pos x="7" y="9"/>
                </a:cxn>
                <a:cxn ang="0">
                  <a:pos x="7" y="9"/>
                </a:cxn>
                <a:cxn ang="0">
                  <a:pos x="9" y="9"/>
                </a:cxn>
                <a:cxn ang="0">
                  <a:pos x="10" y="11"/>
                </a:cxn>
                <a:cxn ang="0">
                  <a:pos x="10" y="12"/>
                </a:cxn>
                <a:cxn ang="0">
                  <a:pos x="11" y="13"/>
                </a:cxn>
                <a:cxn ang="0">
                  <a:pos x="11" y="13"/>
                </a:cxn>
                <a:cxn ang="0">
                  <a:pos x="11" y="14"/>
                </a:cxn>
                <a:cxn ang="0">
                  <a:pos x="11" y="16"/>
                </a:cxn>
                <a:cxn ang="0">
                  <a:pos x="11" y="17"/>
                </a:cxn>
                <a:cxn ang="0">
                  <a:pos x="11" y="19"/>
                </a:cxn>
                <a:cxn ang="0">
                  <a:pos x="11" y="20"/>
                </a:cxn>
                <a:cxn ang="0">
                  <a:pos x="11" y="22"/>
                </a:cxn>
                <a:cxn ang="0">
                  <a:pos x="11" y="21"/>
                </a:cxn>
                <a:cxn ang="0">
                  <a:pos x="13" y="20"/>
                </a:cxn>
                <a:cxn ang="0">
                  <a:pos x="15" y="19"/>
                </a:cxn>
                <a:cxn ang="0">
                  <a:pos x="16" y="18"/>
                </a:cxn>
                <a:cxn ang="0">
                  <a:pos x="17" y="17"/>
                </a:cxn>
                <a:cxn ang="0">
                  <a:pos x="17" y="15"/>
                </a:cxn>
                <a:cxn ang="0">
                  <a:pos x="18" y="14"/>
                </a:cxn>
                <a:cxn ang="0">
                  <a:pos x="18" y="13"/>
                </a:cxn>
                <a:cxn ang="0">
                  <a:pos x="19" y="13"/>
                </a:cxn>
                <a:cxn ang="0">
                  <a:pos x="20" y="12"/>
                </a:cxn>
                <a:cxn ang="0">
                  <a:pos x="20" y="12"/>
                </a:cxn>
                <a:cxn ang="0">
                  <a:pos x="22" y="11"/>
                </a:cxn>
                <a:cxn ang="0">
                  <a:pos x="24" y="10"/>
                </a:cxn>
                <a:cxn ang="0">
                  <a:pos x="25" y="9"/>
                </a:cxn>
                <a:cxn ang="0">
                  <a:pos x="25" y="9"/>
                </a:cxn>
                <a:cxn ang="0">
                  <a:pos x="26" y="9"/>
                </a:cxn>
                <a:cxn ang="0">
                  <a:pos x="27" y="7"/>
                </a:cxn>
                <a:cxn ang="0">
                  <a:pos x="25" y="9"/>
                </a:cxn>
                <a:cxn ang="0">
                  <a:pos x="22" y="9"/>
                </a:cxn>
                <a:cxn ang="0">
                  <a:pos x="19" y="9"/>
                </a:cxn>
                <a:cxn ang="0">
                  <a:pos x="15" y="8"/>
                </a:cxn>
                <a:cxn ang="0">
                  <a:pos x="11" y="7"/>
                </a:cxn>
                <a:cxn ang="0">
                  <a:pos x="9" y="6"/>
                </a:cxn>
                <a:cxn ang="0">
                  <a:pos x="7" y="6"/>
                </a:cxn>
                <a:cxn ang="0">
                  <a:pos x="6" y="6"/>
                </a:cxn>
                <a:cxn ang="0">
                  <a:pos x="4" y="5"/>
                </a:cxn>
                <a:cxn ang="0">
                  <a:pos x="2" y="3"/>
                </a:cxn>
                <a:cxn ang="0">
                  <a:pos x="2" y="2"/>
                </a:cxn>
                <a:cxn ang="0">
                  <a:pos x="1" y="2"/>
                </a:cxn>
                <a:cxn ang="0">
                  <a:pos x="1" y="2"/>
                </a:cxn>
                <a:cxn ang="0">
                  <a:pos x="0" y="1"/>
                </a:cxn>
                <a:cxn ang="0">
                  <a:pos x="0" y="0"/>
                </a:cxn>
                <a:cxn ang="0">
                  <a:pos x="0" y="2"/>
                </a:cxn>
                <a:cxn ang="0">
                  <a:pos x="1" y="4"/>
                </a:cxn>
                <a:cxn ang="0">
                  <a:pos x="1" y="6"/>
                </a:cxn>
                <a:cxn ang="0">
                  <a:pos x="2" y="9"/>
                </a:cxn>
                <a:cxn ang="0">
                  <a:pos x="2" y="10"/>
                </a:cxn>
              </a:cxnLst>
              <a:rect l="0" t="0" r="r" b="b"/>
              <a:pathLst>
                <a:path w="28" h="23">
                  <a:moveTo>
                    <a:pt x="2" y="10"/>
                  </a:moveTo>
                  <a:lnTo>
                    <a:pt x="4" y="9"/>
                  </a:lnTo>
                  <a:lnTo>
                    <a:pt x="5" y="9"/>
                  </a:lnTo>
                  <a:lnTo>
                    <a:pt x="7" y="9"/>
                  </a:lnTo>
                  <a:lnTo>
                    <a:pt x="7" y="9"/>
                  </a:lnTo>
                  <a:lnTo>
                    <a:pt x="9" y="9"/>
                  </a:lnTo>
                  <a:lnTo>
                    <a:pt x="10" y="11"/>
                  </a:lnTo>
                  <a:lnTo>
                    <a:pt x="10" y="12"/>
                  </a:lnTo>
                  <a:lnTo>
                    <a:pt x="11" y="13"/>
                  </a:lnTo>
                  <a:lnTo>
                    <a:pt x="11" y="13"/>
                  </a:lnTo>
                  <a:lnTo>
                    <a:pt x="11" y="14"/>
                  </a:lnTo>
                  <a:lnTo>
                    <a:pt x="11" y="16"/>
                  </a:lnTo>
                  <a:lnTo>
                    <a:pt x="11" y="17"/>
                  </a:lnTo>
                  <a:lnTo>
                    <a:pt x="11" y="19"/>
                  </a:lnTo>
                  <a:lnTo>
                    <a:pt x="11" y="20"/>
                  </a:lnTo>
                  <a:lnTo>
                    <a:pt x="11" y="22"/>
                  </a:lnTo>
                  <a:lnTo>
                    <a:pt x="11" y="21"/>
                  </a:lnTo>
                  <a:lnTo>
                    <a:pt x="13" y="20"/>
                  </a:lnTo>
                  <a:lnTo>
                    <a:pt x="15" y="19"/>
                  </a:lnTo>
                  <a:lnTo>
                    <a:pt x="16" y="18"/>
                  </a:lnTo>
                  <a:lnTo>
                    <a:pt x="17" y="17"/>
                  </a:lnTo>
                  <a:lnTo>
                    <a:pt x="17" y="15"/>
                  </a:lnTo>
                  <a:lnTo>
                    <a:pt x="18" y="14"/>
                  </a:lnTo>
                  <a:lnTo>
                    <a:pt x="18" y="13"/>
                  </a:lnTo>
                  <a:lnTo>
                    <a:pt x="19" y="13"/>
                  </a:lnTo>
                  <a:lnTo>
                    <a:pt x="20" y="12"/>
                  </a:lnTo>
                  <a:lnTo>
                    <a:pt x="20" y="12"/>
                  </a:lnTo>
                  <a:lnTo>
                    <a:pt x="22" y="11"/>
                  </a:lnTo>
                  <a:lnTo>
                    <a:pt x="24" y="10"/>
                  </a:lnTo>
                  <a:lnTo>
                    <a:pt x="25" y="9"/>
                  </a:lnTo>
                  <a:lnTo>
                    <a:pt x="25" y="9"/>
                  </a:lnTo>
                  <a:lnTo>
                    <a:pt x="26" y="9"/>
                  </a:lnTo>
                  <a:lnTo>
                    <a:pt x="27" y="7"/>
                  </a:lnTo>
                  <a:lnTo>
                    <a:pt x="25" y="9"/>
                  </a:lnTo>
                  <a:lnTo>
                    <a:pt x="22" y="9"/>
                  </a:lnTo>
                  <a:lnTo>
                    <a:pt x="19" y="9"/>
                  </a:lnTo>
                  <a:lnTo>
                    <a:pt x="15" y="8"/>
                  </a:lnTo>
                  <a:lnTo>
                    <a:pt x="11" y="7"/>
                  </a:lnTo>
                  <a:lnTo>
                    <a:pt x="9" y="6"/>
                  </a:lnTo>
                  <a:lnTo>
                    <a:pt x="7" y="6"/>
                  </a:lnTo>
                  <a:lnTo>
                    <a:pt x="6" y="6"/>
                  </a:lnTo>
                  <a:lnTo>
                    <a:pt x="4" y="5"/>
                  </a:lnTo>
                  <a:lnTo>
                    <a:pt x="2" y="3"/>
                  </a:lnTo>
                  <a:lnTo>
                    <a:pt x="2" y="2"/>
                  </a:lnTo>
                  <a:lnTo>
                    <a:pt x="1" y="2"/>
                  </a:lnTo>
                  <a:lnTo>
                    <a:pt x="1" y="2"/>
                  </a:lnTo>
                  <a:lnTo>
                    <a:pt x="0" y="1"/>
                  </a:lnTo>
                  <a:lnTo>
                    <a:pt x="0" y="0"/>
                  </a:lnTo>
                  <a:lnTo>
                    <a:pt x="0" y="2"/>
                  </a:lnTo>
                  <a:lnTo>
                    <a:pt x="1" y="4"/>
                  </a:lnTo>
                  <a:lnTo>
                    <a:pt x="1" y="6"/>
                  </a:lnTo>
                  <a:lnTo>
                    <a:pt x="2" y="9"/>
                  </a:lnTo>
                  <a:lnTo>
                    <a:pt x="2" y="10"/>
                  </a:lnTo>
                </a:path>
              </a:pathLst>
            </a:custGeom>
            <a:solidFill>
              <a:srgbClr val="470000"/>
            </a:solidFill>
            <a:ln w="9525" cap="rnd">
              <a:noFill/>
              <a:round/>
              <a:headEnd/>
              <a:tailEnd/>
            </a:ln>
            <a:effectLst/>
          </p:spPr>
          <p:txBody>
            <a:bodyPr wrap="none" lIns="104683" tIns="52342" rIns="104683" bIns="52342">
              <a:spAutoFit/>
            </a:bodyPr>
            <a:lstStyle/>
            <a:p>
              <a:pPr>
                <a:defRPr/>
              </a:pPr>
              <a:endParaRPr lang="en-US" dirty="0"/>
            </a:p>
          </p:txBody>
        </p:sp>
        <p:sp>
          <p:nvSpPr>
            <p:cNvPr id="1111" name="Freeform 87"/>
            <p:cNvSpPr>
              <a:spLocks/>
            </p:cNvSpPr>
            <p:nvPr/>
          </p:nvSpPr>
          <p:spPr bwMode="auto">
            <a:xfrm>
              <a:off x="420" y="197"/>
              <a:ext cx="39" cy="51"/>
            </a:xfrm>
            <a:custGeom>
              <a:avLst/>
              <a:gdLst/>
              <a:ahLst/>
              <a:cxnLst>
                <a:cxn ang="0">
                  <a:pos x="3" y="44"/>
                </a:cxn>
                <a:cxn ang="0">
                  <a:pos x="7" y="49"/>
                </a:cxn>
                <a:cxn ang="0">
                  <a:pos x="10" y="50"/>
                </a:cxn>
                <a:cxn ang="0">
                  <a:pos x="13" y="49"/>
                </a:cxn>
                <a:cxn ang="0">
                  <a:pos x="14" y="44"/>
                </a:cxn>
                <a:cxn ang="0">
                  <a:pos x="16" y="38"/>
                </a:cxn>
                <a:cxn ang="0">
                  <a:pos x="16" y="32"/>
                </a:cxn>
                <a:cxn ang="0">
                  <a:pos x="18" y="26"/>
                </a:cxn>
                <a:cxn ang="0">
                  <a:pos x="16" y="26"/>
                </a:cxn>
                <a:cxn ang="0">
                  <a:pos x="15" y="25"/>
                </a:cxn>
                <a:cxn ang="0">
                  <a:pos x="14" y="24"/>
                </a:cxn>
                <a:cxn ang="0">
                  <a:pos x="14" y="22"/>
                </a:cxn>
                <a:cxn ang="0">
                  <a:pos x="16" y="21"/>
                </a:cxn>
                <a:cxn ang="0">
                  <a:pos x="21" y="18"/>
                </a:cxn>
                <a:cxn ang="0">
                  <a:pos x="24" y="15"/>
                </a:cxn>
                <a:cxn ang="0">
                  <a:pos x="25" y="13"/>
                </a:cxn>
                <a:cxn ang="0">
                  <a:pos x="26" y="12"/>
                </a:cxn>
                <a:cxn ang="0">
                  <a:pos x="26" y="10"/>
                </a:cxn>
                <a:cxn ang="0">
                  <a:pos x="32" y="7"/>
                </a:cxn>
                <a:cxn ang="0">
                  <a:pos x="35" y="4"/>
                </a:cxn>
                <a:cxn ang="0">
                  <a:pos x="35" y="1"/>
                </a:cxn>
                <a:cxn ang="0">
                  <a:pos x="29" y="0"/>
                </a:cxn>
                <a:cxn ang="0">
                  <a:pos x="23" y="1"/>
                </a:cxn>
                <a:cxn ang="0">
                  <a:pos x="20" y="2"/>
                </a:cxn>
                <a:cxn ang="0">
                  <a:pos x="16" y="4"/>
                </a:cxn>
                <a:cxn ang="0">
                  <a:pos x="14" y="5"/>
                </a:cxn>
                <a:cxn ang="0">
                  <a:pos x="10" y="10"/>
                </a:cxn>
                <a:cxn ang="0">
                  <a:pos x="7" y="13"/>
                </a:cxn>
                <a:cxn ang="0">
                  <a:pos x="4" y="15"/>
                </a:cxn>
                <a:cxn ang="0">
                  <a:pos x="3" y="19"/>
                </a:cxn>
                <a:cxn ang="0">
                  <a:pos x="0" y="22"/>
                </a:cxn>
                <a:cxn ang="0">
                  <a:pos x="1" y="26"/>
                </a:cxn>
                <a:cxn ang="0">
                  <a:pos x="2" y="29"/>
                </a:cxn>
                <a:cxn ang="0">
                  <a:pos x="2" y="33"/>
                </a:cxn>
                <a:cxn ang="0">
                  <a:pos x="2" y="38"/>
                </a:cxn>
              </a:cxnLst>
              <a:rect l="0" t="0" r="r" b="b"/>
              <a:pathLst>
                <a:path w="39" h="51">
                  <a:moveTo>
                    <a:pt x="2" y="39"/>
                  </a:moveTo>
                  <a:lnTo>
                    <a:pt x="3" y="44"/>
                  </a:lnTo>
                  <a:lnTo>
                    <a:pt x="4" y="46"/>
                  </a:lnTo>
                  <a:lnTo>
                    <a:pt x="7" y="49"/>
                  </a:lnTo>
                  <a:lnTo>
                    <a:pt x="9" y="49"/>
                  </a:lnTo>
                  <a:lnTo>
                    <a:pt x="10" y="50"/>
                  </a:lnTo>
                  <a:lnTo>
                    <a:pt x="12" y="50"/>
                  </a:lnTo>
                  <a:lnTo>
                    <a:pt x="13" y="49"/>
                  </a:lnTo>
                  <a:lnTo>
                    <a:pt x="14" y="46"/>
                  </a:lnTo>
                  <a:lnTo>
                    <a:pt x="14" y="44"/>
                  </a:lnTo>
                  <a:lnTo>
                    <a:pt x="15" y="41"/>
                  </a:lnTo>
                  <a:lnTo>
                    <a:pt x="16" y="38"/>
                  </a:lnTo>
                  <a:lnTo>
                    <a:pt x="16" y="35"/>
                  </a:lnTo>
                  <a:lnTo>
                    <a:pt x="16" y="32"/>
                  </a:lnTo>
                  <a:lnTo>
                    <a:pt x="17" y="29"/>
                  </a:lnTo>
                  <a:lnTo>
                    <a:pt x="18" y="26"/>
                  </a:lnTo>
                  <a:lnTo>
                    <a:pt x="17" y="26"/>
                  </a:lnTo>
                  <a:lnTo>
                    <a:pt x="16" y="26"/>
                  </a:lnTo>
                  <a:lnTo>
                    <a:pt x="16" y="26"/>
                  </a:lnTo>
                  <a:lnTo>
                    <a:pt x="15" y="25"/>
                  </a:lnTo>
                  <a:lnTo>
                    <a:pt x="14" y="25"/>
                  </a:lnTo>
                  <a:lnTo>
                    <a:pt x="14" y="24"/>
                  </a:lnTo>
                  <a:lnTo>
                    <a:pt x="14" y="23"/>
                  </a:lnTo>
                  <a:lnTo>
                    <a:pt x="14" y="22"/>
                  </a:lnTo>
                  <a:lnTo>
                    <a:pt x="15" y="21"/>
                  </a:lnTo>
                  <a:lnTo>
                    <a:pt x="16" y="21"/>
                  </a:lnTo>
                  <a:lnTo>
                    <a:pt x="19" y="19"/>
                  </a:lnTo>
                  <a:lnTo>
                    <a:pt x="21" y="18"/>
                  </a:lnTo>
                  <a:lnTo>
                    <a:pt x="23" y="16"/>
                  </a:lnTo>
                  <a:lnTo>
                    <a:pt x="24" y="15"/>
                  </a:lnTo>
                  <a:lnTo>
                    <a:pt x="25" y="14"/>
                  </a:lnTo>
                  <a:lnTo>
                    <a:pt x="25" y="13"/>
                  </a:lnTo>
                  <a:lnTo>
                    <a:pt x="25" y="13"/>
                  </a:lnTo>
                  <a:lnTo>
                    <a:pt x="26" y="12"/>
                  </a:lnTo>
                  <a:lnTo>
                    <a:pt x="26" y="11"/>
                  </a:lnTo>
                  <a:lnTo>
                    <a:pt x="26" y="10"/>
                  </a:lnTo>
                  <a:lnTo>
                    <a:pt x="29" y="9"/>
                  </a:lnTo>
                  <a:lnTo>
                    <a:pt x="32" y="7"/>
                  </a:lnTo>
                  <a:lnTo>
                    <a:pt x="34" y="5"/>
                  </a:lnTo>
                  <a:lnTo>
                    <a:pt x="35" y="4"/>
                  </a:lnTo>
                  <a:lnTo>
                    <a:pt x="38" y="2"/>
                  </a:lnTo>
                  <a:lnTo>
                    <a:pt x="35" y="1"/>
                  </a:lnTo>
                  <a:lnTo>
                    <a:pt x="31" y="0"/>
                  </a:lnTo>
                  <a:lnTo>
                    <a:pt x="29" y="0"/>
                  </a:lnTo>
                  <a:lnTo>
                    <a:pt x="26" y="0"/>
                  </a:lnTo>
                  <a:lnTo>
                    <a:pt x="23" y="1"/>
                  </a:lnTo>
                  <a:lnTo>
                    <a:pt x="22" y="1"/>
                  </a:lnTo>
                  <a:lnTo>
                    <a:pt x="20" y="2"/>
                  </a:lnTo>
                  <a:lnTo>
                    <a:pt x="18" y="3"/>
                  </a:lnTo>
                  <a:lnTo>
                    <a:pt x="16" y="4"/>
                  </a:lnTo>
                  <a:lnTo>
                    <a:pt x="16" y="4"/>
                  </a:lnTo>
                  <a:lnTo>
                    <a:pt x="14" y="5"/>
                  </a:lnTo>
                  <a:lnTo>
                    <a:pt x="12" y="7"/>
                  </a:lnTo>
                  <a:lnTo>
                    <a:pt x="10" y="10"/>
                  </a:lnTo>
                  <a:lnTo>
                    <a:pt x="9" y="12"/>
                  </a:lnTo>
                  <a:lnTo>
                    <a:pt x="7" y="13"/>
                  </a:lnTo>
                  <a:lnTo>
                    <a:pt x="5" y="14"/>
                  </a:lnTo>
                  <a:lnTo>
                    <a:pt x="4" y="15"/>
                  </a:lnTo>
                  <a:lnTo>
                    <a:pt x="3" y="17"/>
                  </a:lnTo>
                  <a:lnTo>
                    <a:pt x="3" y="19"/>
                  </a:lnTo>
                  <a:lnTo>
                    <a:pt x="1" y="21"/>
                  </a:lnTo>
                  <a:lnTo>
                    <a:pt x="0" y="22"/>
                  </a:lnTo>
                  <a:lnTo>
                    <a:pt x="0" y="24"/>
                  </a:lnTo>
                  <a:lnTo>
                    <a:pt x="1" y="26"/>
                  </a:lnTo>
                  <a:lnTo>
                    <a:pt x="1" y="28"/>
                  </a:lnTo>
                  <a:lnTo>
                    <a:pt x="2" y="29"/>
                  </a:lnTo>
                  <a:lnTo>
                    <a:pt x="2" y="30"/>
                  </a:lnTo>
                  <a:lnTo>
                    <a:pt x="2" y="33"/>
                  </a:lnTo>
                  <a:lnTo>
                    <a:pt x="2" y="35"/>
                  </a:lnTo>
                  <a:lnTo>
                    <a:pt x="2" y="38"/>
                  </a:lnTo>
                  <a:lnTo>
                    <a:pt x="2" y="39"/>
                  </a:lnTo>
                </a:path>
              </a:pathLst>
            </a:custGeom>
            <a:solidFill>
              <a:srgbClr val="470000"/>
            </a:solidFill>
            <a:ln w="9525" cap="rnd">
              <a:noFill/>
              <a:round/>
              <a:headEnd/>
              <a:tailEnd/>
            </a:ln>
            <a:effectLst/>
          </p:spPr>
          <p:txBody>
            <a:bodyPr wrap="none" lIns="104683" tIns="52342" rIns="104683" bIns="52342">
              <a:spAutoFit/>
            </a:bodyPr>
            <a:lstStyle/>
            <a:p>
              <a:pPr>
                <a:defRPr/>
              </a:pPr>
              <a:endParaRPr lang="en-US" dirty="0"/>
            </a:p>
          </p:txBody>
        </p:sp>
        <p:sp>
          <p:nvSpPr>
            <p:cNvPr id="1112" name="Freeform 88"/>
            <p:cNvSpPr>
              <a:spLocks/>
            </p:cNvSpPr>
            <p:nvPr/>
          </p:nvSpPr>
          <p:spPr bwMode="auto">
            <a:xfrm>
              <a:off x="420" y="197"/>
              <a:ext cx="51" cy="53"/>
            </a:xfrm>
            <a:custGeom>
              <a:avLst/>
              <a:gdLst/>
              <a:ahLst/>
              <a:cxnLst>
                <a:cxn ang="0">
                  <a:pos x="3" y="49"/>
                </a:cxn>
                <a:cxn ang="0">
                  <a:pos x="8" y="55"/>
                </a:cxn>
                <a:cxn ang="0">
                  <a:pos x="12" y="56"/>
                </a:cxn>
                <a:cxn ang="0">
                  <a:pos x="15" y="55"/>
                </a:cxn>
                <a:cxn ang="0">
                  <a:pos x="16" y="49"/>
                </a:cxn>
                <a:cxn ang="0">
                  <a:pos x="18" y="43"/>
                </a:cxn>
                <a:cxn ang="0">
                  <a:pos x="19" y="36"/>
                </a:cxn>
                <a:cxn ang="0">
                  <a:pos x="21" y="29"/>
                </a:cxn>
                <a:cxn ang="0">
                  <a:pos x="19" y="29"/>
                </a:cxn>
                <a:cxn ang="0">
                  <a:pos x="17" y="28"/>
                </a:cxn>
                <a:cxn ang="0">
                  <a:pos x="16" y="27"/>
                </a:cxn>
                <a:cxn ang="0">
                  <a:pos x="16" y="25"/>
                </a:cxn>
                <a:cxn ang="0">
                  <a:pos x="19" y="23"/>
                </a:cxn>
                <a:cxn ang="0">
                  <a:pos x="24" y="20"/>
                </a:cxn>
                <a:cxn ang="0">
                  <a:pos x="28" y="17"/>
                </a:cxn>
                <a:cxn ang="0">
                  <a:pos x="29" y="15"/>
                </a:cxn>
                <a:cxn ang="0">
                  <a:pos x="30" y="13"/>
                </a:cxn>
                <a:cxn ang="0">
                  <a:pos x="30" y="11"/>
                </a:cxn>
                <a:cxn ang="0">
                  <a:pos x="37" y="8"/>
                </a:cxn>
                <a:cxn ang="0">
                  <a:pos x="41" y="4"/>
                </a:cxn>
                <a:cxn ang="0">
                  <a:pos x="40" y="1"/>
                </a:cxn>
                <a:cxn ang="0">
                  <a:pos x="33" y="0"/>
                </a:cxn>
                <a:cxn ang="0">
                  <a:pos x="27" y="1"/>
                </a:cxn>
                <a:cxn ang="0">
                  <a:pos x="23" y="2"/>
                </a:cxn>
                <a:cxn ang="0">
                  <a:pos x="19" y="4"/>
                </a:cxn>
                <a:cxn ang="0">
                  <a:pos x="16" y="6"/>
                </a:cxn>
                <a:cxn ang="0">
                  <a:pos x="12" y="11"/>
                </a:cxn>
                <a:cxn ang="0">
                  <a:pos x="8" y="14"/>
                </a:cxn>
                <a:cxn ang="0">
                  <a:pos x="5" y="17"/>
                </a:cxn>
                <a:cxn ang="0">
                  <a:pos x="3" y="21"/>
                </a:cxn>
                <a:cxn ang="0">
                  <a:pos x="0" y="25"/>
                </a:cxn>
                <a:cxn ang="0">
                  <a:pos x="1" y="29"/>
                </a:cxn>
                <a:cxn ang="0">
                  <a:pos x="2" y="33"/>
                </a:cxn>
                <a:cxn ang="0">
                  <a:pos x="2" y="37"/>
                </a:cxn>
                <a:cxn ang="0">
                  <a:pos x="2" y="42"/>
                </a:cxn>
              </a:cxnLst>
              <a:rect l="0" t="0" r="r" b="b"/>
              <a:pathLst>
                <a:path w="45" h="57">
                  <a:moveTo>
                    <a:pt x="2" y="44"/>
                  </a:moveTo>
                  <a:lnTo>
                    <a:pt x="3" y="49"/>
                  </a:lnTo>
                  <a:lnTo>
                    <a:pt x="5" y="52"/>
                  </a:lnTo>
                  <a:lnTo>
                    <a:pt x="8" y="55"/>
                  </a:lnTo>
                  <a:lnTo>
                    <a:pt x="10" y="55"/>
                  </a:lnTo>
                  <a:lnTo>
                    <a:pt x="12" y="56"/>
                  </a:lnTo>
                  <a:lnTo>
                    <a:pt x="14" y="56"/>
                  </a:lnTo>
                  <a:lnTo>
                    <a:pt x="15" y="55"/>
                  </a:lnTo>
                  <a:lnTo>
                    <a:pt x="16" y="52"/>
                  </a:lnTo>
                  <a:lnTo>
                    <a:pt x="16" y="49"/>
                  </a:lnTo>
                  <a:lnTo>
                    <a:pt x="17" y="46"/>
                  </a:lnTo>
                  <a:lnTo>
                    <a:pt x="18" y="43"/>
                  </a:lnTo>
                  <a:lnTo>
                    <a:pt x="18" y="39"/>
                  </a:lnTo>
                  <a:lnTo>
                    <a:pt x="19" y="36"/>
                  </a:lnTo>
                  <a:lnTo>
                    <a:pt x="20" y="32"/>
                  </a:lnTo>
                  <a:lnTo>
                    <a:pt x="21" y="29"/>
                  </a:lnTo>
                  <a:lnTo>
                    <a:pt x="20" y="29"/>
                  </a:lnTo>
                  <a:lnTo>
                    <a:pt x="19" y="29"/>
                  </a:lnTo>
                  <a:lnTo>
                    <a:pt x="18" y="29"/>
                  </a:lnTo>
                  <a:lnTo>
                    <a:pt x="17" y="28"/>
                  </a:lnTo>
                  <a:lnTo>
                    <a:pt x="16" y="28"/>
                  </a:lnTo>
                  <a:lnTo>
                    <a:pt x="16" y="27"/>
                  </a:lnTo>
                  <a:lnTo>
                    <a:pt x="16" y="26"/>
                  </a:lnTo>
                  <a:lnTo>
                    <a:pt x="16" y="25"/>
                  </a:lnTo>
                  <a:lnTo>
                    <a:pt x="17" y="24"/>
                  </a:lnTo>
                  <a:lnTo>
                    <a:pt x="19" y="23"/>
                  </a:lnTo>
                  <a:lnTo>
                    <a:pt x="22" y="21"/>
                  </a:lnTo>
                  <a:lnTo>
                    <a:pt x="24" y="20"/>
                  </a:lnTo>
                  <a:lnTo>
                    <a:pt x="27" y="18"/>
                  </a:lnTo>
                  <a:lnTo>
                    <a:pt x="28" y="17"/>
                  </a:lnTo>
                  <a:lnTo>
                    <a:pt x="29" y="16"/>
                  </a:lnTo>
                  <a:lnTo>
                    <a:pt x="29" y="15"/>
                  </a:lnTo>
                  <a:lnTo>
                    <a:pt x="29" y="14"/>
                  </a:lnTo>
                  <a:lnTo>
                    <a:pt x="30" y="13"/>
                  </a:lnTo>
                  <a:lnTo>
                    <a:pt x="30" y="12"/>
                  </a:lnTo>
                  <a:lnTo>
                    <a:pt x="30" y="11"/>
                  </a:lnTo>
                  <a:lnTo>
                    <a:pt x="34" y="10"/>
                  </a:lnTo>
                  <a:lnTo>
                    <a:pt x="37" y="8"/>
                  </a:lnTo>
                  <a:lnTo>
                    <a:pt x="39" y="6"/>
                  </a:lnTo>
                  <a:lnTo>
                    <a:pt x="41" y="4"/>
                  </a:lnTo>
                  <a:lnTo>
                    <a:pt x="44" y="2"/>
                  </a:lnTo>
                  <a:lnTo>
                    <a:pt x="40" y="1"/>
                  </a:lnTo>
                  <a:lnTo>
                    <a:pt x="36" y="0"/>
                  </a:lnTo>
                  <a:lnTo>
                    <a:pt x="33" y="0"/>
                  </a:lnTo>
                  <a:lnTo>
                    <a:pt x="30" y="0"/>
                  </a:lnTo>
                  <a:lnTo>
                    <a:pt x="27" y="1"/>
                  </a:lnTo>
                  <a:lnTo>
                    <a:pt x="25" y="1"/>
                  </a:lnTo>
                  <a:lnTo>
                    <a:pt x="23" y="2"/>
                  </a:lnTo>
                  <a:lnTo>
                    <a:pt x="21" y="3"/>
                  </a:lnTo>
                  <a:lnTo>
                    <a:pt x="19" y="4"/>
                  </a:lnTo>
                  <a:lnTo>
                    <a:pt x="18" y="5"/>
                  </a:lnTo>
                  <a:lnTo>
                    <a:pt x="16" y="6"/>
                  </a:lnTo>
                  <a:lnTo>
                    <a:pt x="14" y="8"/>
                  </a:lnTo>
                  <a:lnTo>
                    <a:pt x="12" y="11"/>
                  </a:lnTo>
                  <a:lnTo>
                    <a:pt x="10" y="13"/>
                  </a:lnTo>
                  <a:lnTo>
                    <a:pt x="8" y="14"/>
                  </a:lnTo>
                  <a:lnTo>
                    <a:pt x="6" y="16"/>
                  </a:lnTo>
                  <a:lnTo>
                    <a:pt x="5" y="17"/>
                  </a:lnTo>
                  <a:lnTo>
                    <a:pt x="4" y="19"/>
                  </a:lnTo>
                  <a:lnTo>
                    <a:pt x="3" y="21"/>
                  </a:lnTo>
                  <a:lnTo>
                    <a:pt x="1" y="23"/>
                  </a:lnTo>
                  <a:lnTo>
                    <a:pt x="0" y="25"/>
                  </a:lnTo>
                  <a:lnTo>
                    <a:pt x="0" y="27"/>
                  </a:lnTo>
                  <a:lnTo>
                    <a:pt x="1" y="29"/>
                  </a:lnTo>
                  <a:lnTo>
                    <a:pt x="1" y="31"/>
                  </a:lnTo>
                  <a:lnTo>
                    <a:pt x="2" y="33"/>
                  </a:lnTo>
                  <a:lnTo>
                    <a:pt x="2" y="34"/>
                  </a:lnTo>
                  <a:lnTo>
                    <a:pt x="2" y="37"/>
                  </a:lnTo>
                  <a:lnTo>
                    <a:pt x="2" y="39"/>
                  </a:lnTo>
                  <a:lnTo>
                    <a:pt x="2" y="42"/>
                  </a:lnTo>
                  <a:lnTo>
                    <a:pt x="2" y="44"/>
                  </a:lnTo>
                </a:path>
              </a:pathLst>
            </a:custGeom>
            <a:noFill/>
            <a:ln w="12700" cap="rnd" cmpd="sng">
              <a:solidFill>
                <a:srgbClr val="870000"/>
              </a:solidFill>
              <a:prstDash val="solid"/>
              <a:round/>
              <a:headEnd/>
              <a:tailEnd/>
            </a:ln>
            <a:effectLst/>
          </p:spPr>
          <p:txBody>
            <a:bodyPr wrap="none" lIns="104683" tIns="52342" rIns="104683" bIns="52342">
              <a:spAutoFit/>
            </a:bodyPr>
            <a:lstStyle/>
            <a:p>
              <a:pPr>
                <a:defRPr/>
              </a:pPr>
              <a:endParaRPr lang="en-US" dirty="0"/>
            </a:p>
          </p:txBody>
        </p:sp>
        <p:sp>
          <p:nvSpPr>
            <p:cNvPr id="1113" name="Freeform 89"/>
            <p:cNvSpPr>
              <a:spLocks/>
            </p:cNvSpPr>
            <p:nvPr/>
          </p:nvSpPr>
          <p:spPr bwMode="auto">
            <a:xfrm>
              <a:off x="408" y="179"/>
              <a:ext cx="89" cy="43"/>
            </a:xfrm>
            <a:custGeom>
              <a:avLst/>
              <a:gdLst/>
              <a:ahLst/>
              <a:cxnLst>
                <a:cxn ang="0">
                  <a:pos x="8" y="42"/>
                </a:cxn>
                <a:cxn ang="0">
                  <a:pos x="3" y="38"/>
                </a:cxn>
                <a:cxn ang="0">
                  <a:pos x="0" y="34"/>
                </a:cxn>
                <a:cxn ang="0">
                  <a:pos x="0" y="31"/>
                </a:cxn>
                <a:cxn ang="0">
                  <a:pos x="1" y="27"/>
                </a:cxn>
                <a:cxn ang="0">
                  <a:pos x="3" y="24"/>
                </a:cxn>
                <a:cxn ang="0">
                  <a:pos x="5" y="22"/>
                </a:cxn>
                <a:cxn ang="0">
                  <a:pos x="7" y="18"/>
                </a:cxn>
                <a:cxn ang="0">
                  <a:pos x="8" y="16"/>
                </a:cxn>
                <a:cxn ang="0">
                  <a:pos x="12" y="12"/>
                </a:cxn>
                <a:cxn ang="0">
                  <a:pos x="16" y="9"/>
                </a:cxn>
                <a:cxn ang="0">
                  <a:pos x="20" y="6"/>
                </a:cxn>
                <a:cxn ang="0">
                  <a:pos x="25" y="4"/>
                </a:cxn>
                <a:cxn ang="0">
                  <a:pos x="31" y="1"/>
                </a:cxn>
                <a:cxn ang="0">
                  <a:pos x="37" y="0"/>
                </a:cxn>
                <a:cxn ang="0">
                  <a:pos x="42" y="0"/>
                </a:cxn>
                <a:cxn ang="0">
                  <a:pos x="50" y="1"/>
                </a:cxn>
                <a:cxn ang="0">
                  <a:pos x="56" y="2"/>
                </a:cxn>
                <a:cxn ang="0">
                  <a:pos x="63" y="4"/>
                </a:cxn>
                <a:cxn ang="0">
                  <a:pos x="68" y="6"/>
                </a:cxn>
                <a:cxn ang="0">
                  <a:pos x="73" y="8"/>
                </a:cxn>
                <a:cxn ang="0">
                  <a:pos x="77" y="11"/>
                </a:cxn>
                <a:cxn ang="0">
                  <a:pos x="81" y="15"/>
                </a:cxn>
                <a:cxn ang="0">
                  <a:pos x="83" y="18"/>
                </a:cxn>
                <a:cxn ang="0">
                  <a:pos x="86" y="22"/>
                </a:cxn>
                <a:cxn ang="0">
                  <a:pos x="87" y="26"/>
                </a:cxn>
                <a:cxn ang="0">
                  <a:pos x="88" y="28"/>
                </a:cxn>
                <a:cxn ang="0">
                  <a:pos x="88" y="31"/>
                </a:cxn>
                <a:cxn ang="0">
                  <a:pos x="88" y="32"/>
                </a:cxn>
                <a:cxn ang="0">
                  <a:pos x="87" y="33"/>
                </a:cxn>
                <a:cxn ang="0">
                  <a:pos x="86" y="34"/>
                </a:cxn>
                <a:cxn ang="0">
                  <a:pos x="81" y="37"/>
                </a:cxn>
                <a:cxn ang="0">
                  <a:pos x="77" y="38"/>
                </a:cxn>
                <a:cxn ang="0">
                  <a:pos x="73" y="38"/>
                </a:cxn>
                <a:cxn ang="0">
                  <a:pos x="71" y="38"/>
                </a:cxn>
                <a:cxn ang="0">
                  <a:pos x="70" y="37"/>
                </a:cxn>
                <a:cxn ang="0">
                  <a:pos x="70" y="35"/>
                </a:cxn>
                <a:cxn ang="0">
                  <a:pos x="70" y="31"/>
                </a:cxn>
                <a:cxn ang="0">
                  <a:pos x="68" y="25"/>
                </a:cxn>
                <a:cxn ang="0">
                  <a:pos x="65" y="21"/>
                </a:cxn>
                <a:cxn ang="0">
                  <a:pos x="58" y="18"/>
                </a:cxn>
                <a:cxn ang="0">
                  <a:pos x="53" y="18"/>
                </a:cxn>
                <a:cxn ang="0">
                  <a:pos x="49" y="18"/>
                </a:cxn>
                <a:cxn ang="0">
                  <a:pos x="45" y="18"/>
                </a:cxn>
                <a:cxn ang="0">
                  <a:pos x="41" y="18"/>
                </a:cxn>
                <a:cxn ang="0">
                  <a:pos x="37" y="18"/>
                </a:cxn>
                <a:cxn ang="0">
                  <a:pos x="35" y="19"/>
                </a:cxn>
                <a:cxn ang="0">
                  <a:pos x="32" y="19"/>
                </a:cxn>
                <a:cxn ang="0">
                  <a:pos x="31" y="20"/>
                </a:cxn>
                <a:cxn ang="0">
                  <a:pos x="29" y="21"/>
                </a:cxn>
                <a:cxn ang="0">
                  <a:pos x="28" y="22"/>
                </a:cxn>
                <a:cxn ang="0">
                  <a:pos x="26" y="25"/>
                </a:cxn>
                <a:cxn ang="0">
                  <a:pos x="22" y="28"/>
                </a:cxn>
                <a:cxn ang="0">
                  <a:pos x="18" y="32"/>
                </a:cxn>
                <a:cxn ang="0">
                  <a:pos x="14" y="35"/>
                </a:cxn>
                <a:cxn ang="0">
                  <a:pos x="13" y="38"/>
                </a:cxn>
                <a:cxn ang="0">
                  <a:pos x="14" y="39"/>
                </a:cxn>
                <a:cxn ang="0">
                  <a:pos x="13" y="41"/>
                </a:cxn>
                <a:cxn ang="0">
                  <a:pos x="12" y="43"/>
                </a:cxn>
                <a:cxn ang="0">
                  <a:pos x="11" y="43"/>
                </a:cxn>
                <a:cxn ang="0">
                  <a:pos x="8" y="42"/>
                </a:cxn>
              </a:cxnLst>
              <a:rect l="0" t="0" r="r" b="b"/>
              <a:pathLst>
                <a:path w="89" h="44">
                  <a:moveTo>
                    <a:pt x="8" y="42"/>
                  </a:moveTo>
                  <a:lnTo>
                    <a:pt x="3" y="38"/>
                  </a:lnTo>
                  <a:lnTo>
                    <a:pt x="0" y="34"/>
                  </a:lnTo>
                  <a:lnTo>
                    <a:pt x="0" y="31"/>
                  </a:lnTo>
                  <a:lnTo>
                    <a:pt x="1" y="27"/>
                  </a:lnTo>
                  <a:lnTo>
                    <a:pt x="3" y="24"/>
                  </a:lnTo>
                  <a:lnTo>
                    <a:pt x="5" y="22"/>
                  </a:lnTo>
                  <a:lnTo>
                    <a:pt x="7" y="18"/>
                  </a:lnTo>
                  <a:lnTo>
                    <a:pt x="8" y="16"/>
                  </a:lnTo>
                  <a:lnTo>
                    <a:pt x="12" y="12"/>
                  </a:lnTo>
                  <a:lnTo>
                    <a:pt x="16" y="9"/>
                  </a:lnTo>
                  <a:lnTo>
                    <a:pt x="20" y="6"/>
                  </a:lnTo>
                  <a:lnTo>
                    <a:pt x="25" y="4"/>
                  </a:lnTo>
                  <a:lnTo>
                    <a:pt x="31" y="1"/>
                  </a:lnTo>
                  <a:lnTo>
                    <a:pt x="37" y="0"/>
                  </a:lnTo>
                  <a:lnTo>
                    <a:pt x="42" y="0"/>
                  </a:lnTo>
                  <a:lnTo>
                    <a:pt x="50" y="1"/>
                  </a:lnTo>
                  <a:lnTo>
                    <a:pt x="56" y="2"/>
                  </a:lnTo>
                  <a:lnTo>
                    <a:pt x="63" y="4"/>
                  </a:lnTo>
                  <a:lnTo>
                    <a:pt x="68" y="6"/>
                  </a:lnTo>
                  <a:lnTo>
                    <a:pt x="73" y="8"/>
                  </a:lnTo>
                  <a:lnTo>
                    <a:pt x="77" y="11"/>
                  </a:lnTo>
                  <a:lnTo>
                    <a:pt x="81" y="15"/>
                  </a:lnTo>
                  <a:lnTo>
                    <a:pt x="83" y="18"/>
                  </a:lnTo>
                  <a:lnTo>
                    <a:pt x="86" y="22"/>
                  </a:lnTo>
                  <a:lnTo>
                    <a:pt x="87" y="26"/>
                  </a:lnTo>
                  <a:lnTo>
                    <a:pt x="88" y="28"/>
                  </a:lnTo>
                  <a:lnTo>
                    <a:pt x="88" y="31"/>
                  </a:lnTo>
                  <a:lnTo>
                    <a:pt x="88" y="32"/>
                  </a:lnTo>
                  <a:lnTo>
                    <a:pt x="87" y="33"/>
                  </a:lnTo>
                  <a:lnTo>
                    <a:pt x="86" y="34"/>
                  </a:lnTo>
                  <a:lnTo>
                    <a:pt x="81" y="37"/>
                  </a:lnTo>
                  <a:lnTo>
                    <a:pt x="77" y="38"/>
                  </a:lnTo>
                  <a:lnTo>
                    <a:pt x="73" y="38"/>
                  </a:lnTo>
                  <a:lnTo>
                    <a:pt x="71" y="38"/>
                  </a:lnTo>
                  <a:lnTo>
                    <a:pt x="70" y="37"/>
                  </a:lnTo>
                  <a:lnTo>
                    <a:pt x="70" y="35"/>
                  </a:lnTo>
                  <a:lnTo>
                    <a:pt x="70" y="31"/>
                  </a:lnTo>
                  <a:lnTo>
                    <a:pt x="68" y="25"/>
                  </a:lnTo>
                  <a:lnTo>
                    <a:pt x="65" y="21"/>
                  </a:lnTo>
                  <a:lnTo>
                    <a:pt x="58" y="18"/>
                  </a:lnTo>
                  <a:lnTo>
                    <a:pt x="53" y="18"/>
                  </a:lnTo>
                  <a:lnTo>
                    <a:pt x="49" y="18"/>
                  </a:lnTo>
                  <a:lnTo>
                    <a:pt x="45" y="18"/>
                  </a:lnTo>
                  <a:lnTo>
                    <a:pt x="41" y="18"/>
                  </a:lnTo>
                  <a:lnTo>
                    <a:pt x="37" y="18"/>
                  </a:lnTo>
                  <a:lnTo>
                    <a:pt x="35" y="19"/>
                  </a:lnTo>
                  <a:lnTo>
                    <a:pt x="32" y="19"/>
                  </a:lnTo>
                  <a:lnTo>
                    <a:pt x="31" y="20"/>
                  </a:lnTo>
                  <a:lnTo>
                    <a:pt x="29" y="21"/>
                  </a:lnTo>
                  <a:lnTo>
                    <a:pt x="28" y="22"/>
                  </a:lnTo>
                  <a:lnTo>
                    <a:pt x="26" y="25"/>
                  </a:lnTo>
                  <a:lnTo>
                    <a:pt x="22" y="28"/>
                  </a:lnTo>
                  <a:lnTo>
                    <a:pt x="18" y="32"/>
                  </a:lnTo>
                  <a:lnTo>
                    <a:pt x="14" y="35"/>
                  </a:lnTo>
                  <a:lnTo>
                    <a:pt x="13" y="38"/>
                  </a:lnTo>
                  <a:lnTo>
                    <a:pt x="14" y="39"/>
                  </a:lnTo>
                  <a:lnTo>
                    <a:pt x="13" y="41"/>
                  </a:lnTo>
                  <a:lnTo>
                    <a:pt x="12" y="43"/>
                  </a:lnTo>
                  <a:lnTo>
                    <a:pt x="11" y="43"/>
                  </a:lnTo>
                  <a:lnTo>
                    <a:pt x="8" y="42"/>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114" name="Freeform 90"/>
            <p:cNvSpPr>
              <a:spLocks/>
            </p:cNvSpPr>
            <p:nvPr/>
          </p:nvSpPr>
          <p:spPr bwMode="auto">
            <a:xfrm>
              <a:off x="408" y="179"/>
              <a:ext cx="95" cy="50"/>
            </a:xfrm>
            <a:custGeom>
              <a:avLst/>
              <a:gdLst/>
              <a:ahLst/>
              <a:cxnLst>
                <a:cxn ang="0">
                  <a:pos x="9" y="48"/>
                </a:cxn>
                <a:cxn ang="0">
                  <a:pos x="3" y="43"/>
                </a:cxn>
                <a:cxn ang="0">
                  <a:pos x="0" y="39"/>
                </a:cxn>
                <a:cxn ang="0">
                  <a:pos x="0" y="35"/>
                </a:cxn>
                <a:cxn ang="0">
                  <a:pos x="1" y="31"/>
                </a:cxn>
                <a:cxn ang="0">
                  <a:pos x="3" y="27"/>
                </a:cxn>
                <a:cxn ang="0">
                  <a:pos x="5" y="25"/>
                </a:cxn>
                <a:cxn ang="0">
                  <a:pos x="7" y="21"/>
                </a:cxn>
                <a:cxn ang="0">
                  <a:pos x="9" y="18"/>
                </a:cxn>
                <a:cxn ang="0">
                  <a:pos x="13" y="14"/>
                </a:cxn>
                <a:cxn ang="0">
                  <a:pos x="17" y="10"/>
                </a:cxn>
                <a:cxn ang="0">
                  <a:pos x="21" y="7"/>
                </a:cxn>
                <a:cxn ang="0">
                  <a:pos x="27" y="4"/>
                </a:cxn>
                <a:cxn ang="0">
                  <a:pos x="33" y="1"/>
                </a:cxn>
                <a:cxn ang="0">
                  <a:pos x="39" y="0"/>
                </a:cxn>
                <a:cxn ang="0">
                  <a:pos x="45" y="0"/>
                </a:cxn>
                <a:cxn ang="0">
                  <a:pos x="53" y="1"/>
                </a:cxn>
                <a:cxn ang="0">
                  <a:pos x="60" y="2"/>
                </a:cxn>
                <a:cxn ang="0">
                  <a:pos x="67" y="4"/>
                </a:cxn>
                <a:cxn ang="0">
                  <a:pos x="73" y="7"/>
                </a:cxn>
                <a:cxn ang="0">
                  <a:pos x="78" y="9"/>
                </a:cxn>
                <a:cxn ang="0">
                  <a:pos x="82" y="13"/>
                </a:cxn>
                <a:cxn ang="0">
                  <a:pos x="87" y="17"/>
                </a:cxn>
                <a:cxn ang="0">
                  <a:pos x="89" y="21"/>
                </a:cxn>
                <a:cxn ang="0">
                  <a:pos x="92" y="25"/>
                </a:cxn>
                <a:cxn ang="0">
                  <a:pos x="93" y="30"/>
                </a:cxn>
                <a:cxn ang="0">
                  <a:pos x="94" y="32"/>
                </a:cxn>
                <a:cxn ang="0">
                  <a:pos x="94" y="35"/>
                </a:cxn>
                <a:cxn ang="0">
                  <a:pos x="94" y="37"/>
                </a:cxn>
                <a:cxn ang="0">
                  <a:pos x="93" y="38"/>
                </a:cxn>
                <a:cxn ang="0">
                  <a:pos x="92" y="39"/>
                </a:cxn>
                <a:cxn ang="0">
                  <a:pos x="86" y="42"/>
                </a:cxn>
                <a:cxn ang="0">
                  <a:pos x="82" y="43"/>
                </a:cxn>
                <a:cxn ang="0">
                  <a:pos x="78" y="43"/>
                </a:cxn>
                <a:cxn ang="0">
                  <a:pos x="76" y="43"/>
                </a:cxn>
                <a:cxn ang="0">
                  <a:pos x="75" y="42"/>
                </a:cxn>
                <a:cxn ang="0">
                  <a:pos x="75" y="40"/>
                </a:cxn>
                <a:cxn ang="0">
                  <a:pos x="75" y="35"/>
                </a:cxn>
                <a:cxn ang="0">
                  <a:pos x="73" y="29"/>
                </a:cxn>
                <a:cxn ang="0">
                  <a:pos x="69" y="24"/>
                </a:cxn>
                <a:cxn ang="0">
                  <a:pos x="62" y="21"/>
                </a:cxn>
                <a:cxn ang="0">
                  <a:pos x="57" y="21"/>
                </a:cxn>
                <a:cxn ang="0">
                  <a:pos x="52" y="21"/>
                </a:cxn>
                <a:cxn ang="0">
                  <a:pos x="48" y="21"/>
                </a:cxn>
                <a:cxn ang="0">
                  <a:pos x="44" y="21"/>
                </a:cxn>
                <a:cxn ang="0">
                  <a:pos x="40" y="21"/>
                </a:cxn>
                <a:cxn ang="0">
                  <a:pos x="37" y="22"/>
                </a:cxn>
                <a:cxn ang="0">
                  <a:pos x="34" y="22"/>
                </a:cxn>
                <a:cxn ang="0">
                  <a:pos x="33" y="23"/>
                </a:cxn>
                <a:cxn ang="0">
                  <a:pos x="31" y="24"/>
                </a:cxn>
                <a:cxn ang="0">
                  <a:pos x="30" y="25"/>
                </a:cxn>
                <a:cxn ang="0">
                  <a:pos x="28" y="28"/>
                </a:cxn>
                <a:cxn ang="0">
                  <a:pos x="23" y="32"/>
                </a:cxn>
                <a:cxn ang="0">
                  <a:pos x="19" y="36"/>
                </a:cxn>
                <a:cxn ang="0">
                  <a:pos x="15" y="40"/>
                </a:cxn>
                <a:cxn ang="0">
                  <a:pos x="14" y="43"/>
                </a:cxn>
                <a:cxn ang="0">
                  <a:pos x="15" y="45"/>
                </a:cxn>
                <a:cxn ang="0">
                  <a:pos x="14" y="47"/>
                </a:cxn>
                <a:cxn ang="0">
                  <a:pos x="13" y="49"/>
                </a:cxn>
                <a:cxn ang="0">
                  <a:pos x="12" y="49"/>
                </a:cxn>
                <a:cxn ang="0">
                  <a:pos x="9" y="48"/>
                </a:cxn>
              </a:cxnLst>
              <a:rect l="0" t="0" r="r" b="b"/>
              <a:pathLst>
                <a:path w="95" h="50">
                  <a:moveTo>
                    <a:pt x="9" y="48"/>
                  </a:moveTo>
                  <a:lnTo>
                    <a:pt x="3" y="43"/>
                  </a:lnTo>
                  <a:lnTo>
                    <a:pt x="0" y="39"/>
                  </a:lnTo>
                  <a:lnTo>
                    <a:pt x="0" y="35"/>
                  </a:lnTo>
                  <a:lnTo>
                    <a:pt x="1" y="31"/>
                  </a:lnTo>
                  <a:lnTo>
                    <a:pt x="3" y="27"/>
                  </a:lnTo>
                  <a:lnTo>
                    <a:pt x="5" y="25"/>
                  </a:lnTo>
                  <a:lnTo>
                    <a:pt x="7" y="21"/>
                  </a:lnTo>
                  <a:lnTo>
                    <a:pt x="9" y="18"/>
                  </a:lnTo>
                  <a:lnTo>
                    <a:pt x="13" y="14"/>
                  </a:lnTo>
                  <a:lnTo>
                    <a:pt x="17" y="10"/>
                  </a:lnTo>
                  <a:lnTo>
                    <a:pt x="21" y="7"/>
                  </a:lnTo>
                  <a:lnTo>
                    <a:pt x="27" y="4"/>
                  </a:lnTo>
                  <a:lnTo>
                    <a:pt x="33" y="1"/>
                  </a:lnTo>
                  <a:lnTo>
                    <a:pt x="39" y="0"/>
                  </a:lnTo>
                  <a:lnTo>
                    <a:pt x="45" y="0"/>
                  </a:lnTo>
                  <a:lnTo>
                    <a:pt x="53" y="1"/>
                  </a:lnTo>
                  <a:lnTo>
                    <a:pt x="60" y="2"/>
                  </a:lnTo>
                  <a:lnTo>
                    <a:pt x="67" y="4"/>
                  </a:lnTo>
                  <a:lnTo>
                    <a:pt x="73" y="7"/>
                  </a:lnTo>
                  <a:lnTo>
                    <a:pt x="78" y="9"/>
                  </a:lnTo>
                  <a:lnTo>
                    <a:pt x="82" y="13"/>
                  </a:lnTo>
                  <a:lnTo>
                    <a:pt x="87" y="17"/>
                  </a:lnTo>
                  <a:lnTo>
                    <a:pt x="89" y="21"/>
                  </a:lnTo>
                  <a:lnTo>
                    <a:pt x="92" y="25"/>
                  </a:lnTo>
                  <a:lnTo>
                    <a:pt x="93" y="30"/>
                  </a:lnTo>
                  <a:lnTo>
                    <a:pt x="94" y="32"/>
                  </a:lnTo>
                  <a:lnTo>
                    <a:pt x="94" y="35"/>
                  </a:lnTo>
                  <a:lnTo>
                    <a:pt x="94" y="37"/>
                  </a:lnTo>
                  <a:lnTo>
                    <a:pt x="93" y="38"/>
                  </a:lnTo>
                  <a:lnTo>
                    <a:pt x="92" y="39"/>
                  </a:lnTo>
                  <a:lnTo>
                    <a:pt x="86" y="42"/>
                  </a:lnTo>
                  <a:lnTo>
                    <a:pt x="82" y="43"/>
                  </a:lnTo>
                  <a:lnTo>
                    <a:pt x="78" y="43"/>
                  </a:lnTo>
                  <a:lnTo>
                    <a:pt x="76" y="43"/>
                  </a:lnTo>
                  <a:lnTo>
                    <a:pt x="75" y="42"/>
                  </a:lnTo>
                  <a:lnTo>
                    <a:pt x="75" y="40"/>
                  </a:lnTo>
                  <a:lnTo>
                    <a:pt x="75" y="35"/>
                  </a:lnTo>
                  <a:lnTo>
                    <a:pt x="73" y="29"/>
                  </a:lnTo>
                  <a:lnTo>
                    <a:pt x="69" y="24"/>
                  </a:lnTo>
                  <a:lnTo>
                    <a:pt x="62" y="21"/>
                  </a:lnTo>
                  <a:lnTo>
                    <a:pt x="57" y="21"/>
                  </a:lnTo>
                  <a:lnTo>
                    <a:pt x="52" y="21"/>
                  </a:lnTo>
                  <a:lnTo>
                    <a:pt x="48" y="21"/>
                  </a:lnTo>
                  <a:lnTo>
                    <a:pt x="44" y="21"/>
                  </a:lnTo>
                  <a:lnTo>
                    <a:pt x="40" y="21"/>
                  </a:lnTo>
                  <a:lnTo>
                    <a:pt x="37" y="22"/>
                  </a:lnTo>
                  <a:lnTo>
                    <a:pt x="34" y="22"/>
                  </a:lnTo>
                  <a:lnTo>
                    <a:pt x="33" y="23"/>
                  </a:lnTo>
                  <a:lnTo>
                    <a:pt x="31" y="24"/>
                  </a:lnTo>
                  <a:lnTo>
                    <a:pt x="30" y="25"/>
                  </a:lnTo>
                  <a:lnTo>
                    <a:pt x="28" y="28"/>
                  </a:lnTo>
                  <a:lnTo>
                    <a:pt x="23" y="32"/>
                  </a:lnTo>
                  <a:lnTo>
                    <a:pt x="19" y="36"/>
                  </a:lnTo>
                  <a:lnTo>
                    <a:pt x="15" y="40"/>
                  </a:lnTo>
                  <a:lnTo>
                    <a:pt x="14" y="43"/>
                  </a:lnTo>
                  <a:lnTo>
                    <a:pt x="15" y="45"/>
                  </a:lnTo>
                  <a:lnTo>
                    <a:pt x="14" y="47"/>
                  </a:lnTo>
                  <a:lnTo>
                    <a:pt x="13" y="49"/>
                  </a:lnTo>
                  <a:lnTo>
                    <a:pt x="12" y="49"/>
                  </a:lnTo>
                  <a:lnTo>
                    <a:pt x="9" y="48"/>
                  </a:lnTo>
                </a:path>
              </a:pathLst>
            </a:custGeom>
            <a:noFill/>
            <a:ln w="12700" cap="rnd" cmpd="sng">
              <a:solidFill>
                <a:srgbClr val="470000"/>
              </a:solidFill>
              <a:prstDash val="solid"/>
              <a:round/>
              <a:headEnd/>
              <a:tailEnd/>
            </a:ln>
            <a:effectLst/>
          </p:spPr>
          <p:txBody>
            <a:bodyPr wrap="none" lIns="104683" tIns="52342" rIns="104683" bIns="52342">
              <a:spAutoFit/>
            </a:bodyPr>
            <a:lstStyle/>
            <a:p>
              <a:pPr>
                <a:defRPr/>
              </a:pPr>
              <a:endParaRPr lang="en-US" dirty="0"/>
            </a:p>
          </p:txBody>
        </p:sp>
        <p:sp>
          <p:nvSpPr>
            <p:cNvPr id="1115" name="Freeform 91"/>
            <p:cNvSpPr>
              <a:spLocks/>
            </p:cNvSpPr>
            <p:nvPr/>
          </p:nvSpPr>
          <p:spPr bwMode="auto">
            <a:xfrm>
              <a:off x="459" y="209"/>
              <a:ext cx="17" cy="17"/>
            </a:xfrm>
            <a:custGeom>
              <a:avLst/>
              <a:gdLst/>
              <a:ahLst/>
              <a:cxnLst>
                <a:cxn ang="0">
                  <a:pos x="0" y="16"/>
                </a:cxn>
                <a:cxn ang="0">
                  <a:pos x="2" y="16"/>
                </a:cxn>
                <a:cxn ang="0">
                  <a:pos x="5" y="16"/>
                </a:cxn>
                <a:cxn ang="0">
                  <a:pos x="8" y="16"/>
                </a:cxn>
                <a:cxn ang="0">
                  <a:pos x="13" y="16"/>
                </a:cxn>
                <a:cxn ang="0">
                  <a:pos x="16" y="16"/>
                </a:cxn>
                <a:cxn ang="0">
                  <a:pos x="16" y="16"/>
                </a:cxn>
                <a:cxn ang="0">
                  <a:pos x="16" y="0"/>
                </a:cxn>
                <a:cxn ang="0">
                  <a:pos x="16" y="0"/>
                </a:cxn>
                <a:cxn ang="0">
                  <a:pos x="13" y="0"/>
                </a:cxn>
                <a:cxn ang="0">
                  <a:pos x="10" y="0"/>
                </a:cxn>
                <a:cxn ang="0">
                  <a:pos x="8" y="0"/>
                </a:cxn>
                <a:cxn ang="0">
                  <a:pos x="5" y="0"/>
                </a:cxn>
                <a:cxn ang="0">
                  <a:pos x="5" y="0"/>
                </a:cxn>
                <a:cxn ang="0">
                  <a:pos x="5" y="0"/>
                </a:cxn>
                <a:cxn ang="0">
                  <a:pos x="2" y="16"/>
                </a:cxn>
                <a:cxn ang="0">
                  <a:pos x="2" y="16"/>
                </a:cxn>
                <a:cxn ang="0">
                  <a:pos x="0" y="16"/>
                </a:cxn>
                <a:cxn ang="0">
                  <a:pos x="0" y="16"/>
                </a:cxn>
              </a:cxnLst>
              <a:rect l="0" t="0" r="r" b="b"/>
              <a:pathLst>
                <a:path w="17" h="17">
                  <a:moveTo>
                    <a:pt x="0" y="16"/>
                  </a:moveTo>
                  <a:lnTo>
                    <a:pt x="2" y="16"/>
                  </a:lnTo>
                  <a:lnTo>
                    <a:pt x="5" y="16"/>
                  </a:lnTo>
                  <a:lnTo>
                    <a:pt x="8" y="16"/>
                  </a:lnTo>
                  <a:lnTo>
                    <a:pt x="13" y="16"/>
                  </a:lnTo>
                  <a:lnTo>
                    <a:pt x="16" y="16"/>
                  </a:lnTo>
                  <a:lnTo>
                    <a:pt x="16" y="16"/>
                  </a:lnTo>
                  <a:lnTo>
                    <a:pt x="16" y="0"/>
                  </a:lnTo>
                  <a:lnTo>
                    <a:pt x="16" y="0"/>
                  </a:lnTo>
                  <a:lnTo>
                    <a:pt x="13" y="0"/>
                  </a:lnTo>
                  <a:lnTo>
                    <a:pt x="10" y="0"/>
                  </a:lnTo>
                  <a:lnTo>
                    <a:pt x="8" y="0"/>
                  </a:lnTo>
                  <a:lnTo>
                    <a:pt x="5" y="0"/>
                  </a:lnTo>
                  <a:lnTo>
                    <a:pt x="5" y="0"/>
                  </a:lnTo>
                  <a:lnTo>
                    <a:pt x="5" y="0"/>
                  </a:lnTo>
                  <a:lnTo>
                    <a:pt x="2" y="16"/>
                  </a:lnTo>
                  <a:lnTo>
                    <a:pt x="2" y="16"/>
                  </a:lnTo>
                  <a:lnTo>
                    <a:pt x="0" y="16"/>
                  </a:lnTo>
                  <a:lnTo>
                    <a:pt x="0" y="16"/>
                  </a:lnTo>
                </a:path>
              </a:pathLst>
            </a:custGeom>
            <a:solidFill>
              <a:srgbClr val="470000"/>
            </a:solidFill>
            <a:ln w="9525" cap="rnd">
              <a:noFill/>
              <a:round/>
              <a:headEnd/>
              <a:tailEnd/>
            </a:ln>
            <a:effectLst/>
          </p:spPr>
          <p:txBody>
            <a:bodyPr wrap="none" lIns="104683" tIns="52342" rIns="104683" bIns="52342">
              <a:spAutoFit/>
            </a:bodyPr>
            <a:lstStyle/>
            <a:p>
              <a:pPr>
                <a:defRPr/>
              </a:pPr>
              <a:endParaRPr lang="en-US" dirty="0"/>
            </a:p>
          </p:txBody>
        </p:sp>
        <p:sp>
          <p:nvSpPr>
            <p:cNvPr id="1116" name="Freeform 92"/>
            <p:cNvSpPr>
              <a:spLocks/>
            </p:cNvSpPr>
            <p:nvPr/>
          </p:nvSpPr>
          <p:spPr bwMode="auto">
            <a:xfrm>
              <a:off x="470" y="233"/>
              <a:ext cx="17" cy="17"/>
            </a:xfrm>
            <a:custGeom>
              <a:avLst/>
              <a:gdLst/>
              <a:ahLst/>
              <a:cxnLst>
                <a:cxn ang="0">
                  <a:pos x="16" y="16"/>
                </a:cxn>
                <a:cxn ang="0">
                  <a:pos x="12" y="16"/>
                </a:cxn>
                <a:cxn ang="0">
                  <a:pos x="6" y="16"/>
                </a:cxn>
                <a:cxn ang="0">
                  <a:pos x="0" y="16"/>
                </a:cxn>
                <a:cxn ang="0">
                  <a:pos x="9" y="0"/>
                </a:cxn>
                <a:cxn ang="0">
                  <a:pos x="9" y="0"/>
                </a:cxn>
                <a:cxn ang="0">
                  <a:pos x="9" y="0"/>
                </a:cxn>
                <a:cxn ang="0">
                  <a:pos x="9" y="0"/>
                </a:cxn>
                <a:cxn ang="0">
                  <a:pos x="12" y="0"/>
                </a:cxn>
                <a:cxn ang="0">
                  <a:pos x="16" y="0"/>
                </a:cxn>
                <a:cxn ang="0">
                  <a:pos x="16" y="16"/>
                </a:cxn>
              </a:cxnLst>
              <a:rect l="0" t="0" r="r" b="b"/>
              <a:pathLst>
                <a:path w="17" h="17">
                  <a:moveTo>
                    <a:pt x="16" y="16"/>
                  </a:moveTo>
                  <a:lnTo>
                    <a:pt x="12" y="16"/>
                  </a:lnTo>
                  <a:lnTo>
                    <a:pt x="6" y="16"/>
                  </a:lnTo>
                  <a:lnTo>
                    <a:pt x="0" y="16"/>
                  </a:lnTo>
                  <a:lnTo>
                    <a:pt x="9" y="0"/>
                  </a:lnTo>
                  <a:lnTo>
                    <a:pt x="9" y="0"/>
                  </a:lnTo>
                  <a:lnTo>
                    <a:pt x="9" y="0"/>
                  </a:lnTo>
                  <a:lnTo>
                    <a:pt x="9" y="0"/>
                  </a:lnTo>
                  <a:lnTo>
                    <a:pt x="12" y="0"/>
                  </a:lnTo>
                  <a:lnTo>
                    <a:pt x="16" y="0"/>
                  </a:lnTo>
                  <a:lnTo>
                    <a:pt x="16" y="16"/>
                  </a:lnTo>
                </a:path>
              </a:pathLst>
            </a:custGeom>
            <a:solidFill>
              <a:srgbClr val="470000"/>
            </a:solidFill>
            <a:ln w="9525" cap="rnd">
              <a:noFill/>
              <a:round/>
              <a:headEnd/>
              <a:tailEnd/>
            </a:ln>
            <a:effectLst/>
          </p:spPr>
          <p:txBody>
            <a:bodyPr wrap="none" lIns="104683" tIns="52342" rIns="104683" bIns="52342">
              <a:spAutoFit/>
            </a:bodyPr>
            <a:lstStyle/>
            <a:p>
              <a:pPr>
                <a:defRPr/>
              </a:pPr>
              <a:endParaRPr lang="en-US" dirty="0"/>
            </a:p>
          </p:txBody>
        </p:sp>
        <p:sp>
          <p:nvSpPr>
            <p:cNvPr id="1117" name="Freeform 93"/>
            <p:cNvSpPr>
              <a:spLocks/>
            </p:cNvSpPr>
            <p:nvPr/>
          </p:nvSpPr>
          <p:spPr bwMode="auto">
            <a:xfrm>
              <a:off x="407" y="186"/>
              <a:ext cx="70" cy="38"/>
            </a:xfrm>
            <a:custGeom>
              <a:avLst/>
              <a:gdLst/>
              <a:ahLst/>
              <a:cxnLst>
                <a:cxn ang="0">
                  <a:pos x="1" y="25"/>
                </a:cxn>
                <a:cxn ang="0">
                  <a:pos x="0" y="24"/>
                </a:cxn>
                <a:cxn ang="0">
                  <a:pos x="0" y="22"/>
                </a:cxn>
                <a:cxn ang="0">
                  <a:pos x="0" y="18"/>
                </a:cxn>
                <a:cxn ang="0">
                  <a:pos x="4" y="12"/>
                </a:cxn>
                <a:cxn ang="0">
                  <a:pos x="11" y="5"/>
                </a:cxn>
                <a:cxn ang="0">
                  <a:pos x="11" y="4"/>
                </a:cxn>
                <a:cxn ang="0">
                  <a:pos x="13" y="4"/>
                </a:cxn>
                <a:cxn ang="0">
                  <a:pos x="16" y="3"/>
                </a:cxn>
                <a:cxn ang="0">
                  <a:pos x="21" y="0"/>
                </a:cxn>
                <a:cxn ang="0">
                  <a:pos x="23" y="1"/>
                </a:cxn>
                <a:cxn ang="0">
                  <a:pos x="26" y="3"/>
                </a:cxn>
                <a:cxn ang="0">
                  <a:pos x="29" y="5"/>
                </a:cxn>
                <a:cxn ang="0">
                  <a:pos x="32" y="8"/>
                </a:cxn>
                <a:cxn ang="0">
                  <a:pos x="33" y="10"/>
                </a:cxn>
                <a:cxn ang="0">
                  <a:pos x="40" y="8"/>
                </a:cxn>
                <a:cxn ang="0">
                  <a:pos x="42" y="8"/>
                </a:cxn>
                <a:cxn ang="0">
                  <a:pos x="46" y="9"/>
                </a:cxn>
                <a:cxn ang="0">
                  <a:pos x="52" y="9"/>
                </a:cxn>
                <a:cxn ang="0">
                  <a:pos x="56" y="9"/>
                </a:cxn>
                <a:cxn ang="0">
                  <a:pos x="59" y="10"/>
                </a:cxn>
                <a:cxn ang="0">
                  <a:pos x="62" y="11"/>
                </a:cxn>
                <a:cxn ang="0">
                  <a:pos x="64" y="13"/>
                </a:cxn>
                <a:cxn ang="0">
                  <a:pos x="68" y="15"/>
                </a:cxn>
                <a:cxn ang="0">
                  <a:pos x="69" y="19"/>
                </a:cxn>
                <a:cxn ang="0">
                  <a:pos x="67" y="22"/>
                </a:cxn>
                <a:cxn ang="0">
                  <a:pos x="67" y="22"/>
                </a:cxn>
                <a:cxn ang="0">
                  <a:pos x="66" y="21"/>
                </a:cxn>
                <a:cxn ang="0">
                  <a:pos x="65" y="18"/>
                </a:cxn>
                <a:cxn ang="0">
                  <a:pos x="62" y="15"/>
                </a:cxn>
                <a:cxn ang="0">
                  <a:pos x="56" y="12"/>
                </a:cxn>
                <a:cxn ang="0">
                  <a:pos x="55" y="12"/>
                </a:cxn>
                <a:cxn ang="0">
                  <a:pos x="52" y="12"/>
                </a:cxn>
                <a:cxn ang="0">
                  <a:pos x="48" y="12"/>
                </a:cxn>
                <a:cxn ang="0">
                  <a:pos x="44" y="12"/>
                </a:cxn>
                <a:cxn ang="0">
                  <a:pos x="42" y="13"/>
                </a:cxn>
                <a:cxn ang="0">
                  <a:pos x="40" y="13"/>
                </a:cxn>
                <a:cxn ang="0">
                  <a:pos x="38" y="13"/>
                </a:cxn>
                <a:cxn ang="0">
                  <a:pos x="35" y="13"/>
                </a:cxn>
                <a:cxn ang="0">
                  <a:pos x="32" y="13"/>
                </a:cxn>
                <a:cxn ang="0">
                  <a:pos x="31" y="14"/>
                </a:cxn>
                <a:cxn ang="0">
                  <a:pos x="30" y="14"/>
                </a:cxn>
                <a:cxn ang="0">
                  <a:pos x="29" y="15"/>
                </a:cxn>
                <a:cxn ang="0">
                  <a:pos x="28" y="16"/>
                </a:cxn>
                <a:cxn ang="0">
                  <a:pos x="28" y="17"/>
                </a:cxn>
                <a:cxn ang="0">
                  <a:pos x="27" y="18"/>
                </a:cxn>
                <a:cxn ang="0">
                  <a:pos x="26" y="18"/>
                </a:cxn>
                <a:cxn ang="0">
                  <a:pos x="25" y="20"/>
                </a:cxn>
                <a:cxn ang="0">
                  <a:pos x="23" y="21"/>
                </a:cxn>
                <a:cxn ang="0">
                  <a:pos x="20" y="22"/>
                </a:cxn>
                <a:cxn ang="0">
                  <a:pos x="19" y="23"/>
                </a:cxn>
                <a:cxn ang="0">
                  <a:pos x="17" y="25"/>
                </a:cxn>
                <a:cxn ang="0">
                  <a:pos x="16" y="27"/>
                </a:cxn>
                <a:cxn ang="0">
                  <a:pos x="15" y="29"/>
                </a:cxn>
                <a:cxn ang="0">
                  <a:pos x="14" y="33"/>
                </a:cxn>
                <a:cxn ang="0">
                  <a:pos x="14" y="37"/>
                </a:cxn>
                <a:cxn ang="0">
                  <a:pos x="13" y="36"/>
                </a:cxn>
                <a:cxn ang="0">
                  <a:pos x="9" y="35"/>
                </a:cxn>
                <a:cxn ang="0">
                  <a:pos x="5" y="33"/>
                </a:cxn>
                <a:cxn ang="0">
                  <a:pos x="2" y="29"/>
                </a:cxn>
                <a:cxn ang="0">
                  <a:pos x="1" y="25"/>
                </a:cxn>
              </a:cxnLst>
              <a:rect l="0" t="0" r="r" b="b"/>
              <a:pathLst>
                <a:path w="70" h="38">
                  <a:moveTo>
                    <a:pt x="1" y="25"/>
                  </a:moveTo>
                  <a:lnTo>
                    <a:pt x="0" y="24"/>
                  </a:lnTo>
                  <a:lnTo>
                    <a:pt x="0" y="22"/>
                  </a:lnTo>
                  <a:lnTo>
                    <a:pt x="0" y="18"/>
                  </a:lnTo>
                  <a:lnTo>
                    <a:pt x="4" y="12"/>
                  </a:lnTo>
                  <a:lnTo>
                    <a:pt x="11" y="5"/>
                  </a:lnTo>
                  <a:lnTo>
                    <a:pt x="11" y="4"/>
                  </a:lnTo>
                  <a:lnTo>
                    <a:pt x="13" y="4"/>
                  </a:lnTo>
                  <a:lnTo>
                    <a:pt x="16" y="3"/>
                  </a:lnTo>
                  <a:lnTo>
                    <a:pt x="21" y="0"/>
                  </a:lnTo>
                  <a:lnTo>
                    <a:pt x="23" y="1"/>
                  </a:lnTo>
                  <a:lnTo>
                    <a:pt x="26" y="3"/>
                  </a:lnTo>
                  <a:lnTo>
                    <a:pt x="29" y="5"/>
                  </a:lnTo>
                  <a:lnTo>
                    <a:pt x="32" y="8"/>
                  </a:lnTo>
                  <a:lnTo>
                    <a:pt x="33" y="10"/>
                  </a:lnTo>
                  <a:lnTo>
                    <a:pt x="40" y="8"/>
                  </a:lnTo>
                  <a:lnTo>
                    <a:pt x="42" y="8"/>
                  </a:lnTo>
                  <a:lnTo>
                    <a:pt x="46" y="9"/>
                  </a:lnTo>
                  <a:lnTo>
                    <a:pt x="52" y="9"/>
                  </a:lnTo>
                  <a:lnTo>
                    <a:pt x="56" y="9"/>
                  </a:lnTo>
                  <a:lnTo>
                    <a:pt x="59" y="10"/>
                  </a:lnTo>
                  <a:lnTo>
                    <a:pt x="62" y="11"/>
                  </a:lnTo>
                  <a:lnTo>
                    <a:pt x="64" y="13"/>
                  </a:lnTo>
                  <a:lnTo>
                    <a:pt x="68" y="15"/>
                  </a:lnTo>
                  <a:lnTo>
                    <a:pt x="69" y="19"/>
                  </a:lnTo>
                  <a:lnTo>
                    <a:pt x="67" y="22"/>
                  </a:lnTo>
                  <a:lnTo>
                    <a:pt x="67" y="22"/>
                  </a:lnTo>
                  <a:lnTo>
                    <a:pt x="66" y="21"/>
                  </a:lnTo>
                  <a:lnTo>
                    <a:pt x="65" y="18"/>
                  </a:lnTo>
                  <a:lnTo>
                    <a:pt x="62" y="15"/>
                  </a:lnTo>
                  <a:lnTo>
                    <a:pt x="56" y="12"/>
                  </a:lnTo>
                  <a:lnTo>
                    <a:pt x="55" y="12"/>
                  </a:lnTo>
                  <a:lnTo>
                    <a:pt x="52" y="12"/>
                  </a:lnTo>
                  <a:lnTo>
                    <a:pt x="48" y="12"/>
                  </a:lnTo>
                  <a:lnTo>
                    <a:pt x="44" y="12"/>
                  </a:lnTo>
                  <a:lnTo>
                    <a:pt x="42" y="13"/>
                  </a:lnTo>
                  <a:lnTo>
                    <a:pt x="40" y="13"/>
                  </a:lnTo>
                  <a:lnTo>
                    <a:pt x="38" y="13"/>
                  </a:lnTo>
                  <a:lnTo>
                    <a:pt x="35" y="13"/>
                  </a:lnTo>
                  <a:lnTo>
                    <a:pt x="32" y="13"/>
                  </a:lnTo>
                  <a:lnTo>
                    <a:pt x="31" y="14"/>
                  </a:lnTo>
                  <a:lnTo>
                    <a:pt x="30" y="14"/>
                  </a:lnTo>
                  <a:lnTo>
                    <a:pt x="29" y="15"/>
                  </a:lnTo>
                  <a:lnTo>
                    <a:pt x="28" y="16"/>
                  </a:lnTo>
                  <a:lnTo>
                    <a:pt x="28" y="17"/>
                  </a:lnTo>
                  <a:lnTo>
                    <a:pt x="27" y="18"/>
                  </a:lnTo>
                  <a:lnTo>
                    <a:pt x="26" y="18"/>
                  </a:lnTo>
                  <a:lnTo>
                    <a:pt x="25" y="20"/>
                  </a:lnTo>
                  <a:lnTo>
                    <a:pt x="23" y="21"/>
                  </a:lnTo>
                  <a:lnTo>
                    <a:pt x="20" y="22"/>
                  </a:lnTo>
                  <a:lnTo>
                    <a:pt x="19" y="23"/>
                  </a:lnTo>
                  <a:lnTo>
                    <a:pt x="17" y="25"/>
                  </a:lnTo>
                  <a:lnTo>
                    <a:pt x="16" y="27"/>
                  </a:lnTo>
                  <a:lnTo>
                    <a:pt x="15" y="29"/>
                  </a:lnTo>
                  <a:lnTo>
                    <a:pt x="14" y="33"/>
                  </a:lnTo>
                  <a:lnTo>
                    <a:pt x="14" y="37"/>
                  </a:lnTo>
                  <a:lnTo>
                    <a:pt x="13" y="36"/>
                  </a:lnTo>
                  <a:lnTo>
                    <a:pt x="9" y="35"/>
                  </a:lnTo>
                  <a:lnTo>
                    <a:pt x="5" y="33"/>
                  </a:lnTo>
                  <a:lnTo>
                    <a:pt x="2" y="29"/>
                  </a:lnTo>
                  <a:lnTo>
                    <a:pt x="1" y="25"/>
                  </a:lnTo>
                </a:path>
              </a:pathLst>
            </a:custGeom>
            <a:solidFill>
              <a:srgbClr val="470000"/>
            </a:solidFill>
            <a:ln w="9525" cap="rnd">
              <a:noFill/>
              <a:round/>
              <a:headEnd/>
              <a:tailEnd/>
            </a:ln>
            <a:effectLst/>
          </p:spPr>
          <p:txBody>
            <a:bodyPr wrap="none" lIns="104683" tIns="52342" rIns="104683" bIns="52342">
              <a:spAutoFit/>
            </a:bodyPr>
            <a:lstStyle/>
            <a:p>
              <a:pPr>
                <a:defRPr/>
              </a:pPr>
              <a:endParaRPr lang="en-US" dirty="0"/>
            </a:p>
          </p:txBody>
        </p:sp>
        <p:sp>
          <p:nvSpPr>
            <p:cNvPr id="1118" name="Freeform 94"/>
            <p:cNvSpPr>
              <a:spLocks/>
            </p:cNvSpPr>
            <p:nvPr/>
          </p:nvSpPr>
          <p:spPr bwMode="auto">
            <a:xfrm>
              <a:off x="478" y="207"/>
              <a:ext cx="19" cy="14"/>
            </a:xfrm>
            <a:custGeom>
              <a:avLst/>
              <a:gdLst/>
              <a:ahLst/>
              <a:cxnLst>
                <a:cxn ang="0">
                  <a:pos x="0" y="0"/>
                </a:cxn>
                <a:cxn ang="0">
                  <a:pos x="2" y="0"/>
                </a:cxn>
                <a:cxn ang="0">
                  <a:pos x="6" y="0"/>
                </a:cxn>
                <a:cxn ang="0">
                  <a:pos x="11" y="1"/>
                </a:cxn>
                <a:cxn ang="0">
                  <a:pos x="15" y="1"/>
                </a:cxn>
                <a:cxn ang="0">
                  <a:pos x="17" y="3"/>
                </a:cxn>
                <a:cxn ang="0">
                  <a:pos x="17" y="3"/>
                </a:cxn>
                <a:cxn ang="0">
                  <a:pos x="18" y="5"/>
                </a:cxn>
                <a:cxn ang="0">
                  <a:pos x="18" y="8"/>
                </a:cxn>
                <a:cxn ang="0">
                  <a:pos x="17" y="10"/>
                </a:cxn>
                <a:cxn ang="0">
                  <a:pos x="16" y="12"/>
                </a:cxn>
                <a:cxn ang="0">
                  <a:pos x="14" y="14"/>
                </a:cxn>
                <a:cxn ang="0">
                  <a:pos x="14" y="14"/>
                </a:cxn>
                <a:cxn ang="0">
                  <a:pos x="12" y="14"/>
                </a:cxn>
                <a:cxn ang="0">
                  <a:pos x="10" y="16"/>
                </a:cxn>
                <a:cxn ang="0">
                  <a:pos x="8" y="16"/>
                </a:cxn>
                <a:cxn ang="0">
                  <a:pos x="6" y="16"/>
                </a:cxn>
                <a:cxn ang="0">
                  <a:pos x="5" y="16"/>
                </a:cxn>
                <a:cxn ang="0">
                  <a:pos x="4" y="16"/>
                </a:cxn>
                <a:cxn ang="0">
                  <a:pos x="4" y="14"/>
                </a:cxn>
                <a:cxn ang="0">
                  <a:pos x="3" y="14"/>
                </a:cxn>
                <a:cxn ang="0">
                  <a:pos x="2" y="12"/>
                </a:cxn>
                <a:cxn ang="0">
                  <a:pos x="2" y="8"/>
                </a:cxn>
                <a:cxn ang="0">
                  <a:pos x="2" y="7"/>
                </a:cxn>
                <a:cxn ang="0">
                  <a:pos x="2" y="5"/>
                </a:cxn>
                <a:cxn ang="0">
                  <a:pos x="2" y="3"/>
                </a:cxn>
                <a:cxn ang="0">
                  <a:pos x="1" y="1"/>
                </a:cxn>
                <a:cxn ang="0">
                  <a:pos x="1" y="0"/>
                </a:cxn>
                <a:cxn ang="0">
                  <a:pos x="0" y="0"/>
                </a:cxn>
              </a:cxnLst>
              <a:rect l="0" t="0" r="r" b="b"/>
              <a:pathLst>
                <a:path w="19" h="17">
                  <a:moveTo>
                    <a:pt x="0" y="0"/>
                  </a:moveTo>
                  <a:lnTo>
                    <a:pt x="2" y="0"/>
                  </a:lnTo>
                  <a:lnTo>
                    <a:pt x="6" y="0"/>
                  </a:lnTo>
                  <a:lnTo>
                    <a:pt x="11" y="1"/>
                  </a:lnTo>
                  <a:lnTo>
                    <a:pt x="15" y="1"/>
                  </a:lnTo>
                  <a:lnTo>
                    <a:pt x="17" y="3"/>
                  </a:lnTo>
                  <a:lnTo>
                    <a:pt x="17" y="3"/>
                  </a:lnTo>
                  <a:lnTo>
                    <a:pt x="18" y="5"/>
                  </a:lnTo>
                  <a:lnTo>
                    <a:pt x="18" y="8"/>
                  </a:lnTo>
                  <a:lnTo>
                    <a:pt x="17" y="10"/>
                  </a:lnTo>
                  <a:lnTo>
                    <a:pt x="16" y="12"/>
                  </a:lnTo>
                  <a:lnTo>
                    <a:pt x="14" y="14"/>
                  </a:lnTo>
                  <a:lnTo>
                    <a:pt x="14" y="14"/>
                  </a:lnTo>
                  <a:lnTo>
                    <a:pt x="12" y="14"/>
                  </a:lnTo>
                  <a:lnTo>
                    <a:pt x="10" y="16"/>
                  </a:lnTo>
                  <a:lnTo>
                    <a:pt x="8" y="16"/>
                  </a:lnTo>
                  <a:lnTo>
                    <a:pt x="6" y="16"/>
                  </a:lnTo>
                  <a:lnTo>
                    <a:pt x="5" y="16"/>
                  </a:lnTo>
                  <a:lnTo>
                    <a:pt x="4" y="16"/>
                  </a:lnTo>
                  <a:lnTo>
                    <a:pt x="4" y="14"/>
                  </a:lnTo>
                  <a:lnTo>
                    <a:pt x="3" y="14"/>
                  </a:lnTo>
                  <a:lnTo>
                    <a:pt x="2" y="12"/>
                  </a:lnTo>
                  <a:lnTo>
                    <a:pt x="2" y="8"/>
                  </a:lnTo>
                  <a:lnTo>
                    <a:pt x="2" y="7"/>
                  </a:lnTo>
                  <a:lnTo>
                    <a:pt x="2" y="5"/>
                  </a:lnTo>
                  <a:lnTo>
                    <a:pt x="2" y="3"/>
                  </a:lnTo>
                  <a:lnTo>
                    <a:pt x="1" y="1"/>
                  </a:lnTo>
                  <a:lnTo>
                    <a:pt x="1" y="0"/>
                  </a:lnTo>
                  <a:lnTo>
                    <a:pt x="0" y="0"/>
                  </a:lnTo>
                </a:path>
              </a:pathLst>
            </a:custGeom>
            <a:solidFill>
              <a:srgbClr val="470000"/>
            </a:solidFill>
            <a:ln w="9525" cap="rnd">
              <a:noFill/>
              <a:round/>
              <a:headEnd/>
              <a:tailEnd/>
            </a:ln>
            <a:effectLst/>
          </p:spPr>
          <p:txBody>
            <a:bodyPr wrap="none" lIns="104683" tIns="52342" rIns="104683" bIns="52342">
              <a:spAutoFit/>
            </a:bodyPr>
            <a:lstStyle/>
            <a:p>
              <a:pPr>
                <a:defRPr/>
              </a:pPr>
              <a:endParaRPr lang="en-US" dirty="0"/>
            </a:p>
          </p:txBody>
        </p:sp>
        <p:sp>
          <p:nvSpPr>
            <p:cNvPr id="1119" name="Freeform 95"/>
            <p:cNvSpPr>
              <a:spLocks/>
            </p:cNvSpPr>
            <p:nvPr/>
          </p:nvSpPr>
          <p:spPr bwMode="auto">
            <a:xfrm>
              <a:off x="472" y="226"/>
              <a:ext cx="17" cy="14"/>
            </a:xfrm>
            <a:custGeom>
              <a:avLst/>
              <a:gdLst/>
              <a:ahLst/>
              <a:cxnLst>
                <a:cxn ang="0">
                  <a:pos x="16" y="0"/>
                </a:cxn>
                <a:cxn ang="0">
                  <a:pos x="10" y="3"/>
                </a:cxn>
                <a:cxn ang="0">
                  <a:pos x="5" y="6"/>
                </a:cxn>
                <a:cxn ang="0">
                  <a:pos x="0" y="9"/>
                </a:cxn>
                <a:cxn ang="0">
                  <a:pos x="0" y="16"/>
                </a:cxn>
              </a:cxnLst>
              <a:rect l="0" t="0" r="r" b="b"/>
              <a:pathLst>
                <a:path w="17" h="17">
                  <a:moveTo>
                    <a:pt x="16" y="0"/>
                  </a:moveTo>
                  <a:lnTo>
                    <a:pt x="10" y="3"/>
                  </a:lnTo>
                  <a:lnTo>
                    <a:pt x="5" y="6"/>
                  </a:lnTo>
                  <a:lnTo>
                    <a:pt x="0" y="9"/>
                  </a:lnTo>
                  <a:lnTo>
                    <a:pt x="0" y="16"/>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120" name="Freeform 96"/>
            <p:cNvSpPr>
              <a:spLocks/>
            </p:cNvSpPr>
            <p:nvPr/>
          </p:nvSpPr>
          <p:spPr bwMode="auto">
            <a:xfrm>
              <a:off x="424" y="219"/>
              <a:ext cx="17" cy="22"/>
            </a:xfrm>
            <a:custGeom>
              <a:avLst/>
              <a:gdLst/>
              <a:ahLst/>
              <a:cxnLst>
                <a:cxn ang="0">
                  <a:pos x="16" y="0"/>
                </a:cxn>
                <a:cxn ang="0">
                  <a:pos x="16" y="1"/>
                </a:cxn>
                <a:cxn ang="0">
                  <a:pos x="16" y="2"/>
                </a:cxn>
                <a:cxn ang="0">
                  <a:pos x="16" y="4"/>
                </a:cxn>
                <a:cxn ang="0">
                  <a:pos x="16" y="6"/>
                </a:cxn>
                <a:cxn ang="0">
                  <a:pos x="16" y="9"/>
                </a:cxn>
                <a:cxn ang="0">
                  <a:pos x="16" y="12"/>
                </a:cxn>
                <a:cxn ang="0">
                  <a:pos x="16" y="15"/>
                </a:cxn>
                <a:cxn ang="0">
                  <a:pos x="16" y="17"/>
                </a:cxn>
                <a:cxn ang="0">
                  <a:pos x="0" y="19"/>
                </a:cxn>
                <a:cxn ang="0">
                  <a:pos x="0" y="21"/>
                </a:cxn>
                <a:cxn ang="0">
                  <a:pos x="0" y="16"/>
                </a:cxn>
                <a:cxn ang="0">
                  <a:pos x="0" y="16"/>
                </a:cxn>
                <a:cxn ang="0">
                  <a:pos x="0" y="13"/>
                </a:cxn>
                <a:cxn ang="0">
                  <a:pos x="16" y="9"/>
                </a:cxn>
                <a:cxn ang="0">
                  <a:pos x="16" y="6"/>
                </a:cxn>
                <a:cxn ang="0">
                  <a:pos x="0" y="3"/>
                </a:cxn>
                <a:cxn ang="0">
                  <a:pos x="0" y="2"/>
                </a:cxn>
                <a:cxn ang="0">
                  <a:pos x="0" y="1"/>
                </a:cxn>
                <a:cxn ang="0">
                  <a:pos x="0" y="0"/>
                </a:cxn>
                <a:cxn ang="0">
                  <a:pos x="16" y="0"/>
                </a:cxn>
              </a:cxnLst>
              <a:rect l="0" t="0" r="r" b="b"/>
              <a:pathLst>
                <a:path w="17" h="22">
                  <a:moveTo>
                    <a:pt x="16" y="0"/>
                  </a:moveTo>
                  <a:lnTo>
                    <a:pt x="16" y="1"/>
                  </a:lnTo>
                  <a:lnTo>
                    <a:pt x="16" y="2"/>
                  </a:lnTo>
                  <a:lnTo>
                    <a:pt x="16" y="4"/>
                  </a:lnTo>
                  <a:lnTo>
                    <a:pt x="16" y="6"/>
                  </a:lnTo>
                  <a:lnTo>
                    <a:pt x="16" y="9"/>
                  </a:lnTo>
                  <a:lnTo>
                    <a:pt x="16" y="12"/>
                  </a:lnTo>
                  <a:lnTo>
                    <a:pt x="16" y="15"/>
                  </a:lnTo>
                  <a:lnTo>
                    <a:pt x="16" y="17"/>
                  </a:lnTo>
                  <a:lnTo>
                    <a:pt x="0" y="19"/>
                  </a:lnTo>
                  <a:lnTo>
                    <a:pt x="0" y="21"/>
                  </a:lnTo>
                  <a:lnTo>
                    <a:pt x="0" y="16"/>
                  </a:lnTo>
                  <a:lnTo>
                    <a:pt x="0" y="16"/>
                  </a:lnTo>
                  <a:lnTo>
                    <a:pt x="0" y="13"/>
                  </a:lnTo>
                  <a:lnTo>
                    <a:pt x="16" y="9"/>
                  </a:lnTo>
                  <a:lnTo>
                    <a:pt x="16" y="6"/>
                  </a:lnTo>
                  <a:lnTo>
                    <a:pt x="0" y="3"/>
                  </a:lnTo>
                  <a:lnTo>
                    <a:pt x="0" y="2"/>
                  </a:lnTo>
                  <a:lnTo>
                    <a:pt x="0" y="1"/>
                  </a:lnTo>
                  <a:lnTo>
                    <a:pt x="0" y="0"/>
                  </a:lnTo>
                  <a:lnTo>
                    <a:pt x="16" y="0"/>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121" name="Freeform 97"/>
            <p:cNvSpPr>
              <a:spLocks/>
            </p:cNvSpPr>
            <p:nvPr/>
          </p:nvSpPr>
          <p:spPr bwMode="auto">
            <a:xfrm>
              <a:off x="442" y="178"/>
              <a:ext cx="1" cy="14"/>
            </a:xfrm>
            <a:custGeom>
              <a:avLst/>
              <a:gdLst/>
              <a:ahLst/>
              <a:cxnLst>
                <a:cxn ang="0">
                  <a:pos x="0" y="16"/>
                </a:cxn>
                <a:cxn ang="0">
                  <a:pos x="0" y="16"/>
                </a:cxn>
                <a:cxn ang="0">
                  <a:pos x="0" y="16"/>
                </a:cxn>
                <a:cxn ang="0">
                  <a:pos x="0" y="16"/>
                </a:cxn>
                <a:cxn ang="0">
                  <a:pos x="0" y="0"/>
                </a:cxn>
                <a:cxn ang="0">
                  <a:pos x="0" y="0"/>
                </a:cxn>
                <a:cxn ang="0">
                  <a:pos x="0" y="0"/>
                </a:cxn>
                <a:cxn ang="0">
                  <a:pos x="0" y="0"/>
                </a:cxn>
                <a:cxn ang="0">
                  <a:pos x="0" y="16"/>
                </a:cxn>
                <a:cxn ang="0">
                  <a:pos x="0" y="16"/>
                </a:cxn>
                <a:cxn ang="0">
                  <a:pos x="0" y="16"/>
                </a:cxn>
                <a:cxn ang="0">
                  <a:pos x="0" y="16"/>
                </a:cxn>
              </a:cxnLst>
              <a:rect l="0" t="0" r="r" b="b"/>
              <a:pathLst>
                <a:path w="1" h="17">
                  <a:moveTo>
                    <a:pt x="0" y="16"/>
                  </a:moveTo>
                  <a:lnTo>
                    <a:pt x="0" y="16"/>
                  </a:lnTo>
                  <a:lnTo>
                    <a:pt x="0" y="16"/>
                  </a:lnTo>
                  <a:lnTo>
                    <a:pt x="0" y="16"/>
                  </a:lnTo>
                  <a:lnTo>
                    <a:pt x="0" y="0"/>
                  </a:lnTo>
                  <a:lnTo>
                    <a:pt x="0" y="0"/>
                  </a:lnTo>
                  <a:lnTo>
                    <a:pt x="0" y="0"/>
                  </a:lnTo>
                  <a:lnTo>
                    <a:pt x="0" y="0"/>
                  </a:lnTo>
                  <a:lnTo>
                    <a:pt x="0" y="16"/>
                  </a:lnTo>
                  <a:lnTo>
                    <a:pt x="0" y="16"/>
                  </a:lnTo>
                  <a:lnTo>
                    <a:pt x="0" y="16"/>
                  </a:lnTo>
                  <a:lnTo>
                    <a:pt x="0" y="16"/>
                  </a:lnTo>
                </a:path>
              </a:pathLst>
            </a:custGeom>
            <a:solidFill>
              <a:srgbClr val="470000"/>
            </a:solidFill>
            <a:ln w="9525" cap="rnd">
              <a:noFill/>
              <a:round/>
              <a:headEnd/>
              <a:tailEnd/>
            </a:ln>
            <a:effectLst/>
          </p:spPr>
          <p:txBody>
            <a:bodyPr wrap="none" lIns="104683" tIns="52342" rIns="104683" bIns="52342">
              <a:spAutoFit/>
            </a:bodyPr>
            <a:lstStyle/>
            <a:p>
              <a:pPr>
                <a:defRPr/>
              </a:pPr>
              <a:endParaRPr lang="en-US" dirty="0"/>
            </a:p>
          </p:txBody>
        </p:sp>
        <p:sp>
          <p:nvSpPr>
            <p:cNvPr id="1122" name="Freeform 98"/>
            <p:cNvSpPr>
              <a:spLocks/>
            </p:cNvSpPr>
            <p:nvPr/>
          </p:nvSpPr>
          <p:spPr bwMode="auto">
            <a:xfrm>
              <a:off x="475" y="222"/>
              <a:ext cx="17" cy="17"/>
            </a:xfrm>
            <a:custGeom>
              <a:avLst/>
              <a:gdLst/>
              <a:ahLst/>
              <a:cxnLst>
                <a:cxn ang="0">
                  <a:pos x="0" y="16"/>
                </a:cxn>
                <a:cxn ang="0">
                  <a:pos x="0" y="16"/>
                </a:cxn>
                <a:cxn ang="0">
                  <a:pos x="0" y="16"/>
                </a:cxn>
                <a:cxn ang="0">
                  <a:pos x="0" y="16"/>
                </a:cxn>
                <a:cxn ang="0">
                  <a:pos x="16" y="0"/>
                </a:cxn>
                <a:cxn ang="0">
                  <a:pos x="16" y="0"/>
                </a:cxn>
                <a:cxn ang="0">
                  <a:pos x="0" y="16"/>
                </a:cxn>
              </a:cxnLst>
              <a:rect l="0" t="0" r="r" b="b"/>
              <a:pathLst>
                <a:path w="17" h="17">
                  <a:moveTo>
                    <a:pt x="0" y="16"/>
                  </a:moveTo>
                  <a:lnTo>
                    <a:pt x="0" y="16"/>
                  </a:lnTo>
                  <a:lnTo>
                    <a:pt x="0" y="16"/>
                  </a:lnTo>
                  <a:lnTo>
                    <a:pt x="0" y="16"/>
                  </a:lnTo>
                  <a:lnTo>
                    <a:pt x="16" y="0"/>
                  </a:lnTo>
                  <a:lnTo>
                    <a:pt x="16" y="0"/>
                  </a:lnTo>
                  <a:lnTo>
                    <a:pt x="0" y="16"/>
                  </a:lnTo>
                </a:path>
              </a:pathLst>
            </a:custGeom>
            <a:solidFill>
              <a:srgbClr val="000000"/>
            </a:solidFill>
            <a:ln w="9525" cap="rnd">
              <a:noFill/>
              <a:round/>
              <a:headEnd/>
              <a:tailEnd/>
            </a:ln>
            <a:effectLst/>
          </p:spPr>
          <p:txBody>
            <a:bodyPr wrap="none" lIns="104683" tIns="52342" rIns="104683" bIns="52342">
              <a:spAutoFit/>
            </a:bodyPr>
            <a:lstStyle/>
            <a:p>
              <a:pPr>
                <a:defRPr/>
              </a:pPr>
              <a:endParaRPr lang="en-US" dirty="0"/>
            </a:p>
          </p:txBody>
        </p:sp>
        <p:sp>
          <p:nvSpPr>
            <p:cNvPr id="1123" name="Freeform 99"/>
            <p:cNvSpPr>
              <a:spLocks/>
            </p:cNvSpPr>
            <p:nvPr/>
          </p:nvSpPr>
          <p:spPr bwMode="auto">
            <a:xfrm>
              <a:off x="476" y="227"/>
              <a:ext cx="17" cy="14"/>
            </a:xfrm>
            <a:custGeom>
              <a:avLst/>
              <a:gdLst/>
              <a:ahLst/>
              <a:cxnLst>
                <a:cxn ang="0">
                  <a:pos x="16" y="0"/>
                </a:cxn>
                <a:cxn ang="0">
                  <a:pos x="16" y="0"/>
                </a:cxn>
                <a:cxn ang="0">
                  <a:pos x="12" y="0"/>
                </a:cxn>
                <a:cxn ang="0">
                  <a:pos x="9" y="0"/>
                </a:cxn>
                <a:cxn ang="0">
                  <a:pos x="3" y="16"/>
                </a:cxn>
                <a:cxn ang="0">
                  <a:pos x="0" y="16"/>
                </a:cxn>
              </a:cxnLst>
              <a:rect l="0" t="0" r="r" b="b"/>
              <a:pathLst>
                <a:path w="17" h="17">
                  <a:moveTo>
                    <a:pt x="16" y="0"/>
                  </a:moveTo>
                  <a:lnTo>
                    <a:pt x="16" y="0"/>
                  </a:lnTo>
                  <a:lnTo>
                    <a:pt x="12" y="0"/>
                  </a:lnTo>
                  <a:lnTo>
                    <a:pt x="9" y="0"/>
                  </a:lnTo>
                  <a:lnTo>
                    <a:pt x="3" y="16"/>
                  </a:lnTo>
                  <a:lnTo>
                    <a:pt x="0" y="16"/>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124" name="Freeform 100"/>
            <p:cNvSpPr>
              <a:spLocks/>
            </p:cNvSpPr>
            <p:nvPr/>
          </p:nvSpPr>
          <p:spPr bwMode="auto">
            <a:xfrm>
              <a:off x="502" y="564"/>
              <a:ext cx="51" cy="110"/>
            </a:xfrm>
            <a:custGeom>
              <a:avLst/>
              <a:gdLst/>
              <a:ahLst/>
              <a:cxnLst>
                <a:cxn ang="0">
                  <a:pos x="26" y="0"/>
                </a:cxn>
                <a:cxn ang="0">
                  <a:pos x="26" y="2"/>
                </a:cxn>
                <a:cxn ang="0">
                  <a:pos x="27" y="6"/>
                </a:cxn>
                <a:cxn ang="0">
                  <a:pos x="27" y="11"/>
                </a:cxn>
                <a:cxn ang="0">
                  <a:pos x="28" y="17"/>
                </a:cxn>
                <a:cxn ang="0">
                  <a:pos x="29" y="22"/>
                </a:cxn>
                <a:cxn ang="0">
                  <a:pos x="31" y="25"/>
                </a:cxn>
                <a:cxn ang="0">
                  <a:pos x="32" y="29"/>
                </a:cxn>
                <a:cxn ang="0">
                  <a:pos x="32" y="33"/>
                </a:cxn>
                <a:cxn ang="0">
                  <a:pos x="33" y="38"/>
                </a:cxn>
                <a:cxn ang="0">
                  <a:pos x="33" y="41"/>
                </a:cxn>
                <a:cxn ang="0">
                  <a:pos x="34" y="44"/>
                </a:cxn>
                <a:cxn ang="0">
                  <a:pos x="34" y="48"/>
                </a:cxn>
                <a:cxn ang="0">
                  <a:pos x="34" y="53"/>
                </a:cxn>
                <a:cxn ang="0">
                  <a:pos x="35" y="58"/>
                </a:cxn>
                <a:cxn ang="0">
                  <a:pos x="36" y="61"/>
                </a:cxn>
                <a:cxn ang="0">
                  <a:pos x="36" y="62"/>
                </a:cxn>
                <a:cxn ang="0">
                  <a:pos x="36" y="64"/>
                </a:cxn>
                <a:cxn ang="0">
                  <a:pos x="37" y="66"/>
                </a:cxn>
                <a:cxn ang="0">
                  <a:pos x="37" y="68"/>
                </a:cxn>
                <a:cxn ang="0">
                  <a:pos x="38" y="72"/>
                </a:cxn>
                <a:cxn ang="0">
                  <a:pos x="38" y="75"/>
                </a:cxn>
                <a:cxn ang="0">
                  <a:pos x="39" y="78"/>
                </a:cxn>
                <a:cxn ang="0">
                  <a:pos x="39" y="80"/>
                </a:cxn>
                <a:cxn ang="0">
                  <a:pos x="39" y="82"/>
                </a:cxn>
                <a:cxn ang="0">
                  <a:pos x="39" y="83"/>
                </a:cxn>
                <a:cxn ang="0">
                  <a:pos x="39" y="85"/>
                </a:cxn>
                <a:cxn ang="0">
                  <a:pos x="39" y="87"/>
                </a:cxn>
                <a:cxn ang="0">
                  <a:pos x="39" y="89"/>
                </a:cxn>
                <a:cxn ang="0">
                  <a:pos x="39" y="92"/>
                </a:cxn>
                <a:cxn ang="0">
                  <a:pos x="39" y="96"/>
                </a:cxn>
                <a:cxn ang="0">
                  <a:pos x="39" y="99"/>
                </a:cxn>
                <a:cxn ang="0">
                  <a:pos x="40" y="101"/>
                </a:cxn>
                <a:cxn ang="0">
                  <a:pos x="41" y="104"/>
                </a:cxn>
                <a:cxn ang="0">
                  <a:pos x="42" y="106"/>
                </a:cxn>
                <a:cxn ang="0">
                  <a:pos x="42" y="108"/>
                </a:cxn>
                <a:cxn ang="0">
                  <a:pos x="41" y="108"/>
                </a:cxn>
                <a:cxn ang="0">
                  <a:pos x="38" y="109"/>
                </a:cxn>
                <a:cxn ang="0">
                  <a:pos x="32" y="109"/>
                </a:cxn>
                <a:cxn ang="0">
                  <a:pos x="26" y="109"/>
                </a:cxn>
                <a:cxn ang="0">
                  <a:pos x="19" y="108"/>
                </a:cxn>
                <a:cxn ang="0">
                  <a:pos x="13" y="106"/>
                </a:cxn>
                <a:cxn ang="0">
                  <a:pos x="7" y="103"/>
                </a:cxn>
                <a:cxn ang="0">
                  <a:pos x="3" y="99"/>
                </a:cxn>
                <a:cxn ang="0">
                  <a:pos x="0" y="93"/>
                </a:cxn>
                <a:cxn ang="0">
                  <a:pos x="0" y="84"/>
                </a:cxn>
                <a:cxn ang="0">
                  <a:pos x="2" y="74"/>
                </a:cxn>
                <a:cxn ang="0">
                  <a:pos x="3" y="63"/>
                </a:cxn>
                <a:cxn ang="0">
                  <a:pos x="4" y="51"/>
                </a:cxn>
                <a:cxn ang="0">
                  <a:pos x="4" y="41"/>
                </a:cxn>
                <a:cxn ang="0">
                  <a:pos x="4" y="30"/>
                </a:cxn>
                <a:cxn ang="0">
                  <a:pos x="5" y="22"/>
                </a:cxn>
                <a:cxn ang="0">
                  <a:pos x="5" y="13"/>
                </a:cxn>
                <a:cxn ang="0">
                  <a:pos x="5" y="8"/>
                </a:cxn>
                <a:cxn ang="0">
                  <a:pos x="5" y="4"/>
                </a:cxn>
                <a:cxn ang="0">
                  <a:pos x="5" y="2"/>
                </a:cxn>
                <a:cxn ang="0">
                  <a:pos x="26" y="0"/>
                </a:cxn>
              </a:cxnLst>
              <a:rect l="0" t="0" r="r" b="b"/>
              <a:pathLst>
                <a:path w="43" h="110">
                  <a:moveTo>
                    <a:pt x="26" y="0"/>
                  </a:moveTo>
                  <a:lnTo>
                    <a:pt x="26" y="2"/>
                  </a:lnTo>
                  <a:lnTo>
                    <a:pt x="27" y="6"/>
                  </a:lnTo>
                  <a:lnTo>
                    <a:pt x="27" y="11"/>
                  </a:lnTo>
                  <a:lnTo>
                    <a:pt x="28" y="17"/>
                  </a:lnTo>
                  <a:lnTo>
                    <a:pt x="29" y="22"/>
                  </a:lnTo>
                  <a:lnTo>
                    <a:pt x="31" y="25"/>
                  </a:lnTo>
                  <a:lnTo>
                    <a:pt x="32" y="29"/>
                  </a:lnTo>
                  <a:lnTo>
                    <a:pt x="32" y="33"/>
                  </a:lnTo>
                  <a:lnTo>
                    <a:pt x="33" y="38"/>
                  </a:lnTo>
                  <a:lnTo>
                    <a:pt x="33" y="41"/>
                  </a:lnTo>
                  <a:lnTo>
                    <a:pt x="34" y="44"/>
                  </a:lnTo>
                  <a:lnTo>
                    <a:pt x="34" y="48"/>
                  </a:lnTo>
                  <a:lnTo>
                    <a:pt x="34" y="53"/>
                  </a:lnTo>
                  <a:lnTo>
                    <a:pt x="35" y="58"/>
                  </a:lnTo>
                  <a:lnTo>
                    <a:pt x="36" y="61"/>
                  </a:lnTo>
                  <a:lnTo>
                    <a:pt x="36" y="62"/>
                  </a:lnTo>
                  <a:lnTo>
                    <a:pt x="36" y="64"/>
                  </a:lnTo>
                  <a:lnTo>
                    <a:pt x="37" y="66"/>
                  </a:lnTo>
                  <a:lnTo>
                    <a:pt x="37" y="68"/>
                  </a:lnTo>
                  <a:lnTo>
                    <a:pt x="38" y="72"/>
                  </a:lnTo>
                  <a:lnTo>
                    <a:pt x="38" y="75"/>
                  </a:lnTo>
                  <a:lnTo>
                    <a:pt x="39" y="78"/>
                  </a:lnTo>
                  <a:lnTo>
                    <a:pt x="39" y="80"/>
                  </a:lnTo>
                  <a:lnTo>
                    <a:pt x="39" y="82"/>
                  </a:lnTo>
                  <a:lnTo>
                    <a:pt x="39" y="83"/>
                  </a:lnTo>
                  <a:lnTo>
                    <a:pt x="39" y="85"/>
                  </a:lnTo>
                  <a:lnTo>
                    <a:pt x="39" y="87"/>
                  </a:lnTo>
                  <a:lnTo>
                    <a:pt x="39" y="89"/>
                  </a:lnTo>
                  <a:lnTo>
                    <a:pt x="39" y="92"/>
                  </a:lnTo>
                  <a:lnTo>
                    <a:pt x="39" y="96"/>
                  </a:lnTo>
                  <a:lnTo>
                    <a:pt x="39" y="99"/>
                  </a:lnTo>
                  <a:lnTo>
                    <a:pt x="40" y="101"/>
                  </a:lnTo>
                  <a:lnTo>
                    <a:pt x="41" y="104"/>
                  </a:lnTo>
                  <a:lnTo>
                    <a:pt x="42" y="106"/>
                  </a:lnTo>
                  <a:lnTo>
                    <a:pt x="42" y="108"/>
                  </a:lnTo>
                  <a:lnTo>
                    <a:pt x="41" y="108"/>
                  </a:lnTo>
                  <a:lnTo>
                    <a:pt x="38" y="109"/>
                  </a:lnTo>
                  <a:lnTo>
                    <a:pt x="32" y="109"/>
                  </a:lnTo>
                  <a:lnTo>
                    <a:pt x="26" y="109"/>
                  </a:lnTo>
                  <a:lnTo>
                    <a:pt x="19" y="108"/>
                  </a:lnTo>
                  <a:lnTo>
                    <a:pt x="13" y="106"/>
                  </a:lnTo>
                  <a:lnTo>
                    <a:pt x="7" y="103"/>
                  </a:lnTo>
                  <a:lnTo>
                    <a:pt x="3" y="99"/>
                  </a:lnTo>
                  <a:lnTo>
                    <a:pt x="0" y="93"/>
                  </a:lnTo>
                  <a:lnTo>
                    <a:pt x="0" y="84"/>
                  </a:lnTo>
                  <a:lnTo>
                    <a:pt x="2" y="74"/>
                  </a:lnTo>
                  <a:lnTo>
                    <a:pt x="3" y="63"/>
                  </a:lnTo>
                  <a:lnTo>
                    <a:pt x="4" y="51"/>
                  </a:lnTo>
                  <a:lnTo>
                    <a:pt x="4" y="41"/>
                  </a:lnTo>
                  <a:lnTo>
                    <a:pt x="4" y="30"/>
                  </a:lnTo>
                  <a:lnTo>
                    <a:pt x="5" y="22"/>
                  </a:lnTo>
                  <a:lnTo>
                    <a:pt x="5" y="13"/>
                  </a:lnTo>
                  <a:lnTo>
                    <a:pt x="5" y="8"/>
                  </a:lnTo>
                  <a:lnTo>
                    <a:pt x="5" y="4"/>
                  </a:lnTo>
                  <a:lnTo>
                    <a:pt x="5" y="2"/>
                  </a:lnTo>
                  <a:lnTo>
                    <a:pt x="26" y="0"/>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125" name="Freeform 101"/>
            <p:cNvSpPr>
              <a:spLocks/>
            </p:cNvSpPr>
            <p:nvPr/>
          </p:nvSpPr>
          <p:spPr bwMode="auto">
            <a:xfrm>
              <a:off x="502" y="564"/>
              <a:ext cx="51" cy="116"/>
            </a:xfrm>
            <a:custGeom>
              <a:avLst/>
              <a:gdLst/>
              <a:ahLst/>
              <a:cxnLst>
                <a:cxn ang="0">
                  <a:pos x="30" y="0"/>
                </a:cxn>
                <a:cxn ang="0">
                  <a:pos x="30" y="2"/>
                </a:cxn>
                <a:cxn ang="0">
                  <a:pos x="31" y="6"/>
                </a:cxn>
                <a:cxn ang="0">
                  <a:pos x="31" y="12"/>
                </a:cxn>
                <a:cxn ang="0">
                  <a:pos x="32" y="18"/>
                </a:cxn>
                <a:cxn ang="0">
                  <a:pos x="33" y="23"/>
                </a:cxn>
                <a:cxn ang="0">
                  <a:pos x="35" y="26"/>
                </a:cxn>
                <a:cxn ang="0">
                  <a:pos x="36" y="31"/>
                </a:cxn>
                <a:cxn ang="0">
                  <a:pos x="37" y="35"/>
                </a:cxn>
                <a:cxn ang="0">
                  <a:pos x="38" y="40"/>
                </a:cxn>
                <a:cxn ang="0">
                  <a:pos x="38" y="43"/>
                </a:cxn>
                <a:cxn ang="0">
                  <a:pos x="39" y="46"/>
                </a:cxn>
                <a:cxn ang="0">
                  <a:pos x="39" y="51"/>
                </a:cxn>
                <a:cxn ang="0">
                  <a:pos x="39" y="56"/>
                </a:cxn>
                <a:cxn ang="0">
                  <a:pos x="40" y="61"/>
                </a:cxn>
                <a:cxn ang="0">
                  <a:pos x="41" y="64"/>
                </a:cxn>
                <a:cxn ang="0">
                  <a:pos x="41" y="65"/>
                </a:cxn>
                <a:cxn ang="0">
                  <a:pos x="41" y="67"/>
                </a:cxn>
                <a:cxn ang="0">
                  <a:pos x="42" y="70"/>
                </a:cxn>
                <a:cxn ang="0">
                  <a:pos x="42" y="72"/>
                </a:cxn>
                <a:cxn ang="0">
                  <a:pos x="43" y="76"/>
                </a:cxn>
                <a:cxn ang="0">
                  <a:pos x="43" y="79"/>
                </a:cxn>
                <a:cxn ang="0">
                  <a:pos x="44" y="82"/>
                </a:cxn>
                <a:cxn ang="0">
                  <a:pos x="44" y="84"/>
                </a:cxn>
                <a:cxn ang="0">
                  <a:pos x="44" y="87"/>
                </a:cxn>
                <a:cxn ang="0">
                  <a:pos x="45" y="88"/>
                </a:cxn>
                <a:cxn ang="0">
                  <a:pos x="45" y="90"/>
                </a:cxn>
                <a:cxn ang="0">
                  <a:pos x="45" y="92"/>
                </a:cxn>
                <a:cxn ang="0">
                  <a:pos x="45" y="94"/>
                </a:cxn>
                <a:cxn ang="0">
                  <a:pos x="45" y="97"/>
                </a:cxn>
                <a:cxn ang="0">
                  <a:pos x="45" y="101"/>
                </a:cxn>
                <a:cxn ang="0">
                  <a:pos x="45" y="104"/>
                </a:cxn>
                <a:cxn ang="0">
                  <a:pos x="46" y="107"/>
                </a:cxn>
                <a:cxn ang="0">
                  <a:pos x="47" y="110"/>
                </a:cxn>
                <a:cxn ang="0">
                  <a:pos x="48" y="112"/>
                </a:cxn>
                <a:cxn ang="0">
                  <a:pos x="48" y="114"/>
                </a:cxn>
                <a:cxn ang="0">
                  <a:pos x="47" y="114"/>
                </a:cxn>
                <a:cxn ang="0">
                  <a:pos x="43" y="115"/>
                </a:cxn>
                <a:cxn ang="0">
                  <a:pos x="37" y="115"/>
                </a:cxn>
                <a:cxn ang="0">
                  <a:pos x="30" y="115"/>
                </a:cxn>
                <a:cxn ang="0">
                  <a:pos x="22" y="114"/>
                </a:cxn>
                <a:cxn ang="0">
                  <a:pos x="15" y="112"/>
                </a:cxn>
                <a:cxn ang="0">
                  <a:pos x="8" y="109"/>
                </a:cxn>
                <a:cxn ang="0">
                  <a:pos x="3" y="104"/>
                </a:cxn>
                <a:cxn ang="0">
                  <a:pos x="0" y="98"/>
                </a:cxn>
                <a:cxn ang="0">
                  <a:pos x="0" y="89"/>
                </a:cxn>
                <a:cxn ang="0">
                  <a:pos x="2" y="78"/>
                </a:cxn>
                <a:cxn ang="0">
                  <a:pos x="3" y="66"/>
                </a:cxn>
                <a:cxn ang="0">
                  <a:pos x="4" y="54"/>
                </a:cxn>
                <a:cxn ang="0">
                  <a:pos x="5" y="43"/>
                </a:cxn>
                <a:cxn ang="0">
                  <a:pos x="5" y="32"/>
                </a:cxn>
                <a:cxn ang="0">
                  <a:pos x="6" y="23"/>
                </a:cxn>
                <a:cxn ang="0">
                  <a:pos x="6" y="14"/>
                </a:cxn>
                <a:cxn ang="0">
                  <a:pos x="6" y="8"/>
                </a:cxn>
                <a:cxn ang="0">
                  <a:pos x="6" y="4"/>
                </a:cxn>
                <a:cxn ang="0">
                  <a:pos x="6" y="2"/>
                </a:cxn>
                <a:cxn ang="0">
                  <a:pos x="30" y="0"/>
                </a:cxn>
              </a:cxnLst>
              <a:rect l="0" t="0" r="r" b="b"/>
              <a:pathLst>
                <a:path w="49" h="116">
                  <a:moveTo>
                    <a:pt x="30" y="0"/>
                  </a:moveTo>
                  <a:lnTo>
                    <a:pt x="30" y="2"/>
                  </a:lnTo>
                  <a:lnTo>
                    <a:pt x="31" y="6"/>
                  </a:lnTo>
                  <a:lnTo>
                    <a:pt x="31" y="12"/>
                  </a:lnTo>
                  <a:lnTo>
                    <a:pt x="32" y="18"/>
                  </a:lnTo>
                  <a:lnTo>
                    <a:pt x="33" y="23"/>
                  </a:lnTo>
                  <a:lnTo>
                    <a:pt x="35" y="26"/>
                  </a:lnTo>
                  <a:lnTo>
                    <a:pt x="36" y="31"/>
                  </a:lnTo>
                  <a:lnTo>
                    <a:pt x="37" y="35"/>
                  </a:lnTo>
                  <a:lnTo>
                    <a:pt x="38" y="40"/>
                  </a:lnTo>
                  <a:lnTo>
                    <a:pt x="38" y="43"/>
                  </a:lnTo>
                  <a:lnTo>
                    <a:pt x="39" y="46"/>
                  </a:lnTo>
                  <a:lnTo>
                    <a:pt x="39" y="51"/>
                  </a:lnTo>
                  <a:lnTo>
                    <a:pt x="39" y="56"/>
                  </a:lnTo>
                  <a:lnTo>
                    <a:pt x="40" y="61"/>
                  </a:lnTo>
                  <a:lnTo>
                    <a:pt x="41" y="64"/>
                  </a:lnTo>
                  <a:lnTo>
                    <a:pt x="41" y="65"/>
                  </a:lnTo>
                  <a:lnTo>
                    <a:pt x="41" y="67"/>
                  </a:lnTo>
                  <a:lnTo>
                    <a:pt x="42" y="70"/>
                  </a:lnTo>
                  <a:lnTo>
                    <a:pt x="42" y="72"/>
                  </a:lnTo>
                  <a:lnTo>
                    <a:pt x="43" y="76"/>
                  </a:lnTo>
                  <a:lnTo>
                    <a:pt x="43" y="79"/>
                  </a:lnTo>
                  <a:lnTo>
                    <a:pt x="44" y="82"/>
                  </a:lnTo>
                  <a:lnTo>
                    <a:pt x="44" y="84"/>
                  </a:lnTo>
                  <a:lnTo>
                    <a:pt x="44" y="87"/>
                  </a:lnTo>
                  <a:lnTo>
                    <a:pt x="45" y="88"/>
                  </a:lnTo>
                  <a:lnTo>
                    <a:pt x="45" y="90"/>
                  </a:lnTo>
                  <a:lnTo>
                    <a:pt x="45" y="92"/>
                  </a:lnTo>
                  <a:lnTo>
                    <a:pt x="45" y="94"/>
                  </a:lnTo>
                  <a:lnTo>
                    <a:pt x="45" y="97"/>
                  </a:lnTo>
                  <a:lnTo>
                    <a:pt x="45" y="101"/>
                  </a:lnTo>
                  <a:lnTo>
                    <a:pt x="45" y="104"/>
                  </a:lnTo>
                  <a:lnTo>
                    <a:pt x="46" y="107"/>
                  </a:lnTo>
                  <a:lnTo>
                    <a:pt x="47" y="110"/>
                  </a:lnTo>
                  <a:lnTo>
                    <a:pt x="48" y="112"/>
                  </a:lnTo>
                  <a:lnTo>
                    <a:pt x="48" y="114"/>
                  </a:lnTo>
                  <a:lnTo>
                    <a:pt x="47" y="114"/>
                  </a:lnTo>
                  <a:lnTo>
                    <a:pt x="43" y="115"/>
                  </a:lnTo>
                  <a:lnTo>
                    <a:pt x="37" y="115"/>
                  </a:lnTo>
                  <a:lnTo>
                    <a:pt x="30" y="115"/>
                  </a:lnTo>
                  <a:lnTo>
                    <a:pt x="22" y="114"/>
                  </a:lnTo>
                  <a:lnTo>
                    <a:pt x="15" y="112"/>
                  </a:lnTo>
                  <a:lnTo>
                    <a:pt x="8" y="109"/>
                  </a:lnTo>
                  <a:lnTo>
                    <a:pt x="3" y="104"/>
                  </a:lnTo>
                  <a:lnTo>
                    <a:pt x="0" y="98"/>
                  </a:lnTo>
                  <a:lnTo>
                    <a:pt x="0" y="89"/>
                  </a:lnTo>
                  <a:lnTo>
                    <a:pt x="2" y="78"/>
                  </a:lnTo>
                  <a:lnTo>
                    <a:pt x="3" y="66"/>
                  </a:lnTo>
                  <a:lnTo>
                    <a:pt x="4" y="54"/>
                  </a:lnTo>
                  <a:lnTo>
                    <a:pt x="5" y="43"/>
                  </a:lnTo>
                  <a:lnTo>
                    <a:pt x="5" y="32"/>
                  </a:lnTo>
                  <a:lnTo>
                    <a:pt x="6" y="23"/>
                  </a:lnTo>
                  <a:lnTo>
                    <a:pt x="6" y="14"/>
                  </a:lnTo>
                  <a:lnTo>
                    <a:pt x="6" y="8"/>
                  </a:lnTo>
                  <a:lnTo>
                    <a:pt x="6" y="4"/>
                  </a:lnTo>
                  <a:lnTo>
                    <a:pt x="6" y="2"/>
                  </a:lnTo>
                  <a:lnTo>
                    <a:pt x="30" y="0"/>
                  </a:lnTo>
                </a:path>
              </a:pathLst>
            </a:custGeom>
            <a:noFill/>
            <a:ln w="12700" cap="rnd" cmpd="sng">
              <a:solidFill>
                <a:srgbClr val="470000"/>
              </a:solidFill>
              <a:prstDash val="solid"/>
              <a:round/>
              <a:headEnd/>
              <a:tailEnd/>
            </a:ln>
            <a:effectLst/>
          </p:spPr>
          <p:txBody>
            <a:bodyPr wrap="none" lIns="104683" tIns="52342" rIns="104683" bIns="52342">
              <a:spAutoFit/>
            </a:bodyPr>
            <a:lstStyle/>
            <a:p>
              <a:pPr>
                <a:defRPr/>
              </a:pPr>
              <a:endParaRPr lang="en-US" dirty="0"/>
            </a:p>
          </p:txBody>
        </p:sp>
        <p:sp>
          <p:nvSpPr>
            <p:cNvPr id="1126" name="Freeform 102"/>
            <p:cNvSpPr>
              <a:spLocks/>
            </p:cNvSpPr>
            <p:nvPr/>
          </p:nvSpPr>
          <p:spPr bwMode="auto">
            <a:xfrm>
              <a:off x="507" y="548"/>
              <a:ext cx="17" cy="120"/>
            </a:xfrm>
            <a:custGeom>
              <a:avLst/>
              <a:gdLst/>
              <a:ahLst/>
              <a:cxnLst>
                <a:cxn ang="0">
                  <a:pos x="1" y="118"/>
                </a:cxn>
                <a:cxn ang="0">
                  <a:pos x="1" y="116"/>
                </a:cxn>
                <a:cxn ang="0">
                  <a:pos x="0" y="112"/>
                </a:cxn>
                <a:cxn ang="0">
                  <a:pos x="0" y="109"/>
                </a:cxn>
                <a:cxn ang="0">
                  <a:pos x="0" y="106"/>
                </a:cxn>
                <a:cxn ang="0">
                  <a:pos x="1" y="101"/>
                </a:cxn>
                <a:cxn ang="0">
                  <a:pos x="1" y="98"/>
                </a:cxn>
                <a:cxn ang="0">
                  <a:pos x="1" y="94"/>
                </a:cxn>
                <a:cxn ang="0">
                  <a:pos x="1" y="90"/>
                </a:cxn>
                <a:cxn ang="0">
                  <a:pos x="1" y="88"/>
                </a:cxn>
                <a:cxn ang="0">
                  <a:pos x="1" y="85"/>
                </a:cxn>
                <a:cxn ang="0">
                  <a:pos x="1" y="81"/>
                </a:cxn>
                <a:cxn ang="0">
                  <a:pos x="1" y="77"/>
                </a:cxn>
                <a:cxn ang="0">
                  <a:pos x="1" y="73"/>
                </a:cxn>
                <a:cxn ang="0">
                  <a:pos x="1" y="70"/>
                </a:cxn>
                <a:cxn ang="0">
                  <a:pos x="3" y="66"/>
                </a:cxn>
                <a:cxn ang="0">
                  <a:pos x="3" y="63"/>
                </a:cxn>
                <a:cxn ang="0">
                  <a:pos x="3" y="58"/>
                </a:cxn>
                <a:cxn ang="0">
                  <a:pos x="3" y="54"/>
                </a:cxn>
                <a:cxn ang="0">
                  <a:pos x="5" y="49"/>
                </a:cxn>
                <a:cxn ang="0">
                  <a:pos x="7" y="44"/>
                </a:cxn>
                <a:cxn ang="0">
                  <a:pos x="7" y="42"/>
                </a:cxn>
                <a:cxn ang="0">
                  <a:pos x="8" y="39"/>
                </a:cxn>
                <a:cxn ang="0">
                  <a:pos x="8" y="36"/>
                </a:cxn>
                <a:cxn ang="0">
                  <a:pos x="12" y="33"/>
                </a:cxn>
                <a:cxn ang="0">
                  <a:pos x="14" y="30"/>
                </a:cxn>
                <a:cxn ang="0">
                  <a:pos x="14" y="26"/>
                </a:cxn>
                <a:cxn ang="0">
                  <a:pos x="14" y="23"/>
                </a:cxn>
                <a:cxn ang="0">
                  <a:pos x="16" y="20"/>
                </a:cxn>
                <a:cxn ang="0">
                  <a:pos x="16" y="17"/>
                </a:cxn>
                <a:cxn ang="0">
                  <a:pos x="16" y="14"/>
                </a:cxn>
                <a:cxn ang="0">
                  <a:pos x="16" y="10"/>
                </a:cxn>
                <a:cxn ang="0">
                  <a:pos x="16" y="8"/>
                </a:cxn>
                <a:cxn ang="0">
                  <a:pos x="16" y="5"/>
                </a:cxn>
                <a:cxn ang="0">
                  <a:pos x="16" y="2"/>
                </a:cxn>
                <a:cxn ang="0">
                  <a:pos x="16" y="0"/>
                </a:cxn>
                <a:cxn ang="0">
                  <a:pos x="1" y="118"/>
                </a:cxn>
              </a:cxnLst>
              <a:rect l="0" t="0" r="r" b="b"/>
              <a:pathLst>
                <a:path w="17" h="119">
                  <a:moveTo>
                    <a:pt x="1" y="118"/>
                  </a:moveTo>
                  <a:lnTo>
                    <a:pt x="1" y="116"/>
                  </a:lnTo>
                  <a:lnTo>
                    <a:pt x="0" y="112"/>
                  </a:lnTo>
                  <a:lnTo>
                    <a:pt x="0" y="109"/>
                  </a:lnTo>
                  <a:lnTo>
                    <a:pt x="0" y="106"/>
                  </a:lnTo>
                  <a:lnTo>
                    <a:pt x="1" y="101"/>
                  </a:lnTo>
                  <a:lnTo>
                    <a:pt x="1" y="98"/>
                  </a:lnTo>
                  <a:lnTo>
                    <a:pt x="1" y="94"/>
                  </a:lnTo>
                  <a:lnTo>
                    <a:pt x="1" y="90"/>
                  </a:lnTo>
                  <a:lnTo>
                    <a:pt x="1" y="88"/>
                  </a:lnTo>
                  <a:lnTo>
                    <a:pt x="1" y="85"/>
                  </a:lnTo>
                  <a:lnTo>
                    <a:pt x="1" y="81"/>
                  </a:lnTo>
                  <a:lnTo>
                    <a:pt x="1" y="77"/>
                  </a:lnTo>
                  <a:lnTo>
                    <a:pt x="1" y="73"/>
                  </a:lnTo>
                  <a:lnTo>
                    <a:pt x="1" y="70"/>
                  </a:lnTo>
                  <a:lnTo>
                    <a:pt x="3" y="66"/>
                  </a:lnTo>
                  <a:lnTo>
                    <a:pt x="3" y="63"/>
                  </a:lnTo>
                  <a:lnTo>
                    <a:pt x="3" y="58"/>
                  </a:lnTo>
                  <a:lnTo>
                    <a:pt x="3" y="54"/>
                  </a:lnTo>
                  <a:lnTo>
                    <a:pt x="5" y="49"/>
                  </a:lnTo>
                  <a:lnTo>
                    <a:pt x="7" y="44"/>
                  </a:lnTo>
                  <a:lnTo>
                    <a:pt x="7" y="42"/>
                  </a:lnTo>
                  <a:lnTo>
                    <a:pt x="8" y="39"/>
                  </a:lnTo>
                  <a:lnTo>
                    <a:pt x="8" y="36"/>
                  </a:lnTo>
                  <a:lnTo>
                    <a:pt x="12" y="33"/>
                  </a:lnTo>
                  <a:lnTo>
                    <a:pt x="14" y="30"/>
                  </a:lnTo>
                  <a:lnTo>
                    <a:pt x="14" y="26"/>
                  </a:lnTo>
                  <a:lnTo>
                    <a:pt x="14" y="23"/>
                  </a:lnTo>
                  <a:lnTo>
                    <a:pt x="16" y="20"/>
                  </a:lnTo>
                  <a:lnTo>
                    <a:pt x="16" y="17"/>
                  </a:lnTo>
                  <a:lnTo>
                    <a:pt x="16" y="14"/>
                  </a:lnTo>
                  <a:lnTo>
                    <a:pt x="16" y="10"/>
                  </a:lnTo>
                  <a:lnTo>
                    <a:pt x="16" y="8"/>
                  </a:lnTo>
                  <a:lnTo>
                    <a:pt x="16" y="5"/>
                  </a:lnTo>
                  <a:lnTo>
                    <a:pt x="16" y="2"/>
                  </a:lnTo>
                  <a:lnTo>
                    <a:pt x="16" y="0"/>
                  </a:lnTo>
                  <a:lnTo>
                    <a:pt x="1" y="118"/>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127" name="Freeform 103"/>
            <p:cNvSpPr>
              <a:spLocks/>
            </p:cNvSpPr>
            <p:nvPr/>
          </p:nvSpPr>
          <p:spPr bwMode="auto">
            <a:xfrm>
              <a:off x="507" y="548"/>
              <a:ext cx="17" cy="125"/>
            </a:xfrm>
            <a:custGeom>
              <a:avLst/>
              <a:gdLst/>
              <a:ahLst/>
              <a:cxnLst>
                <a:cxn ang="0">
                  <a:pos x="1" y="124"/>
                </a:cxn>
                <a:cxn ang="0">
                  <a:pos x="1" y="122"/>
                </a:cxn>
                <a:cxn ang="0">
                  <a:pos x="0" y="118"/>
                </a:cxn>
                <a:cxn ang="0">
                  <a:pos x="0" y="115"/>
                </a:cxn>
                <a:cxn ang="0">
                  <a:pos x="0" y="111"/>
                </a:cxn>
                <a:cxn ang="0">
                  <a:pos x="1" y="106"/>
                </a:cxn>
                <a:cxn ang="0">
                  <a:pos x="1" y="103"/>
                </a:cxn>
                <a:cxn ang="0">
                  <a:pos x="1" y="99"/>
                </a:cxn>
                <a:cxn ang="0">
                  <a:pos x="1" y="95"/>
                </a:cxn>
                <a:cxn ang="0">
                  <a:pos x="1" y="92"/>
                </a:cxn>
                <a:cxn ang="0">
                  <a:pos x="1" y="89"/>
                </a:cxn>
                <a:cxn ang="0">
                  <a:pos x="2" y="85"/>
                </a:cxn>
                <a:cxn ang="0">
                  <a:pos x="2" y="81"/>
                </a:cxn>
                <a:cxn ang="0">
                  <a:pos x="2" y="77"/>
                </a:cxn>
                <a:cxn ang="0">
                  <a:pos x="2" y="74"/>
                </a:cxn>
                <a:cxn ang="0">
                  <a:pos x="3" y="69"/>
                </a:cxn>
                <a:cxn ang="0">
                  <a:pos x="3" y="66"/>
                </a:cxn>
                <a:cxn ang="0">
                  <a:pos x="4" y="61"/>
                </a:cxn>
                <a:cxn ang="0">
                  <a:pos x="4" y="57"/>
                </a:cxn>
                <a:cxn ang="0">
                  <a:pos x="5" y="52"/>
                </a:cxn>
                <a:cxn ang="0">
                  <a:pos x="6" y="46"/>
                </a:cxn>
                <a:cxn ang="0">
                  <a:pos x="7" y="44"/>
                </a:cxn>
                <a:cxn ang="0">
                  <a:pos x="8" y="41"/>
                </a:cxn>
                <a:cxn ang="0">
                  <a:pos x="9" y="38"/>
                </a:cxn>
                <a:cxn ang="0">
                  <a:pos x="11" y="35"/>
                </a:cxn>
                <a:cxn ang="0">
                  <a:pos x="13" y="31"/>
                </a:cxn>
                <a:cxn ang="0">
                  <a:pos x="13" y="27"/>
                </a:cxn>
                <a:cxn ang="0">
                  <a:pos x="14" y="24"/>
                </a:cxn>
                <a:cxn ang="0">
                  <a:pos x="16" y="21"/>
                </a:cxn>
                <a:cxn ang="0">
                  <a:pos x="16" y="18"/>
                </a:cxn>
                <a:cxn ang="0">
                  <a:pos x="16" y="15"/>
                </a:cxn>
                <a:cxn ang="0">
                  <a:pos x="16" y="11"/>
                </a:cxn>
                <a:cxn ang="0">
                  <a:pos x="16" y="8"/>
                </a:cxn>
                <a:cxn ang="0">
                  <a:pos x="16" y="5"/>
                </a:cxn>
                <a:cxn ang="0">
                  <a:pos x="16" y="2"/>
                </a:cxn>
                <a:cxn ang="0">
                  <a:pos x="16" y="0"/>
                </a:cxn>
              </a:cxnLst>
              <a:rect l="0" t="0" r="r" b="b"/>
              <a:pathLst>
                <a:path w="17" h="125">
                  <a:moveTo>
                    <a:pt x="1" y="124"/>
                  </a:moveTo>
                  <a:lnTo>
                    <a:pt x="1" y="122"/>
                  </a:lnTo>
                  <a:lnTo>
                    <a:pt x="0" y="118"/>
                  </a:lnTo>
                  <a:lnTo>
                    <a:pt x="0" y="115"/>
                  </a:lnTo>
                  <a:lnTo>
                    <a:pt x="0" y="111"/>
                  </a:lnTo>
                  <a:lnTo>
                    <a:pt x="1" y="106"/>
                  </a:lnTo>
                  <a:lnTo>
                    <a:pt x="1" y="103"/>
                  </a:lnTo>
                  <a:lnTo>
                    <a:pt x="1" y="99"/>
                  </a:lnTo>
                  <a:lnTo>
                    <a:pt x="1" y="95"/>
                  </a:lnTo>
                  <a:lnTo>
                    <a:pt x="1" y="92"/>
                  </a:lnTo>
                  <a:lnTo>
                    <a:pt x="1" y="89"/>
                  </a:lnTo>
                  <a:lnTo>
                    <a:pt x="2" y="85"/>
                  </a:lnTo>
                  <a:lnTo>
                    <a:pt x="2" y="81"/>
                  </a:lnTo>
                  <a:lnTo>
                    <a:pt x="2" y="77"/>
                  </a:lnTo>
                  <a:lnTo>
                    <a:pt x="2" y="74"/>
                  </a:lnTo>
                  <a:lnTo>
                    <a:pt x="3" y="69"/>
                  </a:lnTo>
                  <a:lnTo>
                    <a:pt x="3" y="66"/>
                  </a:lnTo>
                  <a:lnTo>
                    <a:pt x="4" y="61"/>
                  </a:lnTo>
                  <a:lnTo>
                    <a:pt x="4" y="57"/>
                  </a:lnTo>
                  <a:lnTo>
                    <a:pt x="5" y="52"/>
                  </a:lnTo>
                  <a:lnTo>
                    <a:pt x="6" y="46"/>
                  </a:lnTo>
                  <a:lnTo>
                    <a:pt x="7" y="44"/>
                  </a:lnTo>
                  <a:lnTo>
                    <a:pt x="8" y="41"/>
                  </a:lnTo>
                  <a:lnTo>
                    <a:pt x="9" y="38"/>
                  </a:lnTo>
                  <a:lnTo>
                    <a:pt x="11" y="35"/>
                  </a:lnTo>
                  <a:lnTo>
                    <a:pt x="13" y="31"/>
                  </a:lnTo>
                  <a:lnTo>
                    <a:pt x="13" y="27"/>
                  </a:lnTo>
                  <a:lnTo>
                    <a:pt x="14" y="24"/>
                  </a:lnTo>
                  <a:lnTo>
                    <a:pt x="16" y="21"/>
                  </a:lnTo>
                  <a:lnTo>
                    <a:pt x="16" y="18"/>
                  </a:lnTo>
                  <a:lnTo>
                    <a:pt x="16" y="15"/>
                  </a:lnTo>
                  <a:lnTo>
                    <a:pt x="16" y="11"/>
                  </a:lnTo>
                  <a:lnTo>
                    <a:pt x="16" y="8"/>
                  </a:lnTo>
                  <a:lnTo>
                    <a:pt x="16" y="5"/>
                  </a:lnTo>
                  <a:lnTo>
                    <a:pt x="16" y="2"/>
                  </a:lnTo>
                  <a:lnTo>
                    <a:pt x="16" y="0"/>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128" name="Freeform 104"/>
            <p:cNvSpPr>
              <a:spLocks/>
            </p:cNvSpPr>
            <p:nvPr/>
          </p:nvSpPr>
          <p:spPr bwMode="auto">
            <a:xfrm>
              <a:off x="476" y="557"/>
              <a:ext cx="17" cy="101"/>
            </a:xfrm>
            <a:custGeom>
              <a:avLst/>
              <a:gdLst/>
              <a:ahLst/>
              <a:cxnLst>
                <a:cxn ang="0">
                  <a:pos x="4" y="20"/>
                </a:cxn>
                <a:cxn ang="0">
                  <a:pos x="4" y="22"/>
                </a:cxn>
                <a:cxn ang="0">
                  <a:pos x="4" y="27"/>
                </a:cxn>
                <a:cxn ang="0">
                  <a:pos x="2" y="35"/>
                </a:cxn>
                <a:cxn ang="0">
                  <a:pos x="2" y="44"/>
                </a:cxn>
                <a:cxn ang="0">
                  <a:pos x="0" y="55"/>
                </a:cxn>
                <a:cxn ang="0">
                  <a:pos x="0" y="66"/>
                </a:cxn>
                <a:cxn ang="0">
                  <a:pos x="0" y="76"/>
                </a:cxn>
                <a:cxn ang="0">
                  <a:pos x="2" y="86"/>
                </a:cxn>
                <a:cxn ang="0">
                  <a:pos x="4" y="93"/>
                </a:cxn>
                <a:cxn ang="0">
                  <a:pos x="9" y="99"/>
                </a:cxn>
                <a:cxn ang="0">
                  <a:pos x="9" y="97"/>
                </a:cxn>
                <a:cxn ang="0">
                  <a:pos x="9" y="93"/>
                </a:cxn>
                <a:cxn ang="0">
                  <a:pos x="9" y="88"/>
                </a:cxn>
                <a:cxn ang="0">
                  <a:pos x="9" y="80"/>
                </a:cxn>
                <a:cxn ang="0">
                  <a:pos x="6" y="71"/>
                </a:cxn>
                <a:cxn ang="0">
                  <a:pos x="6" y="61"/>
                </a:cxn>
                <a:cxn ang="0">
                  <a:pos x="9" y="50"/>
                </a:cxn>
                <a:cxn ang="0">
                  <a:pos x="9" y="40"/>
                </a:cxn>
                <a:cxn ang="0">
                  <a:pos x="11" y="28"/>
                </a:cxn>
                <a:cxn ang="0">
                  <a:pos x="13" y="17"/>
                </a:cxn>
                <a:cxn ang="0">
                  <a:pos x="16" y="6"/>
                </a:cxn>
                <a:cxn ang="0">
                  <a:pos x="13" y="0"/>
                </a:cxn>
                <a:cxn ang="0">
                  <a:pos x="11" y="0"/>
                </a:cxn>
                <a:cxn ang="0">
                  <a:pos x="9" y="1"/>
                </a:cxn>
                <a:cxn ang="0">
                  <a:pos x="9" y="2"/>
                </a:cxn>
                <a:cxn ang="0">
                  <a:pos x="4" y="20"/>
                </a:cxn>
              </a:cxnLst>
              <a:rect l="0" t="0" r="r" b="b"/>
              <a:pathLst>
                <a:path w="17" h="100">
                  <a:moveTo>
                    <a:pt x="4" y="20"/>
                  </a:moveTo>
                  <a:lnTo>
                    <a:pt x="4" y="22"/>
                  </a:lnTo>
                  <a:lnTo>
                    <a:pt x="4" y="27"/>
                  </a:lnTo>
                  <a:lnTo>
                    <a:pt x="2" y="35"/>
                  </a:lnTo>
                  <a:lnTo>
                    <a:pt x="2" y="44"/>
                  </a:lnTo>
                  <a:lnTo>
                    <a:pt x="0" y="55"/>
                  </a:lnTo>
                  <a:lnTo>
                    <a:pt x="0" y="66"/>
                  </a:lnTo>
                  <a:lnTo>
                    <a:pt x="0" y="76"/>
                  </a:lnTo>
                  <a:lnTo>
                    <a:pt x="2" y="86"/>
                  </a:lnTo>
                  <a:lnTo>
                    <a:pt x="4" y="93"/>
                  </a:lnTo>
                  <a:lnTo>
                    <a:pt x="9" y="99"/>
                  </a:lnTo>
                  <a:lnTo>
                    <a:pt x="9" y="97"/>
                  </a:lnTo>
                  <a:lnTo>
                    <a:pt x="9" y="93"/>
                  </a:lnTo>
                  <a:lnTo>
                    <a:pt x="9" y="88"/>
                  </a:lnTo>
                  <a:lnTo>
                    <a:pt x="9" y="80"/>
                  </a:lnTo>
                  <a:lnTo>
                    <a:pt x="6" y="71"/>
                  </a:lnTo>
                  <a:lnTo>
                    <a:pt x="6" y="61"/>
                  </a:lnTo>
                  <a:lnTo>
                    <a:pt x="9" y="50"/>
                  </a:lnTo>
                  <a:lnTo>
                    <a:pt x="9" y="40"/>
                  </a:lnTo>
                  <a:lnTo>
                    <a:pt x="11" y="28"/>
                  </a:lnTo>
                  <a:lnTo>
                    <a:pt x="13" y="17"/>
                  </a:lnTo>
                  <a:lnTo>
                    <a:pt x="16" y="6"/>
                  </a:lnTo>
                  <a:lnTo>
                    <a:pt x="13" y="0"/>
                  </a:lnTo>
                  <a:lnTo>
                    <a:pt x="11" y="0"/>
                  </a:lnTo>
                  <a:lnTo>
                    <a:pt x="9" y="1"/>
                  </a:lnTo>
                  <a:lnTo>
                    <a:pt x="9" y="2"/>
                  </a:lnTo>
                  <a:lnTo>
                    <a:pt x="4" y="20"/>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129" name="Freeform 105"/>
            <p:cNvSpPr>
              <a:spLocks/>
            </p:cNvSpPr>
            <p:nvPr/>
          </p:nvSpPr>
          <p:spPr bwMode="auto">
            <a:xfrm>
              <a:off x="476" y="557"/>
              <a:ext cx="17" cy="106"/>
            </a:xfrm>
            <a:custGeom>
              <a:avLst/>
              <a:gdLst/>
              <a:ahLst/>
              <a:cxnLst>
                <a:cxn ang="0">
                  <a:pos x="4" y="21"/>
                </a:cxn>
                <a:cxn ang="0">
                  <a:pos x="4" y="23"/>
                </a:cxn>
                <a:cxn ang="0">
                  <a:pos x="3" y="29"/>
                </a:cxn>
                <a:cxn ang="0">
                  <a:pos x="2" y="37"/>
                </a:cxn>
                <a:cxn ang="0">
                  <a:pos x="1" y="47"/>
                </a:cxn>
                <a:cxn ang="0">
                  <a:pos x="0" y="58"/>
                </a:cxn>
                <a:cxn ang="0">
                  <a:pos x="0" y="70"/>
                </a:cxn>
                <a:cxn ang="0">
                  <a:pos x="0" y="81"/>
                </a:cxn>
                <a:cxn ang="0">
                  <a:pos x="1" y="91"/>
                </a:cxn>
                <a:cxn ang="0">
                  <a:pos x="4" y="99"/>
                </a:cxn>
                <a:cxn ang="0">
                  <a:pos x="9" y="105"/>
                </a:cxn>
                <a:cxn ang="0">
                  <a:pos x="9" y="103"/>
                </a:cxn>
                <a:cxn ang="0">
                  <a:pos x="9" y="99"/>
                </a:cxn>
                <a:cxn ang="0">
                  <a:pos x="8" y="93"/>
                </a:cxn>
                <a:cxn ang="0">
                  <a:pos x="8" y="85"/>
                </a:cxn>
                <a:cxn ang="0">
                  <a:pos x="7" y="75"/>
                </a:cxn>
                <a:cxn ang="0">
                  <a:pos x="7" y="65"/>
                </a:cxn>
                <a:cxn ang="0">
                  <a:pos x="8" y="53"/>
                </a:cxn>
                <a:cxn ang="0">
                  <a:pos x="9" y="42"/>
                </a:cxn>
                <a:cxn ang="0">
                  <a:pos x="11" y="30"/>
                </a:cxn>
                <a:cxn ang="0">
                  <a:pos x="13" y="18"/>
                </a:cxn>
                <a:cxn ang="0">
                  <a:pos x="16" y="6"/>
                </a:cxn>
                <a:cxn ang="0">
                  <a:pos x="14" y="0"/>
                </a:cxn>
                <a:cxn ang="0">
                  <a:pos x="12" y="0"/>
                </a:cxn>
                <a:cxn ang="0">
                  <a:pos x="9" y="1"/>
                </a:cxn>
                <a:cxn ang="0">
                  <a:pos x="9" y="2"/>
                </a:cxn>
                <a:cxn ang="0">
                  <a:pos x="4" y="21"/>
                </a:cxn>
              </a:cxnLst>
              <a:rect l="0" t="0" r="r" b="b"/>
              <a:pathLst>
                <a:path w="17" h="106">
                  <a:moveTo>
                    <a:pt x="4" y="21"/>
                  </a:moveTo>
                  <a:lnTo>
                    <a:pt x="4" y="23"/>
                  </a:lnTo>
                  <a:lnTo>
                    <a:pt x="3" y="29"/>
                  </a:lnTo>
                  <a:lnTo>
                    <a:pt x="2" y="37"/>
                  </a:lnTo>
                  <a:lnTo>
                    <a:pt x="1" y="47"/>
                  </a:lnTo>
                  <a:lnTo>
                    <a:pt x="0" y="58"/>
                  </a:lnTo>
                  <a:lnTo>
                    <a:pt x="0" y="70"/>
                  </a:lnTo>
                  <a:lnTo>
                    <a:pt x="0" y="81"/>
                  </a:lnTo>
                  <a:lnTo>
                    <a:pt x="1" y="91"/>
                  </a:lnTo>
                  <a:lnTo>
                    <a:pt x="4" y="99"/>
                  </a:lnTo>
                  <a:lnTo>
                    <a:pt x="9" y="105"/>
                  </a:lnTo>
                  <a:lnTo>
                    <a:pt x="9" y="103"/>
                  </a:lnTo>
                  <a:lnTo>
                    <a:pt x="9" y="99"/>
                  </a:lnTo>
                  <a:lnTo>
                    <a:pt x="8" y="93"/>
                  </a:lnTo>
                  <a:lnTo>
                    <a:pt x="8" y="85"/>
                  </a:lnTo>
                  <a:lnTo>
                    <a:pt x="7" y="75"/>
                  </a:lnTo>
                  <a:lnTo>
                    <a:pt x="7" y="65"/>
                  </a:lnTo>
                  <a:lnTo>
                    <a:pt x="8" y="53"/>
                  </a:lnTo>
                  <a:lnTo>
                    <a:pt x="9" y="42"/>
                  </a:lnTo>
                  <a:lnTo>
                    <a:pt x="11" y="30"/>
                  </a:lnTo>
                  <a:lnTo>
                    <a:pt x="13" y="18"/>
                  </a:lnTo>
                  <a:lnTo>
                    <a:pt x="16" y="6"/>
                  </a:lnTo>
                  <a:lnTo>
                    <a:pt x="14" y="0"/>
                  </a:lnTo>
                  <a:lnTo>
                    <a:pt x="12" y="0"/>
                  </a:lnTo>
                  <a:lnTo>
                    <a:pt x="9" y="1"/>
                  </a:lnTo>
                  <a:lnTo>
                    <a:pt x="9" y="2"/>
                  </a:lnTo>
                  <a:lnTo>
                    <a:pt x="4" y="21"/>
                  </a:lnTo>
                </a:path>
              </a:pathLst>
            </a:custGeom>
            <a:noFill/>
            <a:ln w="12700" cap="rnd" cmpd="sng">
              <a:solidFill>
                <a:srgbClr val="470000"/>
              </a:solidFill>
              <a:prstDash val="solid"/>
              <a:round/>
              <a:headEnd/>
              <a:tailEnd/>
            </a:ln>
            <a:effectLst/>
          </p:spPr>
          <p:txBody>
            <a:bodyPr wrap="none" lIns="104683" tIns="52342" rIns="104683" bIns="52342">
              <a:spAutoFit/>
            </a:bodyPr>
            <a:lstStyle/>
            <a:p>
              <a:pPr>
                <a:defRPr/>
              </a:pPr>
              <a:endParaRPr lang="en-US" dirty="0"/>
            </a:p>
          </p:txBody>
        </p:sp>
        <p:sp>
          <p:nvSpPr>
            <p:cNvPr id="1130" name="Freeform 106"/>
            <p:cNvSpPr>
              <a:spLocks/>
            </p:cNvSpPr>
            <p:nvPr/>
          </p:nvSpPr>
          <p:spPr bwMode="auto">
            <a:xfrm>
              <a:off x="473" y="509"/>
              <a:ext cx="21" cy="133"/>
            </a:xfrm>
            <a:custGeom>
              <a:avLst/>
              <a:gdLst/>
              <a:ahLst/>
              <a:cxnLst>
                <a:cxn ang="0">
                  <a:pos x="11" y="0"/>
                </a:cxn>
                <a:cxn ang="0">
                  <a:pos x="12" y="3"/>
                </a:cxn>
                <a:cxn ang="0">
                  <a:pos x="13" y="8"/>
                </a:cxn>
                <a:cxn ang="0">
                  <a:pos x="14" y="14"/>
                </a:cxn>
                <a:cxn ang="0">
                  <a:pos x="15" y="22"/>
                </a:cxn>
                <a:cxn ang="0">
                  <a:pos x="17" y="30"/>
                </a:cxn>
                <a:cxn ang="0">
                  <a:pos x="18" y="37"/>
                </a:cxn>
                <a:cxn ang="0">
                  <a:pos x="19" y="45"/>
                </a:cxn>
                <a:cxn ang="0">
                  <a:pos x="20" y="51"/>
                </a:cxn>
                <a:cxn ang="0">
                  <a:pos x="20" y="55"/>
                </a:cxn>
                <a:cxn ang="0">
                  <a:pos x="20" y="57"/>
                </a:cxn>
                <a:cxn ang="0">
                  <a:pos x="18" y="58"/>
                </a:cxn>
                <a:cxn ang="0">
                  <a:pos x="18" y="59"/>
                </a:cxn>
                <a:cxn ang="0">
                  <a:pos x="17" y="59"/>
                </a:cxn>
                <a:cxn ang="0">
                  <a:pos x="16" y="59"/>
                </a:cxn>
                <a:cxn ang="0">
                  <a:pos x="15" y="61"/>
                </a:cxn>
                <a:cxn ang="0">
                  <a:pos x="14" y="63"/>
                </a:cxn>
                <a:cxn ang="0">
                  <a:pos x="12" y="66"/>
                </a:cxn>
                <a:cxn ang="0">
                  <a:pos x="11" y="69"/>
                </a:cxn>
                <a:cxn ang="0">
                  <a:pos x="8" y="75"/>
                </a:cxn>
                <a:cxn ang="0">
                  <a:pos x="6" y="80"/>
                </a:cxn>
                <a:cxn ang="0">
                  <a:pos x="5" y="87"/>
                </a:cxn>
                <a:cxn ang="0">
                  <a:pos x="3" y="95"/>
                </a:cxn>
                <a:cxn ang="0">
                  <a:pos x="2" y="104"/>
                </a:cxn>
                <a:cxn ang="0">
                  <a:pos x="2" y="116"/>
                </a:cxn>
                <a:cxn ang="0">
                  <a:pos x="3" y="130"/>
                </a:cxn>
                <a:cxn ang="0">
                  <a:pos x="2" y="132"/>
                </a:cxn>
                <a:cxn ang="0">
                  <a:pos x="2" y="127"/>
                </a:cxn>
                <a:cxn ang="0">
                  <a:pos x="1" y="121"/>
                </a:cxn>
                <a:cxn ang="0">
                  <a:pos x="0" y="117"/>
                </a:cxn>
                <a:cxn ang="0">
                  <a:pos x="0" y="115"/>
                </a:cxn>
                <a:cxn ang="0">
                  <a:pos x="1" y="109"/>
                </a:cxn>
                <a:cxn ang="0">
                  <a:pos x="1" y="99"/>
                </a:cxn>
                <a:cxn ang="0">
                  <a:pos x="2" y="89"/>
                </a:cxn>
                <a:cxn ang="0">
                  <a:pos x="2" y="77"/>
                </a:cxn>
                <a:cxn ang="0">
                  <a:pos x="3" y="65"/>
                </a:cxn>
                <a:cxn ang="0">
                  <a:pos x="4" y="54"/>
                </a:cxn>
                <a:cxn ang="0">
                  <a:pos x="5" y="45"/>
                </a:cxn>
                <a:cxn ang="0">
                  <a:pos x="5" y="38"/>
                </a:cxn>
                <a:cxn ang="0">
                  <a:pos x="5" y="35"/>
                </a:cxn>
                <a:cxn ang="0">
                  <a:pos x="6" y="32"/>
                </a:cxn>
                <a:cxn ang="0">
                  <a:pos x="8" y="27"/>
                </a:cxn>
                <a:cxn ang="0">
                  <a:pos x="8" y="22"/>
                </a:cxn>
                <a:cxn ang="0">
                  <a:pos x="8" y="17"/>
                </a:cxn>
                <a:cxn ang="0">
                  <a:pos x="9" y="13"/>
                </a:cxn>
                <a:cxn ang="0">
                  <a:pos x="10" y="10"/>
                </a:cxn>
                <a:cxn ang="0">
                  <a:pos x="10" y="6"/>
                </a:cxn>
                <a:cxn ang="0">
                  <a:pos x="11" y="3"/>
                </a:cxn>
                <a:cxn ang="0">
                  <a:pos x="11" y="1"/>
                </a:cxn>
                <a:cxn ang="0">
                  <a:pos x="11" y="0"/>
                </a:cxn>
              </a:cxnLst>
              <a:rect l="0" t="0" r="r" b="b"/>
              <a:pathLst>
                <a:path w="21" h="133">
                  <a:moveTo>
                    <a:pt x="11" y="0"/>
                  </a:moveTo>
                  <a:lnTo>
                    <a:pt x="12" y="3"/>
                  </a:lnTo>
                  <a:lnTo>
                    <a:pt x="13" y="8"/>
                  </a:lnTo>
                  <a:lnTo>
                    <a:pt x="14" y="14"/>
                  </a:lnTo>
                  <a:lnTo>
                    <a:pt x="15" y="22"/>
                  </a:lnTo>
                  <a:lnTo>
                    <a:pt x="17" y="30"/>
                  </a:lnTo>
                  <a:lnTo>
                    <a:pt x="18" y="37"/>
                  </a:lnTo>
                  <a:lnTo>
                    <a:pt x="19" y="45"/>
                  </a:lnTo>
                  <a:lnTo>
                    <a:pt x="20" y="51"/>
                  </a:lnTo>
                  <a:lnTo>
                    <a:pt x="20" y="55"/>
                  </a:lnTo>
                  <a:lnTo>
                    <a:pt x="20" y="57"/>
                  </a:lnTo>
                  <a:lnTo>
                    <a:pt x="18" y="58"/>
                  </a:lnTo>
                  <a:lnTo>
                    <a:pt x="18" y="59"/>
                  </a:lnTo>
                  <a:lnTo>
                    <a:pt x="17" y="59"/>
                  </a:lnTo>
                  <a:lnTo>
                    <a:pt x="16" y="59"/>
                  </a:lnTo>
                  <a:lnTo>
                    <a:pt x="15" y="61"/>
                  </a:lnTo>
                  <a:lnTo>
                    <a:pt x="14" y="63"/>
                  </a:lnTo>
                  <a:lnTo>
                    <a:pt x="12" y="66"/>
                  </a:lnTo>
                  <a:lnTo>
                    <a:pt x="11" y="69"/>
                  </a:lnTo>
                  <a:lnTo>
                    <a:pt x="8" y="75"/>
                  </a:lnTo>
                  <a:lnTo>
                    <a:pt x="6" y="80"/>
                  </a:lnTo>
                  <a:lnTo>
                    <a:pt x="5" y="87"/>
                  </a:lnTo>
                  <a:lnTo>
                    <a:pt x="3" y="95"/>
                  </a:lnTo>
                  <a:lnTo>
                    <a:pt x="2" y="104"/>
                  </a:lnTo>
                  <a:lnTo>
                    <a:pt x="2" y="116"/>
                  </a:lnTo>
                  <a:lnTo>
                    <a:pt x="3" y="130"/>
                  </a:lnTo>
                  <a:lnTo>
                    <a:pt x="2" y="132"/>
                  </a:lnTo>
                  <a:lnTo>
                    <a:pt x="2" y="127"/>
                  </a:lnTo>
                  <a:lnTo>
                    <a:pt x="1" y="121"/>
                  </a:lnTo>
                  <a:lnTo>
                    <a:pt x="0" y="117"/>
                  </a:lnTo>
                  <a:lnTo>
                    <a:pt x="0" y="115"/>
                  </a:lnTo>
                  <a:lnTo>
                    <a:pt x="1" y="109"/>
                  </a:lnTo>
                  <a:lnTo>
                    <a:pt x="1" y="99"/>
                  </a:lnTo>
                  <a:lnTo>
                    <a:pt x="2" y="89"/>
                  </a:lnTo>
                  <a:lnTo>
                    <a:pt x="2" y="77"/>
                  </a:lnTo>
                  <a:lnTo>
                    <a:pt x="3" y="65"/>
                  </a:lnTo>
                  <a:lnTo>
                    <a:pt x="4" y="54"/>
                  </a:lnTo>
                  <a:lnTo>
                    <a:pt x="5" y="45"/>
                  </a:lnTo>
                  <a:lnTo>
                    <a:pt x="5" y="38"/>
                  </a:lnTo>
                  <a:lnTo>
                    <a:pt x="5" y="35"/>
                  </a:lnTo>
                  <a:lnTo>
                    <a:pt x="6" y="32"/>
                  </a:lnTo>
                  <a:lnTo>
                    <a:pt x="8" y="27"/>
                  </a:lnTo>
                  <a:lnTo>
                    <a:pt x="8" y="22"/>
                  </a:lnTo>
                  <a:lnTo>
                    <a:pt x="8" y="17"/>
                  </a:lnTo>
                  <a:lnTo>
                    <a:pt x="9" y="13"/>
                  </a:lnTo>
                  <a:lnTo>
                    <a:pt x="10" y="10"/>
                  </a:lnTo>
                  <a:lnTo>
                    <a:pt x="10" y="6"/>
                  </a:lnTo>
                  <a:lnTo>
                    <a:pt x="11" y="3"/>
                  </a:lnTo>
                  <a:lnTo>
                    <a:pt x="11" y="1"/>
                  </a:lnTo>
                  <a:lnTo>
                    <a:pt x="11" y="0"/>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131" name="Freeform 107"/>
            <p:cNvSpPr>
              <a:spLocks/>
            </p:cNvSpPr>
            <p:nvPr/>
          </p:nvSpPr>
          <p:spPr bwMode="auto">
            <a:xfrm>
              <a:off x="473" y="509"/>
              <a:ext cx="27" cy="139"/>
            </a:xfrm>
            <a:custGeom>
              <a:avLst/>
              <a:gdLst/>
              <a:ahLst/>
              <a:cxnLst>
                <a:cxn ang="0">
                  <a:pos x="14" y="0"/>
                </a:cxn>
                <a:cxn ang="0">
                  <a:pos x="15" y="3"/>
                </a:cxn>
                <a:cxn ang="0">
                  <a:pos x="17" y="8"/>
                </a:cxn>
                <a:cxn ang="0">
                  <a:pos x="18" y="15"/>
                </a:cxn>
                <a:cxn ang="0">
                  <a:pos x="20" y="23"/>
                </a:cxn>
                <a:cxn ang="0">
                  <a:pos x="22" y="31"/>
                </a:cxn>
                <a:cxn ang="0">
                  <a:pos x="24" y="39"/>
                </a:cxn>
                <a:cxn ang="0">
                  <a:pos x="25" y="47"/>
                </a:cxn>
                <a:cxn ang="0">
                  <a:pos x="26" y="53"/>
                </a:cxn>
                <a:cxn ang="0">
                  <a:pos x="26" y="57"/>
                </a:cxn>
                <a:cxn ang="0">
                  <a:pos x="26" y="60"/>
                </a:cxn>
                <a:cxn ang="0">
                  <a:pos x="24" y="61"/>
                </a:cxn>
                <a:cxn ang="0">
                  <a:pos x="23" y="62"/>
                </a:cxn>
                <a:cxn ang="0">
                  <a:pos x="22" y="62"/>
                </a:cxn>
                <a:cxn ang="0">
                  <a:pos x="21" y="62"/>
                </a:cxn>
                <a:cxn ang="0">
                  <a:pos x="20" y="64"/>
                </a:cxn>
                <a:cxn ang="0">
                  <a:pos x="18" y="66"/>
                </a:cxn>
                <a:cxn ang="0">
                  <a:pos x="16" y="69"/>
                </a:cxn>
                <a:cxn ang="0">
                  <a:pos x="14" y="72"/>
                </a:cxn>
                <a:cxn ang="0">
                  <a:pos x="11" y="78"/>
                </a:cxn>
                <a:cxn ang="0">
                  <a:pos x="8" y="84"/>
                </a:cxn>
                <a:cxn ang="0">
                  <a:pos x="6" y="91"/>
                </a:cxn>
                <a:cxn ang="0">
                  <a:pos x="4" y="99"/>
                </a:cxn>
                <a:cxn ang="0">
                  <a:pos x="3" y="109"/>
                </a:cxn>
                <a:cxn ang="0">
                  <a:pos x="3" y="121"/>
                </a:cxn>
                <a:cxn ang="0">
                  <a:pos x="4" y="136"/>
                </a:cxn>
                <a:cxn ang="0">
                  <a:pos x="3" y="138"/>
                </a:cxn>
                <a:cxn ang="0">
                  <a:pos x="2" y="133"/>
                </a:cxn>
                <a:cxn ang="0">
                  <a:pos x="1" y="126"/>
                </a:cxn>
                <a:cxn ang="0">
                  <a:pos x="0" y="122"/>
                </a:cxn>
                <a:cxn ang="0">
                  <a:pos x="0" y="120"/>
                </a:cxn>
                <a:cxn ang="0">
                  <a:pos x="1" y="114"/>
                </a:cxn>
                <a:cxn ang="0">
                  <a:pos x="1" y="104"/>
                </a:cxn>
                <a:cxn ang="0">
                  <a:pos x="2" y="93"/>
                </a:cxn>
                <a:cxn ang="0">
                  <a:pos x="3" y="81"/>
                </a:cxn>
                <a:cxn ang="0">
                  <a:pos x="4" y="68"/>
                </a:cxn>
                <a:cxn ang="0">
                  <a:pos x="5" y="56"/>
                </a:cxn>
                <a:cxn ang="0">
                  <a:pos x="6" y="47"/>
                </a:cxn>
                <a:cxn ang="0">
                  <a:pos x="6" y="40"/>
                </a:cxn>
                <a:cxn ang="0">
                  <a:pos x="7" y="37"/>
                </a:cxn>
                <a:cxn ang="0">
                  <a:pos x="8" y="33"/>
                </a:cxn>
                <a:cxn ang="0">
                  <a:pos x="10" y="28"/>
                </a:cxn>
                <a:cxn ang="0">
                  <a:pos x="11" y="23"/>
                </a:cxn>
                <a:cxn ang="0">
                  <a:pos x="11" y="18"/>
                </a:cxn>
                <a:cxn ang="0">
                  <a:pos x="12" y="14"/>
                </a:cxn>
                <a:cxn ang="0">
                  <a:pos x="13" y="10"/>
                </a:cxn>
                <a:cxn ang="0">
                  <a:pos x="13" y="6"/>
                </a:cxn>
                <a:cxn ang="0">
                  <a:pos x="14" y="3"/>
                </a:cxn>
                <a:cxn ang="0">
                  <a:pos x="14" y="1"/>
                </a:cxn>
                <a:cxn ang="0">
                  <a:pos x="14" y="0"/>
                </a:cxn>
              </a:cxnLst>
              <a:rect l="0" t="0" r="r" b="b"/>
              <a:pathLst>
                <a:path w="27" h="139">
                  <a:moveTo>
                    <a:pt x="14" y="0"/>
                  </a:moveTo>
                  <a:lnTo>
                    <a:pt x="15" y="3"/>
                  </a:lnTo>
                  <a:lnTo>
                    <a:pt x="17" y="8"/>
                  </a:lnTo>
                  <a:lnTo>
                    <a:pt x="18" y="15"/>
                  </a:lnTo>
                  <a:lnTo>
                    <a:pt x="20" y="23"/>
                  </a:lnTo>
                  <a:lnTo>
                    <a:pt x="22" y="31"/>
                  </a:lnTo>
                  <a:lnTo>
                    <a:pt x="24" y="39"/>
                  </a:lnTo>
                  <a:lnTo>
                    <a:pt x="25" y="47"/>
                  </a:lnTo>
                  <a:lnTo>
                    <a:pt x="26" y="53"/>
                  </a:lnTo>
                  <a:lnTo>
                    <a:pt x="26" y="57"/>
                  </a:lnTo>
                  <a:lnTo>
                    <a:pt x="26" y="60"/>
                  </a:lnTo>
                  <a:lnTo>
                    <a:pt x="24" y="61"/>
                  </a:lnTo>
                  <a:lnTo>
                    <a:pt x="23" y="62"/>
                  </a:lnTo>
                  <a:lnTo>
                    <a:pt x="22" y="62"/>
                  </a:lnTo>
                  <a:lnTo>
                    <a:pt x="21" y="62"/>
                  </a:lnTo>
                  <a:lnTo>
                    <a:pt x="20" y="64"/>
                  </a:lnTo>
                  <a:lnTo>
                    <a:pt x="18" y="66"/>
                  </a:lnTo>
                  <a:lnTo>
                    <a:pt x="16" y="69"/>
                  </a:lnTo>
                  <a:lnTo>
                    <a:pt x="14" y="72"/>
                  </a:lnTo>
                  <a:lnTo>
                    <a:pt x="11" y="78"/>
                  </a:lnTo>
                  <a:lnTo>
                    <a:pt x="8" y="84"/>
                  </a:lnTo>
                  <a:lnTo>
                    <a:pt x="6" y="91"/>
                  </a:lnTo>
                  <a:lnTo>
                    <a:pt x="4" y="99"/>
                  </a:lnTo>
                  <a:lnTo>
                    <a:pt x="3" y="109"/>
                  </a:lnTo>
                  <a:lnTo>
                    <a:pt x="3" y="121"/>
                  </a:lnTo>
                  <a:lnTo>
                    <a:pt x="4" y="136"/>
                  </a:lnTo>
                  <a:lnTo>
                    <a:pt x="3" y="138"/>
                  </a:lnTo>
                  <a:lnTo>
                    <a:pt x="2" y="133"/>
                  </a:lnTo>
                  <a:lnTo>
                    <a:pt x="1" y="126"/>
                  </a:lnTo>
                  <a:lnTo>
                    <a:pt x="0" y="122"/>
                  </a:lnTo>
                  <a:lnTo>
                    <a:pt x="0" y="120"/>
                  </a:lnTo>
                  <a:lnTo>
                    <a:pt x="1" y="114"/>
                  </a:lnTo>
                  <a:lnTo>
                    <a:pt x="1" y="104"/>
                  </a:lnTo>
                  <a:lnTo>
                    <a:pt x="2" y="93"/>
                  </a:lnTo>
                  <a:lnTo>
                    <a:pt x="3" y="81"/>
                  </a:lnTo>
                  <a:lnTo>
                    <a:pt x="4" y="68"/>
                  </a:lnTo>
                  <a:lnTo>
                    <a:pt x="5" y="56"/>
                  </a:lnTo>
                  <a:lnTo>
                    <a:pt x="6" y="47"/>
                  </a:lnTo>
                  <a:lnTo>
                    <a:pt x="6" y="40"/>
                  </a:lnTo>
                  <a:lnTo>
                    <a:pt x="7" y="37"/>
                  </a:lnTo>
                  <a:lnTo>
                    <a:pt x="8" y="33"/>
                  </a:lnTo>
                  <a:lnTo>
                    <a:pt x="10" y="28"/>
                  </a:lnTo>
                  <a:lnTo>
                    <a:pt x="11" y="23"/>
                  </a:lnTo>
                  <a:lnTo>
                    <a:pt x="11" y="18"/>
                  </a:lnTo>
                  <a:lnTo>
                    <a:pt x="12" y="14"/>
                  </a:lnTo>
                  <a:lnTo>
                    <a:pt x="13" y="10"/>
                  </a:lnTo>
                  <a:lnTo>
                    <a:pt x="13" y="6"/>
                  </a:lnTo>
                  <a:lnTo>
                    <a:pt x="14" y="3"/>
                  </a:lnTo>
                  <a:lnTo>
                    <a:pt x="14" y="1"/>
                  </a:lnTo>
                  <a:lnTo>
                    <a:pt x="14" y="0"/>
                  </a:lnTo>
                </a:path>
              </a:pathLst>
            </a:custGeom>
            <a:noFill/>
            <a:ln w="12700" cap="rnd" cmpd="sng">
              <a:solidFill>
                <a:srgbClr val="470000"/>
              </a:solidFill>
              <a:prstDash val="solid"/>
              <a:round/>
              <a:headEnd/>
              <a:tailEnd/>
            </a:ln>
            <a:effectLst/>
          </p:spPr>
          <p:txBody>
            <a:bodyPr wrap="none" lIns="104683" tIns="52342" rIns="104683" bIns="52342">
              <a:spAutoFit/>
            </a:bodyPr>
            <a:lstStyle/>
            <a:p>
              <a:pPr>
                <a:defRPr/>
              </a:pPr>
              <a:endParaRPr lang="en-US" dirty="0"/>
            </a:p>
          </p:txBody>
        </p:sp>
        <p:sp>
          <p:nvSpPr>
            <p:cNvPr id="1132" name="Freeform 108"/>
            <p:cNvSpPr>
              <a:spLocks/>
            </p:cNvSpPr>
            <p:nvPr/>
          </p:nvSpPr>
          <p:spPr bwMode="auto">
            <a:xfrm>
              <a:off x="497" y="431"/>
              <a:ext cx="24" cy="36"/>
            </a:xfrm>
            <a:custGeom>
              <a:avLst/>
              <a:gdLst/>
              <a:ahLst/>
              <a:cxnLst>
                <a:cxn ang="0">
                  <a:pos x="5" y="0"/>
                </a:cxn>
                <a:cxn ang="0">
                  <a:pos x="6" y="1"/>
                </a:cxn>
                <a:cxn ang="0">
                  <a:pos x="8" y="3"/>
                </a:cxn>
                <a:cxn ang="0">
                  <a:pos x="10" y="6"/>
                </a:cxn>
                <a:cxn ang="0">
                  <a:pos x="13" y="9"/>
                </a:cxn>
                <a:cxn ang="0">
                  <a:pos x="13" y="12"/>
                </a:cxn>
                <a:cxn ang="0">
                  <a:pos x="14" y="12"/>
                </a:cxn>
                <a:cxn ang="0">
                  <a:pos x="16" y="12"/>
                </a:cxn>
                <a:cxn ang="0">
                  <a:pos x="17" y="13"/>
                </a:cxn>
                <a:cxn ang="0">
                  <a:pos x="18" y="14"/>
                </a:cxn>
                <a:cxn ang="0">
                  <a:pos x="19" y="15"/>
                </a:cxn>
                <a:cxn ang="0">
                  <a:pos x="20" y="15"/>
                </a:cxn>
                <a:cxn ang="0">
                  <a:pos x="21" y="16"/>
                </a:cxn>
                <a:cxn ang="0">
                  <a:pos x="22" y="17"/>
                </a:cxn>
                <a:cxn ang="0">
                  <a:pos x="23" y="18"/>
                </a:cxn>
                <a:cxn ang="0">
                  <a:pos x="23" y="20"/>
                </a:cxn>
                <a:cxn ang="0">
                  <a:pos x="19" y="23"/>
                </a:cxn>
                <a:cxn ang="0">
                  <a:pos x="18" y="24"/>
                </a:cxn>
                <a:cxn ang="0">
                  <a:pos x="17" y="25"/>
                </a:cxn>
                <a:cxn ang="0">
                  <a:pos x="16" y="26"/>
                </a:cxn>
                <a:cxn ang="0">
                  <a:pos x="14" y="26"/>
                </a:cxn>
                <a:cxn ang="0">
                  <a:pos x="13" y="26"/>
                </a:cxn>
                <a:cxn ang="0">
                  <a:pos x="13" y="27"/>
                </a:cxn>
                <a:cxn ang="0">
                  <a:pos x="10" y="30"/>
                </a:cxn>
                <a:cxn ang="0">
                  <a:pos x="6" y="33"/>
                </a:cxn>
                <a:cxn ang="0">
                  <a:pos x="3" y="35"/>
                </a:cxn>
                <a:cxn ang="0">
                  <a:pos x="1" y="33"/>
                </a:cxn>
                <a:cxn ang="0">
                  <a:pos x="0" y="31"/>
                </a:cxn>
                <a:cxn ang="0">
                  <a:pos x="0" y="27"/>
                </a:cxn>
                <a:cxn ang="0">
                  <a:pos x="1" y="24"/>
                </a:cxn>
                <a:cxn ang="0">
                  <a:pos x="1" y="19"/>
                </a:cxn>
                <a:cxn ang="0">
                  <a:pos x="2" y="15"/>
                </a:cxn>
                <a:cxn ang="0">
                  <a:pos x="3" y="9"/>
                </a:cxn>
                <a:cxn ang="0">
                  <a:pos x="4" y="6"/>
                </a:cxn>
                <a:cxn ang="0">
                  <a:pos x="4" y="3"/>
                </a:cxn>
                <a:cxn ang="0">
                  <a:pos x="5" y="1"/>
                </a:cxn>
                <a:cxn ang="0">
                  <a:pos x="5" y="0"/>
                </a:cxn>
              </a:cxnLst>
              <a:rect l="0" t="0" r="r" b="b"/>
              <a:pathLst>
                <a:path w="24" h="36">
                  <a:moveTo>
                    <a:pt x="5" y="0"/>
                  </a:moveTo>
                  <a:lnTo>
                    <a:pt x="6" y="1"/>
                  </a:lnTo>
                  <a:lnTo>
                    <a:pt x="8" y="3"/>
                  </a:lnTo>
                  <a:lnTo>
                    <a:pt x="10" y="6"/>
                  </a:lnTo>
                  <a:lnTo>
                    <a:pt x="13" y="9"/>
                  </a:lnTo>
                  <a:lnTo>
                    <a:pt x="13" y="12"/>
                  </a:lnTo>
                  <a:lnTo>
                    <a:pt x="14" y="12"/>
                  </a:lnTo>
                  <a:lnTo>
                    <a:pt x="16" y="12"/>
                  </a:lnTo>
                  <a:lnTo>
                    <a:pt x="17" y="13"/>
                  </a:lnTo>
                  <a:lnTo>
                    <a:pt x="18" y="14"/>
                  </a:lnTo>
                  <a:lnTo>
                    <a:pt x="19" y="15"/>
                  </a:lnTo>
                  <a:lnTo>
                    <a:pt x="20" y="15"/>
                  </a:lnTo>
                  <a:lnTo>
                    <a:pt x="21" y="16"/>
                  </a:lnTo>
                  <a:lnTo>
                    <a:pt x="22" y="17"/>
                  </a:lnTo>
                  <a:lnTo>
                    <a:pt x="23" y="18"/>
                  </a:lnTo>
                  <a:lnTo>
                    <a:pt x="23" y="20"/>
                  </a:lnTo>
                  <a:lnTo>
                    <a:pt x="19" y="23"/>
                  </a:lnTo>
                  <a:lnTo>
                    <a:pt x="18" y="24"/>
                  </a:lnTo>
                  <a:lnTo>
                    <a:pt x="17" y="25"/>
                  </a:lnTo>
                  <a:lnTo>
                    <a:pt x="16" y="26"/>
                  </a:lnTo>
                  <a:lnTo>
                    <a:pt x="14" y="26"/>
                  </a:lnTo>
                  <a:lnTo>
                    <a:pt x="13" y="26"/>
                  </a:lnTo>
                  <a:lnTo>
                    <a:pt x="13" y="27"/>
                  </a:lnTo>
                  <a:lnTo>
                    <a:pt x="10" y="30"/>
                  </a:lnTo>
                  <a:lnTo>
                    <a:pt x="6" y="33"/>
                  </a:lnTo>
                  <a:lnTo>
                    <a:pt x="3" y="35"/>
                  </a:lnTo>
                  <a:lnTo>
                    <a:pt x="1" y="33"/>
                  </a:lnTo>
                  <a:lnTo>
                    <a:pt x="0" y="31"/>
                  </a:lnTo>
                  <a:lnTo>
                    <a:pt x="0" y="27"/>
                  </a:lnTo>
                  <a:lnTo>
                    <a:pt x="1" y="24"/>
                  </a:lnTo>
                  <a:lnTo>
                    <a:pt x="1" y="19"/>
                  </a:lnTo>
                  <a:lnTo>
                    <a:pt x="2" y="15"/>
                  </a:lnTo>
                  <a:lnTo>
                    <a:pt x="3" y="9"/>
                  </a:lnTo>
                  <a:lnTo>
                    <a:pt x="4" y="6"/>
                  </a:lnTo>
                  <a:lnTo>
                    <a:pt x="4" y="3"/>
                  </a:lnTo>
                  <a:lnTo>
                    <a:pt x="5" y="1"/>
                  </a:lnTo>
                  <a:lnTo>
                    <a:pt x="5" y="0"/>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133" name="Freeform 109"/>
            <p:cNvSpPr>
              <a:spLocks/>
            </p:cNvSpPr>
            <p:nvPr/>
          </p:nvSpPr>
          <p:spPr bwMode="auto">
            <a:xfrm>
              <a:off x="497" y="431"/>
              <a:ext cx="31" cy="42"/>
            </a:xfrm>
            <a:custGeom>
              <a:avLst/>
              <a:gdLst/>
              <a:ahLst/>
              <a:cxnLst>
                <a:cxn ang="0">
                  <a:pos x="6" y="0"/>
                </a:cxn>
                <a:cxn ang="0">
                  <a:pos x="7" y="1"/>
                </a:cxn>
                <a:cxn ang="0">
                  <a:pos x="10" y="4"/>
                </a:cxn>
                <a:cxn ang="0">
                  <a:pos x="13" y="7"/>
                </a:cxn>
                <a:cxn ang="0">
                  <a:pos x="16" y="11"/>
                </a:cxn>
                <a:cxn ang="0">
                  <a:pos x="17" y="14"/>
                </a:cxn>
                <a:cxn ang="0">
                  <a:pos x="18" y="14"/>
                </a:cxn>
                <a:cxn ang="0">
                  <a:pos x="20" y="14"/>
                </a:cxn>
                <a:cxn ang="0">
                  <a:pos x="22" y="15"/>
                </a:cxn>
                <a:cxn ang="0">
                  <a:pos x="23" y="16"/>
                </a:cxn>
                <a:cxn ang="0">
                  <a:pos x="24" y="18"/>
                </a:cxn>
                <a:cxn ang="0">
                  <a:pos x="25" y="18"/>
                </a:cxn>
                <a:cxn ang="0">
                  <a:pos x="26" y="19"/>
                </a:cxn>
                <a:cxn ang="0">
                  <a:pos x="28" y="20"/>
                </a:cxn>
                <a:cxn ang="0">
                  <a:pos x="29" y="21"/>
                </a:cxn>
                <a:cxn ang="0">
                  <a:pos x="29" y="23"/>
                </a:cxn>
                <a:cxn ang="0">
                  <a:pos x="24" y="27"/>
                </a:cxn>
                <a:cxn ang="0">
                  <a:pos x="23" y="28"/>
                </a:cxn>
                <a:cxn ang="0">
                  <a:pos x="22" y="29"/>
                </a:cxn>
                <a:cxn ang="0">
                  <a:pos x="20" y="30"/>
                </a:cxn>
                <a:cxn ang="0">
                  <a:pos x="18" y="31"/>
                </a:cxn>
                <a:cxn ang="0">
                  <a:pos x="17" y="30"/>
                </a:cxn>
                <a:cxn ang="0">
                  <a:pos x="16" y="32"/>
                </a:cxn>
                <a:cxn ang="0">
                  <a:pos x="12" y="35"/>
                </a:cxn>
                <a:cxn ang="0">
                  <a:pos x="8" y="39"/>
                </a:cxn>
                <a:cxn ang="0">
                  <a:pos x="4" y="41"/>
                </a:cxn>
                <a:cxn ang="0">
                  <a:pos x="1" y="39"/>
                </a:cxn>
                <a:cxn ang="0">
                  <a:pos x="0" y="36"/>
                </a:cxn>
                <a:cxn ang="0">
                  <a:pos x="0" y="32"/>
                </a:cxn>
                <a:cxn ang="0">
                  <a:pos x="1" y="28"/>
                </a:cxn>
                <a:cxn ang="0">
                  <a:pos x="1" y="22"/>
                </a:cxn>
                <a:cxn ang="0">
                  <a:pos x="2" y="17"/>
                </a:cxn>
                <a:cxn ang="0">
                  <a:pos x="4" y="11"/>
                </a:cxn>
                <a:cxn ang="0">
                  <a:pos x="5" y="7"/>
                </a:cxn>
                <a:cxn ang="0">
                  <a:pos x="5" y="3"/>
                </a:cxn>
                <a:cxn ang="0">
                  <a:pos x="6" y="1"/>
                </a:cxn>
                <a:cxn ang="0">
                  <a:pos x="6" y="0"/>
                </a:cxn>
              </a:cxnLst>
              <a:rect l="0" t="0" r="r" b="b"/>
              <a:pathLst>
                <a:path w="30" h="42">
                  <a:moveTo>
                    <a:pt x="6" y="0"/>
                  </a:moveTo>
                  <a:lnTo>
                    <a:pt x="7" y="1"/>
                  </a:lnTo>
                  <a:lnTo>
                    <a:pt x="10" y="4"/>
                  </a:lnTo>
                  <a:lnTo>
                    <a:pt x="13" y="7"/>
                  </a:lnTo>
                  <a:lnTo>
                    <a:pt x="16" y="11"/>
                  </a:lnTo>
                  <a:lnTo>
                    <a:pt x="17" y="14"/>
                  </a:lnTo>
                  <a:lnTo>
                    <a:pt x="18" y="14"/>
                  </a:lnTo>
                  <a:lnTo>
                    <a:pt x="20" y="14"/>
                  </a:lnTo>
                  <a:lnTo>
                    <a:pt x="22" y="15"/>
                  </a:lnTo>
                  <a:lnTo>
                    <a:pt x="23" y="16"/>
                  </a:lnTo>
                  <a:lnTo>
                    <a:pt x="24" y="18"/>
                  </a:lnTo>
                  <a:lnTo>
                    <a:pt x="25" y="18"/>
                  </a:lnTo>
                  <a:lnTo>
                    <a:pt x="26" y="19"/>
                  </a:lnTo>
                  <a:lnTo>
                    <a:pt x="28" y="20"/>
                  </a:lnTo>
                  <a:lnTo>
                    <a:pt x="29" y="21"/>
                  </a:lnTo>
                  <a:lnTo>
                    <a:pt x="29" y="23"/>
                  </a:lnTo>
                  <a:lnTo>
                    <a:pt x="24" y="27"/>
                  </a:lnTo>
                  <a:lnTo>
                    <a:pt x="23" y="28"/>
                  </a:lnTo>
                  <a:lnTo>
                    <a:pt x="22" y="29"/>
                  </a:lnTo>
                  <a:lnTo>
                    <a:pt x="20" y="30"/>
                  </a:lnTo>
                  <a:lnTo>
                    <a:pt x="18" y="31"/>
                  </a:lnTo>
                  <a:lnTo>
                    <a:pt x="17" y="30"/>
                  </a:lnTo>
                  <a:lnTo>
                    <a:pt x="16" y="32"/>
                  </a:lnTo>
                  <a:lnTo>
                    <a:pt x="12" y="35"/>
                  </a:lnTo>
                  <a:lnTo>
                    <a:pt x="8" y="39"/>
                  </a:lnTo>
                  <a:lnTo>
                    <a:pt x="4" y="41"/>
                  </a:lnTo>
                  <a:lnTo>
                    <a:pt x="1" y="39"/>
                  </a:lnTo>
                  <a:lnTo>
                    <a:pt x="0" y="36"/>
                  </a:lnTo>
                  <a:lnTo>
                    <a:pt x="0" y="32"/>
                  </a:lnTo>
                  <a:lnTo>
                    <a:pt x="1" y="28"/>
                  </a:lnTo>
                  <a:lnTo>
                    <a:pt x="1" y="22"/>
                  </a:lnTo>
                  <a:lnTo>
                    <a:pt x="2" y="17"/>
                  </a:lnTo>
                  <a:lnTo>
                    <a:pt x="4" y="11"/>
                  </a:lnTo>
                  <a:lnTo>
                    <a:pt x="5" y="7"/>
                  </a:lnTo>
                  <a:lnTo>
                    <a:pt x="5" y="3"/>
                  </a:lnTo>
                  <a:lnTo>
                    <a:pt x="6" y="1"/>
                  </a:lnTo>
                  <a:lnTo>
                    <a:pt x="6" y="0"/>
                  </a:lnTo>
                </a:path>
              </a:pathLst>
            </a:custGeom>
            <a:noFill/>
            <a:ln w="12700" cap="rnd" cmpd="sng">
              <a:solidFill>
                <a:srgbClr val="470000"/>
              </a:solidFill>
              <a:prstDash val="solid"/>
              <a:round/>
              <a:headEnd/>
              <a:tailEnd/>
            </a:ln>
            <a:effectLst/>
          </p:spPr>
          <p:txBody>
            <a:bodyPr wrap="none" lIns="104683" tIns="52342" rIns="104683" bIns="52342">
              <a:spAutoFit/>
            </a:bodyPr>
            <a:lstStyle/>
            <a:p>
              <a:pPr>
                <a:defRPr/>
              </a:pPr>
              <a:endParaRPr lang="en-US" dirty="0"/>
            </a:p>
          </p:txBody>
        </p:sp>
        <p:sp>
          <p:nvSpPr>
            <p:cNvPr id="1134" name="Freeform 110"/>
            <p:cNvSpPr>
              <a:spLocks/>
            </p:cNvSpPr>
            <p:nvPr/>
          </p:nvSpPr>
          <p:spPr bwMode="auto">
            <a:xfrm>
              <a:off x="509" y="439"/>
              <a:ext cx="17" cy="28"/>
            </a:xfrm>
            <a:custGeom>
              <a:avLst/>
              <a:gdLst/>
              <a:ahLst/>
              <a:cxnLst>
                <a:cxn ang="0">
                  <a:pos x="8" y="0"/>
                </a:cxn>
                <a:cxn ang="0">
                  <a:pos x="8" y="3"/>
                </a:cxn>
                <a:cxn ang="0">
                  <a:pos x="16" y="6"/>
                </a:cxn>
                <a:cxn ang="0">
                  <a:pos x="16" y="9"/>
                </a:cxn>
                <a:cxn ang="0">
                  <a:pos x="16" y="11"/>
                </a:cxn>
                <a:cxn ang="0">
                  <a:pos x="16" y="14"/>
                </a:cxn>
                <a:cxn ang="0">
                  <a:pos x="16" y="17"/>
                </a:cxn>
                <a:cxn ang="0">
                  <a:pos x="16" y="20"/>
                </a:cxn>
                <a:cxn ang="0">
                  <a:pos x="8" y="22"/>
                </a:cxn>
                <a:cxn ang="0">
                  <a:pos x="8" y="25"/>
                </a:cxn>
                <a:cxn ang="0">
                  <a:pos x="0" y="27"/>
                </a:cxn>
              </a:cxnLst>
              <a:rect l="0" t="0" r="r" b="b"/>
              <a:pathLst>
                <a:path w="17" h="28">
                  <a:moveTo>
                    <a:pt x="8" y="0"/>
                  </a:moveTo>
                  <a:lnTo>
                    <a:pt x="8" y="3"/>
                  </a:lnTo>
                  <a:lnTo>
                    <a:pt x="16" y="6"/>
                  </a:lnTo>
                  <a:lnTo>
                    <a:pt x="16" y="9"/>
                  </a:lnTo>
                  <a:lnTo>
                    <a:pt x="16" y="11"/>
                  </a:lnTo>
                  <a:lnTo>
                    <a:pt x="16" y="14"/>
                  </a:lnTo>
                  <a:lnTo>
                    <a:pt x="16" y="17"/>
                  </a:lnTo>
                  <a:lnTo>
                    <a:pt x="16" y="20"/>
                  </a:lnTo>
                  <a:lnTo>
                    <a:pt x="8" y="22"/>
                  </a:lnTo>
                  <a:lnTo>
                    <a:pt x="8" y="25"/>
                  </a:lnTo>
                  <a:lnTo>
                    <a:pt x="0" y="27"/>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135" name="Freeform 111"/>
            <p:cNvSpPr>
              <a:spLocks/>
            </p:cNvSpPr>
            <p:nvPr/>
          </p:nvSpPr>
          <p:spPr bwMode="auto">
            <a:xfrm>
              <a:off x="516" y="445"/>
              <a:ext cx="1" cy="17"/>
            </a:xfrm>
            <a:custGeom>
              <a:avLst/>
              <a:gdLst/>
              <a:ahLst/>
              <a:cxnLst>
                <a:cxn ang="0">
                  <a:pos x="0" y="0"/>
                </a:cxn>
                <a:cxn ang="0">
                  <a:pos x="0" y="3"/>
                </a:cxn>
                <a:cxn ang="0">
                  <a:pos x="0" y="7"/>
                </a:cxn>
                <a:cxn ang="0">
                  <a:pos x="0" y="10"/>
                </a:cxn>
                <a:cxn ang="0">
                  <a:pos x="0" y="13"/>
                </a:cxn>
                <a:cxn ang="0">
                  <a:pos x="0" y="16"/>
                </a:cxn>
              </a:cxnLst>
              <a:rect l="0" t="0" r="r" b="b"/>
              <a:pathLst>
                <a:path w="1" h="17">
                  <a:moveTo>
                    <a:pt x="0" y="0"/>
                  </a:moveTo>
                  <a:lnTo>
                    <a:pt x="0" y="3"/>
                  </a:lnTo>
                  <a:lnTo>
                    <a:pt x="0" y="7"/>
                  </a:lnTo>
                  <a:lnTo>
                    <a:pt x="0" y="10"/>
                  </a:lnTo>
                  <a:lnTo>
                    <a:pt x="0" y="13"/>
                  </a:lnTo>
                  <a:lnTo>
                    <a:pt x="0" y="16"/>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136" name="Freeform 112"/>
            <p:cNvSpPr>
              <a:spLocks/>
            </p:cNvSpPr>
            <p:nvPr/>
          </p:nvSpPr>
          <p:spPr bwMode="auto">
            <a:xfrm>
              <a:off x="521" y="449"/>
              <a:ext cx="1" cy="17"/>
            </a:xfrm>
            <a:custGeom>
              <a:avLst/>
              <a:gdLst/>
              <a:ahLst/>
              <a:cxnLst>
                <a:cxn ang="0">
                  <a:pos x="0" y="0"/>
                </a:cxn>
                <a:cxn ang="0">
                  <a:pos x="0" y="3"/>
                </a:cxn>
                <a:cxn ang="0">
                  <a:pos x="0" y="6"/>
                </a:cxn>
                <a:cxn ang="0">
                  <a:pos x="0" y="9"/>
                </a:cxn>
                <a:cxn ang="0">
                  <a:pos x="0" y="12"/>
                </a:cxn>
                <a:cxn ang="0">
                  <a:pos x="0" y="16"/>
                </a:cxn>
              </a:cxnLst>
              <a:rect l="0" t="0" r="r" b="b"/>
              <a:pathLst>
                <a:path w="1" h="17">
                  <a:moveTo>
                    <a:pt x="0" y="0"/>
                  </a:moveTo>
                  <a:lnTo>
                    <a:pt x="0" y="3"/>
                  </a:lnTo>
                  <a:lnTo>
                    <a:pt x="0" y="6"/>
                  </a:lnTo>
                  <a:lnTo>
                    <a:pt x="0" y="9"/>
                  </a:lnTo>
                  <a:lnTo>
                    <a:pt x="0" y="12"/>
                  </a:lnTo>
                  <a:lnTo>
                    <a:pt x="0" y="16"/>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137" name="Freeform 113"/>
            <p:cNvSpPr>
              <a:spLocks/>
            </p:cNvSpPr>
            <p:nvPr/>
          </p:nvSpPr>
          <p:spPr bwMode="auto">
            <a:xfrm>
              <a:off x="501" y="443"/>
              <a:ext cx="17" cy="17"/>
            </a:xfrm>
            <a:custGeom>
              <a:avLst/>
              <a:gdLst/>
              <a:ahLst/>
              <a:cxnLst>
                <a:cxn ang="0">
                  <a:pos x="0" y="0"/>
                </a:cxn>
                <a:cxn ang="0">
                  <a:pos x="0" y="4"/>
                </a:cxn>
                <a:cxn ang="0">
                  <a:pos x="0" y="6"/>
                </a:cxn>
                <a:cxn ang="0">
                  <a:pos x="0" y="10"/>
                </a:cxn>
                <a:cxn ang="0">
                  <a:pos x="5" y="13"/>
                </a:cxn>
                <a:cxn ang="0">
                  <a:pos x="16" y="16"/>
                </a:cxn>
                <a:cxn ang="0">
                  <a:pos x="0" y="0"/>
                </a:cxn>
              </a:cxnLst>
              <a:rect l="0" t="0" r="r" b="b"/>
              <a:pathLst>
                <a:path w="17" h="17">
                  <a:moveTo>
                    <a:pt x="0" y="0"/>
                  </a:moveTo>
                  <a:lnTo>
                    <a:pt x="0" y="4"/>
                  </a:lnTo>
                  <a:lnTo>
                    <a:pt x="0" y="6"/>
                  </a:lnTo>
                  <a:lnTo>
                    <a:pt x="0" y="10"/>
                  </a:lnTo>
                  <a:lnTo>
                    <a:pt x="5" y="13"/>
                  </a:lnTo>
                  <a:lnTo>
                    <a:pt x="16" y="16"/>
                  </a:lnTo>
                  <a:lnTo>
                    <a:pt x="0" y="0"/>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138" name="Freeform 114"/>
            <p:cNvSpPr>
              <a:spLocks/>
            </p:cNvSpPr>
            <p:nvPr/>
          </p:nvSpPr>
          <p:spPr bwMode="auto">
            <a:xfrm>
              <a:off x="504" y="443"/>
              <a:ext cx="10" cy="19"/>
            </a:xfrm>
            <a:custGeom>
              <a:avLst/>
              <a:gdLst/>
              <a:ahLst/>
              <a:cxnLst>
                <a:cxn ang="0">
                  <a:pos x="16" y="0"/>
                </a:cxn>
                <a:cxn ang="0">
                  <a:pos x="16" y="4"/>
                </a:cxn>
                <a:cxn ang="0">
                  <a:pos x="16" y="8"/>
                </a:cxn>
                <a:cxn ang="0">
                  <a:pos x="16" y="12"/>
                </a:cxn>
                <a:cxn ang="0">
                  <a:pos x="10" y="15"/>
                </a:cxn>
                <a:cxn ang="0">
                  <a:pos x="0" y="18"/>
                </a:cxn>
              </a:cxnLst>
              <a:rect l="0" t="0" r="r" b="b"/>
              <a:pathLst>
                <a:path w="17" h="19">
                  <a:moveTo>
                    <a:pt x="16" y="0"/>
                  </a:moveTo>
                  <a:lnTo>
                    <a:pt x="16" y="4"/>
                  </a:lnTo>
                  <a:lnTo>
                    <a:pt x="16" y="8"/>
                  </a:lnTo>
                  <a:lnTo>
                    <a:pt x="16" y="12"/>
                  </a:lnTo>
                  <a:lnTo>
                    <a:pt x="10" y="15"/>
                  </a:lnTo>
                  <a:lnTo>
                    <a:pt x="0" y="18"/>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139" name="Freeform 115"/>
            <p:cNvSpPr>
              <a:spLocks/>
            </p:cNvSpPr>
            <p:nvPr/>
          </p:nvSpPr>
          <p:spPr bwMode="auto">
            <a:xfrm>
              <a:off x="444" y="381"/>
              <a:ext cx="59" cy="187"/>
            </a:xfrm>
            <a:custGeom>
              <a:avLst/>
              <a:gdLst/>
              <a:ahLst/>
              <a:cxnLst>
                <a:cxn ang="0">
                  <a:pos x="30" y="185"/>
                </a:cxn>
                <a:cxn ang="0">
                  <a:pos x="33" y="178"/>
                </a:cxn>
                <a:cxn ang="0">
                  <a:pos x="35" y="168"/>
                </a:cxn>
                <a:cxn ang="0">
                  <a:pos x="37" y="160"/>
                </a:cxn>
                <a:cxn ang="0">
                  <a:pos x="39" y="153"/>
                </a:cxn>
                <a:cxn ang="0">
                  <a:pos x="40" y="146"/>
                </a:cxn>
                <a:cxn ang="0">
                  <a:pos x="41" y="141"/>
                </a:cxn>
                <a:cxn ang="0">
                  <a:pos x="45" y="112"/>
                </a:cxn>
                <a:cxn ang="0">
                  <a:pos x="46" y="110"/>
                </a:cxn>
                <a:cxn ang="0">
                  <a:pos x="47" y="105"/>
                </a:cxn>
                <a:cxn ang="0">
                  <a:pos x="49" y="97"/>
                </a:cxn>
                <a:cxn ang="0">
                  <a:pos x="52" y="84"/>
                </a:cxn>
                <a:cxn ang="0">
                  <a:pos x="55" y="68"/>
                </a:cxn>
                <a:cxn ang="0">
                  <a:pos x="57" y="48"/>
                </a:cxn>
                <a:cxn ang="0">
                  <a:pos x="58" y="29"/>
                </a:cxn>
                <a:cxn ang="0">
                  <a:pos x="58" y="13"/>
                </a:cxn>
                <a:cxn ang="0">
                  <a:pos x="58" y="4"/>
                </a:cxn>
                <a:cxn ang="0">
                  <a:pos x="30" y="0"/>
                </a:cxn>
                <a:cxn ang="0">
                  <a:pos x="6" y="72"/>
                </a:cxn>
                <a:cxn ang="0">
                  <a:pos x="6" y="76"/>
                </a:cxn>
                <a:cxn ang="0">
                  <a:pos x="7" y="81"/>
                </a:cxn>
                <a:cxn ang="0">
                  <a:pos x="7" y="89"/>
                </a:cxn>
                <a:cxn ang="0">
                  <a:pos x="8" y="97"/>
                </a:cxn>
                <a:cxn ang="0">
                  <a:pos x="8" y="106"/>
                </a:cxn>
                <a:cxn ang="0">
                  <a:pos x="8" y="112"/>
                </a:cxn>
                <a:cxn ang="0">
                  <a:pos x="8" y="121"/>
                </a:cxn>
                <a:cxn ang="0">
                  <a:pos x="9" y="129"/>
                </a:cxn>
                <a:cxn ang="0">
                  <a:pos x="9" y="136"/>
                </a:cxn>
                <a:cxn ang="0">
                  <a:pos x="7" y="145"/>
                </a:cxn>
                <a:cxn ang="0">
                  <a:pos x="5" y="153"/>
                </a:cxn>
                <a:cxn ang="0">
                  <a:pos x="3" y="160"/>
                </a:cxn>
                <a:cxn ang="0">
                  <a:pos x="2" y="166"/>
                </a:cxn>
                <a:cxn ang="0">
                  <a:pos x="1" y="171"/>
                </a:cxn>
                <a:cxn ang="0">
                  <a:pos x="1" y="176"/>
                </a:cxn>
                <a:cxn ang="0">
                  <a:pos x="0" y="180"/>
                </a:cxn>
                <a:cxn ang="0">
                  <a:pos x="29" y="188"/>
                </a:cxn>
              </a:cxnLst>
              <a:rect l="0" t="0" r="r" b="b"/>
              <a:pathLst>
                <a:path w="59" h="189">
                  <a:moveTo>
                    <a:pt x="29" y="188"/>
                  </a:moveTo>
                  <a:lnTo>
                    <a:pt x="30" y="185"/>
                  </a:lnTo>
                  <a:lnTo>
                    <a:pt x="32" y="182"/>
                  </a:lnTo>
                  <a:lnTo>
                    <a:pt x="33" y="178"/>
                  </a:lnTo>
                  <a:lnTo>
                    <a:pt x="34" y="173"/>
                  </a:lnTo>
                  <a:lnTo>
                    <a:pt x="35" y="168"/>
                  </a:lnTo>
                  <a:lnTo>
                    <a:pt x="36" y="164"/>
                  </a:lnTo>
                  <a:lnTo>
                    <a:pt x="37" y="160"/>
                  </a:lnTo>
                  <a:lnTo>
                    <a:pt x="38" y="157"/>
                  </a:lnTo>
                  <a:lnTo>
                    <a:pt x="39" y="153"/>
                  </a:lnTo>
                  <a:lnTo>
                    <a:pt x="39" y="149"/>
                  </a:lnTo>
                  <a:lnTo>
                    <a:pt x="40" y="146"/>
                  </a:lnTo>
                  <a:lnTo>
                    <a:pt x="40" y="144"/>
                  </a:lnTo>
                  <a:lnTo>
                    <a:pt x="41" y="141"/>
                  </a:lnTo>
                  <a:lnTo>
                    <a:pt x="41" y="141"/>
                  </a:lnTo>
                  <a:lnTo>
                    <a:pt x="45" y="112"/>
                  </a:lnTo>
                  <a:lnTo>
                    <a:pt x="45" y="111"/>
                  </a:lnTo>
                  <a:lnTo>
                    <a:pt x="46" y="110"/>
                  </a:lnTo>
                  <a:lnTo>
                    <a:pt x="47" y="108"/>
                  </a:lnTo>
                  <a:lnTo>
                    <a:pt x="47" y="105"/>
                  </a:lnTo>
                  <a:lnTo>
                    <a:pt x="48" y="101"/>
                  </a:lnTo>
                  <a:lnTo>
                    <a:pt x="49" y="97"/>
                  </a:lnTo>
                  <a:lnTo>
                    <a:pt x="51" y="91"/>
                  </a:lnTo>
                  <a:lnTo>
                    <a:pt x="52" y="84"/>
                  </a:lnTo>
                  <a:lnTo>
                    <a:pt x="53" y="77"/>
                  </a:lnTo>
                  <a:lnTo>
                    <a:pt x="55" y="68"/>
                  </a:lnTo>
                  <a:lnTo>
                    <a:pt x="56" y="58"/>
                  </a:lnTo>
                  <a:lnTo>
                    <a:pt x="57" y="48"/>
                  </a:lnTo>
                  <a:lnTo>
                    <a:pt x="58" y="39"/>
                  </a:lnTo>
                  <a:lnTo>
                    <a:pt x="58" y="29"/>
                  </a:lnTo>
                  <a:lnTo>
                    <a:pt x="58" y="20"/>
                  </a:lnTo>
                  <a:lnTo>
                    <a:pt x="58" y="13"/>
                  </a:lnTo>
                  <a:lnTo>
                    <a:pt x="58" y="7"/>
                  </a:lnTo>
                  <a:lnTo>
                    <a:pt x="58" y="4"/>
                  </a:lnTo>
                  <a:lnTo>
                    <a:pt x="58" y="2"/>
                  </a:lnTo>
                  <a:lnTo>
                    <a:pt x="30" y="0"/>
                  </a:lnTo>
                  <a:lnTo>
                    <a:pt x="6" y="71"/>
                  </a:lnTo>
                  <a:lnTo>
                    <a:pt x="6" y="72"/>
                  </a:lnTo>
                  <a:lnTo>
                    <a:pt x="6" y="74"/>
                  </a:lnTo>
                  <a:lnTo>
                    <a:pt x="6" y="76"/>
                  </a:lnTo>
                  <a:lnTo>
                    <a:pt x="7" y="78"/>
                  </a:lnTo>
                  <a:lnTo>
                    <a:pt x="7" y="81"/>
                  </a:lnTo>
                  <a:lnTo>
                    <a:pt x="7" y="85"/>
                  </a:lnTo>
                  <a:lnTo>
                    <a:pt x="7" y="89"/>
                  </a:lnTo>
                  <a:lnTo>
                    <a:pt x="8" y="93"/>
                  </a:lnTo>
                  <a:lnTo>
                    <a:pt x="8" y="97"/>
                  </a:lnTo>
                  <a:lnTo>
                    <a:pt x="8" y="102"/>
                  </a:lnTo>
                  <a:lnTo>
                    <a:pt x="8" y="106"/>
                  </a:lnTo>
                  <a:lnTo>
                    <a:pt x="8" y="110"/>
                  </a:lnTo>
                  <a:lnTo>
                    <a:pt x="8" y="112"/>
                  </a:lnTo>
                  <a:lnTo>
                    <a:pt x="8" y="117"/>
                  </a:lnTo>
                  <a:lnTo>
                    <a:pt x="8" y="121"/>
                  </a:lnTo>
                  <a:lnTo>
                    <a:pt x="8" y="125"/>
                  </a:lnTo>
                  <a:lnTo>
                    <a:pt x="9" y="129"/>
                  </a:lnTo>
                  <a:lnTo>
                    <a:pt x="9" y="133"/>
                  </a:lnTo>
                  <a:lnTo>
                    <a:pt x="9" y="136"/>
                  </a:lnTo>
                  <a:lnTo>
                    <a:pt x="8" y="141"/>
                  </a:lnTo>
                  <a:lnTo>
                    <a:pt x="7" y="145"/>
                  </a:lnTo>
                  <a:lnTo>
                    <a:pt x="6" y="150"/>
                  </a:lnTo>
                  <a:lnTo>
                    <a:pt x="5" y="153"/>
                  </a:lnTo>
                  <a:lnTo>
                    <a:pt x="5" y="157"/>
                  </a:lnTo>
                  <a:lnTo>
                    <a:pt x="3" y="160"/>
                  </a:lnTo>
                  <a:lnTo>
                    <a:pt x="3" y="163"/>
                  </a:lnTo>
                  <a:lnTo>
                    <a:pt x="2" y="166"/>
                  </a:lnTo>
                  <a:lnTo>
                    <a:pt x="1" y="168"/>
                  </a:lnTo>
                  <a:lnTo>
                    <a:pt x="1" y="171"/>
                  </a:lnTo>
                  <a:lnTo>
                    <a:pt x="1" y="173"/>
                  </a:lnTo>
                  <a:lnTo>
                    <a:pt x="1" y="176"/>
                  </a:lnTo>
                  <a:lnTo>
                    <a:pt x="1" y="179"/>
                  </a:lnTo>
                  <a:lnTo>
                    <a:pt x="0" y="180"/>
                  </a:lnTo>
                  <a:lnTo>
                    <a:pt x="0" y="181"/>
                  </a:lnTo>
                  <a:lnTo>
                    <a:pt x="29" y="188"/>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140" name="Freeform 116"/>
            <p:cNvSpPr>
              <a:spLocks/>
            </p:cNvSpPr>
            <p:nvPr/>
          </p:nvSpPr>
          <p:spPr bwMode="auto">
            <a:xfrm>
              <a:off x="444" y="381"/>
              <a:ext cx="65" cy="195"/>
            </a:xfrm>
            <a:custGeom>
              <a:avLst/>
              <a:gdLst/>
              <a:ahLst/>
              <a:cxnLst>
                <a:cxn ang="0">
                  <a:pos x="33" y="191"/>
                </a:cxn>
                <a:cxn ang="0">
                  <a:pos x="36" y="184"/>
                </a:cxn>
                <a:cxn ang="0">
                  <a:pos x="39" y="173"/>
                </a:cxn>
                <a:cxn ang="0">
                  <a:pos x="41" y="165"/>
                </a:cxn>
                <a:cxn ang="0">
                  <a:pos x="43" y="158"/>
                </a:cxn>
                <a:cxn ang="0">
                  <a:pos x="44" y="151"/>
                </a:cxn>
                <a:cxn ang="0">
                  <a:pos x="45" y="146"/>
                </a:cxn>
                <a:cxn ang="0">
                  <a:pos x="50" y="116"/>
                </a:cxn>
                <a:cxn ang="0">
                  <a:pos x="51" y="114"/>
                </a:cxn>
                <a:cxn ang="0">
                  <a:pos x="52" y="108"/>
                </a:cxn>
                <a:cxn ang="0">
                  <a:pos x="54" y="100"/>
                </a:cxn>
                <a:cxn ang="0">
                  <a:pos x="57" y="87"/>
                </a:cxn>
                <a:cxn ang="0">
                  <a:pos x="61" y="70"/>
                </a:cxn>
                <a:cxn ang="0">
                  <a:pos x="63" y="50"/>
                </a:cxn>
                <a:cxn ang="0">
                  <a:pos x="64" y="30"/>
                </a:cxn>
                <a:cxn ang="0">
                  <a:pos x="64" y="13"/>
                </a:cxn>
                <a:cxn ang="0">
                  <a:pos x="64" y="4"/>
                </a:cxn>
                <a:cxn ang="0">
                  <a:pos x="33" y="0"/>
                </a:cxn>
                <a:cxn ang="0">
                  <a:pos x="7" y="74"/>
                </a:cxn>
                <a:cxn ang="0">
                  <a:pos x="7" y="78"/>
                </a:cxn>
                <a:cxn ang="0">
                  <a:pos x="8" y="84"/>
                </a:cxn>
                <a:cxn ang="0">
                  <a:pos x="8" y="92"/>
                </a:cxn>
                <a:cxn ang="0">
                  <a:pos x="9" y="100"/>
                </a:cxn>
                <a:cxn ang="0">
                  <a:pos x="9" y="109"/>
                </a:cxn>
                <a:cxn ang="0">
                  <a:pos x="9" y="116"/>
                </a:cxn>
                <a:cxn ang="0">
                  <a:pos x="9" y="125"/>
                </a:cxn>
                <a:cxn ang="0">
                  <a:pos x="10" y="133"/>
                </a:cxn>
                <a:cxn ang="0">
                  <a:pos x="10" y="140"/>
                </a:cxn>
                <a:cxn ang="0">
                  <a:pos x="8" y="150"/>
                </a:cxn>
                <a:cxn ang="0">
                  <a:pos x="6" y="158"/>
                </a:cxn>
                <a:cxn ang="0">
                  <a:pos x="3" y="165"/>
                </a:cxn>
                <a:cxn ang="0">
                  <a:pos x="2" y="171"/>
                </a:cxn>
                <a:cxn ang="0">
                  <a:pos x="1" y="176"/>
                </a:cxn>
                <a:cxn ang="0">
                  <a:pos x="1" y="182"/>
                </a:cxn>
                <a:cxn ang="0">
                  <a:pos x="0" y="186"/>
                </a:cxn>
                <a:cxn ang="0">
                  <a:pos x="32" y="194"/>
                </a:cxn>
              </a:cxnLst>
              <a:rect l="0" t="0" r="r" b="b"/>
              <a:pathLst>
                <a:path w="65" h="195">
                  <a:moveTo>
                    <a:pt x="32" y="194"/>
                  </a:moveTo>
                  <a:lnTo>
                    <a:pt x="33" y="191"/>
                  </a:lnTo>
                  <a:lnTo>
                    <a:pt x="35" y="188"/>
                  </a:lnTo>
                  <a:lnTo>
                    <a:pt x="36" y="184"/>
                  </a:lnTo>
                  <a:lnTo>
                    <a:pt x="37" y="179"/>
                  </a:lnTo>
                  <a:lnTo>
                    <a:pt x="39" y="173"/>
                  </a:lnTo>
                  <a:lnTo>
                    <a:pt x="40" y="169"/>
                  </a:lnTo>
                  <a:lnTo>
                    <a:pt x="41" y="165"/>
                  </a:lnTo>
                  <a:lnTo>
                    <a:pt x="42" y="162"/>
                  </a:lnTo>
                  <a:lnTo>
                    <a:pt x="43" y="158"/>
                  </a:lnTo>
                  <a:lnTo>
                    <a:pt x="43" y="154"/>
                  </a:lnTo>
                  <a:lnTo>
                    <a:pt x="44" y="151"/>
                  </a:lnTo>
                  <a:lnTo>
                    <a:pt x="44" y="149"/>
                  </a:lnTo>
                  <a:lnTo>
                    <a:pt x="45" y="146"/>
                  </a:lnTo>
                  <a:lnTo>
                    <a:pt x="45" y="145"/>
                  </a:lnTo>
                  <a:lnTo>
                    <a:pt x="50" y="116"/>
                  </a:lnTo>
                  <a:lnTo>
                    <a:pt x="50" y="115"/>
                  </a:lnTo>
                  <a:lnTo>
                    <a:pt x="51" y="114"/>
                  </a:lnTo>
                  <a:lnTo>
                    <a:pt x="52" y="111"/>
                  </a:lnTo>
                  <a:lnTo>
                    <a:pt x="52" y="108"/>
                  </a:lnTo>
                  <a:lnTo>
                    <a:pt x="53" y="104"/>
                  </a:lnTo>
                  <a:lnTo>
                    <a:pt x="54" y="100"/>
                  </a:lnTo>
                  <a:lnTo>
                    <a:pt x="56" y="94"/>
                  </a:lnTo>
                  <a:lnTo>
                    <a:pt x="57" y="87"/>
                  </a:lnTo>
                  <a:lnTo>
                    <a:pt x="59" y="79"/>
                  </a:lnTo>
                  <a:lnTo>
                    <a:pt x="61" y="70"/>
                  </a:lnTo>
                  <a:lnTo>
                    <a:pt x="62" y="60"/>
                  </a:lnTo>
                  <a:lnTo>
                    <a:pt x="63" y="50"/>
                  </a:lnTo>
                  <a:lnTo>
                    <a:pt x="64" y="40"/>
                  </a:lnTo>
                  <a:lnTo>
                    <a:pt x="64" y="30"/>
                  </a:lnTo>
                  <a:lnTo>
                    <a:pt x="64" y="21"/>
                  </a:lnTo>
                  <a:lnTo>
                    <a:pt x="64" y="13"/>
                  </a:lnTo>
                  <a:lnTo>
                    <a:pt x="64" y="7"/>
                  </a:lnTo>
                  <a:lnTo>
                    <a:pt x="64" y="4"/>
                  </a:lnTo>
                  <a:lnTo>
                    <a:pt x="64" y="2"/>
                  </a:lnTo>
                  <a:lnTo>
                    <a:pt x="33" y="0"/>
                  </a:lnTo>
                  <a:lnTo>
                    <a:pt x="7" y="73"/>
                  </a:lnTo>
                  <a:lnTo>
                    <a:pt x="7" y="74"/>
                  </a:lnTo>
                  <a:lnTo>
                    <a:pt x="7" y="76"/>
                  </a:lnTo>
                  <a:lnTo>
                    <a:pt x="7" y="78"/>
                  </a:lnTo>
                  <a:lnTo>
                    <a:pt x="8" y="81"/>
                  </a:lnTo>
                  <a:lnTo>
                    <a:pt x="8" y="84"/>
                  </a:lnTo>
                  <a:lnTo>
                    <a:pt x="8" y="88"/>
                  </a:lnTo>
                  <a:lnTo>
                    <a:pt x="8" y="92"/>
                  </a:lnTo>
                  <a:lnTo>
                    <a:pt x="9" y="96"/>
                  </a:lnTo>
                  <a:lnTo>
                    <a:pt x="9" y="100"/>
                  </a:lnTo>
                  <a:lnTo>
                    <a:pt x="9" y="105"/>
                  </a:lnTo>
                  <a:lnTo>
                    <a:pt x="9" y="109"/>
                  </a:lnTo>
                  <a:lnTo>
                    <a:pt x="9" y="113"/>
                  </a:lnTo>
                  <a:lnTo>
                    <a:pt x="9" y="116"/>
                  </a:lnTo>
                  <a:lnTo>
                    <a:pt x="9" y="121"/>
                  </a:lnTo>
                  <a:lnTo>
                    <a:pt x="9" y="125"/>
                  </a:lnTo>
                  <a:lnTo>
                    <a:pt x="9" y="129"/>
                  </a:lnTo>
                  <a:lnTo>
                    <a:pt x="10" y="133"/>
                  </a:lnTo>
                  <a:lnTo>
                    <a:pt x="10" y="137"/>
                  </a:lnTo>
                  <a:lnTo>
                    <a:pt x="10" y="140"/>
                  </a:lnTo>
                  <a:lnTo>
                    <a:pt x="9" y="145"/>
                  </a:lnTo>
                  <a:lnTo>
                    <a:pt x="8" y="150"/>
                  </a:lnTo>
                  <a:lnTo>
                    <a:pt x="7" y="155"/>
                  </a:lnTo>
                  <a:lnTo>
                    <a:pt x="6" y="158"/>
                  </a:lnTo>
                  <a:lnTo>
                    <a:pt x="5" y="162"/>
                  </a:lnTo>
                  <a:lnTo>
                    <a:pt x="3" y="165"/>
                  </a:lnTo>
                  <a:lnTo>
                    <a:pt x="3" y="168"/>
                  </a:lnTo>
                  <a:lnTo>
                    <a:pt x="2" y="171"/>
                  </a:lnTo>
                  <a:lnTo>
                    <a:pt x="1" y="173"/>
                  </a:lnTo>
                  <a:lnTo>
                    <a:pt x="1" y="176"/>
                  </a:lnTo>
                  <a:lnTo>
                    <a:pt x="1" y="179"/>
                  </a:lnTo>
                  <a:lnTo>
                    <a:pt x="1" y="182"/>
                  </a:lnTo>
                  <a:lnTo>
                    <a:pt x="1" y="185"/>
                  </a:lnTo>
                  <a:lnTo>
                    <a:pt x="0" y="186"/>
                  </a:lnTo>
                  <a:lnTo>
                    <a:pt x="0" y="187"/>
                  </a:lnTo>
                  <a:lnTo>
                    <a:pt x="32" y="194"/>
                  </a:lnTo>
                </a:path>
              </a:pathLst>
            </a:custGeom>
            <a:noFill/>
            <a:ln w="12700" cap="rnd" cmpd="sng">
              <a:solidFill>
                <a:srgbClr val="470000"/>
              </a:solidFill>
              <a:prstDash val="solid"/>
              <a:round/>
              <a:headEnd/>
              <a:tailEnd/>
            </a:ln>
            <a:effectLst/>
          </p:spPr>
          <p:txBody>
            <a:bodyPr wrap="none" lIns="104683" tIns="52342" rIns="104683" bIns="52342">
              <a:spAutoFit/>
            </a:bodyPr>
            <a:lstStyle/>
            <a:p>
              <a:pPr>
                <a:defRPr/>
              </a:pPr>
              <a:endParaRPr lang="en-US" dirty="0"/>
            </a:p>
          </p:txBody>
        </p:sp>
        <p:sp>
          <p:nvSpPr>
            <p:cNvPr id="1141" name="Freeform 117"/>
            <p:cNvSpPr>
              <a:spLocks/>
            </p:cNvSpPr>
            <p:nvPr/>
          </p:nvSpPr>
          <p:spPr bwMode="auto">
            <a:xfrm>
              <a:off x="383" y="379"/>
              <a:ext cx="92" cy="187"/>
            </a:xfrm>
            <a:custGeom>
              <a:avLst/>
              <a:gdLst/>
              <a:ahLst/>
              <a:cxnLst>
                <a:cxn ang="0">
                  <a:pos x="29" y="185"/>
                </a:cxn>
                <a:cxn ang="0">
                  <a:pos x="30" y="178"/>
                </a:cxn>
                <a:cxn ang="0">
                  <a:pos x="32" y="168"/>
                </a:cxn>
                <a:cxn ang="0">
                  <a:pos x="35" y="155"/>
                </a:cxn>
                <a:cxn ang="0">
                  <a:pos x="28" y="154"/>
                </a:cxn>
                <a:cxn ang="0">
                  <a:pos x="34" y="153"/>
                </a:cxn>
                <a:cxn ang="0">
                  <a:pos x="40" y="143"/>
                </a:cxn>
                <a:cxn ang="0">
                  <a:pos x="43" y="132"/>
                </a:cxn>
                <a:cxn ang="0">
                  <a:pos x="44" y="123"/>
                </a:cxn>
                <a:cxn ang="0">
                  <a:pos x="51" y="105"/>
                </a:cxn>
                <a:cxn ang="0">
                  <a:pos x="60" y="81"/>
                </a:cxn>
                <a:cxn ang="0">
                  <a:pos x="70" y="67"/>
                </a:cxn>
                <a:cxn ang="0">
                  <a:pos x="77" y="58"/>
                </a:cxn>
                <a:cxn ang="0">
                  <a:pos x="81" y="48"/>
                </a:cxn>
                <a:cxn ang="0">
                  <a:pos x="83" y="40"/>
                </a:cxn>
                <a:cxn ang="0">
                  <a:pos x="85" y="27"/>
                </a:cxn>
                <a:cxn ang="0">
                  <a:pos x="92" y="17"/>
                </a:cxn>
                <a:cxn ang="0">
                  <a:pos x="93" y="4"/>
                </a:cxn>
                <a:cxn ang="0">
                  <a:pos x="90" y="0"/>
                </a:cxn>
                <a:cxn ang="0">
                  <a:pos x="71" y="2"/>
                </a:cxn>
                <a:cxn ang="0">
                  <a:pos x="45" y="5"/>
                </a:cxn>
                <a:cxn ang="0">
                  <a:pos x="31" y="10"/>
                </a:cxn>
                <a:cxn ang="0">
                  <a:pos x="26" y="26"/>
                </a:cxn>
                <a:cxn ang="0">
                  <a:pos x="19" y="54"/>
                </a:cxn>
                <a:cxn ang="0">
                  <a:pos x="13" y="78"/>
                </a:cxn>
                <a:cxn ang="0">
                  <a:pos x="11" y="90"/>
                </a:cxn>
                <a:cxn ang="0">
                  <a:pos x="10" y="102"/>
                </a:cxn>
                <a:cxn ang="0">
                  <a:pos x="8" y="110"/>
                </a:cxn>
                <a:cxn ang="0">
                  <a:pos x="6" y="114"/>
                </a:cxn>
                <a:cxn ang="0">
                  <a:pos x="6" y="118"/>
                </a:cxn>
                <a:cxn ang="0">
                  <a:pos x="7" y="121"/>
                </a:cxn>
                <a:cxn ang="0">
                  <a:pos x="8" y="125"/>
                </a:cxn>
                <a:cxn ang="0">
                  <a:pos x="6" y="128"/>
                </a:cxn>
                <a:cxn ang="0">
                  <a:pos x="7" y="132"/>
                </a:cxn>
                <a:cxn ang="0">
                  <a:pos x="4" y="139"/>
                </a:cxn>
                <a:cxn ang="0">
                  <a:pos x="4" y="145"/>
                </a:cxn>
                <a:cxn ang="0">
                  <a:pos x="8" y="150"/>
                </a:cxn>
                <a:cxn ang="0">
                  <a:pos x="3" y="153"/>
                </a:cxn>
                <a:cxn ang="0">
                  <a:pos x="6" y="157"/>
                </a:cxn>
                <a:cxn ang="0">
                  <a:pos x="2" y="165"/>
                </a:cxn>
                <a:cxn ang="0">
                  <a:pos x="0" y="173"/>
                </a:cxn>
                <a:cxn ang="0">
                  <a:pos x="3" y="182"/>
                </a:cxn>
                <a:cxn ang="0">
                  <a:pos x="14" y="183"/>
                </a:cxn>
              </a:cxnLst>
              <a:rect l="0" t="0" r="r" b="b"/>
              <a:pathLst>
                <a:path w="94" h="187">
                  <a:moveTo>
                    <a:pt x="15" y="183"/>
                  </a:moveTo>
                  <a:lnTo>
                    <a:pt x="29" y="186"/>
                  </a:lnTo>
                  <a:lnTo>
                    <a:pt x="29" y="185"/>
                  </a:lnTo>
                  <a:lnTo>
                    <a:pt x="29" y="183"/>
                  </a:lnTo>
                  <a:lnTo>
                    <a:pt x="30" y="180"/>
                  </a:lnTo>
                  <a:lnTo>
                    <a:pt x="30" y="178"/>
                  </a:lnTo>
                  <a:lnTo>
                    <a:pt x="31" y="174"/>
                  </a:lnTo>
                  <a:lnTo>
                    <a:pt x="31" y="171"/>
                  </a:lnTo>
                  <a:lnTo>
                    <a:pt x="32" y="168"/>
                  </a:lnTo>
                  <a:lnTo>
                    <a:pt x="33" y="164"/>
                  </a:lnTo>
                  <a:lnTo>
                    <a:pt x="34" y="160"/>
                  </a:lnTo>
                  <a:lnTo>
                    <a:pt x="35" y="155"/>
                  </a:lnTo>
                  <a:lnTo>
                    <a:pt x="33" y="153"/>
                  </a:lnTo>
                  <a:lnTo>
                    <a:pt x="31" y="153"/>
                  </a:lnTo>
                  <a:lnTo>
                    <a:pt x="28" y="154"/>
                  </a:lnTo>
                  <a:lnTo>
                    <a:pt x="27" y="154"/>
                  </a:lnTo>
                  <a:lnTo>
                    <a:pt x="31" y="154"/>
                  </a:lnTo>
                  <a:lnTo>
                    <a:pt x="34" y="153"/>
                  </a:lnTo>
                  <a:lnTo>
                    <a:pt x="37" y="150"/>
                  </a:lnTo>
                  <a:lnTo>
                    <a:pt x="39" y="147"/>
                  </a:lnTo>
                  <a:lnTo>
                    <a:pt x="40" y="143"/>
                  </a:lnTo>
                  <a:lnTo>
                    <a:pt x="41" y="140"/>
                  </a:lnTo>
                  <a:lnTo>
                    <a:pt x="42" y="136"/>
                  </a:lnTo>
                  <a:lnTo>
                    <a:pt x="43" y="132"/>
                  </a:lnTo>
                  <a:lnTo>
                    <a:pt x="43" y="129"/>
                  </a:lnTo>
                  <a:lnTo>
                    <a:pt x="43" y="126"/>
                  </a:lnTo>
                  <a:lnTo>
                    <a:pt x="44" y="123"/>
                  </a:lnTo>
                  <a:lnTo>
                    <a:pt x="45" y="118"/>
                  </a:lnTo>
                  <a:lnTo>
                    <a:pt x="48" y="112"/>
                  </a:lnTo>
                  <a:lnTo>
                    <a:pt x="51" y="105"/>
                  </a:lnTo>
                  <a:lnTo>
                    <a:pt x="54" y="97"/>
                  </a:lnTo>
                  <a:lnTo>
                    <a:pt x="57" y="89"/>
                  </a:lnTo>
                  <a:lnTo>
                    <a:pt x="60" y="81"/>
                  </a:lnTo>
                  <a:lnTo>
                    <a:pt x="64" y="76"/>
                  </a:lnTo>
                  <a:lnTo>
                    <a:pt x="67" y="70"/>
                  </a:lnTo>
                  <a:lnTo>
                    <a:pt x="70" y="67"/>
                  </a:lnTo>
                  <a:lnTo>
                    <a:pt x="72" y="64"/>
                  </a:lnTo>
                  <a:lnTo>
                    <a:pt x="75" y="61"/>
                  </a:lnTo>
                  <a:lnTo>
                    <a:pt x="77" y="58"/>
                  </a:lnTo>
                  <a:lnTo>
                    <a:pt x="78" y="55"/>
                  </a:lnTo>
                  <a:lnTo>
                    <a:pt x="80" y="52"/>
                  </a:lnTo>
                  <a:lnTo>
                    <a:pt x="81" y="48"/>
                  </a:lnTo>
                  <a:lnTo>
                    <a:pt x="82" y="46"/>
                  </a:lnTo>
                  <a:lnTo>
                    <a:pt x="83" y="43"/>
                  </a:lnTo>
                  <a:lnTo>
                    <a:pt x="83" y="40"/>
                  </a:lnTo>
                  <a:lnTo>
                    <a:pt x="83" y="37"/>
                  </a:lnTo>
                  <a:lnTo>
                    <a:pt x="83" y="32"/>
                  </a:lnTo>
                  <a:lnTo>
                    <a:pt x="85" y="27"/>
                  </a:lnTo>
                  <a:lnTo>
                    <a:pt x="88" y="22"/>
                  </a:lnTo>
                  <a:lnTo>
                    <a:pt x="91" y="18"/>
                  </a:lnTo>
                  <a:lnTo>
                    <a:pt x="92" y="17"/>
                  </a:lnTo>
                  <a:lnTo>
                    <a:pt x="93" y="13"/>
                  </a:lnTo>
                  <a:lnTo>
                    <a:pt x="93" y="8"/>
                  </a:lnTo>
                  <a:lnTo>
                    <a:pt x="93" y="4"/>
                  </a:lnTo>
                  <a:lnTo>
                    <a:pt x="92" y="1"/>
                  </a:lnTo>
                  <a:lnTo>
                    <a:pt x="92" y="0"/>
                  </a:lnTo>
                  <a:lnTo>
                    <a:pt x="90" y="0"/>
                  </a:lnTo>
                  <a:lnTo>
                    <a:pt x="85" y="1"/>
                  </a:lnTo>
                  <a:lnTo>
                    <a:pt x="79" y="1"/>
                  </a:lnTo>
                  <a:lnTo>
                    <a:pt x="71" y="2"/>
                  </a:lnTo>
                  <a:lnTo>
                    <a:pt x="62" y="3"/>
                  </a:lnTo>
                  <a:lnTo>
                    <a:pt x="54" y="4"/>
                  </a:lnTo>
                  <a:lnTo>
                    <a:pt x="45" y="5"/>
                  </a:lnTo>
                  <a:lnTo>
                    <a:pt x="38" y="7"/>
                  </a:lnTo>
                  <a:lnTo>
                    <a:pt x="33" y="8"/>
                  </a:lnTo>
                  <a:lnTo>
                    <a:pt x="31" y="10"/>
                  </a:lnTo>
                  <a:lnTo>
                    <a:pt x="30" y="13"/>
                  </a:lnTo>
                  <a:lnTo>
                    <a:pt x="28" y="18"/>
                  </a:lnTo>
                  <a:lnTo>
                    <a:pt x="26" y="26"/>
                  </a:lnTo>
                  <a:lnTo>
                    <a:pt x="23" y="35"/>
                  </a:lnTo>
                  <a:lnTo>
                    <a:pt x="22" y="45"/>
                  </a:lnTo>
                  <a:lnTo>
                    <a:pt x="19" y="54"/>
                  </a:lnTo>
                  <a:lnTo>
                    <a:pt x="16" y="64"/>
                  </a:lnTo>
                  <a:lnTo>
                    <a:pt x="14" y="72"/>
                  </a:lnTo>
                  <a:lnTo>
                    <a:pt x="13" y="78"/>
                  </a:lnTo>
                  <a:lnTo>
                    <a:pt x="12" y="83"/>
                  </a:lnTo>
                  <a:lnTo>
                    <a:pt x="12" y="86"/>
                  </a:lnTo>
                  <a:lnTo>
                    <a:pt x="11" y="90"/>
                  </a:lnTo>
                  <a:lnTo>
                    <a:pt x="11" y="94"/>
                  </a:lnTo>
                  <a:lnTo>
                    <a:pt x="11" y="98"/>
                  </a:lnTo>
                  <a:lnTo>
                    <a:pt x="10" y="102"/>
                  </a:lnTo>
                  <a:lnTo>
                    <a:pt x="9" y="105"/>
                  </a:lnTo>
                  <a:lnTo>
                    <a:pt x="9" y="108"/>
                  </a:lnTo>
                  <a:lnTo>
                    <a:pt x="8" y="110"/>
                  </a:lnTo>
                  <a:lnTo>
                    <a:pt x="8" y="112"/>
                  </a:lnTo>
                  <a:lnTo>
                    <a:pt x="7" y="113"/>
                  </a:lnTo>
                  <a:lnTo>
                    <a:pt x="6" y="114"/>
                  </a:lnTo>
                  <a:lnTo>
                    <a:pt x="6" y="115"/>
                  </a:lnTo>
                  <a:lnTo>
                    <a:pt x="5" y="116"/>
                  </a:lnTo>
                  <a:lnTo>
                    <a:pt x="6" y="118"/>
                  </a:lnTo>
                  <a:lnTo>
                    <a:pt x="8" y="119"/>
                  </a:lnTo>
                  <a:lnTo>
                    <a:pt x="8" y="120"/>
                  </a:lnTo>
                  <a:lnTo>
                    <a:pt x="7" y="121"/>
                  </a:lnTo>
                  <a:lnTo>
                    <a:pt x="6" y="123"/>
                  </a:lnTo>
                  <a:lnTo>
                    <a:pt x="7" y="124"/>
                  </a:lnTo>
                  <a:lnTo>
                    <a:pt x="8" y="125"/>
                  </a:lnTo>
                  <a:lnTo>
                    <a:pt x="8" y="126"/>
                  </a:lnTo>
                  <a:lnTo>
                    <a:pt x="7" y="126"/>
                  </a:lnTo>
                  <a:lnTo>
                    <a:pt x="6" y="128"/>
                  </a:lnTo>
                  <a:lnTo>
                    <a:pt x="6" y="129"/>
                  </a:lnTo>
                  <a:lnTo>
                    <a:pt x="8" y="131"/>
                  </a:lnTo>
                  <a:lnTo>
                    <a:pt x="7" y="132"/>
                  </a:lnTo>
                  <a:lnTo>
                    <a:pt x="5" y="133"/>
                  </a:lnTo>
                  <a:lnTo>
                    <a:pt x="4" y="136"/>
                  </a:lnTo>
                  <a:lnTo>
                    <a:pt x="4" y="139"/>
                  </a:lnTo>
                  <a:lnTo>
                    <a:pt x="6" y="143"/>
                  </a:lnTo>
                  <a:lnTo>
                    <a:pt x="5" y="143"/>
                  </a:lnTo>
                  <a:lnTo>
                    <a:pt x="4" y="145"/>
                  </a:lnTo>
                  <a:lnTo>
                    <a:pt x="3" y="146"/>
                  </a:lnTo>
                  <a:lnTo>
                    <a:pt x="4" y="148"/>
                  </a:lnTo>
                  <a:lnTo>
                    <a:pt x="8" y="150"/>
                  </a:lnTo>
                  <a:lnTo>
                    <a:pt x="7" y="150"/>
                  </a:lnTo>
                  <a:lnTo>
                    <a:pt x="4" y="151"/>
                  </a:lnTo>
                  <a:lnTo>
                    <a:pt x="3" y="153"/>
                  </a:lnTo>
                  <a:lnTo>
                    <a:pt x="3" y="155"/>
                  </a:lnTo>
                  <a:lnTo>
                    <a:pt x="7" y="157"/>
                  </a:lnTo>
                  <a:lnTo>
                    <a:pt x="6" y="157"/>
                  </a:lnTo>
                  <a:lnTo>
                    <a:pt x="5" y="158"/>
                  </a:lnTo>
                  <a:lnTo>
                    <a:pt x="3" y="160"/>
                  </a:lnTo>
                  <a:lnTo>
                    <a:pt x="2" y="165"/>
                  </a:lnTo>
                  <a:lnTo>
                    <a:pt x="1" y="171"/>
                  </a:lnTo>
                  <a:lnTo>
                    <a:pt x="0" y="171"/>
                  </a:lnTo>
                  <a:lnTo>
                    <a:pt x="0" y="173"/>
                  </a:lnTo>
                  <a:lnTo>
                    <a:pt x="0" y="176"/>
                  </a:lnTo>
                  <a:lnTo>
                    <a:pt x="0" y="179"/>
                  </a:lnTo>
                  <a:lnTo>
                    <a:pt x="3" y="182"/>
                  </a:lnTo>
                  <a:lnTo>
                    <a:pt x="7" y="184"/>
                  </a:lnTo>
                  <a:lnTo>
                    <a:pt x="10" y="184"/>
                  </a:lnTo>
                  <a:lnTo>
                    <a:pt x="14" y="183"/>
                  </a:lnTo>
                  <a:lnTo>
                    <a:pt x="15" y="183"/>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142" name="Freeform 118"/>
            <p:cNvSpPr>
              <a:spLocks/>
            </p:cNvSpPr>
            <p:nvPr/>
          </p:nvSpPr>
          <p:spPr bwMode="auto">
            <a:xfrm>
              <a:off x="383" y="379"/>
              <a:ext cx="100" cy="193"/>
            </a:xfrm>
            <a:custGeom>
              <a:avLst/>
              <a:gdLst/>
              <a:ahLst/>
              <a:cxnLst>
                <a:cxn ang="0">
                  <a:pos x="31" y="191"/>
                </a:cxn>
                <a:cxn ang="0">
                  <a:pos x="32" y="184"/>
                </a:cxn>
                <a:cxn ang="0">
                  <a:pos x="34" y="173"/>
                </a:cxn>
                <a:cxn ang="0">
                  <a:pos x="37" y="160"/>
                </a:cxn>
                <a:cxn ang="0">
                  <a:pos x="30" y="159"/>
                </a:cxn>
                <a:cxn ang="0">
                  <a:pos x="36" y="158"/>
                </a:cxn>
                <a:cxn ang="0">
                  <a:pos x="43" y="148"/>
                </a:cxn>
                <a:cxn ang="0">
                  <a:pos x="46" y="136"/>
                </a:cxn>
                <a:cxn ang="0">
                  <a:pos x="47" y="127"/>
                </a:cxn>
                <a:cxn ang="0">
                  <a:pos x="54" y="108"/>
                </a:cxn>
                <a:cxn ang="0">
                  <a:pos x="64" y="84"/>
                </a:cxn>
                <a:cxn ang="0">
                  <a:pos x="75" y="69"/>
                </a:cxn>
                <a:cxn ang="0">
                  <a:pos x="82" y="60"/>
                </a:cxn>
                <a:cxn ang="0">
                  <a:pos x="86" y="50"/>
                </a:cxn>
                <a:cxn ang="0">
                  <a:pos x="88" y="41"/>
                </a:cxn>
                <a:cxn ang="0">
                  <a:pos x="91" y="28"/>
                </a:cxn>
                <a:cxn ang="0">
                  <a:pos x="98" y="18"/>
                </a:cxn>
                <a:cxn ang="0">
                  <a:pos x="99" y="4"/>
                </a:cxn>
                <a:cxn ang="0">
                  <a:pos x="96" y="0"/>
                </a:cxn>
                <a:cxn ang="0">
                  <a:pos x="76" y="2"/>
                </a:cxn>
                <a:cxn ang="0">
                  <a:pos x="48" y="5"/>
                </a:cxn>
                <a:cxn ang="0">
                  <a:pos x="33" y="10"/>
                </a:cxn>
                <a:cxn ang="0">
                  <a:pos x="28" y="27"/>
                </a:cxn>
                <a:cxn ang="0">
                  <a:pos x="20" y="56"/>
                </a:cxn>
                <a:cxn ang="0">
                  <a:pos x="14" y="81"/>
                </a:cxn>
                <a:cxn ang="0">
                  <a:pos x="12" y="93"/>
                </a:cxn>
                <a:cxn ang="0">
                  <a:pos x="11" y="105"/>
                </a:cxn>
                <a:cxn ang="0">
                  <a:pos x="9" y="114"/>
                </a:cxn>
                <a:cxn ang="0">
                  <a:pos x="6" y="118"/>
                </a:cxn>
                <a:cxn ang="0">
                  <a:pos x="6" y="122"/>
                </a:cxn>
                <a:cxn ang="0">
                  <a:pos x="7" y="125"/>
                </a:cxn>
                <a:cxn ang="0">
                  <a:pos x="9" y="129"/>
                </a:cxn>
                <a:cxn ang="0">
                  <a:pos x="6" y="132"/>
                </a:cxn>
                <a:cxn ang="0">
                  <a:pos x="7" y="136"/>
                </a:cxn>
                <a:cxn ang="0">
                  <a:pos x="4" y="143"/>
                </a:cxn>
                <a:cxn ang="0">
                  <a:pos x="4" y="150"/>
                </a:cxn>
                <a:cxn ang="0">
                  <a:pos x="8" y="155"/>
                </a:cxn>
                <a:cxn ang="0">
                  <a:pos x="3" y="158"/>
                </a:cxn>
                <a:cxn ang="0">
                  <a:pos x="6" y="162"/>
                </a:cxn>
                <a:cxn ang="0">
                  <a:pos x="2" y="170"/>
                </a:cxn>
                <a:cxn ang="0">
                  <a:pos x="0" y="179"/>
                </a:cxn>
                <a:cxn ang="0">
                  <a:pos x="3" y="188"/>
                </a:cxn>
                <a:cxn ang="0">
                  <a:pos x="15" y="189"/>
                </a:cxn>
              </a:cxnLst>
              <a:rect l="0" t="0" r="r" b="b"/>
              <a:pathLst>
                <a:path w="100" h="193">
                  <a:moveTo>
                    <a:pt x="16" y="189"/>
                  </a:moveTo>
                  <a:lnTo>
                    <a:pt x="31" y="192"/>
                  </a:lnTo>
                  <a:lnTo>
                    <a:pt x="31" y="191"/>
                  </a:lnTo>
                  <a:lnTo>
                    <a:pt x="31" y="189"/>
                  </a:lnTo>
                  <a:lnTo>
                    <a:pt x="32" y="186"/>
                  </a:lnTo>
                  <a:lnTo>
                    <a:pt x="32" y="184"/>
                  </a:lnTo>
                  <a:lnTo>
                    <a:pt x="33" y="180"/>
                  </a:lnTo>
                  <a:lnTo>
                    <a:pt x="33" y="177"/>
                  </a:lnTo>
                  <a:lnTo>
                    <a:pt x="34" y="173"/>
                  </a:lnTo>
                  <a:lnTo>
                    <a:pt x="35" y="169"/>
                  </a:lnTo>
                  <a:lnTo>
                    <a:pt x="36" y="165"/>
                  </a:lnTo>
                  <a:lnTo>
                    <a:pt x="37" y="160"/>
                  </a:lnTo>
                  <a:lnTo>
                    <a:pt x="35" y="158"/>
                  </a:lnTo>
                  <a:lnTo>
                    <a:pt x="33" y="158"/>
                  </a:lnTo>
                  <a:lnTo>
                    <a:pt x="30" y="159"/>
                  </a:lnTo>
                  <a:lnTo>
                    <a:pt x="29" y="159"/>
                  </a:lnTo>
                  <a:lnTo>
                    <a:pt x="33" y="159"/>
                  </a:lnTo>
                  <a:lnTo>
                    <a:pt x="36" y="158"/>
                  </a:lnTo>
                  <a:lnTo>
                    <a:pt x="39" y="155"/>
                  </a:lnTo>
                  <a:lnTo>
                    <a:pt x="41" y="152"/>
                  </a:lnTo>
                  <a:lnTo>
                    <a:pt x="43" y="148"/>
                  </a:lnTo>
                  <a:lnTo>
                    <a:pt x="44" y="144"/>
                  </a:lnTo>
                  <a:lnTo>
                    <a:pt x="45" y="140"/>
                  </a:lnTo>
                  <a:lnTo>
                    <a:pt x="46" y="136"/>
                  </a:lnTo>
                  <a:lnTo>
                    <a:pt x="46" y="133"/>
                  </a:lnTo>
                  <a:lnTo>
                    <a:pt x="46" y="130"/>
                  </a:lnTo>
                  <a:lnTo>
                    <a:pt x="47" y="127"/>
                  </a:lnTo>
                  <a:lnTo>
                    <a:pt x="48" y="122"/>
                  </a:lnTo>
                  <a:lnTo>
                    <a:pt x="51" y="116"/>
                  </a:lnTo>
                  <a:lnTo>
                    <a:pt x="54" y="108"/>
                  </a:lnTo>
                  <a:lnTo>
                    <a:pt x="57" y="100"/>
                  </a:lnTo>
                  <a:lnTo>
                    <a:pt x="61" y="92"/>
                  </a:lnTo>
                  <a:lnTo>
                    <a:pt x="64" y="84"/>
                  </a:lnTo>
                  <a:lnTo>
                    <a:pt x="68" y="78"/>
                  </a:lnTo>
                  <a:lnTo>
                    <a:pt x="71" y="72"/>
                  </a:lnTo>
                  <a:lnTo>
                    <a:pt x="75" y="69"/>
                  </a:lnTo>
                  <a:lnTo>
                    <a:pt x="77" y="66"/>
                  </a:lnTo>
                  <a:lnTo>
                    <a:pt x="80" y="63"/>
                  </a:lnTo>
                  <a:lnTo>
                    <a:pt x="82" y="60"/>
                  </a:lnTo>
                  <a:lnTo>
                    <a:pt x="83" y="57"/>
                  </a:lnTo>
                  <a:lnTo>
                    <a:pt x="85" y="54"/>
                  </a:lnTo>
                  <a:lnTo>
                    <a:pt x="86" y="50"/>
                  </a:lnTo>
                  <a:lnTo>
                    <a:pt x="87" y="47"/>
                  </a:lnTo>
                  <a:lnTo>
                    <a:pt x="88" y="44"/>
                  </a:lnTo>
                  <a:lnTo>
                    <a:pt x="88" y="41"/>
                  </a:lnTo>
                  <a:lnTo>
                    <a:pt x="88" y="38"/>
                  </a:lnTo>
                  <a:lnTo>
                    <a:pt x="88" y="33"/>
                  </a:lnTo>
                  <a:lnTo>
                    <a:pt x="91" y="28"/>
                  </a:lnTo>
                  <a:lnTo>
                    <a:pt x="94" y="23"/>
                  </a:lnTo>
                  <a:lnTo>
                    <a:pt x="97" y="19"/>
                  </a:lnTo>
                  <a:lnTo>
                    <a:pt x="98" y="18"/>
                  </a:lnTo>
                  <a:lnTo>
                    <a:pt x="99" y="13"/>
                  </a:lnTo>
                  <a:lnTo>
                    <a:pt x="99" y="8"/>
                  </a:lnTo>
                  <a:lnTo>
                    <a:pt x="99" y="4"/>
                  </a:lnTo>
                  <a:lnTo>
                    <a:pt x="98" y="1"/>
                  </a:lnTo>
                  <a:lnTo>
                    <a:pt x="98" y="0"/>
                  </a:lnTo>
                  <a:lnTo>
                    <a:pt x="96" y="0"/>
                  </a:lnTo>
                  <a:lnTo>
                    <a:pt x="91" y="1"/>
                  </a:lnTo>
                  <a:lnTo>
                    <a:pt x="84" y="1"/>
                  </a:lnTo>
                  <a:lnTo>
                    <a:pt x="76" y="2"/>
                  </a:lnTo>
                  <a:lnTo>
                    <a:pt x="66" y="3"/>
                  </a:lnTo>
                  <a:lnTo>
                    <a:pt x="57" y="4"/>
                  </a:lnTo>
                  <a:lnTo>
                    <a:pt x="48" y="5"/>
                  </a:lnTo>
                  <a:lnTo>
                    <a:pt x="40" y="7"/>
                  </a:lnTo>
                  <a:lnTo>
                    <a:pt x="35" y="8"/>
                  </a:lnTo>
                  <a:lnTo>
                    <a:pt x="33" y="10"/>
                  </a:lnTo>
                  <a:lnTo>
                    <a:pt x="32" y="13"/>
                  </a:lnTo>
                  <a:lnTo>
                    <a:pt x="30" y="19"/>
                  </a:lnTo>
                  <a:lnTo>
                    <a:pt x="28" y="27"/>
                  </a:lnTo>
                  <a:lnTo>
                    <a:pt x="25" y="36"/>
                  </a:lnTo>
                  <a:lnTo>
                    <a:pt x="23" y="46"/>
                  </a:lnTo>
                  <a:lnTo>
                    <a:pt x="20" y="56"/>
                  </a:lnTo>
                  <a:lnTo>
                    <a:pt x="17" y="66"/>
                  </a:lnTo>
                  <a:lnTo>
                    <a:pt x="15" y="74"/>
                  </a:lnTo>
                  <a:lnTo>
                    <a:pt x="14" y="81"/>
                  </a:lnTo>
                  <a:lnTo>
                    <a:pt x="13" y="86"/>
                  </a:lnTo>
                  <a:lnTo>
                    <a:pt x="13" y="89"/>
                  </a:lnTo>
                  <a:lnTo>
                    <a:pt x="12" y="93"/>
                  </a:lnTo>
                  <a:lnTo>
                    <a:pt x="12" y="97"/>
                  </a:lnTo>
                  <a:lnTo>
                    <a:pt x="12" y="101"/>
                  </a:lnTo>
                  <a:lnTo>
                    <a:pt x="11" y="105"/>
                  </a:lnTo>
                  <a:lnTo>
                    <a:pt x="10" y="108"/>
                  </a:lnTo>
                  <a:lnTo>
                    <a:pt x="10" y="111"/>
                  </a:lnTo>
                  <a:lnTo>
                    <a:pt x="9" y="114"/>
                  </a:lnTo>
                  <a:lnTo>
                    <a:pt x="8" y="116"/>
                  </a:lnTo>
                  <a:lnTo>
                    <a:pt x="7" y="117"/>
                  </a:lnTo>
                  <a:lnTo>
                    <a:pt x="6" y="118"/>
                  </a:lnTo>
                  <a:lnTo>
                    <a:pt x="6" y="119"/>
                  </a:lnTo>
                  <a:lnTo>
                    <a:pt x="5" y="120"/>
                  </a:lnTo>
                  <a:lnTo>
                    <a:pt x="6" y="122"/>
                  </a:lnTo>
                  <a:lnTo>
                    <a:pt x="9" y="123"/>
                  </a:lnTo>
                  <a:lnTo>
                    <a:pt x="8" y="124"/>
                  </a:lnTo>
                  <a:lnTo>
                    <a:pt x="7" y="125"/>
                  </a:lnTo>
                  <a:lnTo>
                    <a:pt x="6" y="127"/>
                  </a:lnTo>
                  <a:lnTo>
                    <a:pt x="7" y="128"/>
                  </a:lnTo>
                  <a:lnTo>
                    <a:pt x="9" y="129"/>
                  </a:lnTo>
                  <a:lnTo>
                    <a:pt x="8" y="130"/>
                  </a:lnTo>
                  <a:lnTo>
                    <a:pt x="7" y="130"/>
                  </a:lnTo>
                  <a:lnTo>
                    <a:pt x="6" y="132"/>
                  </a:lnTo>
                  <a:lnTo>
                    <a:pt x="6" y="133"/>
                  </a:lnTo>
                  <a:lnTo>
                    <a:pt x="8" y="135"/>
                  </a:lnTo>
                  <a:lnTo>
                    <a:pt x="7" y="136"/>
                  </a:lnTo>
                  <a:lnTo>
                    <a:pt x="5" y="137"/>
                  </a:lnTo>
                  <a:lnTo>
                    <a:pt x="4" y="140"/>
                  </a:lnTo>
                  <a:lnTo>
                    <a:pt x="4" y="143"/>
                  </a:lnTo>
                  <a:lnTo>
                    <a:pt x="6" y="148"/>
                  </a:lnTo>
                  <a:lnTo>
                    <a:pt x="5" y="148"/>
                  </a:lnTo>
                  <a:lnTo>
                    <a:pt x="4" y="150"/>
                  </a:lnTo>
                  <a:lnTo>
                    <a:pt x="3" y="151"/>
                  </a:lnTo>
                  <a:lnTo>
                    <a:pt x="4" y="153"/>
                  </a:lnTo>
                  <a:lnTo>
                    <a:pt x="8" y="155"/>
                  </a:lnTo>
                  <a:lnTo>
                    <a:pt x="7" y="155"/>
                  </a:lnTo>
                  <a:lnTo>
                    <a:pt x="4" y="156"/>
                  </a:lnTo>
                  <a:lnTo>
                    <a:pt x="3" y="158"/>
                  </a:lnTo>
                  <a:lnTo>
                    <a:pt x="3" y="160"/>
                  </a:lnTo>
                  <a:lnTo>
                    <a:pt x="7" y="162"/>
                  </a:lnTo>
                  <a:lnTo>
                    <a:pt x="6" y="162"/>
                  </a:lnTo>
                  <a:lnTo>
                    <a:pt x="5" y="163"/>
                  </a:lnTo>
                  <a:lnTo>
                    <a:pt x="3" y="165"/>
                  </a:lnTo>
                  <a:lnTo>
                    <a:pt x="2" y="170"/>
                  </a:lnTo>
                  <a:lnTo>
                    <a:pt x="1" y="176"/>
                  </a:lnTo>
                  <a:lnTo>
                    <a:pt x="0" y="177"/>
                  </a:lnTo>
                  <a:lnTo>
                    <a:pt x="0" y="179"/>
                  </a:lnTo>
                  <a:lnTo>
                    <a:pt x="0" y="182"/>
                  </a:lnTo>
                  <a:lnTo>
                    <a:pt x="0" y="185"/>
                  </a:lnTo>
                  <a:lnTo>
                    <a:pt x="3" y="188"/>
                  </a:lnTo>
                  <a:lnTo>
                    <a:pt x="7" y="190"/>
                  </a:lnTo>
                  <a:lnTo>
                    <a:pt x="11" y="190"/>
                  </a:lnTo>
                  <a:lnTo>
                    <a:pt x="15" y="189"/>
                  </a:lnTo>
                  <a:lnTo>
                    <a:pt x="16" y="189"/>
                  </a:lnTo>
                </a:path>
              </a:pathLst>
            </a:custGeom>
            <a:noFill/>
            <a:ln w="12700" cap="rnd" cmpd="sng">
              <a:solidFill>
                <a:srgbClr val="470000"/>
              </a:solidFill>
              <a:prstDash val="solid"/>
              <a:round/>
              <a:headEnd/>
              <a:tailEnd/>
            </a:ln>
            <a:effectLst/>
          </p:spPr>
          <p:txBody>
            <a:bodyPr wrap="none" lIns="104683" tIns="52342" rIns="104683" bIns="52342">
              <a:spAutoFit/>
            </a:bodyPr>
            <a:lstStyle/>
            <a:p>
              <a:pPr>
                <a:defRPr/>
              </a:pPr>
              <a:endParaRPr lang="en-US" dirty="0"/>
            </a:p>
          </p:txBody>
        </p:sp>
        <p:sp>
          <p:nvSpPr>
            <p:cNvPr id="1143" name="Freeform 119"/>
            <p:cNvSpPr>
              <a:spLocks/>
            </p:cNvSpPr>
            <p:nvPr/>
          </p:nvSpPr>
          <p:spPr bwMode="auto">
            <a:xfrm>
              <a:off x="423" y="440"/>
              <a:ext cx="31" cy="77"/>
            </a:xfrm>
            <a:custGeom>
              <a:avLst/>
              <a:gdLst/>
              <a:ahLst/>
              <a:cxnLst>
                <a:cxn ang="0">
                  <a:pos x="35" y="0"/>
                </a:cxn>
                <a:cxn ang="0">
                  <a:pos x="33" y="1"/>
                </a:cxn>
                <a:cxn ang="0">
                  <a:pos x="31" y="5"/>
                </a:cxn>
                <a:cxn ang="0">
                  <a:pos x="27" y="10"/>
                </a:cxn>
                <a:cxn ang="0">
                  <a:pos x="24" y="16"/>
                </a:cxn>
                <a:cxn ang="0">
                  <a:pos x="20" y="21"/>
                </a:cxn>
                <a:cxn ang="0">
                  <a:pos x="20" y="24"/>
                </a:cxn>
                <a:cxn ang="0">
                  <a:pos x="18" y="29"/>
                </a:cxn>
                <a:cxn ang="0">
                  <a:pos x="15" y="34"/>
                </a:cxn>
                <a:cxn ang="0">
                  <a:pos x="14" y="40"/>
                </a:cxn>
                <a:cxn ang="0">
                  <a:pos x="11" y="45"/>
                </a:cxn>
                <a:cxn ang="0">
                  <a:pos x="9" y="52"/>
                </a:cxn>
                <a:cxn ang="0">
                  <a:pos x="7" y="57"/>
                </a:cxn>
                <a:cxn ang="0">
                  <a:pos x="5" y="64"/>
                </a:cxn>
                <a:cxn ang="0">
                  <a:pos x="4" y="69"/>
                </a:cxn>
                <a:cxn ang="0">
                  <a:pos x="3" y="73"/>
                </a:cxn>
                <a:cxn ang="0">
                  <a:pos x="0" y="76"/>
                </a:cxn>
                <a:cxn ang="0">
                  <a:pos x="0" y="74"/>
                </a:cxn>
                <a:cxn ang="0">
                  <a:pos x="2" y="70"/>
                </a:cxn>
                <a:cxn ang="0">
                  <a:pos x="3" y="66"/>
                </a:cxn>
                <a:cxn ang="0">
                  <a:pos x="4" y="61"/>
                </a:cxn>
                <a:cxn ang="0">
                  <a:pos x="5" y="57"/>
                </a:cxn>
                <a:cxn ang="0">
                  <a:pos x="6" y="55"/>
                </a:cxn>
                <a:cxn ang="0">
                  <a:pos x="7" y="52"/>
                </a:cxn>
                <a:cxn ang="0">
                  <a:pos x="9" y="47"/>
                </a:cxn>
                <a:cxn ang="0">
                  <a:pos x="10" y="44"/>
                </a:cxn>
                <a:cxn ang="0">
                  <a:pos x="12" y="39"/>
                </a:cxn>
                <a:cxn ang="0">
                  <a:pos x="14" y="34"/>
                </a:cxn>
                <a:cxn ang="0">
                  <a:pos x="15" y="31"/>
                </a:cxn>
                <a:cxn ang="0">
                  <a:pos x="16" y="27"/>
                </a:cxn>
                <a:cxn ang="0">
                  <a:pos x="17" y="25"/>
                </a:cxn>
                <a:cxn ang="0">
                  <a:pos x="17" y="24"/>
                </a:cxn>
                <a:cxn ang="0">
                  <a:pos x="19" y="23"/>
                </a:cxn>
                <a:cxn ang="0">
                  <a:pos x="21" y="19"/>
                </a:cxn>
                <a:cxn ang="0">
                  <a:pos x="26" y="15"/>
                </a:cxn>
                <a:cxn ang="0">
                  <a:pos x="28" y="10"/>
                </a:cxn>
                <a:cxn ang="0">
                  <a:pos x="30" y="7"/>
                </a:cxn>
                <a:cxn ang="0">
                  <a:pos x="30" y="6"/>
                </a:cxn>
                <a:cxn ang="0">
                  <a:pos x="31" y="3"/>
                </a:cxn>
                <a:cxn ang="0">
                  <a:pos x="32" y="1"/>
                </a:cxn>
                <a:cxn ang="0">
                  <a:pos x="33" y="0"/>
                </a:cxn>
                <a:cxn ang="0">
                  <a:pos x="35" y="0"/>
                </a:cxn>
              </a:cxnLst>
              <a:rect l="0" t="0" r="r" b="b"/>
              <a:pathLst>
                <a:path w="36" h="77">
                  <a:moveTo>
                    <a:pt x="35" y="0"/>
                  </a:moveTo>
                  <a:lnTo>
                    <a:pt x="33" y="1"/>
                  </a:lnTo>
                  <a:lnTo>
                    <a:pt x="31" y="5"/>
                  </a:lnTo>
                  <a:lnTo>
                    <a:pt x="27" y="10"/>
                  </a:lnTo>
                  <a:lnTo>
                    <a:pt x="24" y="16"/>
                  </a:lnTo>
                  <a:lnTo>
                    <a:pt x="20" y="21"/>
                  </a:lnTo>
                  <a:lnTo>
                    <a:pt x="20" y="24"/>
                  </a:lnTo>
                  <a:lnTo>
                    <a:pt x="18" y="29"/>
                  </a:lnTo>
                  <a:lnTo>
                    <a:pt x="15" y="34"/>
                  </a:lnTo>
                  <a:lnTo>
                    <a:pt x="14" y="40"/>
                  </a:lnTo>
                  <a:lnTo>
                    <a:pt x="11" y="45"/>
                  </a:lnTo>
                  <a:lnTo>
                    <a:pt x="9" y="52"/>
                  </a:lnTo>
                  <a:lnTo>
                    <a:pt x="7" y="57"/>
                  </a:lnTo>
                  <a:lnTo>
                    <a:pt x="5" y="64"/>
                  </a:lnTo>
                  <a:lnTo>
                    <a:pt x="4" y="69"/>
                  </a:lnTo>
                  <a:lnTo>
                    <a:pt x="3" y="73"/>
                  </a:lnTo>
                  <a:lnTo>
                    <a:pt x="0" y="76"/>
                  </a:lnTo>
                  <a:lnTo>
                    <a:pt x="0" y="74"/>
                  </a:lnTo>
                  <a:lnTo>
                    <a:pt x="2" y="70"/>
                  </a:lnTo>
                  <a:lnTo>
                    <a:pt x="3" y="66"/>
                  </a:lnTo>
                  <a:lnTo>
                    <a:pt x="4" y="61"/>
                  </a:lnTo>
                  <a:lnTo>
                    <a:pt x="5" y="57"/>
                  </a:lnTo>
                  <a:lnTo>
                    <a:pt x="6" y="55"/>
                  </a:lnTo>
                  <a:lnTo>
                    <a:pt x="7" y="52"/>
                  </a:lnTo>
                  <a:lnTo>
                    <a:pt x="9" y="47"/>
                  </a:lnTo>
                  <a:lnTo>
                    <a:pt x="10" y="44"/>
                  </a:lnTo>
                  <a:lnTo>
                    <a:pt x="12" y="39"/>
                  </a:lnTo>
                  <a:lnTo>
                    <a:pt x="14" y="34"/>
                  </a:lnTo>
                  <a:lnTo>
                    <a:pt x="15" y="31"/>
                  </a:lnTo>
                  <a:lnTo>
                    <a:pt x="16" y="27"/>
                  </a:lnTo>
                  <a:lnTo>
                    <a:pt x="17" y="25"/>
                  </a:lnTo>
                  <a:lnTo>
                    <a:pt x="17" y="24"/>
                  </a:lnTo>
                  <a:lnTo>
                    <a:pt x="19" y="23"/>
                  </a:lnTo>
                  <a:lnTo>
                    <a:pt x="21" y="19"/>
                  </a:lnTo>
                  <a:lnTo>
                    <a:pt x="26" y="15"/>
                  </a:lnTo>
                  <a:lnTo>
                    <a:pt x="28" y="10"/>
                  </a:lnTo>
                  <a:lnTo>
                    <a:pt x="30" y="7"/>
                  </a:lnTo>
                  <a:lnTo>
                    <a:pt x="30" y="6"/>
                  </a:lnTo>
                  <a:lnTo>
                    <a:pt x="31" y="3"/>
                  </a:lnTo>
                  <a:lnTo>
                    <a:pt x="32" y="1"/>
                  </a:lnTo>
                  <a:lnTo>
                    <a:pt x="33" y="0"/>
                  </a:lnTo>
                  <a:lnTo>
                    <a:pt x="35" y="0"/>
                  </a:lnTo>
                </a:path>
              </a:pathLst>
            </a:custGeom>
            <a:solidFill>
              <a:srgbClr val="470000"/>
            </a:solidFill>
            <a:ln w="9525" cap="rnd">
              <a:noFill/>
              <a:round/>
              <a:headEnd/>
              <a:tailEnd/>
            </a:ln>
            <a:effectLst/>
          </p:spPr>
          <p:txBody>
            <a:bodyPr wrap="none" lIns="104683" tIns="52342" rIns="104683" bIns="52342">
              <a:spAutoFit/>
            </a:bodyPr>
            <a:lstStyle/>
            <a:p>
              <a:pPr>
                <a:defRPr/>
              </a:pPr>
              <a:endParaRPr lang="en-US" dirty="0"/>
            </a:p>
          </p:txBody>
        </p:sp>
        <p:sp>
          <p:nvSpPr>
            <p:cNvPr id="1144" name="Freeform 120"/>
            <p:cNvSpPr>
              <a:spLocks/>
            </p:cNvSpPr>
            <p:nvPr/>
          </p:nvSpPr>
          <p:spPr bwMode="auto">
            <a:xfrm>
              <a:off x="389" y="500"/>
              <a:ext cx="17" cy="17"/>
            </a:xfrm>
            <a:custGeom>
              <a:avLst/>
              <a:gdLst/>
              <a:ahLst/>
              <a:cxnLst>
                <a:cxn ang="0">
                  <a:pos x="0" y="0"/>
                </a:cxn>
                <a:cxn ang="0">
                  <a:pos x="1" y="3"/>
                </a:cxn>
                <a:cxn ang="0">
                  <a:pos x="5" y="6"/>
                </a:cxn>
                <a:cxn ang="0">
                  <a:pos x="8" y="9"/>
                </a:cxn>
                <a:cxn ang="0">
                  <a:pos x="14" y="12"/>
                </a:cxn>
                <a:cxn ang="0">
                  <a:pos x="16" y="16"/>
                </a:cxn>
              </a:cxnLst>
              <a:rect l="0" t="0" r="r" b="b"/>
              <a:pathLst>
                <a:path w="17" h="17">
                  <a:moveTo>
                    <a:pt x="0" y="0"/>
                  </a:moveTo>
                  <a:lnTo>
                    <a:pt x="1" y="3"/>
                  </a:lnTo>
                  <a:lnTo>
                    <a:pt x="5" y="6"/>
                  </a:lnTo>
                  <a:lnTo>
                    <a:pt x="8" y="9"/>
                  </a:lnTo>
                  <a:lnTo>
                    <a:pt x="14" y="12"/>
                  </a:lnTo>
                  <a:lnTo>
                    <a:pt x="16" y="16"/>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145" name="Freeform 121"/>
            <p:cNvSpPr>
              <a:spLocks/>
            </p:cNvSpPr>
            <p:nvPr/>
          </p:nvSpPr>
          <p:spPr bwMode="auto">
            <a:xfrm>
              <a:off x="390" y="507"/>
              <a:ext cx="17" cy="17"/>
            </a:xfrm>
            <a:custGeom>
              <a:avLst/>
              <a:gdLst/>
              <a:ahLst/>
              <a:cxnLst>
                <a:cxn ang="0">
                  <a:pos x="0" y="0"/>
                </a:cxn>
                <a:cxn ang="0">
                  <a:pos x="0" y="4"/>
                </a:cxn>
                <a:cxn ang="0">
                  <a:pos x="2" y="4"/>
                </a:cxn>
                <a:cxn ang="0">
                  <a:pos x="6" y="12"/>
                </a:cxn>
                <a:cxn ang="0">
                  <a:pos x="10" y="16"/>
                </a:cxn>
                <a:cxn ang="0">
                  <a:pos x="16" y="16"/>
                </a:cxn>
              </a:cxnLst>
              <a:rect l="0" t="0" r="r" b="b"/>
              <a:pathLst>
                <a:path w="17" h="17">
                  <a:moveTo>
                    <a:pt x="0" y="0"/>
                  </a:moveTo>
                  <a:lnTo>
                    <a:pt x="0" y="4"/>
                  </a:lnTo>
                  <a:lnTo>
                    <a:pt x="2" y="4"/>
                  </a:lnTo>
                  <a:lnTo>
                    <a:pt x="6" y="12"/>
                  </a:lnTo>
                  <a:lnTo>
                    <a:pt x="10" y="16"/>
                  </a:lnTo>
                  <a:lnTo>
                    <a:pt x="16" y="16"/>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146" name="Freeform 122"/>
            <p:cNvSpPr>
              <a:spLocks/>
            </p:cNvSpPr>
            <p:nvPr/>
          </p:nvSpPr>
          <p:spPr bwMode="auto">
            <a:xfrm>
              <a:off x="389" y="513"/>
              <a:ext cx="17" cy="14"/>
            </a:xfrm>
            <a:custGeom>
              <a:avLst/>
              <a:gdLst/>
              <a:ahLst/>
              <a:cxnLst>
                <a:cxn ang="0">
                  <a:pos x="0" y="0"/>
                </a:cxn>
                <a:cxn ang="0">
                  <a:pos x="2" y="4"/>
                </a:cxn>
                <a:cxn ang="0">
                  <a:pos x="4" y="4"/>
                </a:cxn>
                <a:cxn ang="0">
                  <a:pos x="6" y="8"/>
                </a:cxn>
                <a:cxn ang="0">
                  <a:pos x="11" y="12"/>
                </a:cxn>
                <a:cxn ang="0">
                  <a:pos x="16" y="16"/>
                </a:cxn>
              </a:cxnLst>
              <a:rect l="0" t="0" r="r" b="b"/>
              <a:pathLst>
                <a:path w="17" h="17">
                  <a:moveTo>
                    <a:pt x="0" y="0"/>
                  </a:moveTo>
                  <a:lnTo>
                    <a:pt x="2" y="4"/>
                  </a:lnTo>
                  <a:lnTo>
                    <a:pt x="4" y="4"/>
                  </a:lnTo>
                  <a:lnTo>
                    <a:pt x="6" y="8"/>
                  </a:lnTo>
                  <a:lnTo>
                    <a:pt x="11" y="12"/>
                  </a:lnTo>
                  <a:lnTo>
                    <a:pt x="16" y="16"/>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147" name="Freeform 123"/>
            <p:cNvSpPr>
              <a:spLocks/>
            </p:cNvSpPr>
            <p:nvPr/>
          </p:nvSpPr>
          <p:spPr bwMode="auto">
            <a:xfrm>
              <a:off x="388" y="524"/>
              <a:ext cx="17" cy="14"/>
            </a:xfrm>
            <a:custGeom>
              <a:avLst/>
              <a:gdLst/>
              <a:ahLst/>
              <a:cxnLst>
                <a:cxn ang="0">
                  <a:pos x="0" y="0"/>
                </a:cxn>
                <a:cxn ang="0">
                  <a:pos x="0" y="4"/>
                </a:cxn>
                <a:cxn ang="0">
                  <a:pos x="2" y="8"/>
                </a:cxn>
                <a:cxn ang="0">
                  <a:pos x="8" y="12"/>
                </a:cxn>
                <a:cxn ang="0">
                  <a:pos x="16" y="16"/>
                </a:cxn>
              </a:cxnLst>
              <a:rect l="0" t="0" r="r" b="b"/>
              <a:pathLst>
                <a:path w="17" h="17">
                  <a:moveTo>
                    <a:pt x="0" y="0"/>
                  </a:moveTo>
                  <a:lnTo>
                    <a:pt x="0" y="4"/>
                  </a:lnTo>
                  <a:lnTo>
                    <a:pt x="2" y="8"/>
                  </a:lnTo>
                  <a:lnTo>
                    <a:pt x="8" y="12"/>
                  </a:lnTo>
                  <a:lnTo>
                    <a:pt x="16" y="16"/>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148" name="Freeform 124"/>
            <p:cNvSpPr>
              <a:spLocks/>
            </p:cNvSpPr>
            <p:nvPr/>
          </p:nvSpPr>
          <p:spPr bwMode="auto">
            <a:xfrm>
              <a:off x="387" y="532"/>
              <a:ext cx="17" cy="17"/>
            </a:xfrm>
            <a:custGeom>
              <a:avLst/>
              <a:gdLst/>
              <a:ahLst/>
              <a:cxnLst>
                <a:cxn ang="0">
                  <a:pos x="0" y="0"/>
                </a:cxn>
                <a:cxn ang="0">
                  <a:pos x="1" y="0"/>
                </a:cxn>
                <a:cxn ang="0">
                  <a:pos x="3" y="5"/>
                </a:cxn>
                <a:cxn ang="0">
                  <a:pos x="8" y="10"/>
                </a:cxn>
                <a:cxn ang="0">
                  <a:pos x="12" y="16"/>
                </a:cxn>
                <a:cxn ang="0">
                  <a:pos x="16" y="16"/>
                </a:cxn>
              </a:cxnLst>
              <a:rect l="0" t="0" r="r" b="b"/>
              <a:pathLst>
                <a:path w="17" h="17">
                  <a:moveTo>
                    <a:pt x="0" y="0"/>
                  </a:moveTo>
                  <a:lnTo>
                    <a:pt x="1" y="0"/>
                  </a:lnTo>
                  <a:lnTo>
                    <a:pt x="3" y="5"/>
                  </a:lnTo>
                  <a:lnTo>
                    <a:pt x="8" y="10"/>
                  </a:lnTo>
                  <a:lnTo>
                    <a:pt x="12" y="16"/>
                  </a:lnTo>
                  <a:lnTo>
                    <a:pt x="16" y="16"/>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149" name="Freeform 125"/>
            <p:cNvSpPr>
              <a:spLocks/>
            </p:cNvSpPr>
            <p:nvPr/>
          </p:nvSpPr>
          <p:spPr bwMode="auto">
            <a:xfrm>
              <a:off x="387" y="540"/>
              <a:ext cx="17" cy="17"/>
            </a:xfrm>
            <a:custGeom>
              <a:avLst/>
              <a:gdLst/>
              <a:ahLst/>
              <a:cxnLst>
                <a:cxn ang="0">
                  <a:pos x="0" y="0"/>
                </a:cxn>
                <a:cxn ang="0">
                  <a:pos x="1" y="0"/>
                </a:cxn>
                <a:cxn ang="0">
                  <a:pos x="3" y="8"/>
                </a:cxn>
                <a:cxn ang="0">
                  <a:pos x="8" y="8"/>
                </a:cxn>
                <a:cxn ang="0">
                  <a:pos x="12" y="16"/>
                </a:cxn>
                <a:cxn ang="0">
                  <a:pos x="16" y="16"/>
                </a:cxn>
              </a:cxnLst>
              <a:rect l="0" t="0" r="r" b="b"/>
              <a:pathLst>
                <a:path w="17" h="17">
                  <a:moveTo>
                    <a:pt x="0" y="0"/>
                  </a:moveTo>
                  <a:lnTo>
                    <a:pt x="1" y="0"/>
                  </a:lnTo>
                  <a:lnTo>
                    <a:pt x="3" y="8"/>
                  </a:lnTo>
                  <a:lnTo>
                    <a:pt x="8" y="8"/>
                  </a:lnTo>
                  <a:lnTo>
                    <a:pt x="12" y="16"/>
                  </a:lnTo>
                  <a:lnTo>
                    <a:pt x="16" y="16"/>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150" name="Freeform 126"/>
            <p:cNvSpPr>
              <a:spLocks/>
            </p:cNvSpPr>
            <p:nvPr/>
          </p:nvSpPr>
          <p:spPr bwMode="auto">
            <a:xfrm>
              <a:off x="388" y="550"/>
              <a:ext cx="17" cy="17"/>
            </a:xfrm>
            <a:custGeom>
              <a:avLst/>
              <a:gdLst/>
              <a:ahLst/>
              <a:cxnLst>
                <a:cxn ang="0">
                  <a:pos x="0" y="16"/>
                </a:cxn>
                <a:cxn ang="0">
                  <a:pos x="0" y="16"/>
                </a:cxn>
                <a:cxn ang="0">
                  <a:pos x="2" y="16"/>
                </a:cxn>
                <a:cxn ang="0">
                  <a:pos x="8" y="16"/>
                </a:cxn>
                <a:cxn ang="0">
                  <a:pos x="13" y="16"/>
                </a:cxn>
                <a:cxn ang="0">
                  <a:pos x="16" y="0"/>
                </a:cxn>
              </a:cxnLst>
              <a:rect l="0" t="0" r="r" b="b"/>
              <a:pathLst>
                <a:path w="17" h="17">
                  <a:moveTo>
                    <a:pt x="0" y="16"/>
                  </a:moveTo>
                  <a:lnTo>
                    <a:pt x="0" y="16"/>
                  </a:lnTo>
                  <a:lnTo>
                    <a:pt x="2" y="16"/>
                  </a:lnTo>
                  <a:lnTo>
                    <a:pt x="8" y="16"/>
                  </a:lnTo>
                  <a:lnTo>
                    <a:pt x="13" y="16"/>
                  </a:lnTo>
                  <a:lnTo>
                    <a:pt x="16" y="0"/>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151" name="Freeform 127"/>
            <p:cNvSpPr>
              <a:spLocks/>
            </p:cNvSpPr>
            <p:nvPr/>
          </p:nvSpPr>
          <p:spPr bwMode="auto">
            <a:xfrm>
              <a:off x="383" y="557"/>
              <a:ext cx="17" cy="17"/>
            </a:xfrm>
            <a:custGeom>
              <a:avLst/>
              <a:gdLst/>
              <a:ahLst/>
              <a:cxnLst>
                <a:cxn ang="0">
                  <a:pos x="2" y="0"/>
                </a:cxn>
                <a:cxn ang="0">
                  <a:pos x="2" y="0"/>
                </a:cxn>
                <a:cxn ang="0">
                  <a:pos x="0" y="0"/>
                </a:cxn>
                <a:cxn ang="0">
                  <a:pos x="0" y="4"/>
                </a:cxn>
                <a:cxn ang="0">
                  <a:pos x="5" y="8"/>
                </a:cxn>
                <a:cxn ang="0">
                  <a:pos x="16" y="16"/>
                </a:cxn>
              </a:cxnLst>
              <a:rect l="0" t="0" r="r" b="b"/>
              <a:pathLst>
                <a:path w="17" h="17">
                  <a:moveTo>
                    <a:pt x="2" y="0"/>
                  </a:moveTo>
                  <a:lnTo>
                    <a:pt x="2" y="0"/>
                  </a:lnTo>
                  <a:lnTo>
                    <a:pt x="0" y="0"/>
                  </a:lnTo>
                  <a:lnTo>
                    <a:pt x="0" y="4"/>
                  </a:lnTo>
                  <a:lnTo>
                    <a:pt x="5" y="8"/>
                  </a:lnTo>
                  <a:lnTo>
                    <a:pt x="16" y="16"/>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152" name="Freeform 128"/>
            <p:cNvSpPr>
              <a:spLocks/>
            </p:cNvSpPr>
            <p:nvPr/>
          </p:nvSpPr>
          <p:spPr bwMode="auto">
            <a:xfrm>
              <a:off x="412" y="542"/>
              <a:ext cx="17" cy="14"/>
            </a:xfrm>
            <a:custGeom>
              <a:avLst/>
              <a:gdLst/>
              <a:ahLst/>
              <a:cxnLst>
                <a:cxn ang="0">
                  <a:pos x="16" y="0"/>
                </a:cxn>
                <a:cxn ang="0">
                  <a:pos x="16" y="0"/>
                </a:cxn>
                <a:cxn ang="0">
                  <a:pos x="13" y="5"/>
                </a:cxn>
                <a:cxn ang="0">
                  <a:pos x="11" y="10"/>
                </a:cxn>
                <a:cxn ang="0">
                  <a:pos x="6" y="10"/>
                </a:cxn>
                <a:cxn ang="0">
                  <a:pos x="0" y="16"/>
                </a:cxn>
              </a:cxnLst>
              <a:rect l="0" t="0" r="r" b="b"/>
              <a:pathLst>
                <a:path w="17" h="17">
                  <a:moveTo>
                    <a:pt x="16" y="0"/>
                  </a:moveTo>
                  <a:lnTo>
                    <a:pt x="16" y="0"/>
                  </a:lnTo>
                  <a:lnTo>
                    <a:pt x="13" y="5"/>
                  </a:lnTo>
                  <a:lnTo>
                    <a:pt x="11" y="10"/>
                  </a:lnTo>
                  <a:lnTo>
                    <a:pt x="6" y="10"/>
                  </a:lnTo>
                  <a:lnTo>
                    <a:pt x="0" y="16"/>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153" name="Freeform 129"/>
            <p:cNvSpPr>
              <a:spLocks/>
            </p:cNvSpPr>
            <p:nvPr/>
          </p:nvSpPr>
          <p:spPr bwMode="auto">
            <a:xfrm>
              <a:off x="410" y="550"/>
              <a:ext cx="17" cy="17"/>
            </a:xfrm>
            <a:custGeom>
              <a:avLst/>
              <a:gdLst/>
              <a:ahLst/>
              <a:cxnLst>
                <a:cxn ang="0">
                  <a:pos x="16" y="0"/>
                </a:cxn>
                <a:cxn ang="0">
                  <a:pos x="14" y="8"/>
                </a:cxn>
                <a:cxn ang="0">
                  <a:pos x="12" y="16"/>
                </a:cxn>
                <a:cxn ang="0">
                  <a:pos x="6" y="16"/>
                </a:cxn>
                <a:cxn ang="0">
                  <a:pos x="0" y="16"/>
                </a:cxn>
              </a:cxnLst>
              <a:rect l="0" t="0" r="r" b="b"/>
              <a:pathLst>
                <a:path w="17" h="17">
                  <a:moveTo>
                    <a:pt x="16" y="0"/>
                  </a:moveTo>
                  <a:lnTo>
                    <a:pt x="14" y="8"/>
                  </a:lnTo>
                  <a:lnTo>
                    <a:pt x="12" y="16"/>
                  </a:lnTo>
                  <a:lnTo>
                    <a:pt x="6" y="16"/>
                  </a:lnTo>
                  <a:lnTo>
                    <a:pt x="0" y="16"/>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154" name="Freeform 130"/>
            <p:cNvSpPr>
              <a:spLocks/>
            </p:cNvSpPr>
            <p:nvPr/>
          </p:nvSpPr>
          <p:spPr bwMode="auto">
            <a:xfrm>
              <a:off x="410" y="554"/>
              <a:ext cx="17" cy="17"/>
            </a:xfrm>
            <a:custGeom>
              <a:avLst/>
              <a:gdLst/>
              <a:ahLst/>
              <a:cxnLst>
                <a:cxn ang="0">
                  <a:pos x="0" y="16"/>
                </a:cxn>
                <a:cxn ang="0">
                  <a:pos x="0" y="16"/>
                </a:cxn>
                <a:cxn ang="0">
                  <a:pos x="0" y="0"/>
                </a:cxn>
                <a:cxn ang="0">
                  <a:pos x="0" y="0"/>
                </a:cxn>
                <a:cxn ang="0">
                  <a:pos x="0" y="0"/>
                </a:cxn>
                <a:cxn ang="0">
                  <a:pos x="16" y="0"/>
                </a:cxn>
                <a:cxn ang="0">
                  <a:pos x="0" y="16"/>
                </a:cxn>
              </a:cxnLst>
              <a:rect l="0" t="0" r="r" b="b"/>
              <a:pathLst>
                <a:path w="17" h="17">
                  <a:moveTo>
                    <a:pt x="0" y="16"/>
                  </a:moveTo>
                  <a:lnTo>
                    <a:pt x="0" y="16"/>
                  </a:lnTo>
                  <a:lnTo>
                    <a:pt x="0" y="0"/>
                  </a:lnTo>
                  <a:lnTo>
                    <a:pt x="0" y="0"/>
                  </a:lnTo>
                  <a:lnTo>
                    <a:pt x="0" y="0"/>
                  </a:lnTo>
                  <a:lnTo>
                    <a:pt x="16" y="0"/>
                  </a:lnTo>
                  <a:lnTo>
                    <a:pt x="0" y="16"/>
                  </a:lnTo>
                </a:path>
              </a:pathLst>
            </a:custGeom>
            <a:solidFill>
              <a:srgbClr val="000000"/>
            </a:solidFill>
            <a:ln w="9525" cap="rnd">
              <a:noFill/>
              <a:round/>
              <a:headEnd/>
              <a:tailEnd/>
            </a:ln>
            <a:effectLst/>
          </p:spPr>
          <p:txBody>
            <a:bodyPr wrap="none" lIns="104683" tIns="52342" rIns="104683" bIns="52342">
              <a:spAutoFit/>
            </a:bodyPr>
            <a:lstStyle/>
            <a:p>
              <a:pPr>
                <a:defRPr/>
              </a:pPr>
              <a:endParaRPr lang="en-US" dirty="0"/>
            </a:p>
          </p:txBody>
        </p:sp>
        <p:sp>
          <p:nvSpPr>
            <p:cNvPr id="1155" name="Freeform 131"/>
            <p:cNvSpPr>
              <a:spLocks/>
            </p:cNvSpPr>
            <p:nvPr/>
          </p:nvSpPr>
          <p:spPr bwMode="auto">
            <a:xfrm>
              <a:off x="411" y="559"/>
              <a:ext cx="17" cy="17"/>
            </a:xfrm>
            <a:custGeom>
              <a:avLst/>
              <a:gdLst/>
              <a:ahLst/>
              <a:cxnLst>
                <a:cxn ang="0">
                  <a:pos x="16" y="0"/>
                </a:cxn>
                <a:cxn ang="0">
                  <a:pos x="16" y="0"/>
                </a:cxn>
                <a:cxn ang="0">
                  <a:pos x="16" y="16"/>
                </a:cxn>
                <a:cxn ang="0">
                  <a:pos x="12" y="16"/>
                </a:cxn>
                <a:cxn ang="0">
                  <a:pos x="9" y="16"/>
                </a:cxn>
                <a:cxn ang="0">
                  <a:pos x="0" y="16"/>
                </a:cxn>
              </a:cxnLst>
              <a:rect l="0" t="0" r="r" b="b"/>
              <a:pathLst>
                <a:path w="17" h="17">
                  <a:moveTo>
                    <a:pt x="16" y="0"/>
                  </a:moveTo>
                  <a:lnTo>
                    <a:pt x="16" y="0"/>
                  </a:lnTo>
                  <a:lnTo>
                    <a:pt x="16" y="16"/>
                  </a:lnTo>
                  <a:lnTo>
                    <a:pt x="12" y="16"/>
                  </a:lnTo>
                  <a:lnTo>
                    <a:pt x="9" y="16"/>
                  </a:lnTo>
                  <a:lnTo>
                    <a:pt x="0" y="16"/>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156" name="Line 132"/>
            <p:cNvSpPr>
              <a:spLocks noChangeShapeType="1"/>
            </p:cNvSpPr>
            <p:nvPr/>
          </p:nvSpPr>
          <p:spPr bwMode="auto">
            <a:xfrm flipH="1">
              <a:off x="408" y="526"/>
              <a:ext cx="9" cy="4"/>
            </a:xfrm>
            <a:prstGeom prst="line">
              <a:avLst/>
            </a:prstGeom>
            <a:noFill/>
            <a:ln w="12700">
              <a:solidFill>
                <a:srgbClr val="470000"/>
              </a:solidFill>
              <a:round/>
              <a:headEnd type="none" w="sm" len="sm"/>
              <a:tailEnd type="none" w="sm" len="sm"/>
            </a:ln>
            <a:effectLst/>
          </p:spPr>
          <p:txBody>
            <a:bodyPr wrap="none" lIns="104683" tIns="52342" rIns="104683" bIns="52342">
              <a:spAutoFit/>
            </a:bodyPr>
            <a:lstStyle/>
            <a:p>
              <a:pPr>
                <a:defRPr/>
              </a:pPr>
              <a:endParaRPr lang="en-US" dirty="0"/>
            </a:p>
          </p:txBody>
        </p:sp>
        <p:sp>
          <p:nvSpPr>
            <p:cNvPr id="1157" name="Freeform 133"/>
            <p:cNvSpPr>
              <a:spLocks/>
            </p:cNvSpPr>
            <p:nvPr/>
          </p:nvSpPr>
          <p:spPr bwMode="auto">
            <a:xfrm>
              <a:off x="451" y="455"/>
              <a:ext cx="1" cy="53"/>
            </a:xfrm>
            <a:custGeom>
              <a:avLst/>
              <a:gdLst/>
              <a:ahLst/>
              <a:cxnLst>
                <a:cxn ang="0">
                  <a:pos x="0" y="3"/>
                </a:cxn>
                <a:cxn ang="0">
                  <a:pos x="0" y="4"/>
                </a:cxn>
                <a:cxn ang="0">
                  <a:pos x="0" y="7"/>
                </a:cxn>
                <a:cxn ang="0">
                  <a:pos x="0" y="12"/>
                </a:cxn>
                <a:cxn ang="0">
                  <a:pos x="0" y="16"/>
                </a:cxn>
                <a:cxn ang="0">
                  <a:pos x="0" y="20"/>
                </a:cxn>
                <a:cxn ang="0">
                  <a:pos x="0" y="22"/>
                </a:cxn>
                <a:cxn ang="0">
                  <a:pos x="0" y="27"/>
                </a:cxn>
                <a:cxn ang="0">
                  <a:pos x="0" y="31"/>
                </a:cxn>
                <a:cxn ang="0">
                  <a:pos x="0" y="35"/>
                </a:cxn>
                <a:cxn ang="0">
                  <a:pos x="0" y="38"/>
                </a:cxn>
                <a:cxn ang="0">
                  <a:pos x="0" y="40"/>
                </a:cxn>
                <a:cxn ang="0">
                  <a:pos x="0" y="43"/>
                </a:cxn>
                <a:cxn ang="0">
                  <a:pos x="0" y="46"/>
                </a:cxn>
                <a:cxn ang="0">
                  <a:pos x="0" y="47"/>
                </a:cxn>
                <a:cxn ang="0">
                  <a:pos x="0" y="50"/>
                </a:cxn>
                <a:cxn ang="0">
                  <a:pos x="0" y="50"/>
                </a:cxn>
                <a:cxn ang="0">
                  <a:pos x="0" y="48"/>
                </a:cxn>
                <a:cxn ang="0">
                  <a:pos x="0" y="46"/>
                </a:cxn>
                <a:cxn ang="0">
                  <a:pos x="0" y="43"/>
                </a:cxn>
                <a:cxn ang="0">
                  <a:pos x="0" y="42"/>
                </a:cxn>
                <a:cxn ang="0">
                  <a:pos x="0" y="41"/>
                </a:cxn>
                <a:cxn ang="0">
                  <a:pos x="0" y="40"/>
                </a:cxn>
                <a:cxn ang="0">
                  <a:pos x="0" y="39"/>
                </a:cxn>
                <a:cxn ang="0">
                  <a:pos x="0" y="38"/>
                </a:cxn>
                <a:cxn ang="0">
                  <a:pos x="0" y="35"/>
                </a:cxn>
                <a:cxn ang="0">
                  <a:pos x="0" y="30"/>
                </a:cxn>
                <a:cxn ang="0">
                  <a:pos x="0" y="26"/>
                </a:cxn>
                <a:cxn ang="0">
                  <a:pos x="0" y="24"/>
                </a:cxn>
                <a:cxn ang="0">
                  <a:pos x="0" y="21"/>
                </a:cxn>
                <a:cxn ang="0">
                  <a:pos x="0" y="19"/>
                </a:cxn>
                <a:cxn ang="0">
                  <a:pos x="0" y="15"/>
                </a:cxn>
                <a:cxn ang="0">
                  <a:pos x="0" y="12"/>
                </a:cxn>
                <a:cxn ang="0">
                  <a:pos x="0" y="9"/>
                </a:cxn>
                <a:cxn ang="0">
                  <a:pos x="0" y="7"/>
                </a:cxn>
                <a:cxn ang="0">
                  <a:pos x="0" y="4"/>
                </a:cxn>
                <a:cxn ang="0">
                  <a:pos x="0" y="3"/>
                </a:cxn>
                <a:cxn ang="0">
                  <a:pos x="0" y="1"/>
                </a:cxn>
                <a:cxn ang="0">
                  <a:pos x="0" y="0"/>
                </a:cxn>
                <a:cxn ang="0">
                  <a:pos x="0" y="3"/>
                </a:cxn>
              </a:cxnLst>
              <a:rect l="0" t="0" r="r" b="b"/>
              <a:pathLst>
                <a:path w="1" h="51">
                  <a:moveTo>
                    <a:pt x="0" y="3"/>
                  </a:moveTo>
                  <a:lnTo>
                    <a:pt x="0" y="4"/>
                  </a:lnTo>
                  <a:lnTo>
                    <a:pt x="0" y="7"/>
                  </a:lnTo>
                  <a:lnTo>
                    <a:pt x="0" y="12"/>
                  </a:lnTo>
                  <a:lnTo>
                    <a:pt x="0" y="16"/>
                  </a:lnTo>
                  <a:lnTo>
                    <a:pt x="0" y="20"/>
                  </a:lnTo>
                  <a:lnTo>
                    <a:pt x="0" y="22"/>
                  </a:lnTo>
                  <a:lnTo>
                    <a:pt x="0" y="27"/>
                  </a:lnTo>
                  <a:lnTo>
                    <a:pt x="0" y="31"/>
                  </a:lnTo>
                  <a:lnTo>
                    <a:pt x="0" y="35"/>
                  </a:lnTo>
                  <a:lnTo>
                    <a:pt x="0" y="38"/>
                  </a:lnTo>
                  <a:lnTo>
                    <a:pt x="0" y="40"/>
                  </a:lnTo>
                  <a:lnTo>
                    <a:pt x="0" y="43"/>
                  </a:lnTo>
                  <a:lnTo>
                    <a:pt x="0" y="46"/>
                  </a:lnTo>
                  <a:lnTo>
                    <a:pt x="0" y="47"/>
                  </a:lnTo>
                  <a:lnTo>
                    <a:pt x="0" y="50"/>
                  </a:lnTo>
                  <a:lnTo>
                    <a:pt x="0" y="50"/>
                  </a:lnTo>
                  <a:lnTo>
                    <a:pt x="0" y="48"/>
                  </a:lnTo>
                  <a:lnTo>
                    <a:pt x="0" y="46"/>
                  </a:lnTo>
                  <a:lnTo>
                    <a:pt x="0" y="43"/>
                  </a:lnTo>
                  <a:lnTo>
                    <a:pt x="0" y="42"/>
                  </a:lnTo>
                  <a:lnTo>
                    <a:pt x="0" y="41"/>
                  </a:lnTo>
                  <a:lnTo>
                    <a:pt x="0" y="40"/>
                  </a:lnTo>
                  <a:lnTo>
                    <a:pt x="0" y="39"/>
                  </a:lnTo>
                  <a:lnTo>
                    <a:pt x="0" y="38"/>
                  </a:lnTo>
                  <a:lnTo>
                    <a:pt x="0" y="35"/>
                  </a:lnTo>
                  <a:lnTo>
                    <a:pt x="0" y="30"/>
                  </a:lnTo>
                  <a:lnTo>
                    <a:pt x="0" y="26"/>
                  </a:lnTo>
                  <a:lnTo>
                    <a:pt x="0" y="24"/>
                  </a:lnTo>
                  <a:lnTo>
                    <a:pt x="0" y="21"/>
                  </a:lnTo>
                  <a:lnTo>
                    <a:pt x="0" y="19"/>
                  </a:lnTo>
                  <a:lnTo>
                    <a:pt x="0" y="15"/>
                  </a:lnTo>
                  <a:lnTo>
                    <a:pt x="0" y="12"/>
                  </a:lnTo>
                  <a:lnTo>
                    <a:pt x="0" y="9"/>
                  </a:lnTo>
                  <a:lnTo>
                    <a:pt x="0" y="7"/>
                  </a:lnTo>
                  <a:lnTo>
                    <a:pt x="0" y="4"/>
                  </a:lnTo>
                  <a:lnTo>
                    <a:pt x="0" y="3"/>
                  </a:lnTo>
                  <a:lnTo>
                    <a:pt x="0" y="1"/>
                  </a:lnTo>
                  <a:lnTo>
                    <a:pt x="0" y="0"/>
                  </a:lnTo>
                  <a:lnTo>
                    <a:pt x="0" y="3"/>
                  </a:lnTo>
                </a:path>
              </a:pathLst>
            </a:custGeom>
            <a:solidFill>
              <a:srgbClr val="470000"/>
            </a:solidFill>
            <a:ln w="9525" cap="rnd">
              <a:noFill/>
              <a:round/>
              <a:headEnd/>
              <a:tailEnd/>
            </a:ln>
            <a:effectLst/>
          </p:spPr>
          <p:txBody>
            <a:bodyPr wrap="none" lIns="104683" tIns="52342" rIns="104683" bIns="52342">
              <a:spAutoFit/>
            </a:bodyPr>
            <a:lstStyle/>
            <a:p>
              <a:pPr>
                <a:defRPr/>
              </a:pPr>
              <a:endParaRPr lang="en-US" dirty="0"/>
            </a:p>
          </p:txBody>
        </p:sp>
        <p:sp>
          <p:nvSpPr>
            <p:cNvPr id="1158" name="Freeform 134"/>
            <p:cNvSpPr>
              <a:spLocks/>
            </p:cNvSpPr>
            <p:nvPr/>
          </p:nvSpPr>
          <p:spPr bwMode="auto">
            <a:xfrm>
              <a:off x="454" y="516"/>
              <a:ext cx="17" cy="17"/>
            </a:xfrm>
            <a:custGeom>
              <a:avLst/>
              <a:gdLst/>
              <a:ahLst/>
              <a:cxnLst>
                <a:cxn ang="0">
                  <a:pos x="2" y="4"/>
                </a:cxn>
                <a:cxn ang="0">
                  <a:pos x="2" y="6"/>
                </a:cxn>
                <a:cxn ang="0">
                  <a:pos x="4" y="6"/>
                </a:cxn>
                <a:cxn ang="0">
                  <a:pos x="6" y="9"/>
                </a:cxn>
                <a:cxn ang="0">
                  <a:pos x="11" y="6"/>
                </a:cxn>
                <a:cxn ang="0">
                  <a:pos x="16" y="0"/>
                </a:cxn>
                <a:cxn ang="0">
                  <a:pos x="0" y="16"/>
                </a:cxn>
              </a:cxnLst>
              <a:rect l="0" t="0" r="r" b="b"/>
              <a:pathLst>
                <a:path w="17" h="17">
                  <a:moveTo>
                    <a:pt x="2" y="4"/>
                  </a:moveTo>
                  <a:lnTo>
                    <a:pt x="2" y="6"/>
                  </a:lnTo>
                  <a:lnTo>
                    <a:pt x="4" y="6"/>
                  </a:lnTo>
                  <a:lnTo>
                    <a:pt x="6" y="9"/>
                  </a:lnTo>
                  <a:lnTo>
                    <a:pt x="11" y="6"/>
                  </a:lnTo>
                  <a:lnTo>
                    <a:pt x="16" y="0"/>
                  </a:lnTo>
                  <a:lnTo>
                    <a:pt x="0" y="16"/>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159" name="Freeform 135"/>
            <p:cNvSpPr>
              <a:spLocks/>
            </p:cNvSpPr>
            <p:nvPr/>
          </p:nvSpPr>
          <p:spPr bwMode="auto">
            <a:xfrm>
              <a:off x="453" y="527"/>
              <a:ext cx="17" cy="17"/>
            </a:xfrm>
            <a:custGeom>
              <a:avLst/>
              <a:gdLst/>
              <a:ahLst/>
              <a:cxnLst>
                <a:cxn ang="0">
                  <a:pos x="0" y="0"/>
                </a:cxn>
                <a:cxn ang="0">
                  <a:pos x="1" y="0"/>
                </a:cxn>
                <a:cxn ang="0">
                  <a:pos x="2" y="16"/>
                </a:cxn>
                <a:cxn ang="0">
                  <a:pos x="7" y="16"/>
                </a:cxn>
                <a:cxn ang="0">
                  <a:pos x="10" y="16"/>
                </a:cxn>
                <a:cxn ang="0">
                  <a:pos x="16" y="0"/>
                </a:cxn>
              </a:cxnLst>
              <a:rect l="0" t="0" r="r" b="b"/>
              <a:pathLst>
                <a:path w="17" h="17">
                  <a:moveTo>
                    <a:pt x="0" y="0"/>
                  </a:moveTo>
                  <a:lnTo>
                    <a:pt x="1" y="0"/>
                  </a:lnTo>
                  <a:lnTo>
                    <a:pt x="2" y="16"/>
                  </a:lnTo>
                  <a:lnTo>
                    <a:pt x="7" y="16"/>
                  </a:lnTo>
                  <a:lnTo>
                    <a:pt x="10" y="16"/>
                  </a:lnTo>
                  <a:lnTo>
                    <a:pt x="16" y="0"/>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160" name="Freeform 136"/>
            <p:cNvSpPr>
              <a:spLocks/>
            </p:cNvSpPr>
            <p:nvPr/>
          </p:nvSpPr>
          <p:spPr bwMode="auto">
            <a:xfrm>
              <a:off x="460" y="519"/>
              <a:ext cx="31" cy="47"/>
            </a:xfrm>
            <a:custGeom>
              <a:avLst/>
              <a:gdLst/>
              <a:ahLst/>
              <a:cxnLst>
                <a:cxn ang="0">
                  <a:pos x="14" y="46"/>
                </a:cxn>
                <a:cxn ang="0">
                  <a:pos x="14" y="45"/>
                </a:cxn>
                <a:cxn ang="0">
                  <a:pos x="15" y="42"/>
                </a:cxn>
                <a:cxn ang="0">
                  <a:pos x="16" y="39"/>
                </a:cxn>
                <a:cxn ang="0">
                  <a:pos x="18" y="35"/>
                </a:cxn>
                <a:cxn ang="0">
                  <a:pos x="19" y="29"/>
                </a:cxn>
                <a:cxn ang="0">
                  <a:pos x="20" y="23"/>
                </a:cxn>
                <a:cxn ang="0">
                  <a:pos x="22" y="17"/>
                </a:cxn>
                <a:cxn ang="0">
                  <a:pos x="22" y="12"/>
                </a:cxn>
                <a:cxn ang="0">
                  <a:pos x="23" y="6"/>
                </a:cxn>
                <a:cxn ang="0">
                  <a:pos x="24" y="1"/>
                </a:cxn>
                <a:cxn ang="0">
                  <a:pos x="22" y="1"/>
                </a:cxn>
                <a:cxn ang="0">
                  <a:pos x="21" y="0"/>
                </a:cxn>
                <a:cxn ang="0">
                  <a:pos x="18" y="0"/>
                </a:cxn>
                <a:cxn ang="0">
                  <a:pos x="16" y="1"/>
                </a:cxn>
                <a:cxn ang="0">
                  <a:pos x="15" y="4"/>
                </a:cxn>
                <a:cxn ang="0">
                  <a:pos x="16" y="6"/>
                </a:cxn>
                <a:cxn ang="0">
                  <a:pos x="17" y="9"/>
                </a:cxn>
                <a:cxn ang="0">
                  <a:pos x="17" y="12"/>
                </a:cxn>
                <a:cxn ang="0">
                  <a:pos x="17" y="13"/>
                </a:cxn>
                <a:cxn ang="0">
                  <a:pos x="17" y="15"/>
                </a:cxn>
                <a:cxn ang="0">
                  <a:pos x="17" y="18"/>
                </a:cxn>
                <a:cxn ang="0">
                  <a:pos x="17" y="19"/>
                </a:cxn>
                <a:cxn ang="0">
                  <a:pos x="16" y="21"/>
                </a:cxn>
                <a:cxn ang="0">
                  <a:pos x="15" y="22"/>
                </a:cxn>
                <a:cxn ang="0">
                  <a:pos x="14" y="22"/>
                </a:cxn>
                <a:cxn ang="0">
                  <a:pos x="14" y="24"/>
                </a:cxn>
                <a:cxn ang="0">
                  <a:pos x="14" y="27"/>
                </a:cxn>
                <a:cxn ang="0">
                  <a:pos x="11" y="33"/>
                </a:cxn>
                <a:cxn ang="0">
                  <a:pos x="8" y="37"/>
                </a:cxn>
                <a:cxn ang="0">
                  <a:pos x="2" y="39"/>
                </a:cxn>
                <a:cxn ang="0">
                  <a:pos x="0" y="39"/>
                </a:cxn>
                <a:cxn ang="0">
                  <a:pos x="2" y="40"/>
                </a:cxn>
                <a:cxn ang="0">
                  <a:pos x="7" y="41"/>
                </a:cxn>
                <a:cxn ang="0">
                  <a:pos x="12" y="42"/>
                </a:cxn>
                <a:cxn ang="0">
                  <a:pos x="14" y="46"/>
                </a:cxn>
              </a:cxnLst>
              <a:rect l="0" t="0" r="r" b="b"/>
              <a:pathLst>
                <a:path w="25" h="47">
                  <a:moveTo>
                    <a:pt x="14" y="46"/>
                  </a:moveTo>
                  <a:lnTo>
                    <a:pt x="14" y="45"/>
                  </a:lnTo>
                  <a:lnTo>
                    <a:pt x="15" y="42"/>
                  </a:lnTo>
                  <a:lnTo>
                    <a:pt x="16" y="39"/>
                  </a:lnTo>
                  <a:lnTo>
                    <a:pt x="18" y="35"/>
                  </a:lnTo>
                  <a:lnTo>
                    <a:pt x="19" y="29"/>
                  </a:lnTo>
                  <a:lnTo>
                    <a:pt x="20" y="23"/>
                  </a:lnTo>
                  <a:lnTo>
                    <a:pt x="22" y="17"/>
                  </a:lnTo>
                  <a:lnTo>
                    <a:pt x="22" y="12"/>
                  </a:lnTo>
                  <a:lnTo>
                    <a:pt x="23" y="6"/>
                  </a:lnTo>
                  <a:lnTo>
                    <a:pt x="24" y="1"/>
                  </a:lnTo>
                  <a:lnTo>
                    <a:pt x="22" y="1"/>
                  </a:lnTo>
                  <a:lnTo>
                    <a:pt x="21" y="0"/>
                  </a:lnTo>
                  <a:lnTo>
                    <a:pt x="18" y="0"/>
                  </a:lnTo>
                  <a:lnTo>
                    <a:pt x="16" y="1"/>
                  </a:lnTo>
                  <a:lnTo>
                    <a:pt x="15" y="4"/>
                  </a:lnTo>
                  <a:lnTo>
                    <a:pt x="16" y="6"/>
                  </a:lnTo>
                  <a:lnTo>
                    <a:pt x="17" y="9"/>
                  </a:lnTo>
                  <a:lnTo>
                    <a:pt x="17" y="12"/>
                  </a:lnTo>
                  <a:lnTo>
                    <a:pt x="17" y="13"/>
                  </a:lnTo>
                  <a:lnTo>
                    <a:pt x="17" y="15"/>
                  </a:lnTo>
                  <a:lnTo>
                    <a:pt x="17" y="18"/>
                  </a:lnTo>
                  <a:lnTo>
                    <a:pt x="17" y="19"/>
                  </a:lnTo>
                  <a:lnTo>
                    <a:pt x="16" y="21"/>
                  </a:lnTo>
                  <a:lnTo>
                    <a:pt x="15" y="22"/>
                  </a:lnTo>
                  <a:lnTo>
                    <a:pt x="14" y="22"/>
                  </a:lnTo>
                  <a:lnTo>
                    <a:pt x="14" y="24"/>
                  </a:lnTo>
                  <a:lnTo>
                    <a:pt x="14" y="27"/>
                  </a:lnTo>
                  <a:lnTo>
                    <a:pt x="11" y="33"/>
                  </a:lnTo>
                  <a:lnTo>
                    <a:pt x="8" y="37"/>
                  </a:lnTo>
                  <a:lnTo>
                    <a:pt x="2" y="39"/>
                  </a:lnTo>
                  <a:lnTo>
                    <a:pt x="0" y="39"/>
                  </a:lnTo>
                  <a:lnTo>
                    <a:pt x="2" y="40"/>
                  </a:lnTo>
                  <a:lnTo>
                    <a:pt x="7" y="41"/>
                  </a:lnTo>
                  <a:lnTo>
                    <a:pt x="12" y="42"/>
                  </a:lnTo>
                  <a:lnTo>
                    <a:pt x="14" y="46"/>
                  </a:lnTo>
                </a:path>
              </a:pathLst>
            </a:custGeom>
            <a:solidFill>
              <a:srgbClr val="470000"/>
            </a:solidFill>
            <a:ln w="9525" cap="rnd">
              <a:noFill/>
              <a:round/>
              <a:headEnd/>
              <a:tailEnd/>
            </a:ln>
            <a:effectLst/>
          </p:spPr>
          <p:txBody>
            <a:bodyPr wrap="none" lIns="104683" tIns="52342" rIns="104683" bIns="52342">
              <a:spAutoFit/>
            </a:bodyPr>
            <a:lstStyle/>
            <a:p>
              <a:pPr>
                <a:defRPr/>
              </a:pPr>
              <a:endParaRPr lang="en-US" dirty="0"/>
            </a:p>
          </p:txBody>
        </p:sp>
        <p:sp>
          <p:nvSpPr>
            <p:cNvPr id="1161" name="Freeform 137"/>
            <p:cNvSpPr>
              <a:spLocks/>
            </p:cNvSpPr>
            <p:nvPr/>
          </p:nvSpPr>
          <p:spPr bwMode="auto">
            <a:xfrm>
              <a:off x="453" y="529"/>
              <a:ext cx="17" cy="17"/>
            </a:xfrm>
            <a:custGeom>
              <a:avLst/>
              <a:gdLst/>
              <a:ahLst/>
              <a:cxnLst>
                <a:cxn ang="0">
                  <a:pos x="0" y="0"/>
                </a:cxn>
                <a:cxn ang="0">
                  <a:pos x="1" y="5"/>
                </a:cxn>
                <a:cxn ang="0">
                  <a:pos x="2" y="5"/>
                </a:cxn>
                <a:cxn ang="0">
                  <a:pos x="6" y="10"/>
                </a:cxn>
                <a:cxn ang="0">
                  <a:pos x="9" y="16"/>
                </a:cxn>
                <a:cxn ang="0">
                  <a:pos x="16" y="10"/>
                </a:cxn>
              </a:cxnLst>
              <a:rect l="0" t="0" r="r" b="b"/>
              <a:pathLst>
                <a:path w="17" h="17">
                  <a:moveTo>
                    <a:pt x="0" y="0"/>
                  </a:moveTo>
                  <a:lnTo>
                    <a:pt x="1" y="5"/>
                  </a:lnTo>
                  <a:lnTo>
                    <a:pt x="2" y="5"/>
                  </a:lnTo>
                  <a:lnTo>
                    <a:pt x="6" y="10"/>
                  </a:lnTo>
                  <a:lnTo>
                    <a:pt x="9" y="16"/>
                  </a:lnTo>
                  <a:lnTo>
                    <a:pt x="16" y="10"/>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162" name="Freeform 138"/>
            <p:cNvSpPr>
              <a:spLocks/>
            </p:cNvSpPr>
            <p:nvPr/>
          </p:nvSpPr>
          <p:spPr bwMode="auto">
            <a:xfrm>
              <a:off x="453" y="532"/>
              <a:ext cx="17" cy="17"/>
            </a:xfrm>
            <a:custGeom>
              <a:avLst/>
              <a:gdLst/>
              <a:ahLst/>
              <a:cxnLst>
                <a:cxn ang="0">
                  <a:pos x="0" y="0"/>
                </a:cxn>
                <a:cxn ang="0">
                  <a:pos x="0" y="0"/>
                </a:cxn>
                <a:cxn ang="0">
                  <a:pos x="1" y="8"/>
                </a:cxn>
                <a:cxn ang="0">
                  <a:pos x="4" y="16"/>
                </a:cxn>
                <a:cxn ang="0">
                  <a:pos x="9" y="16"/>
                </a:cxn>
                <a:cxn ang="0">
                  <a:pos x="16" y="16"/>
                </a:cxn>
              </a:cxnLst>
              <a:rect l="0" t="0" r="r" b="b"/>
              <a:pathLst>
                <a:path w="17" h="17">
                  <a:moveTo>
                    <a:pt x="0" y="0"/>
                  </a:moveTo>
                  <a:lnTo>
                    <a:pt x="0" y="0"/>
                  </a:lnTo>
                  <a:lnTo>
                    <a:pt x="1" y="8"/>
                  </a:lnTo>
                  <a:lnTo>
                    <a:pt x="4" y="16"/>
                  </a:lnTo>
                  <a:lnTo>
                    <a:pt x="9" y="16"/>
                  </a:lnTo>
                  <a:lnTo>
                    <a:pt x="16" y="16"/>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163" name="Freeform 139"/>
            <p:cNvSpPr>
              <a:spLocks/>
            </p:cNvSpPr>
            <p:nvPr/>
          </p:nvSpPr>
          <p:spPr bwMode="auto">
            <a:xfrm>
              <a:off x="451" y="537"/>
              <a:ext cx="28" cy="17"/>
            </a:xfrm>
            <a:custGeom>
              <a:avLst/>
              <a:gdLst/>
              <a:ahLst/>
              <a:cxnLst>
                <a:cxn ang="0">
                  <a:pos x="0" y="0"/>
                </a:cxn>
                <a:cxn ang="0">
                  <a:pos x="1" y="2"/>
                </a:cxn>
                <a:cxn ang="0">
                  <a:pos x="2" y="2"/>
                </a:cxn>
                <a:cxn ang="0">
                  <a:pos x="4" y="4"/>
                </a:cxn>
                <a:cxn ang="0">
                  <a:pos x="6" y="6"/>
                </a:cxn>
                <a:cxn ang="0">
                  <a:pos x="9" y="11"/>
                </a:cxn>
                <a:cxn ang="0">
                  <a:pos x="13" y="13"/>
                </a:cxn>
                <a:cxn ang="0">
                  <a:pos x="16" y="16"/>
                </a:cxn>
                <a:cxn ang="0">
                  <a:pos x="20" y="16"/>
                </a:cxn>
                <a:cxn ang="0">
                  <a:pos x="24" y="16"/>
                </a:cxn>
                <a:cxn ang="0">
                  <a:pos x="27" y="16"/>
                </a:cxn>
              </a:cxnLst>
              <a:rect l="0" t="0" r="r" b="b"/>
              <a:pathLst>
                <a:path w="28" h="17">
                  <a:moveTo>
                    <a:pt x="0" y="0"/>
                  </a:moveTo>
                  <a:lnTo>
                    <a:pt x="1" y="2"/>
                  </a:lnTo>
                  <a:lnTo>
                    <a:pt x="2" y="2"/>
                  </a:lnTo>
                  <a:lnTo>
                    <a:pt x="4" y="4"/>
                  </a:lnTo>
                  <a:lnTo>
                    <a:pt x="6" y="6"/>
                  </a:lnTo>
                  <a:lnTo>
                    <a:pt x="9" y="11"/>
                  </a:lnTo>
                  <a:lnTo>
                    <a:pt x="13" y="13"/>
                  </a:lnTo>
                  <a:lnTo>
                    <a:pt x="16" y="16"/>
                  </a:lnTo>
                  <a:lnTo>
                    <a:pt x="20" y="16"/>
                  </a:lnTo>
                  <a:lnTo>
                    <a:pt x="24" y="16"/>
                  </a:lnTo>
                  <a:lnTo>
                    <a:pt x="27" y="16"/>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164" name="Freeform 140"/>
            <p:cNvSpPr>
              <a:spLocks/>
            </p:cNvSpPr>
            <p:nvPr/>
          </p:nvSpPr>
          <p:spPr bwMode="auto">
            <a:xfrm>
              <a:off x="464" y="545"/>
              <a:ext cx="10" cy="17"/>
            </a:xfrm>
            <a:custGeom>
              <a:avLst/>
              <a:gdLst/>
              <a:ahLst/>
              <a:cxnLst>
                <a:cxn ang="0">
                  <a:pos x="16" y="10"/>
                </a:cxn>
                <a:cxn ang="0">
                  <a:pos x="16" y="16"/>
                </a:cxn>
                <a:cxn ang="0">
                  <a:pos x="13" y="16"/>
                </a:cxn>
                <a:cxn ang="0">
                  <a:pos x="9" y="16"/>
                </a:cxn>
                <a:cxn ang="0">
                  <a:pos x="5" y="10"/>
                </a:cxn>
                <a:cxn ang="0">
                  <a:pos x="0" y="0"/>
                </a:cxn>
              </a:cxnLst>
              <a:rect l="0" t="0" r="r" b="b"/>
              <a:pathLst>
                <a:path w="17" h="17">
                  <a:moveTo>
                    <a:pt x="16" y="10"/>
                  </a:moveTo>
                  <a:lnTo>
                    <a:pt x="16" y="16"/>
                  </a:lnTo>
                  <a:lnTo>
                    <a:pt x="13" y="16"/>
                  </a:lnTo>
                  <a:lnTo>
                    <a:pt x="9" y="16"/>
                  </a:lnTo>
                  <a:lnTo>
                    <a:pt x="5" y="10"/>
                  </a:lnTo>
                  <a:lnTo>
                    <a:pt x="0" y="0"/>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165" name="Freeform 141"/>
            <p:cNvSpPr>
              <a:spLocks/>
            </p:cNvSpPr>
            <p:nvPr/>
          </p:nvSpPr>
          <p:spPr bwMode="auto">
            <a:xfrm>
              <a:off x="459" y="546"/>
              <a:ext cx="22" cy="17"/>
            </a:xfrm>
            <a:custGeom>
              <a:avLst/>
              <a:gdLst/>
              <a:ahLst/>
              <a:cxnLst>
                <a:cxn ang="0">
                  <a:pos x="21" y="13"/>
                </a:cxn>
                <a:cxn ang="0">
                  <a:pos x="20" y="16"/>
                </a:cxn>
                <a:cxn ang="0">
                  <a:pos x="18" y="13"/>
                </a:cxn>
                <a:cxn ang="0">
                  <a:pos x="15" y="13"/>
                </a:cxn>
                <a:cxn ang="0">
                  <a:pos x="9" y="9"/>
                </a:cxn>
                <a:cxn ang="0">
                  <a:pos x="0" y="0"/>
                </a:cxn>
              </a:cxnLst>
              <a:rect l="0" t="0" r="r" b="b"/>
              <a:pathLst>
                <a:path w="22" h="17">
                  <a:moveTo>
                    <a:pt x="21" y="13"/>
                  </a:moveTo>
                  <a:lnTo>
                    <a:pt x="20" y="16"/>
                  </a:lnTo>
                  <a:lnTo>
                    <a:pt x="18" y="13"/>
                  </a:lnTo>
                  <a:lnTo>
                    <a:pt x="15" y="13"/>
                  </a:lnTo>
                  <a:lnTo>
                    <a:pt x="9" y="9"/>
                  </a:lnTo>
                  <a:lnTo>
                    <a:pt x="0" y="0"/>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166" name="Freeform 142"/>
            <p:cNvSpPr>
              <a:spLocks/>
            </p:cNvSpPr>
            <p:nvPr/>
          </p:nvSpPr>
          <p:spPr bwMode="auto">
            <a:xfrm>
              <a:off x="461" y="553"/>
              <a:ext cx="18" cy="14"/>
            </a:xfrm>
            <a:custGeom>
              <a:avLst/>
              <a:gdLst/>
              <a:ahLst/>
              <a:cxnLst>
                <a:cxn ang="0">
                  <a:pos x="17" y="12"/>
                </a:cxn>
                <a:cxn ang="0">
                  <a:pos x="17" y="12"/>
                </a:cxn>
                <a:cxn ang="0">
                  <a:pos x="16" y="16"/>
                </a:cxn>
                <a:cxn ang="0">
                  <a:pos x="12" y="16"/>
                </a:cxn>
                <a:cxn ang="0">
                  <a:pos x="8" y="12"/>
                </a:cxn>
                <a:cxn ang="0">
                  <a:pos x="0" y="0"/>
                </a:cxn>
              </a:cxnLst>
              <a:rect l="0" t="0" r="r" b="b"/>
              <a:pathLst>
                <a:path w="18" h="17">
                  <a:moveTo>
                    <a:pt x="17" y="12"/>
                  </a:moveTo>
                  <a:lnTo>
                    <a:pt x="17" y="12"/>
                  </a:lnTo>
                  <a:lnTo>
                    <a:pt x="16" y="16"/>
                  </a:lnTo>
                  <a:lnTo>
                    <a:pt x="12" y="16"/>
                  </a:lnTo>
                  <a:lnTo>
                    <a:pt x="8" y="12"/>
                  </a:lnTo>
                  <a:lnTo>
                    <a:pt x="0" y="0"/>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167" name="Freeform 143"/>
            <p:cNvSpPr>
              <a:spLocks/>
            </p:cNvSpPr>
            <p:nvPr/>
          </p:nvSpPr>
          <p:spPr bwMode="auto">
            <a:xfrm>
              <a:off x="447" y="550"/>
              <a:ext cx="20" cy="17"/>
            </a:xfrm>
            <a:custGeom>
              <a:avLst/>
              <a:gdLst/>
              <a:ahLst/>
              <a:cxnLst>
                <a:cxn ang="0">
                  <a:pos x="0" y="0"/>
                </a:cxn>
                <a:cxn ang="0">
                  <a:pos x="0" y="0"/>
                </a:cxn>
                <a:cxn ang="0">
                  <a:pos x="3" y="5"/>
                </a:cxn>
                <a:cxn ang="0">
                  <a:pos x="7" y="10"/>
                </a:cxn>
                <a:cxn ang="0">
                  <a:pos x="12" y="13"/>
                </a:cxn>
                <a:cxn ang="0">
                  <a:pos x="19" y="16"/>
                </a:cxn>
              </a:cxnLst>
              <a:rect l="0" t="0" r="r" b="b"/>
              <a:pathLst>
                <a:path w="20" h="17">
                  <a:moveTo>
                    <a:pt x="0" y="0"/>
                  </a:moveTo>
                  <a:lnTo>
                    <a:pt x="0" y="0"/>
                  </a:lnTo>
                  <a:lnTo>
                    <a:pt x="3" y="5"/>
                  </a:lnTo>
                  <a:lnTo>
                    <a:pt x="7" y="10"/>
                  </a:lnTo>
                  <a:lnTo>
                    <a:pt x="12" y="13"/>
                  </a:lnTo>
                  <a:lnTo>
                    <a:pt x="19" y="16"/>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168" name="Freeform 144"/>
            <p:cNvSpPr>
              <a:spLocks/>
            </p:cNvSpPr>
            <p:nvPr/>
          </p:nvSpPr>
          <p:spPr bwMode="auto">
            <a:xfrm>
              <a:off x="448" y="545"/>
              <a:ext cx="20" cy="17"/>
            </a:xfrm>
            <a:custGeom>
              <a:avLst/>
              <a:gdLst/>
              <a:ahLst/>
              <a:cxnLst>
                <a:cxn ang="0">
                  <a:pos x="0" y="0"/>
                </a:cxn>
                <a:cxn ang="0">
                  <a:pos x="2" y="2"/>
                </a:cxn>
                <a:cxn ang="0">
                  <a:pos x="5" y="6"/>
                </a:cxn>
                <a:cxn ang="0">
                  <a:pos x="9" y="11"/>
                </a:cxn>
                <a:cxn ang="0">
                  <a:pos x="14" y="13"/>
                </a:cxn>
                <a:cxn ang="0">
                  <a:pos x="19" y="16"/>
                </a:cxn>
              </a:cxnLst>
              <a:rect l="0" t="0" r="r" b="b"/>
              <a:pathLst>
                <a:path w="20" h="17">
                  <a:moveTo>
                    <a:pt x="0" y="0"/>
                  </a:moveTo>
                  <a:lnTo>
                    <a:pt x="2" y="2"/>
                  </a:lnTo>
                  <a:lnTo>
                    <a:pt x="5" y="6"/>
                  </a:lnTo>
                  <a:lnTo>
                    <a:pt x="9" y="11"/>
                  </a:lnTo>
                  <a:lnTo>
                    <a:pt x="14" y="13"/>
                  </a:lnTo>
                  <a:lnTo>
                    <a:pt x="19" y="16"/>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169" name="Freeform 145"/>
            <p:cNvSpPr>
              <a:spLocks/>
            </p:cNvSpPr>
            <p:nvPr/>
          </p:nvSpPr>
          <p:spPr bwMode="auto">
            <a:xfrm>
              <a:off x="445" y="557"/>
              <a:ext cx="19" cy="17"/>
            </a:xfrm>
            <a:custGeom>
              <a:avLst/>
              <a:gdLst/>
              <a:ahLst/>
              <a:cxnLst>
                <a:cxn ang="0">
                  <a:pos x="0" y="0"/>
                </a:cxn>
                <a:cxn ang="0">
                  <a:pos x="1" y="0"/>
                </a:cxn>
                <a:cxn ang="0">
                  <a:pos x="4" y="4"/>
                </a:cxn>
                <a:cxn ang="0">
                  <a:pos x="9" y="8"/>
                </a:cxn>
                <a:cxn ang="0">
                  <a:pos x="14" y="12"/>
                </a:cxn>
                <a:cxn ang="0">
                  <a:pos x="18" y="16"/>
                </a:cxn>
              </a:cxnLst>
              <a:rect l="0" t="0" r="r" b="b"/>
              <a:pathLst>
                <a:path w="19" h="17">
                  <a:moveTo>
                    <a:pt x="0" y="0"/>
                  </a:moveTo>
                  <a:lnTo>
                    <a:pt x="1" y="0"/>
                  </a:lnTo>
                  <a:lnTo>
                    <a:pt x="4" y="4"/>
                  </a:lnTo>
                  <a:lnTo>
                    <a:pt x="9" y="8"/>
                  </a:lnTo>
                  <a:lnTo>
                    <a:pt x="14" y="12"/>
                  </a:lnTo>
                  <a:lnTo>
                    <a:pt x="18" y="16"/>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170" name="Freeform 146"/>
            <p:cNvSpPr>
              <a:spLocks/>
            </p:cNvSpPr>
            <p:nvPr/>
          </p:nvSpPr>
          <p:spPr bwMode="auto">
            <a:xfrm>
              <a:off x="456" y="557"/>
              <a:ext cx="22" cy="17"/>
            </a:xfrm>
            <a:custGeom>
              <a:avLst/>
              <a:gdLst/>
              <a:ahLst/>
              <a:cxnLst>
                <a:cxn ang="0">
                  <a:pos x="21" y="16"/>
                </a:cxn>
                <a:cxn ang="0">
                  <a:pos x="20" y="16"/>
                </a:cxn>
                <a:cxn ang="0">
                  <a:pos x="18" y="16"/>
                </a:cxn>
                <a:cxn ang="0">
                  <a:pos x="15" y="16"/>
                </a:cxn>
                <a:cxn ang="0">
                  <a:pos x="9" y="12"/>
                </a:cxn>
                <a:cxn ang="0">
                  <a:pos x="0" y="0"/>
                </a:cxn>
              </a:cxnLst>
              <a:rect l="0" t="0" r="r" b="b"/>
              <a:pathLst>
                <a:path w="22" h="17">
                  <a:moveTo>
                    <a:pt x="21" y="16"/>
                  </a:moveTo>
                  <a:lnTo>
                    <a:pt x="20" y="16"/>
                  </a:lnTo>
                  <a:lnTo>
                    <a:pt x="18" y="16"/>
                  </a:lnTo>
                  <a:lnTo>
                    <a:pt x="15" y="16"/>
                  </a:lnTo>
                  <a:lnTo>
                    <a:pt x="9" y="12"/>
                  </a:lnTo>
                  <a:lnTo>
                    <a:pt x="0" y="0"/>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171" name="Freeform 147"/>
            <p:cNvSpPr>
              <a:spLocks/>
            </p:cNvSpPr>
            <p:nvPr/>
          </p:nvSpPr>
          <p:spPr bwMode="auto">
            <a:xfrm>
              <a:off x="436" y="560"/>
              <a:ext cx="44" cy="102"/>
            </a:xfrm>
            <a:custGeom>
              <a:avLst/>
              <a:gdLst/>
              <a:ahLst/>
              <a:cxnLst>
                <a:cxn ang="0">
                  <a:pos x="39" y="8"/>
                </a:cxn>
                <a:cxn ang="0">
                  <a:pos x="39" y="11"/>
                </a:cxn>
                <a:cxn ang="0">
                  <a:pos x="38" y="13"/>
                </a:cxn>
                <a:cxn ang="0">
                  <a:pos x="36" y="20"/>
                </a:cxn>
                <a:cxn ang="0">
                  <a:pos x="33" y="28"/>
                </a:cxn>
                <a:cxn ang="0">
                  <a:pos x="30" y="39"/>
                </a:cxn>
                <a:cxn ang="0">
                  <a:pos x="27" y="48"/>
                </a:cxn>
                <a:cxn ang="0">
                  <a:pos x="26" y="54"/>
                </a:cxn>
                <a:cxn ang="0">
                  <a:pos x="25" y="60"/>
                </a:cxn>
                <a:cxn ang="0">
                  <a:pos x="25" y="69"/>
                </a:cxn>
                <a:cxn ang="0">
                  <a:pos x="25" y="76"/>
                </a:cxn>
                <a:cxn ang="0">
                  <a:pos x="26" y="83"/>
                </a:cxn>
                <a:cxn ang="0">
                  <a:pos x="28" y="86"/>
                </a:cxn>
                <a:cxn ang="0">
                  <a:pos x="36" y="91"/>
                </a:cxn>
                <a:cxn ang="0">
                  <a:pos x="43" y="101"/>
                </a:cxn>
                <a:cxn ang="0">
                  <a:pos x="1" y="100"/>
                </a:cxn>
                <a:cxn ang="0">
                  <a:pos x="2" y="94"/>
                </a:cxn>
                <a:cxn ang="0">
                  <a:pos x="4" y="88"/>
                </a:cxn>
                <a:cxn ang="0">
                  <a:pos x="4" y="79"/>
                </a:cxn>
                <a:cxn ang="0">
                  <a:pos x="5" y="70"/>
                </a:cxn>
                <a:cxn ang="0">
                  <a:pos x="6" y="61"/>
                </a:cxn>
                <a:cxn ang="0">
                  <a:pos x="5" y="52"/>
                </a:cxn>
                <a:cxn ang="0">
                  <a:pos x="5" y="42"/>
                </a:cxn>
                <a:cxn ang="0">
                  <a:pos x="4" y="32"/>
                </a:cxn>
                <a:cxn ang="0">
                  <a:pos x="4" y="25"/>
                </a:cxn>
                <a:cxn ang="0">
                  <a:pos x="5" y="15"/>
                </a:cxn>
                <a:cxn ang="0">
                  <a:pos x="6" y="8"/>
                </a:cxn>
                <a:cxn ang="0">
                  <a:pos x="7" y="3"/>
                </a:cxn>
                <a:cxn ang="0">
                  <a:pos x="8" y="0"/>
                </a:cxn>
                <a:cxn ang="0">
                  <a:pos x="9" y="1"/>
                </a:cxn>
                <a:cxn ang="0">
                  <a:pos x="15" y="3"/>
                </a:cxn>
                <a:cxn ang="0">
                  <a:pos x="24" y="4"/>
                </a:cxn>
                <a:cxn ang="0">
                  <a:pos x="32" y="5"/>
                </a:cxn>
                <a:cxn ang="0">
                  <a:pos x="39" y="6"/>
                </a:cxn>
              </a:cxnLst>
              <a:rect l="0" t="0" r="r" b="b"/>
              <a:pathLst>
                <a:path w="44" h="102">
                  <a:moveTo>
                    <a:pt x="39" y="6"/>
                  </a:moveTo>
                  <a:lnTo>
                    <a:pt x="39" y="8"/>
                  </a:lnTo>
                  <a:lnTo>
                    <a:pt x="39" y="10"/>
                  </a:lnTo>
                  <a:lnTo>
                    <a:pt x="39" y="11"/>
                  </a:lnTo>
                  <a:lnTo>
                    <a:pt x="39" y="12"/>
                  </a:lnTo>
                  <a:lnTo>
                    <a:pt x="38" y="13"/>
                  </a:lnTo>
                  <a:lnTo>
                    <a:pt x="37" y="16"/>
                  </a:lnTo>
                  <a:lnTo>
                    <a:pt x="36" y="20"/>
                  </a:lnTo>
                  <a:lnTo>
                    <a:pt x="35" y="24"/>
                  </a:lnTo>
                  <a:lnTo>
                    <a:pt x="33" y="28"/>
                  </a:lnTo>
                  <a:lnTo>
                    <a:pt x="32" y="34"/>
                  </a:lnTo>
                  <a:lnTo>
                    <a:pt x="30" y="39"/>
                  </a:lnTo>
                  <a:lnTo>
                    <a:pt x="28" y="43"/>
                  </a:lnTo>
                  <a:lnTo>
                    <a:pt x="27" y="48"/>
                  </a:lnTo>
                  <a:lnTo>
                    <a:pt x="27" y="51"/>
                  </a:lnTo>
                  <a:lnTo>
                    <a:pt x="26" y="54"/>
                  </a:lnTo>
                  <a:lnTo>
                    <a:pt x="26" y="57"/>
                  </a:lnTo>
                  <a:lnTo>
                    <a:pt x="25" y="60"/>
                  </a:lnTo>
                  <a:lnTo>
                    <a:pt x="25" y="64"/>
                  </a:lnTo>
                  <a:lnTo>
                    <a:pt x="25" y="69"/>
                  </a:lnTo>
                  <a:lnTo>
                    <a:pt x="25" y="73"/>
                  </a:lnTo>
                  <a:lnTo>
                    <a:pt x="25" y="76"/>
                  </a:lnTo>
                  <a:lnTo>
                    <a:pt x="25" y="80"/>
                  </a:lnTo>
                  <a:lnTo>
                    <a:pt x="26" y="83"/>
                  </a:lnTo>
                  <a:lnTo>
                    <a:pt x="27" y="85"/>
                  </a:lnTo>
                  <a:lnTo>
                    <a:pt x="28" y="86"/>
                  </a:lnTo>
                  <a:lnTo>
                    <a:pt x="32" y="88"/>
                  </a:lnTo>
                  <a:lnTo>
                    <a:pt x="36" y="91"/>
                  </a:lnTo>
                  <a:lnTo>
                    <a:pt x="40" y="95"/>
                  </a:lnTo>
                  <a:lnTo>
                    <a:pt x="43" y="101"/>
                  </a:lnTo>
                  <a:lnTo>
                    <a:pt x="0" y="101"/>
                  </a:lnTo>
                  <a:lnTo>
                    <a:pt x="1" y="100"/>
                  </a:lnTo>
                  <a:lnTo>
                    <a:pt x="1" y="97"/>
                  </a:lnTo>
                  <a:lnTo>
                    <a:pt x="2" y="94"/>
                  </a:lnTo>
                  <a:lnTo>
                    <a:pt x="3" y="92"/>
                  </a:lnTo>
                  <a:lnTo>
                    <a:pt x="4" y="88"/>
                  </a:lnTo>
                  <a:lnTo>
                    <a:pt x="4" y="83"/>
                  </a:lnTo>
                  <a:lnTo>
                    <a:pt x="4" y="79"/>
                  </a:lnTo>
                  <a:lnTo>
                    <a:pt x="5" y="75"/>
                  </a:lnTo>
                  <a:lnTo>
                    <a:pt x="5" y="70"/>
                  </a:lnTo>
                  <a:lnTo>
                    <a:pt x="6" y="66"/>
                  </a:lnTo>
                  <a:lnTo>
                    <a:pt x="6" y="61"/>
                  </a:lnTo>
                  <a:lnTo>
                    <a:pt x="5" y="57"/>
                  </a:lnTo>
                  <a:lnTo>
                    <a:pt x="5" y="52"/>
                  </a:lnTo>
                  <a:lnTo>
                    <a:pt x="5" y="47"/>
                  </a:lnTo>
                  <a:lnTo>
                    <a:pt x="5" y="42"/>
                  </a:lnTo>
                  <a:lnTo>
                    <a:pt x="5" y="37"/>
                  </a:lnTo>
                  <a:lnTo>
                    <a:pt x="4" y="32"/>
                  </a:lnTo>
                  <a:lnTo>
                    <a:pt x="4" y="28"/>
                  </a:lnTo>
                  <a:lnTo>
                    <a:pt x="4" y="25"/>
                  </a:lnTo>
                  <a:lnTo>
                    <a:pt x="4" y="20"/>
                  </a:lnTo>
                  <a:lnTo>
                    <a:pt x="5" y="15"/>
                  </a:lnTo>
                  <a:lnTo>
                    <a:pt x="5" y="11"/>
                  </a:lnTo>
                  <a:lnTo>
                    <a:pt x="6" y="8"/>
                  </a:lnTo>
                  <a:lnTo>
                    <a:pt x="6" y="5"/>
                  </a:lnTo>
                  <a:lnTo>
                    <a:pt x="7" y="3"/>
                  </a:lnTo>
                  <a:lnTo>
                    <a:pt x="7" y="1"/>
                  </a:lnTo>
                  <a:lnTo>
                    <a:pt x="8" y="0"/>
                  </a:lnTo>
                  <a:lnTo>
                    <a:pt x="8" y="1"/>
                  </a:lnTo>
                  <a:lnTo>
                    <a:pt x="9" y="1"/>
                  </a:lnTo>
                  <a:lnTo>
                    <a:pt x="11" y="2"/>
                  </a:lnTo>
                  <a:lnTo>
                    <a:pt x="15" y="3"/>
                  </a:lnTo>
                  <a:lnTo>
                    <a:pt x="18" y="3"/>
                  </a:lnTo>
                  <a:lnTo>
                    <a:pt x="24" y="4"/>
                  </a:lnTo>
                  <a:lnTo>
                    <a:pt x="28" y="5"/>
                  </a:lnTo>
                  <a:lnTo>
                    <a:pt x="32" y="5"/>
                  </a:lnTo>
                  <a:lnTo>
                    <a:pt x="36" y="6"/>
                  </a:lnTo>
                  <a:lnTo>
                    <a:pt x="39" y="6"/>
                  </a:lnTo>
                  <a:lnTo>
                    <a:pt x="39" y="6"/>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172" name="Freeform 148"/>
            <p:cNvSpPr>
              <a:spLocks/>
            </p:cNvSpPr>
            <p:nvPr/>
          </p:nvSpPr>
          <p:spPr bwMode="auto">
            <a:xfrm>
              <a:off x="436" y="560"/>
              <a:ext cx="51" cy="110"/>
            </a:xfrm>
            <a:custGeom>
              <a:avLst/>
              <a:gdLst/>
              <a:ahLst/>
              <a:cxnLst>
                <a:cxn ang="0">
                  <a:pos x="45" y="9"/>
                </a:cxn>
                <a:cxn ang="0">
                  <a:pos x="44" y="12"/>
                </a:cxn>
                <a:cxn ang="0">
                  <a:pos x="43" y="14"/>
                </a:cxn>
                <a:cxn ang="0">
                  <a:pos x="41" y="21"/>
                </a:cxn>
                <a:cxn ang="0">
                  <a:pos x="38" y="30"/>
                </a:cxn>
                <a:cxn ang="0">
                  <a:pos x="34" y="41"/>
                </a:cxn>
                <a:cxn ang="0">
                  <a:pos x="31" y="51"/>
                </a:cxn>
                <a:cxn ang="0">
                  <a:pos x="30" y="57"/>
                </a:cxn>
                <a:cxn ang="0">
                  <a:pos x="29" y="64"/>
                </a:cxn>
                <a:cxn ang="0">
                  <a:pos x="29" y="73"/>
                </a:cxn>
                <a:cxn ang="0">
                  <a:pos x="29" y="81"/>
                </a:cxn>
                <a:cxn ang="0">
                  <a:pos x="30" y="88"/>
                </a:cxn>
                <a:cxn ang="0">
                  <a:pos x="32" y="91"/>
                </a:cxn>
                <a:cxn ang="0">
                  <a:pos x="41" y="96"/>
                </a:cxn>
                <a:cxn ang="0">
                  <a:pos x="49" y="107"/>
                </a:cxn>
                <a:cxn ang="0">
                  <a:pos x="1" y="106"/>
                </a:cxn>
                <a:cxn ang="0">
                  <a:pos x="2" y="100"/>
                </a:cxn>
                <a:cxn ang="0">
                  <a:pos x="4" y="93"/>
                </a:cxn>
                <a:cxn ang="0">
                  <a:pos x="5" y="84"/>
                </a:cxn>
                <a:cxn ang="0">
                  <a:pos x="6" y="74"/>
                </a:cxn>
                <a:cxn ang="0">
                  <a:pos x="7" y="65"/>
                </a:cxn>
                <a:cxn ang="0">
                  <a:pos x="6" y="55"/>
                </a:cxn>
                <a:cxn ang="0">
                  <a:pos x="6" y="44"/>
                </a:cxn>
                <a:cxn ang="0">
                  <a:pos x="5" y="34"/>
                </a:cxn>
                <a:cxn ang="0">
                  <a:pos x="5" y="26"/>
                </a:cxn>
                <a:cxn ang="0">
                  <a:pos x="6" y="16"/>
                </a:cxn>
                <a:cxn ang="0">
                  <a:pos x="7" y="9"/>
                </a:cxn>
                <a:cxn ang="0">
                  <a:pos x="8" y="3"/>
                </a:cxn>
                <a:cxn ang="0">
                  <a:pos x="9" y="0"/>
                </a:cxn>
                <a:cxn ang="0">
                  <a:pos x="10" y="1"/>
                </a:cxn>
                <a:cxn ang="0">
                  <a:pos x="17" y="3"/>
                </a:cxn>
                <a:cxn ang="0">
                  <a:pos x="27" y="4"/>
                </a:cxn>
                <a:cxn ang="0">
                  <a:pos x="37" y="5"/>
                </a:cxn>
                <a:cxn ang="0">
                  <a:pos x="44" y="6"/>
                </a:cxn>
              </a:cxnLst>
              <a:rect l="0" t="0" r="r" b="b"/>
              <a:pathLst>
                <a:path w="50" h="108">
                  <a:moveTo>
                    <a:pt x="45" y="6"/>
                  </a:moveTo>
                  <a:lnTo>
                    <a:pt x="45" y="9"/>
                  </a:lnTo>
                  <a:lnTo>
                    <a:pt x="45" y="11"/>
                  </a:lnTo>
                  <a:lnTo>
                    <a:pt x="44" y="12"/>
                  </a:lnTo>
                  <a:lnTo>
                    <a:pt x="44" y="13"/>
                  </a:lnTo>
                  <a:lnTo>
                    <a:pt x="43" y="14"/>
                  </a:lnTo>
                  <a:lnTo>
                    <a:pt x="42" y="17"/>
                  </a:lnTo>
                  <a:lnTo>
                    <a:pt x="41" y="21"/>
                  </a:lnTo>
                  <a:lnTo>
                    <a:pt x="40" y="25"/>
                  </a:lnTo>
                  <a:lnTo>
                    <a:pt x="38" y="30"/>
                  </a:lnTo>
                  <a:lnTo>
                    <a:pt x="36" y="36"/>
                  </a:lnTo>
                  <a:lnTo>
                    <a:pt x="34" y="41"/>
                  </a:lnTo>
                  <a:lnTo>
                    <a:pt x="32" y="46"/>
                  </a:lnTo>
                  <a:lnTo>
                    <a:pt x="31" y="51"/>
                  </a:lnTo>
                  <a:lnTo>
                    <a:pt x="31" y="54"/>
                  </a:lnTo>
                  <a:lnTo>
                    <a:pt x="30" y="57"/>
                  </a:lnTo>
                  <a:lnTo>
                    <a:pt x="30" y="60"/>
                  </a:lnTo>
                  <a:lnTo>
                    <a:pt x="29" y="64"/>
                  </a:lnTo>
                  <a:lnTo>
                    <a:pt x="29" y="68"/>
                  </a:lnTo>
                  <a:lnTo>
                    <a:pt x="29" y="73"/>
                  </a:lnTo>
                  <a:lnTo>
                    <a:pt x="29" y="77"/>
                  </a:lnTo>
                  <a:lnTo>
                    <a:pt x="29" y="81"/>
                  </a:lnTo>
                  <a:lnTo>
                    <a:pt x="29" y="85"/>
                  </a:lnTo>
                  <a:lnTo>
                    <a:pt x="30" y="88"/>
                  </a:lnTo>
                  <a:lnTo>
                    <a:pt x="31" y="90"/>
                  </a:lnTo>
                  <a:lnTo>
                    <a:pt x="32" y="91"/>
                  </a:lnTo>
                  <a:lnTo>
                    <a:pt x="36" y="93"/>
                  </a:lnTo>
                  <a:lnTo>
                    <a:pt x="41" y="96"/>
                  </a:lnTo>
                  <a:lnTo>
                    <a:pt x="46" y="101"/>
                  </a:lnTo>
                  <a:lnTo>
                    <a:pt x="49" y="107"/>
                  </a:lnTo>
                  <a:lnTo>
                    <a:pt x="0" y="107"/>
                  </a:lnTo>
                  <a:lnTo>
                    <a:pt x="1" y="106"/>
                  </a:lnTo>
                  <a:lnTo>
                    <a:pt x="1" y="103"/>
                  </a:lnTo>
                  <a:lnTo>
                    <a:pt x="2" y="100"/>
                  </a:lnTo>
                  <a:lnTo>
                    <a:pt x="3" y="97"/>
                  </a:lnTo>
                  <a:lnTo>
                    <a:pt x="4" y="93"/>
                  </a:lnTo>
                  <a:lnTo>
                    <a:pt x="5" y="88"/>
                  </a:lnTo>
                  <a:lnTo>
                    <a:pt x="5" y="84"/>
                  </a:lnTo>
                  <a:lnTo>
                    <a:pt x="6" y="79"/>
                  </a:lnTo>
                  <a:lnTo>
                    <a:pt x="6" y="74"/>
                  </a:lnTo>
                  <a:lnTo>
                    <a:pt x="7" y="70"/>
                  </a:lnTo>
                  <a:lnTo>
                    <a:pt x="7" y="65"/>
                  </a:lnTo>
                  <a:lnTo>
                    <a:pt x="6" y="60"/>
                  </a:lnTo>
                  <a:lnTo>
                    <a:pt x="6" y="55"/>
                  </a:lnTo>
                  <a:lnTo>
                    <a:pt x="6" y="50"/>
                  </a:lnTo>
                  <a:lnTo>
                    <a:pt x="6" y="44"/>
                  </a:lnTo>
                  <a:lnTo>
                    <a:pt x="6" y="39"/>
                  </a:lnTo>
                  <a:lnTo>
                    <a:pt x="5" y="34"/>
                  </a:lnTo>
                  <a:lnTo>
                    <a:pt x="5" y="30"/>
                  </a:lnTo>
                  <a:lnTo>
                    <a:pt x="5" y="26"/>
                  </a:lnTo>
                  <a:lnTo>
                    <a:pt x="5" y="21"/>
                  </a:lnTo>
                  <a:lnTo>
                    <a:pt x="6" y="16"/>
                  </a:lnTo>
                  <a:lnTo>
                    <a:pt x="6" y="12"/>
                  </a:lnTo>
                  <a:lnTo>
                    <a:pt x="7" y="9"/>
                  </a:lnTo>
                  <a:lnTo>
                    <a:pt x="7" y="5"/>
                  </a:lnTo>
                  <a:lnTo>
                    <a:pt x="8" y="3"/>
                  </a:lnTo>
                  <a:lnTo>
                    <a:pt x="8" y="1"/>
                  </a:lnTo>
                  <a:lnTo>
                    <a:pt x="9" y="0"/>
                  </a:lnTo>
                  <a:lnTo>
                    <a:pt x="9" y="1"/>
                  </a:lnTo>
                  <a:lnTo>
                    <a:pt x="10" y="1"/>
                  </a:lnTo>
                  <a:lnTo>
                    <a:pt x="12" y="2"/>
                  </a:lnTo>
                  <a:lnTo>
                    <a:pt x="17" y="3"/>
                  </a:lnTo>
                  <a:lnTo>
                    <a:pt x="21" y="3"/>
                  </a:lnTo>
                  <a:lnTo>
                    <a:pt x="27" y="4"/>
                  </a:lnTo>
                  <a:lnTo>
                    <a:pt x="32" y="5"/>
                  </a:lnTo>
                  <a:lnTo>
                    <a:pt x="37" y="5"/>
                  </a:lnTo>
                  <a:lnTo>
                    <a:pt x="41" y="6"/>
                  </a:lnTo>
                  <a:lnTo>
                    <a:pt x="44" y="6"/>
                  </a:lnTo>
                  <a:lnTo>
                    <a:pt x="45" y="6"/>
                  </a:lnTo>
                </a:path>
              </a:pathLst>
            </a:custGeom>
            <a:noFill/>
            <a:ln w="12700" cap="rnd" cmpd="sng">
              <a:solidFill>
                <a:srgbClr val="470000"/>
              </a:solidFill>
              <a:prstDash val="solid"/>
              <a:round/>
              <a:headEnd/>
              <a:tailEnd/>
            </a:ln>
            <a:effectLst/>
          </p:spPr>
          <p:txBody>
            <a:bodyPr wrap="none" lIns="104683" tIns="52342" rIns="104683" bIns="52342">
              <a:spAutoFit/>
            </a:bodyPr>
            <a:lstStyle/>
            <a:p>
              <a:pPr>
                <a:defRPr/>
              </a:pPr>
              <a:endParaRPr lang="en-US" dirty="0"/>
            </a:p>
          </p:txBody>
        </p:sp>
        <p:sp>
          <p:nvSpPr>
            <p:cNvPr id="1173" name="Freeform 149"/>
            <p:cNvSpPr>
              <a:spLocks/>
            </p:cNvSpPr>
            <p:nvPr/>
          </p:nvSpPr>
          <p:spPr bwMode="auto">
            <a:xfrm>
              <a:off x="351" y="557"/>
              <a:ext cx="60" cy="107"/>
            </a:xfrm>
            <a:custGeom>
              <a:avLst/>
              <a:gdLst/>
              <a:ahLst/>
              <a:cxnLst>
                <a:cxn ang="0">
                  <a:pos x="35" y="5"/>
                </a:cxn>
                <a:cxn ang="0">
                  <a:pos x="44" y="7"/>
                </a:cxn>
                <a:cxn ang="0">
                  <a:pos x="52" y="6"/>
                </a:cxn>
                <a:cxn ang="0">
                  <a:pos x="56" y="4"/>
                </a:cxn>
                <a:cxn ang="0">
                  <a:pos x="59" y="2"/>
                </a:cxn>
                <a:cxn ang="0">
                  <a:pos x="58" y="14"/>
                </a:cxn>
                <a:cxn ang="0">
                  <a:pos x="56" y="25"/>
                </a:cxn>
                <a:cxn ang="0">
                  <a:pos x="54" y="33"/>
                </a:cxn>
                <a:cxn ang="0">
                  <a:pos x="51" y="40"/>
                </a:cxn>
                <a:cxn ang="0">
                  <a:pos x="49" y="44"/>
                </a:cxn>
                <a:cxn ang="0">
                  <a:pos x="47" y="48"/>
                </a:cxn>
                <a:cxn ang="0">
                  <a:pos x="45" y="54"/>
                </a:cxn>
                <a:cxn ang="0">
                  <a:pos x="44" y="61"/>
                </a:cxn>
                <a:cxn ang="0">
                  <a:pos x="44" y="66"/>
                </a:cxn>
                <a:cxn ang="0">
                  <a:pos x="46" y="70"/>
                </a:cxn>
                <a:cxn ang="0">
                  <a:pos x="48" y="79"/>
                </a:cxn>
                <a:cxn ang="0">
                  <a:pos x="46" y="88"/>
                </a:cxn>
                <a:cxn ang="0">
                  <a:pos x="45" y="92"/>
                </a:cxn>
                <a:cxn ang="0">
                  <a:pos x="41" y="92"/>
                </a:cxn>
                <a:cxn ang="0">
                  <a:pos x="38" y="91"/>
                </a:cxn>
                <a:cxn ang="0">
                  <a:pos x="30" y="94"/>
                </a:cxn>
                <a:cxn ang="0">
                  <a:pos x="24" y="99"/>
                </a:cxn>
                <a:cxn ang="0">
                  <a:pos x="13" y="105"/>
                </a:cxn>
                <a:cxn ang="0">
                  <a:pos x="3" y="106"/>
                </a:cxn>
                <a:cxn ang="0">
                  <a:pos x="0" y="104"/>
                </a:cxn>
                <a:cxn ang="0">
                  <a:pos x="2" y="97"/>
                </a:cxn>
                <a:cxn ang="0">
                  <a:pos x="6" y="90"/>
                </a:cxn>
                <a:cxn ang="0">
                  <a:pos x="10" y="85"/>
                </a:cxn>
                <a:cxn ang="0">
                  <a:pos x="14" y="80"/>
                </a:cxn>
                <a:cxn ang="0">
                  <a:pos x="16" y="76"/>
                </a:cxn>
                <a:cxn ang="0">
                  <a:pos x="19" y="70"/>
                </a:cxn>
                <a:cxn ang="0">
                  <a:pos x="21" y="65"/>
                </a:cxn>
                <a:cxn ang="0">
                  <a:pos x="22" y="61"/>
                </a:cxn>
                <a:cxn ang="0">
                  <a:pos x="23" y="55"/>
                </a:cxn>
                <a:cxn ang="0">
                  <a:pos x="25" y="45"/>
                </a:cxn>
                <a:cxn ang="0">
                  <a:pos x="25" y="34"/>
                </a:cxn>
                <a:cxn ang="0">
                  <a:pos x="26" y="18"/>
                </a:cxn>
                <a:cxn ang="0">
                  <a:pos x="28" y="0"/>
                </a:cxn>
              </a:cxnLst>
              <a:rect l="0" t="0" r="r" b="b"/>
              <a:pathLst>
                <a:path w="60" h="107">
                  <a:moveTo>
                    <a:pt x="31" y="3"/>
                  </a:moveTo>
                  <a:lnTo>
                    <a:pt x="35" y="5"/>
                  </a:lnTo>
                  <a:lnTo>
                    <a:pt x="40" y="7"/>
                  </a:lnTo>
                  <a:lnTo>
                    <a:pt x="44" y="7"/>
                  </a:lnTo>
                  <a:lnTo>
                    <a:pt x="48" y="7"/>
                  </a:lnTo>
                  <a:lnTo>
                    <a:pt x="52" y="6"/>
                  </a:lnTo>
                  <a:lnTo>
                    <a:pt x="54" y="6"/>
                  </a:lnTo>
                  <a:lnTo>
                    <a:pt x="56" y="4"/>
                  </a:lnTo>
                  <a:lnTo>
                    <a:pt x="58" y="3"/>
                  </a:lnTo>
                  <a:lnTo>
                    <a:pt x="59" y="2"/>
                  </a:lnTo>
                  <a:lnTo>
                    <a:pt x="59" y="8"/>
                  </a:lnTo>
                  <a:lnTo>
                    <a:pt x="58" y="14"/>
                  </a:lnTo>
                  <a:lnTo>
                    <a:pt x="57" y="19"/>
                  </a:lnTo>
                  <a:lnTo>
                    <a:pt x="56" y="25"/>
                  </a:lnTo>
                  <a:lnTo>
                    <a:pt x="54" y="28"/>
                  </a:lnTo>
                  <a:lnTo>
                    <a:pt x="54" y="33"/>
                  </a:lnTo>
                  <a:lnTo>
                    <a:pt x="53" y="37"/>
                  </a:lnTo>
                  <a:lnTo>
                    <a:pt x="51" y="40"/>
                  </a:lnTo>
                  <a:lnTo>
                    <a:pt x="50" y="43"/>
                  </a:lnTo>
                  <a:lnTo>
                    <a:pt x="49" y="44"/>
                  </a:lnTo>
                  <a:lnTo>
                    <a:pt x="48" y="45"/>
                  </a:lnTo>
                  <a:lnTo>
                    <a:pt x="47" y="48"/>
                  </a:lnTo>
                  <a:lnTo>
                    <a:pt x="46" y="51"/>
                  </a:lnTo>
                  <a:lnTo>
                    <a:pt x="45" y="54"/>
                  </a:lnTo>
                  <a:lnTo>
                    <a:pt x="45" y="57"/>
                  </a:lnTo>
                  <a:lnTo>
                    <a:pt x="44" y="61"/>
                  </a:lnTo>
                  <a:lnTo>
                    <a:pt x="44" y="63"/>
                  </a:lnTo>
                  <a:lnTo>
                    <a:pt x="44" y="66"/>
                  </a:lnTo>
                  <a:lnTo>
                    <a:pt x="45" y="68"/>
                  </a:lnTo>
                  <a:lnTo>
                    <a:pt x="46" y="70"/>
                  </a:lnTo>
                  <a:lnTo>
                    <a:pt x="48" y="74"/>
                  </a:lnTo>
                  <a:lnTo>
                    <a:pt x="48" y="79"/>
                  </a:lnTo>
                  <a:lnTo>
                    <a:pt x="47" y="84"/>
                  </a:lnTo>
                  <a:lnTo>
                    <a:pt x="46" y="88"/>
                  </a:lnTo>
                  <a:lnTo>
                    <a:pt x="46" y="90"/>
                  </a:lnTo>
                  <a:lnTo>
                    <a:pt x="45" y="92"/>
                  </a:lnTo>
                  <a:lnTo>
                    <a:pt x="43" y="92"/>
                  </a:lnTo>
                  <a:lnTo>
                    <a:pt x="41" y="92"/>
                  </a:lnTo>
                  <a:lnTo>
                    <a:pt x="39" y="92"/>
                  </a:lnTo>
                  <a:lnTo>
                    <a:pt x="38" y="91"/>
                  </a:lnTo>
                  <a:lnTo>
                    <a:pt x="34" y="92"/>
                  </a:lnTo>
                  <a:lnTo>
                    <a:pt x="30" y="94"/>
                  </a:lnTo>
                  <a:lnTo>
                    <a:pt x="26" y="97"/>
                  </a:lnTo>
                  <a:lnTo>
                    <a:pt x="24" y="99"/>
                  </a:lnTo>
                  <a:lnTo>
                    <a:pt x="21" y="101"/>
                  </a:lnTo>
                  <a:lnTo>
                    <a:pt x="13" y="105"/>
                  </a:lnTo>
                  <a:lnTo>
                    <a:pt x="6" y="106"/>
                  </a:lnTo>
                  <a:lnTo>
                    <a:pt x="3" y="106"/>
                  </a:lnTo>
                  <a:lnTo>
                    <a:pt x="1" y="105"/>
                  </a:lnTo>
                  <a:lnTo>
                    <a:pt x="0" y="104"/>
                  </a:lnTo>
                  <a:lnTo>
                    <a:pt x="1" y="101"/>
                  </a:lnTo>
                  <a:lnTo>
                    <a:pt x="2" y="97"/>
                  </a:lnTo>
                  <a:lnTo>
                    <a:pt x="5" y="93"/>
                  </a:lnTo>
                  <a:lnTo>
                    <a:pt x="6" y="90"/>
                  </a:lnTo>
                  <a:lnTo>
                    <a:pt x="9" y="87"/>
                  </a:lnTo>
                  <a:lnTo>
                    <a:pt x="10" y="85"/>
                  </a:lnTo>
                  <a:lnTo>
                    <a:pt x="12" y="83"/>
                  </a:lnTo>
                  <a:lnTo>
                    <a:pt x="14" y="80"/>
                  </a:lnTo>
                  <a:lnTo>
                    <a:pt x="15" y="79"/>
                  </a:lnTo>
                  <a:lnTo>
                    <a:pt x="16" y="76"/>
                  </a:lnTo>
                  <a:lnTo>
                    <a:pt x="18" y="73"/>
                  </a:lnTo>
                  <a:lnTo>
                    <a:pt x="19" y="70"/>
                  </a:lnTo>
                  <a:lnTo>
                    <a:pt x="20" y="68"/>
                  </a:lnTo>
                  <a:lnTo>
                    <a:pt x="21" y="65"/>
                  </a:lnTo>
                  <a:lnTo>
                    <a:pt x="22" y="63"/>
                  </a:lnTo>
                  <a:lnTo>
                    <a:pt x="22" y="61"/>
                  </a:lnTo>
                  <a:lnTo>
                    <a:pt x="23" y="58"/>
                  </a:lnTo>
                  <a:lnTo>
                    <a:pt x="23" y="55"/>
                  </a:lnTo>
                  <a:lnTo>
                    <a:pt x="24" y="50"/>
                  </a:lnTo>
                  <a:lnTo>
                    <a:pt x="25" y="45"/>
                  </a:lnTo>
                  <a:lnTo>
                    <a:pt x="25" y="40"/>
                  </a:lnTo>
                  <a:lnTo>
                    <a:pt x="25" y="34"/>
                  </a:lnTo>
                  <a:lnTo>
                    <a:pt x="26" y="27"/>
                  </a:lnTo>
                  <a:lnTo>
                    <a:pt x="26" y="18"/>
                  </a:lnTo>
                  <a:lnTo>
                    <a:pt x="27" y="9"/>
                  </a:lnTo>
                  <a:lnTo>
                    <a:pt x="28" y="0"/>
                  </a:lnTo>
                  <a:lnTo>
                    <a:pt x="31" y="3"/>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174" name="Freeform 150"/>
            <p:cNvSpPr>
              <a:spLocks/>
            </p:cNvSpPr>
            <p:nvPr/>
          </p:nvSpPr>
          <p:spPr bwMode="auto">
            <a:xfrm>
              <a:off x="351" y="557"/>
              <a:ext cx="66" cy="113"/>
            </a:xfrm>
            <a:custGeom>
              <a:avLst/>
              <a:gdLst/>
              <a:ahLst/>
              <a:cxnLst>
                <a:cxn ang="0">
                  <a:pos x="39" y="5"/>
                </a:cxn>
                <a:cxn ang="0">
                  <a:pos x="49" y="7"/>
                </a:cxn>
                <a:cxn ang="0">
                  <a:pos x="57" y="6"/>
                </a:cxn>
                <a:cxn ang="0">
                  <a:pos x="62" y="4"/>
                </a:cxn>
                <a:cxn ang="0">
                  <a:pos x="65" y="2"/>
                </a:cxn>
                <a:cxn ang="0">
                  <a:pos x="64" y="15"/>
                </a:cxn>
                <a:cxn ang="0">
                  <a:pos x="62" y="26"/>
                </a:cxn>
                <a:cxn ang="0">
                  <a:pos x="59" y="35"/>
                </a:cxn>
                <a:cxn ang="0">
                  <a:pos x="56" y="42"/>
                </a:cxn>
                <a:cxn ang="0">
                  <a:pos x="54" y="47"/>
                </a:cxn>
                <a:cxn ang="0">
                  <a:pos x="52" y="51"/>
                </a:cxn>
                <a:cxn ang="0">
                  <a:pos x="50" y="57"/>
                </a:cxn>
                <a:cxn ang="0">
                  <a:pos x="49" y="64"/>
                </a:cxn>
                <a:cxn ang="0">
                  <a:pos x="49" y="70"/>
                </a:cxn>
                <a:cxn ang="0">
                  <a:pos x="51" y="74"/>
                </a:cxn>
                <a:cxn ang="0">
                  <a:pos x="53" y="83"/>
                </a:cxn>
                <a:cxn ang="0">
                  <a:pos x="51" y="93"/>
                </a:cxn>
                <a:cxn ang="0">
                  <a:pos x="50" y="97"/>
                </a:cxn>
                <a:cxn ang="0">
                  <a:pos x="45" y="97"/>
                </a:cxn>
                <a:cxn ang="0">
                  <a:pos x="42" y="96"/>
                </a:cxn>
                <a:cxn ang="0">
                  <a:pos x="33" y="99"/>
                </a:cxn>
                <a:cxn ang="0">
                  <a:pos x="26" y="105"/>
                </a:cxn>
                <a:cxn ang="0">
                  <a:pos x="14" y="111"/>
                </a:cxn>
                <a:cxn ang="0">
                  <a:pos x="3" y="112"/>
                </a:cxn>
                <a:cxn ang="0">
                  <a:pos x="0" y="110"/>
                </a:cxn>
                <a:cxn ang="0">
                  <a:pos x="2" y="103"/>
                </a:cxn>
                <a:cxn ang="0">
                  <a:pos x="7" y="95"/>
                </a:cxn>
                <a:cxn ang="0">
                  <a:pos x="11" y="90"/>
                </a:cxn>
                <a:cxn ang="0">
                  <a:pos x="15" y="85"/>
                </a:cxn>
                <a:cxn ang="0">
                  <a:pos x="18" y="80"/>
                </a:cxn>
                <a:cxn ang="0">
                  <a:pos x="21" y="74"/>
                </a:cxn>
                <a:cxn ang="0">
                  <a:pos x="23" y="69"/>
                </a:cxn>
                <a:cxn ang="0">
                  <a:pos x="24" y="64"/>
                </a:cxn>
                <a:cxn ang="0">
                  <a:pos x="25" y="58"/>
                </a:cxn>
                <a:cxn ang="0">
                  <a:pos x="27" y="48"/>
                </a:cxn>
                <a:cxn ang="0">
                  <a:pos x="28" y="36"/>
                </a:cxn>
                <a:cxn ang="0">
                  <a:pos x="29" y="19"/>
                </a:cxn>
                <a:cxn ang="0">
                  <a:pos x="31" y="0"/>
                </a:cxn>
              </a:cxnLst>
              <a:rect l="0" t="0" r="r" b="b"/>
              <a:pathLst>
                <a:path w="66" h="113">
                  <a:moveTo>
                    <a:pt x="34" y="3"/>
                  </a:moveTo>
                  <a:lnTo>
                    <a:pt x="39" y="5"/>
                  </a:lnTo>
                  <a:lnTo>
                    <a:pt x="44" y="7"/>
                  </a:lnTo>
                  <a:lnTo>
                    <a:pt x="49" y="7"/>
                  </a:lnTo>
                  <a:lnTo>
                    <a:pt x="53" y="7"/>
                  </a:lnTo>
                  <a:lnTo>
                    <a:pt x="57" y="6"/>
                  </a:lnTo>
                  <a:lnTo>
                    <a:pt x="60" y="6"/>
                  </a:lnTo>
                  <a:lnTo>
                    <a:pt x="62" y="4"/>
                  </a:lnTo>
                  <a:lnTo>
                    <a:pt x="64" y="3"/>
                  </a:lnTo>
                  <a:lnTo>
                    <a:pt x="65" y="2"/>
                  </a:lnTo>
                  <a:lnTo>
                    <a:pt x="65" y="8"/>
                  </a:lnTo>
                  <a:lnTo>
                    <a:pt x="64" y="15"/>
                  </a:lnTo>
                  <a:lnTo>
                    <a:pt x="63" y="20"/>
                  </a:lnTo>
                  <a:lnTo>
                    <a:pt x="62" y="26"/>
                  </a:lnTo>
                  <a:lnTo>
                    <a:pt x="60" y="30"/>
                  </a:lnTo>
                  <a:lnTo>
                    <a:pt x="59" y="35"/>
                  </a:lnTo>
                  <a:lnTo>
                    <a:pt x="58" y="39"/>
                  </a:lnTo>
                  <a:lnTo>
                    <a:pt x="56" y="42"/>
                  </a:lnTo>
                  <a:lnTo>
                    <a:pt x="55" y="45"/>
                  </a:lnTo>
                  <a:lnTo>
                    <a:pt x="54" y="47"/>
                  </a:lnTo>
                  <a:lnTo>
                    <a:pt x="53" y="48"/>
                  </a:lnTo>
                  <a:lnTo>
                    <a:pt x="52" y="51"/>
                  </a:lnTo>
                  <a:lnTo>
                    <a:pt x="51" y="54"/>
                  </a:lnTo>
                  <a:lnTo>
                    <a:pt x="50" y="57"/>
                  </a:lnTo>
                  <a:lnTo>
                    <a:pt x="50" y="60"/>
                  </a:lnTo>
                  <a:lnTo>
                    <a:pt x="49" y="64"/>
                  </a:lnTo>
                  <a:lnTo>
                    <a:pt x="49" y="67"/>
                  </a:lnTo>
                  <a:lnTo>
                    <a:pt x="49" y="70"/>
                  </a:lnTo>
                  <a:lnTo>
                    <a:pt x="50" y="72"/>
                  </a:lnTo>
                  <a:lnTo>
                    <a:pt x="51" y="74"/>
                  </a:lnTo>
                  <a:lnTo>
                    <a:pt x="53" y="78"/>
                  </a:lnTo>
                  <a:lnTo>
                    <a:pt x="53" y="83"/>
                  </a:lnTo>
                  <a:lnTo>
                    <a:pt x="52" y="89"/>
                  </a:lnTo>
                  <a:lnTo>
                    <a:pt x="51" y="93"/>
                  </a:lnTo>
                  <a:lnTo>
                    <a:pt x="51" y="95"/>
                  </a:lnTo>
                  <a:lnTo>
                    <a:pt x="50" y="97"/>
                  </a:lnTo>
                  <a:lnTo>
                    <a:pt x="47" y="97"/>
                  </a:lnTo>
                  <a:lnTo>
                    <a:pt x="45" y="97"/>
                  </a:lnTo>
                  <a:lnTo>
                    <a:pt x="43" y="97"/>
                  </a:lnTo>
                  <a:lnTo>
                    <a:pt x="42" y="96"/>
                  </a:lnTo>
                  <a:lnTo>
                    <a:pt x="37" y="97"/>
                  </a:lnTo>
                  <a:lnTo>
                    <a:pt x="33" y="99"/>
                  </a:lnTo>
                  <a:lnTo>
                    <a:pt x="29" y="102"/>
                  </a:lnTo>
                  <a:lnTo>
                    <a:pt x="26" y="105"/>
                  </a:lnTo>
                  <a:lnTo>
                    <a:pt x="23" y="107"/>
                  </a:lnTo>
                  <a:lnTo>
                    <a:pt x="14" y="111"/>
                  </a:lnTo>
                  <a:lnTo>
                    <a:pt x="7" y="112"/>
                  </a:lnTo>
                  <a:lnTo>
                    <a:pt x="3" y="112"/>
                  </a:lnTo>
                  <a:lnTo>
                    <a:pt x="1" y="111"/>
                  </a:lnTo>
                  <a:lnTo>
                    <a:pt x="0" y="110"/>
                  </a:lnTo>
                  <a:lnTo>
                    <a:pt x="1" y="107"/>
                  </a:lnTo>
                  <a:lnTo>
                    <a:pt x="2" y="103"/>
                  </a:lnTo>
                  <a:lnTo>
                    <a:pt x="5" y="98"/>
                  </a:lnTo>
                  <a:lnTo>
                    <a:pt x="7" y="95"/>
                  </a:lnTo>
                  <a:lnTo>
                    <a:pt x="10" y="92"/>
                  </a:lnTo>
                  <a:lnTo>
                    <a:pt x="11" y="90"/>
                  </a:lnTo>
                  <a:lnTo>
                    <a:pt x="13" y="88"/>
                  </a:lnTo>
                  <a:lnTo>
                    <a:pt x="15" y="85"/>
                  </a:lnTo>
                  <a:lnTo>
                    <a:pt x="17" y="83"/>
                  </a:lnTo>
                  <a:lnTo>
                    <a:pt x="18" y="80"/>
                  </a:lnTo>
                  <a:lnTo>
                    <a:pt x="20" y="77"/>
                  </a:lnTo>
                  <a:lnTo>
                    <a:pt x="21" y="74"/>
                  </a:lnTo>
                  <a:lnTo>
                    <a:pt x="22" y="72"/>
                  </a:lnTo>
                  <a:lnTo>
                    <a:pt x="23" y="69"/>
                  </a:lnTo>
                  <a:lnTo>
                    <a:pt x="24" y="67"/>
                  </a:lnTo>
                  <a:lnTo>
                    <a:pt x="24" y="64"/>
                  </a:lnTo>
                  <a:lnTo>
                    <a:pt x="25" y="61"/>
                  </a:lnTo>
                  <a:lnTo>
                    <a:pt x="25" y="58"/>
                  </a:lnTo>
                  <a:lnTo>
                    <a:pt x="26" y="53"/>
                  </a:lnTo>
                  <a:lnTo>
                    <a:pt x="27" y="48"/>
                  </a:lnTo>
                  <a:lnTo>
                    <a:pt x="27" y="42"/>
                  </a:lnTo>
                  <a:lnTo>
                    <a:pt x="28" y="36"/>
                  </a:lnTo>
                  <a:lnTo>
                    <a:pt x="29" y="28"/>
                  </a:lnTo>
                  <a:lnTo>
                    <a:pt x="29" y="19"/>
                  </a:lnTo>
                  <a:lnTo>
                    <a:pt x="30" y="10"/>
                  </a:lnTo>
                  <a:lnTo>
                    <a:pt x="31" y="0"/>
                  </a:lnTo>
                  <a:lnTo>
                    <a:pt x="34" y="3"/>
                  </a:lnTo>
                </a:path>
              </a:pathLst>
            </a:custGeom>
            <a:noFill/>
            <a:ln w="12700" cap="rnd" cmpd="sng">
              <a:solidFill>
                <a:srgbClr val="470000"/>
              </a:solidFill>
              <a:prstDash val="solid"/>
              <a:round/>
              <a:headEnd/>
              <a:tailEnd/>
            </a:ln>
            <a:effectLst/>
          </p:spPr>
          <p:txBody>
            <a:bodyPr wrap="none" lIns="104683" tIns="52342" rIns="104683" bIns="52342">
              <a:spAutoFit/>
            </a:bodyPr>
            <a:lstStyle/>
            <a:p>
              <a:pPr>
                <a:defRPr/>
              </a:pPr>
              <a:endParaRPr lang="en-US" dirty="0"/>
            </a:p>
          </p:txBody>
        </p:sp>
        <p:sp>
          <p:nvSpPr>
            <p:cNvPr id="1175" name="Freeform 151"/>
            <p:cNvSpPr>
              <a:spLocks/>
            </p:cNvSpPr>
            <p:nvPr/>
          </p:nvSpPr>
          <p:spPr bwMode="auto">
            <a:xfrm>
              <a:off x="356" y="559"/>
              <a:ext cx="55" cy="104"/>
            </a:xfrm>
            <a:custGeom>
              <a:avLst/>
              <a:gdLst/>
              <a:ahLst/>
              <a:cxnLst>
                <a:cxn ang="0">
                  <a:pos x="50" y="2"/>
                </a:cxn>
                <a:cxn ang="0">
                  <a:pos x="40" y="5"/>
                </a:cxn>
                <a:cxn ang="0">
                  <a:pos x="43" y="6"/>
                </a:cxn>
                <a:cxn ang="0">
                  <a:pos x="46" y="8"/>
                </a:cxn>
                <a:cxn ang="0">
                  <a:pos x="39" y="9"/>
                </a:cxn>
                <a:cxn ang="0">
                  <a:pos x="46" y="11"/>
                </a:cxn>
                <a:cxn ang="0">
                  <a:pos x="44" y="12"/>
                </a:cxn>
                <a:cxn ang="0">
                  <a:pos x="41" y="13"/>
                </a:cxn>
                <a:cxn ang="0">
                  <a:pos x="48" y="14"/>
                </a:cxn>
                <a:cxn ang="0">
                  <a:pos x="43" y="16"/>
                </a:cxn>
                <a:cxn ang="0">
                  <a:pos x="39" y="16"/>
                </a:cxn>
                <a:cxn ang="0">
                  <a:pos x="44" y="18"/>
                </a:cxn>
                <a:cxn ang="0">
                  <a:pos x="45" y="19"/>
                </a:cxn>
                <a:cxn ang="0">
                  <a:pos x="40" y="20"/>
                </a:cxn>
                <a:cxn ang="0">
                  <a:pos x="42" y="21"/>
                </a:cxn>
                <a:cxn ang="0">
                  <a:pos x="42" y="26"/>
                </a:cxn>
                <a:cxn ang="0">
                  <a:pos x="39" y="31"/>
                </a:cxn>
                <a:cxn ang="0">
                  <a:pos x="41" y="36"/>
                </a:cxn>
                <a:cxn ang="0">
                  <a:pos x="38" y="39"/>
                </a:cxn>
                <a:cxn ang="0">
                  <a:pos x="40" y="44"/>
                </a:cxn>
                <a:cxn ang="0">
                  <a:pos x="37" y="50"/>
                </a:cxn>
                <a:cxn ang="0">
                  <a:pos x="38" y="56"/>
                </a:cxn>
                <a:cxn ang="0">
                  <a:pos x="35" y="60"/>
                </a:cxn>
                <a:cxn ang="0">
                  <a:pos x="38" y="63"/>
                </a:cxn>
                <a:cxn ang="0">
                  <a:pos x="30" y="67"/>
                </a:cxn>
                <a:cxn ang="0">
                  <a:pos x="33" y="75"/>
                </a:cxn>
                <a:cxn ang="0">
                  <a:pos x="25" y="75"/>
                </a:cxn>
                <a:cxn ang="0">
                  <a:pos x="28" y="84"/>
                </a:cxn>
                <a:cxn ang="0">
                  <a:pos x="20" y="83"/>
                </a:cxn>
                <a:cxn ang="0">
                  <a:pos x="22" y="88"/>
                </a:cxn>
                <a:cxn ang="0">
                  <a:pos x="15" y="90"/>
                </a:cxn>
                <a:cxn ang="0">
                  <a:pos x="14" y="95"/>
                </a:cxn>
                <a:cxn ang="0">
                  <a:pos x="10" y="95"/>
                </a:cxn>
                <a:cxn ang="0">
                  <a:pos x="9" y="100"/>
                </a:cxn>
                <a:cxn ang="0">
                  <a:pos x="2" y="99"/>
                </a:cxn>
                <a:cxn ang="0">
                  <a:pos x="0" y="103"/>
                </a:cxn>
                <a:cxn ang="0">
                  <a:pos x="5" y="103"/>
                </a:cxn>
                <a:cxn ang="0">
                  <a:pos x="13" y="101"/>
                </a:cxn>
                <a:cxn ang="0">
                  <a:pos x="19" y="97"/>
                </a:cxn>
                <a:cxn ang="0">
                  <a:pos x="25" y="92"/>
                </a:cxn>
                <a:cxn ang="0">
                  <a:pos x="35" y="90"/>
                </a:cxn>
                <a:cxn ang="0">
                  <a:pos x="41" y="90"/>
                </a:cxn>
                <a:cxn ang="0">
                  <a:pos x="42" y="83"/>
                </a:cxn>
                <a:cxn ang="0">
                  <a:pos x="41" y="68"/>
                </a:cxn>
                <a:cxn ang="0">
                  <a:pos x="40" y="60"/>
                </a:cxn>
                <a:cxn ang="0">
                  <a:pos x="41" y="52"/>
                </a:cxn>
                <a:cxn ang="0">
                  <a:pos x="42" y="44"/>
                </a:cxn>
                <a:cxn ang="0">
                  <a:pos x="45" y="40"/>
                </a:cxn>
                <a:cxn ang="0">
                  <a:pos x="49" y="29"/>
                </a:cxn>
                <a:cxn ang="0">
                  <a:pos x="51" y="20"/>
                </a:cxn>
                <a:cxn ang="0">
                  <a:pos x="53" y="13"/>
                </a:cxn>
                <a:cxn ang="0">
                  <a:pos x="54" y="2"/>
                </a:cxn>
              </a:cxnLst>
              <a:rect l="0" t="0" r="r" b="b"/>
              <a:pathLst>
                <a:path w="55" h="104">
                  <a:moveTo>
                    <a:pt x="54" y="0"/>
                  </a:moveTo>
                  <a:lnTo>
                    <a:pt x="53" y="1"/>
                  </a:lnTo>
                  <a:lnTo>
                    <a:pt x="50" y="2"/>
                  </a:lnTo>
                  <a:lnTo>
                    <a:pt x="48" y="4"/>
                  </a:lnTo>
                  <a:lnTo>
                    <a:pt x="43" y="5"/>
                  </a:lnTo>
                  <a:lnTo>
                    <a:pt x="40" y="5"/>
                  </a:lnTo>
                  <a:lnTo>
                    <a:pt x="38" y="5"/>
                  </a:lnTo>
                  <a:lnTo>
                    <a:pt x="40" y="5"/>
                  </a:lnTo>
                  <a:lnTo>
                    <a:pt x="43" y="6"/>
                  </a:lnTo>
                  <a:lnTo>
                    <a:pt x="47" y="7"/>
                  </a:lnTo>
                  <a:lnTo>
                    <a:pt x="49" y="7"/>
                  </a:lnTo>
                  <a:lnTo>
                    <a:pt x="46" y="8"/>
                  </a:lnTo>
                  <a:lnTo>
                    <a:pt x="43" y="9"/>
                  </a:lnTo>
                  <a:lnTo>
                    <a:pt x="41" y="9"/>
                  </a:lnTo>
                  <a:lnTo>
                    <a:pt x="39" y="9"/>
                  </a:lnTo>
                  <a:lnTo>
                    <a:pt x="41" y="9"/>
                  </a:lnTo>
                  <a:lnTo>
                    <a:pt x="43" y="10"/>
                  </a:lnTo>
                  <a:lnTo>
                    <a:pt x="46" y="11"/>
                  </a:lnTo>
                  <a:lnTo>
                    <a:pt x="49" y="11"/>
                  </a:lnTo>
                  <a:lnTo>
                    <a:pt x="47" y="11"/>
                  </a:lnTo>
                  <a:lnTo>
                    <a:pt x="44" y="12"/>
                  </a:lnTo>
                  <a:lnTo>
                    <a:pt x="41" y="13"/>
                  </a:lnTo>
                  <a:lnTo>
                    <a:pt x="39" y="13"/>
                  </a:lnTo>
                  <a:lnTo>
                    <a:pt x="41" y="13"/>
                  </a:lnTo>
                  <a:lnTo>
                    <a:pt x="43" y="14"/>
                  </a:lnTo>
                  <a:lnTo>
                    <a:pt x="45" y="14"/>
                  </a:lnTo>
                  <a:lnTo>
                    <a:pt x="48" y="14"/>
                  </a:lnTo>
                  <a:lnTo>
                    <a:pt x="48" y="15"/>
                  </a:lnTo>
                  <a:lnTo>
                    <a:pt x="46" y="15"/>
                  </a:lnTo>
                  <a:lnTo>
                    <a:pt x="43" y="16"/>
                  </a:lnTo>
                  <a:lnTo>
                    <a:pt x="41" y="16"/>
                  </a:lnTo>
                  <a:lnTo>
                    <a:pt x="40" y="16"/>
                  </a:lnTo>
                  <a:lnTo>
                    <a:pt x="39" y="16"/>
                  </a:lnTo>
                  <a:lnTo>
                    <a:pt x="41" y="17"/>
                  </a:lnTo>
                  <a:lnTo>
                    <a:pt x="42" y="17"/>
                  </a:lnTo>
                  <a:lnTo>
                    <a:pt x="44" y="18"/>
                  </a:lnTo>
                  <a:lnTo>
                    <a:pt x="46" y="18"/>
                  </a:lnTo>
                  <a:lnTo>
                    <a:pt x="46" y="19"/>
                  </a:lnTo>
                  <a:lnTo>
                    <a:pt x="45" y="19"/>
                  </a:lnTo>
                  <a:lnTo>
                    <a:pt x="43" y="20"/>
                  </a:lnTo>
                  <a:lnTo>
                    <a:pt x="41" y="20"/>
                  </a:lnTo>
                  <a:lnTo>
                    <a:pt x="40" y="20"/>
                  </a:lnTo>
                  <a:lnTo>
                    <a:pt x="40" y="21"/>
                  </a:lnTo>
                  <a:lnTo>
                    <a:pt x="41" y="21"/>
                  </a:lnTo>
                  <a:lnTo>
                    <a:pt x="42" y="21"/>
                  </a:lnTo>
                  <a:lnTo>
                    <a:pt x="44" y="22"/>
                  </a:lnTo>
                  <a:lnTo>
                    <a:pt x="39" y="24"/>
                  </a:lnTo>
                  <a:lnTo>
                    <a:pt x="42" y="26"/>
                  </a:lnTo>
                  <a:lnTo>
                    <a:pt x="39" y="27"/>
                  </a:lnTo>
                  <a:lnTo>
                    <a:pt x="42" y="29"/>
                  </a:lnTo>
                  <a:lnTo>
                    <a:pt x="39" y="31"/>
                  </a:lnTo>
                  <a:lnTo>
                    <a:pt x="41" y="32"/>
                  </a:lnTo>
                  <a:lnTo>
                    <a:pt x="39" y="33"/>
                  </a:lnTo>
                  <a:lnTo>
                    <a:pt x="41" y="36"/>
                  </a:lnTo>
                  <a:lnTo>
                    <a:pt x="38" y="37"/>
                  </a:lnTo>
                  <a:lnTo>
                    <a:pt x="41" y="38"/>
                  </a:lnTo>
                  <a:lnTo>
                    <a:pt x="38" y="39"/>
                  </a:lnTo>
                  <a:lnTo>
                    <a:pt x="41" y="42"/>
                  </a:lnTo>
                  <a:lnTo>
                    <a:pt x="37" y="43"/>
                  </a:lnTo>
                  <a:lnTo>
                    <a:pt x="40" y="44"/>
                  </a:lnTo>
                  <a:lnTo>
                    <a:pt x="36" y="46"/>
                  </a:lnTo>
                  <a:lnTo>
                    <a:pt x="39" y="48"/>
                  </a:lnTo>
                  <a:lnTo>
                    <a:pt x="37" y="50"/>
                  </a:lnTo>
                  <a:lnTo>
                    <a:pt x="40" y="52"/>
                  </a:lnTo>
                  <a:lnTo>
                    <a:pt x="37" y="54"/>
                  </a:lnTo>
                  <a:lnTo>
                    <a:pt x="38" y="56"/>
                  </a:lnTo>
                  <a:lnTo>
                    <a:pt x="36" y="57"/>
                  </a:lnTo>
                  <a:lnTo>
                    <a:pt x="38" y="59"/>
                  </a:lnTo>
                  <a:lnTo>
                    <a:pt x="35" y="60"/>
                  </a:lnTo>
                  <a:lnTo>
                    <a:pt x="38" y="61"/>
                  </a:lnTo>
                  <a:lnTo>
                    <a:pt x="34" y="62"/>
                  </a:lnTo>
                  <a:lnTo>
                    <a:pt x="38" y="63"/>
                  </a:lnTo>
                  <a:lnTo>
                    <a:pt x="30" y="64"/>
                  </a:lnTo>
                  <a:lnTo>
                    <a:pt x="37" y="67"/>
                  </a:lnTo>
                  <a:lnTo>
                    <a:pt x="30" y="67"/>
                  </a:lnTo>
                  <a:lnTo>
                    <a:pt x="34" y="70"/>
                  </a:lnTo>
                  <a:lnTo>
                    <a:pt x="29" y="72"/>
                  </a:lnTo>
                  <a:lnTo>
                    <a:pt x="33" y="75"/>
                  </a:lnTo>
                  <a:lnTo>
                    <a:pt x="26" y="73"/>
                  </a:lnTo>
                  <a:lnTo>
                    <a:pt x="32" y="80"/>
                  </a:lnTo>
                  <a:lnTo>
                    <a:pt x="25" y="75"/>
                  </a:lnTo>
                  <a:lnTo>
                    <a:pt x="30" y="82"/>
                  </a:lnTo>
                  <a:lnTo>
                    <a:pt x="23" y="77"/>
                  </a:lnTo>
                  <a:lnTo>
                    <a:pt x="28" y="84"/>
                  </a:lnTo>
                  <a:lnTo>
                    <a:pt x="21" y="80"/>
                  </a:lnTo>
                  <a:lnTo>
                    <a:pt x="26" y="87"/>
                  </a:lnTo>
                  <a:lnTo>
                    <a:pt x="20" y="83"/>
                  </a:lnTo>
                  <a:lnTo>
                    <a:pt x="24" y="89"/>
                  </a:lnTo>
                  <a:lnTo>
                    <a:pt x="19" y="85"/>
                  </a:lnTo>
                  <a:lnTo>
                    <a:pt x="22" y="88"/>
                  </a:lnTo>
                  <a:lnTo>
                    <a:pt x="17" y="87"/>
                  </a:lnTo>
                  <a:lnTo>
                    <a:pt x="19" y="90"/>
                  </a:lnTo>
                  <a:lnTo>
                    <a:pt x="15" y="90"/>
                  </a:lnTo>
                  <a:lnTo>
                    <a:pt x="16" y="93"/>
                  </a:lnTo>
                  <a:lnTo>
                    <a:pt x="14" y="93"/>
                  </a:lnTo>
                  <a:lnTo>
                    <a:pt x="14" y="95"/>
                  </a:lnTo>
                  <a:lnTo>
                    <a:pt x="12" y="94"/>
                  </a:lnTo>
                  <a:lnTo>
                    <a:pt x="13" y="96"/>
                  </a:lnTo>
                  <a:lnTo>
                    <a:pt x="10" y="95"/>
                  </a:lnTo>
                  <a:lnTo>
                    <a:pt x="11" y="98"/>
                  </a:lnTo>
                  <a:lnTo>
                    <a:pt x="8" y="98"/>
                  </a:lnTo>
                  <a:lnTo>
                    <a:pt x="9" y="100"/>
                  </a:lnTo>
                  <a:lnTo>
                    <a:pt x="5" y="99"/>
                  </a:lnTo>
                  <a:lnTo>
                    <a:pt x="6" y="101"/>
                  </a:lnTo>
                  <a:lnTo>
                    <a:pt x="2" y="99"/>
                  </a:lnTo>
                  <a:lnTo>
                    <a:pt x="4" y="102"/>
                  </a:lnTo>
                  <a:lnTo>
                    <a:pt x="0" y="101"/>
                  </a:lnTo>
                  <a:lnTo>
                    <a:pt x="0" y="103"/>
                  </a:lnTo>
                  <a:lnTo>
                    <a:pt x="1" y="103"/>
                  </a:lnTo>
                  <a:lnTo>
                    <a:pt x="3" y="103"/>
                  </a:lnTo>
                  <a:lnTo>
                    <a:pt x="5" y="103"/>
                  </a:lnTo>
                  <a:lnTo>
                    <a:pt x="8" y="103"/>
                  </a:lnTo>
                  <a:lnTo>
                    <a:pt x="11" y="102"/>
                  </a:lnTo>
                  <a:lnTo>
                    <a:pt x="13" y="101"/>
                  </a:lnTo>
                  <a:lnTo>
                    <a:pt x="15" y="99"/>
                  </a:lnTo>
                  <a:lnTo>
                    <a:pt x="17" y="98"/>
                  </a:lnTo>
                  <a:lnTo>
                    <a:pt x="19" y="97"/>
                  </a:lnTo>
                  <a:lnTo>
                    <a:pt x="21" y="96"/>
                  </a:lnTo>
                  <a:lnTo>
                    <a:pt x="23" y="94"/>
                  </a:lnTo>
                  <a:lnTo>
                    <a:pt x="25" y="92"/>
                  </a:lnTo>
                  <a:lnTo>
                    <a:pt x="29" y="90"/>
                  </a:lnTo>
                  <a:lnTo>
                    <a:pt x="32" y="90"/>
                  </a:lnTo>
                  <a:lnTo>
                    <a:pt x="35" y="90"/>
                  </a:lnTo>
                  <a:lnTo>
                    <a:pt x="38" y="90"/>
                  </a:lnTo>
                  <a:lnTo>
                    <a:pt x="40" y="90"/>
                  </a:lnTo>
                  <a:lnTo>
                    <a:pt x="41" y="90"/>
                  </a:lnTo>
                  <a:lnTo>
                    <a:pt x="41" y="90"/>
                  </a:lnTo>
                  <a:lnTo>
                    <a:pt x="41" y="87"/>
                  </a:lnTo>
                  <a:lnTo>
                    <a:pt x="42" y="83"/>
                  </a:lnTo>
                  <a:lnTo>
                    <a:pt x="43" y="78"/>
                  </a:lnTo>
                  <a:lnTo>
                    <a:pt x="42" y="73"/>
                  </a:lnTo>
                  <a:lnTo>
                    <a:pt x="41" y="68"/>
                  </a:lnTo>
                  <a:lnTo>
                    <a:pt x="41" y="66"/>
                  </a:lnTo>
                  <a:lnTo>
                    <a:pt x="40" y="63"/>
                  </a:lnTo>
                  <a:lnTo>
                    <a:pt x="40" y="60"/>
                  </a:lnTo>
                  <a:lnTo>
                    <a:pt x="40" y="58"/>
                  </a:lnTo>
                  <a:lnTo>
                    <a:pt x="40" y="55"/>
                  </a:lnTo>
                  <a:lnTo>
                    <a:pt x="41" y="52"/>
                  </a:lnTo>
                  <a:lnTo>
                    <a:pt x="41" y="49"/>
                  </a:lnTo>
                  <a:lnTo>
                    <a:pt x="41" y="47"/>
                  </a:lnTo>
                  <a:lnTo>
                    <a:pt x="42" y="44"/>
                  </a:lnTo>
                  <a:lnTo>
                    <a:pt x="43" y="43"/>
                  </a:lnTo>
                  <a:lnTo>
                    <a:pt x="44" y="42"/>
                  </a:lnTo>
                  <a:lnTo>
                    <a:pt x="45" y="40"/>
                  </a:lnTo>
                  <a:lnTo>
                    <a:pt x="46" y="37"/>
                  </a:lnTo>
                  <a:lnTo>
                    <a:pt x="48" y="33"/>
                  </a:lnTo>
                  <a:lnTo>
                    <a:pt x="49" y="29"/>
                  </a:lnTo>
                  <a:lnTo>
                    <a:pt x="50" y="26"/>
                  </a:lnTo>
                  <a:lnTo>
                    <a:pt x="50" y="23"/>
                  </a:lnTo>
                  <a:lnTo>
                    <a:pt x="51" y="20"/>
                  </a:lnTo>
                  <a:lnTo>
                    <a:pt x="52" y="17"/>
                  </a:lnTo>
                  <a:lnTo>
                    <a:pt x="52" y="16"/>
                  </a:lnTo>
                  <a:lnTo>
                    <a:pt x="53" y="13"/>
                  </a:lnTo>
                  <a:lnTo>
                    <a:pt x="53" y="9"/>
                  </a:lnTo>
                  <a:lnTo>
                    <a:pt x="54" y="5"/>
                  </a:lnTo>
                  <a:lnTo>
                    <a:pt x="54" y="2"/>
                  </a:lnTo>
                  <a:lnTo>
                    <a:pt x="54" y="0"/>
                  </a:lnTo>
                </a:path>
              </a:pathLst>
            </a:custGeom>
            <a:solidFill>
              <a:srgbClr val="470000"/>
            </a:solidFill>
            <a:ln w="9525" cap="rnd">
              <a:noFill/>
              <a:round/>
              <a:headEnd/>
              <a:tailEnd/>
            </a:ln>
            <a:effectLst/>
          </p:spPr>
          <p:txBody>
            <a:bodyPr wrap="none" lIns="104683" tIns="52342" rIns="104683" bIns="52342">
              <a:spAutoFit/>
            </a:bodyPr>
            <a:lstStyle/>
            <a:p>
              <a:pPr>
                <a:defRPr/>
              </a:pPr>
              <a:endParaRPr lang="en-US" dirty="0"/>
            </a:p>
          </p:txBody>
        </p:sp>
        <p:sp>
          <p:nvSpPr>
            <p:cNvPr id="1176" name="Freeform 152"/>
            <p:cNvSpPr>
              <a:spLocks/>
            </p:cNvSpPr>
            <p:nvPr/>
          </p:nvSpPr>
          <p:spPr bwMode="auto">
            <a:xfrm>
              <a:off x="380" y="557"/>
              <a:ext cx="10" cy="17"/>
            </a:xfrm>
            <a:custGeom>
              <a:avLst/>
              <a:gdLst/>
              <a:ahLst/>
              <a:cxnLst>
                <a:cxn ang="0">
                  <a:pos x="16" y="0"/>
                </a:cxn>
                <a:cxn ang="0">
                  <a:pos x="16" y="1"/>
                </a:cxn>
                <a:cxn ang="0">
                  <a:pos x="16" y="2"/>
                </a:cxn>
                <a:cxn ang="0">
                  <a:pos x="16" y="4"/>
                </a:cxn>
                <a:cxn ang="0">
                  <a:pos x="16" y="6"/>
                </a:cxn>
                <a:cxn ang="0">
                  <a:pos x="16" y="8"/>
                </a:cxn>
                <a:cxn ang="0">
                  <a:pos x="16" y="9"/>
                </a:cxn>
                <a:cxn ang="0">
                  <a:pos x="16" y="11"/>
                </a:cxn>
                <a:cxn ang="0">
                  <a:pos x="0" y="12"/>
                </a:cxn>
                <a:cxn ang="0">
                  <a:pos x="0" y="12"/>
                </a:cxn>
                <a:cxn ang="0">
                  <a:pos x="0" y="12"/>
                </a:cxn>
                <a:cxn ang="0">
                  <a:pos x="0" y="13"/>
                </a:cxn>
                <a:cxn ang="0">
                  <a:pos x="0" y="14"/>
                </a:cxn>
                <a:cxn ang="0">
                  <a:pos x="0" y="14"/>
                </a:cxn>
                <a:cxn ang="0">
                  <a:pos x="16" y="16"/>
                </a:cxn>
                <a:cxn ang="0">
                  <a:pos x="16" y="16"/>
                </a:cxn>
                <a:cxn ang="0">
                  <a:pos x="16" y="8"/>
                </a:cxn>
                <a:cxn ang="0">
                  <a:pos x="16" y="0"/>
                </a:cxn>
              </a:cxnLst>
              <a:rect l="0" t="0" r="r" b="b"/>
              <a:pathLst>
                <a:path w="17" h="17">
                  <a:moveTo>
                    <a:pt x="16" y="0"/>
                  </a:moveTo>
                  <a:lnTo>
                    <a:pt x="16" y="1"/>
                  </a:lnTo>
                  <a:lnTo>
                    <a:pt x="16" y="2"/>
                  </a:lnTo>
                  <a:lnTo>
                    <a:pt x="16" y="4"/>
                  </a:lnTo>
                  <a:lnTo>
                    <a:pt x="16" y="6"/>
                  </a:lnTo>
                  <a:lnTo>
                    <a:pt x="16" y="8"/>
                  </a:lnTo>
                  <a:lnTo>
                    <a:pt x="16" y="9"/>
                  </a:lnTo>
                  <a:lnTo>
                    <a:pt x="16" y="11"/>
                  </a:lnTo>
                  <a:lnTo>
                    <a:pt x="0" y="12"/>
                  </a:lnTo>
                  <a:lnTo>
                    <a:pt x="0" y="12"/>
                  </a:lnTo>
                  <a:lnTo>
                    <a:pt x="0" y="12"/>
                  </a:lnTo>
                  <a:lnTo>
                    <a:pt x="0" y="13"/>
                  </a:lnTo>
                  <a:lnTo>
                    <a:pt x="0" y="14"/>
                  </a:lnTo>
                  <a:lnTo>
                    <a:pt x="0" y="14"/>
                  </a:lnTo>
                  <a:lnTo>
                    <a:pt x="16" y="16"/>
                  </a:lnTo>
                  <a:lnTo>
                    <a:pt x="16" y="16"/>
                  </a:lnTo>
                  <a:lnTo>
                    <a:pt x="16" y="8"/>
                  </a:lnTo>
                  <a:lnTo>
                    <a:pt x="16" y="0"/>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177" name="Freeform 153"/>
            <p:cNvSpPr>
              <a:spLocks/>
            </p:cNvSpPr>
            <p:nvPr/>
          </p:nvSpPr>
          <p:spPr bwMode="auto">
            <a:xfrm>
              <a:off x="381" y="557"/>
              <a:ext cx="10" cy="20"/>
            </a:xfrm>
            <a:custGeom>
              <a:avLst/>
              <a:gdLst/>
              <a:ahLst/>
              <a:cxnLst>
                <a:cxn ang="0">
                  <a:pos x="3" y="0"/>
                </a:cxn>
                <a:cxn ang="0">
                  <a:pos x="3" y="1"/>
                </a:cxn>
                <a:cxn ang="0">
                  <a:pos x="3" y="3"/>
                </a:cxn>
                <a:cxn ang="0">
                  <a:pos x="0" y="6"/>
                </a:cxn>
                <a:cxn ang="0">
                  <a:pos x="0" y="8"/>
                </a:cxn>
                <a:cxn ang="0">
                  <a:pos x="0" y="10"/>
                </a:cxn>
                <a:cxn ang="0">
                  <a:pos x="3" y="12"/>
                </a:cxn>
                <a:cxn ang="0">
                  <a:pos x="6" y="13"/>
                </a:cxn>
                <a:cxn ang="0">
                  <a:pos x="9" y="14"/>
                </a:cxn>
                <a:cxn ang="0">
                  <a:pos x="12" y="15"/>
                </a:cxn>
                <a:cxn ang="0">
                  <a:pos x="16" y="15"/>
                </a:cxn>
                <a:cxn ang="0">
                  <a:pos x="16" y="16"/>
                </a:cxn>
                <a:cxn ang="0">
                  <a:pos x="12" y="17"/>
                </a:cxn>
                <a:cxn ang="0">
                  <a:pos x="9" y="18"/>
                </a:cxn>
                <a:cxn ang="0">
                  <a:pos x="6" y="19"/>
                </a:cxn>
                <a:cxn ang="0">
                  <a:pos x="0" y="19"/>
                </a:cxn>
                <a:cxn ang="0">
                  <a:pos x="0" y="10"/>
                </a:cxn>
              </a:cxnLst>
              <a:rect l="0" t="0" r="r" b="b"/>
              <a:pathLst>
                <a:path w="17" h="20">
                  <a:moveTo>
                    <a:pt x="3" y="0"/>
                  </a:moveTo>
                  <a:lnTo>
                    <a:pt x="3" y="1"/>
                  </a:lnTo>
                  <a:lnTo>
                    <a:pt x="3" y="3"/>
                  </a:lnTo>
                  <a:lnTo>
                    <a:pt x="0" y="6"/>
                  </a:lnTo>
                  <a:lnTo>
                    <a:pt x="0" y="8"/>
                  </a:lnTo>
                  <a:lnTo>
                    <a:pt x="0" y="10"/>
                  </a:lnTo>
                  <a:lnTo>
                    <a:pt x="3" y="12"/>
                  </a:lnTo>
                  <a:lnTo>
                    <a:pt x="6" y="13"/>
                  </a:lnTo>
                  <a:lnTo>
                    <a:pt x="9" y="14"/>
                  </a:lnTo>
                  <a:lnTo>
                    <a:pt x="12" y="15"/>
                  </a:lnTo>
                  <a:lnTo>
                    <a:pt x="16" y="15"/>
                  </a:lnTo>
                  <a:lnTo>
                    <a:pt x="16" y="16"/>
                  </a:lnTo>
                  <a:lnTo>
                    <a:pt x="12" y="17"/>
                  </a:lnTo>
                  <a:lnTo>
                    <a:pt x="9" y="18"/>
                  </a:lnTo>
                  <a:lnTo>
                    <a:pt x="6" y="19"/>
                  </a:lnTo>
                  <a:lnTo>
                    <a:pt x="0" y="19"/>
                  </a:lnTo>
                  <a:lnTo>
                    <a:pt x="0" y="10"/>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178" name="Freeform 154"/>
            <p:cNvSpPr>
              <a:spLocks/>
            </p:cNvSpPr>
            <p:nvPr/>
          </p:nvSpPr>
          <p:spPr bwMode="auto">
            <a:xfrm>
              <a:off x="377" y="584"/>
              <a:ext cx="17" cy="17"/>
            </a:xfrm>
            <a:custGeom>
              <a:avLst/>
              <a:gdLst/>
              <a:ahLst/>
              <a:cxnLst>
                <a:cxn ang="0">
                  <a:pos x="8" y="16"/>
                </a:cxn>
                <a:cxn ang="0">
                  <a:pos x="8" y="16"/>
                </a:cxn>
                <a:cxn ang="0">
                  <a:pos x="8" y="16"/>
                </a:cxn>
                <a:cxn ang="0">
                  <a:pos x="0" y="16"/>
                </a:cxn>
                <a:cxn ang="0">
                  <a:pos x="0" y="16"/>
                </a:cxn>
                <a:cxn ang="0">
                  <a:pos x="0" y="8"/>
                </a:cxn>
                <a:cxn ang="0">
                  <a:pos x="0" y="8"/>
                </a:cxn>
                <a:cxn ang="0">
                  <a:pos x="8" y="8"/>
                </a:cxn>
                <a:cxn ang="0">
                  <a:pos x="8" y="0"/>
                </a:cxn>
                <a:cxn ang="0">
                  <a:pos x="16" y="0"/>
                </a:cxn>
                <a:cxn ang="0">
                  <a:pos x="8" y="16"/>
                </a:cxn>
              </a:cxnLst>
              <a:rect l="0" t="0" r="r" b="b"/>
              <a:pathLst>
                <a:path w="17" h="17">
                  <a:moveTo>
                    <a:pt x="8" y="16"/>
                  </a:moveTo>
                  <a:lnTo>
                    <a:pt x="8" y="16"/>
                  </a:lnTo>
                  <a:lnTo>
                    <a:pt x="8" y="16"/>
                  </a:lnTo>
                  <a:lnTo>
                    <a:pt x="0" y="16"/>
                  </a:lnTo>
                  <a:lnTo>
                    <a:pt x="0" y="16"/>
                  </a:lnTo>
                  <a:lnTo>
                    <a:pt x="0" y="8"/>
                  </a:lnTo>
                  <a:lnTo>
                    <a:pt x="0" y="8"/>
                  </a:lnTo>
                  <a:lnTo>
                    <a:pt x="8" y="8"/>
                  </a:lnTo>
                  <a:lnTo>
                    <a:pt x="8" y="0"/>
                  </a:lnTo>
                  <a:lnTo>
                    <a:pt x="16" y="0"/>
                  </a:lnTo>
                  <a:lnTo>
                    <a:pt x="8" y="16"/>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179" name="Freeform 155"/>
            <p:cNvSpPr>
              <a:spLocks/>
            </p:cNvSpPr>
            <p:nvPr/>
          </p:nvSpPr>
          <p:spPr bwMode="auto">
            <a:xfrm>
              <a:off x="379" y="588"/>
              <a:ext cx="17" cy="17"/>
            </a:xfrm>
            <a:custGeom>
              <a:avLst/>
              <a:gdLst/>
              <a:ahLst/>
              <a:cxnLst>
                <a:cxn ang="0">
                  <a:pos x="4" y="0"/>
                </a:cxn>
                <a:cxn ang="0">
                  <a:pos x="4" y="0"/>
                </a:cxn>
                <a:cxn ang="0">
                  <a:pos x="8" y="0"/>
                </a:cxn>
                <a:cxn ang="0">
                  <a:pos x="12" y="0"/>
                </a:cxn>
                <a:cxn ang="0">
                  <a:pos x="16" y="0"/>
                </a:cxn>
                <a:cxn ang="0">
                  <a:pos x="16" y="8"/>
                </a:cxn>
                <a:cxn ang="0">
                  <a:pos x="12" y="8"/>
                </a:cxn>
                <a:cxn ang="0">
                  <a:pos x="8" y="8"/>
                </a:cxn>
                <a:cxn ang="0">
                  <a:pos x="4" y="16"/>
                </a:cxn>
                <a:cxn ang="0">
                  <a:pos x="0" y="16"/>
                </a:cxn>
              </a:cxnLst>
              <a:rect l="0" t="0" r="r" b="b"/>
              <a:pathLst>
                <a:path w="17" h="17">
                  <a:moveTo>
                    <a:pt x="4" y="0"/>
                  </a:moveTo>
                  <a:lnTo>
                    <a:pt x="4" y="0"/>
                  </a:lnTo>
                  <a:lnTo>
                    <a:pt x="8" y="0"/>
                  </a:lnTo>
                  <a:lnTo>
                    <a:pt x="12" y="0"/>
                  </a:lnTo>
                  <a:lnTo>
                    <a:pt x="16" y="0"/>
                  </a:lnTo>
                  <a:lnTo>
                    <a:pt x="16" y="8"/>
                  </a:lnTo>
                  <a:lnTo>
                    <a:pt x="12" y="8"/>
                  </a:lnTo>
                  <a:lnTo>
                    <a:pt x="8" y="8"/>
                  </a:lnTo>
                  <a:lnTo>
                    <a:pt x="4" y="16"/>
                  </a:lnTo>
                  <a:lnTo>
                    <a:pt x="0" y="16"/>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180" name="Freeform 156"/>
            <p:cNvSpPr>
              <a:spLocks/>
            </p:cNvSpPr>
            <p:nvPr/>
          </p:nvSpPr>
          <p:spPr bwMode="auto">
            <a:xfrm>
              <a:off x="459" y="566"/>
              <a:ext cx="17" cy="62"/>
            </a:xfrm>
            <a:custGeom>
              <a:avLst/>
              <a:gdLst/>
              <a:ahLst/>
              <a:cxnLst>
                <a:cxn ang="0">
                  <a:pos x="12" y="0"/>
                </a:cxn>
                <a:cxn ang="0">
                  <a:pos x="13" y="1"/>
                </a:cxn>
                <a:cxn ang="0">
                  <a:pos x="14" y="4"/>
                </a:cxn>
                <a:cxn ang="0">
                  <a:pos x="13" y="7"/>
                </a:cxn>
                <a:cxn ang="0">
                  <a:pos x="11" y="10"/>
                </a:cxn>
                <a:cxn ang="0">
                  <a:pos x="6" y="11"/>
                </a:cxn>
                <a:cxn ang="0">
                  <a:pos x="7" y="12"/>
                </a:cxn>
                <a:cxn ang="0">
                  <a:pos x="8" y="12"/>
                </a:cxn>
                <a:cxn ang="0">
                  <a:pos x="10" y="14"/>
                </a:cxn>
                <a:cxn ang="0">
                  <a:pos x="12" y="15"/>
                </a:cxn>
                <a:cxn ang="0">
                  <a:pos x="11" y="19"/>
                </a:cxn>
                <a:cxn ang="0">
                  <a:pos x="9" y="22"/>
                </a:cxn>
                <a:cxn ang="0">
                  <a:pos x="8" y="24"/>
                </a:cxn>
                <a:cxn ang="0">
                  <a:pos x="5" y="25"/>
                </a:cxn>
                <a:cxn ang="0">
                  <a:pos x="3" y="25"/>
                </a:cxn>
                <a:cxn ang="0">
                  <a:pos x="0" y="25"/>
                </a:cxn>
                <a:cxn ang="0">
                  <a:pos x="1" y="25"/>
                </a:cxn>
                <a:cxn ang="0">
                  <a:pos x="4" y="26"/>
                </a:cxn>
                <a:cxn ang="0">
                  <a:pos x="6" y="29"/>
                </a:cxn>
                <a:cxn ang="0">
                  <a:pos x="7" y="34"/>
                </a:cxn>
                <a:cxn ang="0">
                  <a:pos x="6" y="36"/>
                </a:cxn>
                <a:cxn ang="0">
                  <a:pos x="4" y="37"/>
                </a:cxn>
                <a:cxn ang="0">
                  <a:pos x="4" y="38"/>
                </a:cxn>
                <a:cxn ang="0">
                  <a:pos x="3" y="39"/>
                </a:cxn>
                <a:cxn ang="0">
                  <a:pos x="4" y="41"/>
                </a:cxn>
                <a:cxn ang="0">
                  <a:pos x="4" y="42"/>
                </a:cxn>
                <a:cxn ang="0">
                  <a:pos x="3" y="44"/>
                </a:cxn>
                <a:cxn ang="0">
                  <a:pos x="1" y="45"/>
                </a:cxn>
                <a:cxn ang="0">
                  <a:pos x="1" y="45"/>
                </a:cxn>
                <a:cxn ang="0">
                  <a:pos x="2" y="46"/>
                </a:cxn>
                <a:cxn ang="0">
                  <a:pos x="4" y="46"/>
                </a:cxn>
                <a:cxn ang="0">
                  <a:pos x="3" y="48"/>
                </a:cxn>
                <a:cxn ang="0">
                  <a:pos x="1" y="50"/>
                </a:cxn>
                <a:cxn ang="0">
                  <a:pos x="1" y="51"/>
                </a:cxn>
                <a:cxn ang="0">
                  <a:pos x="3" y="52"/>
                </a:cxn>
                <a:cxn ang="0">
                  <a:pos x="4" y="53"/>
                </a:cxn>
                <a:cxn ang="0">
                  <a:pos x="3" y="56"/>
                </a:cxn>
                <a:cxn ang="0">
                  <a:pos x="0" y="58"/>
                </a:cxn>
                <a:cxn ang="0">
                  <a:pos x="1" y="58"/>
                </a:cxn>
                <a:cxn ang="0">
                  <a:pos x="1" y="58"/>
                </a:cxn>
                <a:cxn ang="0">
                  <a:pos x="3" y="58"/>
                </a:cxn>
                <a:cxn ang="0">
                  <a:pos x="4" y="59"/>
                </a:cxn>
                <a:cxn ang="0">
                  <a:pos x="4" y="61"/>
                </a:cxn>
                <a:cxn ang="0">
                  <a:pos x="4" y="57"/>
                </a:cxn>
                <a:cxn ang="0">
                  <a:pos x="4" y="52"/>
                </a:cxn>
                <a:cxn ang="0">
                  <a:pos x="5" y="46"/>
                </a:cxn>
                <a:cxn ang="0">
                  <a:pos x="6" y="44"/>
                </a:cxn>
                <a:cxn ang="0">
                  <a:pos x="7" y="40"/>
                </a:cxn>
                <a:cxn ang="0">
                  <a:pos x="7" y="36"/>
                </a:cxn>
                <a:cxn ang="0">
                  <a:pos x="9" y="31"/>
                </a:cxn>
                <a:cxn ang="0">
                  <a:pos x="10" y="26"/>
                </a:cxn>
                <a:cxn ang="0">
                  <a:pos x="11" y="24"/>
                </a:cxn>
                <a:cxn ang="0">
                  <a:pos x="11" y="23"/>
                </a:cxn>
                <a:cxn ang="0">
                  <a:pos x="12" y="20"/>
                </a:cxn>
                <a:cxn ang="0">
                  <a:pos x="12" y="17"/>
                </a:cxn>
                <a:cxn ang="0">
                  <a:pos x="13" y="15"/>
                </a:cxn>
                <a:cxn ang="0">
                  <a:pos x="14" y="11"/>
                </a:cxn>
                <a:cxn ang="0">
                  <a:pos x="15" y="8"/>
                </a:cxn>
                <a:cxn ang="0">
                  <a:pos x="15" y="5"/>
                </a:cxn>
                <a:cxn ang="0">
                  <a:pos x="16" y="3"/>
                </a:cxn>
                <a:cxn ang="0">
                  <a:pos x="16" y="1"/>
                </a:cxn>
                <a:cxn ang="0">
                  <a:pos x="16" y="0"/>
                </a:cxn>
                <a:cxn ang="0">
                  <a:pos x="12" y="0"/>
                </a:cxn>
              </a:cxnLst>
              <a:rect l="0" t="0" r="r" b="b"/>
              <a:pathLst>
                <a:path w="17" h="62">
                  <a:moveTo>
                    <a:pt x="12" y="0"/>
                  </a:moveTo>
                  <a:lnTo>
                    <a:pt x="13" y="1"/>
                  </a:lnTo>
                  <a:lnTo>
                    <a:pt x="14" y="4"/>
                  </a:lnTo>
                  <a:lnTo>
                    <a:pt x="13" y="7"/>
                  </a:lnTo>
                  <a:lnTo>
                    <a:pt x="11" y="10"/>
                  </a:lnTo>
                  <a:lnTo>
                    <a:pt x="6" y="11"/>
                  </a:lnTo>
                  <a:lnTo>
                    <a:pt x="7" y="12"/>
                  </a:lnTo>
                  <a:lnTo>
                    <a:pt x="8" y="12"/>
                  </a:lnTo>
                  <a:lnTo>
                    <a:pt x="10" y="14"/>
                  </a:lnTo>
                  <a:lnTo>
                    <a:pt x="12" y="15"/>
                  </a:lnTo>
                  <a:lnTo>
                    <a:pt x="11" y="19"/>
                  </a:lnTo>
                  <a:lnTo>
                    <a:pt x="9" y="22"/>
                  </a:lnTo>
                  <a:lnTo>
                    <a:pt x="8" y="24"/>
                  </a:lnTo>
                  <a:lnTo>
                    <a:pt x="5" y="25"/>
                  </a:lnTo>
                  <a:lnTo>
                    <a:pt x="3" y="25"/>
                  </a:lnTo>
                  <a:lnTo>
                    <a:pt x="0" y="25"/>
                  </a:lnTo>
                  <a:lnTo>
                    <a:pt x="1" y="25"/>
                  </a:lnTo>
                  <a:lnTo>
                    <a:pt x="4" y="26"/>
                  </a:lnTo>
                  <a:lnTo>
                    <a:pt x="6" y="29"/>
                  </a:lnTo>
                  <a:lnTo>
                    <a:pt x="7" y="34"/>
                  </a:lnTo>
                  <a:lnTo>
                    <a:pt x="6" y="36"/>
                  </a:lnTo>
                  <a:lnTo>
                    <a:pt x="4" y="37"/>
                  </a:lnTo>
                  <a:lnTo>
                    <a:pt x="4" y="38"/>
                  </a:lnTo>
                  <a:lnTo>
                    <a:pt x="3" y="39"/>
                  </a:lnTo>
                  <a:lnTo>
                    <a:pt x="4" y="41"/>
                  </a:lnTo>
                  <a:lnTo>
                    <a:pt x="4" y="42"/>
                  </a:lnTo>
                  <a:lnTo>
                    <a:pt x="3" y="44"/>
                  </a:lnTo>
                  <a:lnTo>
                    <a:pt x="1" y="45"/>
                  </a:lnTo>
                  <a:lnTo>
                    <a:pt x="1" y="45"/>
                  </a:lnTo>
                  <a:lnTo>
                    <a:pt x="2" y="46"/>
                  </a:lnTo>
                  <a:lnTo>
                    <a:pt x="4" y="46"/>
                  </a:lnTo>
                  <a:lnTo>
                    <a:pt x="3" y="48"/>
                  </a:lnTo>
                  <a:lnTo>
                    <a:pt x="1" y="50"/>
                  </a:lnTo>
                  <a:lnTo>
                    <a:pt x="1" y="51"/>
                  </a:lnTo>
                  <a:lnTo>
                    <a:pt x="3" y="52"/>
                  </a:lnTo>
                  <a:lnTo>
                    <a:pt x="4" y="53"/>
                  </a:lnTo>
                  <a:lnTo>
                    <a:pt x="3" y="56"/>
                  </a:lnTo>
                  <a:lnTo>
                    <a:pt x="0" y="58"/>
                  </a:lnTo>
                  <a:lnTo>
                    <a:pt x="1" y="58"/>
                  </a:lnTo>
                  <a:lnTo>
                    <a:pt x="1" y="58"/>
                  </a:lnTo>
                  <a:lnTo>
                    <a:pt x="3" y="58"/>
                  </a:lnTo>
                  <a:lnTo>
                    <a:pt x="4" y="59"/>
                  </a:lnTo>
                  <a:lnTo>
                    <a:pt x="4" y="61"/>
                  </a:lnTo>
                  <a:lnTo>
                    <a:pt x="4" y="57"/>
                  </a:lnTo>
                  <a:lnTo>
                    <a:pt x="4" y="52"/>
                  </a:lnTo>
                  <a:lnTo>
                    <a:pt x="5" y="46"/>
                  </a:lnTo>
                  <a:lnTo>
                    <a:pt x="6" y="44"/>
                  </a:lnTo>
                  <a:lnTo>
                    <a:pt x="7" y="40"/>
                  </a:lnTo>
                  <a:lnTo>
                    <a:pt x="7" y="36"/>
                  </a:lnTo>
                  <a:lnTo>
                    <a:pt x="9" y="31"/>
                  </a:lnTo>
                  <a:lnTo>
                    <a:pt x="10" y="26"/>
                  </a:lnTo>
                  <a:lnTo>
                    <a:pt x="11" y="24"/>
                  </a:lnTo>
                  <a:lnTo>
                    <a:pt x="11" y="23"/>
                  </a:lnTo>
                  <a:lnTo>
                    <a:pt x="12" y="20"/>
                  </a:lnTo>
                  <a:lnTo>
                    <a:pt x="12" y="17"/>
                  </a:lnTo>
                  <a:lnTo>
                    <a:pt x="13" y="15"/>
                  </a:lnTo>
                  <a:lnTo>
                    <a:pt x="14" y="11"/>
                  </a:lnTo>
                  <a:lnTo>
                    <a:pt x="15" y="8"/>
                  </a:lnTo>
                  <a:lnTo>
                    <a:pt x="15" y="5"/>
                  </a:lnTo>
                  <a:lnTo>
                    <a:pt x="16" y="3"/>
                  </a:lnTo>
                  <a:lnTo>
                    <a:pt x="16" y="1"/>
                  </a:lnTo>
                  <a:lnTo>
                    <a:pt x="16" y="0"/>
                  </a:lnTo>
                  <a:lnTo>
                    <a:pt x="12" y="0"/>
                  </a:lnTo>
                </a:path>
              </a:pathLst>
            </a:custGeom>
            <a:solidFill>
              <a:srgbClr val="470000"/>
            </a:solidFill>
            <a:ln w="9525" cap="rnd">
              <a:noFill/>
              <a:round/>
              <a:headEnd/>
              <a:tailEnd/>
            </a:ln>
            <a:effectLst/>
          </p:spPr>
          <p:txBody>
            <a:bodyPr wrap="none" lIns="104683" tIns="52342" rIns="104683" bIns="52342">
              <a:spAutoFit/>
            </a:bodyPr>
            <a:lstStyle/>
            <a:p>
              <a:pPr>
                <a:defRPr/>
              </a:pPr>
              <a:endParaRPr lang="en-US" dirty="0"/>
            </a:p>
          </p:txBody>
        </p:sp>
        <p:sp>
          <p:nvSpPr>
            <p:cNvPr id="1181" name="Freeform 157"/>
            <p:cNvSpPr>
              <a:spLocks/>
            </p:cNvSpPr>
            <p:nvPr/>
          </p:nvSpPr>
          <p:spPr bwMode="auto">
            <a:xfrm>
              <a:off x="439" y="627"/>
              <a:ext cx="21" cy="24"/>
            </a:xfrm>
            <a:custGeom>
              <a:avLst/>
              <a:gdLst/>
              <a:ahLst/>
              <a:cxnLst>
                <a:cxn ang="0">
                  <a:pos x="2" y="0"/>
                </a:cxn>
                <a:cxn ang="0">
                  <a:pos x="3" y="0"/>
                </a:cxn>
                <a:cxn ang="0">
                  <a:pos x="4" y="0"/>
                </a:cxn>
                <a:cxn ang="0">
                  <a:pos x="5" y="1"/>
                </a:cxn>
                <a:cxn ang="0">
                  <a:pos x="7" y="1"/>
                </a:cxn>
                <a:cxn ang="0">
                  <a:pos x="9" y="1"/>
                </a:cxn>
                <a:cxn ang="0">
                  <a:pos x="8" y="2"/>
                </a:cxn>
                <a:cxn ang="0">
                  <a:pos x="6" y="2"/>
                </a:cxn>
                <a:cxn ang="0">
                  <a:pos x="5" y="4"/>
                </a:cxn>
                <a:cxn ang="0">
                  <a:pos x="5" y="5"/>
                </a:cxn>
                <a:cxn ang="0">
                  <a:pos x="8" y="5"/>
                </a:cxn>
                <a:cxn ang="0">
                  <a:pos x="8" y="6"/>
                </a:cxn>
                <a:cxn ang="0">
                  <a:pos x="6" y="7"/>
                </a:cxn>
                <a:cxn ang="0">
                  <a:pos x="5" y="8"/>
                </a:cxn>
                <a:cxn ang="0">
                  <a:pos x="5" y="9"/>
                </a:cxn>
                <a:cxn ang="0">
                  <a:pos x="8" y="8"/>
                </a:cxn>
                <a:cxn ang="0">
                  <a:pos x="8" y="9"/>
                </a:cxn>
                <a:cxn ang="0">
                  <a:pos x="6" y="10"/>
                </a:cxn>
                <a:cxn ang="0">
                  <a:pos x="5" y="12"/>
                </a:cxn>
                <a:cxn ang="0">
                  <a:pos x="5" y="12"/>
                </a:cxn>
                <a:cxn ang="0">
                  <a:pos x="10" y="12"/>
                </a:cxn>
                <a:cxn ang="0">
                  <a:pos x="12" y="12"/>
                </a:cxn>
                <a:cxn ang="0">
                  <a:pos x="14" y="12"/>
                </a:cxn>
                <a:cxn ang="0">
                  <a:pos x="16" y="12"/>
                </a:cxn>
                <a:cxn ang="0">
                  <a:pos x="18" y="13"/>
                </a:cxn>
                <a:cxn ang="0">
                  <a:pos x="20" y="14"/>
                </a:cxn>
                <a:cxn ang="0">
                  <a:pos x="19" y="13"/>
                </a:cxn>
                <a:cxn ang="0">
                  <a:pos x="17" y="13"/>
                </a:cxn>
                <a:cxn ang="0">
                  <a:pos x="14" y="13"/>
                </a:cxn>
                <a:cxn ang="0">
                  <a:pos x="11" y="13"/>
                </a:cxn>
                <a:cxn ang="0">
                  <a:pos x="8" y="13"/>
                </a:cxn>
                <a:cxn ang="0">
                  <a:pos x="5" y="14"/>
                </a:cxn>
                <a:cxn ang="0">
                  <a:pos x="5" y="15"/>
                </a:cxn>
                <a:cxn ang="0">
                  <a:pos x="4" y="16"/>
                </a:cxn>
                <a:cxn ang="0">
                  <a:pos x="4" y="17"/>
                </a:cxn>
                <a:cxn ang="0">
                  <a:pos x="5" y="17"/>
                </a:cxn>
                <a:cxn ang="0">
                  <a:pos x="6" y="17"/>
                </a:cxn>
                <a:cxn ang="0">
                  <a:pos x="7" y="17"/>
                </a:cxn>
                <a:cxn ang="0">
                  <a:pos x="7" y="18"/>
                </a:cxn>
                <a:cxn ang="0">
                  <a:pos x="6" y="18"/>
                </a:cxn>
                <a:cxn ang="0">
                  <a:pos x="4" y="19"/>
                </a:cxn>
                <a:cxn ang="0">
                  <a:pos x="2" y="20"/>
                </a:cxn>
                <a:cxn ang="0">
                  <a:pos x="0" y="22"/>
                </a:cxn>
                <a:cxn ang="0">
                  <a:pos x="1" y="20"/>
                </a:cxn>
                <a:cxn ang="0">
                  <a:pos x="1" y="18"/>
                </a:cxn>
                <a:cxn ang="0">
                  <a:pos x="2" y="15"/>
                </a:cxn>
                <a:cxn ang="0">
                  <a:pos x="2" y="12"/>
                </a:cxn>
                <a:cxn ang="0">
                  <a:pos x="2" y="10"/>
                </a:cxn>
                <a:cxn ang="0">
                  <a:pos x="2" y="8"/>
                </a:cxn>
                <a:cxn ang="0">
                  <a:pos x="2" y="6"/>
                </a:cxn>
                <a:cxn ang="0">
                  <a:pos x="2" y="3"/>
                </a:cxn>
                <a:cxn ang="0">
                  <a:pos x="3" y="2"/>
                </a:cxn>
                <a:cxn ang="0">
                  <a:pos x="2" y="0"/>
                </a:cxn>
              </a:cxnLst>
              <a:rect l="0" t="0" r="r" b="b"/>
              <a:pathLst>
                <a:path w="21" h="23">
                  <a:moveTo>
                    <a:pt x="2" y="0"/>
                  </a:moveTo>
                  <a:lnTo>
                    <a:pt x="3" y="0"/>
                  </a:lnTo>
                  <a:lnTo>
                    <a:pt x="4" y="0"/>
                  </a:lnTo>
                  <a:lnTo>
                    <a:pt x="5" y="1"/>
                  </a:lnTo>
                  <a:lnTo>
                    <a:pt x="7" y="1"/>
                  </a:lnTo>
                  <a:lnTo>
                    <a:pt x="9" y="1"/>
                  </a:lnTo>
                  <a:lnTo>
                    <a:pt x="8" y="2"/>
                  </a:lnTo>
                  <a:lnTo>
                    <a:pt x="6" y="2"/>
                  </a:lnTo>
                  <a:lnTo>
                    <a:pt x="5" y="4"/>
                  </a:lnTo>
                  <a:lnTo>
                    <a:pt x="5" y="5"/>
                  </a:lnTo>
                  <a:lnTo>
                    <a:pt x="8" y="5"/>
                  </a:lnTo>
                  <a:lnTo>
                    <a:pt x="8" y="6"/>
                  </a:lnTo>
                  <a:lnTo>
                    <a:pt x="6" y="7"/>
                  </a:lnTo>
                  <a:lnTo>
                    <a:pt x="5" y="8"/>
                  </a:lnTo>
                  <a:lnTo>
                    <a:pt x="5" y="9"/>
                  </a:lnTo>
                  <a:lnTo>
                    <a:pt x="8" y="8"/>
                  </a:lnTo>
                  <a:lnTo>
                    <a:pt x="8" y="9"/>
                  </a:lnTo>
                  <a:lnTo>
                    <a:pt x="6" y="10"/>
                  </a:lnTo>
                  <a:lnTo>
                    <a:pt x="5" y="12"/>
                  </a:lnTo>
                  <a:lnTo>
                    <a:pt x="5" y="12"/>
                  </a:lnTo>
                  <a:lnTo>
                    <a:pt x="10" y="12"/>
                  </a:lnTo>
                  <a:lnTo>
                    <a:pt x="12" y="12"/>
                  </a:lnTo>
                  <a:lnTo>
                    <a:pt x="14" y="12"/>
                  </a:lnTo>
                  <a:lnTo>
                    <a:pt x="16" y="12"/>
                  </a:lnTo>
                  <a:lnTo>
                    <a:pt x="18" y="13"/>
                  </a:lnTo>
                  <a:lnTo>
                    <a:pt x="20" y="14"/>
                  </a:lnTo>
                  <a:lnTo>
                    <a:pt x="19" y="13"/>
                  </a:lnTo>
                  <a:lnTo>
                    <a:pt x="17" y="13"/>
                  </a:lnTo>
                  <a:lnTo>
                    <a:pt x="14" y="13"/>
                  </a:lnTo>
                  <a:lnTo>
                    <a:pt x="11" y="13"/>
                  </a:lnTo>
                  <a:lnTo>
                    <a:pt x="8" y="13"/>
                  </a:lnTo>
                  <a:lnTo>
                    <a:pt x="5" y="14"/>
                  </a:lnTo>
                  <a:lnTo>
                    <a:pt x="5" y="15"/>
                  </a:lnTo>
                  <a:lnTo>
                    <a:pt x="4" y="16"/>
                  </a:lnTo>
                  <a:lnTo>
                    <a:pt x="4" y="17"/>
                  </a:lnTo>
                  <a:lnTo>
                    <a:pt x="5" y="17"/>
                  </a:lnTo>
                  <a:lnTo>
                    <a:pt x="6" y="17"/>
                  </a:lnTo>
                  <a:lnTo>
                    <a:pt x="7" y="17"/>
                  </a:lnTo>
                  <a:lnTo>
                    <a:pt x="7" y="18"/>
                  </a:lnTo>
                  <a:lnTo>
                    <a:pt x="6" y="18"/>
                  </a:lnTo>
                  <a:lnTo>
                    <a:pt x="4" y="19"/>
                  </a:lnTo>
                  <a:lnTo>
                    <a:pt x="2" y="20"/>
                  </a:lnTo>
                  <a:lnTo>
                    <a:pt x="0" y="22"/>
                  </a:lnTo>
                  <a:lnTo>
                    <a:pt x="1" y="20"/>
                  </a:lnTo>
                  <a:lnTo>
                    <a:pt x="1" y="18"/>
                  </a:lnTo>
                  <a:lnTo>
                    <a:pt x="2" y="15"/>
                  </a:lnTo>
                  <a:lnTo>
                    <a:pt x="2" y="12"/>
                  </a:lnTo>
                  <a:lnTo>
                    <a:pt x="2" y="10"/>
                  </a:lnTo>
                  <a:lnTo>
                    <a:pt x="2" y="8"/>
                  </a:lnTo>
                  <a:lnTo>
                    <a:pt x="2" y="6"/>
                  </a:lnTo>
                  <a:lnTo>
                    <a:pt x="2" y="3"/>
                  </a:lnTo>
                  <a:lnTo>
                    <a:pt x="3" y="2"/>
                  </a:lnTo>
                  <a:lnTo>
                    <a:pt x="2" y="0"/>
                  </a:lnTo>
                </a:path>
              </a:pathLst>
            </a:custGeom>
            <a:solidFill>
              <a:srgbClr val="470000"/>
            </a:solidFill>
            <a:ln w="9525" cap="rnd">
              <a:noFill/>
              <a:round/>
              <a:headEnd/>
              <a:tailEnd/>
            </a:ln>
            <a:effectLst/>
          </p:spPr>
          <p:txBody>
            <a:bodyPr wrap="none" lIns="104683" tIns="52342" rIns="104683" bIns="52342">
              <a:spAutoFit/>
            </a:bodyPr>
            <a:lstStyle/>
            <a:p>
              <a:pPr>
                <a:defRPr/>
              </a:pPr>
              <a:endParaRPr lang="en-US" dirty="0"/>
            </a:p>
          </p:txBody>
        </p:sp>
        <p:sp>
          <p:nvSpPr>
            <p:cNvPr id="1182" name="Freeform 158"/>
            <p:cNvSpPr>
              <a:spLocks/>
            </p:cNvSpPr>
            <p:nvPr/>
          </p:nvSpPr>
          <p:spPr bwMode="auto">
            <a:xfrm>
              <a:off x="447" y="650"/>
              <a:ext cx="19" cy="17"/>
            </a:xfrm>
            <a:custGeom>
              <a:avLst/>
              <a:gdLst/>
              <a:ahLst/>
              <a:cxnLst>
                <a:cxn ang="0">
                  <a:pos x="15" y="0"/>
                </a:cxn>
                <a:cxn ang="0">
                  <a:pos x="14" y="0"/>
                </a:cxn>
                <a:cxn ang="0">
                  <a:pos x="11" y="0"/>
                </a:cxn>
                <a:cxn ang="0">
                  <a:pos x="8" y="2"/>
                </a:cxn>
                <a:cxn ang="0">
                  <a:pos x="4" y="4"/>
                </a:cxn>
                <a:cxn ang="0">
                  <a:pos x="0" y="10"/>
                </a:cxn>
                <a:cxn ang="0">
                  <a:pos x="1" y="10"/>
                </a:cxn>
                <a:cxn ang="0">
                  <a:pos x="2" y="8"/>
                </a:cxn>
                <a:cxn ang="0">
                  <a:pos x="3" y="6"/>
                </a:cxn>
                <a:cxn ang="0">
                  <a:pos x="5" y="6"/>
                </a:cxn>
                <a:cxn ang="0">
                  <a:pos x="5" y="6"/>
                </a:cxn>
                <a:cxn ang="0">
                  <a:pos x="6" y="6"/>
                </a:cxn>
                <a:cxn ang="0">
                  <a:pos x="6" y="6"/>
                </a:cxn>
                <a:cxn ang="0">
                  <a:pos x="5" y="10"/>
                </a:cxn>
                <a:cxn ang="0">
                  <a:pos x="4" y="12"/>
                </a:cxn>
                <a:cxn ang="0">
                  <a:pos x="3" y="16"/>
                </a:cxn>
                <a:cxn ang="0">
                  <a:pos x="4" y="14"/>
                </a:cxn>
                <a:cxn ang="0">
                  <a:pos x="6" y="10"/>
                </a:cxn>
                <a:cxn ang="0">
                  <a:pos x="10" y="6"/>
                </a:cxn>
                <a:cxn ang="0">
                  <a:pos x="14" y="2"/>
                </a:cxn>
                <a:cxn ang="0">
                  <a:pos x="17" y="2"/>
                </a:cxn>
                <a:cxn ang="0">
                  <a:pos x="18" y="2"/>
                </a:cxn>
                <a:cxn ang="0">
                  <a:pos x="17" y="2"/>
                </a:cxn>
                <a:cxn ang="0">
                  <a:pos x="16" y="0"/>
                </a:cxn>
                <a:cxn ang="0">
                  <a:pos x="15" y="0"/>
                </a:cxn>
              </a:cxnLst>
              <a:rect l="0" t="0" r="r" b="b"/>
              <a:pathLst>
                <a:path w="19" h="17">
                  <a:moveTo>
                    <a:pt x="15" y="0"/>
                  </a:moveTo>
                  <a:lnTo>
                    <a:pt x="14" y="0"/>
                  </a:lnTo>
                  <a:lnTo>
                    <a:pt x="11" y="0"/>
                  </a:lnTo>
                  <a:lnTo>
                    <a:pt x="8" y="2"/>
                  </a:lnTo>
                  <a:lnTo>
                    <a:pt x="4" y="4"/>
                  </a:lnTo>
                  <a:lnTo>
                    <a:pt x="0" y="10"/>
                  </a:lnTo>
                  <a:lnTo>
                    <a:pt x="1" y="10"/>
                  </a:lnTo>
                  <a:lnTo>
                    <a:pt x="2" y="8"/>
                  </a:lnTo>
                  <a:lnTo>
                    <a:pt x="3" y="6"/>
                  </a:lnTo>
                  <a:lnTo>
                    <a:pt x="5" y="6"/>
                  </a:lnTo>
                  <a:lnTo>
                    <a:pt x="5" y="6"/>
                  </a:lnTo>
                  <a:lnTo>
                    <a:pt x="6" y="6"/>
                  </a:lnTo>
                  <a:lnTo>
                    <a:pt x="6" y="6"/>
                  </a:lnTo>
                  <a:lnTo>
                    <a:pt x="5" y="10"/>
                  </a:lnTo>
                  <a:lnTo>
                    <a:pt x="4" y="12"/>
                  </a:lnTo>
                  <a:lnTo>
                    <a:pt x="3" y="16"/>
                  </a:lnTo>
                  <a:lnTo>
                    <a:pt x="4" y="14"/>
                  </a:lnTo>
                  <a:lnTo>
                    <a:pt x="6" y="10"/>
                  </a:lnTo>
                  <a:lnTo>
                    <a:pt x="10" y="6"/>
                  </a:lnTo>
                  <a:lnTo>
                    <a:pt x="14" y="2"/>
                  </a:lnTo>
                  <a:lnTo>
                    <a:pt x="17" y="2"/>
                  </a:lnTo>
                  <a:lnTo>
                    <a:pt x="18" y="2"/>
                  </a:lnTo>
                  <a:lnTo>
                    <a:pt x="17" y="2"/>
                  </a:lnTo>
                  <a:lnTo>
                    <a:pt x="16" y="0"/>
                  </a:lnTo>
                  <a:lnTo>
                    <a:pt x="15" y="0"/>
                  </a:lnTo>
                </a:path>
              </a:pathLst>
            </a:custGeom>
            <a:solidFill>
              <a:srgbClr val="470000"/>
            </a:solidFill>
            <a:ln w="9525" cap="rnd">
              <a:noFill/>
              <a:round/>
              <a:headEnd/>
              <a:tailEnd/>
            </a:ln>
            <a:effectLst/>
          </p:spPr>
          <p:txBody>
            <a:bodyPr wrap="none" lIns="104683" tIns="52342" rIns="104683" bIns="52342">
              <a:spAutoFit/>
            </a:bodyPr>
            <a:lstStyle/>
            <a:p>
              <a:pPr>
                <a:defRPr/>
              </a:pPr>
              <a:endParaRPr lang="en-US" dirty="0"/>
            </a:p>
          </p:txBody>
        </p:sp>
        <p:sp>
          <p:nvSpPr>
            <p:cNvPr id="1183" name="Freeform 159"/>
            <p:cNvSpPr>
              <a:spLocks/>
            </p:cNvSpPr>
            <p:nvPr/>
          </p:nvSpPr>
          <p:spPr bwMode="auto">
            <a:xfrm>
              <a:off x="458" y="654"/>
              <a:ext cx="17" cy="17"/>
            </a:xfrm>
            <a:custGeom>
              <a:avLst/>
              <a:gdLst/>
              <a:ahLst/>
              <a:cxnLst>
                <a:cxn ang="0">
                  <a:pos x="0" y="16"/>
                </a:cxn>
                <a:cxn ang="0">
                  <a:pos x="1" y="14"/>
                </a:cxn>
                <a:cxn ang="0">
                  <a:pos x="1" y="10"/>
                </a:cxn>
                <a:cxn ang="0">
                  <a:pos x="4" y="6"/>
                </a:cxn>
                <a:cxn ang="0">
                  <a:pos x="8" y="2"/>
                </a:cxn>
                <a:cxn ang="0">
                  <a:pos x="12" y="0"/>
                </a:cxn>
                <a:cxn ang="0">
                  <a:pos x="16" y="4"/>
                </a:cxn>
                <a:cxn ang="0">
                  <a:pos x="14" y="4"/>
                </a:cxn>
                <a:cxn ang="0">
                  <a:pos x="13" y="6"/>
                </a:cxn>
                <a:cxn ang="0">
                  <a:pos x="12" y="8"/>
                </a:cxn>
                <a:cxn ang="0">
                  <a:pos x="10" y="12"/>
                </a:cxn>
                <a:cxn ang="0">
                  <a:pos x="9" y="14"/>
                </a:cxn>
                <a:cxn ang="0">
                  <a:pos x="0" y="16"/>
                </a:cxn>
              </a:cxnLst>
              <a:rect l="0" t="0" r="r" b="b"/>
              <a:pathLst>
                <a:path w="17" h="17">
                  <a:moveTo>
                    <a:pt x="0" y="16"/>
                  </a:moveTo>
                  <a:lnTo>
                    <a:pt x="1" y="14"/>
                  </a:lnTo>
                  <a:lnTo>
                    <a:pt x="1" y="10"/>
                  </a:lnTo>
                  <a:lnTo>
                    <a:pt x="4" y="6"/>
                  </a:lnTo>
                  <a:lnTo>
                    <a:pt x="8" y="2"/>
                  </a:lnTo>
                  <a:lnTo>
                    <a:pt x="12" y="0"/>
                  </a:lnTo>
                  <a:lnTo>
                    <a:pt x="16" y="4"/>
                  </a:lnTo>
                  <a:lnTo>
                    <a:pt x="14" y="4"/>
                  </a:lnTo>
                  <a:lnTo>
                    <a:pt x="13" y="6"/>
                  </a:lnTo>
                  <a:lnTo>
                    <a:pt x="12" y="8"/>
                  </a:lnTo>
                  <a:lnTo>
                    <a:pt x="10" y="12"/>
                  </a:lnTo>
                  <a:lnTo>
                    <a:pt x="9" y="14"/>
                  </a:lnTo>
                  <a:lnTo>
                    <a:pt x="0" y="16"/>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184" name="Freeform 160"/>
            <p:cNvSpPr>
              <a:spLocks/>
            </p:cNvSpPr>
            <p:nvPr/>
          </p:nvSpPr>
          <p:spPr bwMode="auto">
            <a:xfrm>
              <a:off x="458" y="654"/>
              <a:ext cx="21" cy="17"/>
            </a:xfrm>
            <a:custGeom>
              <a:avLst/>
              <a:gdLst/>
              <a:ahLst/>
              <a:cxnLst>
                <a:cxn ang="0">
                  <a:pos x="0" y="16"/>
                </a:cxn>
                <a:cxn ang="0">
                  <a:pos x="1" y="13"/>
                </a:cxn>
                <a:cxn ang="0">
                  <a:pos x="2" y="10"/>
                </a:cxn>
                <a:cxn ang="0">
                  <a:pos x="5" y="5"/>
                </a:cxn>
                <a:cxn ang="0">
                  <a:pos x="10" y="1"/>
                </a:cxn>
                <a:cxn ang="0">
                  <a:pos x="16" y="0"/>
                </a:cxn>
                <a:cxn ang="0">
                  <a:pos x="20" y="4"/>
                </a:cxn>
                <a:cxn ang="0">
                  <a:pos x="19" y="4"/>
                </a:cxn>
                <a:cxn ang="0">
                  <a:pos x="17" y="5"/>
                </a:cxn>
                <a:cxn ang="0">
                  <a:pos x="15" y="8"/>
                </a:cxn>
                <a:cxn ang="0">
                  <a:pos x="13" y="11"/>
                </a:cxn>
                <a:cxn ang="0">
                  <a:pos x="12" y="14"/>
                </a:cxn>
                <a:cxn ang="0">
                  <a:pos x="0" y="16"/>
                </a:cxn>
              </a:cxnLst>
              <a:rect l="0" t="0" r="r" b="b"/>
              <a:pathLst>
                <a:path w="21" h="17">
                  <a:moveTo>
                    <a:pt x="0" y="16"/>
                  </a:moveTo>
                  <a:lnTo>
                    <a:pt x="1" y="13"/>
                  </a:lnTo>
                  <a:lnTo>
                    <a:pt x="2" y="10"/>
                  </a:lnTo>
                  <a:lnTo>
                    <a:pt x="5" y="5"/>
                  </a:lnTo>
                  <a:lnTo>
                    <a:pt x="10" y="1"/>
                  </a:lnTo>
                  <a:lnTo>
                    <a:pt x="16" y="0"/>
                  </a:lnTo>
                  <a:lnTo>
                    <a:pt x="20" y="4"/>
                  </a:lnTo>
                  <a:lnTo>
                    <a:pt x="19" y="4"/>
                  </a:lnTo>
                  <a:lnTo>
                    <a:pt x="17" y="5"/>
                  </a:lnTo>
                  <a:lnTo>
                    <a:pt x="15" y="8"/>
                  </a:lnTo>
                  <a:lnTo>
                    <a:pt x="13" y="11"/>
                  </a:lnTo>
                  <a:lnTo>
                    <a:pt x="12" y="14"/>
                  </a:lnTo>
                  <a:lnTo>
                    <a:pt x="0" y="16"/>
                  </a:lnTo>
                </a:path>
              </a:pathLst>
            </a:custGeom>
            <a:noFill/>
            <a:ln w="12700" cap="rnd" cmpd="sng">
              <a:solidFill>
                <a:srgbClr val="470000"/>
              </a:solidFill>
              <a:prstDash val="solid"/>
              <a:round/>
              <a:headEnd/>
              <a:tailEnd/>
            </a:ln>
            <a:effectLst/>
          </p:spPr>
          <p:txBody>
            <a:bodyPr wrap="none" lIns="104683" tIns="52342" rIns="104683" bIns="52342">
              <a:spAutoFit/>
            </a:bodyPr>
            <a:lstStyle/>
            <a:p>
              <a:pPr>
                <a:defRPr/>
              </a:pPr>
              <a:endParaRPr lang="en-US" dirty="0"/>
            </a:p>
          </p:txBody>
        </p:sp>
        <p:sp>
          <p:nvSpPr>
            <p:cNvPr id="1185" name="Freeform 161"/>
            <p:cNvSpPr>
              <a:spLocks/>
            </p:cNvSpPr>
            <p:nvPr/>
          </p:nvSpPr>
          <p:spPr bwMode="auto">
            <a:xfrm>
              <a:off x="475" y="659"/>
              <a:ext cx="17" cy="17"/>
            </a:xfrm>
            <a:custGeom>
              <a:avLst/>
              <a:gdLst/>
              <a:ahLst/>
              <a:cxnLst>
                <a:cxn ang="0">
                  <a:pos x="8" y="0"/>
                </a:cxn>
                <a:cxn ang="0">
                  <a:pos x="8" y="0"/>
                </a:cxn>
                <a:cxn ang="0">
                  <a:pos x="8" y="8"/>
                </a:cxn>
                <a:cxn ang="0">
                  <a:pos x="8" y="8"/>
                </a:cxn>
                <a:cxn ang="0">
                  <a:pos x="8" y="16"/>
                </a:cxn>
                <a:cxn ang="0">
                  <a:pos x="4" y="16"/>
                </a:cxn>
                <a:cxn ang="0">
                  <a:pos x="0" y="16"/>
                </a:cxn>
                <a:cxn ang="0">
                  <a:pos x="4" y="16"/>
                </a:cxn>
                <a:cxn ang="0">
                  <a:pos x="8" y="16"/>
                </a:cxn>
                <a:cxn ang="0">
                  <a:pos x="16" y="16"/>
                </a:cxn>
                <a:cxn ang="0">
                  <a:pos x="16" y="16"/>
                </a:cxn>
                <a:cxn ang="0">
                  <a:pos x="16" y="16"/>
                </a:cxn>
                <a:cxn ang="0">
                  <a:pos x="16" y="16"/>
                </a:cxn>
                <a:cxn ang="0">
                  <a:pos x="12" y="8"/>
                </a:cxn>
                <a:cxn ang="0">
                  <a:pos x="8" y="0"/>
                </a:cxn>
                <a:cxn ang="0">
                  <a:pos x="8" y="0"/>
                </a:cxn>
              </a:cxnLst>
              <a:rect l="0" t="0" r="r" b="b"/>
              <a:pathLst>
                <a:path w="17" h="17">
                  <a:moveTo>
                    <a:pt x="8" y="0"/>
                  </a:moveTo>
                  <a:lnTo>
                    <a:pt x="8" y="0"/>
                  </a:lnTo>
                  <a:lnTo>
                    <a:pt x="8" y="8"/>
                  </a:lnTo>
                  <a:lnTo>
                    <a:pt x="8" y="8"/>
                  </a:lnTo>
                  <a:lnTo>
                    <a:pt x="8" y="16"/>
                  </a:lnTo>
                  <a:lnTo>
                    <a:pt x="4" y="16"/>
                  </a:lnTo>
                  <a:lnTo>
                    <a:pt x="0" y="16"/>
                  </a:lnTo>
                  <a:lnTo>
                    <a:pt x="4" y="16"/>
                  </a:lnTo>
                  <a:lnTo>
                    <a:pt x="8" y="16"/>
                  </a:lnTo>
                  <a:lnTo>
                    <a:pt x="16" y="16"/>
                  </a:lnTo>
                  <a:lnTo>
                    <a:pt x="16" y="16"/>
                  </a:lnTo>
                  <a:lnTo>
                    <a:pt x="16" y="16"/>
                  </a:lnTo>
                  <a:lnTo>
                    <a:pt x="16" y="16"/>
                  </a:lnTo>
                  <a:lnTo>
                    <a:pt x="12" y="8"/>
                  </a:lnTo>
                  <a:lnTo>
                    <a:pt x="8" y="0"/>
                  </a:lnTo>
                  <a:lnTo>
                    <a:pt x="8" y="0"/>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186" name="Freeform 162"/>
            <p:cNvSpPr>
              <a:spLocks/>
            </p:cNvSpPr>
            <p:nvPr/>
          </p:nvSpPr>
          <p:spPr bwMode="auto">
            <a:xfrm>
              <a:off x="475" y="659"/>
              <a:ext cx="17" cy="17"/>
            </a:xfrm>
            <a:custGeom>
              <a:avLst/>
              <a:gdLst/>
              <a:ahLst/>
              <a:cxnLst>
                <a:cxn ang="0">
                  <a:pos x="6" y="0"/>
                </a:cxn>
                <a:cxn ang="0">
                  <a:pos x="8" y="2"/>
                </a:cxn>
                <a:cxn ang="0">
                  <a:pos x="9" y="6"/>
                </a:cxn>
                <a:cxn ang="0">
                  <a:pos x="9" y="10"/>
                </a:cxn>
                <a:cxn ang="0">
                  <a:pos x="8" y="14"/>
                </a:cxn>
                <a:cxn ang="0">
                  <a:pos x="3" y="16"/>
                </a:cxn>
                <a:cxn ang="0">
                  <a:pos x="0" y="16"/>
                </a:cxn>
                <a:cxn ang="0">
                  <a:pos x="3" y="16"/>
                </a:cxn>
                <a:cxn ang="0">
                  <a:pos x="8" y="16"/>
                </a:cxn>
                <a:cxn ang="0">
                  <a:pos x="14" y="16"/>
                </a:cxn>
                <a:cxn ang="0">
                  <a:pos x="16" y="16"/>
                </a:cxn>
                <a:cxn ang="0">
                  <a:pos x="16" y="14"/>
                </a:cxn>
                <a:cxn ang="0">
                  <a:pos x="14" y="12"/>
                </a:cxn>
                <a:cxn ang="0">
                  <a:pos x="12" y="6"/>
                </a:cxn>
                <a:cxn ang="0">
                  <a:pos x="9" y="2"/>
                </a:cxn>
                <a:cxn ang="0">
                  <a:pos x="6" y="0"/>
                </a:cxn>
              </a:cxnLst>
              <a:rect l="0" t="0" r="r" b="b"/>
              <a:pathLst>
                <a:path w="17" h="17">
                  <a:moveTo>
                    <a:pt x="6" y="0"/>
                  </a:moveTo>
                  <a:lnTo>
                    <a:pt x="8" y="2"/>
                  </a:lnTo>
                  <a:lnTo>
                    <a:pt x="9" y="6"/>
                  </a:lnTo>
                  <a:lnTo>
                    <a:pt x="9" y="10"/>
                  </a:lnTo>
                  <a:lnTo>
                    <a:pt x="8" y="14"/>
                  </a:lnTo>
                  <a:lnTo>
                    <a:pt x="3" y="16"/>
                  </a:lnTo>
                  <a:lnTo>
                    <a:pt x="0" y="16"/>
                  </a:lnTo>
                  <a:lnTo>
                    <a:pt x="3" y="16"/>
                  </a:lnTo>
                  <a:lnTo>
                    <a:pt x="8" y="16"/>
                  </a:lnTo>
                  <a:lnTo>
                    <a:pt x="14" y="16"/>
                  </a:lnTo>
                  <a:lnTo>
                    <a:pt x="16" y="16"/>
                  </a:lnTo>
                  <a:lnTo>
                    <a:pt x="16" y="14"/>
                  </a:lnTo>
                  <a:lnTo>
                    <a:pt x="14" y="12"/>
                  </a:lnTo>
                  <a:lnTo>
                    <a:pt x="12" y="6"/>
                  </a:lnTo>
                  <a:lnTo>
                    <a:pt x="9" y="2"/>
                  </a:lnTo>
                  <a:lnTo>
                    <a:pt x="6" y="0"/>
                  </a:lnTo>
                </a:path>
              </a:pathLst>
            </a:custGeom>
            <a:noFill/>
            <a:ln w="12700" cap="rnd" cmpd="sng">
              <a:solidFill>
                <a:srgbClr val="470000"/>
              </a:solidFill>
              <a:prstDash val="solid"/>
              <a:round/>
              <a:headEnd/>
              <a:tailEnd/>
            </a:ln>
            <a:effectLst/>
          </p:spPr>
          <p:txBody>
            <a:bodyPr wrap="none" lIns="104683" tIns="52342" rIns="104683" bIns="52342">
              <a:spAutoFit/>
            </a:bodyPr>
            <a:lstStyle/>
            <a:p>
              <a:pPr>
                <a:defRPr/>
              </a:pPr>
              <a:endParaRPr lang="en-US" dirty="0"/>
            </a:p>
          </p:txBody>
        </p:sp>
        <p:sp>
          <p:nvSpPr>
            <p:cNvPr id="1187" name="Freeform 163"/>
            <p:cNvSpPr>
              <a:spLocks/>
            </p:cNvSpPr>
            <p:nvPr/>
          </p:nvSpPr>
          <p:spPr bwMode="auto">
            <a:xfrm>
              <a:off x="304" y="651"/>
              <a:ext cx="245" cy="55"/>
            </a:xfrm>
            <a:custGeom>
              <a:avLst/>
              <a:gdLst/>
              <a:ahLst/>
              <a:cxnLst>
                <a:cxn ang="0">
                  <a:pos x="46" y="14"/>
                </a:cxn>
                <a:cxn ang="0">
                  <a:pos x="48" y="15"/>
                </a:cxn>
                <a:cxn ang="0">
                  <a:pos x="52" y="16"/>
                </a:cxn>
                <a:cxn ang="0">
                  <a:pos x="58" y="16"/>
                </a:cxn>
                <a:cxn ang="0">
                  <a:pos x="66" y="13"/>
                </a:cxn>
                <a:cxn ang="0">
                  <a:pos x="76" y="5"/>
                </a:cxn>
                <a:cxn ang="0">
                  <a:pos x="83" y="4"/>
                </a:cxn>
                <a:cxn ang="0">
                  <a:pos x="93" y="3"/>
                </a:cxn>
                <a:cxn ang="0">
                  <a:pos x="107" y="1"/>
                </a:cxn>
                <a:cxn ang="0">
                  <a:pos x="124" y="1"/>
                </a:cxn>
                <a:cxn ang="0">
                  <a:pos x="129" y="14"/>
                </a:cxn>
                <a:cxn ang="0">
                  <a:pos x="179" y="14"/>
                </a:cxn>
                <a:cxn ang="0">
                  <a:pos x="188" y="14"/>
                </a:cxn>
                <a:cxn ang="0">
                  <a:pos x="198" y="16"/>
                </a:cxn>
                <a:cxn ang="0">
                  <a:pos x="205" y="19"/>
                </a:cxn>
                <a:cxn ang="0">
                  <a:pos x="216" y="21"/>
                </a:cxn>
                <a:cxn ang="0">
                  <a:pos x="228" y="22"/>
                </a:cxn>
                <a:cxn ang="0">
                  <a:pos x="239" y="23"/>
                </a:cxn>
                <a:cxn ang="0">
                  <a:pos x="244" y="23"/>
                </a:cxn>
                <a:cxn ang="0">
                  <a:pos x="154" y="41"/>
                </a:cxn>
                <a:cxn ang="0">
                  <a:pos x="110" y="53"/>
                </a:cxn>
                <a:cxn ang="0">
                  <a:pos x="104" y="50"/>
                </a:cxn>
                <a:cxn ang="0">
                  <a:pos x="96" y="45"/>
                </a:cxn>
                <a:cxn ang="0">
                  <a:pos x="86" y="41"/>
                </a:cxn>
                <a:cxn ang="0">
                  <a:pos x="77" y="38"/>
                </a:cxn>
                <a:cxn ang="0">
                  <a:pos x="72" y="38"/>
                </a:cxn>
                <a:cxn ang="0">
                  <a:pos x="61" y="40"/>
                </a:cxn>
                <a:cxn ang="0">
                  <a:pos x="46" y="41"/>
                </a:cxn>
                <a:cxn ang="0">
                  <a:pos x="32" y="43"/>
                </a:cxn>
                <a:cxn ang="0">
                  <a:pos x="23" y="44"/>
                </a:cxn>
                <a:cxn ang="0">
                  <a:pos x="20" y="44"/>
                </a:cxn>
                <a:cxn ang="0">
                  <a:pos x="12" y="40"/>
                </a:cxn>
                <a:cxn ang="0">
                  <a:pos x="0" y="35"/>
                </a:cxn>
              </a:cxnLst>
              <a:rect l="0" t="0" r="r" b="b"/>
              <a:pathLst>
                <a:path w="245" h="55">
                  <a:moveTo>
                    <a:pt x="0" y="35"/>
                  </a:moveTo>
                  <a:lnTo>
                    <a:pt x="46" y="14"/>
                  </a:lnTo>
                  <a:lnTo>
                    <a:pt x="47" y="14"/>
                  </a:lnTo>
                  <a:lnTo>
                    <a:pt x="48" y="15"/>
                  </a:lnTo>
                  <a:lnTo>
                    <a:pt x="50" y="15"/>
                  </a:lnTo>
                  <a:lnTo>
                    <a:pt x="52" y="16"/>
                  </a:lnTo>
                  <a:lnTo>
                    <a:pt x="55" y="16"/>
                  </a:lnTo>
                  <a:lnTo>
                    <a:pt x="58" y="16"/>
                  </a:lnTo>
                  <a:lnTo>
                    <a:pt x="61" y="14"/>
                  </a:lnTo>
                  <a:lnTo>
                    <a:pt x="66" y="13"/>
                  </a:lnTo>
                  <a:lnTo>
                    <a:pt x="70" y="10"/>
                  </a:lnTo>
                  <a:lnTo>
                    <a:pt x="76" y="5"/>
                  </a:lnTo>
                  <a:lnTo>
                    <a:pt x="79" y="5"/>
                  </a:lnTo>
                  <a:lnTo>
                    <a:pt x="83" y="4"/>
                  </a:lnTo>
                  <a:lnTo>
                    <a:pt x="87" y="3"/>
                  </a:lnTo>
                  <a:lnTo>
                    <a:pt x="93" y="3"/>
                  </a:lnTo>
                  <a:lnTo>
                    <a:pt x="100" y="2"/>
                  </a:lnTo>
                  <a:lnTo>
                    <a:pt x="107" y="1"/>
                  </a:lnTo>
                  <a:lnTo>
                    <a:pt x="115" y="0"/>
                  </a:lnTo>
                  <a:lnTo>
                    <a:pt x="124" y="1"/>
                  </a:lnTo>
                  <a:lnTo>
                    <a:pt x="133" y="1"/>
                  </a:lnTo>
                  <a:lnTo>
                    <a:pt x="129" y="14"/>
                  </a:lnTo>
                  <a:lnTo>
                    <a:pt x="177" y="14"/>
                  </a:lnTo>
                  <a:lnTo>
                    <a:pt x="179" y="14"/>
                  </a:lnTo>
                  <a:lnTo>
                    <a:pt x="183" y="14"/>
                  </a:lnTo>
                  <a:lnTo>
                    <a:pt x="188" y="14"/>
                  </a:lnTo>
                  <a:lnTo>
                    <a:pt x="194" y="14"/>
                  </a:lnTo>
                  <a:lnTo>
                    <a:pt x="198" y="16"/>
                  </a:lnTo>
                  <a:lnTo>
                    <a:pt x="200" y="18"/>
                  </a:lnTo>
                  <a:lnTo>
                    <a:pt x="205" y="19"/>
                  </a:lnTo>
                  <a:lnTo>
                    <a:pt x="210" y="20"/>
                  </a:lnTo>
                  <a:lnTo>
                    <a:pt x="216" y="21"/>
                  </a:lnTo>
                  <a:lnTo>
                    <a:pt x="223" y="22"/>
                  </a:lnTo>
                  <a:lnTo>
                    <a:pt x="228" y="22"/>
                  </a:lnTo>
                  <a:lnTo>
                    <a:pt x="234" y="23"/>
                  </a:lnTo>
                  <a:lnTo>
                    <a:pt x="239" y="23"/>
                  </a:lnTo>
                  <a:lnTo>
                    <a:pt x="242" y="23"/>
                  </a:lnTo>
                  <a:lnTo>
                    <a:pt x="244" y="23"/>
                  </a:lnTo>
                  <a:lnTo>
                    <a:pt x="243" y="47"/>
                  </a:lnTo>
                  <a:lnTo>
                    <a:pt x="154" y="41"/>
                  </a:lnTo>
                  <a:lnTo>
                    <a:pt x="111" y="54"/>
                  </a:lnTo>
                  <a:lnTo>
                    <a:pt x="110" y="53"/>
                  </a:lnTo>
                  <a:lnTo>
                    <a:pt x="108" y="52"/>
                  </a:lnTo>
                  <a:lnTo>
                    <a:pt x="104" y="50"/>
                  </a:lnTo>
                  <a:lnTo>
                    <a:pt x="101" y="48"/>
                  </a:lnTo>
                  <a:lnTo>
                    <a:pt x="96" y="45"/>
                  </a:lnTo>
                  <a:lnTo>
                    <a:pt x="91" y="42"/>
                  </a:lnTo>
                  <a:lnTo>
                    <a:pt x="86" y="41"/>
                  </a:lnTo>
                  <a:lnTo>
                    <a:pt x="81" y="39"/>
                  </a:lnTo>
                  <a:lnTo>
                    <a:pt x="77" y="38"/>
                  </a:lnTo>
                  <a:lnTo>
                    <a:pt x="75" y="38"/>
                  </a:lnTo>
                  <a:lnTo>
                    <a:pt x="72" y="38"/>
                  </a:lnTo>
                  <a:lnTo>
                    <a:pt x="66" y="39"/>
                  </a:lnTo>
                  <a:lnTo>
                    <a:pt x="61" y="40"/>
                  </a:lnTo>
                  <a:lnTo>
                    <a:pt x="54" y="41"/>
                  </a:lnTo>
                  <a:lnTo>
                    <a:pt x="46" y="41"/>
                  </a:lnTo>
                  <a:lnTo>
                    <a:pt x="39" y="42"/>
                  </a:lnTo>
                  <a:lnTo>
                    <a:pt x="32" y="43"/>
                  </a:lnTo>
                  <a:lnTo>
                    <a:pt x="27" y="44"/>
                  </a:lnTo>
                  <a:lnTo>
                    <a:pt x="23" y="44"/>
                  </a:lnTo>
                  <a:lnTo>
                    <a:pt x="22" y="45"/>
                  </a:lnTo>
                  <a:lnTo>
                    <a:pt x="20" y="44"/>
                  </a:lnTo>
                  <a:lnTo>
                    <a:pt x="18" y="42"/>
                  </a:lnTo>
                  <a:lnTo>
                    <a:pt x="12" y="40"/>
                  </a:lnTo>
                  <a:lnTo>
                    <a:pt x="6" y="37"/>
                  </a:lnTo>
                  <a:lnTo>
                    <a:pt x="0" y="35"/>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188" name="Freeform 164"/>
            <p:cNvSpPr>
              <a:spLocks/>
            </p:cNvSpPr>
            <p:nvPr/>
          </p:nvSpPr>
          <p:spPr bwMode="auto">
            <a:xfrm>
              <a:off x="304" y="651"/>
              <a:ext cx="251" cy="61"/>
            </a:xfrm>
            <a:custGeom>
              <a:avLst/>
              <a:gdLst/>
              <a:ahLst/>
              <a:cxnLst>
                <a:cxn ang="0">
                  <a:pos x="47" y="16"/>
                </a:cxn>
                <a:cxn ang="0">
                  <a:pos x="49" y="17"/>
                </a:cxn>
                <a:cxn ang="0">
                  <a:pos x="53" y="18"/>
                </a:cxn>
                <a:cxn ang="0">
                  <a:pos x="59" y="18"/>
                </a:cxn>
                <a:cxn ang="0">
                  <a:pos x="68" y="14"/>
                </a:cxn>
                <a:cxn ang="0">
                  <a:pos x="78" y="6"/>
                </a:cxn>
                <a:cxn ang="0">
                  <a:pos x="85" y="4"/>
                </a:cxn>
                <a:cxn ang="0">
                  <a:pos x="95" y="3"/>
                </a:cxn>
                <a:cxn ang="0">
                  <a:pos x="110" y="1"/>
                </a:cxn>
                <a:cxn ang="0">
                  <a:pos x="127" y="1"/>
                </a:cxn>
                <a:cxn ang="0">
                  <a:pos x="132" y="16"/>
                </a:cxn>
                <a:cxn ang="0">
                  <a:pos x="183" y="16"/>
                </a:cxn>
                <a:cxn ang="0">
                  <a:pos x="193" y="15"/>
                </a:cxn>
                <a:cxn ang="0">
                  <a:pos x="203" y="18"/>
                </a:cxn>
                <a:cxn ang="0">
                  <a:pos x="210" y="21"/>
                </a:cxn>
                <a:cxn ang="0">
                  <a:pos x="221" y="23"/>
                </a:cxn>
                <a:cxn ang="0">
                  <a:pos x="234" y="24"/>
                </a:cxn>
                <a:cxn ang="0">
                  <a:pos x="245" y="25"/>
                </a:cxn>
                <a:cxn ang="0">
                  <a:pos x="250" y="25"/>
                </a:cxn>
                <a:cxn ang="0">
                  <a:pos x="158" y="45"/>
                </a:cxn>
                <a:cxn ang="0">
                  <a:pos x="113" y="59"/>
                </a:cxn>
                <a:cxn ang="0">
                  <a:pos x="107" y="56"/>
                </a:cxn>
                <a:cxn ang="0">
                  <a:pos x="98" y="50"/>
                </a:cxn>
                <a:cxn ang="0">
                  <a:pos x="88" y="45"/>
                </a:cxn>
                <a:cxn ang="0">
                  <a:pos x="79" y="42"/>
                </a:cxn>
                <a:cxn ang="0">
                  <a:pos x="74" y="42"/>
                </a:cxn>
                <a:cxn ang="0">
                  <a:pos x="62" y="44"/>
                </a:cxn>
                <a:cxn ang="0">
                  <a:pos x="47" y="46"/>
                </a:cxn>
                <a:cxn ang="0">
                  <a:pos x="33" y="48"/>
                </a:cxn>
                <a:cxn ang="0">
                  <a:pos x="24" y="49"/>
                </a:cxn>
                <a:cxn ang="0">
                  <a:pos x="21" y="49"/>
                </a:cxn>
                <a:cxn ang="0">
                  <a:pos x="12" y="44"/>
                </a:cxn>
                <a:cxn ang="0">
                  <a:pos x="0" y="39"/>
                </a:cxn>
              </a:cxnLst>
              <a:rect l="0" t="0" r="r" b="b"/>
              <a:pathLst>
                <a:path w="251" h="61">
                  <a:moveTo>
                    <a:pt x="0" y="39"/>
                  </a:moveTo>
                  <a:lnTo>
                    <a:pt x="47" y="16"/>
                  </a:lnTo>
                  <a:lnTo>
                    <a:pt x="48" y="16"/>
                  </a:lnTo>
                  <a:lnTo>
                    <a:pt x="49" y="17"/>
                  </a:lnTo>
                  <a:lnTo>
                    <a:pt x="51" y="17"/>
                  </a:lnTo>
                  <a:lnTo>
                    <a:pt x="53" y="18"/>
                  </a:lnTo>
                  <a:lnTo>
                    <a:pt x="56" y="18"/>
                  </a:lnTo>
                  <a:lnTo>
                    <a:pt x="59" y="18"/>
                  </a:lnTo>
                  <a:lnTo>
                    <a:pt x="63" y="16"/>
                  </a:lnTo>
                  <a:lnTo>
                    <a:pt x="68" y="14"/>
                  </a:lnTo>
                  <a:lnTo>
                    <a:pt x="72" y="11"/>
                  </a:lnTo>
                  <a:lnTo>
                    <a:pt x="78" y="6"/>
                  </a:lnTo>
                  <a:lnTo>
                    <a:pt x="81" y="5"/>
                  </a:lnTo>
                  <a:lnTo>
                    <a:pt x="85" y="4"/>
                  </a:lnTo>
                  <a:lnTo>
                    <a:pt x="89" y="3"/>
                  </a:lnTo>
                  <a:lnTo>
                    <a:pt x="95" y="3"/>
                  </a:lnTo>
                  <a:lnTo>
                    <a:pt x="102" y="2"/>
                  </a:lnTo>
                  <a:lnTo>
                    <a:pt x="110" y="1"/>
                  </a:lnTo>
                  <a:lnTo>
                    <a:pt x="118" y="0"/>
                  </a:lnTo>
                  <a:lnTo>
                    <a:pt x="127" y="1"/>
                  </a:lnTo>
                  <a:lnTo>
                    <a:pt x="136" y="1"/>
                  </a:lnTo>
                  <a:lnTo>
                    <a:pt x="132" y="16"/>
                  </a:lnTo>
                  <a:lnTo>
                    <a:pt x="181" y="16"/>
                  </a:lnTo>
                  <a:lnTo>
                    <a:pt x="183" y="16"/>
                  </a:lnTo>
                  <a:lnTo>
                    <a:pt x="187" y="15"/>
                  </a:lnTo>
                  <a:lnTo>
                    <a:pt x="193" y="15"/>
                  </a:lnTo>
                  <a:lnTo>
                    <a:pt x="199" y="16"/>
                  </a:lnTo>
                  <a:lnTo>
                    <a:pt x="203" y="18"/>
                  </a:lnTo>
                  <a:lnTo>
                    <a:pt x="205" y="20"/>
                  </a:lnTo>
                  <a:lnTo>
                    <a:pt x="210" y="21"/>
                  </a:lnTo>
                  <a:lnTo>
                    <a:pt x="215" y="22"/>
                  </a:lnTo>
                  <a:lnTo>
                    <a:pt x="221" y="23"/>
                  </a:lnTo>
                  <a:lnTo>
                    <a:pt x="228" y="24"/>
                  </a:lnTo>
                  <a:lnTo>
                    <a:pt x="234" y="24"/>
                  </a:lnTo>
                  <a:lnTo>
                    <a:pt x="240" y="25"/>
                  </a:lnTo>
                  <a:lnTo>
                    <a:pt x="245" y="25"/>
                  </a:lnTo>
                  <a:lnTo>
                    <a:pt x="248" y="25"/>
                  </a:lnTo>
                  <a:lnTo>
                    <a:pt x="250" y="25"/>
                  </a:lnTo>
                  <a:lnTo>
                    <a:pt x="249" y="52"/>
                  </a:lnTo>
                  <a:lnTo>
                    <a:pt x="158" y="45"/>
                  </a:lnTo>
                  <a:lnTo>
                    <a:pt x="114" y="60"/>
                  </a:lnTo>
                  <a:lnTo>
                    <a:pt x="113" y="59"/>
                  </a:lnTo>
                  <a:lnTo>
                    <a:pt x="111" y="58"/>
                  </a:lnTo>
                  <a:lnTo>
                    <a:pt x="107" y="56"/>
                  </a:lnTo>
                  <a:lnTo>
                    <a:pt x="103" y="53"/>
                  </a:lnTo>
                  <a:lnTo>
                    <a:pt x="98" y="50"/>
                  </a:lnTo>
                  <a:lnTo>
                    <a:pt x="93" y="47"/>
                  </a:lnTo>
                  <a:lnTo>
                    <a:pt x="88" y="45"/>
                  </a:lnTo>
                  <a:lnTo>
                    <a:pt x="83" y="43"/>
                  </a:lnTo>
                  <a:lnTo>
                    <a:pt x="79" y="42"/>
                  </a:lnTo>
                  <a:lnTo>
                    <a:pt x="77" y="42"/>
                  </a:lnTo>
                  <a:lnTo>
                    <a:pt x="74" y="42"/>
                  </a:lnTo>
                  <a:lnTo>
                    <a:pt x="68" y="43"/>
                  </a:lnTo>
                  <a:lnTo>
                    <a:pt x="62" y="44"/>
                  </a:lnTo>
                  <a:lnTo>
                    <a:pt x="55" y="45"/>
                  </a:lnTo>
                  <a:lnTo>
                    <a:pt x="47" y="46"/>
                  </a:lnTo>
                  <a:lnTo>
                    <a:pt x="40" y="47"/>
                  </a:lnTo>
                  <a:lnTo>
                    <a:pt x="33" y="48"/>
                  </a:lnTo>
                  <a:lnTo>
                    <a:pt x="28" y="49"/>
                  </a:lnTo>
                  <a:lnTo>
                    <a:pt x="24" y="49"/>
                  </a:lnTo>
                  <a:lnTo>
                    <a:pt x="23" y="50"/>
                  </a:lnTo>
                  <a:lnTo>
                    <a:pt x="21" y="49"/>
                  </a:lnTo>
                  <a:lnTo>
                    <a:pt x="18" y="47"/>
                  </a:lnTo>
                  <a:lnTo>
                    <a:pt x="12" y="44"/>
                  </a:lnTo>
                  <a:lnTo>
                    <a:pt x="6" y="41"/>
                  </a:lnTo>
                  <a:lnTo>
                    <a:pt x="0" y="39"/>
                  </a:lnTo>
                </a:path>
              </a:pathLst>
            </a:custGeom>
            <a:noFill/>
            <a:ln w="12700" cap="rnd" cmpd="sng">
              <a:solidFill>
                <a:srgbClr val="470000"/>
              </a:solidFill>
              <a:prstDash val="solid"/>
              <a:round/>
              <a:headEnd/>
              <a:tailEnd/>
            </a:ln>
            <a:effectLst/>
          </p:spPr>
          <p:txBody>
            <a:bodyPr wrap="none" lIns="104683" tIns="52342" rIns="104683" bIns="52342">
              <a:spAutoFit/>
            </a:bodyPr>
            <a:lstStyle/>
            <a:p>
              <a:pPr>
                <a:defRPr/>
              </a:pPr>
              <a:endParaRPr lang="en-US" dirty="0"/>
            </a:p>
          </p:txBody>
        </p:sp>
        <p:sp>
          <p:nvSpPr>
            <p:cNvPr id="1189" name="Line 165"/>
            <p:cNvSpPr>
              <a:spLocks noChangeShapeType="1"/>
            </p:cNvSpPr>
            <p:nvPr/>
          </p:nvSpPr>
          <p:spPr bwMode="auto">
            <a:xfrm>
              <a:off x="465" y="681"/>
              <a:ext cx="22" cy="3"/>
            </a:xfrm>
            <a:prstGeom prst="line">
              <a:avLst/>
            </a:prstGeom>
            <a:noFill/>
            <a:ln w="12700">
              <a:solidFill>
                <a:srgbClr val="470000"/>
              </a:solidFill>
              <a:round/>
              <a:headEnd type="none" w="sm" len="sm"/>
              <a:tailEnd type="none" w="sm" len="sm"/>
            </a:ln>
            <a:effectLst/>
          </p:spPr>
          <p:txBody>
            <a:bodyPr wrap="none" lIns="104683" tIns="52342" rIns="104683" bIns="52342">
              <a:spAutoFit/>
            </a:bodyPr>
            <a:lstStyle/>
            <a:p>
              <a:pPr>
                <a:defRPr/>
              </a:pPr>
              <a:endParaRPr lang="en-US" dirty="0"/>
            </a:p>
          </p:txBody>
        </p:sp>
        <p:sp>
          <p:nvSpPr>
            <p:cNvPr id="1190" name="Line 166"/>
            <p:cNvSpPr>
              <a:spLocks noChangeShapeType="1"/>
            </p:cNvSpPr>
            <p:nvPr/>
          </p:nvSpPr>
          <p:spPr bwMode="auto">
            <a:xfrm>
              <a:off x="466" y="684"/>
              <a:ext cx="20" cy="5"/>
            </a:xfrm>
            <a:prstGeom prst="line">
              <a:avLst/>
            </a:prstGeom>
            <a:noFill/>
            <a:ln w="12700">
              <a:solidFill>
                <a:srgbClr val="470000"/>
              </a:solidFill>
              <a:round/>
              <a:headEnd type="none" w="sm" len="sm"/>
              <a:tailEnd type="none" w="sm" len="sm"/>
            </a:ln>
            <a:effectLst/>
          </p:spPr>
          <p:txBody>
            <a:bodyPr wrap="none" lIns="104683" tIns="52342" rIns="104683" bIns="52342">
              <a:spAutoFit/>
            </a:bodyPr>
            <a:lstStyle/>
            <a:p>
              <a:pPr>
                <a:defRPr/>
              </a:pPr>
              <a:endParaRPr lang="en-US" dirty="0"/>
            </a:p>
          </p:txBody>
        </p:sp>
        <p:sp>
          <p:nvSpPr>
            <p:cNvPr id="1191" name="Line 167"/>
            <p:cNvSpPr>
              <a:spLocks noChangeShapeType="1"/>
            </p:cNvSpPr>
            <p:nvPr/>
          </p:nvSpPr>
          <p:spPr bwMode="auto">
            <a:xfrm>
              <a:off x="467" y="689"/>
              <a:ext cx="20" cy="1"/>
            </a:xfrm>
            <a:prstGeom prst="line">
              <a:avLst/>
            </a:prstGeom>
            <a:noFill/>
            <a:ln w="12700">
              <a:solidFill>
                <a:srgbClr val="470000"/>
              </a:solidFill>
              <a:round/>
              <a:headEnd type="none" w="sm" len="sm"/>
              <a:tailEnd type="none" w="sm" len="sm"/>
            </a:ln>
            <a:effectLst/>
          </p:spPr>
          <p:txBody>
            <a:bodyPr wrap="none" lIns="104683" tIns="52342" rIns="104683" bIns="52342">
              <a:spAutoFit/>
            </a:bodyPr>
            <a:lstStyle/>
            <a:p>
              <a:pPr>
                <a:defRPr/>
              </a:pPr>
              <a:endParaRPr lang="en-US" dirty="0"/>
            </a:p>
          </p:txBody>
        </p:sp>
        <p:sp>
          <p:nvSpPr>
            <p:cNvPr id="1192" name="Line 168"/>
            <p:cNvSpPr>
              <a:spLocks noChangeShapeType="1"/>
            </p:cNvSpPr>
            <p:nvPr/>
          </p:nvSpPr>
          <p:spPr bwMode="auto">
            <a:xfrm>
              <a:off x="468" y="693"/>
              <a:ext cx="22" cy="2"/>
            </a:xfrm>
            <a:prstGeom prst="line">
              <a:avLst/>
            </a:prstGeom>
            <a:noFill/>
            <a:ln w="12700">
              <a:solidFill>
                <a:srgbClr val="470000"/>
              </a:solidFill>
              <a:round/>
              <a:headEnd type="none" w="sm" len="sm"/>
              <a:tailEnd type="none" w="sm" len="sm"/>
            </a:ln>
            <a:effectLst/>
          </p:spPr>
          <p:txBody>
            <a:bodyPr wrap="none" lIns="104683" tIns="52342" rIns="104683" bIns="52342">
              <a:spAutoFit/>
            </a:bodyPr>
            <a:lstStyle/>
            <a:p>
              <a:pPr>
                <a:defRPr/>
              </a:pPr>
              <a:endParaRPr lang="en-US" dirty="0"/>
            </a:p>
          </p:txBody>
        </p:sp>
        <p:sp>
          <p:nvSpPr>
            <p:cNvPr id="1193" name="Line 169"/>
            <p:cNvSpPr>
              <a:spLocks noChangeShapeType="1"/>
            </p:cNvSpPr>
            <p:nvPr/>
          </p:nvSpPr>
          <p:spPr bwMode="auto">
            <a:xfrm flipV="1">
              <a:off x="424" y="702"/>
              <a:ext cx="10" cy="1"/>
            </a:xfrm>
            <a:prstGeom prst="line">
              <a:avLst/>
            </a:prstGeom>
            <a:noFill/>
            <a:ln w="12700">
              <a:solidFill>
                <a:srgbClr val="470000"/>
              </a:solidFill>
              <a:round/>
              <a:headEnd type="none" w="sm" len="sm"/>
              <a:tailEnd type="none" w="sm" len="sm"/>
            </a:ln>
            <a:effectLst/>
          </p:spPr>
          <p:txBody>
            <a:bodyPr wrap="none" lIns="104683" tIns="52342" rIns="104683" bIns="52342">
              <a:spAutoFit/>
            </a:bodyPr>
            <a:lstStyle/>
            <a:p>
              <a:pPr>
                <a:defRPr/>
              </a:pPr>
              <a:endParaRPr lang="en-US" dirty="0"/>
            </a:p>
          </p:txBody>
        </p:sp>
        <p:sp>
          <p:nvSpPr>
            <p:cNvPr id="1194" name="Line 170"/>
            <p:cNvSpPr>
              <a:spLocks noChangeShapeType="1"/>
            </p:cNvSpPr>
            <p:nvPr/>
          </p:nvSpPr>
          <p:spPr bwMode="auto">
            <a:xfrm flipV="1">
              <a:off x="424" y="696"/>
              <a:ext cx="10" cy="2"/>
            </a:xfrm>
            <a:prstGeom prst="line">
              <a:avLst/>
            </a:prstGeom>
            <a:noFill/>
            <a:ln w="12700">
              <a:solidFill>
                <a:srgbClr val="470000"/>
              </a:solidFill>
              <a:round/>
              <a:headEnd type="none" w="sm" len="sm"/>
              <a:tailEnd type="none" w="sm" len="sm"/>
            </a:ln>
            <a:effectLst/>
          </p:spPr>
          <p:txBody>
            <a:bodyPr wrap="none" lIns="104683" tIns="52342" rIns="104683" bIns="52342">
              <a:spAutoFit/>
            </a:bodyPr>
            <a:lstStyle/>
            <a:p>
              <a:pPr>
                <a:defRPr/>
              </a:pPr>
              <a:endParaRPr lang="en-US" dirty="0"/>
            </a:p>
          </p:txBody>
        </p:sp>
        <p:sp>
          <p:nvSpPr>
            <p:cNvPr id="1195" name="Line 171"/>
            <p:cNvSpPr>
              <a:spLocks noChangeShapeType="1"/>
            </p:cNvSpPr>
            <p:nvPr/>
          </p:nvSpPr>
          <p:spPr bwMode="auto">
            <a:xfrm flipV="1">
              <a:off x="425" y="691"/>
              <a:ext cx="8" cy="2"/>
            </a:xfrm>
            <a:prstGeom prst="line">
              <a:avLst/>
            </a:prstGeom>
            <a:noFill/>
            <a:ln w="12700">
              <a:solidFill>
                <a:srgbClr val="470000"/>
              </a:solidFill>
              <a:round/>
              <a:headEnd type="none" w="sm" len="sm"/>
              <a:tailEnd type="none" w="sm" len="sm"/>
            </a:ln>
            <a:effectLst/>
          </p:spPr>
          <p:txBody>
            <a:bodyPr wrap="none" lIns="104683" tIns="52342" rIns="104683" bIns="52342">
              <a:spAutoFit/>
            </a:bodyPr>
            <a:lstStyle/>
            <a:p>
              <a:pPr>
                <a:defRPr/>
              </a:pPr>
              <a:endParaRPr lang="en-US" dirty="0"/>
            </a:p>
          </p:txBody>
        </p:sp>
        <p:sp>
          <p:nvSpPr>
            <p:cNvPr id="1196" name="Line 172"/>
            <p:cNvSpPr>
              <a:spLocks noChangeShapeType="1"/>
            </p:cNvSpPr>
            <p:nvPr/>
          </p:nvSpPr>
          <p:spPr bwMode="auto">
            <a:xfrm flipH="1">
              <a:off x="398" y="669"/>
              <a:ext cx="31" cy="3"/>
            </a:xfrm>
            <a:prstGeom prst="line">
              <a:avLst/>
            </a:prstGeom>
            <a:noFill/>
            <a:ln w="12700">
              <a:solidFill>
                <a:srgbClr val="470000"/>
              </a:solidFill>
              <a:round/>
              <a:headEnd type="none" w="sm" len="sm"/>
              <a:tailEnd type="none" w="sm" len="sm"/>
            </a:ln>
            <a:effectLst/>
          </p:spPr>
          <p:txBody>
            <a:bodyPr wrap="none" lIns="104683" tIns="52342" rIns="104683" bIns="52342">
              <a:spAutoFit/>
            </a:bodyPr>
            <a:lstStyle/>
            <a:p>
              <a:pPr>
                <a:defRPr/>
              </a:pPr>
              <a:endParaRPr lang="en-US" dirty="0"/>
            </a:p>
          </p:txBody>
        </p:sp>
        <p:sp>
          <p:nvSpPr>
            <p:cNvPr id="1197" name="Line 173"/>
            <p:cNvSpPr>
              <a:spLocks noChangeShapeType="1"/>
            </p:cNvSpPr>
            <p:nvPr/>
          </p:nvSpPr>
          <p:spPr bwMode="auto">
            <a:xfrm flipH="1">
              <a:off x="376" y="678"/>
              <a:ext cx="2" cy="12"/>
            </a:xfrm>
            <a:prstGeom prst="line">
              <a:avLst/>
            </a:prstGeom>
            <a:noFill/>
            <a:ln w="12700">
              <a:solidFill>
                <a:srgbClr val="470000"/>
              </a:solidFill>
              <a:round/>
              <a:headEnd type="none" w="sm" len="sm"/>
              <a:tailEnd type="none" w="sm" len="sm"/>
            </a:ln>
            <a:effectLst/>
          </p:spPr>
          <p:txBody>
            <a:bodyPr wrap="none" lIns="104683" tIns="52342" rIns="104683" bIns="52342">
              <a:spAutoFit/>
            </a:bodyPr>
            <a:lstStyle/>
            <a:p>
              <a:pPr>
                <a:defRPr/>
              </a:pPr>
              <a:endParaRPr lang="en-US" dirty="0"/>
            </a:p>
          </p:txBody>
        </p:sp>
        <p:sp>
          <p:nvSpPr>
            <p:cNvPr id="1198" name="Line 174"/>
            <p:cNvSpPr>
              <a:spLocks noChangeShapeType="1"/>
            </p:cNvSpPr>
            <p:nvPr/>
          </p:nvSpPr>
          <p:spPr bwMode="auto">
            <a:xfrm flipH="1">
              <a:off x="370" y="679"/>
              <a:ext cx="2" cy="14"/>
            </a:xfrm>
            <a:prstGeom prst="line">
              <a:avLst/>
            </a:prstGeom>
            <a:noFill/>
            <a:ln w="12700">
              <a:solidFill>
                <a:srgbClr val="470000"/>
              </a:solidFill>
              <a:round/>
              <a:headEnd type="none" w="sm" len="sm"/>
              <a:tailEnd type="none" w="sm" len="sm"/>
            </a:ln>
            <a:effectLst/>
          </p:spPr>
          <p:txBody>
            <a:bodyPr wrap="none" lIns="104683" tIns="52342" rIns="104683" bIns="52342">
              <a:spAutoFit/>
            </a:bodyPr>
            <a:lstStyle/>
            <a:p>
              <a:pPr>
                <a:defRPr/>
              </a:pPr>
              <a:endParaRPr lang="en-US" dirty="0"/>
            </a:p>
          </p:txBody>
        </p:sp>
        <p:sp>
          <p:nvSpPr>
            <p:cNvPr id="1199" name="Line 175"/>
            <p:cNvSpPr>
              <a:spLocks noChangeShapeType="1"/>
            </p:cNvSpPr>
            <p:nvPr/>
          </p:nvSpPr>
          <p:spPr bwMode="auto">
            <a:xfrm flipH="1">
              <a:off x="362" y="680"/>
              <a:ext cx="3" cy="14"/>
            </a:xfrm>
            <a:prstGeom prst="line">
              <a:avLst/>
            </a:prstGeom>
            <a:noFill/>
            <a:ln w="12700">
              <a:solidFill>
                <a:srgbClr val="470000"/>
              </a:solidFill>
              <a:round/>
              <a:headEnd type="none" w="sm" len="sm"/>
              <a:tailEnd type="none" w="sm" len="sm"/>
            </a:ln>
            <a:effectLst/>
          </p:spPr>
          <p:txBody>
            <a:bodyPr wrap="none" lIns="104683" tIns="52342" rIns="104683" bIns="52342">
              <a:spAutoFit/>
            </a:bodyPr>
            <a:lstStyle/>
            <a:p>
              <a:pPr>
                <a:defRPr/>
              </a:pPr>
              <a:endParaRPr lang="en-US" dirty="0"/>
            </a:p>
          </p:txBody>
        </p:sp>
        <p:sp>
          <p:nvSpPr>
            <p:cNvPr id="1200" name="Line 176"/>
            <p:cNvSpPr>
              <a:spLocks noChangeShapeType="1"/>
            </p:cNvSpPr>
            <p:nvPr/>
          </p:nvSpPr>
          <p:spPr bwMode="auto">
            <a:xfrm flipH="1">
              <a:off x="356" y="680"/>
              <a:ext cx="1" cy="14"/>
            </a:xfrm>
            <a:prstGeom prst="line">
              <a:avLst/>
            </a:prstGeom>
            <a:noFill/>
            <a:ln w="12700">
              <a:solidFill>
                <a:srgbClr val="470000"/>
              </a:solidFill>
              <a:round/>
              <a:headEnd type="none" w="sm" len="sm"/>
              <a:tailEnd type="none" w="sm" len="sm"/>
            </a:ln>
            <a:effectLst/>
          </p:spPr>
          <p:txBody>
            <a:bodyPr wrap="none" lIns="104683" tIns="52342" rIns="104683" bIns="52342">
              <a:spAutoFit/>
            </a:bodyPr>
            <a:lstStyle/>
            <a:p>
              <a:pPr>
                <a:defRPr/>
              </a:pPr>
              <a:endParaRPr lang="en-US" dirty="0"/>
            </a:p>
          </p:txBody>
        </p:sp>
        <p:sp>
          <p:nvSpPr>
            <p:cNvPr id="1201" name="Line 177"/>
            <p:cNvSpPr>
              <a:spLocks noChangeShapeType="1"/>
            </p:cNvSpPr>
            <p:nvPr/>
          </p:nvSpPr>
          <p:spPr bwMode="auto">
            <a:xfrm flipH="1">
              <a:off x="348" y="683"/>
              <a:ext cx="2" cy="14"/>
            </a:xfrm>
            <a:prstGeom prst="line">
              <a:avLst/>
            </a:prstGeom>
            <a:noFill/>
            <a:ln w="12700">
              <a:solidFill>
                <a:srgbClr val="470000"/>
              </a:solidFill>
              <a:round/>
              <a:headEnd type="none" w="sm" len="sm"/>
              <a:tailEnd type="none" w="sm" len="sm"/>
            </a:ln>
            <a:effectLst/>
          </p:spPr>
          <p:txBody>
            <a:bodyPr wrap="none" lIns="104683" tIns="52342" rIns="104683" bIns="52342">
              <a:spAutoFit/>
            </a:bodyPr>
            <a:lstStyle/>
            <a:p>
              <a:pPr>
                <a:defRPr/>
              </a:pPr>
              <a:endParaRPr lang="en-US" dirty="0"/>
            </a:p>
          </p:txBody>
        </p:sp>
        <p:sp>
          <p:nvSpPr>
            <p:cNvPr id="1202" name="Line 178"/>
            <p:cNvSpPr>
              <a:spLocks noChangeShapeType="1"/>
            </p:cNvSpPr>
            <p:nvPr/>
          </p:nvSpPr>
          <p:spPr bwMode="auto">
            <a:xfrm flipH="1">
              <a:off x="342" y="683"/>
              <a:ext cx="2" cy="14"/>
            </a:xfrm>
            <a:prstGeom prst="line">
              <a:avLst/>
            </a:prstGeom>
            <a:noFill/>
            <a:ln w="12700">
              <a:solidFill>
                <a:srgbClr val="470000"/>
              </a:solidFill>
              <a:round/>
              <a:headEnd type="none" w="sm" len="sm"/>
              <a:tailEnd type="none" w="sm" len="sm"/>
            </a:ln>
            <a:effectLst/>
          </p:spPr>
          <p:txBody>
            <a:bodyPr wrap="none" lIns="104683" tIns="52342" rIns="104683" bIns="52342">
              <a:spAutoFit/>
            </a:bodyPr>
            <a:lstStyle/>
            <a:p>
              <a:pPr>
                <a:defRPr/>
              </a:pPr>
              <a:endParaRPr lang="en-US" dirty="0"/>
            </a:p>
          </p:txBody>
        </p:sp>
        <p:sp>
          <p:nvSpPr>
            <p:cNvPr id="1203" name="Line 179"/>
            <p:cNvSpPr>
              <a:spLocks noChangeShapeType="1"/>
            </p:cNvSpPr>
            <p:nvPr/>
          </p:nvSpPr>
          <p:spPr bwMode="auto">
            <a:xfrm flipH="1">
              <a:off x="336" y="684"/>
              <a:ext cx="2" cy="14"/>
            </a:xfrm>
            <a:prstGeom prst="line">
              <a:avLst/>
            </a:prstGeom>
            <a:noFill/>
            <a:ln w="12700">
              <a:solidFill>
                <a:srgbClr val="470000"/>
              </a:solidFill>
              <a:round/>
              <a:headEnd type="none" w="sm" len="sm"/>
              <a:tailEnd type="none" w="sm" len="sm"/>
            </a:ln>
            <a:effectLst/>
          </p:spPr>
          <p:txBody>
            <a:bodyPr wrap="none" lIns="104683" tIns="52342" rIns="104683" bIns="52342">
              <a:spAutoFit/>
            </a:bodyPr>
            <a:lstStyle/>
            <a:p>
              <a:pPr>
                <a:defRPr/>
              </a:pPr>
              <a:endParaRPr lang="en-US" dirty="0"/>
            </a:p>
          </p:txBody>
        </p:sp>
        <p:sp>
          <p:nvSpPr>
            <p:cNvPr id="1204" name="Freeform 180"/>
            <p:cNvSpPr>
              <a:spLocks/>
            </p:cNvSpPr>
            <p:nvPr/>
          </p:nvSpPr>
          <p:spPr bwMode="auto">
            <a:xfrm>
              <a:off x="326" y="693"/>
              <a:ext cx="226" cy="30"/>
            </a:xfrm>
            <a:custGeom>
              <a:avLst/>
              <a:gdLst/>
              <a:ahLst/>
              <a:cxnLst>
                <a:cxn ang="0">
                  <a:pos x="0" y="7"/>
                </a:cxn>
                <a:cxn ang="0">
                  <a:pos x="16" y="12"/>
                </a:cxn>
                <a:cxn ang="0">
                  <a:pos x="32" y="17"/>
                </a:cxn>
                <a:cxn ang="0">
                  <a:pos x="47" y="20"/>
                </a:cxn>
                <a:cxn ang="0">
                  <a:pos x="62" y="23"/>
                </a:cxn>
                <a:cxn ang="0">
                  <a:pos x="76" y="25"/>
                </a:cxn>
                <a:cxn ang="0">
                  <a:pos x="88" y="27"/>
                </a:cxn>
                <a:cxn ang="0">
                  <a:pos x="98" y="28"/>
                </a:cxn>
                <a:cxn ang="0">
                  <a:pos x="106" y="28"/>
                </a:cxn>
                <a:cxn ang="0">
                  <a:pos x="111" y="29"/>
                </a:cxn>
                <a:cxn ang="0">
                  <a:pos x="112" y="29"/>
                </a:cxn>
                <a:cxn ang="0">
                  <a:pos x="130" y="28"/>
                </a:cxn>
                <a:cxn ang="0">
                  <a:pos x="147" y="27"/>
                </a:cxn>
                <a:cxn ang="0">
                  <a:pos x="163" y="25"/>
                </a:cxn>
                <a:cxn ang="0">
                  <a:pos x="177" y="22"/>
                </a:cxn>
                <a:cxn ang="0">
                  <a:pos x="191" y="18"/>
                </a:cxn>
                <a:cxn ang="0">
                  <a:pos x="203" y="16"/>
                </a:cxn>
                <a:cxn ang="0">
                  <a:pos x="212" y="13"/>
                </a:cxn>
                <a:cxn ang="0">
                  <a:pos x="219" y="11"/>
                </a:cxn>
                <a:cxn ang="0">
                  <a:pos x="224" y="9"/>
                </a:cxn>
                <a:cxn ang="0">
                  <a:pos x="225" y="8"/>
                </a:cxn>
                <a:cxn ang="0">
                  <a:pos x="134" y="2"/>
                </a:cxn>
                <a:cxn ang="0">
                  <a:pos x="91" y="15"/>
                </a:cxn>
                <a:cxn ang="0">
                  <a:pos x="56" y="0"/>
                </a:cxn>
                <a:cxn ang="0">
                  <a:pos x="2" y="7"/>
                </a:cxn>
                <a:cxn ang="0">
                  <a:pos x="0" y="7"/>
                </a:cxn>
              </a:cxnLst>
              <a:rect l="0" t="0" r="r" b="b"/>
              <a:pathLst>
                <a:path w="226" h="30">
                  <a:moveTo>
                    <a:pt x="0" y="7"/>
                  </a:moveTo>
                  <a:lnTo>
                    <a:pt x="16" y="12"/>
                  </a:lnTo>
                  <a:lnTo>
                    <a:pt x="32" y="17"/>
                  </a:lnTo>
                  <a:lnTo>
                    <a:pt x="47" y="20"/>
                  </a:lnTo>
                  <a:lnTo>
                    <a:pt x="62" y="23"/>
                  </a:lnTo>
                  <a:lnTo>
                    <a:pt x="76" y="25"/>
                  </a:lnTo>
                  <a:lnTo>
                    <a:pt x="88" y="27"/>
                  </a:lnTo>
                  <a:lnTo>
                    <a:pt x="98" y="28"/>
                  </a:lnTo>
                  <a:lnTo>
                    <a:pt x="106" y="28"/>
                  </a:lnTo>
                  <a:lnTo>
                    <a:pt x="111" y="29"/>
                  </a:lnTo>
                  <a:lnTo>
                    <a:pt x="112" y="29"/>
                  </a:lnTo>
                  <a:lnTo>
                    <a:pt x="130" y="28"/>
                  </a:lnTo>
                  <a:lnTo>
                    <a:pt x="147" y="27"/>
                  </a:lnTo>
                  <a:lnTo>
                    <a:pt x="163" y="25"/>
                  </a:lnTo>
                  <a:lnTo>
                    <a:pt x="177" y="22"/>
                  </a:lnTo>
                  <a:lnTo>
                    <a:pt x="191" y="18"/>
                  </a:lnTo>
                  <a:lnTo>
                    <a:pt x="203" y="16"/>
                  </a:lnTo>
                  <a:lnTo>
                    <a:pt x="212" y="13"/>
                  </a:lnTo>
                  <a:lnTo>
                    <a:pt x="219" y="11"/>
                  </a:lnTo>
                  <a:lnTo>
                    <a:pt x="224" y="9"/>
                  </a:lnTo>
                  <a:lnTo>
                    <a:pt x="225" y="8"/>
                  </a:lnTo>
                  <a:lnTo>
                    <a:pt x="134" y="2"/>
                  </a:lnTo>
                  <a:lnTo>
                    <a:pt x="91" y="15"/>
                  </a:lnTo>
                  <a:lnTo>
                    <a:pt x="56" y="0"/>
                  </a:lnTo>
                  <a:lnTo>
                    <a:pt x="2" y="7"/>
                  </a:lnTo>
                  <a:lnTo>
                    <a:pt x="0" y="7"/>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205" name="Freeform 181"/>
            <p:cNvSpPr>
              <a:spLocks/>
            </p:cNvSpPr>
            <p:nvPr/>
          </p:nvSpPr>
          <p:spPr bwMode="auto">
            <a:xfrm>
              <a:off x="326" y="693"/>
              <a:ext cx="232" cy="36"/>
            </a:xfrm>
            <a:custGeom>
              <a:avLst/>
              <a:gdLst/>
              <a:ahLst/>
              <a:cxnLst>
                <a:cxn ang="0">
                  <a:pos x="0" y="8"/>
                </a:cxn>
                <a:cxn ang="0">
                  <a:pos x="16" y="14"/>
                </a:cxn>
                <a:cxn ang="0">
                  <a:pos x="33" y="20"/>
                </a:cxn>
                <a:cxn ang="0">
                  <a:pos x="48" y="24"/>
                </a:cxn>
                <a:cxn ang="0">
                  <a:pos x="64" y="28"/>
                </a:cxn>
                <a:cxn ang="0">
                  <a:pos x="78" y="30"/>
                </a:cxn>
                <a:cxn ang="0">
                  <a:pos x="90" y="32"/>
                </a:cxn>
                <a:cxn ang="0">
                  <a:pos x="101" y="34"/>
                </a:cxn>
                <a:cxn ang="0">
                  <a:pos x="109" y="34"/>
                </a:cxn>
                <a:cxn ang="0">
                  <a:pos x="114" y="35"/>
                </a:cxn>
                <a:cxn ang="0">
                  <a:pos x="115" y="35"/>
                </a:cxn>
                <a:cxn ang="0">
                  <a:pos x="133" y="34"/>
                </a:cxn>
                <a:cxn ang="0">
                  <a:pos x="151" y="32"/>
                </a:cxn>
                <a:cxn ang="0">
                  <a:pos x="167" y="30"/>
                </a:cxn>
                <a:cxn ang="0">
                  <a:pos x="182" y="26"/>
                </a:cxn>
                <a:cxn ang="0">
                  <a:pos x="196" y="22"/>
                </a:cxn>
                <a:cxn ang="0">
                  <a:pos x="208" y="19"/>
                </a:cxn>
                <a:cxn ang="0">
                  <a:pos x="218" y="16"/>
                </a:cxn>
                <a:cxn ang="0">
                  <a:pos x="225" y="13"/>
                </a:cxn>
                <a:cxn ang="0">
                  <a:pos x="230" y="11"/>
                </a:cxn>
                <a:cxn ang="0">
                  <a:pos x="231" y="10"/>
                </a:cxn>
                <a:cxn ang="0">
                  <a:pos x="138" y="3"/>
                </a:cxn>
                <a:cxn ang="0">
                  <a:pos x="93" y="18"/>
                </a:cxn>
                <a:cxn ang="0">
                  <a:pos x="57" y="0"/>
                </a:cxn>
                <a:cxn ang="0">
                  <a:pos x="2" y="8"/>
                </a:cxn>
                <a:cxn ang="0">
                  <a:pos x="0" y="8"/>
                </a:cxn>
              </a:cxnLst>
              <a:rect l="0" t="0" r="r" b="b"/>
              <a:pathLst>
                <a:path w="232" h="36">
                  <a:moveTo>
                    <a:pt x="0" y="8"/>
                  </a:moveTo>
                  <a:lnTo>
                    <a:pt x="16" y="14"/>
                  </a:lnTo>
                  <a:lnTo>
                    <a:pt x="33" y="20"/>
                  </a:lnTo>
                  <a:lnTo>
                    <a:pt x="48" y="24"/>
                  </a:lnTo>
                  <a:lnTo>
                    <a:pt x="64" y="28"/>
                  </a:lnTo>
                  <a:lnTo>
                    <a:pt x="78" y="30"/>
                  </a:lnTo>
                  <a:lnTo>
                    <a:pt x="90" y="32"/>
                  </a:lnTo>
                  <a:lnTo>
                    <a:pt x="101" y="34"/>
                  </a:lnTo>
                  <a:lnTo>
                    <a:pt x="109" y="34"/>
                  </a:lnTo>
                  <a:lnTo>
                    <a:pt x="114" y="35"/>
                  </a:lnTo>
                  <a:lnTo>
                    <a:pt x="115" y="35"/>
                  </a:lnTo>
                  <a:lnTo>
                    <a:pt x="133" y="34"/>
                  </a:lnTo>
                  <a:lnTo>
                    <a:pt x="151" y="32"/>
                  </a:lnTo>
                  <a:lnTo>
                    <a:pt x="167" y="30"/>
                  </a:lnTo>
                  <a:lnTo>
                    <a:pt x="182" y="26"/>
                  </a:lnTo>
                  <a:lnTo>
                    <a:pt x="196" y="22"/>
                  </a:lnTo>
                  <a:lnTo>
                    <a:pt x="208" y="19"/>
                  </a:lnTo>
                  <a:lnTo>
                    <a:pt x="218" y="16"/>
                  </a:lnTo>
                  <a:lnTo>
                    <a:pt x="225" y="13"/>
                  </a:lnTo>
                  <a:lnTo>
                    <a:pt x="230" y="11"/>
                  </a:lnTo>
                  <a:lnTo>
                    <a:pt x="231" y="10"/>
                  </a:lnTo>
                  <a:lnTo>
                    <a:pt x="138" y="3"/>
                  </a:lnTo>
                  <a:lnTo>
                    <a:pt x="93" y="18"/>
                  </a:lnTo>
                  <a:lnTo>
                    <a:pt x="57" y="0"/>
                  </a:lnTo>
                  <a:lnTo>
                    <a:pt x="2" y="8"/>
                  </a:lnTo>
                  <a:lnTo>
                    <a:pt x="0" y="8"/>
                  </a:lnTo>
                </a:path>
              </a:pathLst>
            </a:custGeom>
            <a:noFill/>
            <a:ln w="12700" cap="rnd" cmpd="sng">
              <a:solidFill>
                <a:srgbClr val="470000"/>
              </a:solidFill>
              <a:prstDash val="solid"/>
              <a:round/>
              <a:headEnd/>
              <a:tailEnd/>
            </a:ln>
            <a:effectLst/>
          </p:spPr>
          <p:txBody>
            <a:bodyPr wrap="none" lIns="104683" tIns="52342" rIns="104683" bIns="52342">
              <a:spAutoFit/>
            </a:bodyPr>
            <a:lstStyle/>
            <a:p>
              <a:pPr>
                <a:defRPr/>
              </a:pPr>
              <a:endParaRPr lang="en-US" dirty="0"/>
            </a:p>
          </p:txBody>
        </p:sp>
        <p:sp>
          <p:nvSpPr>
            <p:cNvPr id="1206" name="Line 182"/>
            <p:cNvSpPr>
              <a:spLocks noChangeShapeType="1"/>
            </p:cNvSpPr>
            <p:nvPr/>
          </p:nvSpPr>
          <p:spPr bwMode="auto">
            <a:xfrm flipH="1">
              <a:off x="319" y="689"/>
              <a:ext cx="2" cy="7"/>
            </a:xfrm>
            <a:prstGeom prst="line">
              <a:avLst/>
            </a:prstGeom>
            <a:noFill/>
            <a:ln w="12700">
              <a:solidFill>
                <a:srgbClr val="470000"/>
              </a:solidFill>
              <a:round/>
              <a:headEnd type="none" w="sm" len="sm"/>
              <a:tailEnd type="none" w="sm" len="sm"/>
            </a:ln>
            <a:effectLst/>
          </p:spPr>
          <p:txBody>
            <a:bodyPr wrap="none" lIns="104683" tIns="52342" rIns="104683" bIns="52342">
              <a:spAutoFit/>
            </a:bodyPr>
            <a:lstStyle/>
            <a:p>
              <a:pPr>
                <a:defRPr/>
              </a:pPr>
              <a:endParaRPr lang="en-US" dirty="0"/>
            </a:p>
          </p:txBody>
        </p:sp>
        <p:sp>
          <p:nvSpPr>
            <p:cNvPr id="1207" name="Line 183"/>
            <p:cNvSpPr>
              <a:spLocks noChangeShapeType="1"/>
            </p:cNvSpPr>
            <p:nvPr/>
          </p:nvSpPr>
          <p:spPr bwMode="auto">
            <a:xfrm>
              <a:off x="464" y="675"/>
              <a:ext cx="21" cy="5"/>
            </a:xfrm>
            <a:prstGeom prst="line">
              <a:avLst/>
            </a:prstGeom>
            <a:noFill/>
            <a:ln w="12700">
              <a:solidFill>
                <a:srgbClr val="470000"/>
              </a:solidFill>
              <a:round/>
              <a:headEnd type="none" w="sm" len="sm"/>
              <a:tailEnd type="none" w="sm" len="sm"/>
            </a:ln>
            <a:effectLst/>
          </p:spPr>
          <p:txBody>
            <a:bodyPr wrap="none" lIns="104683" tIns="52342" rIns="104683" bIns="52342">
              <a:spAutoFit/>
            </a:bodyPr>
            <a:lstStyle/>
            <a:p>
              <a:pPr>
                <a:defRPr/>
              </a:pPr>
              <a:endParaRPr lang="en-US" dirty="0"/>
            </a:p>
          </p:txBody>
        </p:sp>
        <p:sp>
          <p:nvSpPr>
            <p:cNvPr id="1208" name="Freeform 184"/>
            <p:cNvSpPr>
              <a:spLocks/>
            </p:cNvSpPr>
            <p:nvPr/>
          </p:nvSpPr>
          <p:spPr bwMode="auto">
            <a:xfrm>
              <a:off x="443" y="266"/>
              <a:ext cx="47" cy="105"/>
            </a:xfrm>
            <a:custGeom>
              <a:avLst/>
              <a:gdLst/>
              <a:ahLst/>
              <a:cxnLst>
                <a:cxn ang="0">
                  <a:pos x="31" y="23"/>
                </a:cxn>
                <a:cxn ang="0">
                  <a:pos x="32" y="30"/>
                </a:cxn>
                <a:cxn ang="0">
                  <a:pos x="34" y="38"/>
                </a:cxn>
                <a:cxn ang="0">
                  <a:pos x="34" y="40"/>
                </a:cxn>
                <a:cxn ang="0">
                  <a:pos x="35" y="43"/>
                </a:cxn>
                <a:cxn ang="0">
                  <a:pos x="36" y="47"/>
                </a:cxn>
                <a:cxn ang="0">
                  <a:pos x="38" y="55"/>
                </a:cxn>
                <a:cxn ang="0">
                  <a:pos x="40" y="62"/>
                </a:cxn>
                <a:cxn ang="0">
                  <a:pos x="42" y="70"/>
                </a:cxn>
                <a:cxn ang="0">
                  <a:pos x="42" y="78"/>
                </a:cxn>
                <a:cxn ang="0">
                  <a:pos x="44" y="84"/>
                </a:cxn>
                <a:cxn ang="0">
                  <a:pos x="44" y="88"/>
                </a:cxn>
                <a:cxn ang="0">
                  <a:pos x="45" y="92"/>
                </a:cxn>
                <a:cxn ang="0">
                  <a:pos x="45" y="96"/>
                </a:cxn>
                <a:cxn ang="0">
                  <a:pos x="45" y="102"/>
                </a:cxn>
                <a:cxn ang="0">
                  <a:pos x="45" y="104"/>
                </a:cxn>
                <a:cxn ang="0">
                  <a:pos x="42" y="104"/>
                </a:cxn>
                <a:cxn ang="0">
                  <a:pos x="41" y="103"/>
                </a:cxn>
                <a:cxn ang="0">
                  <a:pos x="36" y="103"/>
                </a:cxn>
                <a:cxn ang="0">
                  <a:pos x="32" y="102"/>
                </a:cxn>
                <a:cxn ang="0">
                  <a:pos x="28" y="102"/>
                </a:cxn>
                <a:cxn ang="0">
                  <a:pos x="24" y="103"/>
                </a:cxn>
                <a:cxn ang="0">
                  <a:pos x="19" y="103"/>
                </a:cxn>
                <a:cxn ang="0">
                  <a:pos x="19" y="96"/>
                </a:cxn>
                <a:cxn ang="0">
                  <a:pos x="19" y="90"/>
                </a:cxn>
                <a:cxn ang="0">
                  <a:pos x="19" y="82"/>
                </a:cxn>
                <a:cxn ang="0">
                  <a:pos x="18" y="76"/>
                </a:cxn>
                <a:cxn ang="0">
                  <a:pos x="16" y="69"/>
                </a:cxn>
                <a:cxn ang="0">
                  <a:pos x="15" y="63"/>
                </a:cxn>
                <a:cxn ang="0">
                  <a:pos x="13" y="59"/>
                </a:cxn>
                <a:cxn ang="0">
                  <a:pos x="12" y="53"/>
                </a:cxn>
                <a:cxn ang="0">
                  <a:pos x="12" y="47"/>
                </a:cxn>
                <a:cxn ang="0">
                  <a:pos x="10" y="43"/>
                </a:cxn>
                <a:cxn ang="0">
                  <a:pos x="10" y="39"/>
                </a:cxn>
                <a:cxn ang="0">
                  <a:pos x="10" y="36"/>
                </a:cxn>
                <a:cxn ang="0">
                  <a:pos x="9" y="31"/>
                </a:cxn>
                <a:cxn ang="0">
                  <a:pos x="7" y="26"/>
                </a:cxn>
                <a:cxn ang="0">
                  <a:pos x="5" y="21"/>
                </a:cxn>
                <a:cxn ang="0">
                  <a:pos x="4" y="16"/>
                </a:cxn>
                <a:cxn ang="0">
                  <a:pos x="1" y="11"/>
                </a:cxn>
                <a:cxn ang="0">
                  <a:pos x="2" y="7"/>
                </a:cxn>
                <a:cxn ang="0">
                  <a:pos x="6" y="4"/>
                </a:cxn>
                <a:cxn ang="0">
                  <a:pos x="11" y="0"/>
                </a:cxn>
                <a:cxn ang="0">
                  <a:pos x="14" y="1"/>
                </a:cxn>
                <a:cxn ang="0">
                  <a:pos x="23" y="10"/>
                </a:cxn>
              </a:cxnLst>
              <a:rect l="0" t="0" r="r" b="b"/>
              <a:pathLst>
                <a:path w="47" h="105">
                  <a:moveTo>
                    <a:pt x="29" y="19"/>
                  </a:moveTo>
                  <a:lnTo>
                    <a:pt x="31" y="23"/>
                  </a:lnTo>
                  <a:lnTo>
                    <a:pt x="32" y="26"/>
                  </a:lnTo>
                  <a:lnTo>
                    <a:pt x="32" y="30"/>
                  </a:lnTo>
                  <a:lnTo>
                    <a:pt x="32" y="34"/>
                  </a:lnTo>
                  <a:lnTo>
                    <a:pt x="34" y="38"/>
                  </a:lnTo>
                  <a:lnTo>
                    <a:pt x="34" y="39"/>
                  </a:lnTo>
                  <a:lnTo>
                    <a:pt x="34" y="40"/>
                  </a:lnTo>
                  <a:lnTo>
                    <a:pt x="34" y="42"/>
                  </a:lnTo>
                  <a:lnTo>
                    <a:pt x="35" y="43"/>
                  </a:lnTo>
                  <a:lnTo>
                    <a:pt x="35" y="43"/>
                  </a:lnTo>
                  <a:lnTo>
                    <a:pt x="36" y="47"/>
                  </a:lnTo>
                  <a:lnTo>
                    <a:pt x="37" y="51"/>
                  </a:lnTo>
                  <a:lnTo>
                    <a:pt x="38" y="55"/>
                  </a:lnTo>
                  <a:lnTo>
                    <a:pt x="39" y="59"/>
                  </a:lnTo>
                  <a:lnTo>
                    <a:pt x="40" y="62"/>
                  </a:lnTo>
                  <a:lnTo>
                    <a:pt x="41" y="66"/>
                  </a:lnTo>
                  <a:lnTo>
                    <a:pt x="42" y="70"/>
                  </a:lnTo>
                  <a:lnTo>
                    <a:pt x="42" y="74"/>
                  </a:lnTo>
                  <a:lnTo>
                    <a:pt x="42" y="78"/>
                  </a:lnTo>
                  <a:lnTo>
                    <a:pt x="43" y="82"/>
                  </a:lnTo>
                  <a:lnTo>
                    <a:pt x="44" y="84"/>
                  </a:lnTo>
                  <a:lnTo>
                    <a:pt x="44" y="86"/>
                  </a:lnTo>
                  <a:lnTo>
                    <a:pt x="44" y="88"/>
                  </a:lnTo>
                  <a:lnTo>
                    <a:pt x="45" y="90"/>
                  </a:lnTo>
                  <a:lnTo>
                    <a:pt x="45" y="92"/>
                  </a:lnTo>
                  <a:lnTo>
                    <a:pt x="45" y="95"/>
                  </a:lnTo>
                  <a:lnTo>
                    <a:pt x="45" y="96"/>
                  </a:lnTo>
                  <a:lnTo>
                    <a:pt x="45" y="99"/>
                  </a:lnTo>
                  <a:lnTo>
                    <a:pt x="45" y="102"/>
                  </a:lnTo>
                  <a:lnTo>
                    <a:pt x="46" y="104"/>
                  </a:lnTo>
                  <a:lnTo>
                    <a:pt x="45" y="104"/>
                  </a:lnTo>
                  <a:lnTo>
                    <a:pt x="44" y="104"/>
                  </a:lnTo>
                  <a:lnTo>
                    <a:pt x="42" y="104"/>
                  </a:lnTo>
                  <a:lnTo>
                    <a:pt x="42" y="104"/>
                  </a:lnTo>
                  <a:lnTo>
                    <a:pt x="41" y="103"/>
                  </a:lnTo>
                  <a:lnTo>
                    <a:pt x="39" y="103"/>
                  </a:lnTo>
                  <a:lnTo>
                    <a:pt x="36" y="103"/>
                  </a:lnTo>
                  <a:lnTo>
                    <a:pt x="35" y="102"/>
                  </a:lnTo>
                  <a:lnTo>
                    <a:pt x="32" y="102"/>
                  </a:lnTo>
                  <a:lnTo>
                    <a:pt x="30" y="102"/>
                  </a:lnTo>
                  <a:lnTo>
                    <a:pt x="28" y="102"/>
                  </a:lnTo>
                  <a:lnTo>
                    <a:pt x="26" y="102"/>
                  </a:lnTo>
                  <a:lnTo>
                    <a:pt x="24" y="103"/>
                  </a:lnTo>
                  <a:lnTo>
                    <a:pt x="21" y="103"/>
                  </a:lnTo>
                  <a:lnTo>
                    <a:pt x="19" y="103"/>
                  </a:lnTo>
                  <a:lnTo>
                    <a:pt x="19" y="100"/>
                  </a:lnTo>
                  <a:lnTo>
                    <a:pt x="19" y="96"/>
                  </a:lnTo>
                  <a:lnTo>
                    <a:pt x="19" y="93"/>
                  </a:lnTo>
                  <a:lnTo>
                    <a:pt x="19" y="90"/>
                  </a:lnTo>
                  <a:lnTo>
                    <a:pt x="19" y="86"/>
                  </a:lnTo>
                  <a:lnTo>
                    <a:pt x="19" y="82"/>
                  </a:lnTo>
                  <a:lnTo>
                    <a:pt x="19" y="79"/>
                  </a:lnTo>
                  <a:lnTo>
                    <a:pt x="18" y="76"/>
                  </a:lnTo>
                  <a:lnTo>
                    <a:pt x="18" y="73"/>
                  </a:lnTo>
                  <a:lnTo>
                    <a:pt x="16" y="69"/>
                  </a:lnTo>
                  <a:lnTo>
                    <a:pt x="16" y="66"/>
                  </a:lnTo>
                  <a:lnTo>
                    <a:pt x="15" y="63"/>
                  </a:lnTo>
                  <a:lnTo>
                    <a:pt x="14" y="61"/>
                  </a:lnTo>
                  <a:lnTo>
                    <a:pt x="13" y="59"/>
                  </a:lnTo>
                  <a:lnTo>
                    <a:pt x="13" y="56"/>
                  </a:lnTo>
                  <a:lnTo>
                    <a:pt x="12" y="53"/>
                  </a:lnTo>
                  <a:lnTo>
                    <a:pt x="12" y="50"/>
                  </a:lnTo>
                  <a:lnTo>
                    <a:pt x="12" y="47"/>
                  </a:lnTo>
                  <a:lnTo>
                    <a:pt x="11" y="44"/>
                  </a:lnTo>
                  <a:lnTo>
                    <a:pt x="10" y="43"/>
                  </a:lnTo>
                  <a:lnTo>
                    <a:pt x="10" y="41"/>
                  </a:lnTo>
                  <a:lnTo>
                    <a:pt x="10" y="39"/>
                  </a:lnTo>
                  <a:lnTo>
                    <a:pt x="10" y="37"/>
                  </a:lnTo>
                  <a:lnTo>
                    <a:pt x="10" y="36"/>
                  </a:lnTo>
                  <a:lnTo>
                    <a:pt x="9" y="34"/>
                  </a:lnTo>
                  <a:lnTo>
                    <a:pt x="9" y="31"/>
                  </a:lnTo>
                  <a:lnTo>
                    <a:pt x="8" y="28"/>
                  </a:lnTo>
                  <a:lnTo>
                    <a:pt x="7" y="26"/>
                  </a:lnTo>
                  <a:lnTo>
                    <a:pt x="6" y="24"/>
                  </a:lnTo>
                  <a:lnTo>
                    <a:pt x="5" y="21"/>
                  </a:lnTo>
                  <a:lnTo>
                    <a:pt x="4" y="19"/>
                  </a:lnTo>
                  <a:lnTo>
                    <a:pt x="4" y="16"/>
                  </a:lnTo>
                  <a:lnTo>
                    <a:pt x="2" y="13"/>
                  </a:lnTo>
                  <a:lnTo>
                    <a:pt x="1" y="11"/>
                  </a:lnTo>
                  <a:lnTo>
                    <a:pt x="0" y="9"/>
                  </a:lnTo>
                  <a:lnTo>
                    <a:pt x="2" y="7"/>
                  </a:lnTo>
                  <a:lnTo>
                    <a:pt x="4" y="5"/>
                  </a:lnTo>
                  <a:lnTo>
                    <a:pt x="6" y="4"/>
                  </a:lnTo>
                  <a:lnTo>
                    <a:pt x="9" y="1"/>
                  </a:lnTo>
                  <a:lnTo>
                    <a:pt x="11" y="0"/>
                  </a:lnTo>
                  <a:lnTo>
                    <a:pt x="12" y="0"/>
                  </a:lnTo>
                  <a:lnTo>
                    <a:pt x="14" y="1"/>
                  </a:lnTo>
                  <a:lnTo>
                    <a:pt x="18" y="5"/>
                  </a:lnTo>
                  <a:lnTo>
                    <a:pt x="23" y="10"/>
                  </a:lnTo>
                  <a:lnTo>
                    <a:pt x="29" y="19"/>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209" name="Freeform 185"/>
            <p:cNvSpPr>
              <a:spLocks/>
            </p:cNvSpPr>
            <p:nvPr/>
          </p:nvSpPr>
          <p:spPr bwMode="auto">
            <a:xfrm>
              <a:off x="443" y="266"/>
              <a:ext cx="51" cy="110"/>
            </a:xfrm>
            <a:custGeom>
              <a:avLst/>
              <a:gdLst/>
              <a:ahLst/>
              <a:cxnLst>
                <a:cxn ang="0">
                  <a:pos x="35" y="24"/>
                </a:cxn>
                <a:cxn ang="0">
                  <a:pos x="36" y="32"/>
                </a:cxn>
                <a:cxn ang="0">
                  <a:pos x="38" y="40"/>
                </a:cxn>
                <a:cxn ang="0">
                  <a:pos x="38" y="42"/>
                </a:cxn>
                <a:cxn ang="0">
                  <a:pos x="39" y="45"/>
                </a:cxn>
                <a:cxn ang="0">
                  <a:pos x="41" y="50"/>
                </a:cxn>
                <a:cxn ang="0">
                  <a:pos x="43" y="58"/>
                </a:cxn>
                <a:cxn ang="0">
                  <a:pos x="45" y="66"/>
                </a:cxn>
                <a:cxn ang="0">
                  <a:pos x="47" y="74"/>
                </a:cxn>
                <a:cxn ang="0">
                  <a:pos x="48" y="82"/>
                </a:cxn>
                <a:cxn ang="0">
                  <a:pos x="50" y="89"/>
                </a:cxn>
                <a:cxn ang="0">
                  <a:pos x="50" y="93"/>
                </a:cxn>
                <a:cxn ang="0">
                  <a:pos x="51" y="97"/>
                </a:cxn>
                <a:cxn ang="0">
                  <a:pos x="51" y="102"/>
                </a:cxn>
                <a:cxn ang="0">
                  <a:pos x="51" y="108"/>
                </a:cxn>
                <a:cxn ang="0">
                  <a:pos x="51" y="110"/>
                </a:cxn>
                <a:cxn ang="0">
                  <a:pos x="48" y="110"/>
                </a:cxn>
                <a:cxn ang="0">
                  <a:pos x="46" y="109"/>
                </a:cxn>
                <a:cxn ang="0">
                  <a:pos x="41" y="109"/>
                </a:cxn>
                <a:cxn ang="0">
                  <a:pos x="36" y="108"/>
                </a:cxn>
                <a:cxn ang="0">
                  <a:pos x="32" y="108"/>
                </a:cxn>
                <a:cxn ang="0">
                  <a:pos x="27" y="109"/>
                </a:cxn>
                <a:cxn ang="0">
                  <a:pos x="22" y="109"/>
                </a:cxn>
                <a:cxn ang="0">
                  <a:pos x="22" y="102"/>
                </a:cxn>
                <a:cxn ang="0">
                  <a:pos x="22" y="95"/>
                </a:cxn>
                <a:cxn ang="0">
                  <a:pos x="22" y="87"/>
                </a:cxn>
                <a:cxn ang="0">
                  <a:pos x="20" y="80"/>
                </a:cxn>
                <a:cxn ang="0">
                  <a:pos x="18" y="73"/>
                </a:cxn>
                <a:cxn ang="0">
                  <a:pos x="17" y="67"/>
                </a:cxn>
                <a:cxn ang="0">
                  <a:pos x="15" y="62"/>
                </a:cxn>
                <a:cxn ang="0">
                  <a:pos x="14" y="56"/>
                </a:cxn>
                <a:cxn ang="0">
                  <a:pos x="13" y="50"/>
                </a:cxn>
                <a:cxn ang="0">
                  <a:pos x="11" y="45"/>
                </a:cxn>
                <a:cxn ang="0">
                  <a:pos x="11" y="41"/>
                </a:cxn>
                <a:cxn ang="0">
                  <a:pos x="11" y="38"/>
                </a:cxn>
                <a:cxn ang="0">
                  <a:pos x="10" y="33"/>
                </a:cxn>
                <a:cxn ang="0">
                  <a:pos x="8" y="28"/>
                </a:cxn>
                <a:cxn ang="0">
                  <a:pos x="6" y="22"/>
                </a:cxn>
                <a:cxn ang="0">
                  <a:pos x="4" y="17"/>
                </a:cxn>
                <a:cxn ang="0">
                  <a:pos x="1" y="12"/>
                </a:cxn>
                <a:cxn ang="0">
                  <a:pos x="2" y="7"/>
                </a:cxn>
                <a:cxn ang="0">
                  <a:pos x="7" y="4"/>
                </a:cxn>
                <a:cxn ang="0">
                  <a:pos x="12" y="0"/>
                </a:cxn>
                <a:cxn ang="0">
                  <a:pos x="16" y="1"/>
                </a:cxn>
                <a:cxn ang="0">
                  <a:pos x="26" y="11"/>
                </a:cxn>
              </a:cxnLst>
              <a:rect l="0" t="0" r="r" b="b"/>
              <a:pathLst>
                <a:path w="53" h="111">
                  <a:moveTo>
                    <a:pt x="33" y="20"/>
                  </a:moveTo>
                  <a:lnTo>
                    <a:pt x="35" y="24"/>
                  </a:lnTo>
                  <a:lnTo>
                    <a:pt x="36" y="28"/>
                  </a:lnTo>
                  <a:lnTo>
                    <a:pt x="36" y="32"/>
                  </a:lnTo>
                  <a:lnTo>
                    <a:pt x="36" y="36"/>
                  </a:lnTo>
                  <a:lnTo>
                    <a:pt x="38" y="40"/>
                  </a:lnTo>
                  <a:lnTo>
                    <a:pt x="38" y="41"/>
                  </a:lnTo>
                  <a:lnTo>
                    <a:pt x="38" y="42"/>
                  </a:lnTo>
                  <a:lnTo>
                    <a:pt x="38" y="44"/>
                  </a:lnTo>
                  <a:lnTo>
                    <a:pt x="39" y="45"/>
                  </a:lnTo>
                  <a:lnTo>
                    <a:pt x="39" y="46"/>
                  </a:lnTo>
                  <a:lnTo>
                    <a:pt x="41" y="50"/>
                  </a:lnTo>
                  <a:lnTo>
                    <a:pt x="42" y="54"/>
                  </a:lnTo>
                  <a:lnTo>
                    <a:pt x="43" y="58"/>
                  </a:lnTo>
                  <a:lnTo>
                    <a:pt x="44" y="62"/>
                  </a:lnTo>
                  <a:lnTo>
                    <a:pt x="45" y="66"/>
                  </a:lnTo>
                  <a:lnTo>
                    <a:pt x="46" y="70"/>
                  </a:lnTo>
                  <a:lnTo>
                    <a:pt x="47" y="74"/>
                  </a:lnTo>
                  <a:lnTo>
                    <a:pt x="48" y="78"/>
                  </a:lnTo>
                  <a:lnTo>
                    <a:pt x="48" y="82"/>
                  </a:lnTo>
                  <a:lnTo>
                    <a:pt x="49" y="87"/>
                  </a:lnTo>
                  <a:lnTo>
                    <a:pt x="50" y="89"/>
                  </a:lnTo>
                  <a:lnTo>
                    <a:pt x="50" y="91"/>
                  </a:lnTo>
                  <a:lnTo>
                    <a:pt x="50" y="93"/>
                  </a:lnTo>
                  <a:lnTo>
                    <a:pt x="51" y="95"/>
                  </a:lnTo>
                  <a:lnTo>
                    <a:pt x="51" y="97"/>
                  </a:lnTo>
                  <a:lnTo>
                    <a:pt x="51" y="100"/>
                  </a:lnTo>
                  <a:lnTo>
                    <a:pt x="51" y="102"/>
                  </a:lnTo>
                  <a:lnTo>
                    <a:pt x="51" y="105"/>
                  </a:lnTo>
                  <a:lnTo>
                    <a:pt x="51" y="108"/>
                  </a:lnTo>
                  <a:lnTo>
                    <a:pt x="52" y="110"/>
                  </a:lnTo>
                  <a:lnTo>
                    <a:pt x="51" y="110"/>
                  </a:lnTo>
                  <a:lnTo>
                    <a:pt x="50" y="110"/>
                  </a:lnTo>
                  <a:lnTo>
                    <a:pt x="48" y="110"/>
                  </a:lnTo>
                  <a:lnTo>
                    <a:pt x="47" y="110"/>
                  </a:lnTo>
                  <a:lnTo>
                    <a:pt x="46" y="109"/>
                  </a:lnTo>
                  <a:lnTo>
                    <a:pt x="44" y="109"/>
                  </a:lnTo>
                  <a:lnTo>
                    <a:pt x="41" y="109"/>
                  </a:lnTo>
                  <a:lnTo>
                    <a:pt x="39" y="108"/>
                  </a:lnTo>
                  <a:lnTo>
                    <a:pt x="36" y="108"/>
                  </a:lnTo>
                  <a:lnTo>
                    <a:pt x="34" y="108"/>
                  </a:lnTo>
                  <a:lnTo>
                    <a:pt x="32" y="108"/>
                  </a:lnTo>
                  <a:lnTo>
                    <a:pt x="29" y="108"/>
                  </a:lnTo>
                  <a:lnTo>
                    <a:pt x="27" y="109"/>
                  </a:lnTo>
                  <a:lnTo>
                    <a:pt x="24" y="109"/>
                  </a:lnTo>
                  <a:lnTo>
                    <a:pt x="22" y="109"/>
                  </a:lnTo>
                  <a:lnTo>
                    <a:pt x="22" y="106"/>
                  </a:lnTo>
                  <a:lnTo>
                    <a:pt x="22" y="102"/>
                  </a:lnTo>
                  <a:lnTo>
                    <a:pt x="22" y="98"/>
                  </a:lnTo>
                  <a:lnTo>
                    <a:pt x="22" y="95"/>
                  </a:lnTo>
                  <a:lnTo>
                    <a:pt x="22" y="91"/>
                  </a:lnTo>
                  <a:lnTo>
                    <a:pt x="22" y="87"/>
                  </a:lnTo>
                  <a:lnTo>
                    <a:pt x="21" y="84"/>
                  </a:lnTo>
                  <a:lnTo>
                    <a:pt x="20" y="80"/>
                  </a:lnTo>
                  <a:lnTo>
                    <a:pt x="20" y="77"/>
                  </a:lnTo>
                  <a:lnTo>
                    <a:pt x="18" y="73"/>
                  </a:lnTo>
                  <a:lnTo>
                    <a:pt x="18" y="70"/>
                  </a:lnTo>
                  <a:lnTo>
                    <a:pt x="17" y="67"/>
                  </a:lnTo>
                  <a:lnTo>
                    <a:pt x="16" y="65"/>
                  </a:lnTo>
                  <a:lnTo>
                    <a:pt x="15" y="62"/>
                  </a:lnTo>
                  <a:lnTo>
                    <a:pt x="15" y="59"/>
                  </a:lnTo>
                  <a:lnTo>
                    <a:pt x="14" y="56"/>
                  </a:lnTo>
                  <a:lnTo>
                    <a:pt x="13" y="53"/>
                  </a:lnTo>
                  <a:lnTo>
                    <a:pt x="13" y="50"/>
                  </a:lnTo>
                  <a:lnTo>
                    <a:pt x="12" y="47"/>
                  </a:lnTo>
                  <a:lnTo>
                    <a:pt x="11" y="45"/>
                  </a:lnTo>
                  <a:lnTo>
                    <a:pt x="11" y="43"/>
                  </a:lnTo>
                  <a:lnTo>
                    <a:pt x="11" y="41"/>
                  </a:lnTo>
                  <a:lnTo>
                    <a:pt x="11" y="39"/>
                  </a:lnTo>
                  <a:lnTo>
                    <a:pt x="11" y="38"/>
                  </a:lnTo>
                  <a:lnTo>
                    <a:pt x="10" y="36"/>
                  </a:lnTo>
                  <a:lnTo>
                    <a:pt x="10" y="33"/>
                  </a:lnTo>
                  <a:lnTo>
                    <a:pt x="9" y="30"/>
                  </a:lnTo>
                  <a:lnTo>
                    <a:pt x="8" y="28"/>
                  </a:lnTo>
                  <a:lnTo>
                    <a:pt x="7" y="25"/>
                  </a:lnTo>
                  <a:lnTo>
                    <a:pt x="6" y="22"/>
                  </a:lnTo>
                  <a:lnTo>
                    <a:pt x="5" y="20"/>
                  </a:lnTo>
                  <a:lnTo>
                    <a:pt x="4" y="17"/>
                  </a:lnTo>
                  <a:lnTo>
                    <a:pt x="2" y="14"/>
                  </a:lnTo>
                  <a:lnTo>
                    <a:pt x="1" y="12"/>
                  </a:lnTo>
                  <a:lnTo>
                    <a:pt x="0" y="9"/>
                  </a:lnTo>
                  <a:lnTo>
                    <a:pt x="2" y="7"/>
                  </a:lnTo>
                  <a:lnTo>
                    <a:pt x="5" y="5"/>
                  </a:lnTo>
                  <a:lnTo>
                    <a:pt x="7" y="4"/>
                  </a:lnTo>
                  <a:lnTo>
                    <a:pt x="10" y="1"/>
                  </a:lnTo>
                  <a:lnTo>
                    <a:pt x="12" y="0"/>
                  </a:lnTo>
                  <a:lnTo>
                    <a:pt x="13" y="0"/>
                  </a:lnTo>
                  <a:lnTo>
                    <a:pt x="16" y="1"/>
                  </a:lnTo>
                  <a:lnTo>
                    <a:pt x="20" y="5"/>
                  </a:lnTo>
                  <a:lnTo>
                    <a:pt x="26" y="11"/>
                  </a:lnTo>
                  <a:lnTo>
                    <a:pt x="33" y="20"/>
                  </a:lnTo>
                </a:path>
              </a:pathLst>
            </a:custGeom>
            <a:noFill/>
            <a:ln w="12700" cap="rnd" cmpd="sng">
              <a:solidFill>
                <a:srgbClr val="470000"/>
              </a:solidFill>
              <a:prstDash val="solid"/>
              <a:round/>
              <a:headEnd/>
              <a:tailEnd/>
            </a:ln>
            <a:effectLst/>
          </p:spPr>
          <p:txBody>
            <a:bodyPr wrap="none" lIns="104683" tIns="52342" rIns="104683" bIns="52342">
              <a:spAutoFit/>
            </a:bodyPr>
            <a:lstStyle/>
            <a:p>
              <a:pPr>
                <a:defRPr/>
              </a:pPr>
              <a:endParaRPr lang="en-US" dirty="0"/>
            </a:p>
          </p:txBody>
        </p:sp>
        <p:sp>
          <p:nvSpPr>
            <p:cNvPr id="1210" name="Freeform 186"/>
            <p:cNvSpPr>
              <a:spLocks/>
            </p:cNvSpPr>
            <p:nvPr/>
          </p:nvSpPr>
          <p:spPr bwMode="auto">
            <a:xfrm>
              <a:off x="472" y="293"/>
              <a:ext cx="17" cy="68"/>
            </a:xfrm>
            <a:custGeom>
              <a:avLst/>
              <a:gdLst/>
              <a:ahLst/>
              <a:cxnLst>
                <a:cxn ang="0">
                  <a:pos x="0" y="0"/>
                </a:cxn>
                <a:cxn ang="0">
                  <a:pos x="0" y="0"/>
                </a:cxn>
                <a:cxn ang="0">
                  <a:pos x="0" y="2"/>
                </a:cxn>
                <a:cxn ang="0">
                  <a:pos x="4" y="4"/>
                </a:cxn>
                <a:cxn ang="0">
                  <a:pos x="4" y="8"/>
                </a:cxn>
                <a:cxn ang="0">
                  <a:pos x="8" y="13"/>
                </a:cxn>
                <a:cxn ang="0">
                  <a:pos x="8" y="20"/>
                </a:cxn>
                <a:cxn ang="0">
                  <a:pos x="12" y="29"/>
                </a:cxn>
                <a:cxn ang="0">
                  <a:pos x="12" y="39"/>
                </a:cxn>
                <a:cxn ang="0">
                  <a:pos x="16" y="52"/>
                </a:cxn>
                <a:cxn ang="0">
                  <a:pos x="16" y="67"/>
                </a:cxn>
                <a:cxn ang="0">
                  <a:pos x="0" y="0"/>
                </a:cxn>
              </a:cxnLst>
              <a:rect l="0" t="0" r="r" b="b"/>
              <a:pathLst>
                <a:path w="17" h="68">
                  <a:moveTo>
                    <a:pt x="0" y="0"/>
                  </a:moveTo>
                  <a:lnTo>
                    <a:pt x="0" y="0"/>
                  </a:lnTo>
                  <a:lnTo>
                    <a:pt x="0" y="2"/>
                  </a:lnTo>
                  <a:lnTo>
                    <a:pt x="4" y="4"/>
                  </a:lnTo>
                  <a:lnTo>
                    <a:pt x="4" y="8"/>
                  </a:lnTo>
                  <a:lnTo>
                    <a:pt x="8" y="13"/>
                  </a:lnTo>
                  <a:lnTo>
                    <a:pt x="8" y="20"/>
                  </a:lnTo>
                  <a:lnTo>
                    <a:pt x="12" y="29"/>
                  </a:lnTo>
                  <a:lnTo>
                    <a:pt x="12" y="39"/>
                  </a:lnTo>
                  <a:lnTo>
                    <a:pt x="16" y="52"/>
                  </a:lnTo>
                  <a:lnTo>
                    <a:pt x="16" y="67"/>
                  </a:lnTo>
                  <a:lnTo>
                    <a:pt x="0" y="0"/>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211" name="Freeform 187"/>
            <p:cNvSpPr>
              <a:spLocks/>
            </p:cNvSpPr>
            <p:nvPr/>
          </p:nvSpPr>
          <p:spPr bwMode="auto">
            <a:xfrm>
              <a:off x="472" y="293"/>
              <a:ext cx="17" cy="72"/>
            </a:xfrm>
            <a:custGeom>
              <a:avLst/>
              <a:gdLst/>
              <a:ahLst/>
              <a:cxnLst>
                <a:cxn ang="0">
                  <a:pos x="0" y="0"/>
                </a:cxn>
                <a:cxn ang="0">
                  <a:pos x="0" y="0"/>
                </a:cxn>
                <a:cxn ang="0">
                  <a:pos x="1" y="2"/>
                </a:cxn>
                <a:cxn ang="0">
                  <a:pos x="3" y="4"/>
                </a:cxn>
                <a:cxn ang="0">
                  <a:pos x="4" y="9"/>
                </a:cxn>
                <a:cxn ang="0">
                  <a:pos x="6" y="14"/>
                </a:cxn>
                <a:cxn ang="0">
                  <a:pos x="8" y="22"/>
                </a:cxn>
                <a:cxn ang="0">
                  <a:pos x="11" y="32"/>
                </a:cxn>
                <a:cxn ang="0">
                  <a:pos x="12" y="43"/>
                </a:cxn>
                <a:cxn ang="0">
                  <a:pos x="14" y="57"/>
                </a:cxn>
                <a:cxn ang="0">
                  <a:pos x="16" y="73"/>
                </a:cxn>
              </a:cxnLst>
              <a:rect l="0" t="0" r="r" b="b"/>
              <a:pathLst>
                <a:path w="17" h="74">
                  <a:moveTo>
                    <a:pt x="0" y="0"/>
                  </a:moveTo>
                  <a:lnTo>
                    <a:pt x="0" y="0"/>
                  </a:lnTo>
                  <a:lnTo>
                    <a:pt x="1" y="2"/>
                  </a:lnTo>
                  <a:lnTo>
                    <a:pt x="3" y="4"/>
                  </a:lnTo>
                  <a:lnTo>
                    <a:pt x="4" y="9"/>
                  </a:lnTo>
                  <a:lnTo>
                    <a:pt x="6" y="14"/>
                  </a:lnTo>
                  <a:lnTo>
                    <a:pt x="8" y="22"/>
                  </a:lnTo>
                  <a:lnTo>
                    <a:pt x="11" y="32"/>
                  </a:lnTo>
                  <a:lnTo>
                    <a:pt x="12" y="43"/>
                  </a:lnTo>
                  <a:lnTo>
                    <a:pt x="14" y="57"/>
                  </a:lnTo>
                  <a:lnTo>
                    <a:pt x="16" y="73"/>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12" name="Freeform 188"/>
            <p:cNvSpPr>
              <a:spLocks/>
            </p:cNvSpPr>
            <p:nvPr/>
          </p:nvSpPr>
          <p:spPr bwMode="auto">
            <a:xfrm>
              <a:off x="453" y="363"/>
              <a:ext cx="38" cy="18"/>
            </a:xfrm>
            <a:custGeom>
              <a:avLst/>
              <a:gdLst/>
              <a:ahLst/>
              <a:cxnLst>
                <a:cxn ang="0">
                  <a:pos x="0" y="1"/>
                </a:cxn>
                <a:cxn ang="0">
                  <a:pos x="1" y="1"/>
                </a:cxn>
                <a:cxn ang="0">
                  <a:pos x="3" y="1"/>
                </a:cxn>
                <a:cxn ang="0">
                  <a:pos x="6" y="1"/>
                </a:cxn>
                <a:cxn ang="0">
                  <a:pos x="10" y="0"/>
                </a:cxn>
                <a:cxn ang="0">
                  <a:pos x="15" y="0"/>
                </a:cxn>
                <a:cxn ang="0">
                  <a:pos x="19" y="0"/>
                </a:cxn>
                <a:cxn ang="0">
                  <a:pos x="23" y="0"/>
                </a:cxn>
                <a:cxn ang="0">
                  <a:pos x="28" y="0"/>
                </a:cxn>
                <a:cxn ang="0">
                  <a:pos x="31" y="0"/>
                </a:cxn>
                <a:cxn ang="0">
                  <a:pos x="34" y="0"/>
                </a:cxn>
                <a:cxn ang="0">
                  <a:pos x="36" y="2"/>
                </a:cxn>
                <a:cxn ang="0">
                  <a:pos x="37" y="7"/>
                </a:cxn>
                <a:cxn ang="0">
                  <a:pos x="37" y="11"/>
                </a:cxn>
                <a:cxn ang="0">
                  <a:pos x="36" y="15"/>
                </a:cxn>
                <a:cxn ang="0">
                  <a:pos x="35" y="16"/>
                </a:cxn>
                <a:cxn ang="0">
                  <a:pos x="34" y="16"/>
                </a:cxn>
                <a:cxn ang="0">
                  <a:pos x="34" y="16"/>
                </a:cxn>
                <a:cxn ang="0">
                  <a:pos x="33" y="16"/>
                </a:cxn>
                <a:cxn ang="0">
                  <a:pos x="30" y="15"/>
                </a:cxn>
                <a:cxn ang="0">
                  <a:pos x="27" y="15"/>
                </a:cxn>
                <a:cxn ang="0">
                  <a:pos x="22" y="15"/>
                </a:cxn>
                <a:cxn ang="0">
                  <a:pos x="17" y="16"/>
                </a:cxn>
                <a:cxn ang="0">
                  <a:pos x="10" y="16"/>
                </a:cxn>
                <a:cxn ang="0">
                  <a:pos x="2" y="17"/>
                </a:cxn>
                <a:cxn ang="0">
                  <a:pos x="2" y="15"/>
                </a:cxn>
                <a:cxn ang="0">
                  <a:pos x="2" y="11"/>
                </a:cxn>
                <a:cxn ang="0">
                  <a:pos x="3" y="7"/>
                </a:cxn>
                <a:cxn ang="0">
                  <a:pos x="2" y="2"/>
                </a:cxn>
                <a:cxn ang="0">
                  <a:pos x="0" y="1"/>
                </a:cxn>
              </a:cxnLst>
              <a:rect l="0" t="0" r="r" b="b"/>
              <a:pathLst>
                <a:path w="38" h="18">
                  <a:moveTo>
                    <a:pt x="0" y="1"/>
                  </a:moveTo>
                  <a:lnTo>
                    <a:pt x="1" y="1"/>
                  </a:lnTo>
                  <a:lnTo>
                    <a:pt x="3" y="1"/>
                  </a:lnTo>
                  <a:lnTo>
                    <a:pt x="6" y="1"/>
                  </a:lnTo>
                  <a:lnTo>
                    <a:pt x="10" y="0"/>
                  </a:lnTo>
                  <a:lnTo>
                    <a:pt x="15" y="0"/>
                  </a:lnTo>
                  <a:lnTo>
                    <a:pt x="19" y="0"/>
                  </a:lnTo>
                  <a:lnTo>
                    <a:pt x="23" y="0"/>
                  </a:lnTo>
                  <a:lnTo>
                    <a:pt x="28" y="0"/>
                  </a:lnTo>
                  <a:lnTo>
                    <a:pt x="31" y="0"/>
                  </a:lnTo>
                  <a:lnTo>
                    <a:pt x="34" y="0"/>
                  </a:lnTo>
                  <a:lnTo>
                    <a:pt x="36" y="2"/>
                  </a:lnTo>
                  <a:lnTo>
                    <a:pt x="37" y="7"/>
                  </a:lnTo>
                  <a:lnTo>
                    <a:pt x="37" y="11"/>
                  </a:lnTo>
                  <a:lnTo>
                    <a:pt x="36" y="15"/>
                  </a:lnTo>
                  <a:lnTo>
                    <a:pt x="35" y="16"/>
                  </a:lnTo>
                  <a:lnTo>
                    <a:pt x="34" y="16"/>
                  </a:lnTo>
                  <a:lnTo>
                    <a:pt x="34" y="16"/>
                  </a:lnTo>
                  <a:lnTo>
                    <a:pt x="33" y="16"/>
                  </a:lnTo>
                  <a:lnTo>
                    <a:pt x="30" y="15"/>
                  </a:lnTo>
                  <a:lnTo>
                    <a:pt x="27" y="15"/>
                  </a:lnTo>
                  <a:lnTo>
                    <a:pt x="22" y="15"/>
                  </a:lnTo>
                  <a:lnTo>
                    <a:pt x="17" y="16"/>
                  </a:lnTo>
                  <a:lnTo>
                    <a:pt x="10" y="16"/>
                  </a:lnTo>
                  <a:lnTo>
                    <a:pt x="2" y="17"/>
                  </a:lnTo>
                  <a:lnTo>
                    <a:pt x="2" y="15"/>
                  </a:lnTo>
                  <a:lnTo>
                    <a:pt x="2" y="11"/>
                  </a:lnTo>
                  <a:lnTo>
                    <a:pt x="3" y="7"/>
                  </a:lnTo>
                  <a:lnTo>
                    <a:pt x="2" y="2"/>
                  </a:lnTo>
                  <a:lnTo>
                    <a:pt x="0" y="1"/>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213" name="Freeform 189"/>
            <p:cNvSpPr>
              <a:spLocks/>
            </p:cNvSpPr>
            <p:nvPr/>
          </p:nvSpPr>
          <p:spPr bwMode="auto">
            <a:xfrm>
              <a:off x="453" y="363"/>
              <a:ext cx="44" cy="24"/>
            </a:xfrm>
            <a:custGeom>
              <a:avLst/>
              <a:gdLst/>
              <a:ahLst/>
              <a:cxnLst>
                <a:cxn ang="0">
                  <a:pos x="0" y="1"/>
                </a:cxn>
                <a:cxn ang="0">
                  <a:pos x="1" y="1"/>
                </a:cxn>
                <a:cxn ang="0">
                  <a:pos x="4" y="1"/>
                </a:cxn>
                <a:cxn ang="0">
                  <a:pos x="7" y="1"/>
                </a:cxn>
                <a:cxn ang="0">
                  <a:pos x="12" y="0"/>
                </a:cxn>
                <a:cxn ang="0">
                  <a:pos x="17" y="0"/>
                </a:cxn>
                <a:cxn ang="0">
                  <a:pos x="22" y="0"/>
                </a:cxn>
                <a:cxn ang="0">
                  <a:pos x="27" y="0"/>
                </a:cxn>
                <a:cxn ang="0">
                  <a:pos x="32" y="0"/>
                </a:cxn>
                <a:cxn ang="0">
                  <a:pos x="36" y="0"/>
                </a:cxn>
                <a:cxn ang="0">
                  <a:pos x="39" y="0"/>
                </a:cxn>
                <a:cxn ang="0">
                  <a:pos x="42" y="3"/>
                </a:cxn>
                <a:cxn ang="0">
                  <a:pos x="43" y="9"/>
                </a:cxn>
                <a:cxn ang="0">
                  <a:pos x="43" y="15"/>
                </a:cxn>
                <a:cxn ang="0">
                  <a:pos x="42" y="20"/>
                </a:cxn>
                <a:cxn ang="0">
                  <a:pos x="41" y="22"/>
                </a:cxn>
                <a:cxn ang="0">
                  <a:pos x="40" y="21"/>
                </a:cxn>
                <a:cxn ang="0">
                  <a:pos x="39" y="21"/>
                </a:cxn>
                <a:cxn ang="0">
                  <a:pos x="38" y="21"/>
                </a:cxn>
                <a:cxn ang="0">
                  <a:pos x="35" y="20"/>
                </a:cxn>
                <a:cxn ang="0">
                  <a:pos x="31" y="20"/>
                </a:cxn>
                <a:cxn ang="0">
                  <a:pos x="26" y="20"/>
                </a:cxn>
                <a:cxn ang="0">
                  <a:pos x="20" y="21"/>
                </a:cxn>
                <a:cxn ang="0">
                  <a:pos x="12" y="22"/>
                </a:cxn>
                <a:cxn ang="0">
                  <a:pos x="2" y="23"/>
                </a:cxn>
                <a:cxn ang="0">
                  <a:pos x="2" y="20"/>
                </a:cxn>
                <a:cxn ang="0">
                  <a:pos x="2" y="15"/>
                </a:cxn>
                <a:cxn ang="0">
                  <a:pos x="3" y="9"/>
                </a:cxn>
                <a:cxn ang="0">
                  <a:pos x="2" y="3"/>
                </a:cxn>
                <a:cxn ang="0">
                  <a:pos x="0" y="1"/>
                </a:cxn>
              </a:cxnLst>
              <a:rect l="0" t="0" r="r" b="b"/>
              <a:pathLst>
                <a:path w="44" h="24">
                  <a:moveTo>
                    <a:pt x="0" y="1"/>
                  </a:moveTo>
                  <a:lnTo>
                    <a:pt x="1" y="1"/>
                  </a:lnTo>
                  <a:lnTo>
                    <a:pt x="4" y="1"/>
                  </a:lnTo>
                  <a:lnTo>
                    <a:pt x="7" y="1"/>
                  </a:lnTo>
                  <a:lnTo>
                    <a:pt x="12" y="0"/>
                  </a:lnTo>
                  <a:lnTo>
                    <a:pt x="17" y="0"/>
                  </a:lnTo>
                  <a:lnTo>
                    <a:pt x="22" y="0"/>
                  </a:lnTo>
                  <a:lnTo>
                    <a:pt x="27" y="0"/>
                  </a:lnTo>
                  <a:lnTo>
                    <a:pt x="32" y="0"/>
                  </a:lnTo>
                  <a:lnTo>
                    <a:pt x="36" y="0"/>
                  </a:lnTo>
                  <a:lnTo>
                    <a:pt x="39" y="0"/>
                  </a:lnTo>
                  <a:lnTo>
                    <a:pt x="42" y="3"/>
                  </a:lnTo>
                  <a:lnTo>
                    <a:pt x="43" y="9"/>
                  </a:lnTo>
                  <a:lnTo>
                    <a:pt x="43" y="15"/>
                  </a:lnTo>
                  <a:lnTo>
                    <a:pt x="42" y="20"/>
                  </a:lnTo>
                  <a:lnTo>
                    <a:pt x="41" y="22"/>
                  </a:lnTo>
                  <a:lnTo>
                    <a:pt x="40" y="21"/>
                  </a:lnTo>
                  <a:lnTo>
                    <a:pt x="39" y="21"/>
                  </a:lnTo>
                  <a:lnTo>
                    <a:pt x="38" y="21"/>
                  </a:lnTo>
                  <a:lnTo>
                    <a:pt x="35" y="20"/>
                  </a:lnTo>
                  <a:lnTo>
                    <a:pt x="31" y="20"/>
                  </a:lnTo>
                  <a:lnTo>
                    <a:pt x="26" y="20"/>
                  </a:lnTo>
                  <a:lnTo>
                    <a:pt x="20" y="21"/>
                  </a:lnTo>
                  <a:lnTo>
                    <a:pt x="12" y="22"/>
                  </a:lnTo>
                  <a:lnTo>
                    <a:pt x="2" y="23"/>
                  </a:lnTo>
                  <a:lnTo>
                    <a:pt x="2" y="20"/>
                  </a:lnTo>
                  <a:lnTo>
                    <a:pt x="2" y="15"/>
                  </a:lnTo>
                  <a:lnTo>
                    <a:pt x="3" y="9"/>
                  </a:lnTo>
                  <a:lnTo>
                    <a:pt x="2" y="3"/>
                  </a:lnTo>
                  <a:lnTo>
                    <a:pt x="0" y="1"/>
                  </a:lnTo>
                </a:path>
              </a:pathLst>
            </a:custGeom>
            <a:noFill/>
            <a:ln w="12700" cap="rnd" cmpd="sng">
              <a:solidFill>
                <a:srgbClr val="470000"/>
              </a:solidFill>
              <a:prstDash val="solid"/>
              <a:round/>
              <a:headEnd/>
              <a:tailEnd/>
            </a:ln>
            <a:effectLst/>
          </p:spPr>
          <p:txBody>
            <a:bodyPr wrap="none" lIns="104683" tIns="52342" rIns="104683" bIns="52342">
              <a:spAutoFit/>
            </a:bodyPr>
            <a:lstStyle/>
            <a:p>
              <a:pPr>
                <a:defRPr/>
              </a:pPr>
              <a:endParaRPr lang="en-US" dirty="0"/>
            </a:p>
          </p:txBody>
        </p:sp>
        <p:sp>
          <p:nvSpPr>
            <p:cNvPr id="1214" name="Freeform 190"/>
            <p:cNvSpPr>
              <a:spLocks/>
            </p:cNvSpPr>
            <p:nvPr/>
          </p:nvSpPr>
          <p:spPr bwMode="auto">
            <a:xfrm>
              <a:off x="456" y="370"/>
              <a:ext cx="34" cy="14"/>
            </a:xfrm>
            <a:custGeom>
              <a:avLst/>
              <a:gdLst/>
              <a:ahLst/>
              <a:cxnLst>
                <a:cxn ang="0">
                  <a:pos x="0" y="0"/>
                </a:cxn>
                <a:cxn ang="0">
                  <a:pos x="1" y="0"/>
                </a:cxn>
                <a:cxn ang="0">
                  <a:pos x="3" y="0"/>
                </a:cxn>
                <a:cxn ang="0">
                  <a:pos x="7" y="8"/>
                </a:cxn>
                <a:cxn ang="0">
                  <a:pos x="10" y="8"/>
                </a:cxn>
                <a:cxn ang="0">
                  <a:pos x="15" y="16"/>
                </a:cxn>
                <a:cxn ang="0">
                  <a:pos x="19" y="16"/>
                </a:cxn>
                <a:cxn ang="0">
                  <a:pos x="24" y="16"/>
                </a:cxn>
                <a:cxn ang="0">
                  <a:pos x="28" y="16"/>
                </a:cxn>
                <a:cxn ang="0">
                  <a:pos x="31" y="8"/>
                </a:cxn>
                <a:cxn ang="0">
                  <a:pos x="33" y="8"/>
                </a:cxn>
                <a:cxn ang="0">
                  <a:pos x="0" y="0"/>
                </a:cxn>
              </a:cxnLst>
              <a:rect l="0" t="0" r="r" b="b"/>
              <a:pathLst>
                <a:path w="34" h="17">
                  <a:moveTo>
                    <a:pt x="0" y="0"/>
                  </a:moveTo>
                  <a:lnTo>
                    <a:pt x="1" y="0"/>
                  </a:lnTo>
                  <a:lnTo>
                    <a:pt x="3" y="0"/>
                  </a:lnTo>
                  <a:lnTo>
                    <a:pt x="7" y="8"/>
                  </a:lnTo>
                  <a:lnTo>
                    <a:pt x="10" y="8"/>
                  </a:lnTo>
                  <a:lnTo>
                    <a:pt x="15" y="16"/>
                  </a:lnTo>
                  <a:lnTo>
                    <a:pt x="19" y="16"/>
                  </a:lnTo>
                  <a:lnTo>
                    <a:pt x="24" y="16"/>
                  </a:lnTo>
                  <a:lnTo>
                    <a:pt x="28" y="16"/>
                  </a:lnTo>
                  <a:lnTo>
                    <a:pt x="31" y="8"/>
                  </a:lnTo>
                  <a:lnTo>
                    <a:pt x="33" y="8"/>
                  </a:lnTo>
                  <a:lnTo>
                    <a:pt x="0" y="0"/>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215" name="Freeform 191"/>
            <p:cNvSpPr>
              <a:spLocks/>
            </p:cNvSpPr>
            <p:nvPr/>
          </p:nvSpPr>
          <p:spPr bwMode="auto">
            <a:xfrm>
              <a:off x="456" y="374"/>
              <a:ext cx="40" cy="17"/>
            </a:xfrm>
            <a:custGeom>
              <a:avLst/>
              <a:gdLst/>
              <a:ahLst/>
              <a:cxnLst>
                <a:cxn ang="0">
                  <a:pos x="0" y="16"/>
                </a:cxn>
                <a:cxn ang="0">
                  <a:pos x="1" y="16"/>
                </a:cxn>
                <a:cxn ang="0">
                  <a:pos x="3" y="16"/>
                </a:cxn>
                <a:cxn ang="0">
                  <a:pos x="8" y="8"/>
                </a:cxn>
                <a:cxn ang="0">
                  <a:pos x="12" y="8"/>
                </a:cxn>
                <a:cxn ang="0">
                  <a:pos x="18" y="0"/>
                </a:cxn>
                <a:cxn ang="0">
                  <a:pos x="23" y="0"/>
                </a:cxn>
                <a:cxn ang="0">
                  <a:pos x="28" y="0"/>
                </a:cxn>
                <a:cxn ang="0">
                  <a:pos x="33" y="0"/>
                </a:cxn>
                <a:cxn ang="0">
                  <a:pos x="37" y="8"/>
                </a:cxn>
                <a:cxn ang="0">
                  <a:pos x="39" y="8"/>
                </a:cxn>
              </a:cxnLst>
              <a:rect l="0" t="0" r="r" b="b"/>
              <a:pathLst>
                <a:path w="40" h="17">
                  <a:moveTo>
                    <a:pt x="0" y="16"/>
                  </a:moveTo>
                  <a:lnTo>
                    <a:pt x="1" y="16"/>
                  </a:lnTo>
                  <a:lnTo>
                    <a:pt x="3" y="16"/>
                  </a:lnTo>
                  <a:lnTo>
                    <a:pt x="8" y="8"/>
                  </a:lnTo>
                  <a:lnTo>
                    <a:pt x="12" y="8"/>
                  </a:lnTo>
                  <a:lnTo>
                    <a:pt x="18" y="0"/>
                  </a:lnTo>
                  <a:lnTo>
                    <a:pt x="23" y="0"/>
                  </a:lnTo>
                  <a:lnTo>
                    <a:pt x="28" y="0"/>
                  </a:lnTo>
                  <a:lnTo>
                    <a:pt x="33" y="0"/>
                  </a:lnTo>
                  <a:lnTo>
                    <a:pt x="37" y="8"/>
                  </a:lnTo>
                  <a:lnTo>
                    <a:pt x="39" y="8"/>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16" name="Freeform 192"/>
            <p:cNvSpPr>
              <a:spLocks/>
            </p:cNvSpPr>
            <p:nvPr/>
          </p:nvSpPr>
          <p:spPr bwMode="auto">
            <a:xfrm>
              <a:off x="365" y="262"/>
              <a:ext cx="101" cy="163"/>
            </a:xfrm>
            <a:custGeom>
              <a:avLst/>
              <a:gdLst/>
              <a:ahLst/>
              <a:cxnLst>
                <a:cxn ang="0">
                  <a:pos x="86" y="23"/>
                </a:cxn>
                <a:cxn ang="0">
                  <a:pos x="88" y="27"/>
                </a:cxn>
                <a:cxn ang="0">
                  <a:pos x="91" y="35"/>
                </a:cxn>
                <a:cxn ang="0">
                  <a:pos x="94" y="48"/>
                </a:cxn>
                <a:cxn ang="0">
                  <a:pos x="98" y="67"/>
                </a:cxn>
                <a:cxn ang="0">
                  <a:pos x="100" y="97"/>
                </a:cxn>
                <a:cxn ang="0">
                  <a:pos x="96" y="121"/>
                </a:cxn>
                <a:cxn ang="0">
                  <a:pos x="91" y="138"/>
                </a:cxn>
                <a:cxn ang="0">
                  <a:pos x="83" y="150"/>
                </a:cxn>
                <a:cxn ang="0">
                  <a:pos x="76" y="158"/>
                </a:cxn>
                <a:cxn ang="0">
                  <a:pos x="68" y="162"/>
                </a:cxn>
                <a:cxn ang="0">
                  <a:pos x="65" y="159"/>
                </a:cxn>
                <a:cxn ang="0">
                  <a:pos x="63" y="156"/>
                </a:cxn>
                <a:cxn ang="0">
                  <a:pos x="58" y="150"/>
                </a:cxn>
                <a:cxn ang="0">
                  <a:pos x="49" y="144"/>
                </a:cxn>
                <a:cxn ang="0">
                  <a:pos x="42" y="137"/>
                </a:cxn>
                <a:cxn ang="0">
                  <a:pos x="37" y="133"/>
                </a:cxn>
                <a:cxn ang="0">
                  <a:pos x="36" y="132"/>
                </a:cxn>
                <a:cxn ang="0">
                  <a:pos x="38" y="128"/>
                </a:cxn>
                <a:cxn ang="0">
                  <a:pos x="42" y="121"/>
                </a:cxn>
                <a:cxn ang="0">
                  <a:pos x="44" y="114"/>
                </a:cxn>
                <a:cxn ang="0">
                  <a:pos x="47" y="106"/>
                </a:cxn>
                <a:cxn ang="0">
                  <a:pos x="48" y="100"/>
                </a:cxn>
                <a:cxn ang="0">
                  <a:pos x="46" y="92"/>
                </a:cxn>
                <a:cxn ang="0">
                  <a:pos x="42" y="83"/>
                </a:cxn>
                <a:cxn ang="0">
                  <a:pos x="38" y="74"/>
                </a:cxn>
                <a:cxn ang="0">
                  <a:pos x="35" y="69"/>
                </a:cxn>
                <a:cxn ang="0">
                  <a:pos x="39" y="60"/>
                </a:cxn>
                <a:cxn ang="0">
                  <a:pos x="43" y="43"/>
                </a:cxn>
                <a:cxn ang="0">
                  <a:pos x="45" y="31"/>
                </a:cxn>
                <a:cxn ang="0">
                  <a:pos x="45" y="22"/>
                </a:cxn>
                <a:cxn ang="0">
                  <a:pos x="44" y="17"/>
                </a:cxn>
                <a:cxn ang="0">
                  <a:pos x="45" y="29"/>
                </a:cxn>
                <a:cxn ang="0">
                  <a:pos x="42" y="49"/>
                </a:cxn>
                <a:cxn ang="0">
                  <a:pos x="37" y="66"/>
                </a:cxn>
                <a:cxn ang="0">
                  <a:pos x="30" y="76"/>
                </a:cxn>
                <a:cxn ang="0">
                  <a:pos x="25" y="82"/>
                </a:cxn>
                <a:cxn ang="0">
                  <a:pos x="0" y="67"/>
                </a:cxn>
                <a:cxn ang="0">
                  <a:pos x="2" y="62"/>
                </a:cxn>
                <a:cxn ang="0">
                  <a:pos x="5" y="54"/>
                </a:cxn>
                <a:cxn ang="0">
                  <a:pos x="9" y="42"/>
                </a:cxn>
                <a:cxn ang="0">
                  <a:pos x="14" y="30"/>
                </a:cxn>
                <a:cxn ang="0">
                  <a:pos x="20" y="17"/>
                </a:cxn>
                <a:cxn ang="0">
                  <a:pos x="25" y="9"/>
                </a:cxn>
                <a:cxn ang="0">
                  <a:pos x="31" y="5"/>
                </a:cxn>
                <a:cxn ang="0">
                  <a:pos x="37" y="4"/>
                </a:cxn>
                <a:cxn ang="0">
                  <a:pos x="40" y="4"/>
                </a:cxn>
                <a:cxn ang="0">
                  <a:pos x="44" y="4"/>
                </a:cxn>
                <a:cxn ang="0">
                  <a:pos x="54" y="2"/>
                </a:cxn>
                <a:cxn ang="0">
                  <a:pos x="59" y="0"/>
                </a:cxn>
                <a:cxn ang="0">
                  <a:pos x="65" y="4"/>
                </a:cxn>
                <a:cxn ang="0">
                  <a:pos x="72" y="10"/>
                </a:cxn>
                <a:cxn ang="0">
                  <a:pos x="78" y="16"/>
                </a:cxn>
                <a:cxn ang="0">
                  <a:pos x="84" y="21"/>
                </a:cxn>
                <a:cxn ang="0">
                  <a:pos x="86" y="23"/>
                </a:cxn>
              </a:cxnLst>
              <a:rect l="0" t="0" r="r" b="b"/>
              <a:pathLst>
                <a:path w="101" h="163">
                  <a:moveTo>
                    <a:pt x="86" y="23"/>
                  </a:moveTo>
                  <a:lnTo>
                    <a:pt x="86" y="23"/>
                  </a:lnTo>
                  <a:lnTo>
                    <a:pt x="87" y="24"/>
                  </a:lnTo>
                  <a:lnTo>
                    <a:pt x="88" y="27"/>
                  </a:lnTo>
                  <a:lnTo>
                    <a:pt x="89" y="31"/>
                  </a:lnTo>
                  <a:lnTo>
                    <a:pt x="91" y="35"/>
                  </a:lnTo>
                  <a:lnTo>
                    <a:pt x="92" y="41"/>
                  </a:lnTo>
                  <a:lnTo>
                    <a:pt x="94" y="48"/>
                  </a:lnTo>
                  <a:lnTo>
                    <a:pt x="96" y="57"/>
                  </a:lnTo>
                  <a:lnTo>
                    <a:pt x="98" y="67"/>
                  </a:lnTo>
                  <a:lnTo>
                    <a:pt x="100" y="83"/>
                  </a:lnTo>
                  <a:lnTo>
                    <a:pt x="100" y="97"/>
                  </a:lnTo>
                  <a:lnTo>
                    <a:pt x="99" y="110"/>
                  </a:lnTo>
                  <a:lnTo>
                    <a:pt x="96" y="121"/>
                  </a:lnTo>
                  <a:lnTo>
                    <a:pt x="94" y="130"/>
                  </a:lnTo>
                  <a:lnTo>
                    <a:pt x="91" y="138"/>
                  </a:lnTo>
                  <a:lnTo>
                    <a:pt x="87" y="145"/>
                  </a:lnTo>
                  <a:lnTo>
                    <a:pt x="83" y="150"/>
                  </a:lnTo>
                  <a:lnTo>
                    <a:pt x="79" y="155"/>
                  </a:lnTo>
                  <a:lnTo>
                    <a:pt x="76" y="158"/>
                  </a:lnTo>
                  <a:lnTo>
                    <a:pt x="72" y="162"/>
                  </a:lnTo>
                  <a:lnTo>
                    <a:pt x="68" y="162"/>
                  </a:lnTo>
                  <a:lnTo>
                    <a:pt x="66" y="161"/>
                  </a:lnTo>
                  <a:lnTo>
                    <a:pt x="65" y="159"/>
                  </a:lnTo>
                  <a:lnTo>
                    <a:pt x="64" y="158"/>
                  </a:lnTo>
                  <a:lnTo>
                    <a:pt x="63" y="156"/>
                  </a:lnTo>
                  <a:lnTo>
                    <a:pt x="60" y="153"/>
                  </a:lnTo>
                  <a:lnTo>
                    <a:pt x="58" y="150"/>
                  </a:lnTo>
                  <a:lnTo>
                    <a:pt x="54" y="148"/>
                  </a:lnTo>
                  <a:lnTo>
                    <a:pt x="49" y="144"/>
                  </a:lnTo>
                  <a:lnTo>
                    <a:pt x="45" y="141"/>
                  </a:lnTo>
                  <a:lnTo>
                    <a:pt x="42" y="137"/>
                  </a:lnTo>
                  <a:lnTo>
                    <a:pt x="39" y="135"/>
                  </a:lnTo>
                  <a:lnTo>
                    <a:pt x="37" y="133"/>
                  </a:lnTo>
                  <a:lnTo>
                    <a:pt x="36" y="133"/>
                  </a:lnTo>
                  <a:lnTo>
                    <a:pt x="36" y="132"/>
                  </a:lnTo>
                  <a:lnTo>
                    <a:pt x="37" y="131"/>
                  </a:lnTo>
                  <a:lnTo>
                    <a:pt x="38" y="128"/>
                  </a:lnTo>
                  <a:lnTo>
                    <a:pt x="40" y="125"/>
                  </a:lnTo>
                  <a:lnTo>
                    <a:pt x="42" y="121"/>
                  </a:lnTo>
                  <a:lnTo>
                    <a:pt x="42" y="118"/>
                  </a:lnTo>
                  <a:lnTo>
                    <a:pt x="44" y="114"/>
                  </a:lnTo>
                  <a:lnTo>
                    <a:pt x="45" y="109"/>
                  </a:lnTo>
                  <a:lnTo>
                    <a:pt x="47" y="106"/>
                  </a:lnTo>
                  <a:lnTo>
                    <a:pt x="48" y="103"/>
                  </a:lnTo>
                  <a:lnTo>
                    <a:pt x="48" y="100"/>
                  </a:lnTo>
                  <a:lnTo>
                    <a:pt x="47" y="96"/>
                  </a:lnTo>
                  <a:lnTo>
                    <a:pt x="46" y="92"/>
                  </a:lnTo>
                  <a:lnTo>
                    <a:pt x="44" y="88"/>
                  </a:lnTo>
                  <a:lnTo>
                    <a:pt x="42" y="83"/>
                  </a:lnTo>
                  <a:lnTo>
                    <a:pt x="40" y="78"/>
                  </a:lnTo>
                  <a:lnTo>
                    <a:pt x="38" y="74"/>
                  </a:lnTo>
                  <a:lnTo>
                    <a:pt x="37" y="71"/>
                  </a:lnTo>
                  <a:lnTo>
                    <a:pt x="35" y="69"/>
                  </a:lnTo>
                  <a:lnTo>
                    <a:pt x="35" y="68"/>
                  </a:lnTo>
                  <a:lnTo>
                    <a:pt x="39" y="60"/>
                  </a:lnTo>
                  <a:lnTo>
                    <a:pt x="42" y="51"/>
                  </a:lnTo>
                  <a:lnTo>
                    <a:pt x="43" y="43"/>
                  </a:lnTo>
                  <a:lnTo>
                    <a:pt x="44" y="38"/>
                  </a:lnTo>
                  <a:lnTo>
                    <a:pt x="45" y="31"/>
                  </a:lnTo>
                  <a:lnTo>
                    <a:pt x="45" y="26"/>
                  </a:lnTo>
                  <a:lnTo>
                    <a:pt x="45" y="22"/>
                  </a:lnTo>
                  <a:lnTo>
                    <a:pt x="44" y="19"/>
                  </a:lnTo>
                  <a:lnTo>
                    <a:pt x="44" y="17"/>
                  </a:lnTo>
                  <a:lnTo>
                    <a:pt x="44" y="16"/>
                  </a:lnTo>
                  <a:lnTo>
                    <a:pt x="45" y="29"/>
                  </a:lnTo>
                  <a:lnTo>
                    <a:pt x="44" y="40"/>
                  </a:lnTo>
                  <a:lnTo>
                    <a:pt x="42" y="49"/>
                  </a:lnTo>
                  <a:lnTo>
                    <a:pt x="40" y="58"/>
                  </a:lnTo>
                  <a:lnTo>
                    <a:pt x="37" y="66"/>
                  </a:lnTo>
                  <a:lnTo>
                    <a:pt x="33" y="71"/>
                  </a:lnTo>
                  <a:lnTo>
                    <a:pt x="30" y="76"/>
                  </a:lnTo>
                  <a:lnTo>
                    <a:pt x="27" y="80"/>
                  </a:lnTo>
                  <a:lnTo>
                    <a:pt x="25" y="82"/>
                  </a:lnTo>
                  <a:lnTo>
                    <a:pt x="25" y="83"/>
                  </a:lnTo>
                  <a:lnTo>
                    <a:pt x="0" y="67"/>
                  </a:lnTo>
                  <a:lnTo>
                    <a:pt x="1" y="65"/>
                  </a:lnTo>
                  <a:lnTo>
                    <a:pt x="2" y="62"/>
                  </a:lnTo>
                  <a:lnTo>
                    <a:pt x="3" y="58"/>
                  </a:lnTo>
                  <a:lnTo>
                    <a:pt x="5" y="54"/>
                  </a:lnTo>
                  <a:lnTo>
                    <a:pt x="7" y="48"/>
                  </a:lnTo>
                  <a:lnTo>
                    <a:pt x="9" y="42"/>
                  </a:lnTo>
                  <a:lnTo>
                    <a:pt x="11" y="37"/>
                  </a:lnTo>
                  <a:lnTo>
                    <a:pt x="14" y="30"/>
                  </a:lnTo>
                  <a:lnTo>
                    <a:pt x="17" y="23"/>
                  </a:lnTo>
                  <a:lnTo>
                    <a:pt x="20" y="17"/>
                  </a:lnTo>
                  <a:lnTo>
                    <a:pt x="23" y="13"/>
                  </a:lnTo>
                  <a:lnTo>
                    <a:pt x="25" y="9"/>
                  </a:lnTo>
                  <a:lnTo>
                    <a:pt x="28" y="7"/>
                  </a:lnTo>
                  <a:lnTo>
                    <a:pt x="31" y="5"/>
                  </a:lnTo>
                  <a:lnTo>
                    <a:pt x="34" y="4"/>
                  </a:lnTo>
                  <a:lnTo>
                    <a:pt x="37" y="4"/>
                  </a:lnTo>
                  <a:lnTo>
                    <a:pt x="38" y="4"/>
                  </a:lnTo>
                  <a:lnTo>
                    <a:pt x="40" y="4"/>
                  </a:lnTo>
                  <a:lnTo>
                    <a:pt x="42" y="4"/>
                  </a:lnTo>
                  <a:lnTo>
                    <a:pt x="44" y="4"/>
                  </a:lnTo>
                  <a:lnTo>
                    <a:pt x="49" y="3"/>
                  </a:lnTo>
                  <a:lnTo>
                    <a:pt x="54" y="2"/>
                  </a:lnTo>
                  <a:lnTo>
                    <a:pt x="58" y="1"/>
                  </a:lnTo>
                  <a:lnTo>
                    <a:pt x="59" y="0"/>
                  </a:lnTo>
                  <a:lnTo>
                    <a:pt x="61" y="2"/>
                  </a:lnTo>
                  <a:lnTo>
                    <a:pt x="65" y="4"/>
                  </a:lnTo>
                  <a:lnTo>
                    <a:pt x="68" y="7"/>
                  </a:lnTo>
                  <a:lnTo>
                    <a:pt x="72" y="10"/>
                  </a:lnTo>
                  <a:lnTo>
                    <a:pt x="75" y="14"/>
                  </a:lnTo>
                  <a:lnTo>
                    <a:pt x="78" y="16"/>
                  </a:lnTo>
                  <a:lnTo>
                    <a:pt x="82" y="19"/>
                  </a:lnTo>
                  <a:lnTo>
                    <a:pt x="84" y="21"/>
                  </a:lnTo>
                  <a:lnTo>
                    <a:pt x="85" y="22"/>
                  </a:lnTo>
                  <a:lnTo>
                    <a:pt x="86" y="23"/>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217" name="Freeform 193"/>
            <p:cNvSpPr>
              <a:spLocks/>
            </p:cNvSpPr>
            <p:nvPr/>
          </p:nvSpPr>
          <p:spPr bwMode="auto">
            <a:xfrm>
              <a:off x="365" y="262"/>
              <a:ext cx="107" cy="169"/>
            </a:xfrm>
            <a:custGeom>
              <a:avLst/>
              <a:gdLst/>
              <a:ahLst/>
              <a:cxnLst>
                <a:cxn ang="0">
                  <a:pos x="91" y="24"/>
                </a:cxn>
                <a:cxn ang="0">
                  <a:pos x="93" y="28"/>
                </a:cxn>
                <a:cxn ang="0">
                  <a:pos x="96" y="36"/>
                </a:cxn>
                <a:cxn ang="0">
                  <a:pos x="100" y="50"/>
                </a:cxn>
                <a:cxn ang="0">
                  <a:pos x="104" y="69"/>
                </a:cxn>
                <a:cxn ang="0">
                  <a:pos x="106" y="101"/>
                </a:cxn>
                <a:cxn ang="0">
                  <a:pos x="102" y="125"/>
                </a:cxn>
                <a:cxn ang="0">
                  <a:pos x="96" y="143"/>
                </a:cxn>
                <a:cxn ang="0">
                  <a:pos x="88" y="156"/>
                </a:cxn>
                <a:cxn ang="0">
                  <a:pos x="81" y="164"/>
                </a:cxn>
                <a:cxn ang="0">
                  <a:pos x="72" y="168"/>
                </a:cxn>
                <a:cxn ang="0">
                  <a:pos x="69" y="165"/>
                </a:cxn>
                <a:cxn ang="0">
                  <a:pos x="67" y="162"/>
                </a:cxn>
                <a:cxn ang="0">
                  <a:pos x="61" y="156"/>
                </a:cxn>
                <a:cxn ang="0">
                  <a:pos x="52" y="149"/>
                </a:cxn>
                <a:cxn ang="0">
                  <a:pos x="44" y="142"/>
                </a:cxn>
                <a:cxn ang="0">
                  <a:pos x="39" y="138"/>
                </a:cxn>
                <a:cxn ang="0">
                  <a:pos x="38" y="137"/>
                </a:cxn>
                <a:cxn ang="0">
                  <a:pos x="40" y="133"/>
                </a:cxn>
                <a:cxn ang="0">
                  <a:pos x="44" y="125"/>
                </a:cxn>
                <a:cxn ang="0">
                  <a:pos x="47" y="118"/>
                </a:cxn>
                <a:cxn ang="0">
                  <a:pos x="50" y="110"/>
                </a:cxn>
                <a:cxn ang="0">
                  <a:pos x="51" y="104"/>
                </a:cxn>
                <a:cxn ang="0">
                  <a:pos x="49" y="95"/>
                </a:cxn>
                <a:cxn ang="0">
                  <a:pos x="45" y="86"/>
                </a:cxn>
                <a:cxn ang="0">
                  <a:pos x="40" y="77"/>
                </a:cxn>
                <a:cxn ang="0">
                  <a:pos x="37" y="72"/>
                </a:cxn>
                <a:cxn ang="0">
                  <a:pos x="41" y="62"/>
                </a:cxn>
                <a:cxn ang="0">
                  <a:pos x="46" y="45"/>
                </a:cxn>
                <a:cxn ang="0">
                  <a:pos x="48" y="32"/>
                </a:cxn>
                <a:cxn ang="0">
                  <a:pos x="48" y="23"/>
                </a:cxn>
                <a:cxn ang="0">
                  <a:pos x="47" y="18"/>
                </a:cxn>
                <a:cxn ang="0">
                  <a:pos x="48" y="30"/>
                </a:cxn>
                <a:cxn ang="0">
                  <a:pos x="45" y="51"/>
                </a:cxn>
                <a:cxn ang="0">
                  <a:pos x="39" y="68"/>
                </a:cxn>
                <a:cxn ang="0">
                  <a:pos x="32" y="79"/>
                </a:cxn>
                <a:cxn ang="0">
                  <a:pos x="27" y="85"/>
                </a:cxn>
                <a:cxn ang="0">
                  <a:pos x="0" y="69"/>
                </a:cxn>
                <a:cxn ang="0">
                  <a:pos x="2" y="64"/>
                </a:cxn>
                <a:cxn ang="0">
                  <a:pos x="5" y="56"/>
                </a:cxn>
                <a:cxn ang="0">
                  <a:pos x="10" y="44"/>
                </a:cxn>
                <a:cxn ang="0">
                  <a:pos x="15" y="31"/>
                </a:cxn>
                <a:cxn ang="0">
                  <a:pos x="21" y="18"/>
                </a:cxn>
                <a:cxn ang="0">
                  <a:pos x="27" y="9"/>
                </a:cxn>
                <a:cxn ang="0">
                  <a:pos x="33" y="5"/>
                </a:cxn>
                <a:cxn ang="0">
                  <a:pos x="39" y="4"/>
                </a:cxn>
                <a:cxn ang="0">
                  <a:pos x="42" y="4"/>
                </a:cxn>
                <a:cxn ang="0">
                  <a:pos x="47" y="4"/>
                </a:cxn>
                <a:cxn ang="0">
                  <a:pos x="57" y="2"/>
                </a:cxn>
                <a:cxn ang="0">
                  <a:pos x="63" y="0"/>
                </a:cxn>
                <a:cxn ang="0">
                  <a:pos x="69" y="4"/>
                </a:cxn>
                <a:cxn ang="0">
                  <a:pos x="76" y="10"/>
                </a:cxn>
                <a:cxn ang="0">
                  <a:pos x="83" y="17"/>
                </a:cxn>
                <a:cxn ang="0">
                  <a:pos x="89" y="22"/>
                </a:cxn>
                <a:cxn ang="0">
                  <a:pos x="91" y="24"/>
                </a:cxn>
              </a:cxnLst>
              <a:rect l="0" t="0" r="r" b="b"/>
              <a:pathLst>
                <a:path w="107" h="169">
                  <a:moveTo>
                    <a:pt x="91" y="24"/>
                  </a:moveTo>
                  <a:lnTo>
                    <a:pt x="91" y="24"/>
                  </a:lnTo>
                  <a:lnTo>
                    <a:pt x="92" y="25"/>
                  </a:lnTo>
                  <a:lnTo>
                    <a:pt x="93" y="28"/>
                  </a:lnTo>
                  <a:lnTo>
                    <a:pt x="94" y="32"/>
                  </a:lnTo>
                  <a:lnTo>
                    <a:pt x="96" y="36"/>
                  </a:lnTo>
                  <a:lnTo>
                    <a:pt x="98" y="42"/>
                  </a:lnTo>
                  <a:lnTo>
                    <a:pt x="100" y="50"/>
                  </a:lnTo>
                  <a:lnTo>
                    <a:pt x="102" y="59"/>
                  </a:lnTo>
                  <a:lnTo>
                    <a:pt x="104" y="69"/>
                  </a:lnTo>
                  <a:lnTo>
                    <a:pt x="106" y="86"/>
                  </a:lnTo>
                  <a:lnTo>
                    <a:pt x="106" y="101"/>
                  </a:lnTo>
                  <a:lnTo>
                    <a:pt x="105" y="114"/>
                  </a:lnTo>
                  <a:lnTo>
                    <a:pt x="102" y="125"/>
                  </a:lnTo>
                  <a:lnTo>
                    <a:pt x="100" y="135"/>
                  </a:lnTo>
                  <a:lnTo>
                    <a:pt x="96" y="143"/>
                  </a:lnTo>
                  <a:lnTo>
                    <a:pt x="92" y="150"/>
                  </a:lnTo>
                  <a:lnTo>
                    <a:pt x="88" y="156"/>
                  </a:lnTo>
                  <a:lnTo>
                    <a:pt x="84" y="161"/>
                  </a:lnTo>
                  <a:lnTo>
                    <a:pt x="81" y="164"/>
                  </a:lnTo>
                  <a:lnTo>
                    <a:pt x="76" y="168"/>
                  </a:lnTo>
                  <a:lnTo>
                    <a:pt x="72" y="168"/>
                  </a:lnTo>
                  <a:lnTo>
                    <a:pt x="70" y="167"/>
                  </a:lnTo>
                  <a:lnTo>
                    <a:pt x="69" y="165"/>
                  </a:lnTo>
                  <a:lnTo>
                    <a:pt x="68" y="164"/>
                  </a:lnTo>
                  <a:lnTo>
                    <a:pt x="67" y="162"/>
                  </a:lnTo>
                  <a:lnTo>
                    <a:pt x="64" y="159"/>
                  </a:lnTo>
                  <a:lnTo>
                    <a:pt x="61" y="156"/>
                  </a:lnTo>
                  <a:lnTo>
                    <a:pt x="57" y="153"/>
                  </a:lnTo>
                  <a:lnTo>
                    <a:pt x="52" y="149"/>
                  </a:lnTo>
                  <a:lnTo>
                    <a:pt x="48" y="146"/>
                  </a:lnTo>
                  <a:lnTo>
                    <a:pt x="44" y="142"/>
                  </a:lnTo>
                  <a:lnTo>
                    <a:pt x="41" y="140"/>
                  </a:lnTo>
                  <a:lnTo>
                    <a:pt x="39" y="138"/>
                  </a:lnTo>
                  <a:lnTo>
                    <a:pt x="38" y="138"/>
                  </a:lnTo>
                  <a:lnTo>
                    <a:pt x="38" y="137"/>
                  </a:lnTo>
                  <a:lnTo>
                    <a:pt x="39" y="136"/>
                  </a:lnTo>
                  <a:lnTo>
                    <a:pt x="40" y="133"/>
                  </a:lnTo>
                  <a:lnTo>
                    <a:pt x="42" y="130"/>
                  </a:lnTo>
                  <a:lnTo>
                    <a:pt x="44" y="125"/>
                  </a:lnTo>
                  <a:lnTo>
                    <a:pt x="45" y="122"/>
                  </a:lnTo>
                  <a:lnTo>
                    <a:pt x="47" y="118"/>
                  </a:lnTo>
                  <a:lnTo>
                    <a:pt x="48" y="113"/>
                  </a:lnTo>
                  <a:lnTo>
                    <a:pt x="50" y="110"/>
                  </a:lnTo>
                  <a:lnTo>
                    <a:pt x="51" y="107"/>
                  </a:lnTo>
                  <a:lnTo>
                    <a:pt x="51" y="104"/>
                  </a:lnTo>
                  <a:lnTo>
                    <a:pt x="50" y="100"/>
                  </a:lnTo>
                  <a:lnTo>
                    <a:pt x="49" y="95"/>
                  </a:lnTo>
                  <a:lnTo>
                    <a:pt x="47" y="91"/>
                  </a:lnTo>
                  <a:lnTo>
                    <a:pt x="45" y="86"/>
                  </a:lnTo>
                  <a:lnTo>
                    <a:pt x="42" y="81"/>
                  </a:lnTo>
                  <a:lnTo>
                    <a:pt x="40" y="77"/>
                  </a:lnTo>
                  <a:lnTo>
                    <a:pt x="39" y="74"/>
                  </a:lnTo>
                  <a:lnTo>
                    <a:pt x="37" y="72"/>
                  </a:lnTo>
                  <a:lnTo>
                    <a:pt x="37" y="71"/>
                  </a:lnTo>
                  <a:lnTo>
                    <a:pt x="41" y="62"/>
                  </a:lnTo>
                  <a:lnTo>
                    <a:pt x="44" y="53"/>
                  </a:lnTo>
                  <a:lnTo>
                    <a:pt x="46" y="45"/>
                  </a:lnTo>
                  <a:lnTo>
                    <a:pt x="47" y="39"/>
                  </a:lnTo>
                  <a:lnTo>
                    <a:pt x="48" y="32"/>
                  </a:lnTo>
                  <a:lnTo>
                    <a:pt x="48" y="27"/>
                  </a:lnTo>
                  <a:lnTo>
                    <a:pt x="48" y="23"/>
                  </a:lnTo>
                  <a:lnTo>
                    <a:pt x="47" y="20"/>
                  </a:lnTo>
                  <a:lnTo>
                    <a:pt x="47" y="18"/>
                  </a:lnTo>
                  <a:lnTo>
                    <a:pt x="47" y="17"/>
                  </a:lnTo>
                  <a:lnTo>
                    <a:pt x="48" y="30"/>
                  </a:lnTo>
                  <a:lnTo>
                    <a:pt x="47" y="41"/>
                  </a:lnTo>
                  <a:lnTo>
                    <a:pt x="45" y="51"/>
                  </a:lnTo>
                  <a:lnTo>
                    <a:pt x="42" y="60"/>
                  </a:lnTo>
                  <a:lnTo>
                    <a:pt x="39" y="68"/>
                  </a:lnTo>
                  <a:lnTo>
                    <a:pt x="35" y="74"/>
                  </a:lnTo>
                  <a:lnTo>
                    <a:pt x="32" y="79"/>
                  </a:lnTo>
                  <a:lnTo>
                    <a:pt x="29" y="83"/>
                  </a:lnTo>
                  <a:lnTo>
                    <a:pt x="27" y="85"/>
                  </a:lnTo>
                  <a:lnTo>
                    <a:pt x="27" y="86"/>
                  </a:lnTo>
                  <a:lnTo>
                    <a:pt x="0" y="69"/>
                  </a:lnTo>
                  <a:lnTo>
                    <a:pt x="1" y="67"/>
                  </a:lnTo>
                  <a:lnTo>
                    <a:pt x="2" y="64"/>
                  </a:lnTo>
                  <a:lnTo>
                    <a:pt x="3" y="60"/>
                  </a:lnTo>
                  <a:lnTo>
                    <a:pt x="5" y="56"/>
                  </a:lnTo>
                  <a:lnTo>
                    <a:pt x="7" y="50"/>
                  </a:lnTo>
                  <a:lnTo>
                    <a:pt x="10" y="44"/>
                  </a:lnTo>
                  <a:lnTo>
                    <a:pt x="12" y="38"/>
                  </a:lnTo>
                  <a:lnTo>
                    <a:pt x="15" y="31"/>
                  </a:lnTo>
                  <a:lnTo>
                    <a:pt x="18" y="24"/>
                  </a:lnTo>
                  <a:lnTo>
                    <a:pt x="21" y="18"/>
                  </a:lnTo>
                  <a:lnTo>
                    <a:pt x="24" y="13"/>
                  </a:lnTo>
                  <a:lnTo>
                    <a:pt x="27" y="9"/>
                  </a:lnTo>
                  <a:lnTo>
                    <a:pt x="30" y="7"/>
                  </a:lnTo>
                  <a:lnTo>
                    <a:pt x="33" y="5"/>
                  </a:lnTo>
                  <a:lnTo>
                    <a:pt x="36" y="4"/>
                  </a:lnTo>
                  <a:lnTo>
                    <a:pt x="39" y="4"/>
                  </a:lnTo>
                  <a:lnTo>
                    <a:pt x="40" y="4"/>
                  </a:lnTo>
                  <a:lnTo>
                    <a:pt x="42" y="4"/>
                  </a:lnTo>
                  <a:lnTo>
                    <a:pt x="44" y="4"/>
                  </a:lnTo>
                  <a:lnTo>
                    <a:pt x="47" y="4"/>
                  </a:lnTo>
                  <a:lnTo>
                    <a:pt x="52" y="3"/>
                  </a:lnTo>
                  <a:lnTo>
                    <a:pt x="57" y="2"/>
                  </a:lnTo>
                  <a:lnTo>
                    <a:pt x="61" y="1"/>
                  </a:lnTo>
                  <a:lnTo>
                    <a:pt x="63" y="0"/>
                  </a:lnTo>
                  <a:lnTo>
                    <a:pt x="65" y="2"/>
                  </a:lnTo>
                  <a:lnTo>
                    <a:pt x="69" y="4"/>
                  </a:lnTo>
                  <a:lnTo>
                    <a:pt x="72" y="7"/>
                  </a:lnTo>
                  <a:lnTo>
                    <a:pt x="76" y="10"/>
                  </a:lnTo>
                  <a:lnTo>
                    <a:pt x="80" y="14"/>
                  </a:lnTo>
                  <a:lnTo>
                    <a:pt x="83" y="17"/>
                  </a:lnTo>
                  <a:lnTo>
                    <a:pt x="87" y="20"/>
                  </a:lnTo>
                  <a:lnTo>
                    <a:pt x="89" y="22"/>
                  </a:lnTo>
                  <a:lnTo>
                    <a:pt x="90" y="23"/>
                  </a:lnTo>
                  <a:lnTo>
                    <a:pt x="91" y="24"/>
                  </a:lnTo>
                </a:path>
              </a:pathLst>
            </a:custGeom>
            <a:noFill/>
            <a:ln w="12700" cap="rnd" cmpd="sng">
              <a:solidFill>
                <a:srgbClr val="470000"/>
              </a:solidFill>
              <a:prstDash val="solid"/>
              <a:round/>
              <a:headEnd/>
              <a:tailEnd/>
            </a:ln>
            <a:effectLst/>
          </p:spPr>
          <p:txBody>
            <a:bodyPr wrap="none" lIns="104683" tIns="52342" rIns="104683" bIns="52342">
              <a:spAutoFit/>
            </a:bodyPr>
            <a:lstStyle/>
            <a:p>
              <a:pPr>
                <a:defRPr/>
              </a:pPr>
              <a:endParaRPr lang="en-US" dirty="0"/>
            </a:p>
          </p:txBody>
        </p:sp>
        <p:sp>
          <p:nvSpPr>
            <p:cNvPr id="1218" name="Freeform 194"/>
            <p:cNvSpPr>
              <a:spLocks/>
            </p:cNvSpPr>
            <p:nvPr/>
          </p:nvSpPr>
          <p:spPr bwMode="auto">
            <a:xfrm>
              <a:off x="471" y="267"/>
              <a:ext cx="44" cy="168"/>
            </a:xfrm>
            <a:custGeom>
              <a:avLst/>
              <a:gdLst/>
              <a:ahLst/>
              <a:cxnLst>
                <a:cxn ang="0">
                  <a:pos x="38" y="105"/>
                </a:cxn>
                <a:cxn ang="0">
                  <a:pos x="42" y="99"/>
                </a:cxn>
                <a:cxn ang="0">
                  <a:pos x="43" y="96"/>
                </a:cxn>
                <a:cxn ang="0">
                  <a:pos x="43" y="90"/>
                </a:cxn>
                <a:cxn ang="0">
                  <a:pos x="42" y="78"/>
                </a:cxn>
                <a:cxn ang="0">
                  <a:pos x="42" y="66"/>
                </a:cxn>
                <a:cxn ang="0">
                  <a:pos x="41" y="55"/>
                </a:cxn>
                <a:cxn ang="0">
                  <a:pos x="41" y="50"/>
                </a:cxn>
                <a:cxn ang="0">
                  <a:pos x="39" y="34"/>
                </a:cxn>
                <a:cxn ang="0">
                  <a:pos x="36" y="23"/>
                </a:cxn>
                <a:cxn ang="0">
                  <a:pos x="32" y="17"/>
                </a:cxn>
                <a:cxn ang="0">
                  <a:pos x="28" y="14"/>
                </a:cxn>
                <a:cxn ang="0">
                  <a:pos x="25" y="12"/>
                </a:cxn>
                <a:cxn ang="0">
                  <a:pos x="18" y="8"/>
                </a:cxn>
                <a:cxn ang="0">
                  <a:pos x="10" y="2"/>
                </a:cxn>
                <a:cxn ang="0">
                  <a:pos x="7" y="0"/>
                </a:cxn>
                <a:cxn ang="0">
                  <a:pos x="3" y="5"/>
                </a:cxn>
                <a:cxn ang="0">
                  <a:pos x="0" y="20"/>
                </a:cxn>
                <a:cxn ang="0">
                  <a:pos x="1" y="23"/>
                </a:cxn>
                <a:cxn ang="0">
                  <a:pos x="2" y="29"/>
                </a:cxn>
                <a:cxn ang="0">
                  <a:pos x="4" y="38"/>
                </a:cxn>
                <a:cxn ang="0">
                  <a:pos x="5" y="45"/>
                </a:cxn>
                <a:cxn ang="0">
                  <a:pos x="6" y="50"/>
                </a:cxn>
                <a:cxn ang="0">
                  <a:pos x="7" y="57"/>
                </a:cxn>
                <a:cxn ang="0">
                  <a:pos x="10" y="67"/>
                </a:cxn>
                <a:cxn ang="0">
                  <a:pos x="11" y="79"/>
                </a:cxn>
                <a:cxn ang="0">
                  <a:pos x="13" y="91"/>
                </a:cxn>
                <a:cxn ang="0">
                  <a:pos x="13" y="99"/>
                </a:cxn>
                <a:cxn ang="0">
                  <a:pos x="13" y="107"/>
                </a:cxn>
                <a:cxn ang="0">
                  <a:pos x="14" y="117"/>
                </a:cxn>
                <a:cxn ang="0">
                  <a:pos x="15" y="128"/>
                </a:cxn>
                <a:cxn ang="0">
                  <a:pos x="17" y="138"/>
                </a:cxn>
                <a:cxn ang="0">
                  <a:pos x="17" y="143"/>
                </a:cxn>
                <a:cxn ang="0">
                  <a:pos x="17" y="152"/>
                </a:cxn>
                <a:cxn ang="0">
                  <a:pos x="16" y="162"/>
                </a:cxn>
                <a:cxn ang="0">
                  <a:pos x="18" y="167"/>
                </a:cxn>
                <a:cxn ang="0">
                  <a:pos x="26" y="167"/>
                </a:cxn>
                <a:cxn ang="0">
                  <a:pos x="35" y="165"/>
                </a:cxn>
                <a:cxn ang="0">
                  <a:pos x="38" y="162"/>
                </a:cxn>
                <a:cxn ang="0">
                  <a:pos x="38" y="156"/>
                </a:cxn>
                <a:cxn ang="0">
                  <a:pos x="38" y="153"/>
                </a:cxn>
                <a:cxn ang="0">
                  <a:pos x="37" y="142"/>
                </a:cxn>
                <a:cxn ang="0">
                  <a:pos x="35" y="125"/>
                </a:cxn>
                <a:cxn ang="0">
                  <a:pos x="32" y="107"/>
                </a:cxn>
                <a:cxn ang="0">
                  <a:pos x="32" y="92"/>
                </a:cxn>
                <a:cxn ang="0">
                  <a:pos x="32" y="83"/>
                </a:cxn>
                <a:cxn ang="0">
                  <a:pos x="32" y="71"/>
                </a:cxn>
                <a:cxn ang="0">
                  <a:pos x="32" y="57"/>
                </a:cxn>
                <a:cxn ang="0">
                  <a:pos x="32" y="44"/>
                </a:cxn>
                <a:cxn ang="0">
                  <a:pos x="32" y="36"/>
                </a:cxn>
                <a:cxn ang="0">
                  <a:pos x="32" y="37"/>
                </a:cxn>
                <a:cxn ang="0">
                  <a:pos x="32" y="48"/>
                </a:cxn>
                <a:cxn ang="0">
                  <a:pos x="32" y="67"/>
                </a:cxn>
                <a:cxn ang="0">
                  <a:pos x="32" y="86"/>
                </a:cxn>
                <a:cxn ang="0">
                  <a:pos x="32" y="102"/>
                </a:cxn>
              </a:cxnLst>
              <a:rect l="0" t="0" r="r" b="b"/>
              <a:pathLst>
                <a:path w="44" h="168">
                  <a:moveTo>
                    <a:pt x="33" y="107"/>
                  </a:moveTo>
                  <a:lnTo>
                    <a:pt x="38" y="105"/>
                  </a:lnTo>
                  <a:lnTo>
                    <a:pt x="40" y="102"/>
                  </a:lnTo>
                  <a:lnTo>
                    <a:pt x="42" y="99"/>
                  </a:lnTo>
                  <a:lnTo>
                    <a:pt x="43" y="97"/>
                  </a:lnTo>
                  <a:lnTo>
                    <a:pt x="43" y="96"/>
                  </a:lnTo>
                  <a:lnTo>
                    <a:pt x="43" y="94"/>
                  </a:lnTo>
                  <a:lnTo>
                    <a:pt x="43" y="90"/>
                  </a:lnTo>
                  <a:lnTo>
                    <a:pt x="43" y="85"/>
                  </a:lnTo>
                  <a:lnTo>
                    <a:pt x="42" y="78"/>
                  </a:lnTo>
                  <a:lnTo>
                    <a:pt x="42" y="72"/>
                  </a:lnTo>
                  <a:lnTo>
                    <a:pt x="42" y="66"/>
                  </a:lnTo>
                  <a:lnTo>
                    <a:pt x="41" y="60"/>
                  </a:lnTo>
                  <a:lnTo>
                    <a:pt x="41" y="55"/>
                  </a:lnTo>
                  <a:lnTo>
                    <a:pt x="41" y="51"/>
                  </a:lnTo>
                  <a:lnTo>
                    <a:pt x="41" y="50"/>
                  </a:lnTo>
                  <a:lnTo>
                    <a:pt x="40" y="42"/>
                  </a:lnTo>
                  <a:lnTo>
                    <a:pt x="39" y="34"/>
                  </a:lnTo>
                  <a:lnTo>
                    <a:pt x="38" y="28"/>
                  </a:lnTo>
                  <a:lnTo>
                    <a:pt x="36" y="23"/>
                  </a:lnTo>
                  <a:lnTo>
                    <a:pt x="34" y="20"/>
                  </a:lnTo>
                  <a:lnTo>
                    <a:pt x="32" y="17"/>
                  </a:lnTo>
                  <a:lnTo>
                    <a:pt x="30" y="15"/>
                  </a:lnTo>
                  <a:lnTo>
                    <a:pt x="28" y="14"/>
                  </a:lnTo>
                  <a:lnTo>
                    <a:pt x="27" y="13"/>
                  </a:lnTo>
                  <a:lnTo>
                    <a:pt x="25" y="12"/>
                  </a:lnTo>
                  <a:lnTo>
                    <a:pt x="23" y="11"/>
                  </a:lnTo>
                  <a:lnTo>
                    <a:pt x="18" y="8"/>
                  </a:lnTo>
                  <a:lnTo>
                    <a:pt x="14" y="4"/>
                  </a:lnTo>
                  <a:lnTo>
                    <a:pt x="10" y="2"/>
                  </a:lnTo>
                  <a:lnTo>
                    <a:pt x="8" y="0"/>
                  </a:lnTo>
                  <a:lnTo>
                    <a:pt x="7" y="0"/>
                  </a:lnTo>
                  <a:lnTo>
                    <a:pt x="5" y="2"/>
                  </a:lnTo>
                  <a:lnTo>
                    <a:pt x="3" y="5"/>
                  </a:lnTo>
                  <a:lnTo>
                    <a:pt x="1" y="11"/>
                  </a:lnTo>
                  <a:lnTo>
                    <a:pt x="0" y="20"/>
                  </a:lnTo>
                  <a:lnTo>
                    <a:pt x="0" y="21"/>
                  </a:lnTo>
                  <a:lnTo>
                    <a:pt x="1" y="23"/>
                  </a:lnTo>
                  <a:lnTo>
                    <a:pt x="1" y="26"/>
                  </a:lnTo>
                  <a:lnTo>
                    <a:pt x="2" y="29"/>
                  </a:lnTo>
                  <a:lnTo>
                    <a:pt x="3" y="33"/>
                  </a:lnTo>
                  <a:lnTo>
                    <a:pt x="4" y="38"/>
                  </a:lnTo>
                  <a:lnTo>
                    <a:pt x="4" y="42"/>
                  </a:lnTo>
                  <a:lnTo>
                    <a:pt x="5" y="45"/>
                  </a:lnTo>
                  <a:lnTo>
                    <a:pt x="5" y="48"/>
                  </a:lnTo>
                  <a:lnTo>
                    <a:pt x="6" y="50"/>
                  </a:lnTo>
                  <a:lnTo>
                    <a:pt x="6" y="53"/>
                  </a:lnTo>
                  <a:lnTo>
                    <a:pt x="7" y="57"/>
                  </a:lnTo>
                  <a:lnTo>
                    <a:pt x="8" y="62"/>
                  </a:lnTo>
                  <a:lnTo>
                    <a:pt x="10" y="67"/>
                  </a:lnTo>
                  <a:lnTo>
                    <a:pt x="11" y="72"/>
                  </a:lnTo>
                  <a:lnTo>
                    <a:pt x="11" y="79"/>
                  </a:lnTo>
                  <a:lnTo>
                    <a:pt x="12" y="85"/>
                  </a:lnTo>
                  <a:lnTo>
                    <a:pt x="13" y="91"/>
                  </a:lnTo>
                  <a:lnTo>
                    <a:pt x="14" y="96"/>
                  </a:lnTo>
                  <a:lnTo>
                    <a:pt x="13" y="99"/>
                  </a:lnTo>
                  <a:lnTo>
                    <a:pt x="13" y="102"/>
                  </a:lnTo>
                  <a:lnTo>
                    <a:pt x="13" y="107"/>
                  </a:lnTo>
                  <a:lnTo>
                    <a:pt x="14" y="112"/>
                  </a:lnTo>
                  <a:lnTo>
                    <a:pt x="14" y="117"/>
                  </a:lnTo>
                  <a:lnTo>
                    <a:pt x="15" y="123"/>
                  </a:lnTo>
                  <a:lnTo>
                    <a:pt x="15" y="128"/>
                  </a:lnTo>
                  <a:lnTo>
                    <a:pt x="16" y="133"/>
                  </a:lnTo>
                  <a:lnTo>
                    <a:pt x="17" y="138"/>
                  </a:lnTo>
                  <a:lnTo>
                    <a:pt x="17" y="141"/>
                  </a:lnTo>
                  <a:lnTo>
                    <a:pt x="17" y="143"/>
                  </a:lnTo>
                  <a:lnTo>
                    <a:pt x="17" y="147"/>
                  </a:lnTo>
                  <a:lnTo>
                    <a:pt x="17" y="152"/>
                  </a:lnTo>
                  <a:lnTo>
                    <a:pt x="17" y="157"/>
                  </a:lnTo>
                  <a:lnTo>
                    <a:pt x="16" y="162"/>
                  </a:lnTo>
                  <a:lnTo>
                    <a:pt x="16" y="165"/>
                  </a:lnTo>
                  <a:lnTo>
                    <a:pt x="18" y="167"/>
                  </a:lnTo>
                  <a:lnTo>
                    <a:pt x="22" y="167"/>
                  </a:lnTo>
                  <a:lnTo>
                    <a:pt x="26" y="167"/>
                  </a:lnTo>
                  <a:lnTo>
                    <a:pt x="32" y="166"/>
                  </a:lnTo>
                  <a:lnTo>
                    <a:pt x="35" y="165"/>
                  </a:lnTo>
                  <a:lnTo>
                    <a:pt x="37" y="164"/>
                  </a:lnTo>
                  <a:lnTo>
                    <a:pt x="38" y="162"/>
                  </a:lnTo>
                  <a:lnTo>
                    <a:pt x="38" y="159"/>
                  </a:lnTo>
                  <a:lnTo>
                    <a:pt x="38" y="156"/>
                  </a:lnTo>
                  <a:lnTo>
                    <a:pt x="38" y="155"/>
                  </a:lnTo>
                  <a:lnTo>
                    <a:pt x="38" y="153"/>
                  </a:lnTo>
                  <a:lnTo>
                    <a:pt x="38" y="149"/>
                  </a:lnTo>
                  <a:lnTo>
                    <a:pt x="37" y="142"/>
                  </a:lnTo>
                  <a:lnTo>
                    <a:pt x="36" y="134"/>
                  </a:lnTo>
                  <a:lnTo>
                    <a:pt x="35" y="125"/>
                  </a:lnTo>
                  <a:lnTo>
                    <a:pt x="34" y="116"/>
                  </a:lnTo>
                  <a:lnTo>
                    <a:pt x="32" y="107"/>
                  </a:lnTo>
                  <a:lnTo>
                    <a:pt x="32" y="99"/>
                  </a:lnTo>
                  <a:lnTo>
                    <a:pt x="32" y="92"/>
                  </a:lnTo>
                  <a:lnTo>
                    <a:pt x="32" y="87"/>
                  </a:lnTo>
                  <a:lnTo>
                    <a:pt x="32" y="83"/>
                  </a:lnTo>
                  <a:lnTo>
                    <a:pt x="32" y="77"/>
                  </a:lnTo>
                  <a:lnTo>
                    <a:pt x="32" y="71"/>
                  </a:lnTo>
                  <a:lnTo>
                    <a:pt x="32" y="64"/>
                  </a:lnTo>
                  <a:lnTo>
                    <a:pt x="32" y="57"/>
                  </a:lnTo>
                  <a:lnTo>
                    <a:pt x="32" y="50"/>
                  </a:lnTo>
                  <a:lnTo>
                    <a:pt x="32" y="44"/>
                  </a:lnTo>
                  <a:lnTo>
                    <a:pt x="32" y="39"/>
                  </a:lnTo>
                  <a:lnTo>
                    <a:pt x="32" y="36"/>
                  </a:lnTo>
                  <a:lnTo>
                    <a:pt x="33" y="35"/>
                  </a:lnTo>
                  <a:lnTo>
                    <a:pt x="32" y="37"/>
                  </a:lnTo>
                  <a:lnTo>
                    <a:pt x="32" y="41"/>
                  </a:lnTo>
                  <a:lnTo>
                    <a:pt x="32" y="48"/>
                  </a:lnTo>
                  <a:lnTo>
                    <a:pt x="32" y="57"/>
                  </a:lnTo>
                  <a:lnTo>
                    <a:pt x="32" y="67"/>
                  </a:lnTo>
                  <a:lnTo>
                    <a:pt x="32" y="76"/>
                  </a:lnTo>
                  <a:lnTo>
                    <a:pt x="32" y="86"/>
                  </a:lnTo>
                  <a:lnTo>
                    <a:pt x="32" y="96"/>
                  </a:lnTo>
                  <a:lnTo>
                    <a:pt x="32" y="102"/>
                  </a:lnTo>
                  <a:lnTo>
                    <a:pt x="33" y="107"/>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219" name="Freeform 195"/>
            <p:cNvSpPr>
              <a:spLocks/>
            </p:cNvSpPr>
            <p:nvPr/>
          </p:nvSpPr>
          <p:spPr bwMode="auto">
            <a:xfrm>
              <a:off x="471" y="267"/>
              <a:ext cx="50" cy="174"/>
            </a:xfrm>
            <a:custGeom>
              <a:avLst/>
              <a:gdLst/>
              <a:ahLst/>
              <a:cxnLst>
                <a:cxn ang="0">
                  <a:pos x="43" y="109"/>
                </a:cxn>
                <a:cxn ang="0">
                  <a:pos x="48" y="103"/>
                </a:cxn>
                <a:cxn ang="0">
                  <a:pos x="49" y="99"/>
                </a:cxn>
                <a:cxn ang="0">
                  <a:pos x="49" y="93"/>
                </a:cxn>
                <a:cxn ang="0">
                  <a:pos x="48" y="81"/>
                </a:cxn>
                <a:cxn ang="0">
                  <a:pos x="48" y="68"/>
                </a:cxn>
                <a:cxn ang="0">
                  <a:pos x="47" y="57"/>
                </a:cxn>
                <a:cxn ang="0">
                  <a:pos x="47" y="52"/>
                </a:cxn>
                <a:cxn ang="0">
                  <a:pos x="45" y="35"/>
                </a:cxn>
                <a:cxn ang="0">
                  <a:pos x="41" y="24"/>
                </a:cxn>
                <a:cxn ang="0">
                  <a:pos x="37" y="18"/>
                </a:cxn>
                <a:cxn ang="0">
                  <a:pos x="32" y="14"/>
                </a:cxn>
                <a:cxn ang="0">
                  <a:pos x="29" y="12"/>
                </a:cxn>
                <a:cxn ang="0">
                  <a:pos x="21" y="8"/>
                </a:cxn>
                <a:cxn ang="0">
                  <a:pos x="11" y="2"/>
                </a:cxn>
                <a:cxn ang="0">
                  <a:pos x="8" y="0"/>
                </a:cxn>
                <a:cxn ang="0">
                  <a:pos x="3" y="5"/>
                </a:cxn>
                <a:cxn ang="0">
                  <a:pos x="0" y="21"/>
                </a:cxn>
                <a:cxn ang="0">
                  <a:pos x="1" y="24"/>
                </a:cxn>
                <a:cxn ang="0">
                  <a:pos x="2" y="30"/>
                </a:cxn>
                <a:cxn ang="0">
                  <a:pos x="4" y="39"/>
                </a:cxn>
                <a:cxn ang="0">
                  <a:pos x="6" y="47"/>
                </a:cxn>
                <a:cxn ang="0">
                  <a:pos x="7" y="52"/>
                </a:cxn>
                <a:cxn ang="0">
                  <a:pos x="8" y="59"/>
                </a:cxn>
                <a:cxn ang="0">
                  <a:pos x="11" y="69"/>
                </a:cxn>
                <a:cxn ang="0">
                  <a:pos x="13" y="82"/>
                </a:cxn>
                <a:cxn ang="0">
                  <a:pos x="15" y="94"/>
                </a:cxn>
                <a:cxn ang="0">
                  <a:pos x="15" y="103"/>
                </a:cxn>
                <a:cxn ang="0">
                  <a:pos x="15" y="111"/>
                </a:cxn>
                <a:cxn ang="0">
                  <a:pos x="16" y="121"/>
                </a:cxn>
                <a:cxn ang="0">
                  <a:pos x="17" y="133"/>
                </a:cxn>
                <a:cxn ang="0">
                  <a:pos x="19" y="143"/>
                </a:cxn>
                <a:cxn ang="0">
                  <a:pos x="19" y="148"/>
                </a:cxn>
                <a:cxn ang="0">
                  <a:pos x="19" y="157"/>
                </a:cxn>
                <a:cxn ang="0">
                  <a:pos x="18" y="168"/>
                </a:cxn>
                <a:cxn ang="0">
                  <a:pos x="20" y="173"/>
                </a:cxn>
                <a:cxn ang="0">
                  <a:pos x="30" y="173"/>
                </a:cxn>
                <a:cxn ang="0">
                  <a:pos x="40" y="171"/>
                </a:cxn>
                <a:cxn ang="0">
                  <a:pos x="43" y="168"/>
                </a:cxn>
                <a:cxn ang="0">
                  <a:pos x="43" y="162"/>
                </a:cxn>
                <a:cxn ang="0">
                  <a:pos x="43" y="159"/>
                </a:cxn>
                <a:cxn ang="0">
                  <a:pos x="42" y="147"/>
                </a:cxn>
                <a:cxn ang="0">
                  <a:pos x="40" y="130"/>
                </a:cxn>
                <a:cxn ang="0">
                  <a:pos x="37" y="111"/>
                </a:cxn>
                <a:cxn ang="0">
                  <a:pos x="36" y="95"/>
                </a:cxn>
                <a:cxn ang="0">
                  <a:pos x="36" y="86"/>
                </a:cxn>
                <a:cxn ang="0">
                  <a:pos x="36" y="74"/>
                </a:cxn>
                <a:cxn ang="0">
                  <a:pos x="37" y="59"/>
                </a:cxn>
                <a:cxn ang="0">
                  <a:pos x="37" y="46"/>
                </a:cxn>
                <a:cxn ang="0">
                  <a:pos x="37" y="37"/>
                </a:cxn>
                <a:cxn ang="0">
                  <a:pos x="37" y="38"/>
                </a:cxn>
                <a:cxn ang="0">
                  <a:pos x="37" y="50"/>
                </a:cxn>
                <a:cxn ang="0">
                  <a:pos x="36" y="69"/>
                </a:cxn>
                <a:cxn ang="0">
                  <a:pos x="36" y="89"/>
                </a:cxn>
                <a:cxn ang="0">
                  <a:pos x="37" y="106"/>
                </a:cxn>
              </a:cxnLst>
              <a:rect l="0" t="0" r="r" b="b"/>
              <a:pathLst>
                <a:path w="50" h="174">
                  <a:moveTo>
                    <a:pt x="38" y="111"/>
                  </a:moveTo>
                  <a:lnTo>
                    <a:pt x="43" y="109"/>
                  </a:lnTo>
                  <a:lnTo>
                    <a:pt x="46" y="106"/>
                  </a:lnTo>
                  <a:lnTo>
                    <a:pt x="48" y="103"/>
                  </a:lnTo>
                  <a:lnTo>
                    <a:pt x="49" y="101"/>
                  </a:lnTo>
                  <a:lnTo>
                    <a:pt x="49" y="99"/>
                  </a:lnTo>
                  <a:lnTo>
                    <a:pt x="49" y="97"/>
                  </a:lnTo>
                  <a:lnTo>
                    <a:pt x="49" y="93"/>
                  </a:lnTo>
                  <a:lnTo>
                    <a:pt x="49" y="88"/>
                  </a:lnTo>
                  <a:lnTo>
                    <a:pt x="48" y="81"/>
                  </a:lnTo>
                  <a:lnTo>
                    <a:pt x="48" y="75"/>
                  </a:lnTo>
                  <a:lnTo>
                    <a:pt x="48" y="68"/>
                  </a:lnTo>
                  <a:lnTo>
                    <a:pt x="47" y="62"/>
                  </a:lnTo>
                  <a:lnTo>
                    <a:pt x="47" y="57"/>
                  </a:lnTo>
                  <a:lnTo>
                    <a:pt x="47" y="53"/>
                  </a:lnTo>
                  <a:lnTo>
                    <a:pt x="47" y="52"/>
                  </a:lnTo>
                  <a:lnTo>
                    <a:pt x="46" y="43"/>
                  </a:lnTo>
                  <a:lnTo>
                    <a:pt x="45" y="35"/>
                  </a:lnTo>
                  <a:lnTo>
                    <a:pt x="43" y="29"/>
                  </a:lnTo>
                  <a:lnTo>
                    <a:pt x="41" y="24"/>
                  </a:lnTo>
                  <a:lnTo>
                    <a:pt x="39" y="21"/>
                  </a:lnTo>
                  <a:lnTo>
                    <a:pt x="37" y="18"/>
                  </a:lnTo>
                  <a:lnTo>
                    <a:pt x="34" y="16"/>
                  </a:lnTo>
                  <a:lnTo>
                    <a:pt x="32" y="14"/>
                  </a:lnTo>
                  <a:lnTo>
                    <a:pt x="31" y="13"/>
                  </a:lnTo>
                  <a:lnTo>
                    <a:pt x="29" y="12"/>
                  </a:lnTo>
                  <a:lnTo>
                    <a:pt x="26" y="11"/>
                  </a:lnTo>
                  <a:lnTo>
                    <a:pt x="21" y="8"/>
                  </a:lnTo>
                  <a:lnTo>
                    <a:pt x="16" y="4"/>
                  </a:lnTo>
                  <a:lnTo>
                    <a:pt x="11" y="2"/>
                  </a:lnTo>
                  <a:lnTo>
                    <a:pt x="9" y="0"/>
                  </a:lnTo>
                  <a:lnTo>
                    <a:pt x="8" y="0"/>
                  </a:lnTo>
                  <a:lnTo>
                    <a:pt x="6" y="2"/>
                  </a:lnTo>
                  <a:lnTo>
                    <a:pt x="3" y="5"/>
                  </a:lnTo>
                  <a:lnTo>
                    <a:pt x="1" y="11"/>
                  </a:lnTo>
                  <a:lnTo>
                    <a:pt x="0" y="21"/>
                  </a:lnTo>
                  <a:lnTo>
                    <a:pt x="0" y="22"/>
                  </a:lnTo>
                  <a:lnTo>
                    <a:pt x="1" y="24"/>
                  </a:lnTo>
                  <a:lnTo>
                    <a:pt x="1" y="27"/>
                  </a:lnTo>
                  <a:lnTo>
                    <a:pt x="2" y="30"/>
                  </a:lnTo>
                  <a:lnTo>
                    <a:pt x="3" y="34"/>
                  </a:lnTo>
                  <a:lnTo>
                    <a:pt x="4" y="39"/>
                  </a:lnTo>
                  <a:lnTo>
                    <a:pt x="5" y="43"/>
                  </a:lnTo>
                  <a:lnTo>
                    <a:pt x="6" y="47"/>
                  </a:lnTo>
                  <a:lnTo>
                    <a:pt x="6" y="50"/>
                  </a:lnTo>
                  <a:lnTo>
                    <a:pt x="7" y="52"/>
                  </a:lnTo>
                  <a:lnTo>
                    <a:pt x="7" y="55"/>
                  </a:lnTo>
                  <a:lnTo>
                    <a:pt x="8" y="59"/>
                  </a:lnTo>
                  <a:lnTo>
                    <a:pt x="9" y="64"/>
                  </a:lnTo>
                  <a:lnTo>
                    <a:pt x="11" y="69"/>
                  </a:lnTo>
                  <a:lnTo>
                    <a:pt x="12" y="75"/>
                  </a:lnTo>
                  <a:lnTo>
                    <a:pt x="13" y="82"/>
                  </a:lnTo>
                  <a:lnTo>
                    <a:pt x="14" y="88"/>
                  </a:lnTo>
                  <a:lnTo>
                    <a:pt x="15" y="94"/>
                  </a:lnTo>
                  <a:lnTo>
                    <a:pt x="16" y="99"/>
                  </a:lnTo>
                  <a:lnTo>
                    <a:pt x="15" y="103"/>
                  </a:lnTo>
                  <a:lnTo>
                    <a:pt x="15" y="106"/>
                  </a:lnTo>
                  <a:lnTo>
                    <a:pt x="15" y="111"/>
                  </a:lnTo>
                  <a:lnTo>
                    <a:pt x="16" y="116"/>
                  </a:lnTo>
                  <a:lnTo>
                    <a:pt x="16" y="121"/>
                  </a:lnTo>
                  <a:lnTo>
                    <a:pt x="17" y="127"/>
                  </a:lnTo>
                  <a:lnTo>
                    <a:pt x="17" y="133"/>
                  </a:lnTo>
                  <a:lnTo>
                    <a:pt x="18" y="138"/>
                  </a:lnTo>
                  <a:lnTo>
                    <a:pt x="19" y="143"/>
                  </a:lnTo>
                  <a:lnTo>
                    <a:pt x="19" y="146"/>
                  </a:lnTo>
                  <a:lnTo>
                    <a:pt x="19" y="148"/>
                  </a:lnTo>
                  <a:lnTo>
                    <a:pt x="19" y="152"/>
                  </a:lnTo>
                  <a:lnTo>
                    <a:pt x="19" y="157"/>
                  </a:lnTo>
                  <a:lnTo>
                    <a:pt x="19" y="163"/>
                  </a:lnTo>
                  <a:lnTo>
                    <a:pt x="18" y="168"/>
                  </a:lnTo>
                  <a:lnTo>
                    <a:pt x="18" y="171"/>
                  </a:lnTo>
                  <a:lnTo>
                    <a:pt x="20" y="173"/>
                  </a:lnTo>
                  <a:lnTo>
                    <a:pt x="25" y="173"/>
                  </a:lnTo>
                  <a:lnTo>
                    <a:pt x="30" y="173"/>
                  </a:lnTo>
                  <a:lnTo>
                    <a:pt x="36" y="172"/>
                  </a:lnTo>
                  <a:lnTo>
                    <a:pt x="40" y="171"/>
                  </a:lnTo>
                  <a:lnTo>
                    <a:pt x="42" y="170"/>
                  </a:lnTo>
                  <a:lnTo>
                    <a:pt x="43" y="168"/>
                  </a:lnTo>
                  <a:lnTo>
                    <a:pt x="43" y="165"/>
                  </a:lnTo>
                  <a:lnTo>
                    <a:pt x="43" y="162"/>
                  </a:lnTo>
                  <a:lnTo>
                    <a:pt x="43" y="161"/>
                  </a:lnTo>
                  <a:lnTo>
                    <a:pt x="43" y="159"/>
                  </a:lnTo>
                  <a:lnTo>
                    <a:pt x="43" y="154"/>
                  </a:lnTo>
                  <a:lnTo>
                    <a:pt x="42" y="147"/>
                  </a:lnTo>
                  <a:lnTo>
                    <a:pt x="41" y="139"/>
                  </a:lnTo>
                  <a:lnTo>
                    <a:pt x="40" y="130"/>
                  </a:lnTo>
                  <a:lnTo>
                    <a:pt x="39" y="120"/>
                  </a:lnTo>
                  <a:lnTo>
                    <a:pt x="37" y="111"/>
                  </a:lnTo>
                  <a:lnTo>
                    <a:pt x="37" y="103"/>
                  </a:lnTo>
                  <a:lnTo>
                    <a:pt x="36" y="95"/>
                  </a:lnTo>
                  <a:lnTo>
                    <a:pt x="36" y="90"/>
                  </a:lnTo>
                  <a:lnTo>
                    <a:pt x="36" y="86"/>
                  </a:lnTo>
                  <a:lnTo>
                    <a:pt x="36" y="80"/>
                  </a:lnTo>
                  <a:lnTo>
                    <a:pt x="36" y="74"/>
                  </a:lnTo>
                  <a:lnTo>
                    <a:pt x="36" y="66"/>
                  </a:lnTo>
                  <a:lnTo>
                    <a:pt x="37" y="59"/>
                  </a:lnTo>
                  <a:lnTo>
                    <a:pt x="37" y="52"/>
                  </a:lnTo>
                  <a:lnTo>
                    <a:pt x="37" y="46"/>
                  </a:lnTo>
                  <a:lnTo>
                    <a:pt x="37" y="40"/>
                  </a:lnTo>
                  <a:lnTo>
                    <a:pt x="37" y="37"/>
                  </a:lnTo>
                  <a:lnTo>
                    <a:pt x="38" y="36"/>
                  </a:lnTo>
                  <a:lnTo>
                    <a:pt x="37" y="38"/>
                  </a:lnTo>
                  <a:lnTo>
                    <a:pt x="37" y="42"/>
                  </a:lnTo>
                  <a:lnTo>
                    <a:pt x="37" y="50"/>
                  </a:lnTo>
                  <a:lnTo>
                    <a:pt x="37" y="59"/>
                  </a:lnTo>
                  <a:lnTo>
                    <a:pt x="36" y="69"/>
                  </a:lnTo>
                  <a:lnTo>
                    <a:pt x="36" y="79"/>
                  </a:lnTo>
                  <a:lnTo>
                    <a:pt x="36" y="89"/>
                  </a:lnTo>
                  <a:lnTo>
                    <a:pt x="36" y="99"/>
                  </a:lnTo>
                  <a:lnTo>
                    <a:pt x="37" y="106"/>
                  </a:lnTo>
                  <a:lnTo>
                    <a:pt x="38" y="111"/>
                  </a:lnTo>
                </a:path>
              </a:pathLst>
            </a:custGeom>
            <a:noFill/>
            <a:ln w="12700" cap="rnd" cmpd="sng">
              <a:solidFill>
                <a:srgbClr val="470000"/>
              </a:solidFill>
              <a:prstDash val="solid"/>
              <a:round/>
              <a:headEnd/>
              <a:tailEnd/>
            </a:ln>
            <a:effectLst/>
          </p:spPr>
          <p:txBody>
            <a:bodyPr wrap="none" lIns="104683" tIns="52342" rIns="104683" bIns="52342">
              <a:spAutoFit/>
            </a:bodyPr>
            <a:lstStyle/>
            <a:p>
              <a:pPr>
                <a:defRPr/>
              </a:pPr>
              <a:endParaRPr lang="en-US" dirty="0"/>
            </a:p>
          </p:txBody>
        </p:sp>
        <p:sp>
          <p:nvSpPr>
            <p:cNvPr id="1220" name="Freeform 196"/>
            <p:cNvSpPr>
              <a:spLocks/>
            </p:cNvSpPr>
            <p:nvPr/>
          </p:nvSpPr>
          <p:spPr bwMode="auto">
            <a:xfrm>
              <a:off x="489" y="392"/>
              <a:ext cx="27" cy="49"/>
            </a:xfrm>
            <a:custGeom>
              <a:avLst/>
              <a:gdLst/>
              <a:ahLst/>
              <a:cxnLst>
                <a:cxn ang="0">
                  <a:pos x="0" y="46"/>
                </a:cxn>
                <a:cxn ang="0">
                  <a:pos x="2" y="48"/>
                </a:cxn>
                <a:cxn ang="0">
                  <a:pos x="7" y="48"/>
                </a:cxn>
                <a:cxn ang="0">
                  <a:pos x="12" y="48"/>
                </a:cxn>
                <a:cxn ang="0">
                  <a:pos x="18" y="47"/>
                </a:cxn>
                <a:cxn ang="0">
                  <a:pos x="22" y="46"/>
                </a:cxn>
                <a:cxn ang="0">
                  <a:pos x="24" y="45"/>
                </a:cxn>
                <a:cxn ang="0">
                  <a:pos x="25" y="43"/>
                </a:cxn>
                <a:cxn ang="0">
                  <a:pos x="26" y="40"/>
                </a:cxn>
                <a:cxn ang="0">
                  <a:pos x="25" y="37"/>
                </a:cxn>
                <a:cxn ang="0">
                  <a:pos x="25" y="36"/>
                </a:cxn>
                <a:cxn ang="0">
                  <a:pos x="25" y="35"/>
                </a:cxn>
                <a:cxn ang="0">
                  <a:pos x="25" y="33"/>
                </a:cxn>
                <a:cxn ang="0">
                  <a:pos x="25" y="31"/>
                </a:cxn>
                <a:cxn ang="0">
                  <a:pos x="25" y="28"/>
                </a:cxn>
                <a:cxn ang="0">
                  <a:pos x="24" y="24"/>
                </a:cxn>
                <a:cxn ang="0">
                  <a:pos x="24" y="20"/>
                </a:cxn>
                <a:cxn ang="0">
                  <a:pos x="23" y="15"/>
                </a:cxn>
                <a:cxn ang="0">
                  <a:pos x="23" y="11"/>
                </a:cxn>
                <a:cxn ang="0">
                  <a:pos x="22" y="6"/>
                </a:cxn>
                <a:cxn ang="0">
                  <a:pos x="21" y="0"/>
                </a:cxn>
              </a:cxnLst>
              <a:rect l="0" t="0" r="r" b="b"/>
              <a:pathLst>
                <a:path w="27" h="49">
                  <a:moveTo>
                    <a:pt x="0" y="46"/>
                  </a:moveTo>
                  <a:lnTo>
                    <a:pt x="2" y="48"/>
                  </a:lnTo>
                  <a:lnTo>
                    <a:pt x="7" y="48"/>
                  </a:lnTo>
                  <a:lnTo>
                    <a:pt x="12" y="48"/>
                  </a:lnTo>
                  <a:lnTo>
                    <a:pt x="18" y="47"/>
                  </a:lnTo>
                  <a:lnTo>
                    <a:pt x="22" y="46"/>
                  </a:lnTo>
                  <a:lnTo>
                    <a:pt x="24" y="45"/>
                  </a:lnTo>
                  <a:lnTo>
                    <a:pt x="25" y="43"/>
                  </a:lnTo>
                  <a:lnTo>
                    <a:pt x="26" y="40"/>
                  </a:lnTo>
                  <a:lnTo>
                    <a:pt x="25" y="37"/>
                  </a:lnTo>
                  <a:lnTo>
                    <a:pt x="25" y="36"/>
                  </a:lnTo>
                  <a:lnTo>
                    <a:pt x="25" y="35"/>
                  </a:lnTo>
                  <a:lnTo>
                    <a:pt x="25" y="33"/>
                  </a:lnTo>
                  <a:lnTo>
                    <a:pt x="25" y="31"/>
                  </a:lnTo>
                  <a:lnTo>
                    <a:pt x="25" y="28"/>
                  </a:lnTo>
                  <a:lnTo>
                    <a:pt x="24" y="24"/>
                  </a:lnTo>
                  <a:lnTo>
                    <a:pt x="24" y="20"/>
                  </a:lnTo>
                  <a:lnTo>
                    <a:pt x="23" y="15"/>
                  </a:lnTo>
                  <a:lnTo>
                    <a:pt x="23" y="11"/>
                  </a:lnTo>
                  <a:lnTo>
                    <a:pt x="22" y="6"/>
                  </a:lnTo>
                  <a:lnTo>
                    <a:pt x="21" y="0"/>
                  </a:lnTo>
                </a:path>
              </a:pathLst>
            </a:custGeom>
            <a:noFill/>
            <a:ln w="12700" cap="rnd" cmpd="sng">
              <a:solidFill>
                <a:srgbClr val="A8473A"/>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21" name="Freeform 197"/>
            <p:cNvSpPr>
              <a:spLocks/>
            </p:cNvSpPr>
            <p:nvPr/>
          </p:nvSpPr>
          <p:spPr bwMode="auto">
            <a:xfrm>
              <a:off x="489" y="392"/>
              <a:ext cx="26" cy="49"/>
            </a:xfrm>
            <a:custGeom>
              <a:avLst/>
              <a:gdLst/>
              <a:ahLst/>
              <a:cxnLst>
                <a:cxn ang="0">
                  <a:pos x="0" y="46"/>
                </a:cxn>
                <a:cxn ang="0">
                  <a:pos x="2" y="47"/>
                </a:cxn>
                <a:cxn ang="0">
                  <a:pos x="7" y="48"/>
                </a:cxn>
                <a:cxn ang="0">
                  <a:pos x="12" y="48"/>
                </a:cxn>
                <a:cxn ang="0">
                  <a:pos x="18" y="47"/>
                </a:cxn>
                <a:cxn ang="0">
                  <a:pos x="21" y="46"/>
                </a:cxn>
                <a:cxn ang="0">
                  <a:pos x="24" y="44"/>
                </a:cxn>
                <a:cxn ang="0">
                  <a:pos x="25" y="42"/>
                </a:cxn>
                <a:cxn ang="0">
                  <a:pos x="25" y="39"/>
                </a:cxn>
                <a:cxn ang="0">
                  <a:pos x="25" y="37"/>
                </a:cxn>
                <a:cxn ang="0">
                  <a:pos x="25" y="35"/>
                </a:cxn>
                <a:cxn ang="0">
                  <a:pos x="25" y="34"/>
                </a:cxn>
                <a:cxn ang="0">
                  <a:pos x="25" y="33"/>
                </a:cxn>
                <a:cxn ang="0">
                  <a:pos x="25" y="30"/>
                </a:cxn>
                <a:cxn ang="0">
                  <a:pos x="24" y="27"/>
                </a:cxn>
                <a:cxn ang="0">
                  <a:pos x="24" y="24"/>
                </a:cxn>
                <a:cxn ang="0">
                  <a:pos x="24" y="20"/>
                </a:cxn>
                <a:cxn ang="0">
                  <a:pos x="23" y="15"/>
                </a:cxn>
                <a:cxn ang="0">
                  <a:pos x="22" y="10"/>
                </a:cxn>
                <a:cxn ang="0">
                  <a:pos x="22" y="6"/>
                </a:cxn>
                <a:cxn ang="0">
                  <a:pos x="21" y="0"/>
                </a:cxn>
              </a:cxnLst>
              <a:rect l="0" t="0" r="r" b="b"/>
              <a:pathLst>
                <a:path w="26" h="49">
                  <a:moveTo>
                    <a:pt x="0" y="46"/>
                  </a:moveTo>
                  <a:lnTo>
                    <a:pt x="2" y="47"/>
                  </a:lnTo>
                  <a:lnTo>
                    <a:pt x="7" y="48"/>
                  </a:lnTo>
                  <a:lnTo>
                    <a:pt x="12" y="48"/>
                  </a:lnTo>
                  <a:lnTo>
                    <a:pt x="18" y="47"/>
                  </a:lnTo>
                  <a:lnTo>
                    <a:pt x="21" y="46"/>
                  </a:lnTo>
                  <a:lnTo>
                    <a:pt x="24" y="44"/>
                  </a:lnTo>
                  <a:lnTo>
                    <a:pt x="25" y="42"/>
                  </a:lnTo>
                  <a:lnTo>
                    <a:pt x="25" y="39"/>
                  </a:lnTo>
                  <a:lnTo>
                    <a:pt x="25" y="37"/>
                  </a:lnTo>
                  <a:lnTo>
                    <a:pt x="25" y="35"/>
                  </a:lnTo>
                  <a:lnTo>
                    <a:pt x="25" y="34"/>
                  </a:lnTo>
                  <a:lnTo>
                    <a:pt x="25" y="33"/>
                  </a:lnTo>
                  <a:lnTo>
                    <a:pt x="25" y="30"/>
                  </a:lnTo>
                  <a:lnTo>
                    <a:pt x="24" y="27"/>
                  </a:lnTo>
                  <a:lnTo>
                    <a:pt x="24" y="24"/>
                  </a:lnTo>
                  <a:lnTo>
                    <a:pt x="24" y="20"/>
                  </a:lnTo>
                  <a:lnTo>
                    <a:pt x="23" y="15"/>
                  </a:lnTo>
                  <a:lnTo>
                    <a:pt x="22" y="10"/>
                  </a:lnTo>
                  <a:lnTo>
                    <a:pt x="22" y="6"/>
                  </a:lnTo>
                  <a:lnTo>
                    <a:pt x="21" y="0"/>
                  </a:lnTo>
                </a:path>
              </a:pathLst>
            </a:custGeom>
            <a:noFill/>
            <a:ln w="12700" cap="rnd" cmpd="sng">
              <a:solidFill>
                <a:srgbClr val="A74336"/>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22" name="Freeform 198"/>
            <p:cNvSpPr>
              <a:spLocks/>
            </p:cNvSpPr>
            <p:nvPr/>
          </p:nvSpPr>
          <p:spPr bwMode="auto">
            <a:xfrm>
              <a:off x="489" y="392"/>
              <a:ext cx="26" cy="49"/>
            </a:xfrm>
            <a:custGeom>
              <a:avLst/>
              <a:gdLst/>
              <a:ahLst/>
              <a:cxnLst>
                <a:cxn ang="0">
                  <a:pos x="0" y="46"/>
                </a:cxn>
                <a:cxn ang="0">
                  <a:pos x="2" y="47"/>
                </a:cxn>
                <a:cxn ang="0">
                  <a:pos x="7" y="48"/>
                </a:cxn>
                <a:cxn ang="0">
                  <a:pos x="12" y="47"/>
                </a:cxn>
                <a:cxn ang="0">
                  <a:pos x="17" y="46"/>
                </a:cxn>
                <a:cxn ang="0">
                  <a:pos x="21" y="45"/>
                </a:cxn>
                <a:cxn ang="0">
                  <a:pos x="23" y="44"/>
                </a:cxn>
                <a:cxn ang="0">
                  <a:pos x="24" y="42"/>
                </a:cxn>
                <a:cxn ang="0">
                  <a:pos x="25" y="39"/>
                </a:cxn>
                <a:cxn ang="0">
                  <a:pos x="25" y="37"/>
                </a:cxn>
                <a:cxn ang="0">
                  <a:pos x="25" y="35"/>
                </a:cxn>
                <a:cxn ang="0">
                  <a:pos x="25" y="34"/>
                </a:cxn>
                <a:cxn ang="0">
                  <a:pos x="25" y="32"/>
                </a:cxn>
                <a:cxn ang="0">
                  <a:pos x="24" y="30"/>
                </a:cxn>
                <a:cxn ang="0">
                  <a:pos x="24" y="27"/>
                </a:cxn>
                <a:cxn ang="0">
                  <a:pos x="24" y="23"/>
                </a:cxn>
                <a:cxn ang="0">
                  <a:pos x="23" y="19"/>
                </a:cxn>
                <a:cxn ang="0">
                  <a:pos x="23" y="15"/>
                </a:cxn>
                <a:cxn ang="0">
                  <a:pos x="22" y="10"/>
                </a:cxn>
                <a:cxn ang="0">
                  <a:pos x="22" y="5"/>
                </a:cxn>
                <a:cxn ang="0">
                  <a:pos x="21" y="0"/>
                </a:cxn>
              </a:cxnLst>
              <a:rect l="0" t="0" r="r" b="b"/>
              <a:pathLst>
                <a:path w="26" h="49">
                  <a:moveTo>
                    <a:pt x="0" y="46"/>
                  </a:moveTo>
                  <a:lnTo>
                    <a:pt x="2" y="47"/>
                  </a:lnTo>
                  <a:lnTo>
                    <a:pt x="7" y="48"/>
                  </a:lnTo>
                  <a:lnTo>
                    <a:pt x="12" y="47"/>
                  </a:lnTo>
                  <a:lnTo>
                    <a:pt x="17" y="46"/>
                  </a:lnTo>
                  <a:lnTo>
                    <a:pt x="21" y="45"/>
                  </a:lnTo>
                  <a:lnTo>
                    <a:pt x="23" y="44"/>
                  </a:lnTo>
                  <a:lnTo>
                    <a:pt x="24" y="42"/>
                  </a:lnTo>
                  <a:lnTo>
                    <a:pt x="25" y="39"/>
                  </a:lnTo>
                  <a:lnTo>
                    <a:pt x="25" y="37"/>
                  </a:lnTo>
                  <a:lnTo>
                    <a:pt x="25" y="35"/>
                  </a:lnTo>
                  <a:lnTo>
                    <a:pt x="25" y="34"/>
                  </a:lnTo>
                  <a:lnTo>
                    <a:pt x="25" y="32"/>
                  </a:lnTo>
                  <a:lnTo>
                    <a:pt x="24" y="30"/>
                  </a:lnTo>
                  <a:lnTo>
                    <a:pt x="24" y="27"/>
                  </a:lnTo>
                  <a:lnTo>
                    <a:pt x="24" y="23"/>
                  </a:lnTo>
                  <a:lnTo>
                    <a:pt x="23" y="19"/>
                  </a:lnTo>
                  <a:lnTo>
                    <a:pt x="23" y="15"/>
                  </a:lnTo>
                  <a:lnTo>
                    <a:pt x="22" y="10"/>
                  </a:lnTo>
                  <a:lnTo>
                    <a:pt x="22" y="5"/>
                  </a:lnTo>
                  <a:lnTo>
                    <a:pt x="21" y="0"/>
                  </a:lnTo>
                </a:path>
              </a:pathLst>
            </a:custGeom>
            <a:noFill/>
            <a:ln w="12700" cap="rnd" cmpd="sng">
              <a:solidFill>
                <a:srgbClr val="A54032"/>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23" name="Freeform 199"/>
            <p:cNvSpPr>
              <a:spLocks/>
            </p:cNvSpPr>
            <p:nvPr/>
          </p:nvSpPr>
          <p:spPr bwMode="auto">
            <a:xfrm>
              <a:off x="489" y="392"/>
              <a:ext cx="25" cy="48"/>
            </a:xfrm>
            <a:custGeom>
              <a:avLst/>
              <a:gdLst/>
              <a:ahLst/>
              <a:cxnLst>
                <a:cxn ang="0">
                  <a:pos x="0" y="46"/>
                </a:cxn>
                <a:cxn ang="0">
                  <a:pos x="2" y="47"/>
                </a:cxn>
                <a:cxn ang="0">
                  <a:pos x="6" y="47"/>
                </a:cxn>
                <a:cxn ang="0">
                  <a:pos x="12" y="47"/>
                </a:cxn>
                <a:cxn ang="0">
                  <a:pos x="17" y="46"/>
                </a:cxn>
                <a:cxn ang="0">
                  <a:pos x="21" y="45"/>
                </a:cxn>
                <a:cxn ang="0">
                  <a:pos x="23" y="43"/>
                </a:cxn>
                <a:cxn ang="0">
                  <a:pos x="24" y="41"/>
                </a:cxn>
                <a:cxn ang="0">
                  <a:pos x="24" y="38"/>
                </a:cxn>
                <a:cxn ang="0">
                  <a:pos x="24" y="36"/>
                </a:cxn>
                <a:cxn ang="0">
                  <a:pos x="24" y="35"/>
                </a:cxn>
                <a:cxn ang="0">
                  <a:pos x="24" y="34"/>
                </a:cxn>
                <a:cxn ang="0">
                  <a:pos x="24" y="32"/>
                </a:cxn>
                <a:cxn ang="0">
                  <a:pos x="24" y="30"/>
                </a:cxn>
                <a:cxn ang="0">
                  <a:pos x="24" y="26"/>
                </a:cxn>
                <a:cxn ang="0">
                  <a:pos x="24" y="23"/>
                </a:cxn>
                <a:cxn ang="0">
                  <a:pos x="23" y="19"/>
                </a:cxn>
                <a:cxn ang="0">
                  <a:pos x="23" y="15"/>
                </a:cxn>
                <a:cxn ang="0">
                  <a:pos x="22" y="10"/>
                </a:cxn>
                <a:cxn ang="0">
                  <a:pos x="22" y="5"/>
                </a:cxn>
                <a:cxn ang="0">
                  <a:pos x="21" y="0"/>
                </a:cxn>
              </a:cxnLst>
              <a:rect l="0" t="0" r="r" b="b"/>
              <a:pathLst>
                <a:path w="25" h="48">
                  <a:moveTo>
                    <a:pt x="0" y="46"/>
                  </a:moveTo>
                  <a:lnTo>
                    <a:pt x="2" y="47"/>
                  </a:lnTo>
                  <a:lnTo>
                    <a:pt x="6" y="47"/>
                  </a:lnTo>
                  <a:lnTo>
                    <a:pt x="12" y="47"/>
                  </a:lnTo>
                  <a:lnTo>
                    <a:pt x="17" y="46"/>
                  </a:lnTo>
                  <a:lnTo>
                    <a:pt x="21" y="45"/>
                  </a:lnTo>
                  <a:lnTo>
                    <a:pt x="23" y="43"/>
                  </a:lnTo>
                  <a:lnTo>
                    <a:pt x="24" y="41"/>
                  </a:lnTo>
                  <a:lnTo>
                    <a:pt x="24" y="38"/>
                  </a:lnTo>
                  <a:lnTo>
                    <a:pt x="24" y="36"/>
                  </a:lnTo>
                  <a:lnTo>
                    <a:pt x="24" y="35"/>
                  </a:lnTo>
                  <a:lnTo>
                    <a:pt x="24" y="34"/>
                  </a:lnTo>
                  <a:lnTo>
                    <a:pt x="24" y="32"/>
                  </a:lnTo>
                  <a:lnTo>
                    <a:pt x="24" y="30"/>
                  </a:lnTo>
                  <a:lnTo>
                    <a:pt x="24" y="26"/>
                  </a:lnTo>
                  <a:lnTo>
                    <a:pt x="24" y="23"/>
                  </a:lnTo>
                  <a:lnTo>
                    <a:pt x="23" y="19"/>
                  </a:lnTo>
                  <a:lnTo>
                    <a:pt x="23" y="15"/>
                  </a:lnTo>
                  <a:lnTo>
                    <a:pt x="22" y="10"/>
                  </a:lnTo>
                  <a:lnTo>
                    <a:pt x="22" y="5"/>
                  </a:lnTo>
                  <a:lnTo>
                    <a:pt x="21" y="0"/>
                  </a:lnTo>
                </a:path>
              </a:pathLst>
            </a:custGeom>
            <a:noFill/>
            <a:ln w="12700" cap="rnd" cmpd="sng">
              <a:solidFill>
                <a:srgbClr val="A43D2E"/>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24" name="Freeform 200"/>
            <p:cNvSpPr>
              <a:spLocks/>
            </p:cNvSpPr>
            <p:nvPr/>
          </p:nvSpPr>
          <p:spPr bwMode="auto">
            <a:xfrm>
              <a:off x="489" y="392"/>
              <a:ext cx="25" cy="48"/>
            </a:xfrm>
            <a:custGeom>
              <a:avLst/>
              <a:gdLst/>
              <a:ahLst/>
              <a:cxnLst>
                <a:cxn ang="0">
                  <a:pos x="0" y="46"/>
                </a:cxn>
                <a:cxn ang="0">
                  <a:pos x="2" y="47"/>
                </a:cxn>
                <a:cxn ang="0">
                  <a:pos x="6" y="47"/>
                </a:cxn>
                <a:cxn ang="0">
                  <a:pos x="11" y="47"/>
                </a:cxn>
                <a:cxn ang="0">
                  <a:pos x="16" y="46"/>
                </a:cxn>
                <a:cxn ang="0">
                  <a:pos x="20" y="44"/>
                </a:cxn>
                <a:cxn ang="0">
                  <a:pos x="22" y="43"/>
                </a:cxn>
                <a:cxn ang="0">
                  <a:pos x="23" y="41"/>
                </a:cxn>
                <a:cxn ang="0">
                  <a:pos x="24" y="38"/>
                </a:cxn>
                <a:cxn ang="0">
                  <a:pos x="24" y="36"/>
                </a:cxn>
                <a:cxn ang="0">
                  <a:pos x="24" y="34"/>
                </a:cxn>
                <a:cxn ang="0">
                  <a:pos x="24" y="33"/>
                </a:cxn>
                <a:cxn ang="0">
                  <a:pos x="24" y="31"/>
                </a:cxn>
                <a:cxn ang="0">
                  <a:pos x="24" y="29"/>
                </a:cxn>
                <a:cxn ang="0">
                  <a:pos x="24" y="26"/>
                </a:cxn>
                <a:cxn ang="0">
                  <a:pos x="23" y="23"/>
                </a:cxn>
                <a:cxn ang="0">
                  <a:pos x="23" y="19"/>
                </a:cxn>
                <a:cxn ang="0">
                  <a:pos x="22" y="14"/>
                </a:cxn>
                <a:cxn ang="0">
                  <a:pos x="22" y="10"/>
                </a:cxn>
                <a:cxn ang="0">
                  <a:pos x="22" y="5"/>
                </a:cxn>
                <a:cxn ang="0">
                  <a:pos x="21" y="0"/>
                </a:cxn>
              </a:cxnLst>
              <a:rect l="0" t="0" r="r" b="b"/>
              <a:pathLst>
                <a:path w="25" h="48">
                  <a:moveTo>
                    <a:pt x="0" y="46"/>
                  </a:moveTo>
                  <a:lnTo>
                    <a:pt x="2" y="47"/>
                  </a:lnTo>
                  <a:lnTo>
                    <a:pt x="6" y="47"/>
                  </a:lnTo>
                  <a:lnTo>
                    <a:pt x="11" y="47"/>
                  </a:lnTo>
                  <a:lnTo>
                    <a:pt x="16" y="46"/>
                  </a:lnTo>
                  <a:lnTo>
                    <a:pt x="20" y="44"/>
                  </a:lnTo>
                  <a:lnTo>
                    <a:pt x="22" y="43"/>
                  </a:lnTo>
                  <a:lnTo>
                    <a:pt x="23" y="41"/>
                  </a:lnTo>
                  <a:lnTo>
                    <a:pt x="24" y="38"/>
                  </a:lnTo>
                  <a:lnTo>
                    <a:pt x="24" y="36"/>
                  </a:lnTo>
                  <a:lnTo>
                    <a:pt x="24" y="34"/>
                  </a:lnTo>
                  <a:lnTo>
                    <a:pt x="24" y="33"/>
                  </a:lnTo>
                  <a:lnTo>
                    <a:pt x="24" y="31"/>
                  </a:lnTo>
                  <a:lnTo>
                    <a:pt x="24" y="29"/>
                  </a:lnTo>
                  <a:lnTo>
                    <a:pt x="24" y="26"/>
                  </a:lnTo>
                  <a:lnTo>
                    <a:pt x="23" y="23"/>
                  </a:lnTo>
                  <a:lnTo>
                    <a:pt x="23" y="19"/>
                  </a:lnTo>
                  <a:lnTo>
                    <a:pt x="22" y="14"/>
                  </a:lnTo>
                  <a:lnTo>
                    <a:pt x="22" y="10"/>
                  </a:lnTo>
                  <a:lnTo>
                    <a:pt x="22" y="5"/>
                  </a:lnTo>
                  <a:lnTo>
                    <a:pt x="21" y="0"/>
                  </a:lnTo>
                </a:path>
              </a:pathLst>
            </a:custGeom>
            <a:noFill/>
            <a:ln w="12700" cap="rnd" cmpd="sng">
              <a:solidFill>
                <a:srgbClr val="A3392A"/>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25" name="Freeform 201"/>
            <p:cNvSpPr>
              <a:spLocks/>
            </p:cNvSpPr>
            <p:nvPr/>
          </p:nvSpPr>
          <p:spPr bwMode="auto">
            <a:xfrm>
              <a:off x="489" y="392"/>
              <a:ext cx="24" cy="48"/>
            </a:xfrm>
            <a:custGeom>
              <a:avLst/>
              <a:gdLst/>
              <a:ahLst/>
              <a:cxnLst>
                <a:cxn ang="0">
                  <a:pos x="0" y="46"/>
                </a:cxn>
                <a:cxn ang="0">
                  <a:pos x="2" y="47"/>
                </a:cxn>
                <a:cxn ang="0">
                  <a:pos x="6" y="47"/>
                </a:cxn>
                <a:cxn ang="0">
                  <a:pos x="11" y="46"/>
                </a:cxn>
                <a:cxn ang="0">
                  <a:pos x="16" y="45"/>
                </a:cxn>
                <a:cxn ang="0">
                  <a:pos x="20" y="44"/>
                </a:cxn>
                <a:cxn ang="0">
                  <a:pos x="22" y="42"/>
                </a:cxn>
                <a:cxn ang="0">
                  <a:pos x="23" y="40"/>
                </a:cxn>
                <a:cxn ang="0">
                  <a:pos x="23" y="38"/>
                </a:cxn>
                <a:cxn ang="0">
                  <a:pos x="23" y="36"/>
                </a:cxn>
                <a:cxn ang="0">
                  <a:pos x="23" y="34"/>
                </a:cxn>
                <a:cxn ang="0">
                  <a:pos x="23" y="33"/>
                </a:cxn>
                <a:cxn ang="0">
                  <a:pos x="23" y="31"/>
                </a:cxn>
                <a:cxn ang="0">
                  <a:pos x="23" y="29"/>
                </a:cxn>
                <a:cxn ang="0">
                  <a:pos x="23" y="26"/>
                </a:cxn>
                <a:cxn ang="0">
                  <a:pos x="23" y="22"/>
                </a:cxn>
                <a:cxn ang="0">
                  <a:pos x="23" y="19"/>
                </a:cxn>
                <a:cxn ang="0">
                  <a:pos x="22" y="14"/>
                </a:cxn>
                <a:cxn ang="0">
                  <a:pos x="22" y="10"/>
                </a:cxn>
                <a:cxn ang="0">
                  <a:pos x="21" y="5"/>
                </a:cxn>
                <a:cxn ang="0">
                  <a:pos x="21" y="0"/>
                </a:cxn>
              </a:cxnLst>
              <a:rect l="0" t="0" r="r" b="b"/>
              <a:pathLst>
                <a:path w="24" h="48">
                  <a:moveTo>
                    <a:pt x="0" y="46"/>
                  </a:moveTo>
                  <a:lnTo>
                    <a:pt x="2" y="47"/>
                  </a:lnTo>
                  <a:lnTo>
                    <a:pt x="6" y="47"/>
                  </a:lnTo>
                  <a:lnTo>
                    <a:pt x="11" y="46"/>
                  </a:lnTo>
                  <a:lnTo>
                    <a:pt x="16" y="45"/>
                  </a:lnTo>
                  <a:lnTo>
                    <a:pt x="20" y="44"/>
                  </a:lnTo>
                  <a:lnTo>
                    <a:pt x="22" y="42"/>
                  </a:lnTo>
                  <a:lnTo>
                    <a:pt x="23" y="40"/>
                  </a:lnTo>
                  <a:lnTo>
                    <a:pt x="23" y="38"/>
                  </a:lnTo>
                  <a:lnTo>
                    <a:pt x="23" y="36"/>
                  </a:lnTo>
                  <a:lnTo>
                    <a:pt x="23" y="34"/>
                  </a:lnTo>
                  <a:lnTo>
                    <a:pt x="23" y="33"/>
                  </a:lnTo>
                  <a:lnTo>
                    <a:pt x="23" y="31"/>
                  </a:lnTo>
                  <a:lnTo>
                    <a:pt x="23" y="29"/>
                  </a:lnTo>
                  <a:lnTo>
                    <a:pt x="23" y="26"/>
                  </a:lnTo>
                  <a:lnTo>
                    <a:pt x="23" y="22"/>
                  </a:lnTo>
                  <a:lnTo>
                    <a:pt x="23" y="19"/>
                  </a:lnTo>
                  <a:lnTo>
                    <a:pt x="22" y="14"/>
                  </a:lnTo>
                  <a:lnTo>
                    <a:pt x="22" y="10"/>
                  </a:lnTo>
                  <a:lnTo>
                    <a:pt x="21" y="5"/>
                  </a:lnTo>
                  <a:lnTo>
                    <a:pt x="21" y="0"/>
                  </a:lnTo>
                </a:path>
              </a:pathLst>
            </a:custGeom>
            <a:noFill/>
            <a:ln w="12700" cap="rnd" cmpd="sng">
              <a:solidFill>
                <a:srgbClr val="A13626"/>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26" name="Freeform 202"/>
            <p:cNvSpPr>
              <a:spLocks/>
            </p:cNvSpPr>
            <p:nvPr/>
          </p:nvSpPr>
          <p:spPr bwMode="auto">
            <a:xfrm>
              <a:off x="489" y="392"/>
              <a:ext cx="24" cy="48"/>
            </a:xfrm>
            <a:custGeom>
              <a:avLst/>
              <a:gdLst/>
              <a:ahLst/>
              <a:cxnLst>
                <a:cxn ang="0">
                  <a:pos x="0" y="46"/>
                </a:cxn>
                <a:cxn ang="0">
                  <a:pos x="2" y="47"/>
                </a:cxn>
                <a:cxn ang="0">
                  <a:pos x="6" y="47"/>
                </a:cxn>
                <a:cxn ang="0">
                  <a:pos x="11" y="46"/>
                </a:cxn>
                <a:cxn ang="0">
                  <a:pos x="16" y="45"/>
                </a:cxn>
                <a:cxn ang="0">
                  <a:pos x="19" y="43"/>
                </a:cxn>
                <a:cxn ang="0">
                  <a:pos x="21" y="42"/>
                </a:cxn>
                <a:cxn ang="0">
                  <a:pos x="22" y="40"/>
                </a:cxn>
                <a:cxn ang="0">
                  <a:pos x="23" y="37"/>
                </a:cxn>
                <a:cxn ang="0">
                  <a:pos x="23" y="35"/>
                </a:cxn>
                <a:cxn ang="0">
                  <a:pos x="23" y="33"/>
                </a:cxn>
                <a:cxn ang="0">
                  <a:pos x="23" y="32"/>
                </a:cxn>
                <a:cxn ang="0">
                  <a:pos x="23" y="31"/>
                </a:cxn>
                <a:cxn ang="0">
                  <a:pos x="23" y="28"/>
                </a:cxn>
                <a:cxn ang="0">
                  <a:pos x="23" y="25"/>
                </a:cxn>
                <a:cxn ang="0">
                  <a:pos x="23" y="22"/>
                </a:cxn>
                <a:cxn ang="0">
                  <a:pos x="22" y="18"/>
                </a:cxn>
                <a:cxn ang="0">
                  <a:pos x="22" y="14"/>
                </a:cxn>
                <a:cxn ang="0">
                  <a:pos x="22" y="10"/>
                </a:cxn>
                <a:cxn ang="0">
                  <a:pos x="21" y="5"/>
                </a:cxn>
                <a:cxn ang="0">
                  <a:pos x="21" y="0"/>
                </a:cxn>
              </a:cxnLst>
              <a:rect l="0" t="0" r="r" b="b"/>
              <a:pathLst>
                <a:path w="24" h="48">
                  <a:moveTo>
                    <a:pt x="0" y="46"/>
                  </a:moveTo>
                  <a:lnTo>
                    <a:pt x="2" y="47"/>
                  </a:lnTo>
                  <a:lnTo>
                    <a:pt x="6" y="47"/>
                  </a:lnTo>
                  <a:lnTo>
                    <a:pt x="11" y="46"/>
                  </a:lnTo>
                  <a:lnTo>
                    <a:pt x="16" y="45"/>
                  </a:lnTo>
                  <a:lnTo>
                    <a:pt x="19" y="43"/>
                  </a:lnTo>
                  <a:lnTo>
                    <a:pt x="21" y="42"/>
                  </a:lnTo>
                  <a:lnTo>
                    <a:pt x="22" y="40"/>
                  </a:lnTo>
                  <a:lnTo>
                    <a:pt x="23" y="37"/>
                  </a:lnTo>
                  <a:lnTo>
                    <a:pt x="23" y="35"/>
                  </a:lnTo>
                  <a:lnTo>
                    <a:pt x="23" y="33"/>
                  </a:lnTo>
                  <a:lnTo>
                    <a:pt x="23" y="32"/>
                  </a:lnTo>
                  <a:lnTo>
                    <a:pt x="23" y="31"/>
                  </a:lnTo>
                  <a:lnTo>
                    <a:pt x="23" y="28"/>
                  </a:lnTo>
                  <a:lnTo>
                    <a:pt x="23" y="25"/>
                  </a:lnTo>
                  <a:lnTo>
                    <a:pt x="23" y="22"/>
                  </a:lnTo>
                  <a:lnTo>
                    <a:pt x="22" y="18"/>
                  </a:lnTo>
                  <a:lnTo>
                    <a:pt x="22" y="14"/>
                  </a:lnTo>
                  <a:lnTo>
                    <a:pt x="22" y="10"/>
                  </a:lnTo>
                  <a:lnTo>
                    <a:pt x="21" y="5"/>
                  </a:lnTo>
                  <a:lnTo>
                    <a:pt x="21" y="0"/>
                  </a:lnTo>
                </a:path>
              </a:pathLst>
            </a:custGeom>
            <a:noFill/>
            <a:ln w="12700" cap="rnd" cmpd="sng">
              <a:solidFill>
                <a:srgbClr val="A03221"/>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27" name="Freeform 203"/>
            <p:cNvSpPr>
              <a:spLocks/>
            </p:cNvSpPr>
            <p:nvPr/>
          </p:nvSpPr>
          <p:spPr bwMode="auto">
            <a:xfrm>
              <a:off x="490" y="392"/>
              <a:ext cx="23" cy="48"/>
            </a:xfrm>
            <a:custGeom>
              <a:avLst/>
              <a:gdLst/>
              <a:ahLst/>
              <a:cxnLst>
                <a:cxn ang="0">
                  <a:pos x="0" y="46"/>
                </a:cxn>
                <a:cxn ang="0">
                  <a:pos x="1" y="47"/>
                </a:cxn>
                <a:cxn ang="0">
                  <a:pos x="5" y="47"/>
                </a:cxn>
                <a:cxn ang="0">
                  <a:pos x="9" y="46"/>
                </a:cxn>
                <a:cxn ang="0">
                  <a:pos x="14" y="44"/>
                </a:cxn>
                <a:cxn ang="0">
                  <a:pos x="18" y="43"/>
                </a:cxn>
                <a:cxn ang="0">
                  <a:pos x="20" y="41"/>
                </a:cxn>
                <a:cxn ang="0">
                  <a:pos x="21" y="39"/>
                </a:cxn>
                <a:cxn ang="0">
                  <a:pos x="21" y="37"/>
                </a:cxn>
                <a:cxn ang="0">
                  <a:pos x="21" y="35"/>
                </a:cxn>
                <a:cxn ang="0">
                  <a:pos x="21" y="33"/>
                </a:cxn>
                <a:cxn ang="0">
                  <a:pos x="22" y="32"/>
                </a:cxn>
                <a:cxn ang="0">
                  <a:pos x="22" y="30"/>
                </a:cxn>
                <a:cxn ang="0">
                  <a:pos x="22" y="28"/>
                </a:cxn>
                <a:cxn ang="0">
                  <a:pos x="22" y="25"/>
                </a:cxn>
                <a:cxn ang="0">
                  <a:pos x="21" y="22"/>
                </a:cxn>
                <a:cxn ang="0">
                  <a:pos x="21" y="18"/>
                </a:cxn>
                <a:cxn ang="0">
                  <a:pos x="21" y="14"/>
                </a:cxn>
                <a:cxn ang="0">
                  <a:pos x="21" y="10"/>
                </a:cxn>
                <a:cxn ang="0">
                  <a:pos x="20" y="5"/>
                </a:cxn>
                <a:cxn ang="0">
                  <a:pos x="20" y="0"/>
                </a:cxn>
              </a:cxnLst>
              <a:rect l="0" t="0" r="r" b="b"/>
              <a:pathLst>
                <a:path w="23" h="48">
                  <a:moveTo>
                    <a:pt x="0" y="46"/>
                  </a:moveTo>
                  <a:lnTo>
                    <a:pt x="1" y="47"/>
                  </a:lnTo>
                  <a:lnTo>
                    <a:pt x="5" y="47"/>
                  </a:lnTo>
                  <a:lnTo>
                    <a:pt x="9" y="46"/>
                  </a:lnTo>
                  <a:lnTo>
                    <a:pt x="14" y="44"/>
                  </a:lnTo>
                  <a:lnTo>
                    <a:pt x="18" y="43"/>
                  </a:lnTo>
                  <a:lnTo>
                    <a:pt x="20" y="41"/>
                  </a:lnTo>
                  <a:lnTo>
                    <a:pt x="21" y="39"/>
                  </a:lnTo>
                  <a:lnTo>
                    <a:pt x="21" y="37"/>
                  </a:lnTo>
                  <a:lnTo>
                    <a:pt x="21" y="35"/>
                  </a:lnTo>
                  <a:lnTo>
                    <a:pt x="21" y="33"/>
                  </a:lnTo>
                  <a:lnTo>
                    <a:pt x="22" y="32"/>
                  </a:lnTo>
                  <a:lnTo>
                    <a:pt x="22" y="30"/>
                  </a:lnTo>
                  <a:lnTo>
                    <a:pt x="22" y="28"/>
                  </a:lnTo>
                  <a:lnTo>
                    <a:pt x="22" y="25"/>
                  </a:lnTo>
                  <a:lnTo>
                    <a:pt x="21" y="22"/>
                  </a:lnTo>
                  <a:lnTo>
                    <a:pt x="21" y="18"/>
                  </a:lnTo>
                  <a:lnTo>
                    <a:pt x="21" y="14"/>
                  </a:lnTo>
                  <a:lnTo>
                    <a:pt x="21" y="10"/>
                  </a:lnTo>
                  <a:lnTo>
                    <a:pt x="20" y="5"/>
                  </a:lnTo>
                  <a:lnTo>
                    <a:pt x="20" y="0"/>
                  </a:lnTo>
                </a:path>
              </a:pathLst>
            </a:custGeom>
            <a:noFill/>
            <a:ln w="12700" cap="rnd" cmpd="sng">
              <a:solidFill>
                <a:srgbClr val="9F2F1D"/>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28" name="Freeform 204"/>
            <p:cNvSpPr>
              <a:spLocks/>
            </p:cNvSpPr>
            <p:nvPr/>
          </p:nvSpPr>
          <p:spPr bwMode="auto">
            <a:xfrm>
              <a:off x="490" y="392"/>
              <a:ext cx="22" cy="47"/>
            </a:xfrm>
            <a:custGeom>
              <a:avLst/>
              <a:gdLst/>
              <a:ahLst/>
              <a:cxnLst>
                <a:cxn ang="0">
                  <a:pos x="0" y="46"/>
                </a:cxn>
                <a:cxn ang="0">
                  <a:pos x="1" y="46"/>
                </a:cxn>
                <a:cxn ang="0">
                  <a:pos x="5" y="46"/>
                </a:cxn>
                <a:cxn ang="0">
                  <a:pos x="9" y="45"/>
                </a:cxn>
                <a:cxn ang="0">
                  <a:pos x="14" y="44"/>
                </a:cxn>
                <a:cxn ang="0">
                  <a:pos x="18" y="42"/>
                </a:cxn>
                <a:cxn ang="0">
                  <a:pos x="19" y="41"/>
                </a:cxn>
                <a:cxn ang="0">
                  <a:pos x="20" y="39"/>
                </a:cxn>
                <a:cxn ang="0">
                  <a:pos x="21" y="37"/>
                </a:cxn>
                <a:cxn ang="0">
                  <a:pos x="21" y="34"/>
                </a:cxn>
                <a:cxn ang="0">
                  <a:pos x="21" y="33"/>
                </a:cxn>
                <a:cxn ang="0">
                  <a:pos x="21" y="31"/>
                </a:cxn>
                <a:cxn ang="0">
                  <a:pos x="21" y="30"/>
                </a:cxn>
                <a:cxn ang="0">
                  <a:pos x="21" y="27"/>
                </a:cxn>
                <a:cxn ang="0">
                  <a:pos x="21" y="25"/>
                </a:cxn>
                <a:cxn ang="0">
                  <a:pos x="21" y="21"/>
                </a:cxn>
                <a:cxn ang="0">
                  <a:pos x="21" y="18"/>
                </a:cxn>
                <a:cxn ang="0">
                  <a:pos x="21" y="14"/>
                </a:cxn>
                <a:cxn ang="0">
                  <a:pos x="20" y="10"/>
                </a:cxn>
                <a:cxn ang="0">
                  <a:pos x="20" y="5"/>
                </a:cxn>
                <a:cxn ang="0">
                  <a:pos x="20" y="0"/>
                </a:cxn>
              </a:cxnLst>
              <a:rect l="0" t="0" r="r" b="b"/>
              <a:pathLst>
                <a:path w="22" h="47">
                  <a:moveTo>
                    <a:pt x="0" y="46"/>
                  </a:moveTo>
                  <a:lnTo>
                    <a:pt x="1" y="46"/>
                  </a:lnTo>
                  <a:lnTo>
                    <a:pt x="5" y="46"/>
                  </a:lnTo>
                  <a:lnTo>
                    <a:pt x="9" y="45"/>
                  </a:lnTo>
                  <a:lnTo>
                    <a:pt x="14" y="44"/>
                  </a:lnTo>
                  <a:lnTo>
                    <a:pt x="18" y="42"/>
                  </a:lnTo>
                  <a:lnTo>
                    <a:pt x="19" y="41"/>
                  </a:lnTo>
                  <a:lnTo>
                    <a:pt x="20" y="39"/>
                  </a:lnTo>
                  <a:lnTo>
                    <a:pt x="21" y="37"/>
                  </a:lnTo>
                  <a:lnTo>
                    <a:pt x="21" y="34"/>
                  </a:lnTo>
                  <a:lnTo>
                    <a:pt x="21" y="33"/>
                  </a:lnTo>
                  <a:lnTo>
                    <a:pt x="21" y="31"/>
                  </a:lnTo>
                  <a:lnTo>
                    <a:pt x="21" y="30"/>
                  </a:lnTo>
                  <a:lnTo>
                    <a:pt x="21" y="27"/>
                  </a:lnTo>
                  <a:lnTo>
                    <a:pt x="21" y="25"/>
                  </a:lnTo>
                  <a:lnTo>
                    <a:pt x="21" y="21"/>
                  </a:lnTo>
                  <a:lnTo>
                    <a:pt x="21" y="18"/>
                  </a:lnTo>
                  <a:lnTo>
                    <a:pt x="21" y="14"/>
                  </a:lnTo>
                  <a:lnTo>
                    <a:pt x="20" y="10"/>
                  </a:lnTo>
                  <a:lnTo>
                    <a:pt x="20" y="5"/>
                  </a:lnTo>
                  <a:lnTo>
                    <a:pt x="20" y="0"/>
                  </a:lnTo>
                </a:path>
              </a:pathLst>
            </a:custGeom>
            <a:noFill/>
            <a:ln w="12700" cap="rnd" cmpd="sng">
              <a:solidFill>
                <a:srgbClr val="9E2B19"/>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29" name="Freeform 205"/>
            <p:cNvSpPr>
              <a:spLocks/>
            </p:cNvSpPr>
            <p:nvPr/>
          </p:nvSpPr>
          <p:spPr bwMode="auto">
            <a:xfrm>
              <a:off x="490" y="392"/>
              <a:ext cx="22" cy="47"/>
            </a:xfrm>
            <a:custGeom>
              <a:avLst/>
              <a:gdLst/>
              <a:ahLst/>
              <a:cxnLst>
                <a:cxn ang="0">
                  <a:pos x="0" y="45"/>
                </a:cxn>
                <a:cxn ang="0">
                  <a:pos x="1" y="46"/>
                </a:cxn>
                <a:cxn ang="0">
                  <a:pos x="4" y="46"/>
                </a:cxn>
                <a:cxn ang="0">
                  <a:pos x="9" y="45"/>
                </a:cxn>
                <a:cxn ang="0">
                  <a:pos x="13" y="44"/>
                </a:cxn>
                <a:cxn ang="0">
                  <a:pos x="17" y="42"/>
                </a:cxn>
                <a:cxn ang="0">
                  <a:pos x="19" y="40"/>
                </a:cxn>
                <a:cxn ang="0">
                  <a:pos x="20" y="38"/>
                </a:cxn>
                <a:cxn ang="0">
                  <a:pos x="20" y="36"/>
                </a:cxn>
                <a:cxn ang="0">
                  <a:pos x="20" y="34"/>
                </a:cxn>
                <a:cxn ang="0">
                  <a:pos x="21" y="32"/>
                </a:cxn>
                <a:cxn ang="0">
                  <a:pos x="21" y="31"/>
                </a:cxn>
                <a:cxn ang="0">
                  <a:pos x="21" y="29"/>
                </a:cxn>
                <a:cxn ang="0">
                  <a:pos x="21" y="27"/>
                </a:cxn>
                <a:cxn ang="0">
                  <a:pos x="21" y="24"/>
                </a:cxn>
                <a:cxn ang="0">
                  <a:pos x="21" y="21"/>
                </a:cxn>
                <a:cxn ang="0">
                  <a:pos x="21" y="17"/>
                </a:cxn>
                <a:cxn ang="0">
                  <a:pos x="21" y="13"/>
                </a:cxn>
                <a:cxn ang="0">
                  <a:pos x="20" y="9"/>
                </a:cxn>
                <a:cxn ang="0">
                  <a:pos x="20" y="5"/>
                </a:cxn>
                <a:cxn ang="0">
                  <a:pos x="20" y="0"/>
                </a:cxn>
              </a:cxnLst>
              <a:rect l="0" t="0" r="r" b="b"/>
              <a:pathLst>
                <a:path w="22" h="47">
                  <a:moveTo>
                    <a:pt x="0" y="45"/>
                  </a:moveTo>
                  <a:lnTo>
                    <a:pt x="1" y="46"/>
                  </a:lnTo>
                  <a:lnTo>
                    <a:pt x="4" y="46"/>
                  </a:lnTo>
                  <a:lnTo>
                    <a:pt x="9" y="45"/>
                  </a:lnTo>
                  <a:lnTo>
                    <a:pt x="13" y="44"/>
                  </a:lnTo>
                  <a:lnTo>
                    <a:pt x="17" y="42"/>
                  </a:lnTo>
                  <a:lnTo>
                    <a:pt x="19" y="40"/>
                  </a:lnTo>
                  <a:lnTo>
                    <a:pt x="20" y="38"/>
                  </a:lnTo>
                  <a:lnTo>
                    <a:pt x="20" y="36"/>
                  </a:lnTo>
                  <a:lnTo>
                    <a:pt x="20" y="34"/>
                  </a:lnTo>
                  <a:lnTo>
                    <a:pt x="21" y="32"/>
                  </a:lnTo>
                  <a:lnTo>
                    <a:pt x="21" y="31"/>
                  </a:lnTo>
                  <a:lnTo>
                    <a:pt x="21" y="29"/>
                  </a:lnTo>
                  <a:lnTo>
                    <a:pt x="21" y="27"/>
                  </a:lnTo>
                  <a:lnTo>
                    <a:pt x="21" y="24"/>
                  </a:lnTo>
                  <a:lnTo>
                    <a:pt x="21" y="21"/>
                  </a:lnTo>
                  <a:lnTo>
                    <a:pt x="21" y="17"/>
                  </a:lnTo>
                  <a:lnTo>
                    <a:pt x="21" y="13"/>
                  </a:lnTo>
                  <a:lnTo>
                    <a:pt x="20" y="9"/>
                  </a:lnTo>
                  <a:lnTo>
                    <a:pt x="20" y="5"/>
                  </a:lnTo>
                  <a:lnTo>
                    <a:pt x="20" y="0"/>
                  </a:lnTo>
                </a:path>
              </a:pathLst>
            </a:custGeom>
            <a:noFill/>
            <a:ln w="12700" cap="rnd" cmpd="sng">
              <a:solidFill>
                <a:srgbClr val="9C2815"/>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30" name="Freeform 206"/>
            <p:cNvSpPr>
              <a:spLocks/>
            </p:cNvSpPr>
            <p:nvPr/>
          </p:nvSpPr>
          <p:spPr bwMode="auto">
            <a:xfrm>
              <a:off x="490" y="393"/>
              <a:ext cx="22" cy="46"/>
            </a:xfrm>
            <a:custGeom>
              <a:avLst/>
              <a:gdLst/>
              <a:ahLst/>
              <a:cxnLst>
                <a:cxn ang="0">
                  <a:pos x="0" y="44"/>
                </a:cxn>
                <a:cxn ang="0">
                  <a:pos x="1" y="45"/>
                </a:cxn>
                <a:cxn ang="0">
                  <a:pos x="4" y="45"/>
                </a:cxn>
                <a:cxn ang="0">
                  <a:pos x="9" y="44"/>
                </a:cxn>
                <a:cxn ang="0">
                  <a:pos x="13" y="42"/>
                </a:cxn>
                <a:cxn ang="0">
                  <a:pos x="17" y="40"/>
                </a:cxn>
                <a:cxn ang="0">
                  <a:pos x="18" y="39"/>
                </a:cxn>
                <a:cxn ang="0">
                  <a:pos x="19" y="37"/>
                </a:cxn>
                <a:cxn ang="0">
                  <a:pos x="20" y="35"/>
                </a:cxn>
                <a:cxn ang="0">
                  <a:pos x="20" y="33"/>
                </a:cxn>
                <a:cxn ang="0">
                  <a:pos x="20" y="31"/>
                </a:cxn>
                <a:cxn ang="0">
                  <a:pos x="20" y="30"/>
                </a:cxn>
                <a:cxn ang="0">
                  <a:pos x="21" y="28"/>
                </a:cxn>
                <a:cxn ang="0">
                  <a:pos x="21" y="26"/>
                </a:cxn>
                <a:cxn ang="0">
                  <a:pos x="21" y="23"/>
                </a:cxn>
                <a:cxn ang="0">
                  <a:pos x="21" y="20"/>
                </a:cxn>
                <a:cxn ang="0">
                  <a:pos x="21" y="16"/>
                </a:cxn>
                <a:cxn ang="0">
                  <a:pos x="20" y="12"/>
                </a:cxn>
                <a:cxn ang="0">
                  <a:pos x="20" y="8"/>
                </a:cxn>
                <a:cxn ang="0">
                  <a:pos x="20" y="4"/>
                </a:cxn>
                <a:cxn ang="0">
                  <a:pos x="20" y="0"/>
                </a:cxn>
              </a:cxnLst>
              <a:rect l="0" t="0" r="r" b="b"/>
              <a:pathLst>
                <a:path w="22" h="46">
                  <a:moveTo>
                    <a:pt x="0" y="44"/>
                  </a:moveTo>
                  <a:lnTo>
                    <a:pt x="1" y="45"/>
                  </a:lnTo>
                  <a:lnTo>
                    <a:pt x="4" y="45"/>
                  </a:lnTo>
                  <a:lnTo>
                    <a:pt x="9" y="44"/>
                  </a:lnTo>
                  <a:lnTo>
                    <a:pt x="13" y="42"/>
                  </a:lnTo>
                  <a:lnTo>
                    <a:pt x="17" y="40"/>
                  </a:lnTo>
                  <a:lnTo>
                    <a:pt x="18" y="39"/>
                  </a:lnTo>
                  <a:lnTo>
                    <a:pt x="19" y="37"/>
                  </a:lnTo>
                  <a:lnTo>
                    <a:pt x="20" y="35"/>
                  </a:lnTo>
                  <a:lnTo>
                    <a:pt x="20" y="33"/>
                  </a:lnTo>
                  <a:lnTo>
                    <a:pt x="20" y="31"/>
                  </a:lnTo>
                  <a:lnTo>
                    <a:pt x="20" y="30"/>
                  </a:lnTo>
                  <a:lnTo>
                    <a:pt x="21" y="28"/>
                  </a:lnTo>
                  <a:lnTo>
                    <a:pt x="21" y="26"/>
                  </a:lnTo>
                  <a:lnTo>
                    <a:pt x="21" y="23"/>
                  </a:lnTo>
                  <a:lnTo>
                    <a:pt x="21" y="20"/>
                  </a:lnTo>
                  <a:lnTo>
                    <a:pt x="21" y="16"/>
                  </a:lnTo>
                  <a:lnTo>
                    <a:pt x="20" y="12"/>
                  </a:lnTo>
                  <a:lnTo>
                    <a:pt x="20" y="8"/>
                  </a:lnTo>
                  <a:lnTo>
                    <a:pt x="20" y="4"/>
                  </a:lnTo>
                  <a:lnTo>
                    <a:pt x="20" y="0"/>
                  </a:lnTo>
                </a:path>
              </a:pathLst>
            </a:custGeom>
            <a:noFill/>
            <a:ln w="12700" cap="rnd" cmpd="sng">
              <a:solidFill>
                <a:srgbClr val="9B2511"/>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31" name="Freeform 207"/>
            <p:cNvSpPr>
              <a:spLocks/>
            </p:cNvSpPr>
            <p:nvPr/>
          </p:nvSpPr>
          <p:spPr bwMode="auto">
            <a:xfrm>
              <a:off x="490" y="393"/>
              <a:ext cx="21" cy="46"/>
            </a:xfrm>
            <a:custGeom>
              <a:avLst/>
              <a:gdLst/>
              <a:ahLst/>
              <a:cxnLst>
                <a:cxn ang="0">
                  <a:pos x="0" y="44"/>
                </a:cxn>
                <a:cxn ang="0">
                  <a:pos x="1" y="45"/>
                </a:cxn>
                <a:cxn ang="0">
                  <a:pos x="4" y="45"/>
                </a:cxn>
                <a:cxn ang="0">
                  <a:pos x="8" y="44"/>
                </a:cxn>
                <a:cxn ang="0">
                  <a:pos x="13" y="42"/>
                </a:cxn>
                <a:cxn ang="0">
                  <a:pos x="16" y="40"/>
                </a:cxn>
                <a:cxn ang="0">
                  <a:pos x="18" y="38"/>
                </a:cxn>
                <a:cxn ang="0">
                  <a:pos x="19" y="36"/>
                </a:cxn>
                <a:cxn ang="0">
                  <a:pos x="19" y="34"/>
                </a:cxn>
                <a:cxn ang="0">
                  <a:pos x="19" y="32"/>
                </a:cxn>
                <a:cxn ang="0">
                  <a:pos x="20" y="30"/>
                </a:cxn>
                <a:cxn ang="0">
                  <a:pos x="20" y="29"/>
                </a:cxn>
                <a:cxn ang="0">
                  <a:pos x="20" y="28"/>
                </a:cxn>
                <a:cxn ang="0">
                  <a:pos x="20" y="25"/>
                </a:cxn>
                <a:cxn ang="0">
                  <a:pos x="20" y="23"/>
                </a:cxn>
                <a:cxn ang="0">
                  <a:pos x="20" y="19"/>
                </a:cxn>
                <a:cxn ang="0">
                  <a:pos x="20" y="16"/>
                </a:cxn>
                <a:cxn ang="0">
                  <a:pos x="20" y="12"/>
                </a:cxn>
                <a:cxn ang="0">
                  <a:pos x="20" y="8"/>
                </a:cxn>
                <a:cxn ang="0">
                  <a:pos x="20" y="4"/>
                </a:cxn>
                <a:cxn ang="0">
                  <a:pos x="20" y="0"/>
                </a:cxn>
              </a:cxnLst>
              <a:rect l="0" t="0" r="r" b="b"/>
              <a:pathLst>
                <a:path w="21" h="46">
                  <a:moveTo>
                    <a:pt x="0" y="44"/>
                  </a:moveTo>
                  <a:lnTo>
                    <a:pt x="1" y="45"/>
                  </a:lnTo>
                  <a:lnTo>
                    <a:pt x="4" y="45"/>
                  </a:lnTo>
                  <a:lnTo>
                    <a:pt x="8" y="44"/>
                  </a:lnTo>
                  <a:lnTo>
                    <a:pt x="13" y="42"/>
                  </a:lnTo>
                  <a:lnTo>
                    <a:pt x="16" y="40"/>
                  </a:lnTo>
                  <a:lnTo>
                    <a:pt x="18" y="38"/>
                  </a:lnTo>
                  <a:lnTo>
                    <a:pt x="19" y="36"/>
                  </a:lnTo>
                  <a:lnTo>
                    <a:pt x="19" y="34"/>
                  </a:lnTo>
                  <a:lnTo>
                    <a:pt x="19" y="32"/>
                  </a:lnTo>
                  <a:lnTo>
                    <a:pt x="20" y="30"/>
                  </a:lnTo>
                  <a:lnTo>
                    <a:pt x="20" y="29"/>
                  </a:lnTo>
                  <a:lnTo>
                    <a:pt x="20" y="28"/>
                  </a:lnTo>
                  <a:lnTo>
                    <a:pt x="20" y="25"/>
                  </a:lnTo>
                  <a:lnTo>
                    <a:pt x="20" y="23"/>
                  </a:lnTo>
                  <a:lnTo>
                    <a:pt x="20" y="19"/>
                  </a:lnTo>
                  <a:lnTo>
                    <a:pt x="20" y="16"/>
                  </a:lnTo>
                  <a:lnTo>
                    <a:pt x="20" y="12"/>
                  </a:lnTo>
                  <a:lnTo>
                    <a:pt x="20" y="8"/>
                  </a:lnTo>
                  <a:lnTo>
                    <a:pt x="20" y="4"/>
                  </a:lnTo>
                  <a:lnTo>
                    <a:pt x="20" y="0"/>
                  </a:lnTo>
                </a:path>
              </a:pathLst>
            </a:custGeom>
            <a:noFill/>
            <a:ln w="12700" cap="rnd" cmpd="sng">
              <a:solidFill>
                <a:srgbClr val="9A210D"/>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32" name="Freeform 208"/>
            <p:cNvSpPr>
              <a:spLocks/>
            </p:cNvSpPr>
            <p:nvPr/>
          </p:nvSpPr>
          <p:spPr bwMode="auto">
            <a:xfrm>
              <a:off x="490" y="393"/>
              <a:ext cx="21" cy="46"/>
            </a:xfrm>
            <a:custGeom>
              <a:avLst/>
              <a:gdLst/>
              <a:ahLst/>
              <a:cxnLst>
                <a:cxn ang="0">
                  <a:pos x="0" y="44"/>
                </a:cxn>
                <a:cxn ang="0">
                  <a:pos x="1" y="45"/>
                </a:cxn>
                <a:cxn ang="0">
                  <a:pos x="4" y="44"/>
                </a:cxn>
                <a:cxn ang="0">
                  <a:pos x="8" y="43"/>
                </a:cxn>
                <a:cxn ang="0">
                  <a:pos x="12" y="42"/>
                </a:cxn>
                <a:cxn ang="0">
                  <a:pos x="16" y="39"/>
                </a:cxn>
                <a:cxn ang="0">
                  <a:pos x="17" y="38"/>
                </a:cxn>
                <a:cxn ang="0">
                  <a:pos x="18" y="36"/>
                </a:cxn>
                <a:cxn ang="0">
                  <a:pos x="19" y="34"/>
                </a:cxn>
                <a:cxn ang="0">
                  <a:pos x="19" y="32"/>
                </a:cxn>
                <a:cxn ang="0">
                  <a:pos x="19" y="30"/>
                </a:cxn>
                <a:cxn ang="0">
                  <a:pos x="20" y="29"/>
                </a:cxn>
                <a:cxn ang="0">
                  <a:pos x="20" y="27"/>
                </a:cxn>
                <a:cxn ang="0">
                  <a:pos x="20" y="25"/>
                </a:cxn>
                <a:cxn ang="0">
                  <a:pos x="20" y="22"/>
                </a:cxn>
                <a:cxn ang="0">
                  <a:pos x="20" y="19"/>
                </a:cxn>
                <a:cxn ang="0">
                  <a:pos x="20" y="16"/>
                </a:cxn>
                <a:cxn ang="0">
                  <a:pos x="20" y="12"/>
                </a:cxn>
                <a:cxn ang="0">
                  <a:pos x="20" y="8"/>
                </a:cxn>
                <a:cxn ang="0">
                  <a:pos x="20" y="4"/>
                </a:cxn>
                <a:cxn ang="0">
                  <a:pos x="20" y="0"/>
                </a:cxn>
              </a:cxnLst>
              <a:rect l="0" t="0" r="r" b="b"/>
              <a:pathLst>
                <a:path w="21" h="46">
                  <a:moveTo>
                    <a:pt x="0" y="44"/>
                  </a:moveTo>
                  <a:lnTo>
                    <a:pt x="1" y="45"/>
                  </a:lnTo>
                  <a:lnTo>
                    <a:pt x="4" y="44"/>
                  </a:lnTo>
                  <a:lnTo>
                    <a:pt x="8" y="43"/>
                  </a:lnTo>
                  <a:lnTo>
                    <a:pt x="12" y="42"/>
                  </a:lnTo>
                  <a:lnTo>
                    <a:pt x="16" y="39"/>
                  </a:lnTo>
                  <a:lnTo>
                    <a:pt x="17" y="38"/>
                  </a:lnTo>
                  <a:lnTo>
                    <a:pt x="18" y="36"/>
                  </a:lnTo>
                  <a:lnTo>
                    <a:pt x="19" y="34"/>
                  </a:lnTo>
                  <a:lnTo>
                    <a:pt x="19" y="32"/>
                  </a:lnTo>
                  <a:lnTo>
                    <a:pt x="19" y="30"/>
                  </a:lnTo>
                  <a:lnTo>
                    <a:pt x="20" y="29"/>
                  </a:lnTo>
                  <a:lnTo>
                    <a:pt x="20" y="27"/>
                  </a:lnTo>
                  <a:lnTo>
                    <a:pt x="20" y="25"/>
                  </a:lnTo>
                  <a:lnTo>
                    <a:pt x="20" y="22"/>
                  </a:lnTo>
                  <a:lnTo>
                    <a:pt x="20" y="19"/>
                  </a:lnTo>
                  <a:lnTo>
                    <a:pt x="20" y="16"/>
                  </a:lnTo>
                  <a:lnTo>
                    <a:pt x="20" y="12"/>
                  </a:lnTo>
                  <a:lnTo>
                    <a:pt x="20" y="8"/>
                  </a:lnTo>
                  <a:lnTo>
                    <a:pt x="20" y="4"/>
                  </a:lnTo>
                  <a:lnTo>
                    <a:pt x="20" y="0"/>
                  </a:lnTo>
                </a:path>
              </a:pathLst>
            </a:custGeom>
            <a:noFill/>
            <a:ln w="12700" cap="rnd" cmpd="sng">
              <a:solidFill>
                <a:srgbClr val="981E09"/>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33" name="Freeform 209"/>
            <p:cNvSpPr>
              <a:spLocks/>
            </p:cNvSpPr>
            <p:nvPr/>
          </p:nvSpPr>
          <p:spPr bwMode="auto">
            <a:xfrm>
              <a:off x="490" y="393"/>
              <a:ext cx="21" cy="46"/>
            </a:xfrm>
            <a:custGeom>
              <a:avLst/>
              <a:gdLst/>
              <a:ahLst/>
              <a:cxnLst>
                <a:cxn ang="0">
                  <a:pos x="0" y="44"/>
                </a:cxn>
                <a:cxn ang="0">
                  <a:pos x="1" y="45"/>
                </a:cxn>
                <a:cxn ang="0">
                  <a:pos x="4" y="44"/>
                </a:cxn>
                <a:cxn ang="0">
                  <a:pos x="8" y="43"/>
                </a:cxn>
                <a:cxn ang="0">
                  <a:pos x="12" y="41"/>
                </a:cxn>
                <a:cxn ang="0">
                  <a:pos x="15" y="39"/>
                </a:cxn>
                <a:cxn ang="0">
                  <a:pos x="17" y="37"/>
                </a:cxn>
                <a:cxn ang="0">
                  <a:pos x="18" y="36"/>
                </a:cxn>
                <a:cxn ang="0">
                  <a:pos x="18" y="33"/>
                </a:cxn>
                <a:cxn ang="0">
                  <a:pos x="18" y="31"/>
                </a:cxn>
                <a:cxn ang="0">
                  <a:pos x="19" y="30"/>
                </a:cxn>
                <a:cxn ang="0">
                  <a:pos x="19" y="29"/>
                </a:cxn>
                <a:cxn ang="0">
                  <a:pos x="19" y="27"/>
                </a:cxn>
                <a:cxn ang="0">
                  <a:pos x="20" y="24"/>
                </a:cxn>
                <a:cxn ang="0">
                  <a:pos x="20" y="22"/>
                </a:cxn>
                <a:cxn ang="0">
                  <a:pos x="20" y="19"/>
                </a:cxn>
                <a:cxn ang="0">
                  <a:pos x="20" y="15"/>
                </a:cxn>
                <a:cxn ang="0">
                  <a:pos x="20" y="12"/>
                </a:cxn>
                <a:cxn ang="0">
                  <a:pos x="20" y="8"/>
                </a:cxn>
                <a:cxn ang="0">
                  <a:pos x="20" y="4"/>
                </a:cxn>
                <a:cxn ang="0">
                  <a:pos x="19" y="0"/>
                </a:cxn>
              </a:cxnLst>
              <a:rect l="0" t="0" r="r" b="b"/>
              <a:pathLst>
                <a:path w="21" h="46">
                  <a:moveTo>
                    <a:pt x="0" y="44"/>
                  </a:moveTo>
                  <a:lnTo>
                    <a:pt x="1" y="45"/>
                  </a:lnTo>
                  <a:lnTo>
                    <a:pt x="4" y="44"/>
                  </a:lnTo>
                  <a:lnTo>
                    <a:pt x="8" y="43"/>
                  </a:lnTo>
                  <a:lnTo>
                    <a:pt x="12" y="41"/>
                  </a:lnTo>
                  <a:lnTo>
                    <a:pt x="15" y="39"/>
                  </a:lnTo>
                  <a:lnTo>
                    <a:pt x="17" y="37"/>
                  </a:lnTo>
                  <a:lnTo>
                    <a:pt x="18" y="36"/>
                  </a:lnTo>
                  <a:lnTo>
                    <a:pt x="18" y="33"/>
                  </a:lnTo>
                  <a:lnTo>
                    <a:pt x="18" y="31"/>
                  </a:lnTo>
                  <a:lnTo>
                    <a:pt x="19" y="30"/>
                  </a:lnTo>
                  <a:lnTo>
                    <a:pt x="19" y="29"/>
                  </a:lnTo>
                  <a:lnTo>
                    <a:pt x="19" y="27"/>
                  </a:lnTo>
                  <a:lnTo>
                    <a:pt x="20" y="24"/>
                  </a:lnTo>
                  <a:lnTo>
                    <a:pt x="20" y="22"/>
                  </a:lnTo>
                  <a:lnTo>
                    <a:pt x="20" y="19"/>
                  </a:lnTo>
                  <a:lnTo>
                    <a:pt x="20" y="15"/>
                  </a:lnTo>
                  <a:lnTo>
                    <a:pt x="20" y="12"/>
                  </a:lnTo>
                  <a:lnTo>
                    <a:pt x="20" y="8"/>
                  </a:lnTo>
                  <a:lnTo>
                    <a:pt x="20" y="4"/>
                  </a:lnTo>
                  <a:lnTo>
                    <a:pt x="19" y="0"/>
                  </a:lnTo>
                </a:path>
              </a:pathLst>
            </a:custGeom>
            <a:noFill/>
            <a:ln w="12700" cap="rnd" cmpd="sng">
              <a:solidFill>
                <a:srgbClr val="971A05"/>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34" name="Freeform 210"/>
            <p:cNvSpPr>
              <a:spLocks/>
            </p:cNvSpPr>
            <p:nvPr/>
          </p:nvSpPr>
          <p:spPr bwMode="auto">
            <a:xfrm>
              <a:off x="490" y="393"/>
              <a:ext cx="21" cy="45"/>
            </a:xfrm>
            <a:custGeom>
              <a:avLst/>
              <a:gdLst/>
              <a:ahLst/>
              <a:cxnLst>
                <a:cxn ang="0">
                  <a:pos x="0" y="44"/>
                </a:cxn>
                <a:cxn ang="0">
                  <a:pos x="1" y="44"/>
                </a:cxn>
                <a:cxn ang="0">
                  <a:pos x="4" y="44"/>
                </a:cxn>
                <a:cxn ang="0">
                  <a:pos x="7" y="43"/>
                </a:cxn>
                <a:cxn ang="0">
                  <a:pos x="12" y="41"/>
                </a:cxn>
                <a:cxn ang="0">
                  <a:pos x="15" y="38"/>
                </a:cxn>
                <a:cxn ang="0">
                  <a:pos x="16" y="37"/>
                </a:cxn>
                <a:cxn ang="0">
                  <a:pos x="17" y="35"/>
                </a:cxn>
                <a:cxn ang="0">
                  <a:pos x="18" y="33"/>
                </a:cxn>
                <a:cxn ang="0">
                  <a:pos x="18" y="31"/>
                </a:cxn>
                <a:cxn ang="0">
                  <a:pos x="18" y="30"/>
                </a:cxn>
                <a:cxn ang="0">
                  <a:pos x="19" y="28"/>
                </a:cxn>
                <a:cxn ang="0">
                  <a:pos x="19" y="26"/>
                </a:cxn>
                <a:cxn ang="0">
                  <a:pos x="19" y="24"/>
                </a:cxn>
                <a:cxn ang="0">
                  <a:pos x="20" y="21"/>
                </a:cxn>
                <a:cxn ang="0">
                  <a:pos x="20" y="18"/>
                </a:cxn>
                <a:cxn ang="0">
                  <a:pos x="20" y="15"/>
                </a:cxn>
                <a:cxn ang="0">
                  <a:pos x="20" y="11"/>
                </a:cxn>
                <a:cxn ang="0">
                  <a:pos x="20" y="8"/>
                </a:cxn>
                <a:cxn ang="0">
                  <a:pos x="20" y="4"/>
                </a:cxn>
                <a:cxn ang="0">
                  <a:pos x="19" y="0"/>
                </a:cxn>
              </a:cxnLst>
              <a:rect l="0" t="0" r="r" b="b"/>
              <a:pathLst>
                <a:path w="21" h="45">
                  <a:moveTo>
                    <a:pt x="0" y="44"/>
                  </a:moveTo>
                  <a:lnTo>
                    <a:pt x="1" y="44"/>
                  </a:lnTo>
                  <a:lnTo>
                    <a:pt x="4" y="44"/>
                  </a:lnTo>
                  <a:lnTo>
                    <a:pt x="7" y="43"/>
                  </a:lnTo>
                  <a:lnTo>
                    <a:pt x="12" y="41"/>
                  </a:lnTo>
                  <a:lnTo>
                    <a:pt x="15" y="38"/>
                  </a:lnTo>
                  <a:lnTo>
                    <a:pt x="16" y="37"/>
                  </a:lnTo>
                  <a:lnTo>
                    <a:pt x="17" y="35"/>
                  </a:lnTo>
                  <a:lnTo>
                    <a:pt x="18" y="33"/>
                  </a:lnTo>
                  <a:lnTo>
                    <a:pt x="18" y="31"/>
                  </a:lnTo>
                  <a:lnTo>
                    <a:pt x="18" y="30"/>
                  </a:lnTo>
                  <a:lnTo>
                    <a:pt x="19" y="28"/>
                  </a:lnTo>
                  <a:lnTo>
                    <a:pt x="19" y="26"/>
                  </a:lnTo>
                  <a:lnTo>
                    <a:pt x="19" y="24"/>
                  </a:lnTo>
                  <a:lnTo>
                    <a:pt x="20" y="21"/>
                  </a:lnTo>
                  <a:lnTo>
                    <a:pt x="20" y="18"/>
                  </a:lnTo>
                  <a:lnTo>
                    <a:pt x="20" y="15"/>
                  </a:lnTo>
                  <a:lnTo>
                    <a:pt x="20" y="11"/>
                  </a:lnTo>
                  <a:lnTo>
                    <a:pt x="20" y="8"/>
                  </a:lnTo>
                  <a:lnTo>
                    <a:pt x="20" y="4"/>
                  </a:lnTo>
                  <a:lnTo>
                    <a:pt x="19" y="0"/>
                  </a:lnTo>
                </a:path>
              </a:pathLst>
            </a:custGeom>
            <a:noFill/>
            <a:ln w="12700" cap="rnd" cmpd="sng">
              <a:solidFill>
                <a:srgbClr val="9617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35" name="Freeform 211"/>
            <p:cNvSpPr>
              <a:spLocks/>
            </p:cNvSpPr>
            <p:nvPr/>
          </p:nvSpPr>
          <p:spPr bwMode="auto">
            <a:xfrm>
              <a:off x="490" y="393"/>
              <a:ext cx="21" cy="45"/>
            </a:xfrm>
            <a:custGeom>
              <a:avLst/>
              <a:gdLst/>
              <a:ahLst/>
              <a:cxnLst>
                <a:cxn ang="0">
                  <a:pos x="0" y="44"/>
                </a:cxn>
                <a:cxn ang="0">
                  <a:pos x="1" y="44"/>
                </a:cxn>
                <a:cxn ang="0">
                  <a:pos x="4" y="44"/>
                </a:cxn>
                <a:cxn ang="0">
                  <a:pos x="7" y="42"/>
                </a:cxn>
                <a:cxn ang="0">
                  <a:pos x="11" y="40"/>
                </a:cxn>
                <a:cxn ang="0">
                  <a:pos x="14" y="38"/>
                </a:cxn>
                <a:cxn ang="0">
                  <a:pos x="16" y="36"/>
                </a:cxn>
                <a:cxn ang="0">
                  <a:pos x="17" y="35"/>
                </a:cxn>
                <a:cxn ang="0">
                  <a:pos x="17" y="33"/>
                </a:cxn>
                <a:cxn ang="0">
                  <a:pos x="18" y="31"/>
                </a:cxn>
                <a:cxn ang="0">
                  <a:pos x="18" y="29"/>
                </a:cxn>
                <a:cxn ang="0">
                  <a:pos x="18" y="28"/>
                </a:cxn>
                <a:cxn ang="0">
                  <a:pos x="19" y="26"/>
                </a:cxn>
                <a:cxn ang="0">
                  <a:pos x="19" y="24"/>
                </a:cxn>
                <a:cxn ang="0">
                  <a:pos x="19" y="21"/>
                </a:cxn>
                <a:cxn ang="0">
                  <a:pos x="19" y="18"/>
                </a:cxn>
                <a:cxn ang="0">
                  <a:pos x="20" y="15"/>
                </a:cxn>
                <a:cxn ang="0">
                  <a:pos x="20" y="11"/>
                </a:cxn>
                <a:cxn ang="0">
                  <a:pos x="20" y="8"/>
                </a:cxn>
                <a:cxn ang="0">
                  <a:pos x="19" y="4"/>
                </a:cxn>
                <a:cxn ang="0">
                  <a:pos x="19" y="0"/>
                </a:cxn>
              </a:cxnLst>
              <a:rect l="0" t="0" r="r" b="b"/>
              <a:pathLst>
                <a:path w="21" h="45">
                  <a:moveTo>
                    <a:pt x="0" y="44"/>
                  </a:moveTo>
                  <a:lnTo>
                    <a:pt x="1" y="44"/>
                  </a:lnTo>
                  <a:lnTo>
                    <a:pt x="4" y="44"/>
                  </a:lnTo>
                  <a:lnTo>
                    <a:pt x="7" y="42"/>
                  </a:lnTo>
                  <a:lnTo>
                    <a:pt x="11" y="40"/>
                  </a:lnTo>
                  <a:lnTo>
                    <a:pt x="14" y="38"/>
                  </a:lnTo>
                  <a:lnTo>
                    <a:pt x="16" y="36"/>
                  </a:lnTo>
                  <a:lnTo>
                    <a:pt x="17" y="35"/>
                  </a:lnTo>
                  <a:lnTo>
                    <a:pt x="17" y="33"/>
                  </a:lnTo>
                  <a:lnTo>
                    <a:pt x="18" y="31"/>
                  </a:lnTo>
                  <a:lnTo>
                    <a:pt x="18" y="29"/>
                  </a:lnTo>
                  <a:lnTo>
                    <a:pt x="18" y="28"/>
                  </a:lnTo>
                  <a:lnTo>
                    <a:pt x="19" y="26"/>
                  </a:lnTo>
                  <a:lnTo>
                    <a:pt x="19" y="24"/>
                  </a:lnTo>
                  <a:lnTo>
                    <a:pt x="19" y="21"/>
                  </a:lnTo>
                  <a:lnTo>
                    <a:pt x="19" y="18"/>
                  </a:lnTo>
                  <a:lnTo>
                    <a:pt x="20" y="15"/>
                  </a:lnTo>
                  <a:lnTo>
                    <a:pt x="20" y="11"/>
                  </a:lnTo>
                  <a:lnTo>
                    <a:pt x="20" y="8"/>
                  </a:lnTo>
                  <a:lnTo>
                    <a:pt x="19" y="4"/>
                  </a:lnTo>
                  <a:lnTo>
                    <a:pt x="19" y="0"/>
                  </a:lnTo>
                </a:path>
              </a:pathLst>
            </a:custGeom>
            <a:noFill/>
            <a:ln w="12700" cap="rnd" cmpd="sng">
              <a:solidFill>
                <a:srgbClr val="9513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36" name="Freeform 212"/>
            <p:cNvSpPr>
              <a:spLocks/>
            </p:cNvSpPr>
            <p:nvPr/>
          </p:nvSpPr>
          <p:spPr bwMode="auto">
            <a:xfrm>
              <a:off x="490" y="393"/>
              <a:ext cx="20" cy="45"/>
            </a:xfrm>
            <a:custGeom>
              <a:avLst/>
              <a:gdLst/>
              <a:ahLst/>
              <a:cxnLst>
                <a:cxn ang="0">
                  <a:pos x="0" y="44"/>
                </a:cxn>
                <a:cxn ang="0">
                  <a:pos x="1" y="44"/>
                </a:cxn>
                <a:cxn ang="0">
                  <a:pos x="3" y="44"/>
                </a:cxn>
                <a:cxn ang="0">
                  <a:pos x="7" y="42"/>
                </a:cxn>
                <a:cxn ang="0">
                  <a:pos x="11" y="40"/>
                </a:cxn>
                <a:cxn ang="0">
                  <a:pos x="14" y="37"/>
                </a:cxn>
                <a:cxn ang="0">
                  <a:pos x="15" y="36"/>
                </a:cxn>
                <a:cxn ang="0">
                  <a:pos x="16" y="34"/>
                </a:cxn>
                <a:cxn ang="0">
                  <a:pos x="17" y="32"/>
                </a:cxn>
                <a:cxn ang="0">
                  <a:pos x="17" y="30"/>
                </a:cxn>
                <a:cxn ang="0">
                  <a:pos x="18" y="29"/>
                </a:cxn>
                <a:cxn ang="0">
                  <a:pos x="18" y="27"/>
                </a:cxn>
                <a:cxn ang="0">
                  <a:pos x="18" y="25"/>
                </a:cxn>
                <a:cxn ang="0">
                  <a:pos x="19" y="23"/>
                </a:cxn>
                <a:cxn ang="0">
                  <a:pos x="19" y="20"/>
                </a:cxn>
                <a:cxn ang="0">
                  <a:pos x="19" y="18"/>
                </a:cxn>
                <a:cxn ang="0">
                  <a:pos x="19" y="14"/>
                </a:cxn>
                <a:cxn ang="0">
                  <a:pos x="19" y="11"/>
                </a:cxn>
                <a:cxn ang="0">
                  <a:pos x="19" y="7"/>
                </a:cxn>
                <a:cxn ang="0">
                  <a:pos x="19" y="4"/>
                </a:cxn>
                <a:cxn ang="0">
                  <a:pos x="19" y="0"/>
                </a:cxn>
              </a:cxnLst>
              <a:rect l="0" t="0" r="r" b="b"/>
              <a:pathLst>
                <a:path w="20" h="45">
                  <a:moveTo>
                    <a:pt x="0" y="44"/>
                  </a:moveTo>
                  <a:lnTo>
                    <a:pt x="1" y="44"/>
                  </a:lnTo>
                  <a:lnTo>
                    <a:pt x="3" y="44"/>
                  </a:lnTo>
                  <a:lnTo>
                    <a:pt x="7" y="42"/>
                  </a:lnTo>
                  <a:lnTo>
                    <a:pt x="11" y="40"/>
                  </a:lnTo>
                  <a:lnTo>
                    <a:pt x="14" y="37"/>
                  </a:lnTo>
                  <a:lnTo>
                    <a:pt x="15" y="36"/>
                  </a:lnTo>
                  <a:lnTo>
                    <a:pt x="16" y="34"/>
                  </a:lnTo>
                  <a:lnTo>
                    <a:pt x="17" y="32"/>
                  </a:lnTo>
                  <a:lnTo>
                    <a:pt x="17" y="30"/>
                  </a:lnTo>
                  <a:lnTo>
                    <a:pt x="18" y="29"/>
                  </a:lnTo>
                  <a:lnTo>
                    <a:pt x="18" y="27"/>
                  </a:lnTo>
                  <a:lnTo>
                    <a:pt x="18" y="25"/>
                  </a:lnTo>
                  <a:lnTo>
                    <a:pt x="19" y="23"/>
                  </a:lnTo>
                  <a:lnTo>
                    <a:pt x="19" y="20"/>
                  </a:lnTo>
                  <a:lnTo>
                    <a:pt x="19" y="18"/>
                  </a:lnTo>
                  <a:lnTo>
                    <a:pt x="19" y="14"/>
                  </a:lnTo>
                  <a:lnTo>
                    <a:pt x="19" y="11"/>
                  </a:lnTo>
                  <a:lnTo>
                    <a:pt x="19" y="7"/>
                  </a:lnTo>
                  <a:lnTo>
                    <a:pt x="19" y="4"/>
                  </a:lnTo>
                  <a:lnTo>
                    <a:pt x="19" y="0"/>
                  </a:lnTo>
                </a:path>
              </a:pathLst>
            </a:custGeom>
            <a:noFill/>
            <a:ln w="12700" cap="rnd" cmpd="sng">
              <a:solidFill>
                <a:srgbClr val="931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37" name="Freeform 213"/>
            <p:cNvSpPr>
              <a:spLocks/>
            </p:cNvSpPr>
            <p:nvPr/>
          </p:nvSpPr>
          <p:spPr bwMode="auto">
            <a:xfrm>
              <a:off x="490" y="393"/>
              <a:ext cx="20" cy="45"/>
            </a:xfrm>
            <a:custGeom>
              <a:avLst/>
              <a:gdLst/>
              <a:ahLst/>
              <a:cxnLst>
                <a:cxn ang="0">
                  <a:pos x="0" y="44"/>
                </a:cxn>
                <a:cxn ang="0">
                  <a:pos x="1" y="44"/>
                </a:cxn>
                <a:cxn ang="0">
                  <a:pos x="3" y="43"/>
                </a:cxn>
                <a:cxn ang="0">
                  <a:pos x="7" y="42"/>
                </a:cxn>
                <a:cxn ang="0">
                  <a:pos x="10" y="40"/>
                </a:cxn>
                <a:cxn ang="0">
                  <a:pos x="14" y="36"/>
                </a:cxn>
                <a:cxn ang="0">
                  <a:pos x="15" y="35"/>
                </a:cxn>
                <a:cxn ang="0">
                  <a:pos x="16" y="34"/>
                </a:cxn>
                <a:cxn ang="0">
                  <a:pos x="16" y="32"/>
                </a:cxn>
                <a:cxn ang="0">
                  <a:pos x="17" y="30"/>
                </a:cxn>
                <a:cxn ang="0">
                  <a:pos x="17" y="28"/>
                </a:cxn>
                <a:cxn ang="0">
                  <a:pos x="18" y="27"/>
                </a:cxn>
                <a:cxn ang="0">
                  <a:pos x="18" y="25"/>
                </a:cxn>
                <a:cxn ang="0">
                  <a:pos x="18" y="23"/>
                </a:cxn>
                <a:cxn ang="0">
                  <a:pos x="19" y="20"/>
                </a:cxn>
                <a:cxn ang="0">
                  <a:pos x="19" y="17"/>
                </a:cxn>
                <a:cxn ang="0">
                  <a:pos x="19" y="14"/>
                </a:cxn>
                <a:cxn ang="0">
                  <a:pos x="19" y="11"/>
                </a:cxn>
                <a:cxn ang="0">
                  <a:pos x="19" y="7"/>
                </a:cxn>
                <a:cxn ang="0">
                  <a:pos x="19" y="4"/>
                </a:cxn>
                <a:cxn ang="0">
                  <a:pos x="19" y="0"/>
                </a:cxn>
              </a:cxnLst>
              <a:rect l="0" t="0" r="r" b="b"/>
              <a:pathLst>
                <a:path w="20" h="45">
                  <a:moveTo>
                    <a:pt x="0" y="44"/>
                  </a:moveTo>
                  <a:lnTo>
                    <a:pt x="1" y="44"/>
                  </a:lnTo>
                  <a:lnTo>
                    <a:pt x="3" y="43"/>
                  </a:lnTo>
                  <a:lnTo>
                    <a:pt x="7" y="42"/>
                  </a:lnTo>
                  <a:lnTo>
                    <a:pt x="10" y="40"/>
                  </a:lnTo>
                  <a:lnTo>
                    <a:pt x="14" y="36"/>
                  </a:lnTo>
                  <a:lnTo>
                    <a:pt x="15" y="35"/>
                  </a:lnTo>
                  <a:lnTo>
                    <a:pt x="16" y="34"/>
                  </a:lnTo>
                  <a:lnTo>
                    <a:pt x="16" y="32"/>
                  </a:lnTo>
                  <a:lnTo>
                    <a:pt x="17" y="30"/>
                  </a:lnTo>
                  <a:lnTo>
                    <a:pt x="17" y="28"/>
                  </a:lnTo>
                  <a:lnTo>
                    <a:pt x="18" y="27"/>
                  </a:lnTo>
                  <a:lnTo>
                    <a:pt x="18" y="25"/>
                  </a:lnTo>
                  <a:lnTo>
                    <a:pt x="18" y="23"/>
                  </a:lnTo>
                  <a:lnTo>
                    <a:pt x="19" y="20"/>
                  </a:lnTo>
                  <a:lnTo>
                    <a:pt x="19" y="17"/>
                  </a:lnTo>
                  <a:lnTo>
                    <a:pt x="19" y="14"/>
                  </a:lnTo>
                  <a:lnTo>
                    <a:pt x="19" y="11"/>
                  </a:lnTo>
                  <a:lnTo>
                    <a:pt x="19" y="7"/>
                  </a:lnTo>
                  <a:lnTo>
                    <a:pt x="19" y="4"/>
                  </a:lnTo>
                  <a:lnTo>
                    <a:pt x="19" y="0"/>
                  </a:lnTo>
                </a:path>
              </a:pathLst>
            </a:custGeom>
            <a:noFill/>
            <a:ln w="12700" cap="rnd" cmpd="sng">
              <a:solidFill>
                <a:srgbClr val="920D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38" name="Freeform 214"/>
            <p:cNvSpPr>
              <a:spLocks/>
            </p:cNvSpPr>
            <p:nvPr/>
          </p:nvSpPr>
          <p:spPr bwMode="auto">
            <a:xfrm>
              <a:off x="490" y="393"/>
              <a:ext cx="20" cy="45"/>
            </a:xfrm>
            <a:custGeom>
              <a:avLst/>
              <a:gdLst/>
              <a:ahLst/>
              <a:cxnLst>
                <a:cxn ang="0">
                  <a:pos x="0" y="44"/>
                </a:cxn>
                <a:cxn ang="0">
                  <a:pos x="1" y="44"/>
                </a:cxn>
                <a:cxn ang="0">
                  <a:pos x="3" y="43"/>
                </a:cxn>
                <a:cxn ang="0">
                  <a:pos x="6" y="42"/>
                </a:cxn>
                <a:cxn ang="0">
                  <a:pos x="10" y="39"/>
                </a:cxn>
                <a:cxn ang="0">
                  <a:pos x="13" y="36"/>
                </a:cxn>
                <a:cxn ang="0">
                  <a:pos x="14" y="35"/>
                </a:cxn>
                <a:cxn ang="0">
                  <a:pos x="15" y="33"/>
                </a:cxn>
                <a:cxn ang="0">
                  <a:pos x="16" y="31"/>
                </a:cxn>
                <a:cxn ang="0">
                  <a:pos x="16" y="30"/>
                </a:cxn>
                <a:cxn ang="0">
                  <a:pos x="17" y="28"/>
                </a:cxn>
                <a:cxn ang="0">
                  <a:pos x="17" y="26"/>
                </a:cxn>
                <a:cxn ang="0">
                  <a:pos x="18" y="24"/>
                </a:cxn>
                <a:cxn ang="0">
                  <a:pos x="18" y="22"/>
                </a:cxn>
                <a:cxn ang="0">
                  <a:pos x="18" y="20"/>
                </a:cxn>
                <a:cxn ang="0">
                  <a:pos x="19" y="17"/>
                </a:cxn>
                <a:cxn ang="0">
                  <a:pos x="19" y="14"/>
                </a:cxn>
                <a:cxn ang="0">
                  <a:pos x="19" y="11"/>
                </a:cxn>
                <a:cxn ang="0">
                  <a:pos x="19" y="7"/>
                </a:cxn>
                <a:cxn ang="0">
                  <a:pos x="19" y="4"/>
                </a:cxn>
                <a:cxn ang="0">
                  <a:pos x="19" y="0"/>
                </a:cxn>
              </a:cxnLst>
              <a:rect l="0" t="0" r="r" b="b"/>
              <a:pathLst>
                <a:path w="20" h="45">
                  <a:moveTo>
                    <a:pt x="0" y="44"/>
                  </a:moveTo>
                  <a:lnTo>
                    <a:pt x="1" y="44"/>
                  </a:lnTo>
                  <a:lnTo>
                    <a:pt x="3" y="43"/>
                  </a:lnTo>
                  <a:lnTo>
                    <a:pt x="6" y="42"/>
                  </a:lnTo>
                  <a:lnTo>
                    <a:pt x="10" y="39"/>
                  </a:lnTo>
                  <a:lnTo>
                    <a:pt x="13" y="36"/>
                  </a:lnTo>
                  <a:lnTo>
                    <a:pt x="14" y="35"/>
                  </a:lnTo>
                  <a:lnTo>
                    <a:pt x="15" y="33"/>
                  </a:lnTo>
                  <a:lnTo>
                    <a:pt x="16" y="31"/>
                  </a:lnTo>
                  <a:lnTo>
                    <a:pt x="16" y="30"/>
                  </a:lnTo>
                  <a:lnTo>
                    <a:pt x="17" y="28"/>
                  </a:lnTo>
                  <a:lnTo>
                    <a:pt x="17" y="26"/>
                  </a:lnTo>
                  <a:lnTo>
                    <a:pt x="18" y="24"/>
                  </a:lnTo>
                  <a:lnTo>
                    <a:pt x="18" y="22"/>
                  </a:lnTo>
                  <a:lnTo>
                    <a:pt x="18" y="20"/>
                  </a:lnTo>
                  <a:lnTo>
                    <a:pt x="19" y="17"/>
                  </a:lnTo>
                  <a:lnTo>
                    <a:pt x="19" y="14"/>
                  </a:lnTo>
                  <a:lnTo>
                    <a:pt x="19" y="11"/>
                  </a:lnTo>
                  <a:lnTo>
                    <a:pt x="19" y="7"/>
                  </a:lnTo>
                  <a:lnTo>
                    <a:pt x="19" y="4"/>
                  </a:lnTo>
                  <a:lnTo>
                    <a:pt x="19" y="0"/>
                  </a:lnTo>
                </a:path>
              </a:pathLst>
            </a:custGeom>
            <a:noFill/>
            <a:ln w="12700" cap="rnd" cmpd="sng">
              <a:solidFill>
                <a:srgbClr val="9109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39" name="Freeform 215"/>
            <p:cNvSpPr>
              <a:spLocks/>
            </p:cNvSpPr>
            <p:nvPr/>
          </p:nvSpPr>
          <p:spPr bwMode="auto">
            <a:xfrm>
              <a:off x="490" y="393"/>
              <a:ext cx="20" cy="45"/>
            </a:xfrm>
            <a:custGeom>
              <a:avLst/>
              <a:gdLst/>
              <a:ahLst/>
              <a:cxnLst>
                <a:cxn ang="0">
                  <a:pos x="0" y="44"/>
                </a:cxn>
                <a:cxn ang="0">
                  <a:pos x="1" y="44"/>
                </a:cxn>
                <a:cxn ang="0">
                  <a:pos x="3" y="43"/>
                </a:cxn>
                <a:cxn ang="0">
                  <a:pos x="6" y="41"/>
                </a:cxn>
                <a:cxn ang="0">
                  <a:pos x="10" y="39"/>
                </a:cxn>
                <a:cxn ang="0">
                  <a:pos x="13" y="36"/>
                </a:cxn>
                <a:cxn ang="0">
                  <a:pos x="14" y="34"/>
                </a:cxn>
                <a:cxn ang="0">
                  <a:pos x="15" y="33"/>
                </a:cxn>
                <a:cxn ang="0">
                  <a:pos x="15" y="31"/>
                </a:cxn>
                <a:cxn ang="0">
                  <a:pos x="16" y="29"/>
                </a:cxn>
                <a:cxn ang="0">
                  <a:pos x="16" y="28"/>
                </a:cxn>
                <a:cxn ang="0">
                  <a:pos x="17" y="26"/>
                </a:cxn>
                <a:cxn ang="0">
                  <a:pos x="17" y="24"/>
                </a:cxn>
                <a:cxn ang="0">
                  <a:pos x="18" y="22"/>
                </a:cxn>
                <a:cxn ang="0">
                  <a:pos x="18" y="19"/>
                </a:cxn>
                <a:cxn ang="0">
                  <a:pos x="18" y="17"/>
                </a:cxn>
                <a:cxn ang="0">
                  <a:pos x="19" y="14"/>
                </a:cxn>
                <a:cxn ang="0">
                  <a:pos x="19" y="11"/>
                </a:cxn>
                <a:cxn ang="0">
                  <a:pos x="19" y="7"/>
                </a:cxn>
                <a:cxn ang="0">
                  <a:pos x="19" y="4"/>
                </a:cxn>
                <a:cxn ang="0">
                  <a:pos x="19" y="0"/>
                </a:cxn>
              </a:cxnLst>
              <a:rect l="0" t="0" r="r" b="b"/>
              <a:pathLst>
                <a:path w="20" h="45">
                  <a:moveTo>
                    <a:pt x="0" y="44"/>
                  </a:moveTo>
                  <a:lnTo>
                    <a:pt x="1" y="44"/>
                  </a:lnTo>
                  <a:lnTo>
                    <a:pt x="3" y="43"/>
                  </a:lnTo>
                  <a:lnTo>
                    <a:pt x="6" y="41"/>
                  </a:lnTo>
                  <a:lnTo>
                    <a:pt x="10" y="39"/>
                  </a:lnTo>
                  <a:lnTo>
                    <a:pt x="13" y="36"/>
                  </a:lnTo>
                  <a:lnTo>
                    <a:pt x="14" y="34"/>
                  </a:lnTo>
                  <a:lnTo>
                    <a:pt x="15" y="33"/>
                  </a:lnTo>
                  <a:lnTo>
                    <a:pt x="15" y="31"/>
                  </a:lnTo>
                  <a:lnTo>
                    <a:pt x="16" y="29"/>
                  </a:lnTo>
                  <a:lnTo>
                    <a:pt x="16" y="28"/>
                  </a:lnTo>
                  <a:lnTo>
                    <a:pt x="17" y="26"/>
                  </a:lnTo>
                  <a:lnTo>
                    <a:pt x="17" y="24"/>
                  </a:lnTo>
                  <a:lnTo>
                    <a:pt x="18" y="22"/>
                  </a:lnTo>
                  <a:lnTo>
                    <a:pt x="18" y="19"/>
                  </a:lnTo>
                  <a:lnTo>
                    <a:pt x="18" y="17"/>
                  </a:lnTo>
                  <a:lnTo>
                    <a:pt x="19" y="14"/>
                  </a:lnTo>
                  <a:lnTo>
                    <a:pt x="19" y="11"/>
                  </a:lnTo>
                  <a:lnTo>
                    <a:pt x="19" y="7"/>
                  </a:lnTo>
                  <a:lnTo>
                    <a:pt x="19" y="4"/>
                  </a:lnTo>
                  <a:lnTo>
                    <a:pt x="19" y="0"/>
                  </a:lnTo>
                </a:path>
              </a:pathLst>
            </a:custGeom>
            <a:noFill/>
            <a:ln w="12700" cap="rnd" cmpd="sng">
              <a:solidFill>
                <a:srgbClr val="9006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40" name="Freeform 216"/>
            <p:cNvSpPr>
              <a:spLocks/>
            </p:cNvSpPr>
            <p:nvPr/>
          </p:nvSpPr>
          <p:spPr bwMode="auto">
            <a:xfrm>
              <a:off x="490" y="393"/>
              <a:ext cx="20" cy="45"/>
            </a:xfrm>
            <a:custGeom>
              <a:avLst/>
              <a:gdLst/>
              <a:ahLst/>
              <a:cxnLst>
                <a:cxn ang="0">
                  <a:pos x="0" y="44"/>
                </a:cxn>
                <a:cxn ang="0">
                  <a:pos x="1" y="44"/>
                </a:cxn>
                <a:cxn ang="0">
                  <a:pos x="3" y="43"/>
                </a:cxn>
                <a:cxn ang="0">
                  <a:pos x="6" y="41"/>
                </a:cxn>
                <a:cxn ang="0">
                  <a:pos x="9" y="38"/>
                </a:cxn>
                <a:cxn ang="0">
                  <a:pos x="12" y="35"/>
                </a:cxn>
                <a:cxn ang="0">
                  <a:pos x="13" y="34"/>
                </a:cxn>
                <a:cxn ang="0">
                  <a:pos x="14" y="32"/>
                </a:cxn>
                <a:cxn ang="0">
                  <a:pos x="15" y="30"/>
                </a:cxn>
                <a:cxn ang="0">
                  <a:pos x="15" y="29"/>
                </a:cxn>
                <a:cxn ang="0">
                  <a:pos x="16" y="27"/>
                </a:cxn>
                <a:cxn ang="0">
                  <a:pos x="17" y="26"/>
                </a:cxn>
                <a:cxn ang="0">
                  <a:pos x="17" y="24"/>
                </a:cxn>
                <a:cxn ang="0">
                  <a:pos x="18" y="21"/>
                </a:cxn>
                <a:cxn ang="0">
                  <a:pos x="18" y="19"/>
                </a:cxn>
                <a:cxn ang="0">
                  <a:pos x="18" y="16"/>
                </a:cxn>
                <a:cxn ang="0">
                  <a:pos x="18" y="13"/>
                </a:cxn>
                <a:cxn ang="0">
                  <a:pos x="19" y="10"/>
                </a:cxn>
                <a:cxn ang="0">
                  <a:pos x="19" y="7"/>
                </a:cxn>
                <a:cxn ang="0">
                  <a:pos x="19" y="4"/>
                </a:cxn>
                <a:cxn ang="0">
                  <a:pos x="19" y="0"/>
                </a:cxn>
              </a:cxnLst>
              <a:rect l="0" t="0" r="r" b="b"/>
              <a:pathLst>
                <a:path w="20" h="45">
                  <a:moveTo>
                    <a:pt x="0" y="44"/>
                  </a:moveTo>
                  <a:lnTo>
                    <a:pt x="1" y="44"/>
                  </a:lnTo>
                  <a:lnTo>
                    <a:pt x="3" y="43"/>
                  </a:lnTo>
                  <a:lnTo>
                    <a:pt x="6" y="41"/>
                  </a:lnTo>
                  <a:lnTo>
                    <a:pt x="9" y="38"/>
                  </a:lnTo>
                  <a:lnTo>
                    <a:pt x="12" y="35"/>
                  </a:lnTo>
                  <a:lnTo>
                    <a:pt x="13" y="34"/>
                  </a:lnTo>
                  <a:lnTo>
                    <a:pt x="14" y="32"/>
                  </a:lnTo>
                  <a:lnTo>
                    <a:pt x="15" y="30"/>
                  </a:lnTo>
                  <a:lnTo>
                    <a:pt x="15" y="29"/>
                  </a:lnTo>
                  <a:lnTo>
                    <a:pt x="16" y="27"/>
                  </a:lnTo>
                  <a:lnTo>
                    <a:pt x="17" y="26"/>
                  </a:lnTo>
                  <a:lnTo>
                    <a:pt x="17" y="24"/>
                  </a:lnTo>
                  <a:lnTo>
                    <a:pt x="18" y="21"/>
                  </a:lnTo>
                  <a:lnTo>
                    <a:pt x="18" y="19"/>
                  </a:lnTo>
                  <a:lnTo>
                    <a:pt x="18" y="16"/>
                  </a:lnTo>
                  <a:lnTo>
                    <a:pt x="18" y="13"/>
                  </a:lnTo>
                  <a:lnTo>
                    <a:pt x="19" y="10"/>
                  </a:lnTo>
                  <a:lnTo>
                    <a:pt x="19" y="7"/>
                  </a:lnTo>
                  <a:lnTo>
                    <a:pt x="19" y="4"/>
                  </a:lnTo>
                  <a:lnTo>
                    <a:pt x="19" y="0"/>
                  </a:lnTo>
                </a:path>
              </a:pathLst>
            </a:custGeom>
            <a:noFill/>
            <a:ln w="12700" cap="rnd" cmpd="sng">
              <a:solidFill>
                <a:srgbClr val="8E02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41" name="Freeform 217"/>
            <p:cNvSpPr>
              <a:spLocks/>
            </p:cNvSpPr>
            <p:nvPr/>
          </p:nvSpPr>
          <p:spPr bwMode="auto">
            <a:xfrm>
              <a:off x="490" y="393"/>
              <a:ext cx="20" cy="45"/>
            </a:xfrm>
            <a:custGeom>
              <a:avLst/>
              <a:gdLst/>
              <a:ahLst/>
              <a:cxnLst>
                <a:cxn ang="0">
                  <a:pos x="0" y="44"/>
                </a:cxn>
                <a:cxn ang="0">
                  <a:pos x="0" y="43"/>
                </a:cxn>
                <a:cxn ang="0">
                  <a:pos x="3" y="42"/>
                </a:cxn>
                <a:cxn ang="0">
                  <a:pos x="6" y="41"/>
                </a:cxn>
                <a:cxn ang="0">
                  <a:pos x="9" y="38"/>
                </a:cxn>
                <a:cxn ang="0">
                  <a:pos x="12" y="35"/>
                </a:cxn>
                <a:cxn ang="0">
                  <a:pos x="13" y="33"/>
                </a:cxn>
                <a:cxn ang="0">
                  <a:pos x="14" y="32"/>
                </a:cxn>
                <a:cxn ang="0">
                  <a:pos x="14" y="30"/>
                </a:cxn>
                <a:cxn ang="0">
                  <a:pos x="15" y="29"/>
                </a:cxn>
                <a:cxn ang="0">
                  <a:pos x="15" y="27"/>
                </a:cxn>
                <a:cxn ang="0">
                  <a:pos x="16" y="25"/>
                </a:cxn>
                <a:cxn ang="0">
                  <a:pos x="17" y="23"/>
                </a:cxn>
                <a:cxn ang="0">
                  <a:pos x="17" y="21"/>
                </a:cxn>
                <a:cxn ang="0">
                  <a:pos x="18" y="18"/>
                </a:cxn>
                <a:cxn ang="0">
                  <a:pos x="18" y="16"/>
                </a:cxn>
                <a:cxn ang="0">
                  <a:pos x="18" y="13"/>
                </a:cxn>
                <a:cxn ang="0">
                  <a:pos x="18" y="10"/>
                </a:cxn>
                <a:cxn ang="0">
                  <a:pos x="19" y="7"/>
                </a:cxn>
                <a:cxn ang="0">
                  <a:pos x="19" y="4"/>
                </a:cxn>
                <a:cxn ang="0">
                  <a:pos x="19" y="0"/>
                </a:cxn>
              </a:cxnLst>
              <a:rect l="0" t="0" r="r" b="b"/>
              <a:pathLst>
                <a:path w="20" h="45">
                  <a:moveTo>
                    <a:pt x="0" y="44"/>
                  </a:moveTo>
                  <a:lnTo>
                    <a:pt x="0" y="43"/>
                  </a:lnTo>
                  <a:lnTo>
                    <a:pt x="3" y="42"/>
                  </a:lnTo>
                  <a:lnTo>
                    <a:pt x="6" y="41"/>
                  </a:lnTo>
                  <a:lnTo>
                    <a:pt x="9" y="38"/>
                  </a:lnTo>
                  <a:lnTo>
                    <a:pt x="12" y="35"/>
                  </a:lnTo>
                  <a:lnTo>
                    <a:pt x="13" y="33"/>
                  </a:lnTo>
                  <a:lnTo>
                    <a:pt x="14" y="32"/>
                  </a:lnTo>
                  <a:lnTo>
                    <a:pt x="14" y="30"/>
                  </a:lnTo>
                  <a:lnTo>
                    <a:pt x="15" y="29"/>
                  </a:lnTo>
                  <a:lnTo>
                    <a:pt x="15" y="27"/>
                  </a:lnTo>
                  <a:lnTo>
                    <a:pt x="16" y="25"/>
                  </a:lnTo>
                  <a:lnTo>
                    <a:pt x="17" y="23"/>
                  </a:lnTo>
                  <a:lnTo>
                    <a:pt x="17" y="21"/>
                  </a:lnTo>
                  <a:lnTo>
                    <a:pt x="18" y="18"/>
                  </a:lnTo>
                  <a:lnTo>
                    <a:pt x="18" y="16"/>
                  </a:lnTo>
                  <a:lnTo>
                    <a:pt x="18" y="13"/>
                  </a:lnTo>
                  <a:lnTo>
                    <a:pt x="18" y="10"/>
                  </a:lnTo>
                  <a:lnTo>
                    <a:pt x="19" y="7"/>
                  </a:lnTo>
                  <a:lnTo>
                    <a:pt x="19" y="4"/>
                  </a:lnTo>
                  <a:lnTo>
                    <a:pt x="19" y="0"/>
                  </a:lnTo>
                </a:path>
              </a:pathLst>
            </a:custGeom>
            <a:noFill/>
            <a:ln w="12700" cap="rnd" cmpd="sng">
              <a:solidFill>
                <a:srgbClr val="8D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42" name="Freeform 218"/>
            <p:cNvSpPr>
              <a:spLocks/>
            </p:cNvSpPr>
            <p:nvPr/>
          </p:nvSpPr>
          <p:spPr bwMode="auto">
            <a:xfrm>
              <a:off x="490" y="393"/>
              <a:ext cx="20" cy="44"/>
            </a:xfrm>
            <a:custGeom>
              <a:avLst/>
              <a:gdLst/>
              <a:ahLst/>
              <a:cxnLst>
                <a:cxn ang="0">
                  <a:pos x="0" y="43"/>
                </a:cxn>
                <a:cxn ang="0">
                  <a:pos x="0" y="43"/>
                </a:cxn>
                <a:cxn ang="0">
                  <a:pos x="3" y="42"/>
                </a:cxn>
                <a:cxn ang="0">
                  <a:pos x="5" y="41"/>
                </a:cxn>
                <a:cxn ang="0">
                  <a:pos x="8" y="38"/>
                </a:cxn>
                <a:cxn ang="0">
                  <a:pos x="12" y="34"/>
                </a:cxn>
                <a:cxn ang="0">
                  <a:pos x="12" y="33"/>
                </a:cxn>
                <a:cxn ang="0">
                  <a:pos x="13" y="31"/>
                </a:cxn>
                <a:cxn ang="0">
                  <a:pos x="14" y="30"/>
                </a:cxn>
                <a:cxn ang="0">
                  <a:pos x="14" y="28"/>
                </a:cxn>
                <a:cxn ang="0">
                  <a:pos x="15" y="27"/>
                </a:cxn>
                <a:cxn ang="0">
                  <a:pos x="16" y="25"/>
                </a:cxn>
                <a:cxn ang="0">
                  <a:pos x="16" y="23"/>
                </a:cxn>
                <a:cxn ang="0">
                  <a:pos x="17" y="21"/>
                </a:cxn>
                <a:cxn ang="0">
                  <a:pos x="17" y="18"/>
                </a:cxn>
                <a:cxn ang="0">
                  <a:pos x="18" y="16"/>
                </a:cxn>
                <a:cxn ang="0">
                  <a:pos x="18" y="13"/>
                </a:cxn>
                <a:cxn ang="0">
                  <a:pos x="18" y="10"/>
                </a:cxn>
                <a:cxn ang="0">
                  <a:pos x="19" y="7"/>
                </a:cxn>
                <a:cxn ang="0">
                  <a:pos x="19" y="4"/>
                </a:cxn>
                <a:cxn ang="0">
                  <a:pos x="19" y="0"/>
                </a:cxn>
              </a:cxnLst>
              <a:rect l="0" t="0" r="r" b="b"/>
              <a:pathLst>
                <a:path w="20" h="44">
                  <a:moveTo>
                    <a:pt x="0" y="43"/>
                  </a:moveTo>
                  <a:lnTo>
                    <a:pt x="0" y="43"/>
                  </a:lnTo>
                  <a:lnTo>
                    <a:pt x="3" y="42"/>
                  </a:lnTo>
                  <a:lnTo>
                    <a:pt x="5" y="41"/>
                  </a:lnTo>
                  <a:lnTo>
                    <a:pt x="8" y="38"/>
                  </a:lnTo>
                  <a:lnTo>
                    <a:pt x="12" y="34"/>
                  </a:lnTo>
                  <a:lnTo>
                    <a:pt x="12" y="33"/>
                  </a:lnTo>
                  <a:lnTo>
                    <a:pt x="13" y="31"/>
                  </a:lnTo>
                  <a:lnTo>
                    <a:pt x="14" y="30"/>
                  </a:lnTo>
                  <a:lnTo>
                    <a:pt x="14" y="28"/>
                  </a:lnTo>
                  <a:lnTo>
                    <a:pt x="15" y="27"/>
                  </a:lnTo>
                  <a:lnTo>
                    <a:pt x="16" y="25"/>
                  </a:lnTo>
                  <a:lnTo>
                    <a:pt x="16" y="23"/>
                  </a:lnTo>
                  <a:lnTo>
                    <a:pt x="17" y="21"/>
                  </a:lnTo>
                  <a:lnTo>
                    <a:pt x="17" y="18"/>
                  </a:lnTo>
                  <a:lnTo>
                    <a:pt x="18" y="16"/>
                  </a:lnTo>
                  <a:lnTo>
                    <a:pt x="18" y="13"/>
                  </a:lnTo>
                  <a:lnTo>
                    <a:pt x="18" y="10"/>
                  </a:lnTo>
                  <a:lnTo>
                    <a:pt x="19" y="7"/>
                  </a:lnTo>
                  <a:lnTo>
                    <a:pt x="19" y="4"/>
                  </a:lnTo>
                  <a:lnTo>
                    <a:pt x="19" y="0"/>
                  </a:lnTo>
                </a:path>
              </a:pathLst>
            </a:custGeom>
            <a:noFill/>
            <a:ln w="12700" cap="rnd" cmpd="sng">
              <a:solidFill>
                <a:srgbClr val="8C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43" name="Freeform 219"/>
            <p:cNvSpPr>
              <a:spLocks/>
            </p:cNvSpPr>
            <p:nvPr/>
          </p:nvSpPr>
          <p:spPr bwMode="auto">
            <a:xfrm>
              <a:off x="490" y="393"/>
              <a:ext cx="20" cy="44"/>
            </a:xfrm>
            <a:custGeom>
              <a:avLst/>
              <a:gdLst/>
              <a:ahLst/>
              <a:cxnLst>
                <a:cxn ang="0">
                  <a:pos x="0" y="43"/>
                </a:cxn>
                <a:cxn ang="0">
                  <a:pos x="0" y="43"/>
                </a:cxn>
                <a:cxn ang="0">
                  <a:pos x="2" y="42"/>
                </a:cxn>
                <a:cxn ang="0">
                  <a:pos x="5" y="40"/>
                </a:cxn>
                <a:cxn ang="0">
                  <a:pos x="8" y="37"/>
                </a:cxn>
                <a:cxn ang="0">
                  <a:pos x="11" y="34"/>
                </a:cxn>
                <a:cxn ang="0">
                  <a:pos x="12" y="32"/>
                </a:cxn>
                <a:cxn ang="0">
                  <a:pos x="13" y="31"/>
                </a:cxn>
                <a:cxn ang="0">
                  <a:pos x="13" y="29"/>
                </a:cxn>
                <a:cxn ang="0">
                  <a:pos x="14" y="28"/>
                </a:cxn>
                <a:cxn ang="0">
                  <a:pos x="15" y="26"/>
                </a:cxn>
                <a:cxn ang="0">
                  <a:pos x="15" y="24"/>
                </a:cxn>
                <a:cxn ang="0">
                  <a:pos x="16" y="22"/>
                </a:cxn>
                <a:cxn ang="0">
                  <a:pos x="17" y="20"/>
                </a:cxn>
                <a:cxn ang="0">
                  <a:pos x="17" y="18"/>
                </a:cxn>
                <a:cxn ang="0">
                  <a:pos x="18" y="15"/>
                </a:cxn>
                <a:cxn ang="0">
                  <a:pos x="18" y="12"/>
                </a:cxn>
                <a:cxn ang="0">
                  <a:pos x="18" y="10"/>
                </a:cxn>
                <a:cxn ang="0">
                  <a:pos x="18" y="6"/>
                </a:cxn>
                <a:cxn ang="0">
                  <a:pos x="19" y="3"/>
                </a:cxn>
                <a:cxn ang="0">
                  <a:pos x="19" y="0"/>
                </a:cxn>
              </a:cxnLst>
              <a:rect l="0" t="0" r="r" b="b"/>
              <a:pathLst>
                <a:path w="20" h="44">
                  <a:moveTo>
                    <a:pt x="0" y="43"/>
                  </a:moveTo>
                  <a:lnTo>
                    <a:pt x="0" y="43"/>
                  </a:lnTo>
                  <a:lnTo>
                    <a:pt x="2" y="42"/>
                  </a:lnTo>
                  <a:lnTo>
                    <a:pt x="5" y="40"/>
                  </a:lnTo>
                  <a:lnTo>
                    <a:pt x="8" y="37"/>
                  </a:lnTo>
                  <a:lnTo>
                    <a:pt x="11" y="34"/>
                  </a:lnTo>
                  <a:lnTo>
                    <a:pt x="12" y="32"/>
                  </a:lnTo>
                  <a:lnTo>
                    <a:pt x="13" y="31"/>
                  </a:lnTo>
                  <a:lnTo>
                    <a:pt x="13" y="29"/>
                  </a:lnTo>
                  <a:lnTo>
                    <a:pt x="14" y="28"/>
                  </a:lnTo>
                  <a:lnTo>
                    <a:pt x="15" y="26"/>
                  </a:lnTo>
                  <a:lnTo>
                    <a:pt x="15" y="24"/>
                  </a:lnTo>
                  <a:lnTo>
                    <a:pt x="16" y="22"/>
                  </a:lnTo>
                  <a:lnTo>
                    <a:pt x="17" y="20"/>
                  </a:lnTo>
                  <a:lnTo>
                    <a:pt x="17" y="18"/>
                  </a:lnTo>
                  <a:lnTo>
                    <a:pt x="18" y="15"/>
                  </a:lnTo>
                  <a:lnTo>
                    <a:pt x="18" y="12"/>
                  </a:lnTo>
                  <a:lnTo>
                    <a:pt x="18" y="10"/>
                  </a:lnTo>
                  <a:lnTo>
                    <a:pt x="18" y="6"/>
                  </a:lnTo>
                  <a:lnTo>
                    <a:pt x="19" y="3"/>
                  </a:lnTo>
                  <a:lnTo>
                    <a:pt x="19" y="0"/>
                  </a:lnTo>
                </a:path>
              </a:pathLst>
            </a:custGeom>
            <a:noFill/>
            <a:ln w="12700" cap="rnd" cmpd="sng">
              <a:solidFill>
                <a:srgbClr val="8A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44" name="Freeform 220"/>
            <p:cNvSpPr>
              <a:spLocks/>
            </p:cNvSpPr>
            <p:nvPr/>
          </p:nvSpPr>
          <p:spPr bwMode="auto">
            <a:xfrm>
              <a:off x="490" y="393"/>
              <a:ext cx="20" cy="44"/>
            </a:xfrm>
            <a:custGeom>
              <a:avLst/>
              <a:gdLst/>
              <a:ahLst/>
              <a:cxnLst>
                <a:cxn ang="0">
                  <a:pos x="0" y="43"/>
                </a:cxn>
                <a:cxn ang="0">
                  <a:pos x="0" y="43"/>
                </a:cxn>
                <a:cxn ang="0">
                  <a:pos x="2" y="42"/>
                </a:cxn>
                <a:cxn ang="0">
                  <a:pos x="5" y="40"/>
                </a:cxn>
                <a:cxn ang="0">
                  <a:pos x="8" y="37"/>
                </a:cxn>
                <a:cxn ang="0">
                  <a:pos x="11" y="33"/>
                </a:cxn>
                <a:cxn ang="0">
                  <a:pos x="12" y="32"/>
                </a:cxn>
                <a:cxn ang="0">
                  <a:pos x="12" y="30"/>
                </a:cxn>
                <a:cxn ang="0">
                  <a:pos x="13" y="29"/>
                </a:cxn>
                <a:cxn ang="0">
                  <a:pos x="13" y="27"/>
                </a:cxn>
                <a:cxn ang="0">
                  <a:pos x="14" y="26"/>
                </a:cxn>
                <a:cxn ang="0">
                  <a:pos x="15" y="24"/>
                </a:cxn>
                <a:cxn ang="0">
                  <a:pos x="16" y="22"/>
                </a:cxn>
                <a:cxn ang="0">
                  <a:pos x="16" y="20"/>
                </a:cxn>
                <a:cxn ang="0">
                  <a:pos x="17" y="18"/>
                </a:cxn>
                <a:cxn ang="0">
                  <a:pos x="17" y="15"/>
                </a:cxn>
                <a:cxn ang="0">
                  <a:pos x="18" y="12"/>
                </a:cxn>
                <a:cxn ang="0">
                  <a:pos x="18" y="9"/>
                </a:cxn>
                <a:cxn ang="0">
                  <a:pos x="18" y="6"/>
                </a:cxn>
                <a:cxn ang="0">
                  <a:pos x="19" y="3"/>
                </a:cxn>
                <a:cxn ang="0">
                  <a:pos x="19" y="0"/>
                </a:cxn>
              </a:cxnLst>
              <a:rect l="0" t="0" r="r" b="b"/>
              <a:pathLst>
                <a:path w="20" h="44">
                  <a:moveTo>
                    <a:pt x="0" y="43"/>
                  </a:moveTo>
                  <a:lnTo>
                    <a:pt x="0" y="43"/>
                  </a:lnTo>
                  <a:lnTo>
                    <a:pt x="2" y="42"/>
                  </a:lnTo>
                  <a:lnTo>
                    <a:pt x="5" y="40"/>
                  </a:lnTo>
                  <a:lnTo>
                    <a:pt x="8" y="37"/>
                  </a:lnTo>
                  <a:lnTo>
                    <a:pt x="11" y="33"/>
                  </a:lnTo>
                  <a:lnTo>
                    <a:pt x="12" y="32"/>
                  </a:lnTo>
                  <a:lnTo>
                    <a:pt x="12" y="30"/>
                  </a:lnTo>
                  <a:lnTo>
                    <a:pt x="13" y="29"/>
                  </a:lnTo>
                  <a:lnTo>
                    <a:pt x="13" y="27"/>
                  </a:lnTo>
                  <a:lnTo>
                    <a:pt x="14" y="26"/>
                  </a:lnTo>
                  <a:lnTo>
                    <a:pt x="15" y="24"/>
                  </a:lnTo>
                  <a:lnTo>
                    <a:pt x="16" y="22"/>
                  </a:lnTo>
                  <a:lnTo>
                    <a:pt x="16" y="20"/>
                  </a:lnTo>
                  <a:lnTo>
                    <a:pt x="17" y="18"/>
                  </a:lnTo>
                  <a:lnTo>
                    <a:pt x="17" y="15"/>
                  </a:lnTo>
                  <a:lnTo>
                    <a:pt x="18" y="12"/>
                  </a:lnTo>
                  <a:lnTo>
                    <a:pt x="18" y="9"/>
                  </a:lnTo>
                  <a:lnTo>
                    <a:pt x="18" y="6"/>
                  </a:lnTo>
                  <a:lnTo>
                    <a:pt x="19" y="3"/>
                  </a:lnTo>
                  <a:lnTo>
                    <a:pt x="19" y="0"/>
                  </a:lnTo>
                </a:path>
              </a:pathLst>
            </a:custGeom>
            <a:noFill/>
            <a:ln w="12700" cap="rnd" cmpd="sng">
              <a:solidFill>
                <a:srgbClr val="89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45" name="Freeform 221"/>
            <p:cNvSpPr>
              <a:spLocks/>
            </p:cNvSpPr>
            <p:nvPr/>
          </p:nvSpPr>
          <p:spPr bwMode="auto">
            <a:xfrm>
              <a:off x="490" y="393"/>
              <a:ext cx="20" cy="44"/>
            </a:xfrm>
            <a:custGeom>
              <a:avLst/>
              <a:gdLst/>
              <a:ahLst/>
              <a:cxnLst>
                <a:cxn ang="0">
                  <a:pos x="0" y="43"/>
                </a:cxn>
                <a:cxn ang="0">
                  <a:pos x="0" y="43"/>
                </a:cxn>
                <a:cxn ang="0">
                  <a:pos x="2" y="42"/>
                </a:cxn>
                <a:cxn ang="0">
                  <a:pos x="5" y="40"/>
                </a:cxn>
                <a:cxn ang="0">
                  <a:pos x="7" y="36"/>
                </a:cxn>
                <a:cxn ang="0">
                  <a:pos x="10" y="32"/>
                </a:cxn>
                <a:cxn ang="0">
                  <a:pos x="11" y="31"/>
                </a:cxn>
                <a:cxn ang="0">
                  <a:pos x="12" y="30"/>
                </a:cxn>
                <a:cxn ang="0">
                  <a:pos x="12" y="29"/>
                </a:cxn>
                <a:cxn ang="0">
                  <a:pos x="13" y="27"/>
                </a:cxn>
                <a:cxn ang="0">
                  <a:pos x="14" y="25"/>
                </a:cxn>
                <a:cxn ang="0">
                  <a:pos x="14" y="24"/>
                </a:cxn>
                <a:cxn ang="0">
                  <a:pos x="15" y="22"/>
                </a:cxn>
                <a:cxn ang="0">
                  <a:pos x="16" y="19"/>
                </a:cxn>
                <a:cxn ang="0">
                  <a:pos x="17" y="17"/>
                </a:cxn>
                <a:cxn ang="0">
                  <a:pos x="17" y="15"/>
                </a:cxn>
                <a:cxn ang="0">
                  <a:pos x="18" y="12"/>
                </a:cxn>
                <a:cxn ang="0">
                  <a:pos x="18" y="9"/>
                </a:cxn>
                <a:cxn ang="0">
                  <a:pos x="18" y="6"/>
                </a:cxn>
                <a:cxn ang="0">
                  <a:pos x="18" y="3"/>
                </a:cxn>
                <a:cxn ang="0">
                  <a:pos x="19" y="0"/>
                </a:cxn>
              </a:cxnLst>
              <a:rect l="0" t="0" r="r" b="b"/>
              <a:pathLst>
                <a:path w="20" h="44">
                  <a:moveTo>
                    <a:pt x="0" y="43"/>
                  </a:moveTo>
                  <a:lnTo>
                    <a:pt x="0" y="43"/>
                  </a:lnTo>
                  <a:lnTo>
                    <a:pt x="2" y="42"/>
                  </a:lnTo>
                  <a:lnTo>
                    <a:pt x="5" y="40"/>
                  </a:lnTo>
                  <a:lnTo>
                    <a:pt x="7" y="36"/>
                  </a:lnTo>
                  <a:lnTo>
                    <a:pt x="10" y="32"/>
                  </a:lnTo>
                  <a:lnTo>
                    <a:pt x="11" y="31"/>
                  </a:lnTo>
                  <a:lnTo>
                    <a:pt x="12" y="30"/>
                  </a:lnTo>
                  <a:lnTo>
                    <a:pt x="12" y="29"/>
                  </a:lnTo>
                  <a:lnTo>
                    <a:pt x="13" y="27"/>
                  </a:lnTo>
                  <a:lnTo>
                    <a:pt x="14" y="25"/>
                  </a:lnTo>
                  <a:lnTo>
                    <a:pt x="14" y="24"/>
                  </a:lnTo>
                  <a:lnTo>
                    <a:pt x="15" y="22"/>
                  </a:lnTo>
                  <a:lnTo>
                    <a:pt x="16" y="19"/>
                  </a:lnTo>
                  <a:lnTo>
                    <a:pt x="17" y="17"/>
                  </a:lnTo>
                  <a:lnTo>
                    <a:pt x="17" y="15"/>
                  </a:lnTo>
                  <a:lnTo>
                    <a:pt x="18" y="12"/>
                  </a:lnTo>
                  <a:lnTo>
                    <a:pt x="18" y="9"/>
                  </a:lnTo>
                  <a:lnTo>
                    <a:pt x="18" y="6"/>
                  </a:lnTo>
                  <a:lnTo>
                    <a:pt x="18" y="3"/>
                  </a:lnTo>
                  <a:lnTo>
                    <a:pt x="19" y="0"/>
                  </a:lnTo>
                </a:path>
              </a:pathLst>
            </a:custGeom>
            <a:noFill/>
            <a:ln w="12700" cap="rnd" cmpd="sng">
              <a:solidFill>
                <a:srgbClr val="88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46" name="Freeform 222"/>
            <p:cNvSpPr>
              <a:spLocks/>
            </p:cNvSpPr>
            <p:nvPr/>
          </p:nvSpPr>
          <p:spPr bwMode="auto">
            <a:xfrm>
              <a:off x="490" y="393"/>
              <a:ext cx="20" cy="44"/>
            </a:xfrm>
            <a:custGeom>
              <a:avLst/>
              <a:gdLst/>
              <a:ahLst/>
              <a:cxnLst>
                <a:cxn ang="0">
                  <a:pos x="19" y="0"/>
                </a:cxn>
                <a:cxn ang="0">
                  <a:pos x="18" y="9"/>
                </a:cxn>
                <a:cxn ang="0">
                  <a:pos x="16" y="17"/>
                </a:cxn>
                <a:cxn ang="0">
                  <a:pos x="14" y="24"/>
                </a:cxn>
                <a:cxn ang="0">
                  <a:pos x="12" y="29"/>
                </a:cxn>
                <a:cxn ang="0">
                  <a:pos x="9" y="34"/>
                </a:cxn>
                <a:cxn ang="0">
                  <a:pos x="6" y="37"/>
                </a:cxn>
                <a:cxn ang="0">
                  <a:pos x="4" y="40"/>
                </a:cxn>
                <a:cxn ang="0">
                  <a:pos x="2" y="42"/>
                </a:cxn>
                <a:cxn ang="0">
                  <a:pos x="0" y="43"/>
                </a:cxn>
              </a:cxnLst>
              <a:rect l="0" t="0" r="r" b="b"/>
              <a:pathLst>
                <a:path w="20" h="44">
                  <a:moveTo>
                    <a:pt x="19" y="0"/>
                  </a:moveTo>
                  <a:lnTo>
                    <a:pt x="18" y="9"/>
                  </a:lnTo>
                  <a:lnTo>
                    <a:pt x="16" y="17"/>
                  </a:lnTo>
                  <a:lnTo>
                    <a:pt x="14" y="24"/>
                  </a:lnTo>
                  <a:lnTo>
                    <a:pt x="12" y="29"/>
                  </a:lnTo>
                  <a:lnTo>
                    <a:pt x="9" y="34"/>
                  </a:lnTo>
                  <a:lnTo>
                    <a:pt x="6" y="37"/>
                  </a:lnTo>
                  <a:lnTo>
                    <a:pt x="4" y="40"/>
                  </a:lnTo>
                  <a:lnTo>
                    <a:pt x="2" y="42"/>
                  </a:lnTo>
                  <a:lnTo>
                    <a:pt x="0" y="43"/>
                  </a:lnTo>
                </a:path>
              </a:pathLst>
            </a:custGeom>
            <a:noFill/>
            <a:ln w="12700" cap="rnd" cmpd="sng">
              <a:solidFill>
                <a:srgbClr val="8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47" name="Freeform 223"/>
            <p:cNvSpPr>
              <a:spLocks/>
            </p:cNvSpPr>
            <p:nvPr/>
          </p:nvSpPr>
          <p:spPr bwMode="auto">
            <a:xfrm>
              <a:off x="422" y="264"/>
              <a:ext cx="43" cy="80"/>
            </a:xfrm>
            <a:custGeom>
              <a:avLst/>
              <a:gdLst/>
              <a:ahLst/>
              <a:cxnLst>
                <a:cxn ang="0">
                  <a:pos x="0" y="1"/>
                </a:cxn>
                <a:cxn ang="0">
                  <a:pos x="5" y="17"/>
                </a:cxn>
                <a:cxn ang="0">
                  <a:pos x="9" y="15"/>
                </a:cxn>
                <a:cxn ang="0">
                  <a:pos x="5" y="21"/>
                </a:cxn>
                <a:cxn ang="0">
                  <a:pos x="5" y="22"/>
                </a:cxn>
                <a:cxn ang="0">
                  <a:pos x="5" y="23"/>
                </a:cxn>
                <a:cxn ang="0">
                  <a:pos x="6" y="24"/>
                </a:cxn>
                <a:cxn ang="0">
                  <a:pos x="7" y="27"/>
                </a:cxn>
                <a:cxn ang="0">
                  <a:pos x="9" y="29"/>
                </a:cxn>
                <a:cxn ang="0">
                  <a:pos x="11" y="33"/>
                </a:cxn>
                <a:cxn ang="0">
                  <a:pos x="12" y="35"/>
                </a:cxn>
                <a:cxn ang="0">
                  <a:pos x="15" y="39"/>
                </a:cxn>
                <a:cxn ang="0">
                  <a:pos x="18" y="42"/>
                </a:cxn>
                <a:cxn ang="0">
                  <a:pos x="22" y="46"/>
                </a:cxn>
                <a:cxn ang="0">
                  <a:pos x="25" y="48"/>
                </a:cxn>
                <a:cxn ang="0">
                  <a:pos x="28" y="52"/>
                </a:cxn>
                <a:cxn ang="0">
                  <a:pos x="31" y="56"/>
                </a:cxn>
                <a:cxn ang="0">
                  <a:pos x="33" y="59"/>
                </a:cxn>
                <a:cxn ang="0">
                  <a:pos x="35" y="62"/>
                </a:cxn>
                <a:cxn ang="0">
                  <a:pos x="37" y="67"/>
                </a:cxn>
                <a:cxn ang="0">
                  <a:pos x="39" y="70"/>
                </a:cxn>
                <a:cxn ang="0">
                  <a:pos x="39" y="73"/>
                </a:cxn>
                <a:cxn ang="0">
                  <a:pos x="40" y="76"/>
                </a:cxn>
                <a:cxn ang="0">
                  <a:pos x="40" y="78"/>
                </a:cxn>
                <a:cxn ang="0">
                  <a:pos x="42" y="79"/>
                </a:cxn>
                <a:cxn ang="0">
                  <a:pos x="42" y="78"/>
                </a:cxn>
                <a:cxn ang="0">
                  <a:pos x="41" y="75"/>
                </a:cxn>
                <a:cxn ang="0">
                  <a:pos x="41" y="72"/>
                </a:cxn>
                <a:cxn ang="0">
                  <a:pos x="40" y="66"/>
                </a:cxn>
                <a:cxn ang="0">
                  <a:pos x="39" y="59"/>
                </a:cxn>
                <a:cxn ang="0">
                  <a:pos x="39" y="53"/>
                </a:cxn>
                <a:cxn ang="0">
                  <a:pos x="37" y="46"/>
                </a:cxn>
                <a:cxn ang="0">
                  <a:pos x="35" y="38"/>
                </a:cxn>
                <a:cxn ang="0">
                  <a:pos x="32" y="31"/>
                </a:cxn>
                <a:cxn ang="0">
                  <a:pos x="31" y="23"/>
                </a:cxn>
                <a:cxn ang="0">
                  <a:pos x="30" y="23"/>
                </a:cxn>
                <a:cxn ang="0">
                  <a:pos x="28" y="21"/>
                </a:cxn>
                <a:cxn ang="0">
                  <a:pos x="26" y="19"/>
                </a:cxn>
                <a:cxn ang="0">
                  <a:pos x="24" y="16"/>
                </a:cxn>
                <a:cxn ang="0">
                  <a:pos x="20" y="13"/>
                </a:cxn>
                <a:cxn ang="0">
                  <a:pos x="17" y="9"/>
                </a:cxn>
                <a:cxn ang="0">
                  <a:pos x="13" y="7"/>
                </a:cxn>
                <a:cxn ang="0">
                  <a:pos x="11" y="4"/>
                </a:cxn>
                <a:cxn ang="0">
                  <a:pos x="7" y="1"/>
                </a:cxn>
                <a:cxn ang="0">
                  <a:pos x="4" y="0"/>
                </a:cxn>
                <a:cxn ang="0">
                  <a:pos x="0" y="1"/>
                </a:cxn>
              </a:cxnLst>
              <a:rect l="0" t="0" r="r" b="b"/>
              <a:pathLst>
                <a:path w="43" h="80">
                  <a:moveTo>
                    <a:pt x="0" y="1"/>
                  </a:moveTo>
                  <a:lnTo>
                    <a:pt x="5" y="17"/>
                  </a:lnTo>
                  <a:lnTo>
                    <a:pt x="9" y="15"/>
                  </a:lnTo>
                  <a:lnTo>
                    <a:pt x="5" y="21"/>
                  </a:lnTo>
                  <a:lnTo>
                    <a:pt x="5" y="22"/>
                  </a:lnTo>
                  <a:lnTo>
                    <a:pt x="5" y="23"/>
                  </a:lnTo>
                  <a:lnTo>
                    <a:pt x="6" y="24"/>
                  </a:lnTo>
                  <a:lnTo>
                    <a:pt x="7" y="27"/>
                  </a:lnTo>
                  <a:lnTo>
                    <a:pt x="9" y="29"/>
                  </a:lnTo>
                  <a:lnTo>
                    <a:pt x="11" y="33"/>
                  </a:lnTo>
                  <a:lnTo>
                    <a:pt x="12" y="35"/>
                  </a:lnTo>
                  <a:lnTo>
                    <a:pt x="15" y="39"/>
                  </a:lnTo>
                  <a:lnTo>
                    <a:pt x="18" y="42"/>
                  </a:lnTo>
                  <a:lnTo>
                    <a:pt x="22" y="46"/>
                  </a:lnTo>
                  <a:lnTo>
                    <a:pt x="25" y="48"/>
                  </a:lnTo>
                  <a:lnTo>
                    <a:pt x="28" y="52"/>
                  </a:lnTo>
                  <a:lnTo>
                    <a:pt x="31" y="56"/>
                  </a:lnTo>
                  <a:lnTo>
                    <a:pt x="33" y="59"/>
                  </a:lnTo>
                  <a:lnTo>
                    <a:pt x="35" y="62"/>
                  </a:lnTo>
                  <a:lnTo>
                    <a:pt x="37" y="67"/>
                  </a:lnTo>
                  <a:lnTo>
                    <a:pt x="39" y="70"/>
                  </a:lnTo>
                  <a:lnTo>
                    <a:pt x="39" y="73"/>
                  </a:lnTo>
                  <a:lnTo>
                    <a:pt x="40" y="76"/>
                  </a:lnTo>
                  <a:lnTo>
                    <a:pt x="40" y="78"/>
                  </a:lnTo>
                  <a:lnTo>
                    <a:pt x="42" y="79"/>
                  </a:lnTo>
                  <a:lnTo>
                    <a:pt x="42" y="78"/>
                  </a:lnTo>
                  <a:lnTo>
                    <a:pt x="41" y="75"/>
                  </a:lnTo>
                  <a:lnTo>
                    <a:pt x="41" y="72"/>
                  </a:lnTo>
                  <a:lnTo>
                    <a:pt x="40" y="66"/>
                  </a:lnTo>
                  <a:lnTo>
                    <a:pt x="39" y="59"/>
                  </a:lnTo>
                  <a:lnTo>
                    <a:pt x="39" y="53"/>
                  </a:lnTo>
                  <a:lnTo>
                    <a:pt x="37" y="46"/>
                  </a:lnTo>
                  <a:lnTo>
                    <a:pt x="35" y="38"/>
                  </a:lnTo>
                  <a:lnTo>
                    <a:pt x="32" y="31"/>
                  </a:lnTo>
                  <a:lnTo>
                    <a:pt x="31" y="23"/>
                  </a:lnTo>
                  <a:lnTo>
                    <a:pt x="30" y="23"/>
                  </a:lnTo>
                  <a:lnTo>
                    <a:pt x="28" y="21"/>
                  </a:lnTo>
                  <a:lnTo>
                    <a:pt x="26" y="19"/>
                  </a:lnTo>
                  <a:lnTo>
                    <a:pt x="24" y="16"/>
                  </a:lnTo>
                  <a:lnTo>
                    <a:pt x="20" y="13"/>
                  </a:lnTo>
                  <a:lnTo>
                    <a:pt x="17" y="9"/>
                  </a:lnTo>
                  <a:lnTo>
                    <a:pt x="13" y="7"/>
                  </a:lnTo>
                  <a:lnTo>
                    <a:pt x="11" y="4"/>
                  </a:lnTo>
                  <a:lnTo>
                    <a:pt x="7" y="1"/>
                  </a:lnTo>
                  <a:lnTo>
                    <a:pt x="4" y="0"/>
                  </a:lnTo>
                  <a:lnTo>
                    <a:pt x="0" y="1"/>
                  </a:lnTo>
                </a:path>
              </a:pathLst>
            </a:custGeom>
            <a:solidFill>
              <a:srgbClr val="470000"/>
            </a:solidFill>
            <a:ln w="9525" cap="rnd">
              <a:noFill/>
              <a:round/>
              <a:headEnd/>
              <a:tailEnd/>
            </a:ln>
            <a:effectLst/>
          </p:spPr>
          <p:txBody>
            <a:bodyPr wrap="none" lIns="104683" tIns="52342" rIns="104683" bIns="52342">
              <a:spAutoFit/>
            </a:bodyPr>
            <a:lstStyle/>
            <a:p>
              <a:pPr>
                <a:defRPr/>
              </a:pPr>
              <a:endParaRPr lang="en-US" dirty="0"/>
            </a:p>
          </p:txBody>
        </p:sp>
        <p:sp>
          <p:nvSpPr>
            <p:cNvPr id="1248" name="Freeform 224"/>
            <p:cNvSpPr>
              <a:spLocks/>
            </p:cNvSpPr>
            <p:nvPr/>
          </p:nvSpPr>
          <p:spPr bwMode="auto">
            <a:xfrm>
              <a:off x="422" y="262"/>
              <a:ext cx="43" cy="81"/>
            </a:xfrm>
            <a:custGeom>
              <a:avLst/>
              <a:gdLst/>
              <a:ahLst/>
              <a:cxnLst>
                <a:cxn ang="0">
                  <a:pos x="0" y="2"/>
                </a:cxn>
                <a:cxn ang="0">
                  <a:pos x="6" y="17"/>
                </a:cxn>
                <a:cxn ang="0">
                  <a:pos x="10" y="16"/>
                </a:cxn>
                <a:cxn ang="0">
                  <a:pos x="5" y="21"/>
                </a:cxn>
                <a:cxn ang="0">
                  <a:pos x="5" y="22"/>
                </a:cxn>
                <a:cxn ang="0">
                  <a:pos x="6" y="23"/>
                </a:cxn>
                <a:cxn ang="0">
                  <a:pos x="6" y="25"/>
                </a:cxn>
                <a:cxn ang="0">
                  <a:pos x="7" y="27"/>
                </a:cxn>
                <a:cxn ang="0">
                  <a:pos x="9" y="30"/>
                </a:cxn>
                <a:cxn ang="0">
                  <a:pos x="11" y="33"/>
                </a:cxn>
                <a:cxn ang="0">
                  <a:pos x="12" y="36"/>
                </a:cxn>
                <a:cxn ang="0">
                  <a:pos x="16" y="39"/>
                </a:cxn>
                <a:cxn ang="0">
                  <a:pos x="18" y="43"/>
                </a:cxn>
                <a:cxn ang="0">
                  <a:pos x="22" y="46"/>
                </a:cxn>
                <a:cxn ang="0">
                  <a:pos x="25" y="49"/>
                </a:cxn>
                <a:cxn ang="0">
                  <a:pos x="29" y="52"/>
                </a:cxn>
                <a:cxn ang="0">
                  <a:pos x="32" y="56"/>
                </a:cxn>
                <a:cxn ang="0">
                  <a:pos x="33" y="59"/>
                </a:cxn>
                <a:cxn ang="0">
                  <a:pos x="36" y="63"/>
                </a:cxn>
                <a:cxn ang="0">
                  <a:pos x="38" y="67"/>
                </a:cxn>
                <a:cxn ang="0">
                  <a:pos x="39" y="71"/>
                </a:cxn>
                <a:cxn ang="0">
                  <a:pos x="39" y="73"/>
                </a:cxn>
                <a:cxn ang="0">
                  <a:pos x="40" y="76"/>
                </a:cxn>
                <a:cxn ang="0">
                  <a:pos x="41" y="79"/>
                </a:cxn>
                <a:cxn ang="0">
                  <a:pos x="42" y="79"/>
                </a:cxn>
                <a:cxn ang="0">
                  <a:pos x="42" y="78"/>
                </a:cxn>
                <a:cxn ang="0">
                  <a:pos x="42" y="76"/>
                </a:cxn>
                <a:cxn ang="0">
                  <a:pos x="42" y="72"/>
                </a:cxn>
                <a:cxn ang="0">
                  <a:pos x="41" y="66"/>
                </a:cxn>
                <a:cxn ang="0">
                  <a:pos x="40" y="60"/>
                </a:cxn>
                <a:cxn ang="0">
                  <a:pos x="39" y="53"/>
                </a:cxn>
                <a:cxn ang="0">
                  <a:pos x="38" y="46"/>
                </a:cxn>
                <a:cxn ang="0">
                  <a:pos x="36" y="38"/>
                </a:cxn>
                <a:cxn ang="0">
                  <a:pos x="33" y="31"/>
                </a:cxn>
                <a:cxn ang="0">
                  <a:pos x="31" y="24"/>
                </a:cxn>
                <a:cxn ang="0">
                  <a:pos x="30" y="23"/>
                </a:cxn>
                <a:cxn ang="0">
                  <a:pos x="29" y="21"/>
                </a:cxn>
                <a:cxn ang="0">
                  <a:pos x="26" y="20"/>
                </a:cxn>
                <a:cxn ang="0">
                  <a:pos x="24" y="17"/>
                </a:cxn>
                <a:cxn ang="0">
                  <a:pos x="21" y="14"/>
                </a:cxn>
                <a:cxn ang="0">
                  <a:pos x="18" y="10"/>
                </a:cxn>
                <a:cxn ang="0">
                  <a:pos x="14" y="7"/>
                </a:cxn>
                <a:cxn ang="0">
                  <a:pos x="11" y="4"/>
                </a:cxn>
                <a:cxn ang="0">
                  <a:pos x="8" y="2"/>
                </a:cxn>
                <a:cxn ang="0">
                  <a:pos x="5" y="0"/>
                </a:cxn>
                <a:cxn ang="0">
                  <a:pos x="0" y="2"/>
                </a:cxn>
              </a:cxnLst>
              <a:rect l="0" t="0" r="r" b="b"/>
              <a:pathLst>
                <a:path w="43" h="80">
                  <a:moveTo>
                    <a:pt x="0" y="2"/>
                  </a:moveTo>
                  <a:lnTo>
                    <a:pt x="6" y="17"/>
                  </a:lnTo>
                  <a:lnTo>
                    <a:pt x="10" y="16"/>
                  </a:lnTo>
                  <a:lnTo>
                    <a:pt x="5" y="21"/>
                  </a:lnTo>
                  <a:lnTo>
                    <a:pt x="5" y="22"/>
                  </a:lnTo>
                  <a:lnTo>
                    <a:pt x="6" y="23"/>
                  </a:lnTo>
                  <a:lnTo>
                    <a:pt x="6" y="25"/>
                  </a:lnTo>
                  <a:lnTo>
                    <a:pt x="7" y="27"/>
                  </a:lnTo>
                  <a:lnTo>
                    <a:pt x="9" y="30"/>
                  </a:lnTo>
                  <a:lnTo>
                    <a:pt x="11" y="33"/>
                  </a:lnTo>
                  <a:lnTo>
                    <a:pt x="12" y="36"/>
                  </a:lnTo>
                  <a:lnTo>
                    <a:pt x="16" y="39"/>
                  </a:lnTo>
                  <a:lnTo>
                    <a:pt x="18" y="43"/>
                  </a:lnTo>
                  <a:lnTo>
                    <a:pt x="22" y="46"/>
                  </a:lnTo>
                  <a:lnTo>
                    <a:pt x="25" y="49"/>
                  </a:lnTo>
                  <a:lnTo>
                    <a:pt x="29" y="52"/>
                  </a:lnTo>
                  <a:lnTo>
                    <a:pt x="32" y="56"/>
                  </a:lnTo>
                  <a:lnTo>
                    <a:pt x="33" y="59"/>
                  </a:lnTo>
                  <a:lnTo>
                    <a:pt x="36" y="63"/>
                  </a:lnTo>
                  <a:lnTo>
                    <a:pt x="38" y="67"/>
                  </a:lnTo>
                  <a:lnTo>
                    <a:pt x="39" y="71"/>
                  </a:lnTo>
                  <a:lnTo>
                    <a:pt x="39" y="73"/>
                  </a:lnTo>
                  <a:lnTo>
                    <a:pt x="40" y="76"/>
                  </a:lnTo>
                  <a:lnTo>
                    <a:pt x="41" y="79"/>
                  </a:lnTo>
                  <a:lnTo>
                    <a:pt x="42" y="79"/>
                  </a:lnTo>
                  <a:lnTo>
                    <a:pt x="42" y="78"/>
                  </a:lnTo>
                  <a:lnTo>
                    <a:pt x="42" y="76"/>
                  </a:lnTo>
                  <a:lnTo>
                    <a:pt x="42" y="72"/>
                  </a:lnTo>
                  <a:lnTo>
                    <a:pt x="41" y="66"/>
                  </a:lnTo>
                  <a:lnTo>
                    <a:pt x="40" y="60"/>
                  </a:lnTo>
                  <a:lnTo>
                    <a:pt x="39" y="53"/>
                  </a:lnTo>
                  <a:lnTo>
                    <a:pt x="38" y="46"/>
                  </a:lnTo>
                  <a:lnTo>
                    <a:pt x="36" y="38"/>
                  </a:lnTo>
                  <a:lnTo>
                    <a:pt x="33" y="31"/>
                  </a:lnTo>
                  <a:lnTo>
                    <a:pt x="31" y="24"/>
                  </a:lnTo>
                  <a:lnTo>
                    <a:pt x="30" y="23"/>
                  </a:lnTo>
                  <a:lnTo>
                    <a:pt x="29" y="21"/>
                  </a:lnTo>
                  <a:lnTo>
                    <a:pt x="26" y="20"/>
                  </a:lnTo>
                  <a:lnTo>
                    <a:pt x="24" y="17"/>
                  </a:lnTo>
                  <a:lnTo>
                    <a:pt x="21" y="14"/>
                  </a:lnTo>
                  <a:lnTo>
                    <a:pt x="18" y="10"/>
                  </a:lnTo>
                  <a:lnTo>
                    <a:pt x="14" y="7"/>
                  </a:lnTo>
                  <a:lnTo>
                    <a:pt x="11" y="4"/>
                  </a:lnTo>
                  <a:lnTo>
                    <a:pt x="8" y="2"/>
                  </a:lnTo>
                  <a:lnTo>
                    <a:pt x="5" y="0"/>
                  </a:lnTo>
                  <a:lnTo>
                    <a:pt x="0" y="2"/>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249" name="Freeform 225"/>
            <p:cNvSpPr>
              <a:spLocks/>
            </p:cNvSpPr>
            <p:nvPr/>
          </p:nvSpPr>
          <p:spPr bwMode="auto">
            <a:xfrm>
              <a:off x="422" y="262"/>
              <a:ext cx="49" cy="86"/>
            </a:xfrm>
            <a:custGeom>
              <a:avLst/>
              <a:gdLst/>
              <a:ahLst/>
              <a:cxnLst>
                <a:cxn ang="0">
                  <a:pos x="0" y="2"/>
                </a:cxn>
                <a:cxn ang="0">
                  <a:pos x="7" y="18"/>
                </a:cxn>
                <a:cxn ang="0">
                  <a:pos x="11" y="17"/>
                </a:cxn>
                <a:cxn ang="0">
                  <a:pos x="6" y="23"/>
                </a:cxn>
                <a:cxn ang="0">
                  <a:pos x="6" y="24"/>
                </a:cxn>
                <a:cxn ang="0">
                  <a:pos x="7" y="25"/>
                </a:cxn>
                <a:cxn ang="0">
                  <a:pos x="7" y="27"/>
                </a:cxn>
                <a:cxn ang="0">
                  <a:pos x="8" y="29"/>
                </a:cxn>
                <a:cxn ang="0">
                  <a:pos x="10" y="32"/>
                </a:cxn>
                <a:cxn ang="0">
                  <a:pos x="12" y="35"/>
                </a:cxn>
                <a:cxn ang="0">
                  <a:pos x="14" y="39"/>
                </a:cxn>
                <a:cxn ang="0">
                  <a:pos x="18" y="42"/>
                </a:cxn>
                <a:cxn ang="0">
                  <a:pos x="21" y="46"/>
                </a:cxn>
                <a:cxn ang="0">
                  <a:pos x="25" y="49"/>
                </a:cxn>
                <a:cxn ang="0">
                  <a:pos x="29" y="53"/>
                </a:cxn>
                <a:cxn ang="0">
                  <a:pos x="33" y="56"/>
                </a:cxn>
                <a:cxn ang="0">
                  <a:pos x="36" y="60"/>
                </a:cxn>
                <a:cxn ang="0">
                  <a:pos x="38" y="64"/>
                </a:cxn>
                <a:cxn ang="0">
                  <a:pos x="41" y="68"/>
                </a:cxn>
                <a:cxn ang="0">
                  <a:pos x="43" y="72"/>
                </a:cxn>
                <a:cxn ang="0">
                  <a:pos x="44" y="76"/>
                </a:cxn>
                <a:cxn ang="0">
                  <a:pos x="45" y="79"/>
                </a:cxn>
                <a:cxn ang="0">
                  <a:pos x="46" y="82"/>
                </a:cxn>
                <a:cxn ang="0">
                  <a:pos x="47" y="85"/>
                </a:cxn>
                <a:cxn ang="0">
                  <a:pos x="48" y="85"/>
                </a:cxn>
                <a:cxn ang="0">
                  <a:pos x="48" y="84"/>
                </a:cxn>
                <a:cxn ang="0">
                  <a:pos x="48" y="82"/>
                </a:cxn>
                <a:cxn ang="0">
                  <a:pos x="48" y="77"/>
                </a:cxn>
                <a:cxn ang="0">
                  <a:pos x="47" y="71"/>
                </a:cxn>
                <a:cxn ang="0">
                  <a:pos x="46" y="65"/>
                </a:cxn>
                <a:cxn ang="0">
                  <a:pos x="44" y="57"/>
                </a:cxn>
                <a:cxn ang="0">
                  <a:pos x="43" y="49"/>
                </a:cxn>
                <a:cxn ang="0">
                  <a:pos x="41" y="41"/>
                </a:cxn>
                <a:cxn ang="0">
                  <a:pos x="38" y="33"/>
                </a:cxn>
                <a:cxn ang="0">
                  <a:pos x="35" y="26"/>
                </a:cxn>
                <a:cxn ang="0">
                  <a:pos x="34" y="25"/>
                </a:cxn>
                <a:cxn ang="0">
                  <a:pos x="33" y="23"/>
                </a:cxn>
                <a:cxn ang="0">
                  <a:pos x="30" y="21"/>
                </a:cxn>
                <a:cxn ang="0">
                  <a:pos x="27" y="18"/>
                </a:cxn>
                <a:cxn ang="0">
                  <a:pos x="24" y="15"/>
                </a:cxn>
                <a:cxn ang="0">
                  <a:pos x="20" y="11"/>
                </a:cxn>
                <a:cxn ang="0">
                  <a:pos x="16" y="8"/>
                </a:cxn>
                <a:cxn ang="0">
                  <a:pos x="12" y="4"/>
                </a:cxn>
                <a:cxn ang="0">
                  <a:pos x="9" y="2"/>
                </a:cxn>
                <a:cxn ang="0">
                  <a:pos x="6" y="0"/>
                </a:cxn>
                <a:cxn ang="0">
                  <a:pos x="0" y="2"/>
                </a:cxn>
              </a:cxnLst>
              <a:rect l="0" t="0" r="r" b="b"/>
              <a:pathLst>
                <a:path w="49" h="86">
                  <a:moveTo>
                    <a:pt x="0" y="2"/>
                  </a:moveTo>
                  <a:lnTo>
                    <a:pt x="7" y="18"/>
                  </a:lnTo>
                  <a:lnTo>
                    <a:pt x="11" y="17"/>
                  </a:lnTo>
                  <a:lnTo>
                    <a:pt x="6" y="23"/>
                  </a:lnTo>
                  <a:lnTo>
                    <a:pt x="6" y="24"/>
                  </a:lnTo>
                  <a:lnTo>
                    <a:pt x="7" y="25"/>
                  </a:lnTo>
                  <a:lnTo>
                    <a:pt x="7" y="27"/>
                  </a:lnTo>
                  <a:lnTo>
                    <a:pt x="8" y="29"/>
                  </a:lnTo>
                  <a:lnTo>
                    <a:pt x="10" y="32"/>
                  </a:lnTo>
                  <a:lnTo>
                    <a:pt x="12" y="35"/>
                  </a:lnTo>
                  <a:lnTo>
                    <a:pt x="14" y="39"/>
                  </a:lnTo>
                  <a:lnTo>
                    <a:pt x="18" y="42"/>
                  </a:lnTo>
                  <a:lnTo>
                    <a:pt x="21" y="46"/>
                  </a:lnTo>
                  <a:lnTo>
                    <a:pt x="25" y="49"/>
                  </a:lnTo>
                  <a:lnTo>
                    <a:pt x="29" y="53"/>
                  </a:lnTo>
                  <a:lnTo>
                    <a:pt x="33" y="56"/>
                  </a:lnTo>
                  <a:lnTo>
                    <a:pt x="36" y="60"/>
                  </a:lnTo>
                  <a:lnTo>
                    <a:pt x="38" y="64"/>
                  </a:lnTo>
                  <a:lnTo>
                    <a:pt x="41" y="68"/>
                  </a:lnTo>
                  <a:lnTo>
                    <a:pt x="43" y="72"/>
                  </a:lnTo>
                  <a:lnTo>
                    <a:pt x="44" y="76"/>
                  </a:lnTo>
                  <a:lnTo>
                    <a:pt x="45" y="79"/>
                  </a:lnTo>
                  <a:lnTo>
                    <a:pt x="46" y="82"/>
                  </a:lnTo>
                  <a:lnTo>
                    <a:pt x="47" y="85"/>
                  </a:lnTo>
                  <a:lnTo>
                    <a:pt x="48" y="85"/>
                  </a:lnTo>
                  <a:lnTo>
                    <a:pt x="48" y="84"/>
                  </a:lnTo>
                  <a:lnTo>
                    <a:pt x="48" y="82"/>
                  </a:lnTo>
                  <a:lnTo>
                    <a:pt x="48" y="77"/>
                  </a:lnTo>
                  <a:lnTo>
                    <a:pt x="47" y="71"/>
                  </a:lnTo>
                  <a:lnTo>
                    <a:pt x="46" y="65"/>
                  </a:lnTo>
                  <a:lnTo>
                    <a:pt x="44" y="57"/>
                  </a:lnTo>
                  <a:lnTo>
                    <a:pt x="43" y="49"/>
                  </a:lnTo>
                  <a:lnTo>
                    <a:pt x="41" y="41"/>
                  </a:lnTo>
                  <a:lnTo>
                    <a:pt x="38" y="33"/>
                  </a:lnTo>
                  <a:lnTo>
                    <a:pt x="35" y="26"/>
                  </a:lnTo>
                  <a:lnTo>
                    <a:pt x="34" y="25"/>
                  </a:lnTo>
                  <a:lnTo>
                    <a:pt x="33" y="23"/>
                  </a:lnTo>
                  <a:lnTo>
                    <a:pt x="30" y="21"/>
                  </a:lnTo>
                  <a:lnTo>
                    <a:pt x="27" y="18"/>
                  </a:lnTo>
                  <a:lnTo>
                    <a:pt x="24" y="15"/>
                  </a:lnTo>
                  <a:lnTo>
                    <a:pt x="20" y="11"/>
                  </a:lnTo>
                  <a:lnTo>
                    <a:pt x="16" y="8"/>
                  </a:lnTo>
                  <a:lnTo>
                    <a:pt x="12" y="4"/>
                  </a:lnTo>
                  <a:lnTo>
                    <a:pt x="9" y="2"/>
                  </a:lnTo>
                  <a:lnTo>
                    <a:pt x="6" y="0"/>
                  </a:lnTo>
                  <a:lnTo>
                    <a:pt x="0" y="2"/>
                  </a:lnTo>
                </a:path>
              </a:pathLst>
            </a:custGeom>
            <a:noFill/>
            <a:ln w="12700" cap="rnd" cmpd="sng">
              <a:solidFill>
                <a:srgbClr val="470000"/>
              </a:solidFill>
              <a:prstDash val="solid"/>
              <a:round/>
              <a:headEnd/>
              <a:tailEnd/>
            </a:ln>
            <a:effectLst/>
          </p:spPr>
          <p:txBody>
            <a:bodyPr wrap="none" lIns="104683" tIns="52342" rIns="104683" bIns="52342">
              <a:spAutoFit/>
            </a:bodyPr>
            <a:lstStyle/>
            <a:p>
              <a:pPr>
                <a:defRPr/>
              </a:pPr>
              <a:endParaRPr lang="en-US" dirty="0"/>
            </a:p>
          </p:txBody>
        </p:sp>
        <p:sp>
          <p:nvSpPr>
            <p:cNvPr id="1250" name="Freeform 226"/>
            <p:cNvSpPr>
              <a:spLocks/>
            </p:cNvSpPr>
            <p:nvPr/>
          </p:nvSpPr>
          <p:spPr bwMode="auto">
            <a:xfrm>
              <a:off x="485" y="309"/>
              <a:ext cx="10" cy="17"/>
            </a:xfrm>
            <a:custGeom>
              <a:avLst/>
              <a:gdLst/>
              <a:ahLst/>
              <a:cxnLst>
                <a:cxn ang="0">
                  <a:pos x="0" y="0"/>
                </a:cxn>
                <a:cxn ang="0">
                  <a:pos x="8" y="3"/>
                </a:cxn>
                <a:cxn ang="0">
                  <a:pos x="8" y="6"/>
                </a:cxn>
                <a:cxn ang="0">
                  <a:pos x="16" y="9"/>
                </a:cxn>
                <a:cxn ang="0">
                  <a:pos x="16" y="13"/>
                </a:cxn>
                <a:cxn ang="0">
                  <a:pos x="16" y="16"/>
                </a:cxn>
                <a:cxn ang="0">
                  <a:pos x="0" y="0"/>
                </a:cxn>
              </a:cxnLst>
              <a:rect l="0" t="0" r="r" b="b"/>
              <a:pathLst>
                <a:path w="17" h="17">
                  <a:moveTo>
                    <a:pt x="0" y="0"/>
                  </a:moveTo>
                  <a:lnTo>
                    <a:pt x="8" y="3"/>
                  </a:lnTo>
                  <a:lnTo>
                    <a:pt x="8" y="6"/>
                  </a:lnTo>
                  <a:lnTo>
                    <a:pt x="16" y="9"/>
                  </a:lnTo>
                  <a:lnTo>
                    <a:pt x="16" y="13"/>
                  </a:lnTo>
                  <a:lnTo>
                    <a:pt x="16" y="16"/>
                  </a:lnTo>
                  <a:lnTo>
                    <a:pt x="0" y="0"/>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251" name="Freeform 227"/>
            <p:cNvSpPr>
              <a:spLocks/>
            </p:cNvSpPr>
            <p:nvPr/>
          </p:nvSpPr>
          <p:spPr bwMode="auto">
            <a:xfrm>
              <a:off x="489" y="309"/>
              <a:ext cx="17" cy="20"/>
            </a:xfrm>
            <a:custGeom>
              <a:avLst/>
              <a:gdLst/>
              <a:ahLst/>
              <a:cxnLst>
                <a:cxn ang="0">
                  <a:pos x="16" y="0"/>
                </a:cxn>
                <a:cxn ang="0">
                  <a:pos x="8" y="4"/>
                </a:cxn>
                <a:cxn ang="0">
                  <a:pos x="8" y="8"/>
                </a:cxn>
                <a:cxn ang="0">
                  <a:pos x="0" y="12"/>
                </a:cxn>
                <a:cxn ang="0">
                  <a:pos x="0" y="16"/>
                </a:cxn>
                <a:cxn ang="0">
                  <a:pos x="0" y="19"/>
                </a:cxn>
              </a:cxnLst>
              <a:rect l="0" t="0" r="r" b="b"/>
              <a:pathLst>
                <a:path w="17" h="20">
                  <a:moveTo>
                    <a:pt x="16" y="0"/>
                  </a:moveTo>
                  <a:lnTo>
                    <a:pt x="8" y="4"/>
                  </a:lnTo>
                  <a:lnTo>
                    <a:pt x="8" y="8"/>
                  </a:lnTo>
                  <a:lnTo>
                    <a:pt x="0" y="12"/>
                  </a:lnTo>
                  <a:lnTo>
                    <a:pt x="0" y="16"/>
                  </a:lnTo>
                  <a:lnTo>
                    <a:pt x="0" y="19"/>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52" name="Freeform 228"/>
            <p:cNvSpPr>
              <a:spLocks/>
            </p:cNvSpPr>
            <p:nvPr/>
          </p:nvSpPr>
          <p:spPr bwMode="auto">
            <a:xfrm>
              <a:off x="498" y="330"/>
              <a:ext cx="17" cy="17"/>
            </a:xfrm>
            <a:custGeom>
              <a:avLst/>
              <a:gdLst/>
              <a:ahLst/>
              <a:cxnLst>
                <a:cxn ang="0">
                  <a:pos x="0" y="0"/>
                </a:cxn>
                <a:cxn ang="0">
                  <a:pos x="4" y="3"/>
                </a:cxn>
                <a:cxn ang="0">
                  <a:pos x="8" y="6"/>
                </a:cxn>
                <a:cxn ang="0">
                  <a:pos x="8" y="9"/>
                </a:cxn>
                <a:cxn ang="0">
                  <a:pos x="12" y="12"/>
                </a:cxn>
                <a:cxn ang="0">
                  <a:pos x="16" y="16"/>
                </a:cxn>
                <a:cxn ang="0">
                  <a:pos x="0" y="0"/>
                </a:cxn>
              </a:cxnLst>
              <a:rect l="0" t="0" r="r" b="b"/>
              <a:pathLst>
                <a:path w="17" h="17">
                  <a:moveTo>
                    <a:pt x="0" y="0"/>
                  </a:moveTo>
                  <a:lnTo>
                    <a:pt x="4" y="3"/>
                  </a:lnTo>
                  <a:lnTo>
                    <a:pt x="8" y="6"/>
                  </a:lnTo>
                  <a:lnTo>
                    <a:pt x="8" y="9"/>
                  </a:lnTo>
                  <a:lnTo>
                    <a:pt x="12" y="12"/>
                  </a:lnTo>
                  <a:lnTo>
                    <a:pt x="16" y="16"/>
                  </a:lnTo>
                  <a:lnTo>
                    <a:pt x="0" y="0"/>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253" name="Freeform 229"/>
            <p:cNvSpPr>
              <a:spLocks/>
            </p:cNvSpPr>
            <p:nvPr/>
          </p:nvSpPr>
          <p:spPr bwMode="auto">
            <a:xfrm>
              <a:off x="498" y="330"/>
              <a:ext cx="17" cy="24"/>
            </a:xfrm>
            <a:custGeom>
              <a:avLst/>
              <a:gdLst/>
              <a:ahLst/>
              <a:cxnLst>
                <a:cxn ang="0">
                  <a:pos x="0" y="0"/>
                </a:cxn>
                <a:cxn ang="0">
                  <a:pos x="4" y="4"/>
                </a:cxn>
                <a:cxn ang="0">
                  <a:pos x="8" y="8"/>
                </a:cxn>
                <a:cxn ang="0">
                  <a:pos x="9" y="12"/>
                </a:cxn>
                <a:cxn ang="0">
                  <a:pos x="12" y="17"/>
                </a:cxn>
                <a:cxn ang="0">
                  <a:pos x="16" y="21"/>
                </a:cxn>
              </a:cxnLst>
              <a:rect l="0" t="0" r="r" b="b"/>
              <a:pathLst>
                <a:path w="17" h="22">
                  <a:moveTo>
                    <a:pt x="0" y="0"/>
                  </a:moveTo>
                  <a:lnTo>
                    <a:pt x="4" y="4"/>
                  </a:lnTo>
                  <a:lnTo>
                    <a:pt x="8" y="8"/>
                  </a:lnTo>
                  <a:lnTo>
                    <a:pt x="9" y="12"/>
                  </a:lnTo>
                  <a:lnTo>
                    <a:pt x="12" y="17"/>
                  </a:lnTo>
                  <a:lnTo>
                    <a:pt x="16" y="21"/>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54" name="Freeform 230"/>
            <p:cNvSpPr>
              <a:spLocks/>
            </p:cNvSpPr>
            <p:nvPr/>
          </p:nvSpPr>
          <p:spPr bwMode="auto">
            <a:xfrm>
              <a:off x="495" y="345"/>
              <a:ext cx="17" cy="21"/>
            </a:xfrm>
            <a:custGeom>
              <a:avLst/>
              <a:gdLst/>
              <a:ahLst/>
              <a:cxnLst>
                <a:cxn ang="0">
                  <a:pos x="0" y="0"/>
                </a:cxn>
                <a:cxn ang="0">
                  <a:pos x="2" y="1"/>
                </a:cxn>
                <a:cxn ang="0">
                  <a:pos x="4" y="2"/>
                </a:cxn>
                <a:cxn ang="0">
                  <a:pos x="4" y="2"/>
                </a:cxn>
                <a:cxn ang="0">
                  <a:pos x="4" y="3"/>
                </a:cxn>
                <a:cxn ang="0">
                  <a:pos x="6" y="5"/>
                </a:cxn>
                <a:cxn ang="0">
                  <a:pos x="6" y="8"/>
                </a:cxn>
                <a:cxn ang="0">
                  <a:pos x="9" y="11"/>
                </a:cxn>
                <a:cxn ang="0">
                  <a:pos x="11" y="14"/>
                </a:cxn>
                <a:cxn ang="0">
                  <a:pos x="13" y="17"/>
                </a:cxn>
                <a:cxn ang="0">
                  <a:pos x="16" y="20"/>
                </a:cxn>
                <a:cxn ang="0">
                  <a:pos x="0" y="0"/>
                </a:cxn>
              </a:cxnLst>
              <a:rect l="0" t="0" r="r" b="b"/>
              <a:pathLst>
                <a:path w="17" h="21">
                  <a:moveTo>
                    <a:pt x="0" y="0"/>
                  </a:moveTo>
                  <a:lnTo>
                    <a:pt x="2" y="1"/>
                  </a:lnTo>
                  <a:lnTo>
                    <a:pt x="4" y="2"/>
                  </a:lnTo>
                  <a:lnTo>
                    <a:pt x="4" y="2"/>
                  </a:lnTo>
                  <a:lnTo>
                    <a:pt x="4" y="3"/>
                  </a:lnTo>
                  <a:lnTo>
                    <a:pt x="6" y="5"/>
                  </a:lnTo>
                  <a:lnTo>
                    <a:pt x="6" y="8"/>
                  </a:lnTo>
                  <a:lnTo>
                    <a:pt x="9" y="11"/>
                  </a:lnTo>
                  <a:lnTo>
                    <a:pt x="11" y="14"/>
                  </a:lnTo>
                  <a:lnTo>
                    <a:pt x="13" y="17"/>
                  </a:lnTo>
                  <a:lnTo>
                    <a:pt x="16" y="20"/>
                  </a:lnTo>
                  <a:lnTo>
                    <a:pt x="0" y="0"/>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255" name="Freeform 231"/>
            <p:cNvSpPr>
              <a:spLocks/>
            </p:cNvSpPr>
            <p:nvPr/>
          </p:nvSpPr>
          <p:spPr bwMode="auto">
            <a:xfrm>
              <a:off x="495" y="345"/>
              <a:ext cx="17" cy="27"/>
            </a:xfrm>
            <a:custGeom>
              <a:avLst/>
              <a:gdLst/>
              <a:ahLst/>
              <a:cxnLst>
                <a:cxn ang="0">
                  <a:pos x="0" y="0"/>
                </a:cxn>
                <a:cxn ang="0">
                  <a:pos x="1" y="1"/>
                </a:cxn>
                <a:cxn ang="0">
                  <a:pos x="3" y="2"/>
                </a:cxn>
                <a:cxn ang="0">
                  <a:pos x="3" y="3"/>
                </a:cxn>
                <a:cxn ang="0">
                  <a:pos x="4" y="4"/>
                </a:cxn>
                <a:cxn ang="0">
                  <a:pos x="6" y="6"/>
                </a:cxn>
                <a:cxn ang="0">
                  <a:pos x="7" y="10"/>
                </a:cxn>
                <a:cxn ang="0">
                  <a:pos x="8" y="14"/>
                </a:cxn>
                <a:cxn ang="0">
                  <a:pos x="11" y="18"/>
                </a:cxn>
                <a:cxn ang="0">
                  <a:pos x="13" y="22"/>
                </a:cxn>
                <a:cxn ang="0">
                  <a:pos x="16" y="26"/>
                </a:cxn>
              </a:cxnLst>
              <a:rect l="0" t="0" r="r" b="b"/>
              <a:pathLst>
                <a:path w="17" h="27">
                  <a:moveTo>
                    <a:pt x="0" y="0"/>
                  </a:moveTo>
                  <a:lnTo>
                    <a:pt x="1" y="1"/>
                  </a:lnTo>
                  <a:lnTo>
                    <a:pt x="3" y="2"/>
                  </a:lnTo>
                  <a:lnTo>
                    <a:pt x="3" y="3"/>
                  </a:lnTo>
                  <a:lnTo>
                    <a:pt x="4" y="4"/>
                  </a:lnTo>
                  <a:lnTo>
                    <a:pt x="6" y="6"/>
                  </a:lnTo>
                  <a:lnTo>
                    <a:pt x="7" y="10"/>
                  </a:lnTo>
                  <a:lnTo>
                    <a:pt x="8" y="14"/>
                  </a:lnTo>
                  <a:lnTo>
                    <a:pt x="11" y="18"/>
                  </a:lnTo>
                  <a:lnTo>
                    <a:pt x="13" y="22"/>
                  </a:lnTo>
                  <a:lnTo>
                    <a:pt x="16" y="26"/>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56" name="Freeform 232"/>
            <p:cNvSpPr>
              <a:spLocks/>
            </p:cNvSpPr>
            <p:nvPr/>
          </p:nvSpPr>
          <p:spPr bwMode="auto">
            <a:xfrm>
              <a:off x="488" y="378"/>
              <a:ext cx="17" cy="17"/>
            </a:xfrm>
            <a:custGeom>
              <a:avLst/>
              <a:gdLst/>
              <a:ahLst/>
              <a:cxnLst>
                <a:cxn ang="0">
                  <a:pos x="16" y="0"/>
                </a:cxn>
                <a:cxn ang="0">
                  <a:pos x="0" y="0"/>
                </a:cxn>
                <a:cxn ang="0">
                  <a:pos x="0" y="0"/>
                </a:cxn>
                <a:cxn ang="0">
                  <a:pos x="0" y="8"/>
                </a:cxn>
                <a:cxn ang="0">
                  <a:pos x="0" y="8"/>
                </a:cxn>
                <a:cxn ang="0">
                  <a:pos x="0" y="16"/>
                </a:cxn>
                <a:cxn ang="0">
                  <a:pos x="0" y="16"/>
                </a:cxn>
                <a:cxn ang="0">
                  <a:pos x="16" y="16"/>
                </a:cxn>
                <a:cxn ang="0">
                  <a:pos x="16" y="16"/>
                </a:cxn>
                <a:cxn ang="0">
                  <a:pos x="16" y="8"/>
                </a:cxn>
                <a:cxn ang="0">
                  <a:pos x="16" y="8"/>
                </a:cxn>
                <a:cxn ang="0">
                  <a:pos x="16" y="8"/>
                </a:cxn>
                <a:cxn ang="0">
                  <a:pos x="16" y="0"/>
                </a:cxn>
                <a:cxn ang="0">
                  <a:pos x="16" y="0"/>
                </a:cxn>
              </a:cxnLst>
              <a:rect l="0" t="0" r="r" b="b"/>
              <a:pathLst>
                <a:path w="17" h="17">
                  <a:moveTo>
                    <a:pt x="16" y="0"/>
                  </a:moveTo>
                  <a:lnTo>
                    <a:pt x="0" y="0"/>
                  </a:lnTo>
                  <a:lnTo>
                    <a:pt x="0" y="0"/>
                  </a:lnTo>
                  <a:lnTo>
                    <a:pt x="0" y="8"/>
                  </a:lnTo>
                  <a:lnTo>
                    <a:pt x="0" y="8"/>
                  </a:lnTo>
                  <a:lnTo>
                    <a:pt x="0" y="16"/>
                  </a:lnTo>
                  <a:lnTo>
                    <a:pt x="0" y="16"/>
                  </a:lnTo>
                  <a:lnTo>
                    <a:pt x="16" y="16"/>
                  </a:lnTo>
                  <a:lnTo>
                    <a:pt x="16" y="16"/>
                  </a:lnTo>
                  <a:lnTo>
                    <a:pt x="16" y="8"/>
                  </a:lnTo>
                  <a:lnTo>
                    <a:pt x="16" y="8"/>
                  </a:lnTo>
                  <a:lnTo>
                    <a:pt x="16" y="8"/>
                  </a:lnTo>
                  <a:lnTo>
                    <a:pt x="16" y="0"/>
                  </a:lnTo>
                  <a:lnTo>
                    <a:pt x="16" y="0"/>
                  </a:lnTo>
                </a:path>
              </a:pathLst>
            </a:custGeom>
            <a:solidFill>
              <a:srgbClr val="470000"/>
            </a:solidFill>
            <a:ln w="9525" cap="rnd">
              <a:noFill/>
              <a:round/>
              <a:headEnd/>
              <a:tailEnd/>
            </a:ln>
            <a:effectLst/>
          </p:spPr>
          <p:txBody>
            <a:bodyPr wrap="none" lIns="104683" tIns="52342" rIns="104683" bIns="52342">
              <a:spAutoFit/>
            </a:bodyPr>
            <a:lstStyle/>
            <a:p>
              <a:pPr>
                <a:defRPr/>
              </a:pPr>
              <a:endParaRPr lang="en-US" dirty="0"/>
            </a:p>
          </p:txBody>
        </p:sp>
        <p:sp>
          <p:nvSpPr>
            <p:cNvPr id="1257" name="Freeform 233"/>
            <p:cNvSpPr>
              <a:spLocks/>
            </p:cNvSpPr>
            <p:nvPr/>
          </p:nvSpPr>
          <p:spPr bwMode="auto">
            <a:xfrm>
              <a:off x="490" y="393"/>
              <a:ext cx="17" cy="17"/>
            </a:xfrm>
            <a:custGeom>
              <a:avLst/>
              <a:gdLst/>
              <a:ahLst/>
              <a:cxnLst>
                <a:cxn ang="0">
                  <a:pos x="0" y="0"/>
                </a:cxn>
                <a:cxn ang="0">
                  <a:pos x="0" y="0"/>
                </a:cxn>
                <a:cxn ang="0">
                  <a:pos x="0" y="0"/>
                </a:cxn>
                <a:cxn ang="0">
                  <a:pos x="0" y="0"/>
                </a:cxn>
                <a:cxn ang="0">
                  <a:pos x="0" y="0"/>
                </a:cxn>
                <a:cxn ang="0">
                  <a:pos x="0" y="8"/>
                </a:cxn>
                <a:cxn ang="0">
                  <a:pos x="0" y="8"/>
                </a:cxn>
                <a:cxn ang="0">
                  <a:pos x="0" y="16"/>
                </a:cxn>
                <a:cxn ang="0">
                  <a:pos x="16" y="16"/>
                </a:cxn>
                <a:cxn ang="0">
                  <a:pos x="16" y="8"/>
                </a:cxn>
                <a:cxn ang="0">
                  <a:pos x="16" y="8"/>
                </a:cxn>
                <a:cxn ang="0">
                  <a:pos x="16" y="0"/>
                </a:cxn>
                <a:cxn ang="0">
                  <a:pos x="16" y="0"/>
                </a:cxn>
                <a:cxn ang="0">
                  <a:pos x="16" y="0"/>
                </a:cxn>
                <a:cxn ang="0">
                  <a:pos x="16" y="0"/>
                </a:cxn>
                <a:cxn ang="0">
                  <a:pos x="0" y="0"/>
                </a:cxn>
              </a:cxnLst>
              <a:rect l="0" t="0" r="r" b="b"/>
              <a:pathLst>
                <a:path w="17" h="17">
                  <a:moveTo>
                    <a:pt x="0" y="0"/>
                  </a:moveTo>
                  <a:lnTo>
                    <a:pt x="0" y="0"/>
                  </a:lnTo>
                  <a:lnTo>
                    <a:pt x="0" y="0"/>
                  </a:lnTo>
                  <a:lnTo>
                    <a:pt x="0" y="0"/>
                  </a:lnTo>
                  <a:lnTo>
                    <a:pt x="0" y="0"/>
                  </a:lnTo>
                  <a:lnTo>
                    <a:pt x="0" y="8"/>
                  </a:lnTo>
                  <a:lnTo>
                    <a:pt x="0" y="8"/>
                  </a:lnTo>
                  <a:lnTo>
                    <a:pt x="0" y="16"/>
                  </a:lnTo>
                  <a:lnTo>
                    <a:pt x="16" y="16"/>
                  </a:lnTo>
                  <a:lnTo>
                    <a:pt x="16" y="8"/>
                  </a:lnTo>
                  <a:lnTo>
                    <a:pt x="16" y="8"/>
                  </a:lnTo>
                  <a:lnTo>
                    <a:pt x="16" y="0"/>
                  </a:lnTo>
                  <a:lnTo>
                    <a:pt x="16" y="0"/>
                  </a:lnTo>
                  <a:lnTo>
                    <a:pt x="16" y="0"/>
                  </a:lnTo>
                  <a:lnTo>
                    <a:pt x="16" y="0"/>
                  </a:lnTo>
                  <a:lnTo>
                    <a:pt x="0" y="0"/>
                  </a:lnTo>
                </a:path>
              </a:pathLst>
            </a:custGeom>
            <a:solidFill>
              <a:srgbClr val="470000"/>
            </a:solidFill>
            <a:ln w="9525" cap="rnd">
              <a:noFill/>
              <a:round/>
              <a:headEnd/>
              <a:tailEnd/>
            </a:ln>
            <a:effectLst/>
          </p:spPr>
          <p:txBody>
            <a:bodyPr wrap="none" lIns="104683" tIns="52342" rIns="104683" bIns="52342">
              <a:spAutoFit/>
            </a:bodyPr>
            <a:lstStyle/>
            <a:p>
              <a:pPr>
                <a:defRPr/>
              </a:pPr>
              <a:endParaRPr lang="en-US" dirty="0"/>
            </a:p>
          </p:txBody>
        </p:sp>
        <p:sp>
          <p:nvSpPr>
            <p:cNvPr id="1258" name="Freeform 234"/>
            <p:cNvSpPr>
              <a:spLocks/>
            </p:cNvSpPr>
            <p:nvPr/>
          </p:nvSpPr>
          <p:spPr bwMode="auto">
            <a:xfrm>
              <a:off x="490" y="410"/>
              <a:ext cx="17" cy="17"/>
            </a:xfrm>
            <a:custGeom>
              <a:avLst/>
              <a:gdLst/>
              <a:ahLst/>
              <a:cxnLst>
                <a:cxn ang="0">
                  <a:pos x="0" y="0"/>
                </a:cxn>
                <a:cxn ang="0">
                  <a:pos x="0" y="0"/>
                </a:cxn>
                <a:cxn ang="0">
                  <a:pos x="0" y="0"/>
                </a:cxn>
                <a:cxn ang="0">
                  <a:pos x="0" y="0"/>
                </a:cxn>
                <a:cxn ang="0">
                  <a:pos x="0" y="16"/>
                </a:cxn>
                <a:cxn ang="0">
                  <a:pos x="0" y="16"/>
                </a:cxn>
                <a:cxn ang="0">
                  <a:pos x="0" y="16"/>
                </a:cxn>
                <a:cxn ang="0">
                  <a:pos x="8" y="16"/>
                </a:cxn>
                <a:cxn ang="0">
                  <a:pos x="8" y="16"/>
                </a:cxn>
                <a:cxn ang="0">
                  <a:pos x="16" y="16"/>
                </a:cxn>
                <a:cxn ang="0">
                  <a:pos x="16" y="0"/>
                </a:cxn>
                <a:cxn ang="0">
                  <a:pos x="8" y="0"/>
                </a:cxn>
                <a:cxn ang="0">
                  <a:pos x="8" y="0"/>
                </a:cxn>
                <a:cxn ang="0">
                  <a:pos x="0" y="0"/>
                </a:cxn>
              </a:cxnLst>
              <a:rect l="0" t="0" r="r" b="b"/>
              <a:pathLst>
                <a:path w="17" h="17">
                  <a:moveTo>
                    <a:pt x="0" y="0"/>
                  </a:moveTo>
                  <a:lnTo>
                    <a:pt x="0" y="0"/>
                  </a:lnTo>
                  <a:lnTo>
                    <a:pt x="0" y="0"/>
                  </a:lnTo>
                  <a:lnTo>
                    <a:pt x="0" y="0"/>
                  </a:lnTo>
                  <a:lnTo>
                    <a:pt x="0" y="16"/>
                  </a:lnTo>
                  <a:lnTo>
                    <a:pt x="0" y="16"/>
                  </a:lnTo>
                  <a:lnTo>
                    <a:pt x="0" y="16"/>
                  </a:lnTo>
                  <a:lnTo>
                    <a:pt x="8" y="16"/>
                  </a:lnTo>
                  <a:lnTo>
                    <a:pt x="8" y="16"/>
                  </a:lnTo>
                  <a:lnTo>
                    <a:pt x="16" y="16"/>
                  </a:lnTo>
                  <a:lnTo>
                    <a:pt x="16" y="0"/>
                  </a:lnTo>
                  <a:lnTo>
                    <a:pt x="8" y="0"/>
                  </a:lnTo>
                  <a:lnTo>
                    <a:pt x="8" y="0"/>
                  </a:lnTo>
                  <a:lnTo>
                    <a:pt x="0" y="0"/>
                  </a:lnTo>
                </a:path>
              </a:pathLst>
            </a:custGeom>
            <a:solidFill>
              <a:srgbClr val="470000"/>
            </a:solidFill>
            <a:ln w="9525" cap="rnd">
              <a:noFill/>
              <a:round/>
              <a:headEnd/>
              <a:tailEnd/>
            </a:ln>
            <a:effectLst/>
          </p:spPr>
          <p:txBody>
            <a:bodyPr wrap="none" lIns="104683" tIns="52342" rIns="104683" bIns="52342">
              <a:spAutoFit/>
            </a:bodyPr>
            <a:lstStyle/>
            <a:p>
              <a:pPr>
                <a:defRPr/>
              </a:pPr>
              <a:endParaRPr lang="en-US" dirty="0"/>
            </a:p>
          </p:txBody>
        </p:sp>
        <p:sp>
          <p:nvSpPr>
            <p:cNvPr id="1259" name="Freeform 235"/>
            <p:cNvSpPr>
              <a:spLocks/>
            </p:cNvSpPr>
            <p:nvPr/>
          </p:nvSpPr>
          <p:spPr bwMode="auto">
            <a:xfrm>
              <a:off x="462" y="361"/>
              <a:ext cx="10" cy="14"/>
            </a:xfrm>
            <a:custGeom>
              <a:avLst/>
              <a:gdLst/>
              <a:ahLst/>
              <a:cxnLst>
                <a:cxn ang="0">
                  <a:pos x="8" y="0"/>
                </a:cxn>
                <a:cxn ang="0">
                  <a:pos x="8" y="0"/>
                </a:cxn>
                <a:cxn ang="0">
                  <a:pos x="0" y="0"/>
                </a:cxn>
                <a:cxn ang="0">
                  <a:pos x="0" y="0"/>
                </a:cxn>
                <a:cxn ang="0">
                  <a:pos x="0" y="8"/>
                </a:cxn>
                <a:cxn ang="0">
                  <a:pos x="0" y="8"/>
                </a:cxn>
                <a:cxn ang="0">
                  <a:pos x="0" y="8"/>
                </a:cxn>
                <a:cxn ang="0">
                  <a:pos x="0" y="16"/>
                </a:cxn>
                <a:cxn ang="0">
                  <a:pos x="8" y="16"/>
                </a:cxn>
                <a:cxn ang="0">
                  <a:pos x="8" y="16"/>
                </a:cxn>
                <a:cxn ang="0">
                  <a:pos x="16" y="16"/>
                </a:cxn>
                <a:cxn ang="0">
                  <a:pos x="16" y="8"/>
                </a:cxn>
                <a:cxn ang="0">
                  <a:pos x="16" y="8"/>
                </a:cxn>
                <a:cxn ang="0">
                  <a:pos x="16" y="0"/>
                </a:cxn>
                <a:cxn ang="0">
                  <a:pos x="16" y="0"/>
                </a:cxn>
                <a:cxn ang="0">
                  <a:pos x="8" y="0"/>
                </a:cxn>
              </a:cxnLst>
              <a:rect l="0" t="0" r="r" b="b"/>
              <a:pathLst>
                <a:path w="17" h="17">
                  <a:moveTo>
                    <a:pt x="8" y="0"/>
                  </a:moveTo>
                  <a:lnTo>
                    <a:pt x="8" y="0"/>
                  </a:lnTo>
                  <a:lnTo>
                    <a:pt x="0" y="0"/>
                  </a:lnTo>
                  <a:lnTo>
                    <a:pt x="0" y="0"/>
                  </a:lnTo>
                  <a:lnTo>
                    <a:pt x="0" y="8"/>
                  </a:lnTo>
                  <a:lnTo>
                    <a:pt x="0" y="8"/>
                  </a:lnTo>
                  <a:lnTo>
                    <a:pt x="0" y="8"/>
                  </a:lnTo>
                  <a:lnTo>
                    <a:pt x="0" y="16"/>
                  </a:lnTo>
                  <a:lnTo>
                    <a:pt x="8" y="16"/>
                  </a:lnTo>
                  <a:lnTo>
                    <a:pt x="8" y="16"/>
                  </a:lnTo>
                  <a:lnTo>
                    <a:pt x="16" y="16"/>
                  </a:lnTo>
                  <a:lnTo>
                    <a:pt x="16" y="8"/>
                  </a:lnTo>
                  <a:lnTo>
                    <a:pt x="16" y="8"/>
                  </a:lnTo>
                  <a:lnTo>
                    <a:pt x="16" y="0"/>
                  </a:lnTo>
                  <a:lnTo>
                    <a:pt x="16" y="0"/>
                  </a:lnTo>
                  <a:lnTo>
                    <a:pt x="8" y="0"/>
                  </a:lnTo>
                </a:path>
              </a:pathLst>
            </a:custGeom>
            <a:solidFill>
              <a:srgbClr val="470000"/>
            </a:solidFill>
            <a:ln w="9525" cap="rnd">
              <a:noFill/>
              <a:round/>
              <a:headEnd/>
              <a:tailEnd/>
            </a:ln>
            <a:effectLst/>
          </p:spPr>
          <p:txBody>
            <a:bodyPr wrap="none" lIns="104683" tIns="52342" rIns="104683" bIns="52342">
              <a:spAutoFit/>
            </a:bodyPr>
            <a:lstStyle/>
            <a:p>
              <a:pPr>
                <a:defRPr/>
              </a:pPr>
              <a:endParaRPr lang="en-US" dirty="0"/>
            </a:p>
          </p:txBody>
        </p:sp>
        <p:sp>
          <p:nvSpPr>
            <p:cNvPr id="1260" name="Freeform 236"/>
            <p:cNvSpPr>
              <a:spLocks/>
            </p:cNvSpPr>
            <p:nvPr/>
          </p:nvSpPr>
          <p:spPr bwMode="auto">
            <a:xfrm>
              <a:off x="459" y="378"/>
              <a:ext cx="17" cy="17"/>
            </a:xfrm>
            <a:custGeom>
              <a:avLst/>
              <a:gdLst/>
              <a:ahLst/>
              <a:cxnLst>
                <a:cxn ang="0">
                  <a:pos x="0" y="0"/>
                </a:cxn>
                <a:cxn ang="0">
                  <a:pos x="0" y="0"/>
                </a:cxn>
                <a:cxn ang="0">
                  <a:pos x="0" y="0"/>
                </a:cxn>
                <a:cxn ang="0">
                  <a:pos x="0" y="0"/>
                </a:cxn>
                <a:cxn ang="0">
                  <a:pos x="0" y="0"/>
                </a:cxn>
                <a:cxn ang="0">
                  <a:pos x="0" y="8"/>
                </a:cxn>
                <a:cxn ang="0">
                  <a:pos x="0" y="8"/>
                </a:cxn>
                <a:cxn ang="0">
                  <a:pos x="0" y="8"/>
                </a:cxn>
                <a:cxn ang="0">
                  <a:pos x="0" y="16"/>
                </a:cxn>
                <a:cxn ang="0">
                  <a:pos x="0" y="16"/>
                </a:cxn>
                <a:cxn ang="0">
                  <a:pos x="16" y="16"/>
                </a:cxn>
                <a:cxn ang="0">
                  <a:pos x="16" y="16"/>
                </a:cxn>
                <a:cxn ang="0">
                  <a:pos x="16" y="8"/>
                </a:cxn>
                <a:cxn ang="0">
                  <a:pos x="16" y="8"/>
                </a:cxn>
                <a:cxn ang="0">
                  <a:pos x="16" y="0"/>
                </a:cxn>
                <a:cxn ang="0">
                  <a:pos x="16" y="0"/>
                </a:cxn>
                <a:cxn ang="0">
                  <a:pos x="16" y="0"/>
                </a:cxn>
                <a:cxn ang="0">
                  <a:pos x="0" y="0"/>
                </a:cxn>
              </a:cxnLst>
              <a:rect l="0" t="0" r="r" b="b"/>
              <a:pathLst>
                <a:path w="17" h="17">
                  <a:moveTo>
                    <a:pt x="0" y="0"/>
                  </a:moveTo>
                  <a:lnTo>
                    <a:pt x="0" y="0"/>
                  </a:lnTo>
                  <a:lnTo>
                    <a:pt x="0" y="0"/>
                  </a:lnTo>
                  <a:lnTo>
                    <a:pt x="0" y="0"/>
                  </a:lnTo>
                  <a:lnTo>
                    <a:pt x="0" y="0"/>
                  </a:lnTo>
                  <a:lnTo>
                    <a:pt x="0" y="8"/>
                  </a:lnTo>
                  <a:lnTo>
                    <a:pt x="0" y="8"/>
                  </a:lnTo>
                  <a:lnTo>
                    <a:pt x="0" y="8"/>
                  </a:lnTo>
                  <a:lnTo>
                    <a:pt x="0" y="16"/>
                  </a:lnTo>
                  <a:lnTo>
                    <a:pt x="0" y="16"/>
                  </a:lnTo>
                  <a:lnTo>
                    <a:pt x="16" y="16"/>
                  </a:lnTo>
                  <a:lnTo>
                    <a:pt x="16" y="16"/>
                  </a:lnTo>
                  <a:lnTo>
                    <a:pt x="16" y="8"/>
                  </a:lnTo>
                  <a:lnTo>
                    <a:pt x="16" y="8"/>
                  </a:lnTo>
                  <a:lnTo>
                    <a:pt x="16" y="0"/>
                  </a:lnTo>
                  <a:lnTo>
                    <a:pt x="16" y="0"/>
                  </a:lnTo>
                  <a:lnTo>
                    <a:pt x="16" y="0"/>
                  </a:lnTo>
                  <a:lnTo>
                    <a:pt x="0" y="0"/>
                  </a:lnTo>
                </a:path>
              </a:pathLst>
            </a:custGeom>
            <a:solidFill>
              <a:srgbClr val="470000"/>
            </a:solidFill>
            <a:ln w="9525" cap="rnd">
              <a:noFill/>
              <a:round/>
              <a:headEnd/>
              <a:tailEnd/>
            </a:ln>
            <a:effectLst/>
          </p:spPr>
          <p:txBody>
            <a:bodyPr wrap="none" lIns="104683" tIns="52342" rIns="104683" bIns="52342">
              <a:spAutoFit/>
            </a:bodyPr>
            <a:lstStyle/>
            <a:p>
              <a:pPr>
                <a:defRPr/>
              </a:pPr>
              <a:endParaRPr lang="en-US" dirty="0"/>
            </a:p>
          </p:txBody>
        </p:sp>
        <p:sp>
          <p:nvSpPr>
            <p:cNvPr id="1261" name="Freeform 237"/>
            <p:cNvSpPr>
              <a:spLocks/>
            </p:cNvSpPr>
            <p:nvPr/>
          </p:nvSpPr>
          <p:spPr bwMode="auto">
            <a:xfrm>
              <a:off x="454" y="394"/>
              <a:ext cx="17" cy="17"/>
            </a:xfrm>
            <a:custGeom>
              <a:avLst/>
              <a:gdLst/>
              <a:ahLst/>
              <a:cxnLst>
                <a:cxn ang="0">
                  <a:pos x="0" y="0"/>
                </a:cxn>
                <a:cxn ang="0">
                  <a:pos x="0" y="0"/>
                </a:cxn>
                <a:cxn ang="0">
                  <a:pos x="0" y="0"/>
                </a:cxn>
                <a:cxn ang="0">
                  <a:pos x="0" y="0"/>
                </a:cxn>
                <a:cxn ang="0">
                  <a:pos x="0" y="8"/>
                </a:cxn>
                <a:cxn ang="0">
                  <a:pos x="0" y="8"/>
                </a:cxn>
                <a:cxn ang="0">
                  <a:pos x="0" y="16"/>
                </a:cxn>
                <a:cxn ang="0">
                  <a:pos x="8" y="16"/>
                </a:cxn>
                <a:cxn ang="0">
                  <a:pos x="8" y="8"/>
                </a:cxn>
                <a:cxn ang="0">
                  <a:pos x="8" y="8"/>
                </a:cxn>
                <a:cxn ang="0">
                  <a:pos x="16" y="8"/>
                </a:cxn>
                <a:cxn ang="0">
                  <a:pos x="8" y="0"/>
                </a:cxn>
                <a:cxn ang="0">
                  <a:pos x="8" y="0"/>
                </a:cxn>
                <a:cxn ang="0">
                  <a:pos x="8" y="0"/>
                </a:cxn>
                <a:cxn ang="0">
                  <a:pos x="0" y="0"/>
                </a:cxn>
              </a:cxnLst>
              <a:rect l="0" t="0" r="r" b="b"/>
              <a:pathLst>
                <a:path w="17" h="17">
                  <a:moveTo>
                    <a:pt x="0" y="0"/>
                  </a:moveTo>
                  <a:lnTo>
                    <a:pt x="0" y="0"/>
                  </a:lnTo>
                  <a:lnTo>
                    <a:pt x="0" y="0"/>
                  </a:lnTo>
                  <a:lnTo>
                    <a:pt x="0" y="0"/>
                  </a:lnTo>
                  <a:lnTo>
                    <a:pt x="0" y="8"/>
                  </a:lnTo>
                  <a:lnTo>
                    <a:pt x="0" y="8"/>
                  </a:lnTo>
                  <a:lnTo>
                    <a:pt x="0" y="16"/>
                  </a:lnTo>
                  <a:lnTo>
                    <a:pt x="8" y="16"/>
                  </a:lnTo>
                  <a:lnTo>
                    <a:pt x="8" y="8"/>
                  </a:lnTo>
                  <a:lnTo>
                    <a:pt x="8" y="8"/>
                  </a:lnTo>
                  <a:lnTo>
                    <a:pt x="16" y="8"/>
                  </a:lnTo>
                  <a:lnTo>
                    <a:pt x="8" y="0"/>
                  </a:lnTo>
                  <a:lnTo>
                    <a:pt x="8" y="0"/>
                  </a:lnTo>
                  <a:lnTo>
                    <a:pt x="8" y="0"/>
                  </a:lnTo>
                  <a:lnTo>
                    <a:pt x="0" y="0"/>
                  </a:lnTo>
                </a:path>
              </a:pathLst>
            </a:custGeom>
            <a:solidFill>
              <a:srgbClr val="470000"/>
            </a:solidFill>
            <a:ln w="9525" cap="rnd">
              <a:noFill/>
              <a:round/>
              <a:headEnd/>
              <a:tailEnd/>
            </a:ln>
            <a:effectLst/>
          </p:spPr>
          <p:txBody>
            <a:bodyPr wrap="none" lIns="104683" tIns="52342" rIns="104683" bIns="52342">
              <a:spAutoFit/>
            </a:bodyPr>
            <a:lstStyle/>
            <a:p>
              <a:pPr>
                <a:defRPr/>
              </a:pPr>
              <a:endParaRPr lang="en-US" dirty="0"/>
            </a:p>
          </p:txBody>
        </p:sp>
        <p:sp>
          <p:nvSpPr>
            <p:cNvPr id="1262" name="Freeform 238"/>
            <p:cNvSpPr>
              <a:spLocks/>
            </p:cNvSpPr>
            <p:nvPr/>
          </p:nvSpPr>
          <p:spPr bwMode="auto">
            <a:xfrm>
              <a:off x="444" y="410"/>
              <a:ext cx="10" cy="17"/>
            </a:xfrm>
            <a:custGeom>
              <a:avLst/>
              <a:gdLst/>
              <a:ahLst/>
              <a:cxnLst>
                <a:cxn ang="0">
                  <a:pos x="8" y="0"/>
                </a:cxn>
                <a:cxn ang="0">
                  <a:pos x="8" y="0"/>
                </a:cxn>
                <a:cxn ang="0">
                  <a:pos x="0" y="0"/>
                </a:cxn>
                <a:cxn ang="0">
                  <a:pos x="0" y="0"/>
                </a:cxn>
                <a:cxn ang="0">
                  <a:pos x="0" y="0"/>
                </a:cxn>
                <a:cxn ang="0">
                  <a:pos x="0" y="8"/>
                </a:cxn>
                <a:cxn ang="0">
                  <a:pos x="0" y="8"/>
                </a:cxn>
                <a:cxn ang="0">
                  <a:pos x="0" y="8"/>
                </a:cxn>
                <a:cxn ang="0">
                  <a:pos x="0" y="16"/>
                </a:cxn>
                <a:cxn ang="0">
                  <a:pos x="8" y="16"/>
                </a:cxn>
                <a:cxn ang="0">
                  <a:pos x="8" y="16"/>
                </a:cxn>
                <a:cxn ang="0">
                  <a:pos x="16" y="8"/>
                </a:cxn>
                <a:cxn ang="0">
                  <a:pos x="16" y="8"/>
                </a:cxn>
                <a:cxn ang="0">
                  <a:pos x="16" y="0"/>
                </a:cxn>
                <a:cxn ang="0">
                  <a:pos x="8" y="0"/>
                </a:cxn>
                <a:cxn ang="0">
                  <a:pos x="8" y="0"/>
                </a:cxn>
              </a:cxnLst>
              <a:rect l="0" t="0" r="r" b="b"/>
              <a:pathLst>
                <a:path w="17" h="17">
                  <a:moveTo>
                    <a:pt x="8" y="0"/>
                  </a:moveTo>
                  <a:lnTo>
                    <a:pt x="8" y="0"/>
                  </a:lnTo>
                  <a:lnTo>
                    <a:pt x="0" y="0"/>
                  </a:lnTo>
                  <a:lnTo>
                    <a:pt x="0" y="0"/>
                  </a:lnTo>
                  <a:lnTo>
                    <a:pt x="0" y="0"/>
                  </a:lnTo>
                  <a:lnTo>
                    <a:pt x="0" y="8"/>
                  </a:lnTo>
                  <a:lnTo>
                    <a:pt x="0" y="8"/>
                  </a:lnTo>
                  <a:lnTo>
                    <a:pt x="0" y="8"/>
                  </a:lnTo>
                  <a:lnTo>
                    <a:pt x="0" y="16"/>
                  </a:lnTo>
                  <a:lnTo>
                    <a:pt x="8" y="16"/>
                  </a:lnTo>
                  <a:lnTo>
                    <a:pt x="8" y="16"/>
                  </a:lnTo>
                  <a:lnTo>
                    <a:pt x="16" y="8"/>
                  </a:lnTo>
                  <a:lnTo>
                    <a:pt x="16" y="8"/>
                  </a:lnTo>
                  <a:lnTo>
                    <a:pt x="16" y="0"/>
                  </a:lnTo>
                  <a:lnTo>
                    <a:pt x="8" y="0"/>
                  </a:lnTo>
                  <a:lnTo>
                    <a:pt x="8" y="0"/>
                  </a:lnTo>
                </a:path>
              </a:pathLst>
            </a:custGeom>
            <a:solidFill>
              <a:srgbClr val="470000"/>
            </a:solidFill>
            <a:ln w="9525" cap="rnd">
              <a:noFill/>
              <a:round/>
              <a:headEnd/>
              <a:tailEnd/>
            </a:ln>
            <a:effectLst/>
          </p:spPr>
          <p:txBody>
            <a:bodyPr wrap="none" lIns="104683" tIns="52342" rIns="104683" bIns="52342">
              <a:spAutoFit/>
            </a:bodyPr>
            <a:lstStyle/>
            <a:p>
              <a:pPr>
                <a:defRPr/>
              </a:pPr>
              <a:endParaRPr lang="en-US" dirty="0"/>
            </a:p>
          </p:txBody>
        </p:sp>
        <p:sp>
          <p:nvSpPr>
            <p:cNvPr id="1263" name="Line 239"/>
            <p:cNvSpPr>
              <a:spLocks noChangeShapeType="1"/>
            </p:cNvSpPr>
            <p:nvPr/>
          </p:nvSpPr>
          <p:spPr bwMode="auto">
            <a:xfrm flipH="1">
              <a:off x="449" y="364"/>
              <a:ext cx="8" cy="4"/>
            </a:xfrm>
            <a:prstGeom prst="line">
              <a:avLst/>
            </a:prstGeom>
            <a:noFill/>
            <a:ln w="9525">
              <a:noFill/>
              <a:round/>
              <a:headEnd type="none" w="sm" len="sm"/>
              <a:tailEnd type="none" w="sm" len="sm"/>
            </a:ln>
            <a:effectLst/>
          </p:spPr>
          <p:txBody>
            <a:bodyPr wrap="none" lIns="104683" tIns="52342" rIns="104683" bIns="52342">
              <a:spAutoFit/>
            </a:bodyPr>
            <a:lstStyle/>
            <a:p>
              <a:pPr>
                <a:defRPr/>
              </a:pPr>
              <a:endParaRPr lang="en-US" dirty="0"/>
            </a:p>
          </p:txBody>
        </p:sp>
        <p:sp>
          <p:nvSpPr>
            <p:cNvPr id="1264" name="Line 240"/>
            <p:cNvSpPr>
              <a:spLocks noChangeShapeType="1"/>
            </p:cNvSpPr>
            <p:nvPr/>
          </p:nvSpPr>
          <p:spPr bwMode="auto">
            <a:xfrm flipH="1">
              <a:off x="449" y="364"/>
              <a:ext cx="8" cy="4"/>
            </a:xfrm>
            <a:prstGeom prst="line">
              <a:avLst/>
            </a:prstGeom>
            <a:noFill/>
            <a:ln w="12700">
              <a:solidFill>
                <a:srgbClr val="D80033"/>
              </a:solidFill>
              <a:round/>
              <a:headEnd type="none" w="sm" len="sm"/>
              <a:tailEnd type="none" w="sm" len="sm"/>
            </a:ln>
            <a:effectLst/>
          </p:spPr>
          <p:txBody>
            <a:bodyPr wrap="none" lIns="104683" tIns="52342" rIns="104683" bIns="52342">
              <a:spAutoFit/>
            </a:bodyPr>
            <a:lstStyle/>
            <a:p>
              <a:pPr>
                <a:defRPr/>
              </a:pPr>
              <a:endParaRPr lang="en-US" dirty="0"/>
            </a:p>
          </p:txBody>
        </p:sp>
        <p:sp>
          <p:nvSpPr>
            <p:cNvPr id="1265" name="Line 241"/>
            <p:cNvSpPr>
              <a:spLocks noChangeShapeType="1"/>
            </p:cNvSpPr>
            <p:nvPr/>
          </p:nvSpPr>
          <p:spPr bwMode="auto">
            <a:xfrm flipH="1">
              <a:off x="436" y="387"/>
              <a:ext cx="15" cy="5"/>
            </a:xfrm>
            <a:prstGeom prst="line">
              <a:avLst/>
            </a:prstGeom>
            <a:noFill/>
            <a:ln w="9525">
              <a:noFill/>
              <a:round/>
              <a:headEnd type="none" w="sm" len="sm"/>
              <a:tailEnd type="none" w="sm" len="sm"/>
            </a:ln>
            <a:effectLst/>
          </p:spPr>
          <p:txBody>
            <a:bodyPr wrap="none" lIns="104683" tIns="52342" rIns="104683" bIns="52342">
              <a:spAutoFit/>
            </a:bodyPr>
            <a:lstStyle/>
            <a:p>
              <a:pPr>
                <a:defRPr/>
              </a:pPr>
              <a:endParaRPr lang="en-US" dirty="0"/>
            </a:p>
          </p:txBody>
        </p:sp>
        <p:sp>
          <p:nvSpPr>
            <p:cNvPr id="1266" name="Line 242"/>
            <p:cNvSpPr>
              <a:spLocks noChangeShapeType="1"/>
            </p:cNvSpPr>
            <p:nvPr/>
          </p:nvSpPr>
          <p:spPr bwMode="auto">
            <a:xfrm flipH="1">
              <a:off x="436" y="387"/>
              <a:ext cx="15" cy="5"/>
            </a:xfrm>
            <a:prstGeom prst="line">
              <a:avLst/>
            </a:prstGeom>
            <a:noFill/>
            <a:ln w="12700">
              <a:solidFill>
                <a:srgbClr val="D80033"/>
              </a:solidFill>
              <a:round/>
              <a:headEnd type="none" w="sm" len="sm"/>
              <a:tailEnd type="none" w="sm" len="sm"/>
            </a:ln>
            <a:effectLst/>
          </p:spPr>
          <p:txBody>
            <a:bodyPr wrap="none" lIns="104683" tIns="52342" rIns="104683" bIns="52342">
              <a:spAutoFit/>
            </a:bodyPr>
            <a:lstStyle/>
            <a:p>
              <a:pPr>
                <a:defRPr/>
              </a:pPr>
              <a:endParaRPr lang="en-US" dirty="0"/>
            </a:p>
          </p:txBody>
        </p:sp>
        <p:sp>
          <p:nvSpPr>
            <p:cNvPr id="1267" name="Line 243"/>
            <p:cNvSpPr>
              <a:spLocks noChangeShapeType="1"/>
            </p:cNvSpPr>
            <p:nvPr/>
          </p:nvSpPr>
          <p:spPr bwMode="auto">
            <a:xfrm flipH="1">
              <a:off x="432" y="395"/>
              <a:ext cx="17" cy="18"/>
            </a:xfrm>
            <a:prstGeom prst="line">
              <a:avLst/>
            </a:prstGeom>
            <a:noFill/>
            <a:ln w="9525">
              <a:noFill/>
              <a:round/>
              <a:headEnd type="none" w="sm" len="sm"/>
              <a:tailEnd type="none" w="sm" len="sm"/>
            </a:ln>
            <a:effectLst/>
          </p:spPr>
          <p:txBody>
            <a:bodyPr wrap="none" lIns="104683" tIns="52342" rIns="104683" bIns="52342">
              <a:spAutoFit/>
            </a:bodyPr>
            <a:lstStyle/>
            <a:p>
              <a:pPr>
                <a:defRPr/>
              </a:pPr>
              <a:endParaRPr lang="en-US" dirty="0"/>
            </a:p>
          </p:txBody>
        </p:sp>
        <p:sp>
          <p:nvSpPr>
            <p:cNvPr id="1268" name="Line 244"/>
            <p:cNvSpPr>
              <a:spLocks noChangeShapeType="1"/>
            </p:cNvSpPr>
            <p:nvPr/>
          </p:nvSpPr>
          <p:spPr bwMode="auto">
            <a:xfrm flipH="1">
              <a:off x="432" y="395"/>
              <a:ext cx="17" cy="18"/>
            </a:xfrm>
            <a:prstGeom prst="line">
              <a:avLst/>
            </a:prstGeom>
            <a:noFill/>
            <a:ln w="12700">
              <a:solidFill>
                <a:srgbClr val="D80033"/>
              </a:solidFill>
              <a:round/>
              <a:headEnd type="none" w="sm" len="sm"/>
              <a:tailEnd type="none" w="sm" len="sm"/>
            </a:ln>
            <a:effectLst/>
          </p:spPr>
          <p:txBody>
            <a:bodyPr wrap="none" lIns="104683" tIns="52342" rIns="104683" bIns="52342">
              <a:spAutoFit/>
            </a:bodyPr>
            <a:lstStyle/>
            <a:p>
              <a:pPr>
                <a:defRPr/>
              </a:pPr>
              <a:endParaRPr lang="en-US" dirty="0"/>
            </a:p>
          </p:txBody>
        </p:sp>
        <p:sp>
          <p:nvSpPr>
            <p:cNvPr id="1269" name="Freeform 245"/>
            <p:cNvSpPr>
              <a:spLocks/>
            </p:cNvSpPr>
            <p:nvPr/>
          </p:nvSpPr>
          <p:spPr bwMode="auto">
            <a:xfrm>
              <a:off x="402" y="277"/>
              <a:ext cx="10" cy="57"/>
            </a:xfrm>
            <a:custGeom>
              <a:avLst/>
              <a:gdLst/>
              <a:ahLst/>
              <a:cxnLst>
                <a:cxn ang="0">
                  <a:pos x="17" y="18"/>
                </a:cxn>
                <a:cxn ang="0">
                  <a:pos x="0" y="56"/>
                </a:cxn>
                <a:cxn ang="0">
                  <a:pos x="0" y="55"/>
                </a:cxn>
                <a:cxn ang="0">
                  <a:pos x="1" y="52"/>
                </a:cxn>
                <a:cxn ang="0">
                  <a:pos x="1" y="48"/>
                </a:cxn>
                <a:cxn ang="0">
                  <a:pos x="2" y="43"/>
                </a:cxn>
                <a:cxn ang="0">
                  <a:pos x="2" y="37"/>
                </a:cxn>
                <a:cxn ang="0">
                  <a:pos x="3" y="31"/>
                </a:cxn>
                <a:cxn ang="0">
                  <a:pos x="3" y="25"/>
                </a:cxn>
                <a:cxn ang="0">
                  <a:pos x="2" y="20"/>
                </a:cxn>
                <a:cxn ang="0">
                  <a:pos x="2" y="16"/>
                </a:cxn>
                <a:cxn ang="0">
                  <a:pos x="1" y="12"/>
                </a:cxn>
                <a:cxn ang="0">
                  <a:pos x="1" y="11"/>
                </a:cxn>
                <a:cxn ang="0">
                  <a:pos x="2" y="9"/>
                </a:cxn>
                <a:cxn ang="0">
                  <a:pos x="2" y="6"/>
                </a:cxn>
                <a:cxn ang="0">
                  <a:pos x="2" y="0"/>
                </a:cxn>
              </a:cxnLst>
              <a:rect l="0" t="0" r="r" b="b"/>
              <a:pathLst>
                <a:path w="18" h="57">
                  <a:moveTo>
                    <a:pt x="17" y="18"/>
                  </a:moveTo>
                  <a:lnTo>
                    <a:pt x="0" y="56"/>
                  </a:lnTo>
                  <a:lnTo>
                    <a:pt x="0" y="55"/>
                  </a:lnTo>
                  <a:lnTo>
                    <a:pt x="1" y="52"/>
                  </a:lnTo>
                  <a:lnTo>
                    <a:pt x="1" y="48"/>
                  </a:lnTo>
                  <a:lnTo>
                    <a:pt x="2" y="43"/>
                  </a:lnTo>
                  <a:lnTo>
                    <a:pt x="2" y="37"/>
                  </a:lnTo>
                  <a:lnTo>
                    <a:pt x="3" y="31"/>
                  </a:lnTo>
                  <a:lnTo>
                    <a:pt x="3" y="25"/>
                  </a:lnTo>
                  <a:lnTo>
                    <a:pt x="2" y="20"/>
                  </a:lnTo>
                  <a:lnTo>
                    <a:pt x="2" y="16"/>
                  </a:lnTo>
                  <a:lnTo>
                    <a:pt x="1" y="12"/>
                  </a:lnTo>
                  <a:lnTo>
                    <a:pt x="1" y="11"/>
                  </a:lnTo>
                  <a:lnTo>
                    <a:pt x="2" y="9"/>
                  </a:lnTo>
                  <a:lnTo>
                    <a:pt x="2" y="6"/>
                  </a:lnTo>
                  <a:lnTo>
                    <a:pt x="2" y="0"/>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70" name="Line 246"/>
            <p:cNvSpPr>
              <a:spLocks noChangeShapeType="1"/>
            </p:cNvSpPr>
            <p:nvPr/>
          </p:nvSpPr>
          <p:spPr bwMode="auto">
            <a:xfrm flipH="1">
              <a:off x="371" y="277"/>
              <a:ext cx="27" cy="40"/>
            </a:xfrm>
            <a:prstGeom prst="line">
              <a:avLst/>
            </a:prstGeom>
            <a:noFill/>
            <a:ln w="12700">
              <a:solidFill>
                <a:srgbClr val="470000"/>
              </a:solidFill>
              <a:round/>
              <a:headEnd type="none" w="sm" len="sm"/>
              <a:tailEnd type="none" w="sm" len="sm"/>
            </a:ln>
            <a:effectLst/>
          </p:spPr>
          <p:txBody>
            <a:bodyPr wrap="none" lIns="104683" tIns="52342" rIns="104683" bIns="52342">
              <a:spAutoFit/>
            </a:bodyPr>
            <a:lstStyle/>
            <a:p>
              <a:pPr>
                <a:defRPr/>
              </a:pPr>
              <a:endParaRPr lang="en-US" dirty="0"/>
            </a:p>
          </p:txBody>
        </p:sp>
        <p:sp>
          <p:nvSpPr>
            <p:cNvPr id="1271" name="Freeform 247"/>
            <p:cNvSpPr>
              <a:spLocks/>
            </p:cNvSpPr>
            <p:nvPr/>
          </p:nvSpPr>
          <p:spPr bwMode="auto">
            <a:xfrm>
              <a:off x="387" y="294"/>
              <a:ext cx="17" cy="34"/>
            </a:xfrm>
            <a:custGeom>
              <a:avLst/>
              <a:gdLst/>
              <a:ahLst/>
              <a:cxnLst>
                <a:cxn ang="0">
                  <a:pos x="16" y="0"/>
                </a:cxn>
                <a:cxn ang="0">
                  <a:pos x="16" y="0"/>
                </a:cxn>
                <a:cxn ang="0">
                  <a:pos x="16" y="2"/>
                </a:cxn>
                <a:cxn ang="0">
                  <a:pos x="14" y="4"/>
                </a:cxn>
                <a:cxn ang="0">
                  <a:pos x="12" y="6"/>
                </a:cxn>
                <a:cxn ang="0">
                  <a:pos x="10" y="7"/>
                </a:cxn>
                <a:cxn ang="0">
                  <a:pos x="8" y="8"/>
                </a:cxn>
                <a:cxn ang="0">
                  <a:pos x="8" y="12"/>
                </a:cxn>
                <a:cxn ang="0">
                  <a:pos x="7" y="16"/>
                </a:cxn>
                <a:cxn ang="0">
                  <a:pos x="7" y="21"/>
                </a:cxn>
                <a:cxn ang="0">
                  <a:pos x="7" y="25"/>
                </a:cxn>
                <a:cxn ang="0">
                  <a:pos x="7" y="27"/>
                </a:cxn>
                <a:cxn ang="0">
                  <a:pos x="5" y="29"/>
                </a:cxn>
                <a:cxn ang="0">
                  <a:pos x="3" y="31"/>
                </a:cxn>
                <a:cxn ang="0">
                  <a:pos x="1" y="33"/>
                </a:cxn>
                <a:cxn ang="0">
                  <a:pos x="0" y="33"/>
                </a:cxn>
              </a:cxnLst>
              <a:rect l="0" t="0" r="r" b="b"/>
              <a:pathLst>
                <a:path w="17" h="34">
                  <a:moveTo>
                    <a:pt x="16" y="0"/>
                  </a:moveTo>
                  <a:lnTo>
                    <a:pt x="16" y="0"/>
                  </a:lnTo>
                  <a:lnTo>
                    <a:pt x="16" y="2"/>
                  </a:lnTo>
                  <a:lnTo>
                    <a:pt x="14" y="4"/>
                  </a:lnTo>
                  <a:lnTo>
                    <a:pt x="12" y="6"/>
                  </a:lnTo>
                  <a:lnTo>
                    <a:pt x="10" y="7"/>
                  </a:lnTo>
                  <a:lnTo>
                    <a:pt x="8" y="8"/>
                  </a:lnTo>
                  <a:lnTo>
                    <a:pt x="8" y="12"/>
                  </a:lnTo>
                  <a:lnTo>
                    <a:pt x="7" y="16"/>
                  </a:lnTo>
                  <a:lnTo>
                    <a:pt x="7" y="21"/>
                  </a:lnTo>
                  <a:lnTo>
                    <a:pt x="7" y="25"/>
                  </a:lnTo>
                  <a:lnTo>
                    <a:pt x="7" y="27"/>
                  </a:lnTo>
                  <a:lnTo>
                    <a:pt x="5" y="29"/>
                  </a:lnTo>
                  <a:lnTo>
                    <a:pt x="3" y="31"/>
                  </a:lnTo>
                  <a:lnTo>
                    <a:pt x="1" y="33"/>
                  </a:lnTo>
                  <a:lnTo>
                    <a:pt x="0" y="33"/>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72" name="Freeform 248"/>
            <p:cNvSpPr>
              <a:spLocks/>
            </p:cNvSpPr>
            <p:nvPr/>
          </p:nvSpPr>
          <p:spPr bwMode="auto">
            <a:xfrm>
              <a:off x="407" y="336"/>
              <a:ext cx="45" cy="51"/>
            </a:xfrm>
            <a:custGeom>
              <a:avLst/>
              <a:gdLst/>
              <a:ahLst/>
              <a:cxnLst>
                <a:cxn ang="0">
                  <a:pos x="44" y="0"/>
                </a:cxn>
                <a:cxn ang="0">
                  <a:pos x="42" y="1"/>
                </a:cxn>
                <a:cxn ang="0">
                  <a:pos x="38" y="5"/>
                </a:cxn>
                <a:cxn ang="0">
                  <a:pos x="33" y="10"/>
                </a:cxn>
                <a:cxn ang="0">
                  <a:pos x="28" y="14"/>
                </a:cxn>
                <a:cxn ang="0">
                  <a:pos x="25" y="17"/>
                </a:cxn>
                <a:cxn ang="0">
                  <a:pos x="22" y="21"/>
                </a:cxn>
                <a:cxn ang="0">
                  <a:pos x="17" y="24"/>
                </a:cxn>
                <a:cxn ang="0">
                  <a:pos x="11" y="29"/>
                </a:cxn>
                <a:cxn ang="0">
                  <a:pos x="7" y="34"/>
                </a:cxn>
                <a:cxn ang="0">
                  <a:pos x="5" y="37"/>
                </a:cxn>
                <a:cxn ang="0">
                  <a:pos x="0" y="50"/>
                </a:cxn>
                <a:cxn ang="0">
                  <a:pos x="1" y="49"/>
                </a:cxn>
                <a:cxn ang="0">
                  <a:pos x="2" y="47"/>
                </a:cxn>
                <a:cxn ang="0">
                  <a:pos x="4" y="46"/>
                </a:cxn>
                <a:cxn ang="0">
                  <a:pos x="6" y="43"/>
                </a:cxn>
                <a:cxn ang="0">
                  <a:pos x="9" y="40"/>
                </a:cxn>
                <a:cxn ang="0">
                  <a:pos x="12" y="38"/>
                </a:cxn>
                <a:cxn ang="0">
                  <a:pos x="16" y="34"/>
                </a:cxn>
                <a:cxn ang="0">
                  <a:pos x="21" y="30"/>
                </a:cxn>
                <a:cxn ang="0">
                  <a:pos x="26" y="27"/>
                </a:cxn>
                <a:cxn ang="0">
                  <a:pos x="44" y="0"/>
                </a:cxn>
              </a:cxnLst>
              <a:rect l="0" t="0" r="r" b="b"/>
              <a:pathLst>
                <a:path w="45" h="51">
                  <a:moveTo>
                    <a:pt x="44" y="0"/>
                  </a:moveTo>
                  <a:lnTo>
                    <a:pt x="42" y="1"/>
                  </a:lnTo>
                  <a:lnTo>
                    <a:pt x="38" y="5"/>
                  </a:lnTo>
                  <a:lnTo>
                    <a:pt x="33" y="10"/>
                  </a:lnTo>
                  <a:lnTo>
                    <a:pt x="28" y="14"/>
                  </a:lnTo>
                  <a:lnTo>
                    <a:pt x="25" y="17"/>
                  </a:lnTo>
                  <a:lnTo>
                    <a:pt x="22" y="21"/>
                  </a:lnTo>
                  <a:lnTo>
                    <a:pt x="17" y="24"/>
                  </a:lnTo>
                  <a:lnTo>
                    <a:pt x="11" y="29"/>
                  </a:lnTo>
                  <a:lnTo>
                    <a:pt x="7" y="34"/>
                  </a:lnTo>
                  <a:lnTo>
                    <a:pt x="5" y="37"/>
                  </a:lnTo>
                  <a:lnTo>
                    <a:pt x="0" y="50"/>
                  </a:lnTo>
                  <a:lnTo>
                    <a:pt x="1" y="49"/>
                  </a:lnTo>
                  <a:lnTo>
                    <a:pt x="2" y="47"/>
                  </a:lnTo>
                  <a:lnTo>
                    <a:pt x="4" y="46"/>
                  </a:lnTo>
                  <a:lnTo>
                    <a:pt x="6" y="43"/>
                  </a:lnTo>
                  <a:lnTo>
                    <a:pt x="9" y="40"/>
                  </a:lnTo>
                  <a:lnTo>
                    <a:pt x="12" y="38"/>
                  </a:lnTo>
                  <a:lnTo>
                    <a:pt x="16" y="34"/>
                  </a:lnTo>
                  <a:lnTo>
                    <a:pt x="21" y="30"/>
                  </a:lnTo>
                  <a:lnTo>
                    <a:pt x="26" y="27"/>
                  </a:lnTo>
                  <a:lnTo>
                    <a:pt x="44" y="0"/>
                  </a:lnTo>
                </a:path>
              </a:pathLst>
            </a:custGeom>
            <a:solidFill>
              <a:srgbClr val="470000"/>
            </a:solidFill>
            <a:ln w="9525" cap="rnd">
              <a:noFill/>
              <a:round/>
              <a:headEnd/>
              <a:tailEnd/>
            </a:ln>
            <a:effectLst/>
          </p:spPr>
          <p:txBody>
            <a:bodyPr wrap="none" lIns="104683" tIns="52342" rIns="104683" bIns="52342">
              <a:spAutoFit/>
            </a:bodyPr>
            <a:lstStyle/>
            <a:p>
              <a:pPr>
                <a:defRPr/>
              </a:pPr>
              <a:endParaRPr lang="en-US" dirty="0"/>
            </a:p>
          </p:txBody>
        </p:sp>
        <p:sp>
          <p:nvSpPr>
            <p:cNvPr id="1273" name="Freeform 249"/>
            <p:cNvSpPr>
              <a:spLocks/>
            </p:cNvSpPr>
            <p:nvPr/>
          </p:nvSpPr>
          <p:spPr bwMode="auto">
            <a:xfrm>
              <a:off x="394" y="408"/>
              <a:ext cx="31" cy="57"/>
            </a:xfrm>
            <a:custGeom>
              <a:avLst/>
              <a:gdLst/>
              <a:ahLst/>
              <a:cxnLst>
                <a:cxn ang="0">
                  <a:pos x="18" y="0"/>
                </a:cxn>
                <a:cxn ang="0">
                  <a:pos x="29" y="13"/>
                </a:cxn>
                <a:cxn ang="0">
                  <a:pos x="27" y="14"/>
                </a:cxn>
                <a:cxn ang="0">
                  <a:pos x="24" y="18"/>
                </a:cxn>
                <a:cxn ang="0">
                  <a:pos x="21" y="22"/>
                </a:cxn>
                <a:cxn ang="0">
                  <a:pos x="17" y="26"/>
                </a:cxn>
                <a:cxn ang="0">
                  <a:pos x="13" y="31"/>
                </a:cxn>
                <a:cxn ang="0">
                  <a:pos x="9" y="36"/>
                </a:cxn>
                <a:cxn ang="0">
                  <a:pos x="6" y="42"/>
                </a:cxn>
                <a:cxn ang="0">
                  <a:pos x="3" y="47"/>
                </a:cxn>
                <a:cxn ang="0">
                  <a:pos x="2" y="51"/>
                </a:cxn>
                <a:cxn ang="0">
                  <a:pos x="0" y="56"/>
                </a:cxn>
                <a:cxn ang="0">
                  <a:pos x="0" y="54"/>
                </a:cxn>
                <a:cxn ang="0">
                  <a:pos x="2" y="50"/>
                </a:cxn>
                <a:cxn ang="0">
                  <a:pos x="2" y="44"/>
                </a:cxn>
                <a:cxn ang="0">
                  <a:pos x="3" y="42"/>
                </a:cxn>
                <a:cxn ang="0">
                  <a:pos x="1" y="42"/>
                </a:cxn>
                <a:cxn ang="0">
                  <a:pos x="2" y="40"/>
                </a:cxn>
                <a:cxn ang="0">
                  <a:pos x="2" y="36"/>
                </a:cxn>
                <a:cxn ang="0">
                  <a:pos x="3" y="33"/>
                </a:cxn>
                <a:cxn ang="0">
                  <a:pos x="5" y="30"/>
                </a:cxn>
                <a:cxn ang="0">
                  <a:pos x="6" y="25"/>
                </a:cxn>
                <a:cxn ang="0">
                  <a:pos x="7" y="23"/>
                </a:cxn>
                <a:cxn ang="0">
                  <a:pos x="7" y="19"/>
                </a:cxn>
                <a:cxn ang="0">
                  <a:pos x="6" y="17"/>
                </a:cxn>
                <a:cxn ang="0">
                  <a:pos x="5" y="15"/>
                </a:cxn>
                <a:cxn ang="0">
                  <a:pos x="4" y="15"/>
                </a:cxn>
                <a:cxn ang="0">
                  <a:pos x="5" y="15"/>
                </a:cxn>
                <a:cxn ang="0">
                  <a:pos x="7" y="14"/>
                </a:cxn>
                <a:cxn ang="0">
                  <a:pos x="8" y="14"/>
                </a:cxn>
                <a:cxn ang="0">
                  <a:pos x="9" y="12"/>
                </a:cxn>
                <a:cxn ang="0">
                  <a:pos x="10" y="12"/>
                </a:cxn>
                <a:cxn ang="0">
                  <a:pos x="12" y="12"/>
                </a:cxn>
                <a:cxn ang="0">
                  <a:pos x="12" y="11"/>
                </a:cxn>
                <a:cxn ang="0">
                  <a:pos x="13" y="8"/>
                </a:cxn>
                <a:cxn ang="0">
                  <a:pos x="13" y="9"/>
                </a:cxn>
                <a:cxn ang="0">
                  <a:pos x="14" y="9"/>
                </a:cxn>
                <a:cxn ang="0">
                  <a:pos x="15" y="8"/>
                </a:cxn>
                <a:cxn ang="0">
                  <a:pos x="16" y="6"/>
                </a:cxn>
                <a:cxn ang="0">
                  <a:pos x="17" y="6"/>
                </a:cxn>
                <a:cxn ang="0">
                  <a:pos x="17" y="6"/>
                </a:cxn>
                <a:cxn ang="0">
                  <a:pos x="19" y="6"/>
                </a:cxn>
                <a:cxn ang="0">
                  <a:pos x="19" y="5"/>
                </a:cxn>
                <a:cxn ang="0">
                  <a:pos x="18" y="0"/>
                </a:cxn>
              </a:cxnLst>
              <a:rect l="0" t="0" r="r" b="b"/>
              <a:pathLst>
                <a:path w="30" h="57">
                  <a:moveTo>
                    <a:pt x="18" y="0"/>
                  </a:moveTo>
                  <a:lnTo>
                    <a:pt x="29" y="13"/>
                  </a:lnTo>
                  <a:lnTo>
                    <a:pt x="27" y="14"/>
                  </a:lnTo>
                  <a:lnTo>
                    <a:pt x="24" y="18"/>
                  </a:lnTo>
                  <a:lnTo>
                    <a:pt x="21" y="22"/>
                  </a:lnTo>
                  <a:lnTo>
                    <a:pt x="17" y="26"/>
                  </a:lnTo>
                  <a:lnTo>
                    <a:pt x="13" y="31"/>
                  </a:lnTo>
                  <a:lnTo>
                    <a:pt x="9" y="36"/>
                  </a:lnTo>
                  <a:lnTo>
                    <a:pt x="6" y="42"/>
                  </a:lnTo>
                  <a:lnTo>
                    <a:pt x="3" y="47"/>
                  </a:lnTo>
                  <a:lnTo>
                    <a:pt x="2" y="51"/>
                  </a:lnTo>
                  <a:lnTo>
                    <a:pt x="0" y="56"/>
                  </a:lnTo>
                  <a:lnTo>
                    <a:pt x="0" y="54"/>
                  </a:lnTo>
                  <a:lnTo>
                    <a:pt x="2" y="50"/>
                  </a:lnTo>
                  <a:lnTo>
                    <a:pt x="2" y="44"/>
                  </a:lnTo>
                  <a:lnTo>
                    <a:pt x="3" y="42"/>
                  </a:lnTo>
                  <a:lnTo>
                    <a:pt x="1" y="42"/>
                  </a:lnTo>
                  <a:lnTo>
                    <a:pt x="2" y="40"/>
                  </a:lnTo>
                  <a:lnTo>
                    <a:pt x="2" y="36"/>
                  </a:lnTo>
                  <a:lnTo>
                    <a:pt x="3" y="33"/>
                  </a:lnTo>
                  <a:lnTo>
                    <a:pt x="5" y="30"/>
                  </a:lnTo>
                  <a:lnTo>
                    <a:pt x="6" y="25"/>
                  </a:lnTo>
                  <a:lnTo>
                    <a:pt x="7" y="23"/>
                  </a:lnTo>
                  <a:lnTo>
                    <a:pt x="7" y="19"/>
                  </a:lnTo>
                  <a:lnTo>
                    <a:pt x="6" y="17"/>
                  </a:lnTo>
                  <a:lnTo>
                    <a:pt x="5" y="15"/>
                  </a:lnTo>
                  <a:lnTo>
                    <a:pt x="4" y="15"/>
                  </a:lnTo>
                  <a:lnTo>
                    <a:pt x="5" y="15"/>
                  </a:lnTo>
                  <a:lnTo>
                    <a:pt x="7" y="14"/>
                  </a:lnTo>
                  <a:lnTo>
                    <a:pt x="8" y="14"/>
                  </a:lnTo>
                  <a:lnTo>
                    <a:pt x="9" y="12"/>
                  </a:lnTo>
                  <a:lnTo>
                    <a:pt x="10" y="12"/>
                  </a:lnTo>
                  <a:lnTo>
                    <a:pt x="12" y="12"/>
                  </a:lnTo>
                  <a:lnTo>
                    <a:pt x="12" y="11"/>
                  </a:lnTo>
                  <a:lnTo>
                    <a:pt x="13" y="8"/>
                  </a:lnTo>
                  <a:lnTo>
                    <a:pt x="13" y="9"/>
                  </a:lnTo>
                  <a:lnTo>
                    <a:pt x="14" y="9"/>
                  </a:lnTo>
                  <a:lnTo>
                    <a:pt x="15" y="8"/>
                  </a:lnTo>
                  <a:lnTo>
                    <a:pt x="16" y="6"/>
                  </a:lnTo>
                  <a:lnTo>
                    <a:pt x="17" y="6"/>
                  </a:lnTo>
                  <a:lnTo>
                    <a:pt x="17" y="6"/>
                  </a:lnTo>
                  <a:lnTo>
                    <a:pt x="19" y="6"/>
                  </a:lnTo>
                  <a:lnTo>
                    <a:pt x="19" y="5"/>
                  </a:lnTo>
                  <a:lnTo>
                    <a:pt x="18" y="0"/>
                  </a:lnTo>
                </a:path>
              </a:pathLst>
            </a:custGeom>
            <a:solidFill>
              <a:srgbClr val="470000"/>
            </a:solidFill>
            <a:ln w="9525" cap="rnd">
              <a:noFill/>
              <a:round/>
              <a:headEnd/>
              <a:tailEnd/>
            </a:ln>
            <a:effectLst/>
          </p:spPr>
          <p:txBody>
            <a:bodyPr wrap="none" lIns="104683" tIns="52342" rIns="104683" bIns="52342">
              <a:spAutoFit/>
            </a:bodyPr>
            <a:lstStyle/>
            <a:p>
              <a:pPr>
                <a:defRPr/>
              </a:pPr>
              <a:endParaRPr lang="en-US" dirty="0"/>
            </a:p>
          </p:txBody>
        </p:sp>
        <p:sp>
          <p:nvSpPr>
            <p:cNvPr id="1274" name="Freeform 250"/>
            <p:cNvSpPr>
              <a:spLocks/>
            </p:cNvSpPr>
            <p:nvPr/>
          </p:nvSpPr>
          <p:spPr bwMode="auto">
            <a:xfrm>
              <a:off x="356" y="331"/>
              <a:ext cx="35" cy="24"/>
            </a:xfrm>
            <a:custGeom>
              <a:avLst/>
              <a:gdLst/>
              <a:ahLst/>
              <a:cxnLst>
                <a:cxn ang="0">
                  <a:pos x="5" y="3"/>
                </a:cxn>
                <a:cxn ang="0">
                  <a:pos x="5" y="2"/>
                </a:cxn>
                <a:cxn ang="0">
                  <a:pos x="6" y="1"/>
                </a:cxn>
                <a:cxn ang="0">
                  <a:pos x="9" y="0"/>
                </a:cxn>
                <a:cxn ang="0">
                  <a:pos x="14" y="1"/>
                </a:cxn>
                <a:cxn ang="0">
                  <a:pos x="22" y="5"/>
                </a:cxn>
                <a:cxn ang="0">
                  <a:pos x="28" y="8"/>
                </a:cxn>
                <a:cxn ang="0">
                  <a:pos x="31" y="9"/>
                </a:cxn>
                <a:cxn ang="0">
                  <a:pos x="34" y="10"/>
                </a:cxn>
                <a:cxn ang="0">
                  <a:pos x="34" y="10"/>
                </a:cxn>
                <a:cxn ang="0">
                  <a:pos x="33" y="12"/>
                </a:cxn>
                <a:cxn ang="0">
                  <a:pos x="33" y="14"/>
                </a:cxn>
                <a:cxn ang="0">
                  <a:pos x="33" y="15"/>
                </a:cxn>
                <a:cxn ang="0">
                  <a:pos x="33" y="16"/>
                </a:cxn>
                <a:cxn ang="0">
                  <a:pos x="32" y="17"/>
                </a:cxn>
                <a:cxn ang="0">
                  <a:pos x="31" y="18"/>
                </a:cxn>
                <a:cxn ang="0">
                  <a:pos x="30" y="21"/>
                </a:cxn>
                <a:cxn ang="0">
                  <a:pos x="29" y="22"/>
                </a:cxn>
                <a:cxn ang="0">
                  <a:pos x="27" y="24"/>
                </a:cxn>
                <a:cxn ang="0">
                  <a:pos x="26" y="24"/>
                </a:cxn>
                <a:cxn ang="0">
                  <a:pos x="25" y="23"/>
                </a:cxn>
                <a:cxn ang="0">
                  <a:pos x="22" y="22"/>
                </a:cxn>
                <a:cxn ang="0">
                  <a:pos x="20" y="21"/>
                </a:cxn>
                <a:cxn ang="0">
                  <a:pos x="19" y="20"/>
                </a:cxn>
                <a:cxn ang="0">
                  <a:pos x="17" y="19"/>
                </a:cxn>
                <a:cxn ang="0">
                  <a:pos x="15" y="18"/>
                </a:cxn>
                <a:cxn ang="0">
                  <a:pos x="13" y="18"/>
                </a:cxn>
                <a:cxn ang="0">
                  <a:pos x="11" y="18"/>
                </a:cxn>
                <a:cxn ang="0">
                  <a:pos x="9" y="18"/>
                </a:cxn>
                <a:cxn ang="0">
                  <a:pos x="6" y="18"/>
                </a:cxn>
                <a:cxn ang="0">
                  <a:pos x="3" y="18"/>
                </a:cxn>
                <a:cxn ang="0">
                  <a:pos x="3" y="18"/>
                </a:cxn>
                <a:cxn ang="0">
                  <a:pos x="3" y="19"/>
                </a:cxn>
                <a:cxn ang="0">
                  <a:pos x="3" y="20"/>
                </a:cxn>
                <a:cxn ang="0">
                  <a:pos x="3" y="21"/>
                </a:cxn>
                <a:cxn ang="0">
                  <a:pos x="3" y="22"/>
                </a:cxn>
                <a:cxn ang="0">
                  <a:pos x="3" y="22"/>
                </a:cxn>
                <a:cxn ang="0">
                  <a:pos x="1" y="20"/>
                </a:cxn>
                <a:cxn ang="0">
                  <a:pos x="0" y="16"/>
                </a:cxn>
                <a:cxn ang="0">
                  <a:pos x="0" y="12"/>
                </a:cxn>
                <a:cxn ang="0">
                  <a:pos x="2" y="9"/>
                </a:cxn>
                <a:cxn ang="0">
                  <a:pos x="4" y="6"/>
                </a:cxn>
                <a:cxn ang="0">
                  <a:pos x="5" y="4"/>
                </a:cxn>
                <a:cxn ang="0">
                  <a:pos x="6" y="3"/>
                </a:cxn>
                <a:cxn ang="0">
                  <a:pos x="5" y="3"/>
                </a:cxn>
              </a:cxnLst>
              <a:rect l="0" t="0" r="r" b="b"/>
              <a:pathLst>
                <a:path w="35" h="25">
                  <a:moveTo>
                    <a:pt x="5" y="3"/>
                  </a:moveTo>
                  <a:lnTo>
                    <a:pt x="5" y="2"/>
                  </a:lnTo>
                  <a:lnTo>
                    <a:pt x="6" y="1"/>
                  </a:lnTo>
                  <a:lnTo>
                    <a:pt x="9" y="0"/>
                  </a:lnTo>
                  <a:lnTo>
                    <a:pt x="14" y="1"/>
                  </a:lnTo>
                  <a:lnTo>
                    <a:pt x="22" y="5"/>
                  </a:lnTo>
                  <a:lnTo>
                    <a:pt x="28" y="8"/>
                  </a:lnTo>
                  <a:lnTo>
                    <a:pt x="31" y="9"/>
                  </a:lnTo>
                  <a:lnTo>
                    <a:pt x="34" y="10"/>
                  </a:lnTo>
                  <a:lnTo>
                    <a:pt x="34" y="10"/>
                  </a:lnTo>
                  <a:lnTo>
                    <a:pt x="33" y="12"/>
                  </a:lnTo>
                  <a:lnTo>
                    <a:pt x="33" y="14"/>
                  </a:lnTo>
                  <a:lnTo>
                    <a:pt x="33" y="15"/>
                  </a:lnTo>
                  <a:lnTo>
                    <a:pt x="33" y="16"/>
                  </a:lnTo>
                  <a:lnTo>
                    <a:pt x="32" y="17"/>
                  </a:lnTo>
                  <a:lnTo>
                    <a:pt x="31" y="18"/>
                  </a:lnTo>
                  <a:lnTo>
                    <a:pt x="30" y="21"/>
                  </a:lnTo>
                  <a:lnTo>
                    <a:pt x="29" y="22"/>
                  </a:lnTo>
                  <a:lnTo>
                    <a:pt x="27" y="24"/>
                  </a:lnTo>
                  <a:lnTo>
                    <a:pt x="26" y="24"/>
                  </a:lnTo>
                  <a:lnTo>
                    <a:pt x="25" y="23"/>
                  </a:lnTo>
                  <a:lnTo>
                    <a:pt x="22" y="22"/>
                  </a:lnTo>
                  <a:lnTo>
                    <a:pt x="20" y="21"/>
                  </a:lnTo>
                  <a:lnTo>
                    <a:pt x="19" y="20"/>
                  </a:lnTo>
                  <a:lnTo>
                    <a:pt x="17" y="19"/>
                  </a:lnTo>
                  <a:lnTo>
                    <a:pt x="15" y="18"/>
                  </a:lnTo>
                  <a:lnTo>
                    <a:pt x="13" y="18"/>
                  </a:lnTo>
                  <a:lnTo>
                    <a:pt x="11" y="18"/>
                  </a:lnTo>
                  <a:lnTo>
                    <a:pt x="9" y="18"/>
                  </a:lnTo>
                  <a:lnTo>
                    <a:pt x="6" y="18"/>
                  </a:lnTo>
                  <a:lnTo>
                    <a:pt x="3" y="18"/>
                  </a:lnTo>
                  <a:lnTo>
                    <a:pt x="3" y="18"/>
                  </a:lnTo>
                  <a:lnTo>
                    <a:pt x="3" y="19"/>
                  </a:lnTo>
                  <a:lnTo>
                    <a:pt x="3" y="20"/>
                  </a:lnTo>
                  <a:lnTo>
                    <a:pt x="3" y="21"/>
                  </a:lnTo>
                  <a:lnTo>
                    <a:pt x="3" y="22"/>
                  </a:lnTo>
                  <a:lnTo>
                    <a:pt x="3" y="22"/>
                  </a:lnTo>
                  <a:lnTo>
                    <a:pt x="1" y="20"/>
                  </a:lnTo>
                  <a:lnTo>
                    <a:pt x="0" y="16"/>
                  </a:lnTo>
                  <a:lnTo>
                    <a:pt x="0" y="12"/>
                  </a:lnTo>
                  <a:lnTo>
                    <a:pt x="2" y="9"/>
                  </a:lnTo>
                  <a:lnTo>
                    <a:pt x="4" y="6"/>
                  </a:lnTo>
                  <a:lnTo>
                    <a:pt x="5" y="4"/>
                  </a:lnTo>
                  <a:lnTo>
                    <a:pt x="6" y="3"/>
                  </a:lnTo>
                  <a:lnTo>
                    <a:pt x="5" y="3"/>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275" name="Freeform 251"/>
            <p:cNvSpPr>
              <a:spLocks/>
            </p:cNvSpPr>
            <p:nvPr/>
          </p:nvSpPr>
          <p:spPr bwMode="auto">
            <a:xfrm>
              <a:off x="356" y="331"/>
              <a:ext cx="41" cy="31"/>
            </a:xfrm>
            <a:custGeom>
              <a:avLst/>
              <a:gdLst/>
              <a:ahLst/>
              <a:cxnLst>
                <a:cxn ang="0">
                  <a:pos x="6" y="4"/>
                </a:cxn>
                <a:cxn ang="0">
                  <a:pos x="6" y="3"/>
                </a:cxn>
                <a:cxn ang="0">
                  <a:pos x="7" y="1"/>
                </a:cxn>
                <a:cxn ang="0">
                  <a:pos x="10" y="0"/>
                </a:cxn>
                <a:cxn ang="0">
                  <a:pos x="16" y="1"/>
                </a:cxn>
                <a:cxn ang="0">
                  <a:pos x="26" y="6"/>
                </a:cxn>
                <a:cxn ang="0">
                  <a:pos x="33" y="10"/>
                </a:cxn>
                <a:cxn ang="0">
                  <a:pos x="37" y="11"/>
                </a:cxn>
                <a:cxn ang="0">
                  <a:pos x="40" y="12"/>
                </a:cxn>
                <a:cxn ang="0">
                  <a:pos x="40" y="13"/>
                </a:cxn>
                <a:cxn ang="0">
                  <a:pos x="39" y="15"/>
                </a:cxn>
                <a:cxn ang="0">
                  <a:pos x="39" y="18"/>
                </a:cxn>
                <a:cxn ang="0">
                  <a:pos x="39" y="19"/>
                </a:cxn>
                <a:cxn ang="0">
                  <a:pos x="39" y="20"/>
                </a:cxn>
                <a:cxn ang="0">
                  <a:pos x="38" y="21"/>
                </a:cxn>
                <a:cxn ang="0">
                  <a:pos x="37" y="23"/>
                </a:cxn>
                <a:cxn ang="0">
                  <a:pos x="35" y="26"/>
                </a:cxn>
                <a:cxn ang="0">
                  <a:pos x="34" y="28"/>
                </a:cxn>
                <a:cxn ang="0">
                  <a:pos x="32" y="30"/>
                </a:cxn>
                <a:cxn ang="0">
                  <a:pos x="31" y="30"/>
                </a:cxn>
                <a:cxn ang="0">
                  <a:pos x="29" y="29"/>
                </a:cxn>
                <a:cxn ang="0">
                  <a:pos x="26" y="27"/>
                </a:cxn>
                <a:cxn ang="0">
                  <a:pos x="24" y="26"/>
                </a:cxn>
                <a:cxn ang="0">
                  <a:pos x="22" y="25"/>
                </a:cxn>
                <a:cxn ang="0">
                  <a:pos x="20" y="24"/>
                </a:cxn>
                <a:cxn ang="0">
                  <a:pos x="18" y="23"/>
                </a:cxn>
                <a:cxn ang="0">
                  <a:pos x="15" y="22"/>
                </a:cxn>
                <a:cxn ang="0">
                  <a:pos x="13" y="22"/>
                </a:cxn>
                <a:cxn ang="0">
                  <a:pos x="10" y="22"/>
                </a:cxn>
                <a:cxn ang="0">
                  <a:pos x="7" y="22"/>
                </a:cxn>
                <a:cxn ang="0">
                  <a:pos x="4" y="22"/>
                </a:cxn>
                <a:cxn ang="0">
                  <a:pos x="4" y="23"/>
                </a:cxn>
                <a:cxn ang="0">
                  <a:pos x="3" y="24"/>
                </a:cxn>
                <a:cxn ang="0">
                  <a:pos x="3" y="25"/>
                </a:cxn>
                <a:cxn ang="0">
                  <a:pos x="3" y="26"/>
                </a:cxn>
                <a:cxn ang="0">
                  <a:pos x="3" y="28"/>
                </a:cxn>
                <a:cxn ang="0">
                  <a:pos x="3" y="27"/>
                </a:cxn>
                <a:cxn ang="0">
                  <a:pos x="1" y="25"/>
                </a:cxn>
                <a:cxn ang="0">
                  <a:pos x="0" y="20"/>
                </a:cxn>
                <a:cxn ang="0">
                  <a:pos x="0" y="15"/>
                </a:cxn>
                <a:cxn ang="0">
                  <a:pos x="2" y="11"/>
                </a:cxn>
                <a:cxn ang="0">
                  <a:pos x="5" y="7"/>
                </a:cxn>
                <a:cxn ang="0">
                  <a:pos x="6" y="5"/>
                </a:cxn>
                <a:cxn ang="0">
                  <a:pos x="7" y="4"/>
                </a:cxn>
                <a:cxn ang="0">
                  <a:pos x="6" y="4"/>
                </a:cxn>
              </a:cxnLst>
              <a:rect l="0" t="0" r="r" b="b"/>
              <a:pathLst>
                <a:path w="41" h="31">
                  <a:moveTo>
                    <a:pt x="6" y="4"/>
                  </a:moveTo>
                  <a:lnTo>
                    <a:pt x="6" y="3"/>
                  </a:lnTo>
                  <a:lnTo>
                    <a:pt x="7" y="1"/>
                  </a:lnTo>
                  <a:lnTo>
                    <a:pt x="10" y="0"/>
                  </a:lnTo>
                  <a:lnTo>
                    <a:pt x="16" y="1"/>
                  </a:lnTo>
                  <a:lnTo>
                    <a:pt x="26" y="6"/>
                  </a:lnTo>
                  <a:lnTo>
                    <a:pt x="33" y="10"/>
                  </a:lnTo>
                  <a:lnTo>
                    <a:pt x="37" y="11"/>
                  </a:lnTo>
                  <a:lnTo>
                    <a:pt x="40" y="12"/>
                  </a:lnTo>
                  <a:lnTo>
                    <a:pt x="40" y="13"/>
                  </a:lnTo>
                  <a:lnTo>
                    <a:pt x="39" y="15"/>
                  </a:lnTo>
                  <a:lnTo>
                    <a:pt x="39" y="18"/>
                  </a:lnTo>
                  <a:lnTo>
                    <a:pt x="39" y="19"/>
                  </a:lnTo>
                  <a:lnTo>
                    <a:pt x="39" y="20"/>
                  </a:lnTo>
                  <a:lnTo>
                    <a:pt x="38" y="21"/>
                  </a:lnTo>
                  <a:lnTo>
                    <a:pt x="37" y="23"/>
                  </a:lnTo>
                  <a:lnTo>
                    <a:pt x="35" y="26"/>
                  </a:lnTo>
                  <a:lnTo>
                    <a:pt x="34" y="28"/>
                  </a:lnTo>
                  <a:lnTo>
                    <a:pt x="32" y="30"/>
                  </a:lnTo>
                  <a:lnTo>
                    <a:pt x="31" y="30"/>
                  </a:lnTo>
                  <a:lnTo>
                    <a:pt x="29" y="29"/>
                  </a:lnTo>
                  <a:lnTo>
                    <a:pt x="26" y="27"/>
                  </a:lnTo>
                  <a:lnTo>
                    <a:pt x="24" y="26"/>
                  </a:lnTo>
                  <a:lnTo>
                    <a:pt x="22" y="25"/>
                  </a:lnTo>
                  <a:lnTo>
                    <a:pt x="20" y="24"/>
                  </a:lnTo>
                  <a:lnTo>
                    <a:pt x="18" y="23"/>
                  </a:lnTo>
                  <a:lnTo>
                    <a:pt x="15" y="22"/>
                  </a:lnTo>
                  <a:lnTo>
                    <a:pt x="13" y="22"/>
                  </a:lnTo>
                  <a:lnTo>
                    <a:pt x="10" y="22"/>
                  </a:lnTo>
                  <a:lnTo>
                    <a:pt x="7" y="22"/>
                  </a:lnTo>
                  <a:lnTo>
                    <a:pt x="4" y="22"/>
                  </a:lnTo>
                  <a:lnTo>
                    <a:pt x="4" y="23"/>
                  </a:lnTo>
                  <a:lnTo>
                    <a:pt x="3" y="24"/>
                  </a:lnTo>
                  <a:lnTo>
                    <a:pt x="3" y="25"/>
                  </a:lnTo>
                  <a:lnTo>
                    <a:pt x="3" y="26"/>
                  </a:lnTo>
                  <a:lnTo>
                    <a:pt x="3" y="28"/>
                  </a:lnTo>
                  <a:lnTo>
                    <a:pt x="3" y="27"/>
                  </a:lnTo>
                  <a:lnTo>
                    <a:pt x="1" y="25"/>
                  </a:lnTo>
                  <a:lnTo>
                    <a:pt x="0" y="20"/>
                  </a:lnTo>
                  <a:lnTo>
                    <a:pt x="0" y="15"/>
                  </a:lnTo>
                  <a:lnTo>
                    <a:pt x="2" y="11"/>
                  </a:lnTo>
                  <a:lnTo>
                    <a:pt x="5" y="7"/>
                  </a:lnTo>
                  <a:lnTo>
                    <a:pt x="6" y="5"/>
                  </a:lnTo>
                  <a:lnTo>
                    <a:pt x="7" y="4"/>
                  </a:lnTo>
                  <a:lnTo>
                    <a:pt x="6" y="4"/>
                  </a:lnTo>
                </a:path>
              </a:pathLst>
            </a:custGeom>
            <a:noFill/>
            <a:ln w="12700" cap="rnd" cmpd="sng">
              <a:solidFill>
                <a:srgbClr val="470000"/>
              </a:solidFill>
              <a:prstDash val="solid"/>
              <a:round/>
              <a:headEnd/>
              <a:tailEnd/>
            </a:ln>
            <a:effectLst/>
          </p:spPr>
          <p:txBody>
            <a:bodyPr wrap="none" lIns="104683" tIns="52342" rIns="104683" bIns="52342">
              <a:spAutoFit/>
            </a:bodyPr>
            <a:lstStyle/>
            <a:p>
              <a:pPr>
                <a:defRPr/>
              </a:pPr>
              <a:endParaRPr lang="en-US" dirty="0"/>
            </a:p>
          </p:txBody>
        </p:sp>
        <p:sp>
          <p:nvSpPr>
            <p:cNvPr id="1276" name="Freeform 252"/>
            <p:cNvSpPr>
              <a:spLocks/>
            </p:cNvSpPr>
            <p:nvPr/>
          </p:nvSpPr>
          <p:spPr bwMode="auto">
            <a:xfrm>
              <a:off x="361" y="338"/>
              <a:ext cx="10" cy="17"/>
            </a:xfrm>
            <a:custGeom>
              <a:avLst/>
              <a:gdLst/>
              <a:ahLst/>
              <a:cxnLst>
                <a:cxn ang="0">
                  <a:pos x="0" y="0"/>
                </a:cxn>
                <a:cxn ang="0">
                  <a:pos x="3" y="0"/>
                </a:cxn>
                <a:cxn ang="0">
                  <a:pos x="6" y="0"/>
                </a:cxn>
                <a:cxn ang="0">
                  <a:pos x="10" y="4"/>
                </a:cxn>
                <a:cxn ang="0">
                  <a:pos x="13" y="8"/>
                </a:cxn>
                <a:cxn ang="0">
                  <a:pos x="16" y="16"/>
                </a:cxn>
              </a:cxnLst>
              <a:rect l="0" t="0" r="r" b="b"/>
              <a:pathLst>
                <a:path w="17" h="17">
                  <a:moveTo>
                    <a:pt x="0" y="0"/>
                  </a:moveTo>
                  <a:lnTo>
                    <a:pt x="3" y="0"/>
                  </a:lnTo>
                  <a:lnTo>
                    <a:pt x="6" y="0"/>
                  </a:lnTo>
                  <a:lnTo>
                    <a:pt x="10" y="4"/>
                  </a:lnTo>
                  <a:lnTo>
                    <a:pt x="13" y="8"/>
                  </a:lnTo>
                  <a:lnTo>
                    <a:pt x="16" y="16"/>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77" name="Freeform 253"/>
            <p:cNvSpPr>
              <a:spLocks/>
            </p:cNvSpPr>
            <p:nvPr/>
          </p:nvSpPr>
          <p:spPr bwMode="auto">
            <a:xfrm>
              <a:off x="356" y="346"/>
              <a:ext cx="18" cy="17"/>
            </a:xfrm>
            <a:custGeom>
              <a:avLst/>
              <a:gdLst/>
              <a:ahLst/>
              <a:cxnLst>
                <a:cxn ang="0">
                  <a:pos x="0" y="0"/>
                </a:cxn>
                <a:cxn ang="0">
                  <a:pos x="1" y="0"/>
                </a:cxn>
                <a:cxn ang="0">
                  <a:pos x="6" y="0"/>
                </a:cxn>
                <a:cxn ang="0">
                  <a:pos x="10" y="0"/>
                </a:cxn>
                <a:cxn ang="0">
                  <a:pos x="15" y="8"/>
                </a:cxn>
                <a:cxn ang="0">
                  <a:pos x="17" y="16"/>
                </a:cxn>
              </a:cxnLst>
              <a:rect l="0" t="0" r="r" b="b"/>
              <a:pathLst>
                <a:path w="18" h="17">
                  <a:moveTo>
                    <a:pt x="0" y="0"/>
                  </a:moveTo>
                  <a:lnTo>
                    <a:pt x="1" y="0"/>
                  </a:lnTo>
                  <a:lnTo>
                    <a:pt x="6" y="0"/>
                  </a:lnTo>
                  <a:lnTo>
                    <a:pt x="10" y="0"/>
                  </a:lnTo>
                  <a:lnTo>
                    <a:pt x="15" y="8"/>
                  </a:lnTo>
                  <a:lnTo>
                    <a:pt x="17" y="16"/>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78" name="Line 254"/>
            <p:cNvSpPr>
              <a:spLocks noChangeShapeType="1"/>
            </p:cNvSpPr>
            <p:nvPr/>
          </p:nvSpPr>
          <p:spPr bwMode="auto">
            <a:xfrm flipH="1">
              <a:off x="381" y="341"/>
              <a:ext cx="9" cy="0"/>
            </a:xfrm>
            <a:prstGeom prst="line">
              <a:avLst/>
            </a:prstGeom>
            <a:noFill/>
            <a:ln w="12700">
              <a:solidFill>
                <a:srgbClr val="470000"/>
              </a:solidFill>
              <a:round/>
              <a:headEnd type="none" w="sm" len="sm"/>
              <a:tailEnd type="none" w="sm" len="sm"/>
            </a:ln>
            <a:effectLst/>
          </p:spPr>
          <p:txBody>
            <a:bodyPr wrap="none" lIns="104683" tIns="52342" rIns="104683" bIns="52342">
              <a:spAutoFit/>
            </a:bodyPr>
            <a:lstStyle/>
            <a:p>
              <a:pPr>
                <a:defRPr/>
              </a:pPr>
              <a:endParaRPr lang="en-US" dirty="0"/>
            </a:p>
          </p:txBody>
        </p:sp>
        <p:sp>
          <p:nvSpPr>
            <p:cNvPr id="1279" name="Freeform 255"/>
            <p:cNvSpPr>
              <a:spLocks/>
            </p:cNvSpPr>
            <p:nvPr/>
          </p:nvSpPr>
          <p:spPr bwMode="auto">
            <a:xfrm>
              <a:off x="378" y="345"/>
              <a:ext cx="17" cy="17"/>
            </a:xfrm>
            <a:custGeom>
              <a:avLst/>
              <a:gdLst/>
              <a:ahLst/>
              <a:cxnLst>
                <a:cxn ang="0">
                  <a:pos x="0" y="0"/>
                </a:cxn>
                <a:cxn ang="0">
                  <a:pos x="1" y="0"/>
                </a:cxn>
                <a:cxn ang="0">
                  <a:pos x="4" y="3"/>
                </a:cxn>
                <a:cxn ang="0">
                  <a:pos x="9" y="6"/>
                </a:cxn>
                <a:cxn ang="0">
                  <a:pos x="13" y="9"/>
                </a:cxn>
                <a:cxn ang="0">
                  <a:pos x="16" y="16"/>
                </a:cxn>
              </a:cxnLst>
              <a:rect l="0" t="0" r="r" b="b"/>
              <a:pathLst>
                <a:path w="17" h="17">
                  <a:moveTo>
                    <a:pt x="0" y="0"/>
                  </a:moveTo>
                  <a:lnTo>
                    <a:pt x="1" y="0"/>
                  </a:lnTo>
                  <a:lnTo>
                    <a:pt x="4" y="3"/>
                  </a:lnTo>
                  <a:lnTo>
                    <a:pt x="9" y="6"/>
                  </a:lnTo>
                  <a:lnTo>
                    <a:pt x="13" y="9"/>
                  </a:lnTo>
                  <a:lnTo>
                    <a:pt x="16" y="16"/>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80" name="Freeform 256"/>
            <p:cNvSpPr>
              <a:spLocks/>
            </p:cNvSpPr>
            <p:nvPr/>
          </p:nvSpPr>
          <p:spPr bwMode="auto">
            <a:xfrm>
              <a:off x="471" y="262"/>
              <a:ext cx="17" cy="18"/>
            </a:xfrm>
            <a:custGeom>
              <a:avLst/>
              <a:gdLst/>
              <a:ahLst/>
              <a:cxnLst>
                <a:cxn ang="0">
                  <a:pos x="1" y="0"/>
                </a:cxn>
                <a:cxn ang="0">
                  <a:pos x="1" y="0"/>
                </a:cxn>
                <a:cxn ang="0">
                  <a:pos x="5" y="1"/>
                </a:cxn>
                <a:cxn ang="0">
                  <a:pos x="8" y="3"/>
                </a:cxn>
                <a:cxn ang="0">
                  <a:pos x="12" y="6"/>
                </a:cxn>
                <a:cxn ang="0">
                  <a:pos x="16" y="9"/>
                </a:cxn>
                <a:cxn ang="0">
                  <a:pos x="14" y="9"/>
                </a:cxn>
                <a:cxn ang="0">
                  <a:pos x="10" y="10"/>
                </a:cxn>
                <a:cxn ang="0">
                  <a:pos x="5" y="11"/>
                </a:cxn>
                <a:cxn ang="0">
                  <a:pos x="1" y="14"/>
                </a:cxn>
                <a:cxn ang="0">
                  <a:pos x="1" y="17"/>
                </a:cxn>
                <a:cxn ang="0">
                  <a:pos x="0" y="16"/>
                </a:cxn>
                <a:cxn ang="0">
                  <a:pos x="0" y="13"/>
                </a:cxn>
                <a:cxn ang="0">
                  <a:pos x="0" y="9"/>
                </a:cxn>
                <a:cxn ang="0">
                  <a:pos x="0" y="4"/>
                </a:cxn>
                <a:cxn ang="0">
                  <a:pos x="1" y="0"/>
                </a:cxn>
              </a:cxnLst>
              <a:rect l="0" t="0" r="r" b="b"/>
              <a:pathLst>
                <a:path w="17" h="18">
                  <a:moveTo>
                    <a:pt x="1" y="0"/>
                  </a:moveTo>
                  <a:lnTo>
                    <a:pt x="1" y="0"/>
                  </a:lnTo>
                  <a:lnTo>
                    <a:pt x="5" y="1"/>
                  </a:lnTo>
                  <a:lnTo>
                    <a:pt x="8" y="3"/>
                  </a:lnTo>
                  <a:lnTo>
                    <a:pt x="12" y="6"/>
                  </a:lnTo>
                  <a:lnTo>
                    <a:pt x="16" y="9"/>
                  </a:lnTo>
                  <a:lnTo>
                    <a:pt x="14" y="9"/>
                  </a:lnTo>
                  <a:lnTo>
                    <a:pt x="10" y="10"/>
                  </a:lnTo>
                  <a:lnTo>
                    <a:pt x="5" y="11"/>
                  </a:lnTo>
                  <a:lnTo>
                    <a:pt x="1" y="14"/>
                  </a:lnTo>
                  <a:lnTo>
                    <a:pt x="1" y="17"/>
                  </a:lnTo>
                  <a:lnTo>
                    <a:pt x="0" y="16"/>
                  </a:lnTo>
                  <a:lnTo>
                    <a:pt x="0" y="13"/>
                  </a:lnTo>
                  <a:lnTo>
                    <a:pt x="0" y="9"/>
                  </a:lnTo>
                  <a:lnTo>
                    <a:pt x="0" y="4"/>
                  </a:lnTo>
                  <a:lnTo>
                    <a:pt x="1" y="0"/>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281" name="Freeform 257"/>
            <p:cNvSpPr>
              <a:spLocks/>
            </p:cNvSpPr>
            <p:nvPr/>
          </p:nvSpPr>
          <p:spPr bwMode="auto">
            <a:xfrm>
              <a:off x="471" y="262"/>
              <a:ext cx="17" cy="24"/>
            </a:xfrm>
            <a:custGeom>
              <a:avLst/>
              <a:gdLst/>
              <a:ahLst/>
              <a:cxnLst>
                <a:cxn ang="0">
                  <a:pos x="1" y="0"/>
                </a:cxn>
                <a:cxn ang="0">
                  <a:pos x="2" y="0"/>
                </a:cxn>
                <a:cxn ang="0">
                  <a:pos x="5" y="2"/>
                </a:cxn>
                <a:cxn ang="0">
                  <a:pos x="8" y="4"/>
                </a:cxn>
                <a:cxn ang="0">
                  <a:pos x="12" y="8"/>
                </a:cxn>
                <a:cxn ang="0">
                  <a:pos x="16" y="12"/>
                </a:cxn>
                <a:cxn ang="0">
                  <a:pos x="13" y="12"/>
                </a:cxn>
                <a:cxn ang="0">
                  <a:pos x="10" y="14"/>
                </a:cxn>
                <a:cxn ang="0">
                  <a:pos x="5" y="15"/>
                </a:cxn>
                <a:cxn ang="0">
                  <a:pos x="2" y="19"/>
                </a:cxn>
                <a:cxn ang="0">
                  <a:pos x="1" y="23"/>
                </a:cxn>
                <a:cxn ang="0">
                  <a:pos x="0" y="21"/>
                </a:cxn>
                <a:cxn ang="0">
                  <a:pos x="0" y="18"/>
                </a:cxn>
                <a:cxn ang="0">
                  <a:pos x="0" y="12"/>
                </a:cxn>
                <a:cxn ang="0">
                  <a:pos x="0" y="6"/>
                </a:cxn>
                <a:cxn ang="0">
                  <a:pos x="1" y="0"/>
                </a:cxn>
              </a:cxnLst>
              <a:rect l="0" t="0" r="r" b="b"/>
              <a:pathLst>
                <a:path w="17" h="24">
                  <a:moveTo>
                    <a:pt x="1" y="0"/>
                  </a:moveTo>
                  <a:lnTo>
                    <a:pt x="2" y="0"/>
                  </a:lnTo>
                  <a:lnTo>
                    <a:pt x="5" y="2"/>
                  </a:lnTo>
                  <a:lnTo>
                    <a:pt x="8" y="4"/>
                  </a:lnTo>
                  <a:lnTo>
                    <a:pt x="12" y="8"/>
                  </a:lnTo>
                  <a:lnTo>
                    <a:pt x="16" y="12"/>
                  </a:lnTo>
                  <a:lnTo>
                    <a:pt x="13" y="12"/>
                  </a:lnTo>
                  <a:lnTo>
                    <a:pt x="10" y="14"/>
                  </a:lnTo>
                  <a:lnTo>
                    <a:pt x="5" y="15"/>
                  </a:lnTo>
                  <a:lnTo>
                    <a:pt x="2" y="19"/>
                  </a:lnTo>
                  <a:lnTo>
                    <a:pt x="1" y="23"/>
                  </a:lnTo>
                  <a:lnTo>
                    <a:pt x="0" y="21"/>
                  </a:lnTo>
                  <a:lnTo>
                    <a:pt x="0" y="18"/>
                  </a:lnTo>
                  <a:lnTo>
                    <a:pt x="0" y="12"/>
                  </a:lnTo>
                  <a:lnTo>
                    <a:pt x="0" y="6"/>
                  </a:lnTo>
                  <a:lnTo>
                    <a:pt x="1" y="0"/>
                  </a:lnTo>
                </a:path>
              </a:pathLst>
            </a:custGeom>
            <a:noFill/>
            <a:ln w="12700" cap="rnd" cmpd="sng">
              <a:solidFill>
                <a:srgbClr val="470000"/>
              </a:solidFill>
              <a:prstDash val="solid"/>
              <a:round/>
              <a:headEnd/>
              <a:tailEnd/>
            </a:ln>
            <a:effectLst/>
          </p:spPr>
          <p:txBody>
            <a:bodyPr wrap="none" lIns="104683" tIns="52342" rIns="104683" bIns="52342">
              <a:spAutoFit/>
            </a:bodyPr>
            <a:lstStyle/>
            <a:p>
              <a:pPr>
                <a:defRPr/>
              </a:pPr>
              <a:endParaRPr lang="en-US" dirty="0"/>
            </a:p>
          </p:txBody>
        </p:sp>
        <p:sp>
          <p:nvSpPr>
            <p:cNvPr id="1282" name="Freeform 258"/>
            <p:cNvSpPr>
              <a:spLocks/>
            </p:cNvSpPr>
            <p:nvPr/>
          </p:nvSpPr>
          <p:spPr bwMode="auto">
            <a:xfrm>
              <a:off x="428" y="251"/>
              <a:ext cx="39" cy="31"/>
            </a:xfrm>
            <a:custGeom>
              <a:avLst/>
              <a:gdLst/>
              <a:ahLst/>
              <a:cxnLst>
                <a:cxn ang="0">
                  <a:pos x="38" y="26"/>
                </a:cxn>
                <a:cxn ang="0">
                  <a:pos x="32" y="18"/>
                </a:cxn>
                <a:cxn ang="0">
                  <a:pos x="32" y="17"/>
                </a:cxn>
                <a:cxn ang="0">
                  <a:pos x="30" y="16"/>
                </a:cxn>
                <a:cxn ang="0">
                  <a:pos x="28" y="14"/>
                </a:cxn>
                <a:cxn ang="0">
                  <a:pos x="25" y="12"/>
                </a:cxn>
                <a:cxn ang="0">
                  <a:pos x="22" y="9"/>
                </a:cxn>
                <a:cxn ang="0">
                  <a:pos x="18" y="7"/>
                </a:cxn>
                <a:cxn ang="0">
                  <a:pos x="15" y="5"/>
                </a:cxn>
                <a:cxn ang="0">
                  <a:pos x="11" y="3"/>
                </a:cxn>
                <a:cxn ang="0">
                  <a:pos x="10" y="2"/>
                </a:cxn>
                <a:cxn ang="0">
                  <a:pos x="7" y="1"/>
                </a:cxn>
                <a:cxn ang="0">
                  <a:pos x="5" y="1"/>
                </a:cxn>
                <a:cxn ang="0">
                  <a:pos x="3" y="0"/>
                </a:cxn>
                <a:cxn ang="0">
                  <a:pos x="2" y="0"/>
                </a:cxn>
                <a:cxn ang="0">
                  <a:pos x="1" y="0"/>
                </a:cxn>
                <a:cxn ang="0">
                  <a:pos x="0" y="1"/>
                </a:cxn>
                <a:cxn ang="0">
                  <a:pos x="0" y="2"/>
                </a:cxn>
                <a:cxn ang="0">
                  <a:pos x="1" y="3"/>
                </a:cxn>
                <a:cxn ang="0">
                  <a:pos x="1" y="6"/>
                </a:cxn>
                <a:cxn ang="0">
                  <a:pos x="1" y="8"/>
                </a:cxn>
                <a:cxn ang="0">
                  <a:pos x="0" y="9"/>
                </a:cxn>
                <a:cxn ang="0">
                  <a:pos x="17" y="22"/>
                </a:cxn>
                <a:cxn ang="0">
                  <a:pos x="18" y="22"/>
                </a:cxn>
                <a:cxn ang="0">
                  <a:pos x="21" y="21"/>
                </a:cxn>
                <a:cxn ang="0">
                  <a:pos x="24" y="19"/>
                </a:cxn>
                <a:cxn ang="0">
                  <a:pos x="28" y="19"/>
                </a:cxn>
                <a:cxn ang="0">
                  <a:pos x="30" y="19"/>
                </a:cxn>
                <a:cxn ang="0">
                  <a:pos x="32" y="22"/>
                </a:cxn>
                <a:cxn ang="0">
                  <a:pos x="34" y="24"/>
                </a:cxn>
                <a:cxn ang="0">
                  <a:pos x="35" y="27"/>
                </a:cxn>
                <a:cxn ang="0">
                  <a:pos x="37" y="29"/>
                </a:cxn>
                <a:cxn ang="0">
                  <a:pos x="37" y="30"/>
                </a:cxn>
                <a:cxn ang="0">
                  <a:pos x="38" y="26"/>
                </a:cxn>
              </a:cxnLst>
              <a:rect l="0" t="0" r="r" b="b"/>
              <a:pathLst>
                <a:path w="39" h="31">
                  <a:moveTo>
                    <a:pt x="38" y="26"/>
                  </a:moveTo>
                  <a:lnTo>
                    <a:pt x="32" y="18"/>
                  </a:lnTo>
                  <a:lnTo>
                    <a:pt x="32" y="17"/>
                  </a:lnTo>
                  <a:lnTo>
                    <a:pt x="30" y="16"/>
                  </a:lnTo>
                  <a:lnTo>
                    <a:pt x="28" y="14"/>
                  </a:lnTo>
                  <a:lnTo>
                    <a:pt x="25" y="12"/>
                  </a:lnTo>
                  <a:lnTo>
                    <a:pt x="22" y="9"/>
                  </a:lnTo>
                  <a:lnTo>
                    <a:pt x="18" y="7"/>
                  </a:lnTo>
                  <a:lnTo>
                    <a:pt x="15" y="5"/>
                  </a:lnTo>
                  <a:lnTo>
                    <a:pt x="11" y="3"/>
                  </a:lnTo>
                  <a:lnTo>
                    <a:pt x="10" y="2"/>
                  </a:lnTo>
                  <a:lnTo>
                    <a:pt x="7" y="1"/>
                  </a:lnTo>
                  <a:lnTo>
                    <a:pt x="5" y="1"/>
                  </a:lnTo>
                  <a:lnTo>
                    <a:pt x="3" y="0"/>
                  </a:lnTo>
                  <a:lnTo>
                    <a:pt x="2" y="0"/>
                  </a:lnTo>
                  <a:lnTo>
                    <a:pt x="1" y="0"/>
                  </a:lnTo>
                  <a:lnTo>
                    <a:pt x="0" y="1"/>
                  </a:lnTo>
                  <a:lnTo>
                    <a:pt x="0" y="2"/>
                  </a:lnTo>
                  <a:lnTo>
                    <a:pt x="1" y="3"/>
                  </a:lnTo>
                  <a:lnTo>
                    <a:pt x="1" y="6"/>
                  </a:lnTo>
                  <a:lnTo>
                    <a:pt x="1" y="8"/>
                  </a:lnTo>
                  <a:lnTo>
                    <a:pt x="0" y="9"/>
                  </a:lnTo>
                  <a:lnTo>
                    <a:pt x="17" y="22"/>
                  </a:lnTo>
                  <a:lnTo>
                    <a:pt x="18" y="22"/>
                  </a:lnTo>
                  <a:lnTo>
                    <a:pt x="21" y="21"/>
                  </a:lnTo>
                  <a:lnTo>
                    <a:pt x="24" y="19"/>
                  </a:lnTo>
                  <a:lnTo>
                    <a:pt x="28" y="19"/>
                  </a:lnTo>
                  <a:lnTo>
                    <a:pt x="30" y="19"/>
                  </a:lnTo>
                  <a:lnTo>
                    <a:pt x="32" y="22"/>
                  </a:lnTo>
                  <a:lnTo>
                    <a:pt x="34" y="24"/>
                  </a:lnTo>
                  <a:lnTo>
                    <a:pt x="35" y="27"/>
                  </a:lnTo>
                  <a:lnTo>
                    <a:pt x="37" y="29"/>
                  </a:lnTo>
                  <a:lnTo>
                    <a:pt x="37" y="30"/>
                  </a:lnTo>
                  <a:lnTo>
                    <a:pt x="38" y="26"/>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283" name="Freeform 259"/>
            <p:cNvSpPr>
              <a:spLocks/>
            </p:cNvSpPr>
            <p:nvPr/>
          </p:nvSpPr>
          <p:spPr bwMode="auto">
            <a:xfrm>
              <a:off x="428" y="251"/>
              <a:ext cx="45" cy="37"/>
            </a:xfrm>
            <a:custGeom>
              <a:avLst/>
              <a:gdLst/>
              <a:ahLst/>
              <a:cxnLst>
                <a:cxn ang="0">
                  <a:pos x="44" y="31"/>
                </a:cxn>
                <a:cxn ang="0">
                  <a:pos x="37" y="21"/>
                </a:cxn>
                <a:cxn ang="0">
                  <a:pos x="37" y="20"/>
                </a:cxn>
                <a:cxn ang="0">
                  <a:pos x="35" y="19"/>
                </a:cxn>
                <a:cxn ang="0">
                  <a:pos x="32" y="17"/>
                </a:cxn>
                <a:cxn ang="0">
                  <a:pos x="29" y="14"/>
                </a:cxn>
                <a:cxn ang="0">
                  <a:pos x="25" y="11"/>
                </a:cxn>
                <a:cxn ang="0">
                  <a:pos x="21" y="8"/>
                </a:cxn>
                <a:cxn ang="0">
                  <a:pos x="17" y="6"/>
                </a:cxn>
                <a:cxn ang="0">
                  <a:pos x="13" y="3"/>
                </a:cxn>
                <a:cxn ang="0">
                  <a:pos x="11" y="2"/>
                </a:cxn>
                <a:cxn ang="0">
                  <a:pos x="8" y="1"/>
                </a:cxn>
                <a:cxn ang="0">
                  <a:pos x="6" y="1"/>
                </a:cxn>
                <a:cxn ang="0">
                  <a:pos x="4" y="0"/>
                </a:cxn>
                <a:cxn ang="0">
                  <a:pos x="2" y="0"/>
                </a:cxn>
                <a:cxn ang="0">
                  <a:pos x="1" y="0"/>
                </a:cxn>
                <a:cxn ang="0">
                  <a:pos x="0" y="1"/>
                </a:cxn>
                <a:cxn ang="0">
                  <a:pos x="0" y="2"/>
                </a:cxn>
                <a:cxn ang="0">
                  <a:pos x="1" y="4"/>
                </a:cxn>
                <a:cxn ang="0">
                  <a:pos x="1" y="7"/>
                </a:cxn>
                <a:cxn ang="0">
                  <a:pos x="1" y="9"/>
                </a:cxn>
                <a:cxn ang="0">
                  <a:pos x="0" y="11"/>
                </a:cxn>
                <a:cxn ang="0">
                  <a:pos x="20" y="26"/>
                </a:cxn>
                <a:cxn ang="0">
                  <a:pos x="21" y="26"/>
                </a:cxn>
                <a:cxn ang="0">
                  <a:pos x="24" y="25"/>
                </a:cxn>
                <a:cxn ang="0">
                  <a:pos x="28" y="23"/>
                </a:cxn>
                <a:cxn ang="0">
                  <a:pos x="32" y="23"/>
                </a:cxn>
                <a:cxn ang="0">
                  <a:pos x="35" y="23"/>
                </a:cxn>
                <a:cxn ang="0">
                  <a:pos x="37" y="26"/>
                </a:cxn>
                <a:cxn ang="0">
                  <a:pos x="39" y="29"/>
                </a:cxn>
                <a:cxn ang="0">
                  <a:pos x="41" y="32"/>
                </a:cxn>
                <a:cxn ang="0">
                  <a:pos x="43" y="35"/>
                </a:cxn>
                <a:cxn ang="0">
                  <a:pos x="43" y="36"/>
                </a:cxn>
                <a:cxn ang="0">
                  <a:pos x="44" y="31"/>
                </a:cxn>
              </a:cxnLst>
              <a:rect l="0" t="0" r="r" b="b"/>
              <a:pathLst>
                <a:path w="45" h="37">
                  <a:moveTo>
                    <a:pt x="44" y="31"/>
                  </a:moveTo>
                  <a:lnTo>
                    <a:pt x="37" y="21"/>
                  </a:lnTo>
                  <a:lnTo>
                    <a:pt x="37" y="20"/>
                  </a:lnTo>
                  <a:lnTo>
                    <a:pt x="35" y="19"/>
                  </a:lnTo>
                  <a:lnTo>
                    <a:pt x="32" y="17"/>
                  </a:lnTo>
                  <a:lnTo>
                    <a:pt x="29" y="14"/>
                  </a:lnTo>
                  <a:lnTo>
                    <a:pt x="25" y="11"/>
                  </a:lnTo>
                  <a:lnTo>
                    <a:pt x="21" y="8"/>
                  </a:lnTo>
                  <a:lnTo>
                    <a:pt x="17" y="6"/>
                  </a:lnTo>
                  <a:lnTo>
                    <a:pt x="13" y="3"/>
                  </a:lnTo>
                  <a:lnTo>
                    <a:pt x="11" y="2"/>
                  </a:lnTo>
                  <a:lnTo>
                    <a:pt x="8" y="1"/>
                  </a:lnTo>
                  <a:lnTo>
                    <a:pt x="6" y="1"/>
                  </a:lnTo>
                  <a:lnTo>
                    <a:pt x="4" y="0"/>
                  </a:lnTo>
                  <a:lnTo>
                    <a:pt x="2" y="0"/>
                  </a:lnTo>
                  <a:lnTo>
                    <a:pt x="1" y="0"/>
                  </a:lnTo>
                  <a:lnTo>
                    <a:pt x="0" y="1"/>
                  </a:lnTo>
                  <a:lnTo>
                    <a:pt x="0" y="2"/>
                  </a:lnTo>
                  <a:lnTo>
                    <a:pt x="1" y="4"/>
                  </a:lnTo>
                  <a:lnTo>
                    <a:pt x="1" y="7"/>
                  </a:lnTo>
                  <a:lnTo>
                    <a:pt x="1" y="9"/>
                  </a:lnTo>
                  <a:lnTo>
                    <a:pt x="0" y="11"/>
                  </a:lnTo>
                  <a:lnTo>
                    <a:pt x="20" y="26"/>
                  </a:lnTo>
                  <a:lnTo>
                    <a:pt x="21" y="26"/>
                  </a:lnTo>
                  <a:lnTo>
                    <a:pt x="24" y="25"/>
                  </a:lnTo>
                  <a:lnTo>
                    <a:pt x="28" y="23"/>
                  </a:lnTo>
                  <a:lnTo>
                    <a:pt x="32" y="23"/>
                  </a:lnTo>
                  <a:lnTo>
                    <a:pt x="35" y="23"/>
                  </a:lnTo>
                  <a:lnTo>
                    <a:pt x="37" y="26"/>
                  </a:lnTo>
                  <a:lnTo>
                    <a:pt x="39" y="29"/>
                  </a:lnTo>
                  <a:lnTo>
                    <a:pt x="41" y="32"/>
                  </a:lnTo>
                  <a:lnTo>
                    <a:pt x="43" y="35"/>
                  </a:lnTo>
                  <a:lnTo>
                    <a:pt x="43" y="36"/>
                  </a:lnTo>
                  <a:lnTo>
                    <a:pt x="44" y="31"/>
                  </a:lnTo>
                </a:path>
              </a:pathLst>
            </a:custGeom>
            <a:noFill/>
            <a:ln w="12700" cap="rnd" cmpd="sng">
              <a:solidFill>
                <a:srgbClr val="470000"/>
              </a:solidFill>
              <a:prstDash val="solid"/>
              <a:round/>
              <a:headEnd/>
              <a:tailEnd/>
            </a:ln>
            <a:effectLst/>
          </p:spPr>
          <p:txBody>
            <a:bodyPr wrap="none" lIns="104683" tIns="52342" rIns="104683" bIns="52342">
              <a:spAutoFit/>
            </a:bodyPr>
            <a:lstStyle/>
            <a:p>
              <a:pPr>
                <a:defRPr/>
              </a:pPr>
              <a:endParaRPr lang="en-US" dirty="0"/>
            </a:p>
          </p:txBody>
        </p:sp>
        <p:sp>
          <p:nvSpPr>
            <p:cNvPr id="1284" name="Freeform 260"/>
            <p:cNvSpPr>
              <a:spLocks/>
            </p:cNvSpPr>
            <p:nvPr/>
          </p:nvSpPr>
          <p:spPr bwMode="auto">
            <a:xfrm>
              <a:off x="468" y="259"/>
              <a:ext cx="1" cy="17"/>
            </a:xfrm>
            <a:custGeom>
              <a:avLst/>
              <a:gdLst/>
              <a:ahLst/>
              <a:cxnLst>
                <a:cxn ang="0">
                  <a:pos x="0" y="0"/>
                </a:cxn>
                <a:cxn ang="0">
                  <a:pos x="0" y="3"/>
                </a:cxn>
                <a:cxn ang="0">
                  <a:pos x="0" y="4"/>
                </a:cxn>
                <a:cxn ang="0">
                  <a:pos x="0" y="6"/>
                </a:cxn>
                <a:cxn ang="0">
                  <a:pos x="0" y="9"/>
                </a:cxn>
                <a:cxn ang="0">
                  <a:pos x="0" y="12"/>
                </a:cxn>
                <a:cxn ang="0">
                  <a:pos x="0" y="15"/>
                </a:cxn>
                <a:cxn ang="0">
                  <a:pos x="0" y="16"/>
                </a:cxn>
                <a:cxn ang="0">
                  <a:pos x="0" y="15"/>
                </a:cxn>
                <a:cxn ang="0">
                  <a:pos x="0" y="13"/>
                </a:cxn>
                <a:cxn ang="0">
                  <a:pos x="0" y="12"/>
                </a:cxn>
                <a:cxn ang="0">
                  <a:pos x="0" y="10"/>
                </a:cxn>
                <a:cxn ang="0">
                  <a:pos x="0" y="7"/>
                </a:cxn>
                <a:cxn ang="0">
                  <a:pos x="0" y="4"/>
                </a:cxn>
                <a:cxn ang="0">
                  <a:pos x="0" y="0"/>
                </a:cxn>
              </a:cxnLst>
              <a:rect l="0" t="0" r="r" b="b"/>
              <a:pathLst>
                <a:path w="1" h="17">
                  <a:moveTo>
                    <a:pt x="0" y="0"/>
                  </a:moveTo>
                  <a:lnTo>
                    <a:pt x="0" y="3"/>
                  </a:lnTo>
                  <a:lnTo>
                    <a:pt x="0" y="4"/>
                  </a:lnTo>
                  <a:lnTo>
                    <a:pt x="0" y="6"/>
                  </a:lnTo>
                  <a:lnTo>
                    <a:pt x="0" y="9"/>
                  </a:lnTo>
                  <a:lnTo>
                    <a:pt x="0" y="12"/>
                  </a:lnTo>
                  <a:lnTo>
                    <a:pt x="0" y="15"/>
                  </a:lnTo>
                  <a:lnTo>
                    <a:pt x="0" y="16"/>
                  </a:lnTo>
                  <a:lnTo>
                    <a:pt x="0" y="15"/>
                  </a:lnTo>
                  <a:lnTo>
                    <a:pt x="0" y="13"/>
                  </a:lnTo>
                  <a:lnTo>
                    <a:pt x="0" y="12"/>
                  </a:lnTo>
                  <a:lnTo>
                    <a:pt x="0" y="10"/>
                  </a:lnTo>
                  <a:lnTo>
                    <a:pt x="0" y="7"/>
                  </a:lnTo>
                  <a:lnTo>
                    <a:pt x="0" y="4"/>
                  </a:lnTo>
                  <a:lnTo>
                    <a:pt x="0" y="0"/>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285" name="Freeform 261"/>
            <p:cNvSpPr>
              <a:spLocks/>
            </p:cNvSpPr>
            <p:nvPr/>
          </p:nvSpPr>
          <p:spPr bwMode="auto">
            <a:xfrm>
              <a:off x="468" y="259"/>
              <a:ext cx="17" cy="23"/>
            </a:xfrm>
            <a:custGeom>
              <a:avLst/>
              <a:gdLst/>
              <a:ahLst/>
              <a:cxnLst>
                <a:cxn ang="0">
                  <a:pos x="5" y="0"/>
                </a:cxn>
                <a:cxn ang="0">
                  <a:pos x="16" y="4"/>
                </a:cxn>
                <a:cxn ang="0">
                  <a:pos x="13" y="5"/>
                </a:cxn>
                <a:cxn ang="0">
                  <a:pos x="10" y="8"/>
                </a:cxn>
                <a:cxn ang="0">
                  <a:pos x="10" y="12"/>
                </a:cxn>
                <a:cxn ang="0">
                  <a:pos x="8" y="16"/>
                </a:cxn>
                <a:cxn ang="0">
                  <a:pos x="10" y="21"/>
                </a:cxn>
                <a:cxn ang="0">
                  <a:pos x="8" y="22"/>
                </a:cxn>
                <a:cxn ang="0">
                  <a:pos x="5" y="20"/>
                </a:cxn>
                <a:cxn ang="0">
                  <a:pos x="2" y="18"/>
                </a:cxn>
                <a:cxn ang="0">
                  <a:pos x="2" y="17"/>
                </a:cxn>
                <a:cxn ang="0">
                  <a:pos x="0" y="14"/>
                </a:cxn>
                <a:cxn ang="0">
                  <a:pos x="0" y="10"/>
                </a:cxn>
                <a:cxn ang="0">
                  <a:pos x="2" y="5"/>
                </a:cxn>
                <a:cxn ang="0">
                  <a:pos x="5" y="0"/>
                </a:cxn>
              </a:cxnLst>
              <a:rect l="0" t="0" r="r" b="b"/>
              <a:pathLst>
                <a:path w="17" h="23">
                  <a:moveTo>
                    <a:pt x="5" y="0"/>
                  </a:moveTo>
                  <a:lnTo>
                    <a:pt x="16" y="4"/>
                  </a:lnTo>
                  <a:lnTo>
                    <a:pt x="13" y="5"/>
                  </a:lnTo>
                  <a:lnTo>
                    <a:pt x="10" y="8"/>
                  </a:lnTo>
                  <a:lnTo>
                    <a:pt x="10" y="12"/>
                  </a:lnTo>
                  <a:lnTo>
                    <a:pt x="8" y="16"/>
                  </a:lnTo>
                  <a:lnTo>
                    <a:pt x="10" y="21"/>
                  </a:lnTo>
                  <a:lnTo>
                    <a:pt x="8" y="22"/>
                  </a:lnTo>
                  <a:lnTo>
                    <a:pt x="5" y="20"/>
                  </a:lnTo>
                  <a:lnTo>
                    <a:pt x="2" y="18"/>
                  </a:lnTo>
                  <a:lnTo>
                    <a:pt x="2" y="17"/>
                  </a:lnTo>
                  <a:lnTo>
                    <a:pt x="0" y="14"/>
                  </a:lnTo>
                  <a:lnTo>
                    <a:pt x="0" y="10"/>
                  </a:lnTo>
                  <a:lnTo>
                    <a:pt x="2" y="5"/>
                  </a:lnTo>
                  <a:lnTo>
                    <a:pt x="5" y="0"/>
                  </a:lnTo>
                </a:path>
              </a:pathLst>
            </a:custGeom>
            <a:noFill/>
            <a:ln w="12700" cap="rnd" cmpd="sng">
              <a:solidFill>
                <a:srgbClr val="470000"/>
              </a:solidFill>
              <a:prstDash val="solid"/>
              <a:round/>
              <a:headEnd/>
              <a:tailEnd/>
            </a:ln>
            <a:effectLst/>
          </p:spPr>
          <p:txBody>
            <a:bodyPr wrap="none" lIns="104683" tIns="52342" rIns="104683" bIns="52342">
              <a:spAutoFit/>
            </a:bodyPr>
            <a:lstStyle/>
            <a:p>
              <a:pPr>
                <a:defRPr/>
              </a:pPr>
              <a:endParaRPr lang="en-US" dirty="0"/>
            </a:p>
          </p:txBody>
        </p:sp>
        <p:sp>
          <p:nvSpPr>
            <p:cNvPr id="1286" name="Freeform 262"/>
            <p:cNvSpPr>
              <a:spLocks/>
            </p:cNvSpPr>
            <p:nvPr/>
          </p:nvSpPr>
          <p:spPr bwMode="auto">
            <a:xfrm>
              <a:off x="470" y="265"/>
              <a:ext cx="17" cy="14"/>
            </a:xfrm>
            <a:custGeom>
              <a:avLst/>
              <a:gdLst/>
              <a:ahLst/>
              <a:cxnLst>
                <a:cxn ang="0">
                  <a:pos x="16" y="16"/>
                </a:cxn>
                <a:cxn ang="0">
                  <a:pos x="16" y="16"/>
                </a:cxn>
                <a:cxn ang="0">
                  <a:pos x="12" y="12"/>
                </a:cxn>
                <a:cxn ang="0">
                  <a:pos x="9" y="8"/>
                </a:cxn>
                <a:cxn ang="0">
                  <a:pos x="6" y="4"/>
                </a:cxn>
                <a:cxn ang="0">
                  <a:pos x="0" y="0"/>
                </a:cxn>
                <a:cxn ang="0">
                  <a:pos x="16" y="16"/>
                </a:cxn>
              </a:cxnLst>
              <a:rect l="0" t="0" r="r" b="b"/>
              <a:pathLst>
                <a:path w="17" h="17">
                  <a:moveTo>
                    <a:pt x="16" y="16"/>
                  </a:moveTo>
                  <a:lnTo>
                    <a:pt x="16" y="16"/>
                  </a:lnTo>
                  <a:lnTo>
                    <a:pt x="12" y="12"/>
                  </a:lnTo>
                  <a:lnTo>
                    <a:pt x="9" y="8"/>
                  </a:lnTo>
                  <a:lnTo>
                    <a:pt x="6" y="4"/>
                  </a:lnTo>
                  <a:lnTo>
                    <a:pt x="0" y="0"/>
                  </a:lnTo>
                  <a:lnTo>
                    <a:pt x="16" y="16"/>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287" name="Freeform 263"/>
            <p:cNvSpPr>
              <a:spLocks/>
            </p:cNvSpPr>
            <p:nvPr/>
          </p:nvSpPr>
          <p:spPr bwMode="auto">
            <a:xfrm>
              <a:off x="470" y="265"/>
              <a:ext cx="17" cy="14"/>
            </a:xfrm>
            <a:custGeom>
              <a:avLst/>
              <a:gdLst/>
              <a:ahLst/>
              <a:cxnLst>
                <a:cxn ang="0">
                  <a:pos x="16" y="16"/>
                </a:cxn>
                <a:cxn ang="0">
                  <a:pos x="14" y="14"/>
                </a:cxn>
                <a:cxn ang="0">
                  <a:pos x="13" y="12"/>
                </a:cxn>
                <a:cxn ang="0">
                  <a:pos x="10" y="9"/>
                </a:cxn>
                <a:cxn ang="0">
                  <a:pos x="5" y="4"/>
                </a:cxn>
                <a:cxn ang="0">
                  <a:pos x="0" y="0"/>
                </a:cxn>
              </a:cxnLst>
              <a:rect l="0" t="0" r="r" b="b"/>
              <a:pathLst>
                <a:path w="17" h="17">
                  <a:moveTo>
                    <a:pt x="16" y="16"/>
                  </a:moveTo>
                  <a:lnTo>
                    <a:pt x="14" y="14"/>
                  </a:lnTo>
                  <a:lnTo>
                    <a:pt x="13" y="12"/>
                  </a:lnTo>
                  <a:lnTo>
                    <a:pt x="10" y="9"/>
                  </a:lnTo>
                  <a:lnTo>
                    <a:pt x="5" y="4"/>
                  </a:lnTo>
                  <a:lnTo>
                    <a:pt x="0" y="0"/>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288" name="Freeform 264"/>
            <p:cNvSpPr>
              <a:spLocks/>
            </p:cNvSpPr>
            <p:nvPr/>
          </p:nvSpPr>
          <p:spPr bwMode="auto">
            <a:xfrm>
              <a:off x="448" y="274"/>
              <a:ext cx="19" cy="14"/>
            </a:xfrm>
            <a:custGeom>
              <a:avLst/>
              <a:gdLst/>
              <a:ahLst/>
              <a:cxnLst>
                <a:cxn ang="0">
                  <a:pos x="18" y="16"/>
                </a:cxn>
                <a:cxn ang="0">
                  <a:pos x="17" y="16"/>
                </a:cxn>
                <a:cxn ang="0">
                  <a:pos x="17" y="12"/>
                </a:cxn>
                <a:cxn ang="0">
                  <a:pos x="15" y="9"/>
                </a:cxn>
                <a:cxn ang="0">
                  <a:pos x="14" y="6"/>
                </a:cxn>
                <a:cxn ang="0">
                  <a:pos x="12" y="3"/>
                </a:cxn>
                <a:cxn ang="0">
                  <a:pos x="11" y="0"/>
                </a:cxn>
                <a:cxn ang="0">
                  <a:pos x="9" y="0"/>
                </a:cxn>
                <a:cxn ang="0">
                  <a:pos x="8" y="0"/>
                </a:cxn>
                <a:cxn ang="0">
                  <a:pos x="5" y="0"/>
                </a:cxn>
                <a:cxn ang="0">
                  <a:pos x="0" y="3"/>
                </a:cxn>
                <a:cxn ang="0">
                  <a:pos x="2" y="3"/>
                </a:cxn>
                <a:cxn ang="0">
                  <a:pos x="5" y="3"/>
                </a:cxn>
                <a:cxn ang="0">
                  <a:pos x="8" y="3"/>
                </a:cxn>
                <a:cxn ang="0">
                  <a:pos x="14" y="6"/>
                </a:cxn>
                <a:cxn ang="0">
                  <a:pos x="18" y="16"/>
                </a:cxn>
              </a:cxnLst>
              <a:rect l="0" t="0" r="r" b="b"/>
              <a:pathLst>
                <a:path w="19" h="17">
                  <a:moveTo>
                    <a:pt x="18" y="16"/>
                  </a:moveTo>
                  <a:lnTo>
                    <a:pt x="17" y="16"/>
                  </a:lnTo>
                  <a:lnTo>
                    <a:pt x="17" y="12"/>
                  </a:lnTo>
                  <a:lnTo>
                    <a:pt x="15" y="9"/>
                  </a:lnTo>
                  <a:lnTo>
                    <a:pt x="14" y="6"/>
                  </a:lnTo>
                  <a:lnTo>
                    <a:pt x="12" y="3"/>
                  </a:lnTo>
                  <a:lnTo>
                    <a:pt x="11" y="0"/>
                  </a:lnTo>
                  <a:lnTo>
                    <a:pt x="9" y="0"/>
                  </a:lnTo>
                  <a:lnTo>
                    <a:pt x="8" y="0"/>
                  </a:lnTo>
                  <a:lnTo>
                    <a:pt x="5" y="0"/>
                  </a:lnTo>
                  <a:lnTo>
                    <a:pt x="0" y="3"/>
                  </a:lnTo>
                  <a:lnTo>
                    <a:pt x="2" y="3"/>
                  </a:lnTo>
                  <a:lnTo>
                    <a:pt x="5" y="3"/>
                  </a:lnTo>
                  <a:lnTo>
                    <a:pt x="8" y="3"/>
                  </a:lnTo>
                  <a:lnTo>
                    <a:pt x="14" y="6"/>
                  </a:lnTo>
                  <a:lnTo>
                    <a:pt x="18" y="16"/>
                  </a:lnTo>
                </a:path>
              </a:pathLst>
            </a:custGeom>
            <a:solidFill>
              <a:srgbClr val="470000"/>
            </a:solidFill>
            <a:ln w="9525" cap="rnd">
              <a:noFill/>
              <a:round/>
              <a:headEnd/>
              <a:tailEnd/>
            </a:ln>
            <a:effectLst/>
          </p:spPr>
          <p:txBody>
            <a:bodyPr wrap="none" lIns="104683" tIns="52342" rIns="104683" bIns="52342">
              <a:spAutoFit/>
            </a:bodyPr>
            <a:lstStyle/>
            <a:p>
              <a:pPr>
                <a:defRPr/>
              </a:pPr>
              <a:endParaRPr lang="en-US" dirty="0"/>
            </a:p>
          </p:txBody>
        </p:sp>
        <p:sp>
          <p:nvSpPr>
            <p:cNvPr id="1289" name="Line 265"/>
            <p:cNvSpPr>
              <a:spLocks noChangeShapeType="1"/>
            </p:cNvSpPr>
            <p:nvPr/>
          </p:nvSpPr>
          <p:spPr bwMode="auto">
            <a:xfrm flipV="1">
              <a:off x="327" y="686"/>
              <a:ext cx="3" cy="14"/>
            </a:xfrm>
            <a:prstGeom prst="line">
              <a:avLst/>
            </a:prstGeom>
            <a:noFill/>
            <a:ln w="12700">
              <a:solidFill>
                <a:srgbClr val="470000"/>
              </a:solidFill>
              <a:round/>
              <a:headEnd type="none" w="sm" len="sm"/>
              <a:tailEnd type="none" w="sm" len="sm"/>
            </a:ln>
            <a:effectLst/>
          </p:spPr>
          <p:txBody>
            <a:bodyPr wrap="none" lIns="104683" tIns="52342" rIns="104683" bIns="52342">
              <a:spAutoFit/>
            </a:bodyPr>
            <a:lstStyle/>
            <a:p>
              <a:pPr>
                <a:defRPr/>
              </a:pPr>
              <a:endParaRPr lang="en-US" dirty="0"/>
            </a:p>
          </p:txBody>
        </p:sp>
        <p:sp>
          <p:nvSpPr>
            <p:cNvPr id="1290" name="Freeform 266"/>
            <p:cNvSpPr>
              <a:spLocks/>
            </p:cNvSpPr>
            <p:nvPr/>
          </p:nvSpPr>
          <p:spPr bwMode="auto">
            <a:xfrm>
              <a:off x="404" y="434"/>
              <a:ext cx="31" cy="75"/>
            </a:xfrm>
            <a:custGeom>
              <a:avLst/>
              <a:gdLst/>
              <a:ahLst/>
              <a:cxnLst>
                <a:cxn ang="0">
                  <a:pos x="29" y="0"/>
                </a:cxn>
                <a:cxn ang="0">
                  <a:pos x="30" y="0"/>
                </a:cxn>
                <a:cxn ang="0">
                  <a:pos x="29" y="2"/>
                </a:cxn>
                <a:cxn ang="0">
                  <a:pos x="27" y="5"/>
                </a:cxn>
                <a:cxn ang="0">
                  <a:pos x="24" y="7"/>
                </a:cxn>
                <a:cxn ang="0">
                  <a:pos x="22" y="11"/>
                </a:cxn>
                <a:cxn ang="0">
                  <a:pos x="20" y="16"/>
                </a:cxn>
                <a:cxn ang="0">
                  <a:pos x="18" y="19"/>
                </a:cxn>
                <a:cxn ang="0">
                  <a:pos x="17" y="23"/>
                </a:cxn>
                <a:cxn ang="0">
                  <a:pos x="16" y="27"/>
                </a:cxn>
                <a:cxn ang="0">
                  <a:pos x="14" y="31"/>
                </a:cxn>
                <a:cxn ang="0">
                  <a:pos x="13" y="36"/>
                </a:cxn>
                <a:cxn ang="0">
                  <a:pos x="13" y="40"/>
                </a:cxn>
                <a:cxn ang="0">
                  <a:pos x="12" y="44"/>
                </a:cxn>
                <a:cxn ang="0">
                  <a:pos x="11" y="48"/>
                </a:cxn>
                <a:cxn ang="0">
                  <a:pos x="11" y="52"/>
                </a:cxn>
                <a:cxn ang="0">
                  <a:pos x="10" y="56"/>
                </a:cxn>
                <a:cxn ang="0">
                  <a:pos x="10" y="59"/>
                </a:cxn>
                <a:cxn ang="0">
                  <a:pos x="9" y="64"/>
                </a:cxn>
                <a:cxn ang="0">
                  <a:pos x="8" y="68"/>
                </a:cxn>
                <a:cxn ang="0">
                  <a:pos x="8" y="72"/>
                </a:cxn>
                <a:cxn ang="0">
                  <a:pos x="7" y="74"/>
                </a:cxn>
                <a:cxn ang="0">
                  <a:pos x="5" y="73"/>
                </a:cxn>
                <a:cxn ang="0">
                  <a:pos x="3" y="72"/>
                </a:cxn>
                <a:cxn ang="0">
                  <a:pos x="2" y="69"/>
                </a:cxn>
                <a:cxn ang="0">
                  <a:pos x="1" y="68"/>
                </a:cxn>
                <a:cxn ang="0">
                  <a:pos x="0" y="65"/>
                </a:cxn>
                <a:cxn ang="0">
                  <a:pos x="0" y="62"/>
                </a:cxn>
                <a:cxn ang="0">
                  <a:pos x="0" y="58"/>
                </a:cxn>
                <a:cxn ang="0">
                  <a:pos x="1" y="54"/>
                </a:cxn>
                <a:cxn ang="0">
                  <a:pos x="1" y="49"/>
                </a:cxn>
                <a:cxn ang="0">
                  <a:pos x="2" y="44"/>
                </a:cxn>
                <a:cxn ang="0">
                  <a:pos x="3" y="40"/>
                </a:cxn>
                <a:cxn ang="0">
                  <a:pos x="3" y="35"/>
                </a:cxn>
                <a:cxn ang="0">
                  <a:pos x="5" y="31"/>
                </a:cxn>
                <a:cxn ang="0">
                  <a:pos x="6" y="29"/>
                </a:cxn>
                <a:cxn ang="0">
                  <a:pos x="7" y="26"/>
                </a:cxn>
                <a:cxn ang="0">
                  <a:pos x="8" y="23"/>
                </a:cxn>
                <a:cxn ang="0">
                  <a:pos x="11" y="19"/>
                </a:cxn>
                <a:cxn ang="0">
                  <a:pos x="13" y="16"/>
                </a:cxn>
                <a:cxn ang="0">
                  <a:pos x="16" y="12"/>
                </a:cxn>
                <a:cxn ang="0">
                  <a:pos x="18" y="9"/>
                </a:cxn>
                <a:cxn ang="0">
                  <a:pos x="21" y="6"/>
                </a:cxn>
                <a:cxn ang="0">
                  <a:pos x="24" y="3"/>
                </a:cxn>
                <a:cxn ang="0">
                  <a:pos x="27" y="1"/>
                </a:cxn>
                <a:cxn ang="0">
                  <a:pos x="29" y="0"/>
                </a:cxn>
              </a:cxnLst>
              <a:rect l="0" t="0" r="r" b="b"/>
              <a:pathLst>
                <a:path w="31" h="75">
                  <a:moveTo>
                    <a:pt x="29" y="0"/>
                  </a:moveTo>
                  <a:lnTo>
                    <a:pt x="30" y="0"/>
                  </a:lnTo>
                  <a:lnTo>
                    <a:pt x="29" y="2"/>
                  </a:lnTo>
                  <a:lnTo>
                    <a:pt x="27" y="5"/>
                  </a:lnTo>
                  <a:lnTo>
                    <a:pt x="24" y="7"/>
                  </a:lnTo>
                  <a:lnTo>
                    <a:pt x="22" y="11"/>
                  </a:lnTo>
                  <a:lnTo>
                    <a:pt x="20" y="16"/>
                  </a:lnTo>
                  <a:lnTo>
                    <a:pt x="18" y="19"/>
                  </a:lnTo>
                  <a:lnTo>
                    <a:pt x="17" y="23"/>
                  </a:lnTo>
                  <a:lnTo>
                    <a:pt x="16" y="27"/>
                  </a:lnTo>
                  <a:lnTo>
                    <a:pt x="14" y="31"/>
                  </a:lnTo>
                  <a:lnTo>
                    <a:pt x="13" y="36"/>
                  </a:lnTo>
                  <a:lnTo>
                    <a:pt x="13" y="40"/>
                  </a:lnTo>
                  <a:lnTo>
                    <a:pt x="12" y="44"/>
                  </a:lnTo>
                  <a:lnTo>
                    <a:pt x="11" y="48"/>
                  </a:lnTo>
                  <a:lnTo>
                    <a:pt x="11" y="52"/>
                  </a:lnTo>
                  <a:lnTo>
                    <a:pt x="10" y="56"/>
                  </a:lnTo>
                  <a:lnTo>
                    <a:pt x="10" y="59"/>
                  </a:lnTo>
                  <a:lnTo>
                    <a:pt x="9" y="64"/>
                  </a:lnTo>
                  <a:lnTo>
                    <a:pt x="8" y="68"/>
                  </a:lnTo>
                  <a:lnTo>
                    <a:pt x="8" y="72"/>
                  </a:lnTo>
                  <a:lnTo>
                    <a:pt x="7" y="74"/>
                  </a:lnTo>
                  <a:lnTo>
                    <a:pt x="5" y="73"/>
                  </a:lnTo>
                  <a:lnTo>
                    <a:pt x="3" y="72"/>
                  </a:lnTo>
                  <a:lnTo>
                    <a:pt x="2" y="69"/>
                  </a:lnTo>
                  <a:lnTo>
                    <a:pt x="1" y="68"/>
                  </a:lnTo>
                  <a:lnTo>
                    <a:pt x="0" y="65"/>
                  </a:lnTo>
                  <a:lnTo>
                    <a:pt x="0" y="62"/>
                  </a:lnTo>
                  <a:lnTo>
                    <a:pt x="0" y="58"/>
                  </a:lnTo>
                  <a:lnTo>
                    <a:pt x="1" y="54"/>
                  </a:lnTo>
                  <a:lnTo>
                    <a:pt x="1" y="49"/>
                  </a:lnTo>
                  <a:lnTo>
                    <a:pt x="2" y="44"/>
                  </a:lnTo>
                  <a:lnTo>
                    <a:pt x="3" y="40"/>
                  </a:lnTo>
                  <a:lnTo>
                    <a:pt x="3" y="35"/>
                  </a:lnTo>
                  <a:lnTo>
                    <a:pt x="5" y="31"/>
                  </a:lnTo>
                  <a:lnTo>
                    <a:pt x="6" y="29"/>
                  </a:lnTo>
                  <a:lnTo>
                    <a:pt x="7" y="26"/>
                  </a:lnTo>
                  <a:lnTo>
                    <a:pt x="8" y="23"/>
                  </a:lnTo>
                  <a:lnTo>
                    <a:pt x="11" y="19"/>
                  </a:lnTo>
                  <a:lnTo>
                    <a:pt x="13" y="16"/>
                  </a:lnTo>
                  <a:lnTo>
                    <a:pt x="16" y="12"/>
                  </a:lnTo>
                  <a:lnTo>
                    <a:pt x="18" y="9"/>
                  </a:lnTo>
                  <a:lnTo>
                    <a:pt x="21" y="6"/>
                  </a:lnTo>
                  <a:lnTo>
                    <a:pt x="24" y="3"/>
                  </a:lnTo>
                  <a:lnTo>
                    <a:pt x="27" y="1"/>
                  </a:lnTo>
                  <a:lnTo>
                    <a:pt x="29" y="0"/>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291" name="Freeform 267"/>
            <p:cNvSpPr>
              <a:spLocks/>
            </p:cNvSpPr>
            <p:nvPr/>
          </p:nvSpPr>
          <p:spPr bwMode="auto">
            <a:xfrm>
              <a:off x="404" y="435"/>
              <a:ext cx="30" cy="73"/>
            </a:xfrm>
            <a:custGeom>
              <a:avLst/>
              <a:gdLst/>
              <a:ahLst/>
              <a:cxnLst>
                <a:cxn ang="0">
                  <a:pos x="7" y="70"/>
                </a:cxn>
                <a:cxn ang="0">
                  <a:pos x="7" y="72"/>
                </a:cxn>
                <a:cxn ang="0">
                  <a:pos x="5" y="72"/>
                </a:cxn>
                <a:cxn ang="0">
                  <a:pos x="3" y="70"/>
                </a:cxn>
                <a:cxn ang="0">
                  <a:pos x="2" y="68"/>
                </a:cxn>
                <a:cxn ang="0">
                  <a:pos x="1" y="66"/>
                </a:cxn>
                <a:cxn ang="0">
                  <a:pos x="0" y="64"/>
                </a:cxn>
                <a:cxn ang="0">
                  <a:pos x="0" y="60"/>
                </a:cxn>
                <a:cxn ang="0">
                  <a:pos x="1" y="56"/>
                </a:cxn>
                <a:cxn ang="0">
                  <a:pos x="1" y="52"/>
                </a:cxn>
                <a:cxn ang="0">
                  <a:pos x="2" y="48"/>
                </a:cxn>
                <a:cxn ang="0">
                  <a:pos x="2" y="43"/>
                </a:cxn>
                <a:cxn ang="0">
                  <a:pos x="3" y="39"/>
                </a:cxn>
                <a:cxn ang="0">
                  <a:pos x="4" y="34"/>
                </a:cxn>
                <a:cxn ang="0">
                  <a:pos x="5" y="30"/>
                </a:cxn>
                <a:cxn ang="0">
                  <a:pos x="6" y="28"/>
                </a:cxn>
                <a:cxn ang="0">
                  <a:pos x="7" y="25"/>
                </a:cxn>
                <a:cxn ang="0">
                  <a:pos x="8" y="22"/>
                </a:cxn>
                <a:cxn ang="0">
                  <a:pos x="11" y="18"/>
                </a:cxn>
                <a:cxn ang="0">
                  <a:pos x="13" y="15"/>
                </a:cxn>
                <a:cxn ang="0">
                  <a:pos x="16" y="11"/>
                </a:cxn>
                <a:cxn ang="0">
                  <a:pos x="18" y="8"/>
                </a:cxn>
                <a:cxn ang="0">
                  <a:pos x="21" y="6"/>
                </a:cxn>
                <a:cxn ang="0">
                  <a:pos x="23" y="3"/>
                </a:cxn>
                <a:cxn ang="0">
                  <a:pos x="26" y="1"/>
                </a:cxn>
                <a:cxn ang="0">
                  <a:pos x="29" y="0"/>
                </a:cxn>
                <a:cxn ang="0">
                  <a:pos x="28" y="1"/>
                </a:cxn>
                <a:cxn ang="0">
                  <a:pos x="26" y="5"/>
                </a:cxn>
                <a:cxn ang="0">
                  <a:pos x="24" y="7"/>
                </a:cxn>
                <a:cxn ang="0">
                  <a:pos x="22" y="11"/>
                </a:cxn>
                <a:cxn ang="0">
                  <a:pos x="19" y="15"/>
                </a:cxn>
                <a:cxn ang="0">
                  <a:pos x="17" y="18"/>
                </a:cxn>
                <a:cxn ang="0">
                  <a:pos x="17" y="22"/>
                </a:cxn>
                <a:cxn ang="0">
                  <a:pos x="15" y="26"/>
                </a:cxn>
                <a:cxn ang="0">
                  <a:pos x="14" y="30"/>
                </a:cxn>
                <a:cxn ang="0">
                  <a:pos x="12" y="35"/>
                </a:cxn>
                <a:cxn ang="0">
                  <a:pos x="12" y="39"/>
                </a:cxn>
                <a:cxn ang="0">
                  <a:pos x="11" y="43"/>
                </a:cxn>
                <a:cxn ang="0">
                  <a:pos x="11" y="47"/>
                </a:cxn>
                <a:cxn ang="0">
                  <a:pos x="10" y="51"/>
                </a:cxn>
                <a:cxn ang="0">
                  <a:pos x="10" y="54"/>
                </a:cxn>
                <a:cxn ang="0">
                  <a:pos x="9" y="58"/>
                </a:cxn>
                <a:cxn ang="0">
                  <a:pos x="9" y="62"/>
                </a:cxn>
                <a:cxn ang="0">
                  <a:pos x="8" y="66"/>
                </a:cxn>
                <a:cxn ang="0">
                  <a:pos x="7" y="70"/>
                </a:cxn>
              </a:cxnLst>
              <a:rect l="0" t="0" r="r" b="b"/>
              <a:pathLst>
                <a:path w="30" h="73">
                  <a:moveTo>
                    <a:pt x="7" y="70"/>
                  </a:moveTo>
                  <a:lnTo>
                    <a:pt x="7" y="72"/>
                  </a:lnTo>
                  <a:lnTo>
                    <a:pt x="5" y="72"/>
                  </a:lnTo>
                  <a:lnTo>
                    <a:pt x="3" y="70"/>
                  </a:lnTo>
                  <a:lnTo>
                    <a:pt x="2" y="68"/>
                  </a:lnTo>
                  <a:lnTo>
                    <a:pt x="1" y="66"/>
                  </a:lnTo>
                  <a:lnTo>
                    <a:pt x="0" y="64"/>
                  </a:lnTo>
                  <a:lnTo>
                    <a:pt x="0" y="60"/>
                  </a:lnTo>
                  <a:lnTo>
                    <a:pt x="1" y="56"/>
                  </a:lnTo>
                  <a:lnTo>
                    <a:pt x="1" y="52"/>
                  </a:lnTo>
                  <a:lnTo>
                    <a:pt x="2" y="48"/>
                  </a:lnTo>
                  <a:lnTo>
                    <a:pt x="2" y="43"/>
                  </a:lnTo>
                  <a:lnTo>
                    <a:pt x="3" y="39"/>
                  </a:lnTo>
                  <a:lnTo>
                    <a:pt x="4" y="34"/>
                  </a:lnTo>
                  <a:lnTo>
                    <a:pt x="5" y="30"/>
                  </a:lnTo>
                  <a:lnTo>
                    <a:pt x="6" y="28"/>
                  </a:lnTo>
                  <a:lnTo>
                    <a:pt x="7" y="25"/>
                  </a:lnTo>
                  <a:lnTo>
                    <a:pt x="8" y="22"/>
                  </a:lnTo>
                  <a:lnTo>
                    <a:pt x="11" y="18"/>
                  </a:lnTo>
                  <a:lnTo>
                    <a:pt x="13" y="15"/>
                  </a:lnTo>
                  <a:lnTo>
                    <a:pt x="16" y="11"/>
                  </a:lnTo>
                  <a:lnTo>
                    <a:pt x="18" y="8"/>
                  </a:lnTo>
                  <a:lnTo>
                    <a:pt x="21" y="6"/>
                  </a:lnTo>
                  <a:lnTo>
                    <a:pt x="23" y="3"/>
                  </a:lnTo>
                  <a:lnTo>
                    <a:pt x="26" y="1"/>
                  </a:lnTo>
                  <a:lnTo>
                    <a:pt x="29" y="0"/>
                  </a:lnTo>
                  <a:lnTo>
                    <a:pt x="28" y="1"/>
                  </a:lnTo>
                  <a:lnTo>
                    <a:pt x="26" y="5"/>
                  </a:lnTo>
                  <a:lnTo>
                    <a:pt x="24" y="7"/>
                  </a:lnTo>
                  <a:lnTo>
                    <a:pt x="22" y="11"/>
                  </a:lnTo>
                  <a:lnTo>
                    <a:pt x="19" y="15"/>
                  </a:lnTo>
                  <a:lnTo>
                    <a:pt x="17" y="18"/>
                  </a:lnTo>
                  <a:lnTo>
                    <a:pt x="17" y="22"/>
                  </a:lnTo>
                  <a:lnTo>
                    <a:pt x="15" y="26"/>
                  </a:lnTo>
                  <a:lnTo>
                    <a:pt x="14" y="30"/>
                  </a:lnTo>
                  <a:lnTo>
                    <a:pt x="12" y="35"/>
                  </a:lnTo>
                  <a:lnTo>
                    <a:pt x="12" y="39"/>
                  </a:lnTo>
                  <a:lnTo>
                    <a:pt x="11" y="43"/>
                  </a:lnTo>
                  <a:lnTo>
                    <a:pt x="11" y="47"/>
                  </a:lnTo>
                  <a:lnTo>
                    <a:pt x="10" y="51"/>
                  </a:lnTo>
                  <a:lnTo>
                    <a:pt x="10" y="54"/>
                  </a:lnTo>
                  <a:lnTo>
                    <a:pt x="9" y="58"/>
                  </a:lnTo>
                  <a:lnTo>
                    <a:pt x="9" y="62"/>
                  </a:lnTo>
                  <a:lnTo>
                    <a:pt x="8" y="66"/>
                  </a:lnTo>
                  <a:lnTo>
                    <a:pt x="7" y="70"/>
                  </a:lnTo>
                </a:path>
              </a:pathLst>
            </a:custGeom>
            <a:solidFill>
              <a:srgbClr val="8B0000"/>
            </a:solidFill>
            <a:ln w="9525" cap="rnd">
              <a:noFill/>
              <a:round/>
              <a:headEnd/>
              <a:tailEnd/>
            </a:ln>
            <a:effectLst/>
          </p:spPr>
          <p:txBody>
            <a:bodyPr wrap="none" lIns="104683" tIns="52342" rIns="104683" bIns="52342">
              <a:spAutoFit/>
            </a:bodyPr>
            <a:lstStyle/>
            <a:p>
              <a:pPr>
                <a:defRPr/>
              </a:pPr>
              <a:endParaRPr lang="en-US" dirty="0"/>
            </a:p>
          </p:txBody>
        </p:sp>
        <p:sp>
          <p:nvSpPr>
            <p:cNvPr id="1292" name="Freeform 268"/>
            <p:cNvSpPr>
              <a:spLocks/>
            </p:cNvSpPr>
            <p:nvPr/>
          </p:nvSpPr>
          <p:spPr bwMode="auto">
            <a:xfrm>
              <a:off x="405" y="435"/>
              <a:ext cx="29" cy="72"/>
            </a:xfrm>
            <a:custGeom>
              <a:avLst/>
              <a:gdLst/>
              <a:ahLst/>
              <a:cxnLst>
                <a:cxn ang="0">
                  <a:pos x="6" y="69"/>
                </a:cxn>
                <a:cxn ang="0">
                  <a:pos x="5" y="71"/>
                </a:cxn>
                <a:cxn ang="0">
                  <a:pos x="4" y="71"/>
                </a:cxn>
                <a:cxn ang="0">
                  <a:pos x="2" y="69"/>
                </a:cxn>
                <a:cxn ang="0">
                  <a:pos x="1" y="67"/>
                </a:cxn>
                <a:cxn ang="0">
                  <a:pos x="0" y="65"/>
                </a:cxn>
                <a:cxn ang="0">
                  <a:pos x="0" y="63"/>
                </a:cxn>
                <a:cxn ang="0">
                  <a:pos x="0" y="60"/>
                </a:cxn>
                <a:cxn ang="0">
                  <a:pos x="0" y="56"/>
                </a:cxn>
                <a:cxn ang="0">
                  <a:pos x="0" y="52"/>
                </a:cxn>
                <a:cxn ang="0">
                  <a:pos x="1" y="47"/>
                </a:cxn>
                <a:cxn ang="0">
                  <a:pos x="2" y="43"/>
                </a:cxn>
                <a:cxn ang="0">
                  <a:pos x="2" y="39"/>
                </a:cxn>
                <a:cxn ang="0">
                  <a:pos x="3" y="34"/>
                </a:cxn>
                <a:cxn ang="0">
                  <a:pos x="4" y="30"/>
                </a:cxn>
                <a:cxn ang="0">
                  <a:pos x="5" y="28"/>
                </a:cxn>
                <a:cxn ang="0">
                  <a:pos x="7" y="25"/>
                </a:cxn>
                <a:cxn ang="0">
                  <a:pos x="8" y="22"/>
                </a:cxn>
                <a:cxn ang="0">
                  <a:pos x="10" y="18"/>
                </a:cxn>
                <a:cxn ang="0">
                  <a:pos x="12" y="16"/>
                </a:cxn>
                <a:cxn ang="0">
                  <a:pos x="15" y="12"/>
                </a:cxn>
                <a:cxn ang="0">
                  <a:pos x="16" y="9"/>
                </a:cxn>
                <a:cxn ang="0">
                  <a:pos x="20" y="6"/>
                </a:cxn>
                <a:cxn ang="0">
                  <a:pos x="22" y="4"/>
                </a:cxn>
                <a:cxn ang="0">
                  <a:pos x="25" y="2"/>
                </a:cxn>
                <a:cxn ang="0">
                  <a:pos x="27" y="0"/>
                </a:cxn>
                <a:cxn ang="0">
                  <a:pos x="28" y="0"/>
                </a:cxn>
                <a:cxn ang="0">
                  <a:pos x="26" y="2"/>
                </a:cxn>
                <a:cxn ang="0">
                  <a:pos x="25" y="5"/>
                </a:cxn>
                <a:cxn ang="0">
                  <a:pos x="22" y="7"/>
                </a:cxn>
                <a:cxn ang="0">
                  <a:pos x="20" y="11"/>
                </a:cxn>
                <a:cxn ang="0">
                  <a:pos x="18" y="15"/>
                </a:cxn>
                <a:cxn ang="0">
                  <a:pos x="16" y="18"/>
                </a:cxn>
                <a:cxn ang="0">
                  <a:pos x="15" y="22"/>
                </a:cxn>
                <a:cxn ang="0">
                  <a:pos x="14" y="26"/>
                </a:cxn>
                <a:cxn ang="0">
                  <a:pos x="12" y="31"/>
                </a:cxn>
                <a:cxn ang="0">
                  <a:pos x="12" y="35"/>
                </a:cxn>
                <a:cxn ang="0">
                  <a:pos x="11" y="39"/>
                </a:cxn>
                <a:cxn ang="0">
                  <a:pos x="10" y="43"/>
                </a:cxn>
                <a:cxn ang="0">
                  <a:pos x="9" y="47"/>
                </a:cxn>
                <a:cxn ang="0">
                  <a:pos x="9" y="51"/>
                </a:cxn>
                <a:cxn ang="0">
                  <a:pos x="8" y="54"/>
                </a:cxn>
                <a:cxn ang="0">
                  <a:pos x="8" y="58"/>
                </a:cxn>
                <a:cxn ang="0">
                  <a:pos x="7" y="62"/>
                </a:cxn>
                <a:cxn ang="0">
                  <a:pos x="7" y="65"/>
                </a:cxn>
                <a:cxn ang="0">
                  <a:pos x="6" y="69"/>
                </a:cxn>
              </a:cxnLst>
              <a:rect l="0" t="0" r="r" b="b"/>
              <a:pathLst>
                <a:path w="29" h="72">
                  <a:moveTo>
                    <a:pt x="6" y="69"/>
                  </a:moveTo>
                  <a:lnTo>
                    <a:pt x="5" y="71"/>
                  </a:lnTo>
                  <a:lnTo>
                    <a:pt x="4" y="71"/>
                  </a:lnTo>
                  <a:lnTo>
                    <a:pt x="2" y="69"/>
                  </a:lnTo>
                  <a:lnTo>
                    <a:pt x="1" y="67"/>
                  </a:lnTo>
                  <a:lnTo>
                    <a:pt x="0" y="65"/>
                  </a:lnTo>
                  <a:lnTo>
                    <a:pt x="0" y="63"/>
                  </a:lnTo>
                  <a:lnTo>
                    <a:pt x="0" y="60"/>
                  </a:lnTo>
                  <a:lnTo>
                    <a:pt x="0" y="56"/>
                  </a:lnTo>
                  <a:lnTo>
                    <a:pt x="0" y="52"/>
                  </a:lnTo>
                  <a:lnTo>
                    <a:pt x="1" y="47"/>
                  </a:lnTo>
                  <a:lnTo>
                    <a:pt x="2" y="43"/>
                  </a:lnTo>
                  <a:lnTo>
                    <a:pt x="2" y="39"/>
                  </a:lnTo>
                  <a:lnTo>
                    <a:pt x="3" y="34"/>
                  </a:lnTo>
                  <a:lnTo>
                    <a:pt x="4" y="30"/>
                  </a:lnTo>
                  <a:lnTo>
                    <a:pt x="5" y="28"/>
                  </a:lnTo>
                  <a:lnTo>
                    <a:pt x="7" y="25"/>
                  </a:lnTo>
                  <a:lnTo>
                    <a:pt x="8" y="22"/>
                  </a:lnTo>
                  <a:lnTo>
                    <a:pt x="10" y="18"/>
                  </a:lnTo>
                  <a:lnTo>
                    <a:pt x="12" y="16"/>
                  </a:lnTo>
                  <a:lnTo>
                    <a:pt x="15" y="12"/>
                  </a:lnTo>
                  <a:lnTo>
                    <a:pt x="16" y="9"/>
                  </a:lnTo>
                  <a:lnTo>
                    <a:pt x="20" y="6"/>
                  </a:lnTo>
                  <a:lnTo>
                    <a:pt x="22" y="4"/>
                  </a:lnTo>
                  <a:lnTo>
                    <a:pt x="25" y="2"/>
                  </a:lnTo>
                  <a:lnTo>
                    <a:pt x="27" y="0"/>
                  </a:lnTo>
                  <a:lnTo>
                    <a:pt x="28" y="0"/>
                  </a:lnTo>
                  <a:lnTo>
                    <a:pt x="26" y="2"/>
                  </a:lnTo>
                  <a:lnTo>
                    <a:pt x="25" y="5"/>
                  </a:lnTo>
                  <a:lnTo>
                    <a:pt x="22" y="7"/>
                  </a:lnTo>
                  <a:lnTo>
                    <a:pt x="20" y="11"/>
                  </a:lnTo>
                  <a:lnTo>
                    <a:pt x="18" y="15"/>
                  </a:lnTo>
                  <a:lnTo>
                    <a:pt x="16" y="18"/>
                  </a:lnTo>
                  <a:lnTo>
                    <a:pt x="15" y="22"/>
                  </a:lnTo>
                  <a:lnTo>
                    <a:pt x="14" y="26"/>
                  </a:lnTo>
                  <a:lnTo>
                    <a:pt x="12" y="31"/>
                  </a:lnTo>
                  <a:lnTo>
                    <a:pt x="12" y="35"/>
                  </a:lnTo>
                  <a:lnTo>
                    <a:pt x="11" y="39"/>
                  </a:lnTo>
                  <a:lnTo>
                    <a:pt x="10" y="43"/>
                  </a:lnTo>
                  <a:lnTo>
                    <a:pt x="9" y="47"/>
                  </a:lnTo>
                  <a:lnTo>
                    <a:pt x="9" y="51"/>
                  </a:lnTo>
                  <a:lnTo>
                    <a:pt x="8" y="54"/>
                  </a:lnTo>
                  <a:lnTo>
                    <a:pt x="8" y="58"/>
                  </a:lnTo>
                  <a:lnTo>
                    <a:pt x="7" y="62"/>
                  </a:lnTo>
                  <a:lnTo>
                    <a:pt x="7" y="65"/>
                  </a:lnTo>
                  <a:lnTo>
                    <a:pt x="6" y="69"/>
                  </a:lnTo>
                </a:path>
              </a:pathLst>
            </a:custGeom>
            <a:solidFill>
              <a:srgbClr val="8F0300"/>
            </a:solidFill>
            <a:ln w="9525" cap="rnd">
              <a:noFill/>
              <a:round/>
              <a:headEnd/>
              <a:tailEnd/>
            </a:ln>
            <a:effectLst/>
          </p:spPr>
          <p:txBody>
            <a:bodyPr wrap="none" lIns="104683" tIns="52342" rIns="104683" bIns="52342">
              <a:spAutoFit/>
            </a:bodyPr>
            <a:lstStyle/>
            <a:p>
              <a:pPr>
                <a:defRPr/>
              </a:pPr>
              <a:endParaRPr lang="en-US" dirty="0"/>
            </a:p>
          </p:txBody>
        </p:sp>
        <p:sp>
          <p:nvSpPr>
            <p:cNvPr id="1293" name="Freeform 269"/>
            <p:cNvSpPr>
              <a:spLocks/>
            </p:cNvSpPr>
            <p:nvPr/>
          </p:nvSpPr>
          <p:spPr bwMode="auto">
            <a:xfrm>
              <a:off x="405" y="436"/>
              <a:ext cx="28" cy="72"/>
            </a:xfrm>
            <a:custGeom>
              <a:avLst/>
              <a:gdLst/>
              <a:ahLst/>
              <a:cxnLst>
                <a:cxn ang="0">
                  <a:pos x="6" y="67"/>
                </a:cxn>
                <a:cxn ang="0">
                  <a:pos x="5" y="69"/>
                </a:cxn>
                <a:cxn ang="0">
                  <a:pos x="4" y="69"/>
                </a:cxn>
                <a:cxn ang="0">
                  <a:pos x="2" y="67"/>
                </a:cxn>
                <a:cxn ang="0">
                  <a:pos x="1" y="66"/>
                </a:cxn>
                <a:cxn ang="0">
                  <a:pos x="0" y="63"/>
                </a:cxn>
                <a:cxn ang="0">
                  <a:pos x="0" y="62"/>
                </a:cxn>
                <a:cxn ang="0">
                  <a:pos x="0" y="58"/>
                </a:cxn>
                <a:cxn ang="0">
                  <a:pos x="0" y="54"/>
                </a:cxn>
                <a:cxn ang="0">
                  <a:pos x="1" y="51"/>
                </a:cxn>
                <a:cxn ang="0">
                  <a:pos x="1" y="46"/>
                </a:cxn>
                <a:cxn ang="0">
                  <a:pos x="2" y="41"/>
                </a:cxn>
                <a:cxn ang="0">
                  <a:pos x="2" y="38"/>
                </a:cxn>
                <a:cxn ang="0">
                  <a:pos x="3" y="33"/>
                </a:cxn>
                <a:cxn ang="0">
                  <a:pos x="5" y="29"/>
                </a:cxn>
                <a:cxn ang="0">
                  <a:pos x="5" y="27"/>
                </a:cxn>
                <a:cxn ang="0">
                  <a:pos x="7" y="24"/>
                </a:cxn>
                <a:cxn ang="0">
                  <a:pos x="8" y="21"/>
                </a:cxn>
                <a:cxn ang="0">
                  <a:pos x="10" y="17"/>
                </a:cxn>
                <a:cxn ang="0">
                  <a:pos x="12" y="15"/>
                </a:cxn>
                <a:cxn ang="0">
                  <a:pos x="14" y="11"/>
                </a:cxn>
                <a:cxn ang="0">
                  <a:pos x="16" y="8"/>
                </a:cxn>
                <a:cxn ang="0">
                  <a:pos x="19" y="6"/>
                </a:cxn>
                <a:cxn ang="0">
                  <a:pos x="21" y="4"/>
                </a:cxn>
                <a:cxn ang="0">
                  <a:pos x="24" y="2"/>
                </a:cxn>
                <a:cxn ang="0">
                  <a:pos x="26" y="0"/>
                </a:cxn>
                <a:cxn ang="0">
                  <a:pos x="27" y="0"/>
                </a:cxn>
                <a:cxn ang="0">
                  <a:pos x="25" y="2"/>
                </a:cxn>
                <a:cxn ang="0">
                  <a:pos x="24" y="5"/>
                </a:cxn>
                <a:cxn ang="0">
                  <a:pos x="21" y="7"/>
                </a:cxn>
                <a:cxn ang="0">
                  <a:pos x="20" y="10"/>
                </a:cxn>
                <a:cxn ang="0">
                  <a:pos x="17" y="15"/>
                </a:cxn>
                <a:cxn ang="0">
                  <a:pos x="16" y="17"/>
                </a:cxn>
                <a:cxn ang="0">
                  <a:pos x="15" y="21"/>
                </a:cxn>
                <a:cxn ang="0">
                  <a:pos x="13" y="26"/>
                </a:cxn>
                <a:cxn ang="0">
                  <a:pos x="11" y="30"/>
                </a:cxn>
                <a:cxn ang="0">
                  <a:pos x="11" y="34"/>
                </a:cxn>
                <a:cxn ang="0">
                  <a:pos x="10" y="38"/>
                </a:cxn>
                <a:cxn ang="0">
                  <a:pos x="9" y="42"/>
                </a:cxn>
                <a:cxn ang="0">
                  <a:pos x="9" y="46"/>
                </a:cxn>
                <a:cxn ang="0">
                  <a:pos x="8" y="50"/>
                </a:cxn>
                <a:cxn ang="0">
                  <a:pos x="8" y="52"/>
                </a:cxn>
                <a:cxn ang="0">
                  <a:pos x="7" y="56"/>
                </a:cxn>
                <a:cxn ang="0">
                  <a:pos x="7" y="60"/>
                </a:cxn>
                <a:cxn ang="0">
                  <a:pos x="7" y="63"/>
                </a:cxn>
                <a:cxn ang="0">
                  <a:pos x="6" y="67"/>
                </a:cxn>
              </a:cxnLst>
              <a:rect l="0" t="0" r="r" b="b"/>
              <a:pathLst>
                <a:path w="28" h="70">
                  <a:moveTo>
                    <a:pt x="6" y="67"/>
                  </a:moveTo>
                  <a:lnTo>
                    <a:pt x="5" y="69"/>
                  </a:lnTo>
                  <a:lnTo>
                    <a:pt x="4" y="69"/>
                  </a:lnTo>
                  <a:lnTo>
                    <a:pt x="2" y="67"/>
                  </a:lnTo>
                  <a:lnTo>
                    <a:pt x="1" y="66"/>
                  </a:lnTo>
                  <a:lnTo>
                    <a:pt x="0" y="63"/>
                  </a:lnTo>
                  <a:lnTo>
                    <a:pt x="0" y="62"/>
                  </a:lnTo>
                  <a:lnTo>
                    <a:pt x="0" y="58"/>
                  </a:lnTo>
                  <a:lnTo>
                    <a:pt x="0" y="54"/>
                  </a:lnTo>
                  <a:lnTo>
                    <a:pt x="1" y="51"/>
                  </a:lnTo>
                  <a:lnTo>
                    <a:pt x="1" y="46"/>
                  </a:lnTo>
                  <a:lnTo>
                    <a:pt x="2" y="41"/>
                  </a:lnTo>
                  <a:lnTo>
                    <a:pt x="2" y="38"/>
                  </a:lnTo>
                  <a:lnTo>
                    <a:pt x="3" y="33"/>
                  </a:lnTo>
                  <a:lnTo>
                    <a:pt x="5" y="29"/>
                  </a:lnTo>
                  <a:lnTo>
                    <a:pt x="5" y="27"/>
                  </a:lnTo>
                  <a:lnTo>
                    <a:pt x="7" y="24"/>
                  </a:lnTo>
                  <a:lnTo>
                    <a:pt x="8" y="21"/>
                  </a:lnTo>
                  <a:lnTo>
                    <a:pt x="10" y="17"/>
                  </a:lnTo>
                  <a:lnTo>
                    <a:pt x="12" y="15"/>
                  </a:lnTo>
                  <a:lnTo>
                    <a:pt x="14" y="11"/>
                  </a:lnTo>
                  <a:lnTo>
                    <a:pt x="16" y="8"/>
                  </a:lnTo>
                  <a:lnTo>
                    <a:pt x="19" y="6"/>
                  </a:lnTo>
                  <a:lnTo>
                    <a:pt x="21" y="4"/>
                  </a:lnTo>
                  <a:lnTo>
                    <a:pt x="24" y="2"/>
                  </a:lnTo>
                  <a:lnTo>
                    <a:pt x="26" y="0"/>
                  </a:lnTo>
                  <a:lnTo>
                    <a:pt x="27" y="0"/>
                  </a:lnTo>
                  <a:lnTo>
                    <a:pt x="25" y="2"/>
                  </a:lnTo>
                  <a:lnTo>
                    <a:pt x="24" y="5"/>
                  </a:lnTo>
                  <a:lnTo>
                    <a:pt x="21" y="7"/>
                  </a:lnTo>
                  <a:lnTo>
                    <a:pt x="20" y="10"/>
                  </a:lnTo>
                  <a:lnTo>
                    <a:pt x="17" y="15"/>
                  </a:lnTo>
                  <a:lnTo>
                    <a:pt x="16" y="17"/>
                  </a:lnTo>
                  <a:lnTo>
                    <a:pt x="15" y="21"/>
                  </a:lnTo>
                  <a:lnTo>
                    <a:pt x="13" y="26"/>
                  </a:lnTo>
                  <a:lnTo>
                    <a:pt x="11" y="30"/>
                  </a:lnTo>
                  <a:lnTo>
                    <a:pt x="11" y="34"/>
                  </a:lnTo>
                  <a:lnTo>
                    <a:pt x="10" y="38"/>
                  </a:lnTo>
                  <a:lnTo>
                    <a:pt x="9" y="42"/>
                  </a:lnTo>
                  <a:lnTo>
                    <a:pt x="9" y="46"/>
                  </a:lnTo>
                  <a:lnTo>
                    <a:pt x="8" y="50"/>
                  </a:lnTo>
                  <a:lnTo>
                    <a:pt x="8" y="52"/>
                  </a:lnTo>
                  <a:lnTo>
                    <a:pt x="7" y="56"/>
                  </a:lnTo>
                  <a:lnTo>
                    <a:pt x="7" y="60"/>
                  </a:lnTo>
                  <a:lnTo>
                    <a:pt x="7" y="63"/>
                  </a:lnTo>
                  <a:lnTo>
                    <a:pt x="6" y="67"/>
                  </a:lnTo>
                </a:path>
              </a:pathLst>
            </a:custGeom>
            <a:solidFill>
              <a:srgbClr val="920E00"/>
            </a:solidFill>
            <a:ln w="9525" cap="rnd">
              <a:noFill/>
              <a:round/>
              <a:headEnd/>
              <a:tailEnd/>
            </a:ln>
            <a:effectLst/>
          </p:spPr>
          <p:txBody>
            <a:bodyPr wrap="none" lIns="104683" tIns="52342" rIns="104683" bIns="52342">
              <a:spAutoFit/>
            </a:bodyPr>
            <a:lstStyle/>
            <a:p>
              <a:pPr>
                <a:defRPr/>
              </a:pPr>
              <a:endParaRPr lang="en-US" dirty="0"/>
            </a:p>
          </p:txBody>
        </p:sp>
        <p:sp>
          <p:nvSpPr>
            <p:cNvPr id="1294" name="Freeform 270"/>
            <p:cNvSpPr>
              <a:spLocks/>
            </p:cNvSpPr>
            <p:nvPr/>
          </p:nvSpPr>
          <p:spPr bwMode="auto">
            <a:xfrm>
              <a:off x="405" y="437"/>
              <a:ext cx="27" cy="68"/>
            </a:xfrm>
            <a:custGeom>
              <a:avLst/>
              <a:gdLst/>
              <a:ahLst/>
              <a:cxnLst>
                <a:cxn ang="0">
                  <a:pos x="6" y="65"/>
                </a:cxn>
                <a:cxn ang="0">
                  <a:pos x="5" y="67"/>
                </a:cxn>
                <a:cxn ang="0">
                  <a:pos x="4" y="67"/>
                </a:cxn>
                <a:cxn ang="0">
                  <a:pos x="2" y="66"/>
                </a:cxn>
                <a:cxn ang="0">
                  <a:pos x="1" y="64"/>
                </a:cxn>
                <a:cxn ang="0">
                  <a:pos x="1" y="62"/>
                </a:cxn>
                <a:cxn ang="0">
                  <a:pos x="0" y="60"/>
                </a:cxn>
                <a:cxn ang="0">
                  <a:pos x="0" y="57"/>
                </a:cxn>
                <a:cxn ang="0">
                  <a:pos x="1" y="53"/>
                </a:cxn>
                <a:cxn ang="0">
                  <a:pos x="1" y="49"/>
                </a:cxn>
                <a:cxn ang="0">
                  <a:pos x="2" y="45"/>
                </a:cxn>
                <a:cxn ang="0">
                  <a:pos x="2" y="40"/>
                </a:cxn>
                <a:cxn ang="0">
                  <a:pos x="3" y="37"/>
                </a:cxn>
                <a:cxn ang="0">
                  <a:pos x="4" y="32"/>
                </a:cxn>
                <a:cxn ang="0">
                  <a:pos x="5" y="28"/>
                </a:cxn>
                <a:cxn ang="0">
                  <a:pos x="6" y="26"/>
                </a:cxn>
                <a:cxn ang="0">
                  <a:pos x="7" y="23"/>
                </a:cxn>
                <a:cxn ang="0">
                  <a:pos x="8" y="20"/>
                </a:cxn>
                <a:cxn ang="0">
                  <a:pos x="10" y="17"/>
                </a:cxn>
                <a:cxn ang="0">
                  <a:pos x="12" y="14"/>
                </a:cxn>
                <a:cxn ang="0">
                  <a:pos x="14" y="11"/>
                </a:cxn>
                <a:cxn ang="0">
                  <a:pos x="16" y="8"/>
                </a:cxn>
                <a:cxn ang="0">
                  <a:pos x="19" y="6"/>
                </a:cxn>
                <a:cxn ang="0">
                  <a:pos x="20" y="4"/>
                </a:cxn>
                <a:cxn ang="0">
                  <a:pos x="23" y="2"/>
                </a:cxn>
                <a:cxn ang="0">
                  <a:pos x="25" y="0"/>
                </a:cxn>
                <a:cxn ang="0">
                  <a:pos x="26" y="0"/>
                </a:cxn>
                <a:cxn ang="0">
                  <a:pos x="25" y="2"/>
                </a:cxn>
                <a:cxn ang="0">
                  <a:pos x="24" y="4"/>
                </a:cxn>
                <a:cxn ang="0">
                  <a:pos x="21" y="6"/>
                </a:cxn>
                <a:cxn ang="0">
                  <a:pos x="19" y="10"/>
                </a:cxn>
                <a:cxn ang="0">
                  <a:pos x="17" y="14"/>
                </a:cxn>
                <a:cxn ang="0">
                  <a:pos x="15" y="17"/>
                </a:cxn>
                <a:cxn ang="0">
                  <a:pos x="14" y="20"/>
                </a:cxn>
                <a:cxn ang="0">
                  <a:pos x="13" y="25"/>
                </a:cxn>
                <a:cxn ang="0">
                  <a:pos x="11" y="29"/>
                </a:cxn>
                <a:cxn ang="0">
                  <a:pos x="10" y="33"/>
                </a:cxn>
                <a:cxn ang="0">
                  <a:pos x="10" y="37"/>
                </a:cxn>
                <a:cxn ang="0">
                  <a:pos x="9" y="41"/>
                </a:cxn>
                <a:cxn ang="0">
                  <a:pos x="8" y="45"/>
                </a:cxn>
                <a:cxn ang="0">
                  <a:pos x="8" y="49"/>
                </a:cxn>
                <a:cxn ang="0">
                  <a:pos x="7" y="51"/>
                </a:cxn>
                <a:cxn ang="0">
                  <a:pos x="7" y="55"/>
                </a:cxn>
                <a:cxn ang="0">
                  <a:pos x="7" y="59"/>
                </a:cxn>
                <a:cxn ang="0">
                  <a:pos x="7" y="62"/>
                </a:cxn>
                <a:cxn ang="0">
                  <a:pos x="6" y="65"/>
                </a:cxn>
              </a:cxnLst>
              <a:rect l="0" t="0" r="r" b="b"/>
              <a:pathLst>
                <a:path w="27" h="68">
                  <a:moveTo>
                    <a:pt x="6" y="65"/>
                  </a:moveTo>
                  <a:lnTo>
                    <a:pt x="5" y="67"/>
                  </a:lnTo>
                  <a:lnTo>
                    <a:pt x="4" y="67"/>
                  </a:lnTo>
                  <a:lnTo>
                    <a:pt x="2" y="66"/>
                  </a:lnTo>
                  <a:lnTo>
                    <a:pt x="1" y="64"/>
                  </a:lnTo>
                  <a:lnTo>
                    <a:pt x="1" y="62"/>
                  </a:lnTo>
                  <a:lnTo>
                    <a:pt x="0" y="60"/>
                  </a:lnTo>
                  <a:lnTo>
                    <a:pt x="0" y="57"/>
                  </a:lnTo>
                  <a:lnTo>
                    <a:pt x="1" y="53"/>
                  </a:lnTo>
                  <a:lnTo>
                    <a:pt x="1" y="49"/>
                  </a:lnTo>
                  <a:lnTo>
                    <a:pt x="2" y="45"/>
                  </a:lnTo>
                  <a:lnTo>
                    <a:pt x="2" y="40"/>
                  </a:lnTo>
                  <a:lnTo>
                    <a:pt x="3" y="37"/>
                  </a:lnTo>
                  <a:lnTo>
                    <a:pt x="4" y="32"/>
                  </a:lnTo>
                  <a:lnTo>
                    <a:pt x="5" y="28"/>
                  </a:lnTo>
                  <a:lnTo>
                    <a:pt x="6" y="26"/>
                  </a:lnTo>
                  <a:lnTo>
                    <a:pt x="7" y="23"/>
                  </a:lnTo>
                  <a:lnTo>
                    <a:pt x="8" y="20"/>
                  </a:lnTo>
                  <a:lnTo>
                    <a:pt x="10" y="17"/>
                  </a:lnTo>
                  <a:lnTo>
                    <a:pt x="12" y="14"/>
                  </a:lnTo>
                  <a:lnTo>
                    <a:pt x="14" y="11"/>
                  </a:lnTo>
                  <a:lnTo>
                    <a:pt x="16" y="8"/>
                  </a:lnTo>
                  <a:lnTo>
                    <a:pt x="19" y="6"/>
                  </a:lnTo>
                  <a:lnTo>
                    <a:pt x="20" y="4"/>
                  </a:lnTo>
                  <a:lnTo>
                    <a:pt x="23" y="2"/>
                  </a:lnTo>
                  <a:lnTo>
                    <a:pt x="25" y="0"/>
                  </a:lnTo>
                  <a:lnTo>
                    <a:pt x="26" y="0"/>
                  </a:lnTo>
                  <a:lnTo>
                    <a:pt x="25" y="2"/>
                  </a:lnTo>
                  <a:lnTo>
                    <a:pt x="24" y="4"/>
                  </a:lnTo>
                  <a:lnTo>
                    <a:pt x="21" y="6"/>
                  </a:lnTo>
                  <a:lnTo>
                    <a:pt x="19" y="10"/>
                  </a:lnTo>
                  <a:lnTo>
                    <a:pt x="17" y="14"/>
                  </a:lnTo>
                  <a:lnTo>
                    <a:pt x="15" y="17"/>
                  </a:lnTo>
                  <a:lnTo>
                    <a:pt x="14" y="20"/>
                  </a:lnTo>
                  <a:lnTo>
                    <a:pt x="13" y="25"/>
                  </a:lnTo>
                  <a:lnTo>
                    <a:pt x="11" y="29"/>
                  </a:lnTo>
                  <a:lnTo>
                    <a:pt x="10" y="33"/>
                  </a:lnTo>
                  <a:lnTo>
                    <a:pt x="10" y="37"/>
                  </a:lnTo>
                  <a:lnTo>
                    <a:pt x="9" y="41"/>
                  </a:lnTo>
                  <a:lnTo>
                    <a:pt x="8" y="45"/>
                  </a:lnTo>
                  <a:lnTo>
                    <a:pt x="8" y="49"/>
                  </a:lnTo>
                  <a:lnTo>
                    <a:pt x="7" y="51"/>
                  </a:lnTo>
                  <a:lnTo>
                    <a:pt x="7" y="55"/>
                  </a:lnTo>
                  <a:lnTo>
                    <a:pt x="7" y="59"/>
                  </a:lnTo>
                  <a:lnTo>
                    <a:pt x="7" y="62"/>
                  </a:lnTo>
                  <a:lnTo>
                    <a:pt x="6" y="65"/>
                  </a:lnTo>
                </a:path>
              </a:pathLst>
            </a:custGeom>
            <a:solidFill>
              <a:srgbClr val="961900"/>
            </a:solidFill>
            <a:ln w="9525" cap="rnd">
              <a:noFill/>
              <a:round/>
              <a:headEnd/>
              <a:tailEnd/>
            </a:ln>
            <a:effectLst/>
          </p:spPr>
          <p:txBody>
            <a:bodyPr wrap="none" lIns="104683" tIns="52342" rIns="104683" bIns="52342">
              <a:spAutoFit/>
            </a:bodyPr>
            <a:lstStyle/>
            <a:p>
              <a:pPr>
                <a:defRPr/>
              </a:pPr>
              <a:endParaRPr lang="en-US" dirty="0"/>
            </a:p>
          </p:txBody>
        </p:sp>
        <p:sp>
          <p:nvSpPr>
            <p:cNvPr id="1295" name="Freeform 271"/>
            <p:cNvSpPr>
              <a:spLocks/>
            </p:cNvSpPr>
            <p:nvPr/>
          </p:nvSpPr>
          <p:spPr bwMode="auto">
            <a:xfrm>
              <a:off x="406" y="438"/>
              <a:ext cx="25" cy="66"/>
            </a:xfrm>
            <a:custGeom>
              <a:avLst/>
              <a:gdLst/>
              <a:ahLst/>
              <a:cxnLst>
                <a:cxn ang="0">
                  <a:pos x="5" y="64"/>
                </a:cxn>
                <a:cxn ang="0">
                  <a:pos x="4" y="65"/>
                </a:cxn>
                <a:cxn ang="0">
                  <a:pos x="3" y="65"/>
                </a:cxn>
                <a:cxn ang="0">
                  <a:pos x="2" y="64"/>
                </a:cxn>
                <a:cxn ang="0">
                  <a:pos x="1" y="62"/>
                </a:cxn>
                <a:cxn ang="0">
                  <a:pos x="0" y="60"/>
                </a:cxn>
                <a:cxn ang="0">
                  <a:pos x="0" y="59"/>
                </a:cxn>
                <a:cxn ang="0">
                  <a:pos x="0" y="55"/>
                </a:cxn>
                <a:cxn ang="0">
                  <a:pos x="0" y="52"/>
                </a:cxn>
                <a:cxn ang="0">
                  <a:pos x="1" y="48"/>
                </a:cxn>
                <a:cxn ang="0">
                  <a:pos x="1" y="44"/>
                </a:cxn>
                <a:cxn ang="0">
                  <a:pos x="2" y="39"/>
                </a:cxn>
                <a:cxn ang="0">
                  <a:pos x="2" y="36"/>
                </a:cxn>
                <a:cxn ang="0">
                  <a:pos x="3" y="31"/>
                </a:cxn>
                <a:cxn ang="0">
                  <a:pos x="4" y="28"/>
                </a:cxn>
                <a:cxn ang="0">
                  <a:pos x="5" y="25"/>
                </a:cxn>
                <a:cxn ang="0">
                  <a:pos x="6" y="22"/>
                </a:cxn>
                <a:cxn ang="0">
                  <a:pos x="7" y="19"/>
                </a:cxn>
                <a:cxn ang="0">
                  <a:pos x="9" y="16"/>
                </a:cxn>
                <a:cxn ang="0">
                  <a:pos x="11" y="14"/>
                </a:cxn>
                <a:cxn ang="0">
                  <a:pos x="13" y="10"/>
                </a:cxn>
                <a:cxn ang="0">
                  <a:pos x="15" y="8"/>
                </a:cxn>
                <a:cxn ang="0">
                  <a:pos x="17" y="5"/>
                </a:cxn>
                <a:cxn ang="0">
                  <a:pos x="19" y="3"/>
                </a:cxn>
                <a:cxn ang="0">
                  <a:pos x="22" y="1"/>
                </a:cxn>
                <a:cxn ang="0">
                  <a:pos x="23" y="0"/>
                </a:cxn>
                <a:cxn ang="0">
                  <a:pos x="24" y="0"/>
                </a:cxn>
                <a:cxn ang="0">
                  <a:pos x="23" y="1"/>
                </a:cxn>
                <a:cxn ang="0">
                  <a:pos x="22" y="4"/>
                </a:cxn>
                <a:cxn ang="0">
                  <a:pos x="19" y="6"/>
                </a:cxn>
                <a:cxn ang="0">
                  <a:pos x="18" y="9"/>
                </a:cxn>
                <a:cxn ang="0">
                  <a:pos x="15" y="13"/>
                </a:cxn>
                <a:cxn ang="0">
                  <a:pos x="14" y="16"/>
                </a:cxn>
                <a:cxn ang="0">
                  <a:pos x="13" y="19"/>
                </a:cxn>
                <a:cxn ang="0">
                  <a:pos x="11" y="24"/>
                </a:cxn>
                <a:cxn ang="0">
                  <a:pos x="10" y="28"/>
                </a:cxn>
                <a:cxn ang="0">
                  <a:pos x="9" y="33"/>
                </a:cxn>
                <a:cxn ang="0">
                  <a:pos x="8" y="37"/>
                </a:cxn>
                <a:cxn ang="0">
                  <a:pos x="7" y="40"/>
                </a:cxn>
                <a:cxn ang="0">
                  <a:pos x="7" y="43"/>
                </a:cxn>
                <a:cxn ang="0">
                  <a:pos x="6" y="47"/>
                </a:cxn>
                <a:cxn ang="0">
                  <a:pos x="6" y="50"/>
                </a:cxn>
                <a:cxn ang="0">
                  <a:pos x="6" y="53"/>
                </a:cxn>
                <a:cxn ang="0">
                  <a:pos x="6" y="57"/>
                </a:cxn>
                <a:cxn ang="0">
                  <a:pos x="5" y="60"/>
                </a:cxn>
                <a:cxn ang="0">
                  <a:pos x="5" y="64"/>
                </a:cxn>
              </a:cxnLst>
              <a:rect l="0" t="0" r="r" b="b"/>
              <a:pathLst>
                <a:path w="25" h="66">
                  <a:moveTo>
                    <a:pt x="5" y="64"/>
                  </a:moveTo>
                  <a:lnTo>
                    <a:pt x="4" y="65"/>
                  </a:lnTo>
                  <a:lnTo>
                    <a:pt x="3" y="65"/>
                  </a:lnTo>
                  <a:lnTo>
                    <a:pt x="2" y="64"/>
                  </a:lnTo>
                  <a:lnTo>
                    <a:pt x="1" y="62"/>
                  </a:lnTo>
                  <a:lnTo>
                    <a:pt x="0" y="60"/>
                  </a:lnTo>
                  <a:lnTo>
                    <a:pt x="0" y="59"/>
                  </a:lnTo>
                  <a:lnTo>
                    <a:pt x="0" y="55"/>
                  </a:lnTo>
                  <a:lnTo>
                    <a:pt x="0" y="52"/>
                  </a:lnTo>
                  <a:lnTo>
                    <a:pt x="1" y="48"/>
                  </a:lnTo>
                  <a:lnTo>
                    <a:pt x="1" y="44"/>
                  </a:lnTo>
                  <a:lnTo>
                    <a:pt x="2" y="39"/>
                  </a:lnTo>
                  <a:lnTo>
                    <a:pt x="2" y="36"/>
                  </a:lnTo>
                  <a:lnTo>
                    <a:pt x="3" y="31"/>
                  </a:lnTo>
                  <a:lnTo>
                    <a:pt x="4" y="28"/>
                  </a:lnTo>
                  <a:lnTo>
                    <a:pt x="5" y="25"/>
                  </a:lnTo>
                  <a:lnTo>
                    <a:pt x="6" y="22"/>
                  </a:lnTo>
                  <a:lnTo>
                    <a:pt x="7" y="19"/>
                  </a:lnTo>
                  <a:lnTo>
                    <a:pt x="9" y="16"/>
                  </a:lnTo>
                  <a:lnTo>
                    <a:pt x="11" y="14"/>
                  </a:lnTo>
                  <a:lnTo>
                    <a:pt x="13" y="10"/>
                  </a:lnTo>
                  <a:lnTo>
                    <a:pt x="15" y="8"/>
                  </a:lnTo>
                  <a:lnTo>
                    <a:pt x="17" y="5"/>
                  </a:lnTo>
                  <a:lnTo>
                    <a:pt x="19" y="3"/>
                  </a:lnTo>
                  <a:lnTo>
                    <a:pt x="22" y="1"/>
                  </a:lnTo>
                  <a:lnTo>
                    <a:pt x="23" y="0"/>
                  </a:lnTo>
                  <a:lnTo>
                    <a:pt x="24" y="0"/>
                  </a:lnTo>
                  <a:lnTo>
                    <a:pt x="23" y="1"/>
                  </a:lnTo>
                  <a:lnTo>
                    <a:pt x="22" y="4"/>
                  </a:lnTo>
                  <a:lnTo>
                    <a:pt x="19" y="6"/>
                  </a:lnTo>
                  <a:lnTo>
                    <a:pt x="18" y="9"/>
                  </a:lnTo>
                  <a:lnTo>
                    <a:pt x="15" y="13"/>
                  </a:lnTo>
                  <a:lnTo>
                    <a:pt x="14" y="16"/>
                  </a:lnTo>
                  <a:lnTo>
                    <a:pt x="13" y="19"/>
                  </a:lnTo>
                  <a:lnTo>
                    <a:pt x="11" y="24"/>
                  </a:lnTo>
                  <a:lnTo>
                    <a:pt x="10" y="28"/>
                  </a:lnTo>
                  <a:lnTo>
                    <a:pt x="9" y="33"/>
                  </a:lnTo>
                  <a:lnTo>
                    <a:pt x="8" y="37"/>
                  </a:lnTo>
                  <a:lnTo>
                    <a:pt x="7" y="40"/>
                  </a:lnTo>
                  <a:lnTo>
                    <a:pt x="7" y="43"/>
                  </a:lnTo>
                  <a:lnTo>
                    <a:pt x="6" y="47"/>
                  </a:lnTo>
                  <a:lnTo>
                    <a:pt x="6" y="50"/>
                  </a:lnTo>
                  <a:lnTo>
                    <a:pt x="6" y="53"/>
                  </a:lnTo>
                  <a:lnTo>
                    <a:pt x="6" y="57"/>
                  </a:lnTo>
                  <a:lnTo>
                    <a:pt x="5" y="60"/>
                  </a:lnTo>
                  <a:lnTo>
                    <a:pt x="5" y="64"/>
                  </a:lnTo>
                </a:path>
              </a:pathLst>
            </a:custGeom>
            <a:solidFill>
              <a:srgbClr val="9A2408"/>
            </a:solidFill>
            <a:ln w="9525" cap="rnd">
              <a:noFill/>
              <a:round/>
              <a:headEnd/>
              <a:tailEnd/>
            </a:ln>
            <a:effectLst/>
          </p:spPr>
          <p:txBody>
            <a:bodyPr wrap="none" lIns="104683" tIns="52342" rIns="104683" bIns="52342">
              <a:spAutoFit/>
            </a:bodyPr>
            <a:lstStyle/>
            <a:p>
              <a:pPr>
                <a:defRPr/>
              </a:pPr>
              <a:endParaRPr lang="en-US" dirty="0"/>
            </a:p>
          </p:txBody>
        </p:sp>
        <p:sp>
          <p:nvSpPr>
            <p:cNvPr id="1296" name="Freeform 272"/>
            <p:cNvSpPr>
              <a:spLocks/>
            </p:cNvSpPr>
            <p:nvPr/>
          </p:nvSpPr>
          <p:spPr bwMode="auto">
            <a:xfrm>
              <a:off x="406" y="438"/>
              <a:ext cx="24" cy="66"/>
            </a:xfrm>
            <a:custGeom>
              <a:avLst/>
              <a:gdLst/>
              <a:ahLst/>
              <a:cxnLst>
                <a:cxn ang="0">
                  <a:pos x="4" y="63"/>
                </a:cxn>
                <a:cxn ang="0">
                  <a:pos x="4" y="65"/>
                </a:cxn>
                <a:cxn ang="0">
                  <a:pos x="2" y="65"/>
                </a:cxn>
                <a:cxn ang="0">
                  <a:pos x="2" y="64"/>
                </a:cxn>
                <a:cxn ang="0">
                  <a:pos x="1" y="62"/>
                </a:cxn>
                <a:cxn ang="0">
                  <a:pos x="0" y="60"/>
                </a:cxn>
                <a:cxn ang="0">
                  <a:pos x="0" y="58"/>
                </a:cxn>
                <a:cxn ang="0">
                  <a:pos x="0" y="55"/>
                </a:cxn>
                <a:cxn ang="0">
                  <a:pos x="0" y="51"/>
                </a:cxn>
                <a:cxn ang="0">
                  <a:pos x="1" y="48"/>
                </a:cxn>
                <a:cxn ang="0">
                  <a:pos x="2" y="43"/>
                </a:cxn>
                <a:cxn ang="0">
                  <a:pos x="2" y="39"/>
                </a:cxn>
                <a:cxn ang="0">
                  <a:pos x="2" y="35"/>
                </a:cxn>
                <a:cxn ang="0">
                  <a:pos x="3" y="31"/>
                </a:cxn>
                <a:cxn ang="0">
                  <a:pos x="4" y="28"/>
                </a:cxn>
                <a:cxn ang="0">
                  <a:pos x="5" y="25"/>
                </a:cxn>
                <a:cxn ang="0">
                  <a:pos x="6" y="22"/>
                </a:cxn>
                <a:cxn ang="0">
                  <a:pos x="8" y="19"/>
                </a:cxn>
                <a:cxn ang="0">
                  <a:pos x="9" y="16"/>
                </a:cxn>
                <a:cxn ang="0">
                  <a:pos x="11" y="14"/>
                </a:cxn>
                <a:cxn ang="0">
                  <a:pos x="13" y="11"/>
                </a:cxn>
                <a:cxn ang="0">
                  <a:pos x="14" y="8"/>
                </a:cxn>
                <a:cxn ang="0">
                  <a:pos x="17" y="5"/>
                </a:cxn>
                <a:cxn ang="0">
                  <a:pos x="18" y="4"/>
                </a:cxn>
                <a:cxn ang="0">
                  <a:pos x="21" y="2"/>
                </a:cxn>
                <a:cxn ang="0">
                  <a:pos x="23" y="1"/>
                </a:cxn>
                <a:cxn ang="0">
                  <a:pos x="23" y="0"/>
                </a:cxn>
                <a:cxn ang="0">
                  <a:pos x="22" y="2"/>
                </a:cxn>
                <a:cxn ang="0">
                  <a:pos x="21" y="4"/>
                </a:cxn>
                <a:cxn ang="0">
                  <a:pos x="18" y="7"/>
                </a:cxn>
                <a:cxn ang="0">
                  <a:pos x="17" y="9"/>
                </a:cxn>
                <a:cxn ang="0">
                  <a:pos x="15" y="13"/>
                </a:cxn>
                <a:cxn ang="0">
                  <a:pos x="13" y="16"/>
                </a:cxn>
                <a:cxn ang="0">
                  <a:pos x="12" y="20"/>
                </a:cxn>
                <a:cxn ang="0">
                  <a:pos x="11" y="24"/>
                </a:cxn>
                <a:cxn ang="0">
                  <a:pos x="10" y="28"/>
                </a:cxn>
                <a:cxn ang="0">
                  <a:pos x="9" y="33"/>
                </a:cxn>
                <a:cxn ang="0">
                  <a:pos x="7" y="37"/>
                </a:cxn>
                <a:cxn ang="0">
                  <a:pos x="7" y="40"/>
                </a:cxn>
                <a:cxn ang="0">
                  <a:pos x="6" y="43"/>
                </a:cxn>
                <a:cxn ang="0">
                  <a:pos x="6" y="47"/>
                </a:cxn>
                <a:cxn ang="0">
                  <a:pos x="6" y="50"/>
                </a:cxn>
                <a:cxn ang="0">
                  <a:pos x="6" y="53"/>
                </a:cxn>
                <a:cxn ang="0">
                  <a:pos x="5" y="57"/>
                </a:cxn>
                <a:cxn ang="0">
                  <a:pos x="5" y="60"/>
                </a:cxn>
                <a:cxn ang="0">
                  <a:pos x="4" y="63"/>
                </a:cxn>
              </a:cxnLst>
              <a:rect l="0" t="0" r="r" b="b"/>
              <a:pathLst>
                <a:path w="24" h="66">
                  <a:moveTo>
                    <a:pt x="4" y="63"/>
                  </a:moveTo>
                  <a:lnTo>
                    <a:pt x="4" y="65"/>
                  </a:lnTo>
                  <a:lnTo>
                    <a:pt x="2" y="65"/>
                  </a:lnTo>
                  <a:lnTo>
                    <a:pt x="2" y="64"/>
                  </a:lnTo>
                  <a:lnTo>
                    <a:pt x="1" y="62"/>
                  </a:lnTo>
                  <a:lnTo>
                    <a:pt x="0" y="60"/>
                  </a:lnTo>
                  <a:lnTo>
                    <a:pt x="0" y="58"/>
                  </a:lnTo>
                  <a:lnTo>
                    <a:pt x="0" y="55"/>
                  </a:lnTo>
                  <a:lnTo>
                    <a:pt x="0" y="51"/>
                  </a:lnTo>
                  <a:lnTo>
                    <a:pt x="1" y="48"/>
                  </a:lnTo>
                  <a:lnTo>
                    <a:pt x="2" y="43"/>
                  </a:lnTo>
                  <a:lnTo>
                    <a:pt x="2" y="39"/>
                  </a:lnTo>
                  <a:lnTo>
                    <a:pt x="2" y="35"/>
                  </a:lnTo>
                  <a:lnTo>
                    <a:pt x="3" y="31"/>
                  </a:lnTo>
                  <a:lnTo>
                    <a:pt x="4" y="28"/>
                  </a:lnTo>
                  <a:lnTo>
                    <a:pt x="5" y="25"/>
                  </a:lnTo>
                  <a:lnTo>
                    <a:pt x="6" y="22"/>
                  </a:lnTo>
                  <a:lnTo>
                    <a:pt x="8" y="19"/>
                  </a:lnTo>
                  <a:lnTo>
                    <a:pt x="9" y="16"/>
                  </a:lnTo>
                  <a:lnTo>
                    <a:pt x="11" y="14"/>
                  </a:lnTo>
                  <a:lnTo>
                    <a:pt x="13" y="11"/>
                  </a:lnTo>
                  <a:lnTo>
                    <a:pt x="14" y="8"/>
                  </a:lnTo>
                  <a:lnTo>
                    <a:pt x="17" y="5"/>
                  </a:lnTo>
                  <a:lnTo>
                    <a:pt x="18" y="4"/>
                  </a:lnTo>
                  <a:lnTo>
                    <a:pt x="21" y="2"/>
                  </a:lnTo>
                  <a:lnTo>
                    <a:pt x="23" y="1"/>
                  </a:lnTo>
                  <a:lnTo>
                    <a:pt x="23" y="0"/>
                  </a:lnTo>
                  <a:lnTo>
                    <a:pt x="22" y="2"/>
                  </a:lnTo>
                  <a:lnTo>
                    <a:pt x="21" y="4"/>
                  </a:lnTo>
                  <a:lnTo>
                    <a:pt x="18" y="7"/>
                  </a:lnTo>
                  <a:lnTo>
                    <a:pt x="17" y="9"/>
                  </a:lnTo>
                  <a:lnTo>
                    <a:pt x="15" y="13"/>
                  </a:lnTo>
                  <a:lnTo>
                    <a:pt x="13" y="16"/>
                  </a:lnTo>
                  <a:lnTo>
                    <a:pt x="12" y="20"/>
                  </a:lnTo>
                  <a:lnTo>
                    <a:pt x="11" y="24"/>
                  </a:lnTo>
                  <a:lnTo>
                    <a:pt x="10" y="28"/>
                  </a:lnTo>
                  <a:lnTo>
                    <a:pt x="9" y="33"/>
                  </a:lnTo>
                  <a:lnTo>
                    <a:pt x="7" y="37"/>
                  </a:lnTo>
                  <a:lnTo>
                    <a:pt x="7" y="40"/>
                  </a:lnTo>
                  <a:lnTo>
                    <a:pt x="6" y="43"/>
                  </a:lnTo>
                  <a:lnTo>
                    <a:pt x="6" y="47"/>
                  </a:lnTo>
                  <a:lnTo>
                    <a:pt x="6" y="50"/>
                  </a:lnTo>
                  <a:lnTo>
                    <a:pt x="6" y="53"/>
                  </a:lnTo>
                  <a:lnTo>
                    <a:pt x="5" y="57"/>
                  </a:lnTo>
                  <a:lnTo>
                    <a:pt x="5" y="60"/>
                  </a:lnTo>
                  <a:lnTo>
                    <a:pt x="4" y="63"/>
                  </a:lnTo>
                </a:path>
              </a:pathLst>
            </a:custGeom>
            <a:solidFill>
              <a:srgbClr val="9E2F13"/>
            </a:solidFill>
            <a:ln w="9525" cap="rnd">
              <a:noFill/>
              <a:round/>
              <a:headEnd/>
              <a:tailEnd/>
            </a:ln>
            <a:effectLst/>
          </p:spPr>
          <p:txBody>
            <a:bodyPr wrap="none" lIns="104683" tIns="52342" rIns="104683" bIns="52342">
              <a:spAutoFit/>
            </a:bodyPr>
            <a:lstStyle/>
            <a:p>
              <a:pPr>
                <a:defRPr/>
              </a:pPr>
              <a:endParaRPr lang="en-US" dirty="0"/>
            </a:p>
          </p:txBody>
        </p:sp>
        <p:sp>
          <p:nvSpPr>
            <p:cNvPr id="1297" name="Freeform 273"/>
            <p:cNvSpPr>
              <a:spLocks/>
            </p:cNvSpPr>
            <p:nvPr/>
          </p:nvSpPr>
          <p:spPr bwMode="auto">
            <a:xfrm>
              <a:off x="406" y="439"/>
              <a:ext cx="24" cy="62"/>
            </a:xfrm>
            <a:custGeom>
              <a:avLst/>
              <a:gdLst/>
              <a:ahLst/>
              <a:cxnLst>
                <a:cxn ang="0">
                  <a:pos x="4" y="61"/>
                </a:cxn>
                <a:cxn ang="0">
                  <a:pos x="4" y="63"/>
                </a:cxn>
                <a:cxn ang="0">
                  <a:pos x="2" y="63"/>
                </a:cxn>
                <a:cxn ang="0">
                  <a:pos x="2" y="62"/>
                </a:cxn>
                <a:cxn ang="0">
                  <a:pos x="1" y="60"/>
                </a:cxn>
                <a:cxn ang="0">
                  <a:pos x="0" y="58"/>
                </a:cxn>
                <a:cxn ang="0">
                  <a:pos x="0" y="57"/>
                </a:cxn>
                <a:cxn ang="0">
                  <a:pos x="0" y="53"/>
                </a:cxn>
                <a:cxn ang="0">
                  <a:pos x="1" y="50"/>
                </a:cxn>
                <a:cxn ang="0">
                  <a:pos x="1" y="47"/>
                </a:cxn>
                <a:cxn ang="0">
                  <a:pos x="2" y="42"/>
                </a:cxn>
                <a:cxn ang="0">
                  <a:pos x="2" y="38"/>
                </a:cxn>
                <a:cxn ang="0">
                  <a:pos x="3" y="34"/>
                </a:cxn>
                <a:cxn ang="0">
                  <a:pos x="4" y="30"/>
                </a:cxn>
                <a:cxn ang="0">
                  <a:pos x="5" y="27"/>
                </a:cxn>
                <a:cxn ang="0">
                  <a:pos x="6" y="24"/>
                </a:cxn>
                <a:cxn ang="0">
                  <a:pos x="6" y="21"/>
                </a:cxn>
                <a:cxn ang="0">
                  <a:pos x="8" y="18"/>
                </a:cxn>
                <a:cxn ang="0">
                  <a:pos x="10" y="16"/>
                </a:cxn>
                <a:cxn ang="0">
                  <a:pos x="11" y="13"/>
                </a:cxn>
                <a:cxn ang="0">
                  <a:pos x="13" y="10"/>
                </a:cxn>
                <a:cxn ang="0">
                  <a:pos x="14" y="7"/>
                </a:cxn>
                <a:cxn ang="0">
                  <a:pos x="17" y="5"/>
                </a:cxn>
                <a:cxn ang="0">
                  <a:pos x="18" y="4"/>
                </a:cxn>
                <a:cxn ang="0">
                  <a:pos x="20" y="2"/>
                </a:cxn>
                <a:cxn ang="0">
                  <a:pos x="22" y="1"/>
                </a:cxn>
                <a:cxn ang="0">
                  <a:pos x="23" y="0"/>
                </a:cxn>
                <a:cxn ang="0">
                  <a:pos x="22" y="2"/>
                </a:cxn>
                <a:cxn ang="0">
                  <a:pos x="20" y="4"/>
                </a:cxn>
                <a:cxn ang="0">
                  <a:pos x="18" y="6"/>
                </a:cxn>
                <a:cxn ang="0">
                  <a:pos x="17" y="9"/>
                </a:cxn>
                <a:cxn ang="0">
                  <a:pos x="14" y="13"/>
                </a:cxn>
                <a:cxn ang="0">
                  <a:pos x="13" y="16"/>
                </a:cxn>
                <a:cxn ang="0">
                  <a:pos x="12" y="19"/>
                </a:cxn>
                <a:cxn ang="0">
                  <a:pos x="10" y="23"/>
                </a:cxn>
                <a:cxn ang="0">
                  <a:pos x="9" y="28"/>
                </a:cxn>
                <a:cxn ang="0">
                  <a:pos x="8" y="32"/>
                </a:cxn>
                <a:cxn ang="0">
                  <a:pos x="7" y="36"/>
                </a:cxn>
                <a:cxn ang="0">
                  <a:pos x="6" y="39"/>
                </a:cxn>
                <a:cxn ang="0">
                  <a:pos x="6" y="42"/>
                </a:cxn>
                <a:cxn ang="0">
                  <a:pos x="6" y="46"/>
                </a:cxn>
                <a:cxn ang="0">
                  <a:pos x="6" y="48"/>
                </a:cxn>
                <a:cxn ang="0">
                  <a:pos x="5" y="52"/>
                </a:cxn>
                <a:cxn ang="0">
                  <a:pos x="5" y="55"/>
                </a:cxn>
                <a:cxn ang="0">
                  <a:pos x="5" y="58"/>
                </a:cxn>
                <a:cxn ang="0">
                  <a:pos x="4" y="61"/>
                </a:cxn>
              </a:cxnLst>
              <a:rect l="0" t="0" r="r" b="b"/>
              <a:pathLst>
                <a:path w="24" h="64">
                  <a:moveTo>
                    <a:pt x="4" y="61"/>
                  </a:moveTo>
                  <a:lnTo>
                    <a:pt x="4" y="63"/>
                  </a:lnTo>
                  <a:lnTo>
                    <a:pt x="2" y="63"/>
                  </a:lnTo>
                  <a:lnTo>
                    <a:pt x="2" y="62"/>
                  </a:lnTo>
                  <a:lnTo>
                    <a:pt x="1" y="60"/>
                  </a:lnTo>
                  <a:lnTo>
                    <a:pt x="0" y="58"/>
                  </a:lnTo>
                  <a:lnTo>
                    <a:pt x="0" y="57"/>
                  </a:lnTo>
                  <a:lnTo>
                    <a:pt x="0" y="53"/>
                  </a:lnTo>
                  <a:lnTo>
                    <a:pt x="1" y="50"/>
                  </a:lnTo>
                  <a:lnTo>
                    <a:pt x="1" y="47"/>
                  </a:lnTo>
                  <a:lnTo>
                    <a:pt x="2" y="42"/>
                  </a:lnTo>
                  <a:lnTo>
                    <a:pt x="2" y="38"/>
                  </a:lnTo>
                  <a:lnTo>
                    <a:pt x="3" y="34"/>
                  </a:lnTo>
                  <a:lnTo>
                    <a:pt x="4" y="30"/>
                  </a:lnTo>
                  <a:lnTo>
                    <a:pt x="5" y="27"/>
                  </a:lnTo>
                  <a:lnTo>
                    <a:pt x="6" y="24"/>
                  </a:lnTo>
                  <a:lnTo>
                    <a:pt x="6" y="21"/>
                  </a:lnTo>
                  <a:lnTo>
                    <a:pt x="8" y="18"/>
                  </a:lnTo>
                  <a:lnTo>
                    <a:pt x="10" y="16"/>
                  </a:lnTo>
                  <a:lnTo>
                    <a:pt x="11" y="13"/>
                  </a:lnTo>
                  <a:lnTo>
                    <a:pt x="13" y="10"/>
                  </a:lnTo>
                  <a:lnTo>
                    <a:pt x="14" y="7"/>
                  </a:lnTo>
                  <a:lnTo>
                    <a:pt x="17" y="5"/>
                  </a:lnTo>
                  <a:lnTo>
                    <a:pt x="18" y="4"/>
                  </a:lnTo>
                  <a:lnTo>
                    <a:pt x="20" y="2"/>
                  </a:lnTo>
                  <a:lnTo>
                    <a:pt x="22" y="1"/>
                  </a:lnTo>
                  <a:lnTo>
                    <a:pt x="23" y="0"/>
                  </a:lnTo>
                  <a:lnTo>
                    <a:pt x="22" y="2"/>
                  </a:lnTo>
                  <a:lnTo>
                    <a:pt x="20" y="4"/>
                  </a:lnTo>
                  <a:lnTo>
                    <a:pt x="18" y="6"/>
                  </a:lnTo>
                  <a:lnTo>
                    <a:pt x="17" y="9"/>
                  </a:lnTo>
                  <a:lnTo>
                    <a:pt x="14" y="13"/>
                  </a:lnTo>
                  <a:lnTo>
                    <a:pt x="13" y="16"/>
                  </a:lnTo>
                  <a:lnTo>
                    <a:pt x="12" y="19"/>
                  </a:lnTo>
                  <a:lnTo>
                    <a:pt x="10" y="23"/>
                  </a:lnTo>
                  <a:lnTo>
                    <a:pt x="9" y="28"/>
                  </a:lnTo>
                  <a:lnTo>
                    <a:pt x="8" y="32"/>
                  </a:lnTo>
                  <a:lnTo>
                    <a:pt x="7" y="36"/>
                  </a:lnTo>
                  <a:lnTo>
                    <a:pt x="6" y="39"/>
                  </a:lnTo>
                  <a:lnTo>
                    <a:pt x="6" y="42"/>
                  </a:lnTo>
                  <a:lnTo>
                    <a:pt x="6" y="46"/>
                  </a:lnTo>
                  <a:lnTo>
                    <a:pt x="6" y="48"/>
                  </a:lnTo>
                  <a:lnTo>
                    <a:pt x="5" y="52"/>
                  </a:lnTo>
                  <a:lnTo>
                    <a:pt x="5" y="55"/>
                  </a:lnTo>
                  <a:lnTo>
                    <a:pt x="5" y="58"/>
                  </a:lnTo>
                  <a:lnTo>
                    <a:pt x="4" y="61"/>
                  </a:lnTo>
                </a:path>
              </a:pathLst>
            </a:custGeom>
            <a:solidFill>
              <a:srgbClr val="A23A1F"/>
            </a:solidFill>
            <a:ln w="9525" cap="rnd">
              <a:noFill/>
              <a:round/>
              <a:headEnd/>
              <a:tailEnd/>
            </a:ln>
            <a:effectLst/>
          </p:spPr>
          <p:txBody>
            <a:bodyPr wrap="none" lIns="104683" tIns="52342" rIns="104683" bIns="52342">
              <a:spAutoFit/>
            </a:bodyPr>
            <a:lstStyle/>
            <a:p>
              <a:pPr>
                <a:defRPr/>
              </a:pPr>
              <a:endParaRPr lang="en-US" dirty="0"/>
            </a:p>
          </p:txBody>
        </p:sp>
        <p:sp>
          <p:nvSpPr>
            <p:cNvPr id="1298" name="Freeform 274"/>
            <p:cNvSpPr>
              <a:spLocks/>
            </p:cNvSpPr>
            <p:nvPr/>
          </p:nvSpPr>
          <p:spPr bwMode="auto">
            <a:xfrm>
              <a:off x="407" y="440"/>
              <a:ext cx="22" cy="62"/>
            </a:xfrm>
            <a:custGeom>
              <a:avLst/>
              <a:gdLst/>
              <a:ahLst/>
              <a:cxnLst>
                <a:cxn ang="0">
                  <a:pos x="3" y="59"/>
                </a:cxn>
                <a:cxn ang="0">
                  <a:pos x="2" y="61"/>
                </a:cxn>
                <a:cxn ang="0">
                  <a:pos x="2" y="61"/>
                </a:cxn>
                <a:cxn ang="0">
                  <a:pos x="1" y="60"/>
                </a:cxn>
                <a:cxn ang="0">
                  <a:pos x="0" y="58"/>
                </a:cxn>
                <a:cxn ang="0">
                  <a:pos x="0" y="56"/>
                </a:cxn>
                <a:cxn ang="0">
                  <a:pos x="0" y="55"/>
                </a:cxn>
                <a:cxn ang="0">
                  <a:pos x="0" y="52"/>
                </a:cxn>
                <a:cxn ang="0">
                  <a:pos x="0" y="48"/>
                </a:cxn>
                <a:cxn ang="0">
                  <a:pos x="1" y="45"/>
                </a:cxn>
                <a:cxn ang="0">
                  <a:pos x="1" y="41"/>
                </a:cxn>
                <a:cxn ang="0">
                  <a:pos x="2" y="36"/>
                </a:cxn>
                <a:cxn ang="0">
                  <a:pos x="2" y="33"/>
                </a:cxn>
                <a:cxn ang="0">
                  <a:pos x="3" y="29"/>
                </a:cxn>
                <a:cxn ang="0">
                  <a:pos x="4" y="26"/>
                </a:cxn>
                <a:cxn ang="0">
                  <a:pos x="5" y="23"/>
                </a:cxn>
                <a:cxn ang="0">
                  <a:pos x="6" y="20"/>
                </a:cxn>
                <a:cxn ang="0">
                  <a:pos x="7" y="17"/>
                </a:cxn>
                <a:cxn ang="0">
                  <a:pos x="9" y="15"/>
                </a:cxn>
                <a:cxn ang="0">
                  <a:pos x="10" y="12"/>
                </a:cxn>
                <a:cxn ang="0">
                  <a:pos x="12" y="10"/>
                </a:cxn>
                <a:cxn ang="0">
                  <a:pos x="13" y="7"/>
                </a:cxn>
                <a:cxn ang="0">
                  <a:pos x="15" y="5"/>
                </a:cxn>
                <a:cxn ang="0">
                  <a:pos x="17" y="4"/>
                </a:cxn>
                <a:cxn ang="0">
                  <a:pos x="19" y="2"/>
                </a:cxn>
                <a:cxn ang="0">
                  <a:pos x="20" y="0"/>
                </a:cxn>
                <a:cxn ang="0">
                  <a:pos x="21" y="0"/>
                </a:cxn>
                <a:cxn ang="0">
                  <a:pos x="20" y="1"/>
                </a:cxn>
                <a:cxn ang="0">
                  <a:pos x="19" y="3"/>
                </a:cxn>
                <a:cxn ang="0">
                  <a:pos x="17" y="6"/>
                </a:cxn>
                <a:cxn ang="0">
                  <a:pos x="15" y="8"/>
                </a:cxn>
                <a:cxn ang="0">
                  <a:pos x="13" y="12"/>
                </a:cxn>
                <a:cxn ang="0">
                  <a:pos x="12" y="15"/>
                </a:cxn>
                <a:cxn ang="0">
                  <a:pos x="10" y="18"/>
                </a:cxn>
                <a:cxn ang="0">
                  <a:pos x="9" y="23"/>
                </a:cxn>
                <a:cxn ang="0">
                  <a:pos x="8" y="27"/>
                </a:cxn>
                <a:cxn ang="0">
                  <a:pos x="6" y="31"/>
                </a:cxn>
                <a:cxn ang="0">
                  <a:pos x="5" y="35"/>
                </a:cxn>
                <a:cxn ang="0">
                  <a:pos x="5" y="38"/>
                </a:cxn>
                <a:cxn ang="0">
                  <a:pos x="5" y="41"/>
                </a:cxn>
                <a:cxn ang="0">
                  <a:pos x="4" y="45"/>
                </a:cxn>
                <a:cxn ang="0">
                  <a:pos x="4" y="47"/>
                </a:cxn>
                <a:cxn ang="0">
                  <a:pos x="4" y="50"/>
                </a:cxn>
                <a:cxn ang="0">
                  <a:pos x="4" y="54"/>
                </a:cxn>
                <a:cxn ang="0">
                  <a:pos x="3" y="56"/>
                </a:cxn>
                <a:cxn ang="0">
                  <a:pos x="3" y="59"/>
                </a:cxn>
              </a:cxnLst>
              <a:rect l="0" t="0" r="r" b="b"/>
              <a:pathLst>
                <a:path w="22" h="62">
                  <a:moveTo>
                    <a:pt x="3" y="59"/>
                  </a:moveTo>
                  <a:lnTo>
                    <a:pt x="2" y="61"/>
                  </a:lnTo>
                  <a:lnTo>
                    <a:pt x="2" y="61"/>
                  </a:lnTo>
                  <a:lnTo>
                    <a:pt x="1" y="60"/>
                  </a:lnTo>
                  <a:lnTo>
                    <a:pt x="0" y="58"/>
                  </a:lnTo>
                  <a:lnTo>
                    <a:pt x="0" y="56"/>
                  </a:lnTo>
                  <a:lnTo>
                    <a:pt x="0" y="55"/>
                  </a:lnTo>
                  <a:lnTo>
                    <a:pt x="0" y="52"/>
                  </a:lnTo>
                  <a:lnTo>
                    <a:pt x="0" y="48"/>
                  </a:lnTo>
                  <a:lnTo>
                    <a:pt x="1" y="45"/>
                  </a:lnTo>
                  <a:lnTo>
                    <a:pt x="1" y="41"/>
                  </a:lnTo>
                  <a:lnTo>
                    <a:pt x="2" y="36"/>
                  </a:lnTo>
                  <a:lnTo>
                    <a:pt x="2" y="33"/>
                  </a:lnTo>
                  <a:lnTo>
                    <a:pt x="3" y="29"/>
                  </a:lnTo>
                  <a:lnTo>
                    <a:pt x="4" y="26"/>
                  </a:lnTo>
                  <a:lnTo>
                    <a:pt x="5" y="23"/>
                  </a:lnTo>
                  <a:lnTo>
                    <a:pt x="6" y="20"/>
                  </a:lnTo>
                  <a:lnTo>
                    <a:pt x="7" y="17"/>
                  </a:lnTo>
                  <a:lnTo>
                    <a:pt x="9" y="15"/>
                  </a:lnTo>
                  <a:lnTo>
                    <a:pt x="10" y="12"/>
                  </a:lnTo>
                  <a:lnTo>
                    <a:pt x="12" y="10"/>
                  </a:lnTo>
                  <a:lnTo>
                    <a:pt x="13" y="7"/>
                  </a:lnTo>
                  <a:lnTo>
                    <a:pt x="15" y="5"/>
                  </a:lnTo>
                  <a:lnTo>
                    <a:pt x="17" y="4"/>
                  </a:lnTo>
                  <a:lnTo>
                    <a:pt x="19" y="2"/>
                  </a:lnTo>
                  <a:lnTo>
                    <a:pt x="20" y="0"/>
                  </a:lnTo>
                  <a:lnTo>
                    <a:pt x="21" y="0"/>
                  </a:lnTo>
                  <a:lnTo>
                    <a:pt x="20" y="1"/>
                  </a:lnTo>
                  <a:lnTo>
                    <a:pt x="19" y="3"/>
                  </a:lnTo>
                  <a:lnTo>
                    <a:pt x="17" y="6"/>
                  </a:lnTo>
                  <a:lnTo>
                    <a:pt x="15" y="8"/>
                  </a:lnTo>
                  <a:lnTo>
                    <a:pt x="13" y="12"/>
                  </a:lnTo>
                  <a:lnTo>
                    <a:pt x="12" y="15"/>
                  </a:lnTo>
                  <a:lnTo>
                    <a:pt x="10" y="18"/>
                  </a:lnTo>
                  <a:lnTo>
                    <a:pt x="9" y="23"/>
                  </a:lnTo>
                  <a:lnTo>
                    <a:pt x="8" y="27"/>
                  </a:lnTo>
                  <a:lnTo>
                    <a:pt x="6" y="31"/>
                  </a:lnTo>
                  <a:lnTo>
                    <a:pt x="5" y="35"/>
                  </a:lnTo>
                  <a:lnTo>
                    <a:pt x="5" y="38"/>
                  </a:lnTo>
                  <a:lnTo>
                    <a:pt x="5" y="41"/>
                  </a:lnTo>
                  <a:lnTo>
                    <a:pt x="4" y="45"/>
                  </a:lnTo>
                  <a:lnTo>
                    <a:pt x="4" y="47"/>
                  </a:lnTo>
                  <a:lnTo>
                    <a:pt x="4" y="50"/>
                  </a:lnTo>
                  <a:lnTo>
                    <a:pt x="4" y="54"/>
                  </a:lnTo>
                  <a:lnTo>
                    <a:pt x="3" y="56"/>
                  </a:lnTo>
                  <a:lnTo>
                    <a:pt x="3" y="59"/>
                  </a:lnTo>
                </a:path>
              </a:pathLst>
            </a:custGeom>
            <a:solidFill>
              <a:srgbClr val="A6452A"/>
            </a:solidFill>
            <a:ln w="9525" cap="rnd">
              <a:noFill/>
              <a:round/>
              <a:headEnd/>
              <a:tailEnd/>
            </a:ln>
            <a:effectLst/>
          </p:spPr>
          <p:txBody>
            <a:bodyPr wrap="none" lIns="104683" tIns="52342" rIns="104683" bIns="52342">
              <a:spAutoFit/>
            </a:bodyPr>
            <a:lstStyle/>
            <a:p>
              <a:pPr>
                <a:defRPr/>
              </a:pPr>
              <a:endParaRPr lang="en-US" dirty="0"/>
            </a:p>
          </p:txBody>
        </p:sp>
        <p:sp>
          <p:nvSpPr>
            <p:cNvPr id="1299" name="Freeform 275"/>
            <p:cNvSpPr>
              <a:spLocks/>
            </p:cNvSpPr>
            <p:nvPr/>
          </p:nvSpPr>
          <p:spPr bwMode="auto">
            <a:xfrm>
              <a:off x="407" y="441"/>
              <a:ext cx="21" cy="61"/>
            </a:xfrm>
            <a:custGeom>
              <a:avLst/>
              <a:gdLst/>
              <a:ahLst/>
              <a:cxnLst>
                <a:cxn ang="0">
                  <a:pos x="3" y="58"/>
                </a:cxn>
                <a:cxn ang="0">
                  <a:pos x="2" y="59"/>
                </a:cxn>
                <a:cxn ang="0">
                  <a:pos x="2" y="60"/>
                </a:cxn>
                <a:cxn ang="0">
                  <a:pos x="1" y="58"/>
                </a:cxn>
                <a:cxn ang="0">
                  <a:pos x="0" y="57"/>
                </a:cxn>
                <a:cxn ang="0">
                  <a:pos x="0" y="55"/>
                </a:cxn>
                <a:cxn ang="0">
                  <a:pos x="0" y="54"/>
                </a:cxn>
                <a:cxn ang="0">
                  <a:pos x="0" y="50"/>
                </a:cxn>
                <a:cxn ang="0">
                  <a:pos x="0" y="47"/>
                </a:cxn>
                <a:cxn ang="0">
                  <a:pos x="1" y="44"/>
                </a:cxn>
                <a:cxn ang="0">
                  <a:pos x="2" y="39"/>
                </a:cxn>
                <a:cxn ang="0">
                  <a:pos x="2" y="35"/>
                </a:cxn>
                <a:cxn ang="0">
                  <a:pos x="2" y="32"/>
                </a:cxn>
                <a:cxn ang="0">
                  <a:pos x="3" y="28"/>
                </a:cxn>
                <a:cxn ang="0">
                  <a:pos x="4" y="25"/>
                </a:cxn>
                <a:cxn ang="0">
                  <a:pos x="5" y="22"/>
                </a:cxn>
                <a:cxn ang="0">
                  <a:pos x="6" y="19"/>
                </a:cxn>
                <a:cxn ang="0">
                  <a:pos x="8" y="16"/>
                </a:cxn>
                <a:cxn ang="0">
                  <a:pos x="8" y="15"/>
                </a:cxn>
                <a:cxn ang="0">
                  <a:pos x="10" y="12"/>
                </a:cxn>
                <a:cxn ang="0">
                  <a:pos x="12" y="9"/>
                </a:cxn>
                <a:cxn ang="0">
                  <a:pos x="13" y="7"/>
                </a:cxn>
                <a:cxn ang="0">
                  <a:pos x="15" y="5"/>
                </a:cxn>
                <a:cxn ang="0">
                  <a:pos x="16" y="3"/>
                </a:cxn>
                <a:cxn ang="0">
                  <a:pos x="18" y="2"/>
                </a:cxn>
                <a:cxn ang="0">
                  <a:pos x="19" y="0"/>
                </a:cxn>
                <a:cxn ang="0">
                  <a:pos x="20" y="0"/>
                </a:cxn>
                <a:cxn ang="0">
                  <a:pos x="19" y="1"/>
                </a:cxn>
                <a:cxn ang="0">
                  <a:pos x="18" y="3"/>
                </a:cxn>
                <a:cxn ang="0">
                  <a:pos x="16" y="5"/>
                </a:cxn>
                <a:cxn ang="0">
                  <a:pos x="15" y="8"/>
                </a:cxn>
                <a:cxn ang="0">
                  <a:pos x="12" y="11"/>
                </a:cxn>
                <a:cxn ang="0">
                  <a:pos x="12" y="14"/>
                </a:cxn>
                <a:cxn ang="0">
                  <a:pos x="10" y="17"/>
                </a:cxn>
                <a:cxn ang="0">
                  <a:pos x="8" y="22"/>
                </a:cxn>
                <a:cxn ang="0">
                  <a:pos x="7" y="26"/>
                </a:cxn>
                <a:cxn ang="0">
                  <a:pos x="6" y="30"/>
                </a:cxn>
                <a:cxn ang="0">
                  <a:pos x="5" y="34"/>
                </a:cxn>
                <a:cxn ang="0">
                  <a:pos x="5" y="37"/>
                </a:cxn>
                <a:cxn ang="0">
                  <a:pos x="4" y="40"/>
                </a:cxn>
                <a:cxn ang="0">
                  <a:pos x="4" y="44"/>
                </a:cxn>
                <a:cxn ang="0">
                  <a:pos x="4" y="46"/>
                </a:cxn>
                <a:cxn ang="0">
                  <a:pos x="3" y="49"/>
                </a:cxn>
                <a:cxn ang="0">
                  <a:pos x="3" y="52"/>
                </a:cxn>
                <a:cxn ang="0">
                  <a:pos x="3" y="55"/>
                </a:cxn>
                <a:cxn ang="0">
                  <a:pos x="3" y="58"/>
                </a:cxn>
              </a:cxnLst>
              <a:rect l="0" t="0" r="r" b="b"/>
              <a:pathLst>
                <a:path w="21" h="61">
                  <a:moveTo>
                    <a:pt x="3" y="58"/>
                  </a:moveTo>
                  <a:lnTo>
                    <a:pt x="2" y="59"/>
                  </a:lnTo>
                  <a:lnTo>
                    <a:pt x="2" y="60"/>
                  </a:lnTo>
                  <a:lnTo>
                    <a:pt x="1" y="58"/>
                  </a:lnTo>
                  <a:lnTo>
                    <a:pt x="0" y="57"/>
                  </a:lnTo>
                  <a:lnTo>
                    <a:pt x="0" y="55"/>
                  </a:lnTo>
                  <a:lnTo>
                    <a:pt x="0" y="54"/>
                  </a:lnTo>
                  <a:lnTo>
                    <a:pt x="0" y="50"/>
                  </a:lnTo>
                  <a:lnTo>
                    <a:pt x="0" y="47"/>
                  </a:lnTo>
                  <a:lnTo>
                    <a:pt x="1" y="44"/>
                  </a:lnTo>
                  <a:lnTo>
                    <a:pt x="2" y="39"/>
                  </a:lnTo>
                  <a:lnTo>
                    <a:pt x="2" y="35"/>
                  </a:lnTo>
                  <a:lnTo>
                    <a:pt x="2" y="32"/>
                  </a:lnTo>
                  <a:lnTo>
                    <a:pt x="3" y="28"/>
                  </a:lnTo>
                  <a:lnTo>
                    <a:pt x="4" y="25"/>
                  </a:lnTo>
                  <a:lnTo>
                    <a:pt x="5" y="22"/>
                  </a:lnTo>
                  <a:lnTo>
                    <a:pt x="6" y="19"/>
                  </a:lnTo>
                  <a:lnTo>
                    <a:pt x="8" y="16"/>
                  </a:lnTo>
                  <a:lnTo>
                    <a:pt x="8" y="15"/>
                  </a:lnTo>
                  <a:lnTo>
                    <a:pt x="10" y="12"/>
                  </a:lnTo>
                  <a:lnTo>
                    <a:pt x="12" y="9"/>
                  </a:lnTo>
                  <a:lnTo>
                    <a:pt x="13" y="7"/>
                  </a:lnTo>
                  <a:lnTo>
                    <a:pt x="15" y="5"/>
                  </a:lnTo>
                  <a:lnTo>
                    <a:pt x="16" y="3"/>
                  </a:lnTo>
                  <a:lnTo>
                    <a:pt x="18" y="2"/>
                  </a:lnTo>
                  <a:lnTo>
                    <a:pt x="19" y="0"/>
                  </a:lnTo>
                  <a:lnTo>
                    <a:pt x="20" y="0"/>
                  </a:lnTo>
                  <a:lnTo>
                    <a:pt x="19" y="1"/>
                  </a:lnTo>
                  <a:lnTo>
                    <a:pt x="18" y="3"/>
                  </a:lnTo>
                  <a:lnTo>
                    <a:pt x="16" y="5"/>
                  </a:lnTo>
                  <a:lnTo>
                    <a:pt x="15" y="8"/>
                  </a:lnTo>
                  <a:lnTo>
                    <a:pt x="12" y="11"/>
                  </a:lnTo>
                  <a:lnTo>
                    <a:pt x="12" y="14"/>
                  </a:lnTo>
                  <a:lnTo>
                    <a:pt x="10" y="17"/>
                  </a:lnTo>
                  <a:lnTo>
                    <a:pt x="8" y="22"/>
                  </a:lnTo>
                  <a:lnTo>
                    <a:pt x="7" y="26"/>
                  </a:lnTo>
                  <a:lnTo>
                    <a:pt x="6" y="30"/>
                  </a:lnTo>
                  <a:lnTo>
                    <a:pt x="5" y="34"/>
                  </a:lnTo>
                  <a:lnTo>
                    <a:pt x="5" y="37"/>
                  </a:lnTo>
                  <a:lnTo>
                    <a:pt x="4" y="40"/>
                  </a:lnTo>
                  <a:lnTo>
                    <a:pt x="4" y="44"/>
                  </a:lnTo>
                  <a:lnTo>
                    <a:pt x="4" y="46"/>
                  </a:lnTo>
                  <a:lnTo>
                    <a:pt x="3" y="49"/>
                  </a:lnTo>
                  <a:lnTo>
                    <a:pt x="3" y="52"/>
                  </a:lnTo>
                  <a:lnTo>
                    <a:pt x="3" y="55"/>
                  </a:lnTo>
                  <a:lnTo>
                    <a:pt x="3" y="58"/>
                  </a:lnTo>
                </a:path>
              </a:pathLst>
            </a:custGeom>
            <a:solidFill>
              <a:srgbClr val="AA5035"/>
            </a:solidFill>
            <a:ln w="9525" cap="rnd">
              <a:noFill/>
              <a:round/>
              <a:headEnd/>
              <a:tailEnd/>
            </a:ln>
            <a:effectLst/>
          </p:spPr>
          <p:txBody>
            <a:bodyPr wrap="none" lIns="104683" tIns="52342" rIns="104683" bIns="52342">
              <a:spAutoFit/>
            </a:bodyPr>
            <a:lstStyle/>
            <a:p>
              <a:pPr>
                <a:defRPr/>
              </a:pPr>
              <a:endParaRPr lang="en-US" dirty="0"/>
            </a:p>
          </p:txBody>
        </p:sp>
        <p:sp>
          <p:nvSpPr>
            <p:cNvPr id="1300" name="Freeform 276"/>
            <p:cNvSpPr>
              <a:spLocks/>
            </p:cNvSpPr>
            <p:nvPr/>
          </p:nvSpPr>
          <p:spPr bwMode="auto">
            <a:xfrm>
              <a:off x="407" y="441"/>
              <a:ext cx="20" cy="60"/>
            </a:xfrm>
            <a:custGeom>
              <a:avLst/>
              <a:gdLst/>
              <a:ahLst/>
              <a:cxnLst>
                <a:cxn ang="0">
                  <a:pos x="2" y="57"/>
                </a:cxn>
                <a:cxn ang="0">
                  <a:pos x="2" y="59"/>
                </a:cxn>
                <a:cxn ang="0">
                  <a:pos x="2" y="59"/>
                </a:cxn>
                <a:cxn ang="0">
                  <a:pos x="1" y="58"/>
                </a:cxn>
                <a:cxn ang="0">
                  <a:pos x="1" y="56"/>
                </a:cxn>
                <a:cxn ang="0">
                  <a:pos x="0" y="55"/>
                </a:cxn>
                <a:cxn ang="0">
                  <a:pos x="0" y="53"/>
                </a:cxn>
                <a:cxn ang="0">
                  <a:pos x="0" y="50"/>
                </a:cxn>
                <a:cxn ang="0">
                  <a:pos x="1" y="46"/>
                </a:cxn>
                <a:cxn ang="0">
                  <a:pos x="1" y="43"/>
                </a:cxn>
                <a:cxn ang="0">
                  <a:pos x="2" y="39"/>
                </a:cxn>
                <a:cxn ang="0">
                  <a:pos x="2" y="35"/>
                </a:cxn>
                <a:cxn ang="0">
                  <a:pos x="3" y="32"/>
                </a:cxn>
                <a:cxn ang="0">
                  <a:pos x="3" y="28"/>
                </a:cxn>
                <a:cxn ang="0">
                  <a:pos x="5" y="25"/>
                </a:cxn>
                <a:cxn ang="0">
                  <a:pos x="5" y="22"/>
                </a:cxn>
                <a:cxn ang="0">
                  <a:pos x="8" y="16"/>
                </a:cxn>
                <a:cxn ang="0">
                  <a:pos x="10" y="12"/>
                </a:cxn>
                <a:cxn ang="0">
                  <a:pos x="13" y="7"/>
                </a:cxn>
                <a:cxn ang="0">
                  <a:pos x="15" y="4"/>
                </a:cxn>
                <a:cxn ang="0">
                  <a:pos x="18" y="1"/>
                </a:cxn>
                <a:cxn ang="0">
                  <a:pos x="19" y="0"/>
                </a:cxn>
                <a:cxn ang="0">
                  <a:pos x="18" y="1"/>
                </a:cxn>
                <a:cxn ang="0">
                  <a:pos x="17" y="4"/>
                </a:cxn>
                <a:cxn ang="0">
                  <a:pos x="15" y="5"/>
                </a:cxn>
                <a:cxn ang="0">
                  <a:pos x="14" y="8"/>
                </a:cxn>
                <a:cxn ang="0">
                  <a:pos x="12" y="11"/>
                </a:cxn>
                <a:cxn ang="0">
                  <a:pos x="11" y="15"/>
                </a:cxn>
                <a:cxn ang="0">
                  <a:pos x="9" y="17"/>
                </a:cxn>
                <a:cxn ang="0">
                  <a:pos x="8" y="22"/>
                </a:cxn>
                <a:cxn ang="0">
                  <a:pos x="7" y="26"/>
                </a:cxn>
                <a:cxn ang="0">
                  <a:pos x="5" y="30"/>
                </a:cxn>
                <a:cxn ang="0">
                  <a:pos x="5" y="34"/>
                </a:cxn>
                <a:cxn ang="0">
                  <a:pos x="4" y="37"/>
                </a:cxn>
                <a:cxn ang="0">
                  <a:pos x="4" y="40"/>
                </a:cxn>
                <a:cxn ang="0">
                  <a:pos x="3" y="44"/>
                </a:cxn>
                <a:cxn ang="0">
                  <a:pos x="3" y="46"/>
                </a:cxn>
                <a:cxn ang="0">
                  <a:pos x="3" y="49"/>
                </a:cxn>
                <a:cxn ang="0">
                  <a:pos x="3" y="51"/>
                </a:cxn>
                <a:cxn ang="0">
                  <a:pos x="3" y="54"/>
                </a:cxn>
                <a:cxn ang="0">
                  <a:pos x="2" y="57"/>
                </a:cxn>
              </a:cxnLst>
              <a:rect l="0" t="0" r="r" b="b"/>
              <a:pathLst>
                <a:path w="20" h="60">
                  <a:moveTo>
                    <a:pt x="2" y="57"/>
                  </a:moveTo>
                  <a:lnTo>
                    <a:pt x="2" y="59"/>
                  </a:lnTo>
                  <a:lnTo>
                    <a:pt x="2" y="59"/>
                  </a:lnTo>
                  <a:lnTo>
                    <a:pt x="1" y="58"/>
                  </a:lnTo>
                  <a:lnTo>
                    <a:pt x="1" y="56"/>
                  </a:lnTo>
                  <a:lnTo>
                    <a:pt x="0" y="55"/>
                  </a:lnTo>
                  <a:lnTo>
                    <a:pt x="0" y="53"/>
                  </a:lnTo>
                  <a:lnTo>
                    <a:pt x="0" y="50"/>
                  </a:lnTo>
                  <a:lnTo>
                    <a:pt x="1" y="46"/>
                  </a:lnTo>
                  <a:lnTo>
                    <a:pt x="1" y="43"/>
                  </a:lnTo>
                  <a:lnTo>
                    <a:pt x="2" y="39"/>
                  </a:lnTo>
                  <a:lnTo>
                    <a:pt x="2" y="35"/>
                  </a:lnTo>
                  <a:lnTo>
                    <a:pt x="3" y="32"/>
                  </a:lnTo>
                  <a:lnTo>
                    <a:pt x="3" y="28"/>
                  </a:lnTo>
                  <a:lnTo>
                    <a:pt x="5" y="25"/>
                  </a:lnTo>
                  <a:lnTo>
                    <a:pt x="5" y="22"/>
                  </a:lnTo>
                  <a:lnTo>
                    <a:pt x="8" y="16"/>
                  </a:lnTo>
                  <a:lnTo>
                    <a:pt x="10" y="12"/>
                  </a:lnTo>
                  <a:lnTo>
                    <a:pt x="13" y="7"/>
                  </a:lnTo>
                  <a:lnTo>
                    <a:pt x="15" y="4"/>
                  </a:lnTo>
                  <a:lnTo>
                    <a:pt x="18" y="1"/>
                  </a:lnTo>
                  <a:lnTo>
                    <a:pt x="19" y="0"/>
                  </a:lnTo>
                  <a:lnTo>
                    <a:pt x="18" y="1"/>
                  </a:lnTo>
                  <a:lnTo>
                    <a:pt x="17" y="4"/>
                  </a:lnTo>
                  <a:lnTo>
                    <a:pt x="15" y="5"/>
                  </a:lnTo>
                  <a:lnTo>
                    <a:pt x="14" y="8"/>
                  </a:lnTo>
                  <a:lnTo>
                    <a:pt x="12" y="11"/>
                  </a:lnTo>
                  <a:lnTo>
                    <a:pt x="11" y="15"/>
                  </a:lnTo>
                  <a:lnTo>
                    <a:pt x="9" y="17"/>
                  </a:lnTo>
                  <a:lnTo>
                    <a:pt x="8" y="22"/>
                  </a:lnTo>
                  <a:lnTo>
                    <a:pt x="7" y="26"/>
                  </a:lnTo>
                  <a:lnTo>
                    <a:pt x="5" y="30"/>
                  </a:lnTo>
                  <a:lnTo>
                    <a:pt x="5" y="34"/>
                  </a:lnTo>
                  <a:lnTo>
                    <a:pt x="4" y="37"/>
                  </a:lnTo>
                  <a:lnTo>
                    <a:pt x="4" y="40"/>
                  </a:lnTo>
                  <a:lnTo>
                    <a:pt x="3" y="44"/>
                  </a:lnTo>
                  <a:lnTo>
                    <a:pt x="3" y="46"/>
                  </a:lnTo>
                  <a:lnTo>
                    <a:pt x="3" y="49"/>
                  </a:lnTo>
                  <a:lnTo>
                    <a:pt x="3" y="51"/>
                  </a:lnTo>
                  <a:lnTo>
                    <a:pt x="3" y="54"/>
                  </a:lnTo>
                  <a:lnTo>
                    <a:pt x="2" y="57"/>
                  </a:lnTo>
                </a:path>
              </a:pathLst>
            </a:custGeom>
            <a:solidFill>
              <a:srgbClr val="AE5B41"/>
            </a:solidFill>
            <a:ln w="9525" cap="rnd">
              <a:noFill/>
              <a:round/>
              <a:headEnd/>
              <a:tailEnd/>
            </a:ln>
            <a:effectLst/>
          </p:spPr>
          <p:txBody>
            <a:bodyPr wrap="none" lIns="104683" tIns="52342" rIns="104683" bIns="52342">
              <a:spAutoFit/>
            </a:bodyPr>
            <a:lstStyle/>
            <a:p>
              <a:pPr>
                <a:defRPr/>
              </a:pPr>
              <a:endParaRPr lang="en-US" dirty="0"/>
            </a:p>
          </p:txBody>
        </p:sp>
        <p:sp>
          <p:nvSpPr>
            <p:cNvPr id="1301" name="Freeform 277"/>
            <p:cNvSpPr>
              <a:spLocks/>
            </p:cNvSpPr>
            <p:nvPr/>
          </p:nvSpPr>
          <p:spPr bwMode="auto">
            <a:xfrm>
              <a:off x="408" y="442"/>
              <a:ext cx="18" cy="58"/>
            </a:xfrm>
            <a:custGeom>
              <a:avLst/>
              <a:gdLst/>
              <a:ahLst/>
              <a:cxnLst>
                <a:cxn ang="0">
                  <a:pos x="16" y="1"/>
                </a:cxn>
                <a:cxn ang="0">
                  <a:pos x="17" y="0"/>
                </a:cxn>
                <a:cxn ang="0">
                  <a:pos x="16" y="1"/>
                </a:cxn>
                <a:cxn ang="0">
                  <a:pos x="16" y="3"/>
                </a:cxn>
                <a:cxn ang="0">
                  <a:pos x="14" y="5"/>
                </a:cxn>
                <a:cxn ang="0">
                  <a:pos x="12" y="8"/>
                </a:cxn>
                <a:cxn ang="0">
                  <a:pos x="11" y="11"/>
                </a:cxn>
                <a:cxn ang="0">
                  <a:pos x="10" y="14"/>
                </a:cxn>
                <a:cxn ang="0">
                  <a:pos x="8" y="16"/>
                </a:cxn>
                <a:cxn ang="0">
                  <a:pos x="7" y="21"/>
                </a:cxn>
                <a:cxn ang="0">
                  <a:pos x="5" y="25"/>
                </a:cxn>
                <a:cxn ang="0">
                  <a:pos x="4" y="30"/>
                </a:cxn>
                <a:cxn ang="0">
                  <a:pos x="3" y="33"/>
                </a:cxn>
                <a:cxn ang="0">
                  <a:pos x="3" y="36"/>
                </a:cxn>
                <a:cxn ang="0">
                  <a:pos x="2" y="39"/>
                </a:cxn>
                <a:cxn ang="0">
                  <a:pos x="2" y="43"/>
                </a:cxn>
                <a:cxn ang="0">
                  <a:pos x="2" y="44"/>
                </a:cxn>
                <a:cxn ang="0">
                  <a:pos x="2" y="47"/>
                </a:cxn>
                <a:cxn ang="0">
                  <a:pos x="2" y="50"/>
                </a:cxn>
                <a:cxn ang="0">
                  <a:pos x="1" y="52"/>
                </a:cxn>
                <a:cxn ang="0">
                  <a:pos x="1" y="55"/>
                </a:cxn>
                <a:cxn ang="0">
                  <a:pos x="1" y="57"/>
                </a:cxn>
                <a:cxn ang="0">
                  <a:pos x="1" y="57"/>
                </a:cxn>
                <a:cxn ang="0">
                  <a:pos x="0" y="56"/>
                </a:cxn>
                <a:cxn ang="0">
                  <a:pos x="0" y="54"/>
                </a:cxn>
                <a:cxn ang="0">
                  <a:pos x="0" y="53"/>
                </a:cxn>
                <a:cxn ang="0">
                  <a:pos x="0" y="51"/>
                </a:cxn>
                <a:cxn ang="0">
                  <a:pos x="0" y="48"/>
                </a:cxn>
                <a:cxn ang="0">
                  <a:pos x="0" y="45"/>
                </a:cxn>
                <a:cxn ang="0">
                  <a:pos x="1" y="42"/>
                </a:cxn>
                <a:cxn ang="0">
                  <a:pos x="1" y="38"/>
                </a:cxn>
                <a:cxn ang="0">
                  <a:pos x="1" y="34"/>
                </a:cxn>
                <a:cxn ang="0">
                  <a:pos x="2" y="31"/>
                </a:cxn>
                <a:cxn ang="0">
                  <a:pos x="3" y="27"/>
                </a:cxn>
                <a:cxn ang="0">
                  <a:pos x="4" y="24"/>
                </a:cxn>
                <a:cxn ang="0">
                  <a:pos x="4" y="21"/>
                </a:cxn>
                <a:cxn ang="0">
                  <a:pos x="7" y="15"/>
                </a:cxn>
                <a:cxn ang="0">
                  <a:pos x="9" y="11"/>
                </a:cxn>
                <a:cxn ang="0">
                  <a:pos x="11" y="7"/>
                </a:cxn>
                <a:cxn ang="0">
                  <a:pos x="14" y="4"/>
                </a:cxn>
                <a:cxn ang="0">
                  <a:pos x="16" y="1"/>
                </a:cxn>
              </a:cxnLst>
              <a:rect l="0" t="0" r="r" b="b"/>
              <a:pathLst>
                <a:path w="18" h="58">
                  <a:moveTo>
                    <a:pt x="16" y="1"/>
                  </a:moveTo>
                  <a:lnTo>
                    <a:pt x="17" y="0"/>
                  </a:lnTo>
                  <a:lnTo>
                    <a:pt x="16" y="1"/>
                  </a:lnTo>
                  <a:lnTo>
                    <a:pt x="16" y="3"/>
                  </a:lnTo>
                  <a:lnTo>
                    <a:pt x="14" y="5"/>
                  </a:lnTo>
                  <a:lnTo>
                    <a:pt x="12" y="8"/>
                  </a:lnTo>
                  <a:lnTo>
                    <a:pt x="11" y="11"/>
                  </a:lnTo>
                  <a:lnTo>
                    <a:pt x="10" y="14"/>
                  </a:lnTo>
                  <a:lnTo>
                    <a:pt x="8" y="16"/>
                  </a:lnTo>
                  <a:lnTo>
                    <a:pt x="7" y="21"/>
                  </a:lnTo>
                  <a:lnTo>
                    <a:pt x="5" y="25"/>
                  </a:lnTo>
                  <a:lnTo>
                    <a:pt x="4" y="30"/>
                  </a:lnTo>
                  <a:lnTo>
                    <a:pt x="3" y="33"/>
                  </a:lnTo>
                  <a:lnTo>
                    <a:pt x="3" y="36"/>
                  </a:lnTo>
                  <a:lnTo>
                    <a:pt x="2" y="39"/>
                  </a:lnTo>
                  <a:lnTo>
                    <a:pt x="2" y="43"/>
                  </a:lnTo>
                  <a:lnTo>
                    <a:pt x="2" y="44"/>
                  </a:lnTo>
                  <a:lnTo>
                    <a:pt x="2" y="47"/>
                  </a:lnTo>
                  <a:lnTo>
                    <a:pt x="2" y="50"/>
                  </a:lnTo>
                  <a:lnTo>
                    <a:pt x="1" y="52"/>
                  </a:lnTo>
                  <a:lnTo>
                    <a:pt x="1" y="55"/>
                  </a:lnTo>
                  <a:lnTo>
                    <a:pt x="1" y="57"/>
                  </a:lnTo>
                  <a:lnTo>
                    <a:pt x="1" y="57"/>
                  </a:lnTo>
                  <a:lnTo>
                    <a:pt x="0" y="56"/>
                  </a:lnTo>
                  <a:lnTo>
                    <a:pt x="0" y="54"/>
                  </a:lnTo>
                  <a:lnTo>
                    <a:pt x="0" y="53"/>
                  </a:lnTo>
                  <a:lnTo>
                    <a:pt x="0" y="51"/>
                  </a:lnTo>
                  <a:lnTo>
                    <a:pt x="0" y="48"/>
                  </a:lnTo>
                  <a:lnTo>
                    <a:pt x="0" y="45"/>
                  </a:lnTo>
                  <a:lnTo>
                    <a:pt x="1" y="42"/>
                  </a:lnTo>
                  <a:lnTo>
                    <a:pt x="1" y="38"/>
                  </a:lnTo>
                  <a:lnTo>
                    <a:pt x="1" y="34"/>
                  </a:lnTo>
                  <a:lnTo>
                    <a:pt x="2" y="31"/>
                  </a:lnTo>
                  <a:lnTo>
                    <a:pt x="3" y="27"/>
                  </a:lnTo>
                  <a:lnTo>
                    <a:pt x="4" y="24"/>
                  </a:lnTo>
                  <a:lnTo>
                    <a:pt x="4" y="21"/>
                  </a:lnTo>
                  <a:lnTo>
                    <a:pt x="7" y="15"/>
                  </a:lnTo>
                  <a:lnTo>
                    <a:pt x="9" y="11"/>
                  </a:lnTo>
                  <a:lnTo>
                    <a:pt x="11" y="7"/>
                  </a:lnTo>
                  <a:lnTo>
                    <a:pt x="14" y="4"/>
                  </a:lnTo>
                  <a:lnTo>
                    <a:pt x="16" y="1"/>
                  </a:lnTo>
                </a:path>
              </a:pathLst>
            </a:custGeom>
            <a:solidFill>
              <a:srgbClr val="B2654C"/>
            </a:solidFill>
            <a:ln w="9525" cap="rnd">
              <a:noFill/>
              <a:round/>
              <a:headEnd/>
              <a:tailEnd/>
            </a:ln>
            <a:effectLst/>
          </p:spPr>
          <p:txBody>
            <a:bodyPr wrap="none" lIns="104683" tIns="52342" rIns="104683" bIns="52342">
              <a:spAutoFit/>
            </a:bodyPr>
            <a:lstStyle/>
            <a:p>
              <a:pPr>
                <a:defRPr/>
              </a:pPr>
              <a:endParaRPr lang="en-US" dirty="0"/>
            </a:p>
          </p:txBody>
        </p:sp>
        <p:sp>
          <p:nvSpPr>
            <p:cNvPr id="1302" name="Freeform 278"/>
            <p:cNvSpPr>
              <a:spLocks/>
            </p:cNvSpPr>
            <p:nvPr/>
          </p:nvSpPr>
          <p:spPr bwMode="auto">
            <a:xfrm>
              <a:off x="377" y="573"/>
              <a:ext cx="17" cy="65"/>
            </a:xfrm>
            <a:custGeom>
              <a:avLst/>
              <a:gdLst/>
              <a:ahLst/>
              <a:cxnLst>
                <a:cxn ang="0">
                  <a:pos x="16" y="0"/>
                </a:cxn>
                <a:cxn ang="0">
                  <a:pos x="16" y="0"/>
                </a:cxn>
                <a:cxn ang="0">
                  <a:pos x="16" y="1"/>
                </a:cxn>
                <a:cxn ang="0">
                  <a:pos x="14" y="1"/>
                </a:cxn>
                <a:cxn ang="0">
                  <a:pos x="14" y="2"/>
                </a:cxn>
                <a:cxn ang="0">
                  <a:pos x="14" y="3"/>
                </a:cxn>
                <a:cxn ang="0">
                  <a:pos x="14" y="4"/>
                </a:cxn>
                <a:cxn ang="0">
                  <a:pos x="14" y="5"/>
                </a:cxn>
                <a:cxn ang="0">
                  <a:pos x="14" y="6"/>
                </a:cxn>
                <a:cxn ang="0">
                  <a:pos x="13" y="10"/>
                </a:cxn>
                <a:cxn ang="0">
                  <a:pos x="12" y="15"/>
                </a:cxn>
                <a:cxn ang="0">
                  <a:pos x="11" y="19"/>
                </a:cxn>
                <a:cxn ang="0">
                  <a:pos x="10" y="23"/>
                </a:cxn>
                <a:cxn ang="0">
                  <a:pos x="9" y="28"/>
                </a:cxn>
                <a:cxn ang="0">
                  <a:pos x="9" y="30"/>
                </a:cxn>
                <a:cxn ang="0">
                  <a:pos x="9" y="33"/>
                </a:cxn>
                <a:cxn ang="0">
                  <a:pos x="9" y="35"/>
                </a:cxn>
                <a:cxn ang="0">
                  <a:pos x="9" y="38"/>
                </a:cxn>
                <a:cxn ang="0">
                  <a:pos x="9" y="40"/>
                </a:cxn>
                <a:cxn ang="0">
                  <a:pos x="8" y="42"/>
                </a:cxn>
                <a:cxn ang="0">
                  <a:pos x="8" y="45"/>
                </a:cxn>
                <a:cxn ang="0">
                  <a:pos x="8" y="47"/>
                </a:cxn>
                <a:cxn ang="0">
                  <a:pos x="8" y="50"/>
                </a:cxn>
                <a:cxn ang="0">
                  <a:pos x="7" y="52"/>
                </a:cxn>
                <a:cxn ang="0">
                  <a:pos x="6" y="55"/>
                </a:cxn>
                <a:cxn ang="0">
                  <a:pos x="5" y="57"/>
                </a:cxn>
                <a:cxn ang="0">
                  <a:pos x="4" y="59"/>
                </a:cxn>
                <a:cxn ang="0">
                  <a:pos x="2" y="62"/>
                </a:cxn>
                <a:cxn ang="0">
                  <a:pos x="0" y="64"/>
                </a:cxn>
              </a:cxnLst>
              <a:rect l="0" t="0" r="r" b="b"/>
              <a:pathLst>
                <a:path w="17" h="65">
                  <a:moveTo>
                    <a:pt x="16" y="0"/>
                  </a:moveTo>
                  <a:lnTo>
                    <a:pt x="16" y="0"/>
                  </a:lnTo>
                  <a:lnTo>
                    <a:pt x="16" y="1"/>
                  </a:lnTo>
                  <a:lnTo>
                    <a:pt x="14" y="1"/>
                  </a:lnTo>
                  <a:lnTo>
                    <a:pt x="14" y="2"/>
                  </a:lnTo>
                  <a:lnTo>
                    <a:pt x="14" y="3"/>
                  </a:lnTo>
                  <a:lnTo>
                    <a:pt x="14" y="4"/>
                  </a:lnTo>
                  <a:lnTo>
                    <a:pt x="14" y="5"/>
                  </a:lnTo>
                  <a:lnTo>
                    <a:pt x="14" y="6"/>
                  </a:lnTo>
                  <a:lnTo>
                    <a:pt x="13" y="10"/>
                  </a:lnTo>
                  <a:lnTo>
                    <a:pt x="12" y="15"/>
                  </a:lnTo>
                  <a:lnTo>
                    <a:pt x="11" y="19"/>
                  </a:lnTo>
                  <a:lnTo>
                    <a:pt x="10" y="23"/>
                  </a:lnTo>
                  <a:lnTo>
                    <a:pt x="9" y="28"/>
                  </a:lnTo>
                  <a:lnTo>
                    <a:pt x="9" y="30"/>
                  </a:lnTo>
                  <a:lnTo>
                    <a:pt x="9" y="33"/>
                  </a:lnTo>
                  <a:lnTo>
                    <a:pt x="9" y="35"/>
                  </a:lnTo>
                  <a:lnTo>
                    <a:pt x="9" y="38"/>
                  </a:lnTo>
                  <a:lnTo>
                    <a:pt x="9" y="40"/>
                  </a:lnTo>
                  <a:lnTo>
                    <a:pt x="8" y="42"/>
                  </a:lnTo>
                  <a:lnTo>
                    <a:pt x="8" y="45"/>
                  </a:lnTo>
                  <a:lnTo>
                    <a:pt x="8" y="47"/>
                  </a:lnTo>
                  <a:lnTo>
                    <a:pt x="8" y="50"/>
                  </a:lnTo>
                  <a:lnTo>
                    <a:pt x="7" y="52"/>
                  </a:lnTo>
                  <a:lnTo>
                    <a:pt x="6" y="55"/>
                  </a:lnTo>
                  <a:lnTo>
                    <a:pt x="5" y="57"/>
                  </a:lnTo>
                  <a:lnTo>
                    <a:pt x="4" y="59"/>
                  </a:lnTo>
                  <a:lnTo>
                    <a:pt x="2" y="62"/>
                  </a:lnTo>
                  <a:lnTo>
                    <a:pt x="0" y="64"/>
                  </a:lnTo>
                </a:path>
              </a:pathLst>
            </a:custGeom>
            <a:noFill/>
            <a:ln w="12700" cap="rnd" cmpd="sng">
              <a:solidFill>
                <a:srgbClr val="8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03" name="Freeform 279"/>
            <p:cNvSpPr>
              <a:spLocks/>
            </p:cNvSpPr>
            <p:nvPr/>
          </p:nvSpPr>
          <p:spPr bwMode="auto">
            <a:xfrm>
              <a:off x="377" y="573"/>
              <a:ext cx="17" cy="65"/>
            </a:xfrm>
            <a:custGeom>
              <a:avLst/>
              <a:gdLst/>
              <a:ahLst/>
              <a:cxnLst>
                <a:cxn ang="0">
                  <a:pos x="0" y="64"/>
                </a:cxn>
                <a:cxn ang="0">
                  <a:pos x="2" y="62"/>
                </a:cxn>
                <a:cxn ang="0">
                  <a:pos x="4" y="59"/>
                </a:cxn>
                <a:cxn ang="0">
                  <a:pos x="5" y="57"/>
                </a:cxn>
                <a:cxn ang="0">
                  <a:pos x="6" y="55"/>
                </a:cxn>
                <a:cxn ang="0">
                  <a:pos x="7"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5">
                  <a:moveTo>
                    <a:pt x="0" y="64"/>
                  </a:moveTo>
                  <a:lnTo>
                    <a:pt x="2" y="62"/>
                  </a:lnTo>
                  <a:lnTo>
                    <a:pt x="4" y="59"/>
                  </a:lnTo>
                  <a:lnTo>
                    <a:pt x="5" y="57"/>
                  </a:lnTo>
                  <a:lnTo>
                    <a:pt x="6" y="55"/>
                  </a:lnTo>
                  <a:lnTo>
                    <a:pt x="7"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8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04" name="Freeform 280"/>
            <p:cNvSpPr>
              <a:spLocks/>
            </p:cNvSpPr>
            <p:nvPr/>
          </p:nvSpPr>
          <p:spPr bwMode="auto">
            <a:xfrm>
              <a:off x="377" y="573"/>
              <a:ext cx="17" cy="65"/>
            </a:xfrm>
            <a:custGeom>
              <a:avLst/>
              <a:gdLst/>
              <a:ahLst/>
              <a:cxnLst>
                <a:cxn ang="0">
                  <a:pos x="0" y="64"/>
                </a:cxn>
                <a:cxn ang="0">
                  <a:pos x="2" y="62"/>
                </a:cxn>
                <a:cxn ang="0">
                  <a:pos x="4" y="59"/>
                </a:cxn>
                <a:cxn ang="0">
                  <a:pos x="5" y="57"/>
                </a:cxn>
                <a:cxn ang="0">
                  <a:pos x="6" y="55"/>
                </a:cxn>
                <a:cxn ang="0">
                  <a:pos x="7"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5">
                  <a:moveTo>
                    <a:pt x="0" y="64"/>
                  </a:moveTo>
                  <a:lnTo>
                    <a:pt x="2" y="62"/>
                  </a:lnTo>
                  <a:lnTo>
                    <a:pt x="4" y="59"/>
                  </a:lnTo>
                  <a:lnTo>
                    <a:pt x="5" y="57"/>
                  </a:lnTo>
                  <a:lnTo>
                    <a:pt x="6" y="55"/>
                  </a:lnTo>
                  <a:lnTo>
                    <a:pt x="7"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88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05" name="Freeform 281"/>
            <p:cNvSpPr>
              <a:spLocks/>
            </p:cNvSpPr>
            <p:nvPr/>
          </p:nvSpPr>
          <p:spPr bwMode="auto">
            <a:xfrm>
              <a:off x="377" y="573"/>
              <a:ext cx="17" cy="65"/>
            </a:xfrm>
            <a:custGeom>
              <a:avLst/>
              <a:gdLst/>
              <a:ahLst/>
              <a:cxnLst>
                <a:cxn ang="0">
                  <a:pos x="0" y="64"/>
                </a:cxn>
                <a:cxn ang="0">
                  <a:pos x="2" y="62"/>
                </a:cxn>
                <a:cxn ang="0">
                  <a:pos x="4" y="59"/>
                </a:cxn>
                <a:cxn ang="0">
                  <a:pos x="5" y="57"/>
                </a:cxn>
                <a:cxn ang="0">
                  <a:pos x="6" y="55"/>
                </a:cxn>
                <a:cxn ang="0">
                  <a:pos x="7"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5">
                  <a:moveTo>
                    <a:pt x="0" y="64"/>
                  </a:moveTo>
                  <a:lnTo>
                    <a:pt x="2" y="62"/>
                  </a:lnTo>
                  <a:lnTo>
                    <a:pt x="4" y="59"/>
                  </a:lnTo>
                  <a:lnTo>
                    <a:pt x="5" y="57"/>
                  </a:lnTo>
                  <a:lnTo>
                    <a:pt x="6" y="55"/>
                  </a:lnTo>
                  <a:lnTo>
                    <a:pt x="7"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88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06" name="Freeform 282"/>
            <p:cNvSpPr>
              <a:spLocks/>
            </p:cNvSpPr>
            <p:nvPr/>
          </p:nvSpPr>
          <p:spPr bwMode="auto">
            <a:xfrm>
              <a:off x="378" y="573"/>
              <a:ext cx="17" cy="65"/>
            </a:xfrm>
            <a:custGeom>
              <a:avLst/>
              <a:gdLst/>
              <a:ahLst/>
              <a:cxnLst>
                <a:cxn ang="0">
                  <a:pos x="0" y="64"/>
                </a:cxn>
                <a:cxn ang="0">
                  <a:pos x="1" y="62"/>
                </a:cxn>
                <a:cxn ang="0">
                  <a:pos x="3" y="59"/>
                </a:cxn>
                <a:cxn ang="0">
                  <a:pos x="4" y="57"/>
                </a:cxn>
                <a:cxn ang="0">
                  <a:pos x="5"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5">
                  <a:moveTo>
                    <a:pt x="0" y="64"/>
                  </a:moveTo>
                  <a:lnTo>
                    <a:pt x="1" y="62"/>
                  </a:lnTo>
                  <a:lnTo>
                    <a:pt x="3" y="59"/>
                  </a:lnTo>
                  <a:lnTo>
                    <a:pt x="4" y="57"/>
                  </a:lnTo>
                  <a:lnTo>
                    <a:pt x="5"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88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07" name="Freeform 283"/>
            <p:cNvSpPr>
              <a:spLocks/>
            </p:cNvSpPr>
            <p:nvPr/>
          </p:nvSpPr>
          <p:spPr bwMode="auto">
            <a:xfrm>
              <a:off x="378" y="573"/>
              <a:ext cx="17" cy="62"/>
            </a:xfrm>
            <a:custGeom>
              <a:avLst/>
              <a:gdLst/>
              <a:ahLst/>
              <a:cxnLst>
                <a:cxn ang="0">
                  <a:pos x="0" y="63"/>
                </a:cxn>
                <a:cxn ang="0">
                  <a:pos x="1" y="62"/>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2"/>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89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08" name="Freeform 284"/>
            <p:cNvSpPr>
              <a:spLocks/>
            </p:cNvSpPr>
            <p:nvPr/>
          </p:nvSpPr>
          <p:spPr bwMode="auto">
            <a:xfrm>
              <a:off x="378" y="573"/>
              <a:ext cx="17" cy="62"/>
            </a:xfrm>
            <a:custGeom>
              <a:avLst/>
              <a:gdLst/>
              <a:ahLst/>
              <a:cxnLst>
                <a:cxn ang="0">
                  <a:pos x="0" y="63"/>
                </a:cxn>
                <a:cxn ang="0">
                  <a:pos x="1"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89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09" name="Freeform 285"/>
            <p:cNvSpPr>
              <a:spLocks/>
            </p:cNvSpPr>
            <p:nvPr/>
          </p:nvSpPr>
          <p:spPr bwMode="auto">
            <a:xfrm>
              <a:off x="378" y="573"/>
              <a:ext cx="17" cy="62"/>
            </a:xfrm>
            <a:custGeom>
              <a:avLst/>
              <a:gdLst/>
              <a:ahLst/>
              <a:cxnLst>
                <a:cxn ang="0">
                  <a:pos x="0" y="63"/>
                </a:cxn>
                <a:cxn ang="0">
                  <a:pos x="1"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8A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10" name="Freeform 286"/>
            <p:cNvSpPr>
              <a:spLocks/>
            </p:cNvSpPr>
            <p:nvPr/>
          </p:nvSpPr>
          <p:spPr bwMode="auto">
            <a:xfrm>
              <a:off x="378" y="573"/>
              <a:ext cx="17" cy="62"/>
            </a:xfrm>
            <a:custGeom>
              <a:avLst/>
              <a:gdLst/>
              <a:ahLst/>
              <a:cxnLst>
                <a:cxn ang="0">
                  <a:pos x="0" y="63"/>
                </a:cxn>
                <a:cxn ang="0">
                  <a:pos x="1"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8A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11" name="Freeform 287"/>
            <p:cNvSpPr>
              <a:spLocks/>
            </p:cNvSpPr>
            <p:nvPr/>
          </p:nvSpPr>
          <p:spPr bwMode="auto">
            <a:xfrm>
              <a:off x="378" y="573"/>
              <a:ext cx="17" cy="62"/>
            </a:xfrm>
            <a:custGeom>
              <a:avLst/>
              <a:gdLst/>
              <a:ahLst/>
              <a:cxnLst>
                <a:cxn ang="0">
                  <a:pos x="0" y="63"/>
                </a:cxn>
                <a:cxn ang="0">
                  <a:pos x="1"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8B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12" name="Freeform 288"/>
            <p:cNvSpPr>
              <a:spLocks/>
            </p:cNvSpPr>
            <p:nvPr/>
          </p:nvSpPr>
          <p:spPr bwMode="auto">
            <a:xfrm>
              <a:off x="378" y="573"/>
              <a:ext cx="17" cy="62"/>
            </a:xfrm>
            <a:custGeom>
              <a:avLst/>
              <a:gdLst/>
              <a:ahLst/>
              <a:cxnLst>
                <a:cxn ang="0">
                  <a:pos x="0" y="63"/>
                </a:cxn>
                <a:cxn ang="0">
                  <a:pos x="1"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8B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13" name="Freeform 289"/>
            <p:cNvSpPr>
              <a:spLocks/>
            </p:cNvSpPr>
            <p:nvPr/>
          </p:nvSpPr>
          <p:spPr bwMode="auto">
            <a:xfrm>
              <a:off x="378" y="573"/>
              <a:ext cx="17" cy="62"/>
            </a:xfrm>
            <a:custGeom>
              <a:avLst/>
              <a:gdLst/>
              <a:ahLst/>
              <a:cxnLst>
                <a:cxn ang="0">
                  <a:pos x="0" y="63"/>
                </a:cxn>
                <a:cxn ang="0">
                  <a:pos x="1"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8C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14" name="Freeform 290"/>
            <p:cNvSpPr>
              <a:spLocks/>
            </p:cNvSpPr>
            <p:nvPr/>
          </p:nvSpPr>
          <p:spPr bwMode="auto">
            <a:xfrm>
              <a:off x="378" y="573"/>
              <a:ext cx="17" cy="62"/>
            </a:xfrm>
            <a:custGeom>
              <a:avLst/>
              <a:gdLst/>
              <a:ahLst/>
              <a:cxnLst>
                <a:cxn ang="0">
                  <a:pos x="0" y="63"/>
                </a:cxn>
                <a:cxn ang="0">
                  <a:pos x="1"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8C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15" name="Freeform 291"/>
            <p:cNvSpPr>
              <a:spLocks/>
            </p:cNvSpPr>
            <p:nvPr/>
          </p:nvSpPr>
          <p:spPr bwMode="auto">
            <a:xfrm>
              <a:off x="378" y="573"/>
              <a:ext cx="17" cy="62"/>
            </a:xfrm>
            <a:custGeom>
              <a:avLst/>
              <a:gdLst/>
              <a:ahLst/>
              <a:cxnLst>
                <a:cxn ang="0">
                  <a:pos x="0" y="63"/>
                </a:cxn>
                <a:cxn ang="0">
                  <a:pos x="1"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8C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16" name="Freeform 292"/>
            <p:cNvSpPr>
              <a:spLocks/>
            </p:cNvSpPr>
            <p:nvPr/>
          </p:nvSpPr>
          <p:spPr bwMode="auto">
            <a:xfrm>
              <a:off x="378" y="573"/>
              <a:ext cx="17" cy="62"/>
            </a:xfrm>
            <a:custGeom>
              <a:avLst/>
              <a:gdLst/>
              <a:ahLst/>
              <a:cxnLst>
                <a:cxn ang="0">
                  <a:pos x="0" y="63"/>
                </a:cxn>
                <a:cxn ang="0">
                  <a:pos x="1"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8D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17" name="Freeform 293"/>
            <p:cNvSpPr>
              <a:spLocks/>
            </p:cNvSpPr>
            <p:nvPr/>
          </p:nvSpPr>
          <p:spPr bwMode="auto">
            <a:xfrm>
              <a:off x="378" y="573"/>
              <a:ext cx="17" cy="62"/>
            </a:xfrm>
            <a:custGeom>
              <a:avLst/>
              <a:gdLst/>
              <a:ahLst/>
              <a:cxnLst>
                <a:cxn ang="0">
                  <a:pos x="0" y="63"/>
                </a:cxn>
                <a:cxn ang="0">
                  <a:pos x="1"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8D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18" name="Freeform 294"/>
            <p:cNvSpPr>
              <a:spLocks/>
            </p:cNvSpPr>
            <p:nvPr/>
          </p:nvSpPr>
          <p:spPr bwMode="auto">
            <a:xfrm>
              <a:off x="378" y="573"/>
              <a:ext cx="17" cy="62"/>
            </a:xfrm>
            <a:custGeom>
              <a:avLst/>
              <a:gdLst/>
              <a:ahLst/>
              <a:cxnLst>
                <a:cxn ang="0">
                  <a:pos x="0" y="63"/>
                </a:cxn>
                <a:cxn ang="0">
                  <a:pos x="1"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8E01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19" name="Freeform 295"/>
            <p:cNvSpPr>
              <a:spLocks/>
            </p:cNvSpPr>
            <p:nvPr/>
          </p:nvSpPr>
          <p:spPr bwMode="auto">
            <a:xfrm>
              <a:off x="378" y="573"/>
              <a:ext cx="17" cy="62"/>
            </a:xfrm>
            <a:custGeom>
              <a:avLst/>
              <a:gdLst/>
              <a:ahLst/>
              <a:cxnLst>
                <a:cxn ang="0">
                  <a:pos x="0" y="63"/>
                </a:cxn>
                <a:cxn ang="0">
                  <a:pos x="1"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8E02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20" name="Freeform 296"/>
            <p:cNvSpPr>
              <a:spLocks/>
            </p:cNvSpPr>
            <p:nvPr/>
          </p:nvSpPr>
          <p:spPr bwMode="auto">
            <a:xfrm>
              <a:off x="378" y="573"/>
              <a:ext cx="17" cy="62"/>
            </a:xfrm>
            <a:custGeom>
              <a:avLst/>
              <a:gdLst/>
              <a:ahLst/>
              <a:cxnLst>
                <a:cxn ang="0">
                  <a:pos x="0" y="63"/>
                </a:cxn>
                <a:cxn ang="0">
                  <a:pos x="1"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8F03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21" name="Freeform 297"/>
            <p:cNvSpPr>
              <a:spLocks/>
            </p:cNvSpPr>
            <p:nvPr/>
          </p:nvSpPr>
          <p:spPr bwMode="auto">
            <a:xfrm>
              <a:off x="378" y="573"/>
              <a:ext cx="17" cy="62"/>
            </a:xfrm>
            <a:custGeom>
              <a:avLst/>
              <a:gdLst/>
              <a:ahLst/>
              <a:cxnLst>
                <a:cxn ang="0">
                  <a:pos x="0" y="63"/>
                </a:cxn>
                <a:cxn ang="0">
                  <a:pos x="1"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8F04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22" name="Freeform 298"/>
            <p:cNvSpPr>
              <a:spLocks/>
            </p:cNvSpPr>
            <p:nvPr/>
          </p:nvSpPr>
          <p:spPr bwMode="auto">
            <a:xfrm>
              <a:off x="378" y="573"/>
              <a:ext cx="17" cy="62"/>
            </a:xfrm>
            <a:custGeom>
              <a:avLst/>
              <a:gdLst/>
              <a:ahLst/>
              <a:cxnLst>
                <a:cxn ang="0">
                  <a:pos x="0" y="63"/>
                </a:cxn>
                <a:cxn ang="0">
                  <a:pos x="2"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2"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8F05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23" name="Freeform 299"/>
            <p:cNvSpPr>
              <a:spLocks/>
            </p:cNvSpPr>
            <p:nvPr/>
          </p:nvSpPr>
          <p:spPr bwMode="auto">
            <a:xfrm>
              <a:off x="378" y="573"/>
              <a:ext cx="17" cy="62"/>
            </a:xfrm>
            <a:custGeom>
              <a:avLst/>
              <a:gdLst/>
              <a:ahLst/>
              <a:cxnLst>
                <a:cxn ang="0">
                  <a:pos x="0" y="63"/>
                </a:cxn>
                <a:cxn ang="0">
                  <a:pos x="2"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2"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9007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24" name="Freeform 300"/>
            <p:cNvSpPr>
              <a:spLocks/>
            </p:cNvSpPr>
            <p:nvPr/>
          </p:nvSpPr>
          <p:spPr bwMode="auto">
            <a:xfrm>
              <a:off x="378" y="573"/>
              <a:ext cx="17" cy="62"/>
            </a:xfrm>
            <a:custGeom>
              <a:avLst/>
              <a:gdLst/>
              <a:ahLst/>
              <a:cxnLst>
                <a:cxn ang="0">
                  <a:pos x="0" y="63"/>
                </a:cxn>
                <a:cxn ang="0">
                  <a:pos x="2"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2"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9008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25" name="Freeform 301"/>
            <p:cNvSpPr>
              <a:spLocks/>
            </p:cNvSpPr>
            <p:nvPr/>
          </p:nvSpPr>
          <p:spPr bwMode="auto">
            <a:xfrm>
              <a:off x="378" y="573"/>
              <a:ext cx="17" cy="62"/>
            </a:xfrm>
            <a:custGeom>
              <a:avLst/>
              <a:gdLst/>
              <a:ahLst/>
              <a:cxnLst>
                <a:cxn ang="0">
                  <a:pos x="0" y="63"/>
                </a:cxn>
                <a:cxn ang="0">
                  <a:pos x="2"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2"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9109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26" name="Freeform 302"/>
            <p:cNvSpPr>
              <a:spLocks/>
            </p:cNvSpPr>
            <p:nvPr/>
          </p:nvSpPr>
          <p:spPr bwMode="auto">
            <a:xfrm>
              <a:off x="378" y="573"/>
              <a:ext cx="17" cy="62"/>
            </a:xfrm>
            <a:custGeom>
              <a:avLst/>
              <a:gdLst/>
              <a:ahLst/>
              <a:cxnLst>
                <a:cxn ang="0">
                  <a:pos x="0" y="63"/>
                </a:cxn>
                <a:cxn ang="0">
                  <a:pos x="2"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2"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910A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27" name="Freeform 303"/>
            <p:cNvSpPr>
              <a:spLocks/>
            </p:cNvSpPr>
            <p:nvPr/>
          </p:nvSpPr>
          <p:spPr bwMode="auto">
            <a:xfrm>
              <a:off x="378" y="573"/>
              <a:ext cx="17" cy="62"/>
            </a:xfrm>
            <a:custGeom>
              <a:avLst/>
              <a:gdLst/>
              <a:ahLst/>
              <a:cxnLst>
                <a:cxn ang="0">
                  <a:pos x="0" y="63"/>
                </a:cxn>
                <a:cxn ang="0">
                  <a:pos x="2"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2"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920B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28" name="Freeform 304"/>
            <p:cNvSpPr>
              <a:spLocks/>
            </p:cNvSpPr>
            <p:nvPr/>
          </p:nvSpPr>
          <p:spPr bwMode="auto">
            <a:xfrm>
              <a:off x="378" y="573"/>
              <a:ext cx="17" cy="62"/>
            </a:xfrm>
            <a:custGeom>
              <a:avLst/>
              <a:gdLst/>
              <a:ahLst/>
              <a:cxnLst>
                <a:cxn ang="0">
                  <a:pos x="0" y="63"/>
                </a:cxn>
                <a:cxn ang="0">
                  <a:pos x="2"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2"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920D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29" name="Freeform 305"/>
            <p:cNvSpPr>
              <a:spLocks/>
            </p:cNvSpPr>
            <p:nvPr/>
          </p:nvSpPr>
          <p:spPr bwMode="auto">
            <a:xfrm>
              <a:off x="378" y="573"/>
              <a:ext cx="17" cy="62"/>
            </a:xfrm>
            <a:custGeom>
              <a:avLst/>
              <a:gdLst/>
              <a:ahLst/>
              <a:cxnLst>
                <a:cxn ang="0">
                  <a:pos x="0" y="63"/>
                </a:cxn>
                <a:cxn ang="0">
                  <a:pos x="2"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2"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930E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30" name="Freeform 306"/>
            <p:cNvSpPr>
              <a:spLocks/>
            </p:cNvSpPr>
            <p:nvPr/>
          </p:nvSpPr>
          <p:spPr bwMode="auto">
            <a:xfrm>
              <a:off x="378" y="573"/>
              <a:ext cx="17" cy="62"/>
            </a:xfrm>
            <a:custGeom>
              <a:avLst/>
              <a:gdLst/>
              <a:ahLst/>
              <a:cxnLst>
                <a:cxn ang="0">
                  <a:pos x="0" y="63"/>
                </a:cxn>
                <a:cxn ang="0">
                  <a:pos x="2"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2"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930F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31" name="Freeform 307"/>
            <p:cNvSpPr>
              <a:spLocks/>
            </p:cNvSpPr>
            <p:nvPr/>
          </p:nvSpPr>
          <p:spPr bwMode="auto">
            <a:xfrm>
              <a:off x="378" y="573"/>
              <a:ext cx="17" cy="62"/>
            </a:xfrm>
            <a:custGeom>
              <a:avLst/>
              <a:gdLst/>
              <a:ahLst/>
              <a:cxnLst>
                <a:cxn ang="0">
                  <a:pos x="0" y="63"/>
                </a:cxn>
                <a:cxn ang="0">
                  <a:pos x="2"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2"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931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32" name="Freeform 308"/>
            <p:cNvSpPr>
              <a:spLocks/>
            </p:cNvSpPr>
            <p:nvPr/>
          </p:nvSpPr>
          <p:spPr bwMode="auto">
            <a:xfrm>
              <a:off x="378" y="573"/>
              <a:ext cx="17" cy="62"/>
            </a:xfrm>
            <a:custGeom>
              <a:avLst/>
              <a:gdLst/>
              <a:ahLst/>
              <a:cxnLst>
                <a:cxn ang="0">
                  <a:pos x="0" y="63"/>
                </a:cxn>
                <a:cxn ang="0">
                  <a:pos x="2"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2"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9411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33" name="Freeform 309"/>
            <p:cNvSpPr>
              <a:spLocks/>
            </p:cNvSpPr>
            <p:nvPr/>
          </p:nvSpPr>
          <p:spPr bwMode="auto">
            <a:xfrm>
              <a:off x="378" y="573"/>
              <a:ext cx="17" cy="62"/>
            </a:xfrm>
            <a:custGeom>
              <a:avLst/>
              <a:gdLst/>
              <a:ahLst/>
              <a:cxnLst>
                <a:cxn ang="0">
                  <a:pos x="0" y="63"/>
                </a:cxn>
                <a:cxn ang="0">
                  <a:pos x="2"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2"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9413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34" name="Freeform 310"/>
            <p:cNvSpPr>
              <a:spLocks/>
            </p:cNvSpPr>
            <p:nvPr/>
          </p:nvSpPr>
          <p:spPr bwMode="auto">
            <a:xfrm>
              <a:off x="378" y="573"/>
              <a:ext cx="17" cy="62"/>
            </a:xfrm>
            <a:custGeom>
              <a:avLst/>
              <a:gdLst/>
              <a:ahLst/>
              <a:cxnLst>
                <a:cxn ang="0">
                  <a:pos x="0" y="63"/>
                </a:cxn>
                <a:cxn ang="0">
                  <a:pos x="2"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2"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9514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35" name="Freeform 311"/>
            <p:cNvSpPr>
              <a:spLocks/>
            </p:cNvSpPr>
            <p:nvPr/>
          </p:nvSpPr>
          <p:spPr bwMode="auto">
            <a:xfrm>
              <a:off x="378" y="573"/>
              <a:ext cx="17" cy="62"/>
            </a:xfrm>
            <a:custGeom>
              <a:avLst/>
              <a:gdLst/>
              <a:ahLst/>
              <a:cxnLst>
                <a:cxn ang="0">
                  <a:pos x="0" y="63"/>
                </a:cxn>
                <a:cxn ang="0">
                  <a:pos x="2"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2"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9515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36" name="Freeform 312"/>
            <p:cNvSpPr>
              <a:spLocks/>
            </p:cNvSpPr>
            <p:nvPr/>
          </p:nvSpPr>
          <p:spPr bwMode="auto">
            <a:xfrm>
              <a:off x="378" y="573"/>
              <a:ext cx="17" cy="62"/>
            </a:xfrm>
            <a:custGeom>
              <a:avLst/>
              <a:gdLst/>
              <a:ahLst/>
              <a:cxnLst>
                <a:cxn ang="0">
                  <a:pos x="0" y="63"/>
                </a:cxn>
                <a:cxn ang="0">
                  <a:pos x="2"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2"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9616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37" name="Freeform 313"/>
            <p:cNvSpPr>
              <a:spLocks/>
            </p:cNvSpPr>
            <p:nvPr/>
          </p:nvSpPr>
          <p:spPr bwMode="auto">
            <a:xfrm>
              <a:off x="378" y="573"/>
              <a:ext cx="17" cy="62"/>
            </a:xfrm>
            <a:custGeom>
              <a:avLst/>
              <a:gdLst/>
              <a:ahLst/>
              <a:cxnLst>
                <a:cxn ang="0">
                  <a:pos x="0" y="63"/>
                </a:cxn>
                <a:cxn ang="0">
                  <a:pos x="2"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2"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961701"/>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38" name="Freeform 314"/>
            <p:cNvSpPr>
              <a:spLocks/>
            </p:cNvSpPr>
            <p:nvPr/>
          </p:nvSpPr>
          <p:spPr bwMode="auto">
            <a:xfrm>
              <a:off x="378" y="573"/>
              <a:ext cx="17" cy="62"/>
            </a:xfrm>
            <a:custGeom>
              <a:avLst/>
              <a:gdLst/>
              <a:ahLst/>
              <a:cxnLst>
                <a:cxn ang="0">
                  <a:pos x="0" y="63"/>
                </a:cxn>
                <a:cxn ang="0">
                  <a:pos x="2"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2"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971802"/>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39" name="Freeform 315"/>
            <p:cNvSpPr>
              <a:spLocks/>
            </p:cNvSpPr>
            <p:nvPr/>
          </p:nvSpPr>
          <p:spPr bwMode="auto">
            <a:xfrm>
              <a:off x="378" y="573"/>
              <a:ext cx="17" cy="62"/>
            </a:xfrm>
            <a:custGeom>
              <a:avLst/>
              <a:gdLst/>
              <a:ahLst/>
              <a:cxnLst>
                <a:cxn ang="0">
                  <a:pos x="0" y="63"/>
                </a:cxn>
                <a:cxn ang="0">
                  <a:pos x="2"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2"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971A04"/>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40" name="Freeform 316"/>
            <p:cNvSpPr>
              <a:spLocks/>
            </p:cNvSpPr>
            <p:nvPr/>
          </p:nvSpPr>
          <p:spPr bwMode="auto">
            <a:xfrm>
              <a:off x="378" y="573"/>
              <a:ext cx="17" cy="62"/>
            </a:xfrm>
            <a:custGeom>
              <a:avLst/>
              <a:gdLst/>
              <a:ahLst/>
              <a:cxnLst>
                <a:cxn ang="0">
                  <a:pos x="0" y="63"/>
                </a:cxn>
                <a:cxn ang="0">
                  <a:pos x="2"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2"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971B05"/>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41" name="Freeform 317"/>
            <p:cNvSpPr>
              <a:spLocks/>
            </p:cNvSpPr>
            <p:nvPr/>
          </p:nvSpPr>
          <p:spPr bwMode="auto">
            <a:xfrm>
              <a:off x="378" y="573"/>
              <a:ext cx="17" cy="62"/>
            </a:xfrm>
            <a:custGeom>
              <a:avLst/>
              <a:gdLst/>
              <a:ahLst/>
              <a:cxnLst>
                <a:cxn ang="0">
                  <a:pos x="0" y="63"/>
                </a:cxn>
                <a:cxn ang="0">
                  <a:pos x="2"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2"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981C07"/>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42" name="Freeform 318"/>
            <p:cNvSpPr>
              <a:spLocks/>
            </p:cNvSpPr>
            <p:nvPr/>
          </p:nvSpPr>
          <p:spPr bwMode="auto">
            <a:xfrm>
              <a:off x="378" y="573"/>
              <a:ext cx="17" cy="62"/>
            </a:xfrm>
            <a:custGeom>
              <a:avLst/>
              <a:gdLst/>
              <a:ahLst/>
              <a:cxnLst>
                <a:cxn ang="0">
                  <a:pos x="0" y="63"/>
                </a:cxn>
                <a:cxn ang="0">
                  <a:pos x="2"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2"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981D08"/>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43" name="Freeform 319"/>
            <p:cNvSpPr>
              <a:spLocks/>
            </p:cNvSpPr>
            <p:nvPr/>
          </p:nvSpPr>
          <p:spPr bwMode="auto">
            <a:xfrm>
              <a:off x="378" y="573"/>
              <a:ext cx="17" cy="62"/>
            </a:xfrm>
            <a:custGeom>
              <a:avLst/>
              <a:gdLst/>
              <a:ahLst/>
              <a:cxnLst>
                <a:cxn ang="0">
                  <a:pos x="0" y="63"/>
                </a:cxn>
                <a:cxn ang="0">
                  <a:pos x="2"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2"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991E0A"/>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44" name="Freeform 320"/>
            <p:cNvSpPr>
              <a:spLocks/>
            </p:cNvSpPr>
            <p:nvPr/>
          </p:nvSpPr>
          <p:spPr bwMode="auto">
            <a:xfrm>
              <a:off x="378" y="573"/>
              <a:ext cx="17" cy="62"/>
            </a:xfrm>
            <a:custGeom>
              <a:avLst/>
              <a:gdLst/>
              <a:ahLst/>
              <a:cxnLst>
                <a:cxn ang="0">
                  <a:pos x="0" y="63"/>
                </a:cxn>
                <a:cxn ang="0">
                  <a:pos x="2"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2"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99200B"/>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45" name="Freeform 321"/>
            <p:cNvSpPr>
              <a:spLocks/>
            </p:cNvSpPr>
            <p:nvPr/>
          </p:nvSpPr>
          <p:spPr bwMode="auto">
            <a:xfrm>
              <a:off x="378" y="573"/>
              <a:ext cx="17" cy="62"/>
            </a:xfrm>
            <a:custGeom>
              <a:avLst/>
              <a:gdLst/>
              <a:ahLst/>
              <a:cxnLst>
                <a:cxn ang="0">
                  <a:pos x="0" y="63"/>
                </a:cxn>
                <a:cxn ang="0">
                  <a:pos x="2"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2"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9A210C"/>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46" name="Freeform 322"/>
            <p:cNvSpPr>
              <a:spLocks/>
            </p:cNvSpPr>
            <p:nvPr/>
          </p:nvSpPr>
          <p:spPr bwMode="auto">
            <a:xfrm>
              <a:off x="378" y="573"/>
              <a:ext cx="17" cy="62"/>
            </a:xfrm>
            <a:custGeom>
              <a:avLst/>
              <a:gdLst/>
              <a:ahLst/>
              <a:cxnLst>
                <a:cxn ang="0">
                  <a:pos x="0" y="63"/>
                </a:cxn>
                <a:cxn ang="0">
                  <a:pos x="2"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2"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9A220E"/>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47" name="Freeform 323"/>
            <p:cNvSpPr>
              <a:spLocks/>
            </p:cNvSpPr>
            <p:nvPr/>
          </p:nvSpPr>
          <p:spPr bwMode="auto">
            <a:xfrm>
              <a:off x="378" y="573"/>
              <a:ext cx="17" cy="62"/>
            </a:xfrm>
            <a:custGeom>
              <a:avLst/>
              <a:gdLst/>
              <a:ahLst/>
              <a:cxnLst>
                <a:cxn ang="0">
                  <a:pos x="0" y="63"/>
                </a:cxn>
                <a:cxn ang="0">
                  <a:pos x="2"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2"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9B230F"/>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48" name="Freeform 324"/>
            <p:cNvSpPr>
              <a:spLocks/>
            </p:cNvSpPr>
            <p:nvPr/>
          </p:nvSpPr>
          <p:spPr bwMode="auto">
            <a:xfrm>
              <a:off x="378" y="573"/>
              <a:ext cx="17" cy="62"/>
            </a:xfrm>
            <a:custGeom>
              <a:avLst/>
              <a:gdLst/>
              <a:ahLst/>
              <a:cxnLst>
                <a:cxn ang="0">
                  <a:pos x="0" y="63"/>
                </a:cxn>
                <a:cxn ang="0">
                  <a:pos x="2" y="61"/>
                </a:cxn>
                <a:cxn ang="0">
                  <a:pos x="3" y="59"/>
                </a:cxn>
                <a:cxn ang="0">
                  <a:pos x="4"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2" y="61"/>
                  </a:lnTo>
                  <a:lnTo>
                    <a:pt x="3" y="59"/>
                  </a:lnTo>
                  <a:lnTo>
                    <a:pt x="4"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9B2411"/>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49" name="Freeform 325"/>
            <p:cNvSpPr>
              <a:spLocks/>
            </p:cNvSpPr>
            <p:nvPr/>
          </p:nvSpPr>
          <p:spPr bwMode="auto">
            <a:xfrm>
              <a:off x="378" y="573"/>
              <a:ext cx="17" cy="62"/>
            </a:xfrm>
            <a:custGeom>
              <a:avLst/>
              <a:gdLst/>
              <a:ahLst/>
              <a:cxnLst>
                <a:cxn ang="0">
                  <a:pos x="0" y="63"/>
                </a:cxn>
                <a:cxn ang="0">
                  <a:pos x="2" y="61"/>
                </a:cxn>
                <a:cxn ang="0">
                  <a:pos x="3" y="59"/>
                </a:cxn>
                <a:cxn ang="0">
                  <a:pos x="5"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2" y="61"/>
                  </a:lnTo>
                  <a:lnTo>
                    <a:pt x="3" y="59"/>
                  </a:lnTo>
                  <a:lnTo>
                    <a:pt x="5"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9B2612"/>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50" name="Freeform 326"/>
            <p:cNvSpPr>
              <a:spLocks/>
            </p:cNvSpPr>
            <p:nvPr/>
          </p:nvSpPr>
          <p:spPr bwMode="auto">
            <a:xfrm>
              <a:off x="378" y="573"/>
              <a:ext cx="17" cy="62"/>
            </a:xfrm>
            <a:custGeom>
              <a:avLst/>
              <a:gdLst/>
              <a:ahLst/>
              <a:cxnLst>
                <a:cxn ang="0">
                  <a:pos x="0" y="63"/>
                </a:cxn>
                <a:cxn ang="0">
                  <a:pos x="2" y="61"/>
                </a:cxn>
                <a:cxn ang="0">
                  <a:pos x="3" y="59"/>
                </a:cxn>
                <a:cxn ang="0">
                  <a:pos x="5"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2" y="61"/>
                  </a:lnTo>
                  <a:lnTo>
                    <a:pt x="3" y="59"/>
                  </a:lnTo>
                  <a:lnTo>
                    <a:pt x="5"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9C2714"/>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51" name="Freeform 327"/>
            <p:cNvSpPr>
              <a:spLocks/>
            </p:cNvSpPr>
            <p:nvPr/>
          </p:nvSpPr>
          <p:spPr bwMode="auto">
            <a:xfrm>
              <a:off x="378" y="573"/>
              <a:ext cx="17" cy="62"/>
            </a:xfrm>
            <a:custGeom>
              <a:avLst/>
              <a:gdLst/>
              <a:ahLst/>
              <a:cxnLst>
                <a:cxn ang="0">
                  <a:pos x="0" y="63"/>
                </a:cxn>
                <a:cxn ang="0">
                  <a:pos x="2" y="61"/>
                </a:cxn>
                <a:cxn ang="0">
                  <a:pos x="3" y="59"/>
                </a:cxn>
                <a:cxn ang="0">
                  <a:pos x="5" y="57"/>
                </a:cxn>
                <a:cxn ang="0">
                  <a:pos x="6" y="55"/>
                </a:cxn>
                <a:cxn ang="0">
                  <a:pos x="6" y="52"/>
                </a:cxn>
                <a:cxn ang="0">
                  <a:pos x="8" y="50"/>
                </a:cxn>
                <a:cxn ang="0">
                  <a:pos x="8" y="47"/>
                </a:cxn>
                <a:cxn ang="0">
                  <a:pos x="8" y="45"/>
                </a:cxn>
                <a:cxn ang="0">
                  <a:pos x="8" y="42"/>
                </a:cxn>
                <a:cxn ang="0">
                  <a:pos x="9" y="40"/>
                </a:cxn>
                <a:cxn ang="0">
                  <a:pos x="9" y="38"/>
                </a:cxn>
                <a:cxn ang="0">
                  <a:pos x="9" y="35"/>
                </a:cxn>
                <a:cxn ang="0">
                  <a:pos x="9" y="33"/>
                </a:cxn>
                <a:cxn ang="0">
                  <a:pos x="9" y="30"/>
                </a:cxn>
                <a:cxn ang="0">
                  <a:pos x="9" y="28"/>
                </a:cxn>
                <a:cxn ang="0">
                  <a:pos x="10"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2" y="61"/>
                  </a:lnTo>
                  <a:lnTo>
                    <a:pt x="3" y="59"/>
                  </a:lnTo>
                  <a:lnTo>
                    <a:pt x="5" y="57"/>
                  </a:lnTo>
                  <a:lnTo>
                    <a:pt x="6" y="55"/>
                  </a:lnTo>
                  <a:lnTo>
                    <a:pt x="6" y="52"/>
                  </a:lnTo>
                  <a:lnTo>
                    <a:pt x="8" y="50"/>
                  </a:lnTo>
                  <a:lnTo>
                    <a:pt x="8" y="47"/>
                  </a:lnTo>
                  <a:lnTo>
                    <a:pt x="8" y="45"/>
                  </a:lnTo>
                  <a:lnTo>
                    <a:pt x="8" y="42"/>
                  </a:lnTo>
                  <a:lnTo>
                    <a:pt x="9" y="40"/>
                  </a:lnTo>
                  <a:lnTo>
                    <a:pt x="9" y="38"/>
                  </a:lnTo>
                  <a:lnTo>
                    <a:pt x="9" y="35"/>
                  </a:lnTo>
                  <a:lnTo>
                    <a:pt x="9" y="33"/>
                  </a:lnTo>
                  <a:lnTo>
                    <a:pt x="9" y="30"/>
                  </a:lnTo>
                  <a:lnTo>
                    <a:pt x="9" y="28"/>
                  </a:lnTo>
                  <a:lnTo>
                    <a:pt x="10"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9C2815"/>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52" name="Freeform 328"/>
            <p:cNvSpPr>
              <a:spLocks/>
            </p:cNvSpPr>
            <p:nvPr/>
          </p:nvSpPr>
          <p:spPr bwMode="auto">
            <a:xfrm>
              <a:off x="379" y="573"/>
              <a:ext cx="17" cy="62"/>
            </a:xfrm>
            <a:custGeom>
              <a:avLst/>
              <a:gdLst/>
              <a:ahLst/>
              <a:cxnLst>
                <a:cxn ang="0">
                  <a:pos x="0" y="63"/>
                </a:cxn>
                <a:cxn ang="0">
                  <a:pos x="1" y="61"/>
                </a:cxn>
                <a:cxn ang="0">
                  <a:pos x="2" y="59"/>
                </a:cxn>
                <a:cxn ang="0">
                  <a:pos x="4" y="57"/>
                </a:cxn>
                <a:cxn ang="0">
                  <a:pos x="6" y="55"/>
                </a:cxn>
                <a:cxn ang="0">
                  <a:pos x="6" y="52"/>
                </a:cxn>
                <a:cxn ang="0">
                  <a:pos x="7" y="50"/>
                </a:cxn>
                <a:cxn ang="0">
                  <a:pos x="7" y="47"/>
                </a:cxn>
                <a:cxn ang="0">
                  <a:pos x="7" y="45"/>
                </a:cxn>
                <a:cxn ang="0">
                  <a:pos x="7" y="42"/>
                </a:cxn>
                <a:cxn ang="0">
                  <a:pos x="8" y="40"/>
                </a:cxn>
                <a:cxn ang="0">
                  <a:pos x="8" y="38"/>
                </a:cxn>
                <a:cxn ang="0">
                  <a:pos x="8" y="35"/>
                </a:cxn>
                <a:cxn ang="0">
                  <a:pos x="8" y="33"/>
                </a:cxn>
                <a:cxn ang="0">
                  <a:pos x="8" y="30"/>
                </a:cxn>
                <a:cxn ang="0">
                  <a:pos x="8" y="28"/>
                </a:cxn>
                <a:cxn ang="0">
                  <a:pos x="9"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2" y="59"/>
                  </a:lnTo>
                  <a:lnTo>
                    <a:pt x="4" y="57"/>
                  </a:lnTo>
                  <a:lnTo>
                    <a:pt x="6" y="55"/>
                  </a:lnTo>
                  <a:lnTo>
                    <a:pt x="6" y="52"/>
                  </a:lnTo>
                  <a:lnTo>
                    <a:pt x="7" y="50"/>
                  </a:lnTo>
                  <a:lnTo>
                    <a:pt x="7" y="47"/>
                  </a:lnTo>
                  <a:lnTo>
                    <a:pt x="7" y="45"/>
                  </a:lnTo>
                  <a:lnTo>
                    <a:pt x="7" y="42"/>
                  </a:lnTo>
                  <a:lnTo>
                    <a:pt x="8" y="40"/>
                  </a:lnTo>
                  <a:lnTo>
                    <a:pt x="8" y="38"/>
                  </a:lnTo>
                  <a:lnTo>
                    <a:pt x="8" y="35"/>
                  </a:lnTo>
                  <a:lnTo>
                    <a:pt x="8" y="33"/>
                  </a:lnTo>
                  <a:lnTo>
                    <a:pt x="8" y="30"/>
                  </a:lnTo>
                  <a:lnTo>
                    <a:pt x="8" y="28"/>
                  </a:lnTo>
                  <a:lnTo>
                    <a:pt x="9"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9D2916"/>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53" name="Freeform 329"/>
            <p:cNvSpPr>
              <a:spLocks/>
            </p:cNvSpPr>
            <p:nvPr/>
          </p:nvSpPr>
          <p:spPr bwMode="auto">
            <a:xfrm>
              <a:off x="379" y="573"/>
              <a:ext cx="17" cy="62"/>
            </a:xfrm>
            <a:custGeom>
              <a:avLst/>
              <a:gdLst/>
              <a:ahLst/>
              <a:cxnLst>
                <a:cxn ang="0">
                  <a:pos x="0" y="63"/>
                </a:cxn>
                <a:cxn ang="0">
                  <a:pos x="1" y="61"/>
                </a:cxn>
                <a:cxn ang="0">
                  <a:pos x="2" y="59"/>
                </a:cxn>
                <a:cxn ang="0">
                  <a:pos x="4" y="57"/>
                </a:cxn>
                <a:cxn ang="0">
                  <a:pos x="6" y="55"/>
                </a:cxn>
                <a:cxn ang="0">
                  <a:pos x="6" y="52"/>
                </a:cxn>
                <a:cxn ang="0">
                  <a:pos x="7" y="50"/>
                </a:cxn>
                <a:cxn ang="0">
                  <a:pos x="7" y="47"/>
                </a:cxn>
                <a:cxn ang="0">
                  <a:pos x="7" y="45"/>
                </a:cxn>
                <a:cxn ang="0">
                  <a:pos x="7" y="42"/>
                </a:cxn>
                <a:cxn ang="0">
                  <a:pos x="8" y="40"/>
                </a:cxn>
                <a:cxn ang="0">
                  <a:pos x="8" y="38"/>
                </a:cxn>
                <a:cxn ang="0">
                  <a:pos x="8" y="35"/>
                </a:cxn>
                <a:cxn ang="0">
                  <a:pos x="8" y="33"/>
                </a:cxn>
                <a:cxn ang="0">
                  <a:pos x="8" y="30"/>
                </a:cxn>
                <a:cxn ang="0">
                  <a:pos x="8" y="28"/>
                </a:cxn>
                <a:cxn ang="0">
                  <a:pos x="9"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2" y="59"/>
                  </a:lnTo>
                  <a:lnTo>
                    <a:pt x="4" y="57"/>
                  </a:lnTo>
                  <a:lnTo>
                    <a:pt x="6" y="55"/>
                  </a:lnTo>
                  <a:lnTo>
                    <a:pt x="6" y="52"/>
                  </a:lnTo>
                  <a:lnTo>
                    <a:pt x="7" y="50"/>
                  </a:lnTo>
                  <a:lnTo>
                    <a:pt x="7" y="47"/>
                  </a:lnTo>
                  <a:lnTo>
                    <a:pt x="7" y="45"/>
                  </a:lnTo>
                  <a:lnTo>
                    <a:pt x="7" y="42"/>
                  </a:lnTo>
                  <a:lnTo>
                    <a:pt x="8" y="40"/>
                  </a:lnTo>
                  <a:lnTo>
                    <a:pt x="8" y="38"/>
                  </a:lnTo>
                  <a:lnTo>
                    <a:pt x="8" y="35"/>
                  </a:lnTo>
                  <a:lnTo>
                    <a:pt x="8" y="33"/>
                  </a:lnTo>
                  <a:lnTo>
                    <a:pt x="8" y="30"/>
                  </a:lnTo>
                  <a:lnTo>
                    <a:pt x="8" y="28"/>
                  </a:lnTo>
                  <a:lnTo>
                    <a:pt x="9"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9D2A18"/>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54" name="Freeform 330"/>
            <p:cNvSpPr>
              <a:spLocks/>
            </p:cNvSpPr>
            <p:nvPr/>
          </p:nvSpPr>
          <p:spPr bwMode="auto">
            <a:xfrm>
              <a:off x="379" y="573"/>
              <a:ext cx="17" cy="62"/>
            </a:xfrm>
            <a:custGeom>
              <a:avLst/>
              <a:gdLst/>
              <a:ahLst/>
              <a:cxnLst>
                <a:cxn ang="0">
                  <a:pos x="0" y="63"/>
                </a:cxn>
                <a:cxn ang="0">
                  <a:pos x="1" y="61"/>
                </a:cxn>
                <a:cxn ang="0">
                  <a:pos x="2" y="59"/>
                </a:cxn>
                <a:cxn ang="0">
                  <a:pos x="4" y="57"/>
                </a:cxn>
                <a:cxn ang="0">
                  <a:pos x="6" y="55"/>
                </a:cxn>
                <a:cxn ang="0">
                  <a:pos x="6" y="52"/>
                </a:cxn>
                <a:cxn ang="0">
                  <a:pos x="7" y="50"/>
                </a:cxn>
                <a:cxn ang="0">
                  <a:pos x="7" y="47"/>
                </a:cxn>
                <a:cxn ang="0">
                  <a:pos x="7" y="45"/>
                </a:cxn>
                <a:cxn ang="0">
                  <a:pos x="7" y="42"/>
                </a:cxn>
                <a:cxn ang="0">
                  <a:pos x="8" y="40"/>
                </a:cxn>
                <a:cxn ang="0">
                  <a:pos x="8" y="38"/>
                </a:cxn>
                <a:cxn ang="0">
                  <a:pos x="8" y="35"/>
                </a:cxn>
                <a:cxn ang="0">
                  <a:pos x="8" y="33"/>
                </a:cxn>
                <a:cxn ang="0">
                  <a:pos x="8" y="30"/>
                </a:cxn>
                <a:cxn ang="0">
                  <a:pos x="8" y="28"/>
                </a:cxn>
                <a:cxn ang="0">
                  <a:pos x="9"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2" y="59"/>
                  </a:lnTo>
                  <a:lnTo>
                    <a:pt x="4" y="57"/>
                  </a:lnTo>
                  <a:lnTo>
                    <a:pt x="6" y="55"/>
                  </a:lnTo>
                  <a:lnTo>
                    <a:pt x="6" y="52"/>
                  </a:lnTo>
                  <a:lnTo>
                    <a:pt x="7" y="50"/>
                  </a:lnTo>
                  <a:lnTo>
                    <a:pt x="7" y="47"/>
                  </a:lnTo>
                  <a:lnTo>
                    <a:pt x="7" y="45"/>
                  </a:lnTo>
                  <a:lnTo>
                    <a:pt x="7" y="42"/>
                  </a:lnTo>
                  <a:lnTo>
                    <a:pt x="8" y="40"/>
                  </a:lnTo>
                  <a:lnTo>
                    <a:pt x="8" y="38"/>
                  </a:lnTo>
                  <a:lnTo>
                    <a:pt x="8" y="35"/>
                  </a:lnTo>
                  <a:lnTo>
                    <a:pt x="8" y="33"/>
                  </a:lnTo>
                  <a:lnTo>
                    <a:pt x="8" y="30"/>
                  </a:lnTo>
                  <a:lnTo>
                    <a:pt x="8" y="28"/>
                  </a:lnTo>
                  <a:lnTo>
                    <a:pt x="9"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9E2C19"/>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55" name="Freeform 331"/>
            <p:cNvSpPr>
              <a:spLocks/>
            </p:cNvSpPr>
            <p:nvPr/>
          </p:nvSpPr>
          <p:spPr bwMode="auto">
            <a:xfrm>
              <a:off x="379" y="573"/>
              <a:ext cx="17" cy="62"/>
            </a:xfrm>
            <a:custGeom>
              <a:avLst/>
              <a:gdLst/>
              <a:ahLst/>
              <a:cxnLst>
                <a:cxn ang="0">
                  <a:pos x="0" y="63"/>
                </a:cxn>
                <a:cxn ang="0">
                  <a:pos x="1" y="61"/>
                </a:cxn>
                <a:cxn ang="0">
                  <a:pos x="2" y="59"/>
                </a:cxn>
                <a:cxn ang="0">
                  <a:pos x="4" y="57"/>
                </a:cxn>
                <a:cxn ang="0">
                  <a:pos x="6" y="55"/>
                </a:cxn>
                <a:cxn ang="0">
                  <a:pos x="6" y="52"/>
                </a:cxn>
                <a:cxn ang="0">
                  <a:pos x="7" y="50"/>
                </a:cxn>
                <a:cxn ang="0">
                  <a:pos x="7" y="47"/>
                </a:cxn>
                <a:cxn ang="0">
                  <a:pos x="7" y="45"/>
                </a:cxn>
                <a:cxn ang="0">
                  <a:pos x="7" y="42"/>
                </a:cxn>
                <a:cxn ang="0">
                  <a:pos x="8" y="40"/>
                </a:cxn>
                <a:cxn ang="0">
                  <a:pos x="8" y="38"/>
                </a:cxn>
                <a:cxn ang="0">
                  <a:pos x="8" y="35"/>
                </a:cxn>
                <a:cxn ang="0">
                  <a:pos x="8" y="33"/>
                </a:cxn>
                <a:cxn ang="0">
                  <a:pos x="8" y="30"/>
                </a:cxn>
                <a:cxn ang="0">
                  <a:pos x="8" y="28"/>
                </a:cxn>
                <a:cxn ang="0">
                  <a:pos x="9"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2" y="59"/>
                  </a:lnTo>
                  <a:lnTo>
                    <a:pt x="4" y="57"/>
                  </a:lnTo>
                  <a:lnTo>
                    <a:pt x="6" y="55"/>
                  </a:lnTo>
                  <a:lnTo>
                    <a:pt x="6" y="52"/>
                  </a:lnTo>
                  <a:lnTo>
                    <a:pt x="7" y="50"/>
                  </a:lnTo>
                  <a:lnTo>
                    <a:pt x="7" y="47"/>
                  </a:lnTo>
                  <a:lnTo>
                    <a:pt x="7" y="45"/>
                  </a:lnTo>
                  <a:lnTo>
                    <a:pt x="7" y="42"/>
                  </a:lnTo>
                  <a:lnTo>
                    <a:pt x="8" y="40"/>
                  </a:lnTo>
                  <a:lnTo>
                    <a:pt x="8" y="38"/>
                  </a:lnTo>
                  <a:lnTo>
                    <a:pt x="8" y="35"/>
                  </a:lnTo>
                  <a:lnTo>
                    <a:pt x="8" y="33"/>
                  </a:lnTo>
                  <a:lnTo>
                    <a:pt x="8" y="30"/>
                  </a:lnTo>
                  <a:lnTo>
                    <a:pt x="8" y="28"/>
                  </a:lnTo>
                  <a:lnTo>
                    <a:pt x="9"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9E2D1B"/>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56" name="Freeform 332"/>
            <p:cNvSpPr>
              <a:spLocks/>
            </p:cNvSpPr>
            <p:nvPr/>
          </p:nvSpPr>
          <p:spPr bwMode="auto">
            <a:xfrm>
              <a:off x="379" y="573"/>
              <a:ext cx="17" cy="62"/>
            </a:xfrm>
            <a:custGeom>
              <a:avLst/>
              <a:gdLst/>
              <a:ahLst/>
              <a:cxnLst>
                <a:cxn ang="0">
                  <a:pos x="0" y="63"/>
                </a:cxn>
                <a:cxn ang="0">
                  <a:pos x="1" y="61"/>
                </a:cxn>
                <a:cxn ang="0">
                  <a:pos x="2" y="59"/>
                </a:cxn>
                <a:cxn ang="0">
                  <a:pos x="4" y="57"/>
                </a:cxn>
                <a:cxn ang="0">
                  <a:pos x="6" y="55"/>
                </a:cxn>
                <a:cxn ang="0">
                  <a:pos x="6" y="52"/>
                </a:cxn>
                <a:cxn ang="0">
                  <a:pos x="7" y="50"/>
                </a:cxn>
                <a:cxn ang="0">
                  <a:pos x="7" y="47"/>
                </a:cxn>
                <a:cxn ang="0">
                  <a:pos x="7" y="45"/>
                </a:cxn>
                <a:cxn ang="0">
                  <a:pos x="7" y="42"/>
                </a:cxn>
                <a:cxn ang="0">
                  <a:pos x="8" y="40"/>
                </a:cxn>
                <a:cxn ang="0">
                  <a:pos x="8" y="38"/>
                </a:cxn>
                <a:cxn ang="0">
                  <a:pos x="8" y="35"/>
                </a:cxn>
                <a:cxn ang="0">
                  <a:pos x="8" y="33"/>
                </a:cxn>
                <a:cxn ang="0">
                  <a:pos x="8" y="30"/>
                </a:cxn>
                <a:cxn ang="0">
                  <a:pos x="8" y="28"/>
                </a:cxn>
                <a:cxn ang="0">
                  <a:pos x="9"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2" y="59"/>
                  </a:lnTo>
                  <a:lnTo>
                    <a:pt x="4" y="57"/>
                  </a:lnTo>
                  <a:lnTo>
                    <a:pt x="6" y="55"/>
                  </a:lnTo>
                  <a:lnTo>
                    <a:pt x="6" y="52"/>
                  </a:lnTo>
                  <a:lnTo>
                    <a:pt x="7" y="50"/>
                  </a:lnTo>
                  <a:lnTo>
                    <a:pt x="7" y="47"/>
                  </a:lnTo>
                  <a:lnTo>
                    <a:pt x="7" y="45"/>
                  </a:lnTo>
                  <a:lnTo>
                    <a:pt x="7" y="42"/>
                  </a:lnTo>
                  <a:lnTo>
                    <a:pt x="8" y="40"/>
                  </a:lnTo>
                  <a:lnTo>
                    <a:pt x="8" y="38"/>
                  </a:lnTo>
                  <a:lnTo>
                    <a:pt x="8" y="35"/>
                  </a:lnTo>
                  <a:lnTo>
                    <a:pt x="8" y="33"/>
                  </a:lnTo>
                  <a:lnTo>
                    <a:pt x="8" y="30"/>
                  </a:lnTo>
                  <a:lnTo>
                    <a:pt x="8" y="28"/>
                  </a:lnTo>
                  <a:lnTo>
                    <a:pt x="9"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9F2E1C"/>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57" name="Freeform 333"/>
            <p:cNvSpPr>
              <a:spLocks/>
            </p:cNvSpPr>
            <p:nvPr/>
          </p:nvSpPr>
          <p:spPr bwMode="auto">
            <a:xfrm>
              <a:off x="379" y="573"/>
              <a:ext cx="17" cy="62"/>
            </a:xfrm>
            <a:custGeom>
              <a:avLst/>
              <a:gdLst/>
              <a:ahLst/>
              <a:cxnLst>
                <a:cxn ang="0">
                  <a:pos x="0" y="63"/>
                </a:cxn>
                <a:cxn ang="0">
                  <a:pos x="1" y="61"/>
                </a:cxn>
                <a:cxn ang="0">
                  <a:pos x="2" y="59"/>
                </a:cxn>
                <a:cxn ang="0">
                  <a:pos x="4" y="57"/>
                </a:cxn>
                <a:cxn ang="0">
                  <a:pos x="6" y="55"/>
                </a:cxn>
                <a:cxn ang="0">
                  <a:pos x="6" y="52"/>
                </a:cxn>
                <a:cxn ang="0">
                  <a:pos x="7" y="50"/>
                </a:cxn>
                <a:cxn ang="0">
                  <a:pos x="7" y="47"/>
                </a:cxn>
                <a:cxn ang="0">
                  <a:pos x="7" y="45"/>
                </a:cxn>
                <a:cxn ang="0">
                  <a:pos x="7" y="42"/>
                </a:cxn>
                <a:cxn ang="0">
                  <a:pos x="8" y="40"/>
                </a:cxn>
                <a:cxn ang="0">
                  <a:pos x="8" y="38"/>
                </a:cxn>
                <a:cxn ang="0">
                  <a:pos x="8" y="35"/>
                </a:cxn>
                <a:cxn ang="0">
                  <a:pos x="8" y="33"/>
                </a:cxn>
                <a:cxn ang="0">
                  <a:pos x="8" y="30"/>
                </a:cxn>
                <a:cxn ang="0">
                  <a:pos x="8" y="28"/>
                </a:cxn>
                <a:cxn ang="0">
                  <a:pos x="9"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2" y="59"/>
                  </a:lnTo>
                  <a:lnTo>
                    <a:pt x="4" y="57"/>
                  </a:lnTo>
                  <a:lnTo>
                    <a:pt x="6" y="55"/>
                  </a:lnTo>
                  <a:lnTo>
                    <a:pt x="6" y="52"/>
                  </a:lnTo>
                  <a:lnTo>
                    <a:pt x="7" y="50"/>
                  </a:lnTo>
                  <a:lnTo>
                    <a:pt x="7" y="47"/>
                  </a:lnTo>
                  <a:lnTo>
                    <a:pt x="7" y="45"/>
                  </a:lnTo>
                  <a:lnTo>
                    <a:pt x="7" y="42"/>
                  </a:lnTo>
                  <a:lnTo>
                    <a:pt x="8" y="40"/>
                  </a:lnTo>
                  <a:lnTo>
                    <a:pt x="8" y="38"/>
                  </a:lnTo>
                  <a:lnTo>
                    <a:pt x="8" y="35"/>
                  </a:lnTo>
                  <a:lnTo>
                    <a:pt x="8" y="33"/>
                  </a:lnTo>
                  <a:lnTo>
                    <a:pt x="8" y="30"/>
                  </a:lnTo>
                  <a:lnTo>
                    <a:pt x="8" y="28"/>
                  </a:lnTo>
                  <a:lnTo>
                    <a:pt x="9"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9F2F1E"/>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58" name="Freeform 334"/>
            <p:cNvSpPr>
              <a:spLocks/>
            </p:cNvSpPr>
            <p:nvPr/>
          </p:nvSpPr>
          <p:spPr bwMode="auto">
            <a:xfrm>
              <a:off x="379" y="573"/>
              <a:ext cx="17" cy="62"/>
            </a:xfrm>
            <a:custGeom>
              <a:avLst/>
              <a:gdLst/>
              <a:ahLst/>
              <a:cxnLst>
                <a:cxn ang="0">
                  <a:pos x="0" y="63"/>
                </a:cxn>
                <a:cxn ang="0">
                  <a:pos x="1" y="61"/>
                </a:cxn>
                <a:cxn ang="0">
                  <a:pos x="2" y="59"/>
                </a:cxn>
                <a:cxn ang="0">
                  <a:pos x="4" y="57"/>
                </a:cxn>
                <a:cxn ang="0">
                  <a:pos x="6" y="55"/>
                </a:cxn>
                <a:cxn ang="0">
                  <a:pos x="6" y="52"/>
                </a:cxn>
                <a:cxn ang="0">
                  <a:pos x="7" y="50"/>
                </a:cxn>
                <a:cxn ang="0">
                  <a:pos x="7" y="47"/>
                </a:cxn>
                <a:cxn ang="0">
                  <a:pos x="7" y="45"/>
                </a:cxn>
                <a:cxn ang="0">
                  <a:pos x="7" y="42"/>
                </a:cxn>
                <a:cxn ang="0">
                  <a:pos x="8" y="40"/>
                </a:cxn>
                <a:cxn ang="0">
                  <a:pos x="8" y="38"/>
                </a:cxn>
                <a:cxn ang="0">
                  <a:pos x="8" y="35"/>
                </a:cxn>
                <a:cxn ang="0">
                  <a:pos x="8" y="33"/>
                </a:cxn>
                <a:cxn ang="0">
                  <a:pos x="8" y="30"/>
                </a:cxn>
                <a:cxn ang="0">
                  <a:pos x="8" y="28"/>
                </a:cxn>
                <a:cxn ang="0">
                  <a:pos x="9"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2" y="59"/>
                  </a:lnTo>
                  <a:lnTo>
                    <a:pt x="4" y="57"/>
                  </a:lnTo>
                  <a:lnTo>
                    <a:pt x="6" y="55"/>
                  </a:lnTo>
                  <a:lnTo>
                    <a:pt x="6" y="52"/>
                  </a:lnTo>
                  <a:lnTo>
                    <a:pt x="7" y="50"/>
                  </a:lnTo>
                  <a:lnTo>
                    <a:pt x="7" y="47"/>
                  </a:lnTo>
                  <a:lnTo>
                    <a:pt x="7" y="45"/>
                  </a:lnTo>
                  <a:lnTo>
                    <a:pt x="7" y="42"/>
                  </a:lnTo>
                  <a:lnTo>
                    <a:pt x="8" y="40"/>
                  </a:lnTo>
                  <a:lnTo>
                    <a:pt x="8" y="38"/>
                  </a:lnTo>
                  <a:lnTo>
                    <a:pt x="8" y="35"/>
                  </a:lnTo>
                  <a:lnTo>
                    <a:pt x="8" y="33"/>
                  </a:lnTo>
                  <a:lnTo>
                    <a:pt x="8" y="30"/>
                  </a:lnTo>
                  <a:lnTo>
                    <a:pt x="8" y="28"/>
                  </a:lnTo>
                  <a:lnTo>
                    <a:pt x="9"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9F301F"/>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59" name="Freeform 335"/>
            <p:cNvSpPr>
              <a:spLocks/>
            </p:cNvSpPr>
            <p:nvPr/>
          </p:nvSpPr>
          <p:spPr bwMode="auto">
            <a:xfrm>
              <a:off x="379" y="573"/>
              <a:ext cx="17" cy="62"/>
            </a:xfrm>
            <a:custGeom>
              <a:avLst/>
              <a:gdLst/>
              <a:ahLst/>
              <a:cxnLst>
                <a:cxn ang="0">
                  <a:pos x="0" y="63"/>
                </a:cxn>
                <a:cxn ang="0">
                  <a:pos x="1" y="61"/>
                </a:cxn>
                <a:cxn ang="0">
                  <a:pos x="2" y="59"/>
                </a:cxn>
                <a:cxn ang="0">
                  <a:pos x="4" y="57"/>
                </a:cxn>
                <a:cxn ang="0">
                  <a:pos x="6" y="55"/>
                </a:cxn>
                <a:cxn ang="0">
                  <a:pos x="6" y="52"/>
                </a:cxn>
                <a:cxn ang="0">
                  <a:pos x="7" y="50"/>
                </a:cxn>
                <a:cxn ang="0">
                  <a:pos x="7" y="47"/>
                </a:cxn>
                <a:cxn ang="0">
                  <a:pos x="7" y="45"/>
                </a:cxn>
                <a:cxn ang="0">
                  <a:pos x="7" y="42"/>
                </a:cxn>
                <a:cxn ang="0">
                  <a:pos x="8" y="40"/>
                </a:cxn>
                <a:cxn ang="0">
                  <a:pos x="8" y="38"/>
                </a:cxn>
                <a:cxn ang="0">
                  <a:pos x="8" y="35"/>
                </a:cxn>
                <a:cxn ang="0">
                  <a:pos x="8" y="33"/>
                </a:cxn>
                <a:cxn ang="0">
                  <a:pos x="8" y="30"/>
                </a:cxn>
                <a:cxn ang="0">
                  <a:pos x="8" y="28"/>
                </a:cxn>
                <a:cxn ang="0">
                  <a:pos x="9"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2" y="59"/>
                  </a:lnTo>
                  <a:lnTo>
                    <a:pt x="4" y="57"/>
                  </a:lnTo>
                  <a:lnTo>
                    <a:pt x="6" y="55"/>
                  </a:lnTo>
                  <a:lnTo>
                    <a:pt x="6" y="52"/>
                  </a:lnTo>
                  <a:lnTo>
                    <a:pt x="7" y="50"/>
                  </a:lnTo>
                  <a:lnTo>
                    <a:pt x="7" y="47"/>
                  </a:lnTo>
                  <a:lnTo>
                    <a:pt x="7" y="45"/>
                  </a:lnTo>
                  <a:lnTo>
                    <a:pt x="7" y="42"/>
                  </a:lnTo>
                  <a:lnTo>
                    <a:pt x="8" y="40"/>
                  </a:lnTo>
                  <a:lnTo>
                    <a:pt x="8" y="38"/>
                  </a:lnTo>
                  <a:lnTo>
                    <a:pt x="8" y="35"/>
                  </a:lnTo>
                  <a:lnTo>
                    <a:pt x="8" y="33"/>
                  </a:lnTo>
                  <a:lnTo>
                    <a:pt x="8" y="30"/>
                  </a:lnTo>
                  <a:lnTo>
                    <a:pt x="8" y="28"/>
                  </a:lnTo>
                  <a:lnTo>
                    <a:pt x="9"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A0312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60" name="Freeform 336"/>
            <p:cNvSpPr>
              <a:spLocks/>
            </p:cNvSpPr>
            <p:nvPr/>
          </p:nvSpPr>
          <p:spPr bwMode="auto">
            <a:xfrm>
              <a:off x="379" y="573"/>
              <a:ext cx="17" cy="62"/>
            </a:xfrm>
            <a:custGeom>
              <a:avLst/>
              <a:gdLst/>
              <a:ahLst/>
              <a:cxnLst>
                <a:cxn ang="0">
                  <a:pos x="0" y="63"/>
                </a:cxn>
                <a:cxn ang="0">
                  <a:pos x="1" y="61"/>
                </a:cxn>
                <a:cxn ang="0">
                  <a:pos x="2" y="59"/>
                </a:cxn>
                <a:cxn ang="0">
                  <a:pos x="4" y="57"/>
                </a:cxn>
                <a:cxn ang="0">
                  <a:pos x="6" y="55"/>
                </a:cxn>
                <a:cxn ang="0">
                  <a:pos x="6" y="52"/>
                </a:cxn>
                <a:cxn ang="0">
                  <a:pos x="7" y="50"/>
                </a:cxn>
                <a:cxn ang="0">
                  <a:pos x="7" y="47"/>
                </a:cxn>
                <a:cxn ang="0">
                  <a:pos x="7" y="45"/>
                </a:cxn>
                <a:cxn ang="0">
                  <a:pos x="7" y="42"/>
                </a:cxn>
                <a:cxn ang="0">
                  <a:pos x="8" y="40"/>
                </a:cxn>
                <a:cxn ang="0">
                  <a:pos x="8" y="38"/>
                </a:cxn>
                <a:cxn ang="0">
                  <a:pos x="8" y="35"/>
                </a:cxn>
                <a:cxn ang="0">
                  <a:pos x="8" y="33"/>
                </a:cxn>
                <a:cxn ang="0">
                  <a:pos x="8" y="30"/>
                </a:cxn>
                <a:cxn ang="0">
                  <a:pos x="8" y="28"/>
                </a:cxn>
                <a:cxn ang="0">
                  <a:pos x="9"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2" y="59"/>
                  </a:lnTo>
                  <a:lnTo>
                    <a:pt x="4" y="57"/>
                  </a:lnTo>
                  <a:lnTo>
                    <a:pt x="6" y="55"/>
                  </a:lnTo>
                  <a:lnTo>
                    <a:pt x="6" y="52"/>
                  </a:lnTo>
                  <a:lnTo>
                    <a:pt x="7" y="50"/>
                  </a:lnTo>
                  <a:lnTo>
                    <a:pt x="7" y="47"/>
                  </a:lnTo>
                  <a:lnTo>
                    <a:pt x="7" y="45"/>
                  </a:lnTo>
                  <a:lnTo>
                    <a:pt x="7" y="42"/>
                  </a:lnTo>
                  <a:lnTo>
                    <a:pt x="8" y="40"/>
                  </a:lnTo>
                  <a:lnTo>
                    <a:pt x="8" y="38"/>
                  </a:lnTo>
                  <a:lnTo>
                    <a:pt x="8" y="35"/>
                  </a:lnTo>
                  <a:lnTo>
                    <a:pt x="8" y="33"/>
                  </a:lnTo>
                  <a:lnTo>
                    <a:pt x="8" y="30"/>
                  </a:lnTo>
                  <a:lnTo>
                    <a:pt x="8" y="28"/>
                  </a:lnTo>
                  <a:lnTo>
                    <a:pt x="9"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A03322"/>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61" name="Freeform 337"/>
            <p:cNvSpPr>
              <a:spLocks/>
            </p:cNvSpPr>
            <p:nvPr/>
          </p:nvSpPr>
          <p:spPr bwMode="auto">
            <a:xfrm>
              <a:off x="379" y="573"/>
              <a:ext cx="17" cy="62"/>
            </a:xfrm>
            <a:custGeom>
              <a:avLst/>
              <a:gdLst/>
              <a:ahLst/>
              <a:cxnLst>
                <a:cxn ang="0">
                  <a:pos x="0" y="63"/>
                </a:cxn>
                <a:cxn ang="0">
                  <a:pos x="1" y="61"/>
                </a:cxn>
                <a:cxn ang="0">
                  <a:pos x="2" y="59"/>
                </a:cxn>
                <a:cxn ang="0">
                  <a:pos x="4" y="57"/>
                </a:cxn>
                <a:cxn ang="0">
                  <a:pos x="6" y="55"/>
                </a:cxn>
                <a:cxn ang="0">
                  <a:pos x="6" y="52"/>
                </a:cxn>
                <a:cxn ang="0">
                  <a:pos x="7" y="50"/>
                </a:cxn>
                <a:cxn ang="0">
                  <a:pos x="7" y="47"/>
                </a:cxn>
                <a:cxn ang="0">
                  <a:pos x="7" y="45"/>
                </a:cxn>
                <a:cxn ang="0">
                  <a:pos x="7" y="42"/>
                </a:cxn>
                <a:cxn ang="0">
                  <a:pos x="8" y="40"/>
                </a:cxn>
                <a:cxn ang="0">
                  <a:pos x="8" y="38"/>
                </a:cxn>
                <a:cxn ang="0">
                  <a:pos x="8" y="35"/>
                </a:cxn>
                <a:cxn ang="0">
                  <a:pos x="8" y="33"/>
                </a:cxn>
                <a:cxn ang="0">
                  <a:pos x="8" y="30"/>
                </a:cxn>
                <a:cxn ang="0">
                  <a:pos x="8" y="28"/>
                </a:cxn>
                <a:cxn ang="0">
                  <a:pos x="9"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2" y="59"/>
                  </a:lnTo>
                  <a:lnTo>
                    <a:pt x="4" y="57"/>
                  </a:lnTo>
                  <a:lnTo>
                    <a:pt x="6" y="55"/>
                  </a:lnTo>
                  <a:lnTo>
                    <a:pt x="6" y="52"/>
                  </a:lnTo>
                  <a:lnTo>
                    <a:pt x="7" y="50"/>
                  </a:lnTo>
                  <a:lnTo>
                    <a:pt x="7" y="47"/>
                  </a:lnTo>
                  <a:lnTo>
                    <a:pt x="7" y="45"/>
                  </a:lnTo>
                  <a:lnTo>
                    <a:pt x="7" y="42"/>
                  </a:lnTo>
                  <a:lnTo>
                    <a:pt x="8" y="40"/>
                  </a:lnTo>
                  <a:lnTo>
                    <a:pt x="8" y="38"/>
                  </a:lnTo>
                  <a:lnTo>
                    <a:pt x="8" y="35"/>
                  </a:lnTo>
                  <a:lnTo>
                    <a:pt x="8" y="33"/>
                  </a:lnTo>
                  <a:lnTo>
                    <a:pt x="8" y="30"/>
                  </a:lnTo>
                  <a:lnTo>
                    <a:pt x="8" y="28"/>
                  </a:lnTo>
                  <a:lnTo>
                    <a:pt x="9"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A13423"/>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62" name="Freeform 338"/>
            <p:cNvSpPr>
              <a:spLocks/>
            </p:cNvSpPr>
            <p:nvPr/>
          </p:nvSpPr>
          <p:spPr bwMode="auto">
            <a:xfrm>
              <a:off x="379" y="573"/>
              <a:ext cx="17" cy="62"/>
            </a:xfrm>
            <a:custGeom>
              <a:avLst/>
              <a:gdLst/>
              <a:ahLst/>
              <a:cxnLst>
                <a:cxn ang="0">
                  <a:pos x="0" y="63"/>
                </a:cxn>
                <a:cxn ang="0">
                  <a:pos x="1" y="61"/>
                </a:cxn>
                <a:cxn ang="0">
                  <a:pos x="2" y="59"/>
                </a:cxn>
                <a:cxn ang="0">
                  <a:pos x="4" y="57"/>
                </a:cxn>
                <a:cxn ang="0">
                  <a:pos x="6" y="55"/>
                </a:cxn>
                <a:cxn ang="0">
                  <a:pos x="6" y="52"/>
                </a:cxn>
                <a:cxn ang="0">
                  <a:pos x="7" y="50"/>
                </a:cxn>
                <a:cxn ang="0">
                  <a:pos x="7" y="47"/>
                </a:cxn>
                <a:cxn ang="0">
                  <a:pos x="7" y="45"/>
                </a:cxn>
                <a:cxn ang="0">
                  <a:pos x="7" y="42"/>
                </a:cxn>
                <a:cxn ang="0">
                  <a:pos x="8" y="40"/>
                </a:cxn>
                <a:cxn ang="0">
                  <a:pos x="8" y="38"/>
                </a:cxn>
                <a:cxn ang="0">
                  <a:pos x="8" y="35"/>
                </a:cxn>
                <a:cxn ang="0">
                  <a:pos x="8" y="33"/>
                </a:cxn>
                <a:cxn ang="0">
                  <a:pos x="8" y="30"/>
                </a:cxn>
                <a:cxn ang="0">
                  <a:pos x="8" y="28"/>
                </a:cxn>
                <a:cxn ang="0">
                  <a:pos x="9"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2" y="59"/>
                  </a:lnTo>
                  <a:lnTo>
                    <a:pt x="4" y="57"/>
                  </a:lnTo>
                  <a:lnTo>
                    <a:pt x="6" y="55"/>
                  </a:lnTo>
                  <a:lnTo>
                    <a:pt x="6" y="52"/>
                  </a:lnTo>
                  <a:lnTo>
                    <a:pt x="7" y="50"/>
                  </a:lnTo>
                  <a:lnTo>
                    <a:pt x="7" y="47"/>
                  </a:lnTo>
                  <a:lnTo>
                    <a:pt x="7" y="45"/>
                  </a:lnTo>
                  <a:lnTo>
                    <a:pt x="7" y="42"/>
                  </a:lnTo>
                  <a:lnTo>
                    <a:pt x="8" y="40"/>
                  </a:lnTo>
                  <a:lnTo>
                    <a:pt x="8" y="38"/>
                  </a:lnTo>
                  <a:lnTo>
                    <a:pt x="8" y="35"/>
                  </a:lnTo>
                  <a:lnTo>
                    <a:pt x="8" y="33"/>
                  </a:lnTo>
                  <a:lnTo>
                    <a:pt x="8" y="30"/>
                  </a:lnTo>
                  <a:lnTo>
                    <a:pt x="8" y="28"/>
                  </a:lnTo>
                  <a:lnTo>
                    <a:pt x="9"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A13525"/>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63" name="Freeform 339"/>
            <p:cNvSpPr>
              <a:spLocks/>
            </p:cNvSpPr>
            <p:nvPr/>
          </p:nvSpPr>
          <p:spPr bwMode="auto">
            <a:xfrm>
              <a:off x="379" y="573"/>
              <a:ext cx="17" cy="62"/>
            </a:xfrm>
            <a:custGeom>
              <a:avLst/>
              <a:gdLst/>
              <a:ahLst/>
              <a:cxnLst>
                <a:cxn ang="0">
                  <a:pos x="0" y="63"/>
                </a:cxn>
                <a:cxn ang="0">
                  <a:pos x="1" y="61"/>
                </a:cxn>
                <a:cxn ang="0">
                  <a:pos x="2" y="59"/>
                </a:cxn>
                <a:cxn ang="0">
                  <a:pos x="4" y="57"/>
                </a:cxn>
                <a:cxn ang="0">
                  <a:pos x="6" y="55"/>
                </a:cxn>
                <a:cxn ang="0">
                  <a:pos x="6" y="52"/>
                </a:cxn>
                <a:cxn ang="0">
                  <a:pos x="7" y="50"/>
                </a:cxn>
                <a:cxn ang="0">
                  <a:pos x="7" y="47"/>
                </a:cxn>
                <a:cxn ang="0">
                  <a:pos x="7" y="45"/>
                </a:cxn>
                <a:cxn ang="0">
                  <a:pos x="7" y="42"/>
                </a:cxn>
                <a:cxn ang="0">
                  <a:pos x="8" y="40"/>
                </a:cxn>
                <a:cxn ang="0">
                  <a:pos x="8" y="38"/>
                </a:cxn>
                <a:cxn ang="0">
                  <a:pos x="8" y="35"/>
                </a:cxn>
                <a:cxn ang="0">
                  <a:pos x="8" y="33"/>
                </a:cxn>
                <a:cxn ang="0">
                  <a:pos x="8" y="30"/>
                </a:cxn>
                <a:cxn ang="0">
                  <a:pos x="8" y="28"/>
                </a:cxn>
                <a:cxn ang="0">
                  <a:pos x="9"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2" y="59"/>
                  </a:lnTo>
                  <a:lnTo>
                    <a:pt x="4" y="57"/>
                  </a:lnTo>
                  <a:lnTo>
                    <a:pt x="6" y="55"/>
                  </a:lnTo>
                  <a:lnTo>
                    <a:pt x="6" y="52"/>
                  </a:lnTo>
                  <a:lnTo>
                    <a:pt x="7" y="50"/>
                  </a:lnTo>
                  <a:lnTo>
                    <a:pt x="7" y="47"/>
                  </a:lnTo>
                  <a:lnTo>
                    <a:pt x="7" y="45"/>
                  </a:lnTo>
                  <a:lnTo>
                    <a:pt x="7" y="42"/>
                  </a:lnTo>
                  <a:lnTo>
                    <a:pt x="8" y="40"/>
                  </a:lnTo>
                  <a:lnTo>
                    <a:pt x="8" y="38"/>
                  </a:lnTo>
                  <a:lnTo>
                    <a:pt x="8" y="35"/>
                  </a:lnTo>
                  <a:lnTo>
                    <a:pt x="8" y="33"/>
                  </a:lnTo>
                  <a:lnTo>
                    <a:pt x="8" y="30"/>
                  </a:lnTo>
                  <a:lnTo>
                    <a:pt x="8" y="28"/>
                  </a:lnTo>
                  <a:lnTo>
                    <a:pt x="9"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A23626"/>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64" name="Freeform 340"/>
            <p:cNvSpPr>
              <a:spLocks/>
            </p:cNvSpPr>
            <p:nvPr/>
          </p:nvSpPr>
          <p:spPr bwMode="auto">
            <a:xfrm>
              <a:off x="379" y="573"/>
              <a:ext cx="17" cy="62"/>
            </a:xfrm>
            <a:custGeom>
              <a:avLst/>
              <a:gdLst/>
              <a:ahLst/>
              <a:cxnLst>
                <a:cxn ang="0">
                  <a:pos x="0" y="63"/>
                </a:cxn>
                <a:cxn ang="0">
                  <a:pos x="1" y="61"/>
                </a:cxn>
                <a:cxn ang="0">
                  <a:pos x="2" y="59"/>
                </a:cxn>
                <a:cxn ang="0">
                  <a:pos x="4" y="57"/>
                </a:cxn>
                <a:cxn ang="0">
                  <a:pos x="6" y="55"/>
                </a:cxn>
                <a:cxn ang="0">
                  <a:pos x="6" y="52"/>
                </a:cxn>
                <a:cxn ang="0">
                  <a:pos x="7" y="50"/>
                </a:cxn>
                <a:cxn ang="0">
                  <a:pos x="7" y="47"/>
                </a:cxn>
                <a:cxn ang="0">
                  <a:pos x="7" y="45"/>
                </a:cxn>
                <a:cxn ang="0">
                  <a:pos x="7" y="42"/>
                </a:cxn>
                <a:cxn ang="0">
                  <a:pos x="8" y="40"/>
                </a:cxn>
                <a:cxn ang="0">
                  <a:pos x="8" y="38"/>
                </a:cxn>
                <a:cxn ang="0">
                  <a:pos x="8" y="35"/>
                </a:cxn>
                <a:cxn ang="0">
                  <a:pos x="8" y="33"/>
                </a:cxn>
                <a:cxn ang="0">
                  <a:pos x="8" y="30"/>
                </a:cxn>
                <a:cxn ang="0">
                  <a:pos x="8" y="28"/>
                </a:cxn>
                <a:cxn ang="0">
                  <a:pos x="9"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2" y="59"/>
                  </a:lnTo>
                  <a:lnTo>
                    <a:pt x="4" y="57"/>
                  </a:lnTo>
                  <a:lnTo>
                    <a:pt x="6" y="55"/>
                  </a:lnTo>
                  <a:lnTo>
                    <a:pt x="6" y="52"/>
                  </a:lnTo>
                  <a:lnTo>
                    <a:pt x="7" y="50"/>
                  </a:lnTo>
                  <a:lnTo>
                    <a:pt x="7" y="47"/>
                  </a:lnTo>
                  <a:lnTo>
                    <a:pt x="7" y="45"/>
                  </a:lnTo>
                  <a:lnTo>
                    <a:pt x="7" y="42"/>
                  </a:lnTo>
                  <a:lnTo>
                    <a:pt x="8" y="40"/>
                  </a:lnTo>
                  <a:lnTo>
                    <a:pt x="8" y="38"/>
                  </a:lnTo>
                  <a:lnTo>
                    <a:pt x="8" y="35"/>
                  </a:lnTo>
                  <a:lnTo>
                    <a:pt x="8" y="33"/>
                  </a:lnTo>
                  <a:lnTo>
                    <a:pt x="8" y="30"/>
                  </a:lnTo>
                  <a:lnTo>
                    <a:pt x="8" y="28"/>
                  </a:lnTo>
                  <a:lnTo>
                    <a:pt x="9"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A23728"/>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65" name="Freeform 341"/>
            <p:cNvSpPr>
              <a:spLocks/>
            </p:cNvSpPr>
            <p:nvPr/>
          </p:nvSpPr>
          <p:spPr bwMode="auto">
            <a:xfrm>
              <a:off x="379" y="573"/>
              <a:ext cx="17" cy="62"/>
            </a:xfrm>
            <a:custGeom>
              <a:avLst/>
              <a:gdLst/>
              <a:ahLst/>
              <a:cxnLst>
                <a:cxn ang="0">
                  <a:pos x="0" y="63"/>
                </a:cxn>
                <a:cxn ang="0">
                  <a:pos x="1" y="61"/>
                </a:cxn>
                <a:cxn ang="0">
                  <a:pos x="2" y="59"/>
                </a:cxn>
                <a:cxn ang="0">
                  <a:pos x="4" y="57"/>
                </a:cxn>
                <a:cxn ang="0">
                  <a:pos x="6" y="55"/>
                </a:cxn>
                <a:cxn ang="0">
                  <a:pos x="6" y="52"/>
                </a:cxn>
                <a:cxn ang="0">
                  <a:pos x="7" y="50"/>
                </a:cxn>
                <a:cxn ang="0">
                  <a:pos x="7" y="47"/>
                </a:cxn>
                <a:cxn ang="0">
                  <a:pos x="7" y="45"/>
                </a:cxn>
                <a:cxn ang="0">
                  <a:pos x="7" y="42"/>
                </a:cxn>
                <a:cxn ang="0">
                  <a:pos x="8" y="40"/>
                </a:cxn>
                <a:cxn ang="0">
                  <a:pos x="8" y="38"/>
                </a:cxn>
                <a:cxn ang="0">
                  <a:pos x="8" y="35"/>
                </a:cxn>
                <a:cxn ang="0">
                  <a:pos x="8" y="33"/>
                </a:cxn>
                <a:cxn ang="0">
                  <a:pos x="8" y="30"/>
                </a:cxn>
                <a:cxn ang="0">
                  <a:pos x="8" y="28"/>
                </a:cxn>
                <a:cxn ang="0">
                  <a:pos x="9"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2" y="59"/>
                  </a:lnTo>
                  <a:lnTo>
                    <a:pt x="4" y="57"/>
                  </a:lnTo>
                  <a:lnTo>
                    <a:pt x="6" y="55"/>
                  </a:lnTo>
                  <a:lnTo>
                    <a:pt x="6" y="52"/>
                  </a:lnTo>
                  <a:lnTo>
                    <a:pt x="7" y="50"/>
                  </a:lnTo>
                  <a:lnTo>
                    <a:pt x="7" y="47"/>
                  </a:lnTo>
                  <a:lnTo>
                    <a:pt x="7" y="45"/>
                  </a:lnTo>
                  <a:lnTo>
                    <a:pt x="7" y="42"/>
                  </a:lnTo>
                  <a:lnTo>
                    <a:pt x="8" y="40"/>
                  </a:lnTo>
                  <a:lnTo>
                    <a:pt x="8" y="38"/>
                  </a:lnTo>
                  <a:lnTo>
                    <a:pt x="8" y="35"/>
                  </a:lnTo>
                  <a:lnTo>
                    <a:pt x="8" y="33"/>
                  </a:lnTo>
                  <a:lnTo>
                    <a:pt x="8" y="30"/>
                  </a:lnTo>
                  <a:lnTo>
                    <a:pt x="8" y="28"/>
                  </a:lnTo>
                  <a:lnTo>
                    <a:pt x="9"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A23929"/>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66" name="Freeform 342"/>
            <p:cNvSpPr>
              <a:spLocks/>
            </p:cNvSpPr>
            <p:nvPr/>
          </p:nvSpPr>
          <p:spPr bwMode="auto">
            <a:xfrm>
              <a:off x="379" y="573"/>
              <a:ext cx="17" cy="62"/>
            </a:xfrm>
            <a:custGeom>
              <a:avLst/>
              <a:gdLst/>
              <a:ahLst/>
              <a:cxnLst>
                <a:cxn ang="0">
                  <a:pos x="0" y="63"/>
                </a:cxn>
                <a:cxn ang="0">
                  <a:pos x="1" y="61"/>
                </a:cxn>
                <a:cxn ang="0">
                  <a:pos x="2" y="59"/>
                </a:cxn>
                <a:cxn ang="0">
                  <a:pos x="4" y="57"/>
                </a:cxn>
                <a:cxn ang="0">
                  <a:pos x="6" y="55"/>
                </a:cxn>
                <a:cxn ang="0">
                  <a:pos x="6" y="52"/>
                </a:cxn>
                <a:cxn ang="0">
                  <a:pos x="7" y="50"/>
                </a:cxn>
                <a:cxn ang="0">
                  <a:pos x="7" y="47"/>
                </a:cxn>
                <a:cxn ang="0">
                  <a:pos x="7" y="45"/>
                </a:cxn>
                <a:cxn ang="0">
                  <a:pos x="7" y="42"/>
                </a:cxn>
                <a:cxn ang="0">
                  <a:pos x="8" y="40"/>
                </a:cxn>
                <a:cxn ang="0">
                  <a:pos x="8" y="38"/>
                </a:cxn>
                <a:cxn ang="0">
                  <a:pos x="8" y="35"/>
                </a:cxn>
                <a:cxn ang="0">
                  <a:pos x="8" y="33"/>
                </a:cxn>
                <a:cxn ang="0">
                  <a:pos x="8" y="30"/>
                </a:cxn>
                <a:cxn ang="0">
                  <a:pos x="8" y="28"/>
                </a:cxn>
                <a:cxn ang="0">
                  <a:pos x="9"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2" y="59"/>
                  </a:lnTo>
                  <a:lnTo>
                    <a:pt x="4" y="57"/>
                  </a:lnTo>
                  <a:lnTo>
                    <a:pt x="6" y="55"/>
                  </a:lnTo>
                  <a:lnTo>
                    <a:pt x="6" y="52"/>
                  </a:lnTo>
                  <a:lnTo>
                    <a:pt x="7" y="50"/>
                  </a:lnTo>
                  <a:lnTo>
                    <a:pt x="7" y="47"/>
                  </a:lnTo>
                  <a:lnTo>
                    <a:pt x="7" y="45"/>
                  </a:lnTo>
                  <a:lnTo>
                    <a:pt x="7" y="42"/>
                  </a:lnTo>
                  <a:lnTo>
                    <a:pt x="8" y="40"/>
                  </a:lnTo>
                  <a:lnTo>
                    <a:pt x="8" y="38"/>
                  </a:lnTo>
                  <a:lnTo>
                    <a:pt x="8" y="35"/>
                  </a:lnTo>
                  <a:lnTo>
                    <a:pt x="8" y="33"/>
                  </a:lnTo>
                  <a:lnTo>
                    <a:pt x="8" y="30"/>
                  </a:lnTo>
                  <a:lnTo>
                    <a:pt x="8" y="28"/>
                  </a:lnTo>
                  <a:lnTo>
                    <a:pt x="9"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A33A2A"/>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67" name="Freeform 343"/>
            <p:cNvSpPr>
              <a:spLocks/>
            </p:cNvSpPr>
            <p:nvPr/>
          </p:nvSpPr>
          <p:spPr bwMode="auto">
            <a:xfrm>
              <a:off x="379" y="573"/>
              <a:ext cx="17" cy="62"/>
            </a:xfrm>
            <a:custGeom>
              <a:avLst/>
              <a:gdLst/>
              <a:ahLst/>
              <a:cxnLst>
                <a:cxn ang="0">
                  <a:pos x="0" y="63"/>
                </a:cxn>
                <a:cxn ang="0">
                  <a:pos x="1" y="61"/>
                </a:cxn>
                <a:cxn ang="0">
                  <a:pos x="2" y="59"/>
                </a:cxn>
                <a:cxn ang="0">
                  <a:pos x="4" y="57"/>
                </a:cxn>
                <a:cxn ang="0">
                  <a:pos x="6" y="55"/>
                </a:cxn>
                <a:cxn ang="0">
                  <a:pos x="6" y="52"/>
                </a:cxn>
                <a:cxn ang="0">
                  <a:pos x="7" y="50"/>
                </a:cxn>
                <a:cxn ang="0">
                  <a:pos x="7" y="47"/>
                </a:cxn>
                <a:cxn ang="0">
                  <a:pos x="7" y="45"/>
                </a:cxn>
                <a:cxn ang="0">
                  <a:pos x="7" y="42"/>
                </a:cxn>
                <a:cxn ang="0">
                  <a:pos x="8" y="40"/>
                </a:cxn>
                <a:cxn ang="0">
                  <a:pos x="8" y="38"/>
                </a:cxn>
                <a:cxn ang="0">
                  <a:pos x="8" y="35"/>
                </a:cxn>
                <a:cxn ang="0">
                  <a:pos x="8" y="33"/>
                </a:cxn>
                <a:cxn ang="0">
                  <a:pos x="8" y="30"/>
                </a:cxn>
                <a:cxn ang="0">
                  <a:pos x="8" y="28"/>
                </a:cxn>
                <a:cxn ang="0">
                  <a:pos x="9"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2" y="59"/>
                  </a:lnTo>
                  <a:lnTo>
                    <a:pt x="4" y="57"/>
                  </a:lnTo>
                  <a:lnTo>
                    <a:pt x="6" y="55"/>
                  </a:lnTo>
                  <a:lnTo>
                    <a:pt x="6" y="52"/>
                  </a:lnTo>
                  <a:lnTo>
                    <a:pt x="7" y="50"/>
                  </a:lnTo>
                  <a:lnTo>
                    <a:pt x="7" y="47"/>
                  </a:lnTo>
                  <a:lnTo>
                    <a:pt x="7" y="45"/>
                  </a:lnTo>
                  <a:lnTo>
                    <a:pt x="7" y="42"/>
                  </a:lnTo>
                  <a:lnTo>
                    <a:pt x="8" y="40"/>
                  </a:lnTo>
                  <a:lnTo>
                    <a:pt x="8" y="38"/>
                  </a:lnTo>
                  <a:lnTo>
                    <a:pt x="8" y="35"/>
                  </a:lnTo>
                  <a:lnTo>
                    <a:pt x="8" y="33"/>
                  </a:lnTo>
                  <a:lnTo>
                    <a:pt x="8" y="30"/>
                  </a:lnTo>
                  <a:lnTo>
                    <a:pt x="8" y="28"/>
                  </a:lnTo>
                  <a:lnTo>
                    <a:pt x="9"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A33B2C"/>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68" name="Freeform 344"/>
            <p:cNvSpPr>
              <a:spLocks/>
            </p:cNvSpPr>
            <p:nvPr/>
          </p:nvSpPr>
          <p:spPr bwMode="auto">
            <a:xfrm>
              <a:off x="379" y="573"/>
              <a:ext cx="17" cy="62"/>
            </a:xfrm>
            <a:custGeom>
              <a:avLst/>
              <a:gdLst/>
              <a:ahLst/>
              <a:cxnLst>
                <a:cxn ang="0">
                  <a:pos x="0" y="63"/>
                </a:cxn>
                <a:cxn ang="0">
                  <a:pos x="1" y="61"/>
                </a:cxn>
                <a:cxn ang="0">
                  <a:pos x="2" y="59"/>
                </a:cxn>
                <a:cxn ang="0">
                  <a:pos x="4" y="57"/>
                </a:cxn>
                <a:cxn ang="0">
                  <a:pos x="6" y="55"/>
                </a:cxn>
                <a:cxn ang="0">
                  <a:pos x="6" y="52"/>
                </a:cxn>
                <a:cxn ang="0">
                  <a:pos x="7" y="50"/>
                </a:cxn>
                <a:cxn ang="0">
                  <a:pos x="7" y="47"/>
                </a:cxn>
                <a:cxn ang="0">
                  <a:pos x="7" y="45"/>
                </a:cxn>
                <a:cxn ang="0">
                  <a:pos x="7" y="42"/>
                </a:cxn>
                <a:cxn ang="0">
                  <a:pos x="8" y="40"/>
                </a:cxn>
                <a:cxn ang="0">
                  <a:pos x="8" y="38"/>
                </a:cxn>
                <a:cxn ang="0">
                  <a:pos x="8" y="35"/>
                </a:cxn>
                <a:cxn ang="0">
                  <a:pos x="8" y="33"/>
                </a:cxn>
                <a:cxn ang="0">
                  <a:pos x="8" y="30"/>
                </a:cxn>
                <a:cxn ang="0">
                  <a:pos x="8" y="28"/>
                </a:cxn>
                <a:cxn ang="0">
                  <a:pos x="9"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2" y="59"/>
                  </a:lnTo>
                  <a:lnTo>
                    <a:pt x="4" y="57"/>
                  </a:lnTo>
                  <a:lnTo>
                    <a:pt x="6" y="55"/>
                  </a:lnTo>
                  <a:lnTo>
                    <a:pt x="6" y="52"/>
                  </a:lnTo>
                  <a:lnTo>
                    <a:pt x="7" y="50"/>
                  </a:lnTo>
                  <a:lnTo>
                    <a:pt x="7" y="47"/>
                  </a:lnTo>
                  <a:lnTo>
                    <a:pt x="7" y="45"/>
                  </a:lnTo>
                  <a:lnTo>
                    <a:pt x="7" y="42"/>
                  </a:lnTo>
                  <a:lnTo>
                    <a:pt x="8" y="40"/>
                  </a:lnTo>
                  <a:lnTo>
                    <a:pt x="8" y="38"/>
                  </a:lnTo>
                  <a:lnTo>
                    <a:pt x="8" y="35"/>
                  </a:lnTo>
                  <a:lnTo>
                    <a:pt x="8" y="33"/>
                  </a:lnTo>
                  <a:lnTo>
                    <a:pt x="8" y="30"/>
                  </a:lnTo>
                  <a:lnTo>
                    <a:pt x="8" y="28"/>
                  </a:lnTo>
                  <a:lnTo>
                    <a:pt x="9"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A43C2D"/>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69" name="Freeform 345"/>
            <p:cNvSpPr>
              <a:spLocks/>
            </p:cNvSpPr>
            <p:nvPr/>
          </p:nvSpPr>
          <p:spPr bwMode="auto">
            <a:xfrm>
              <a:off x="379" y="573"/>
              <a:ext cx="17" cy="62"/>
            </a:xfrm>
            <a:custGeom>
              <a:avLst/>
              <a:gdLst/>
              <a:ahLst/>
              <a:cxnLst>
                <a:cxn ang="0">
                  <a:pos x="0" y="63"/>
                </a:cxn>
                <a:cxn ang="0">
                  <a:pos x="1" y="61"/>
                </a:cxn>
                <a:cxn ang="0">
                  <a:pos x="2" y="59"/>
                </a:cxn>
                <a:cxn ang="0">
                  <a:pos x="4" y="57"/>
                </a:cxn>
                <a:cxn ang="0">
                  <a:pos x="6" y="55"/>
                </a:cxn>
                <a:cxn ang="0">
                  <a:pos x="6" y="52"/>
                </a:cxn>
                <a:cxn ang="0">
                  <a:pos x="7" y="50"/>
                </a:cxn>
                <a:cxn ang="0">
                  <a:pos x="7" y="47"/>
                </a:cxn>
                <a:cxn ang="0">
                  <a:pos x="7" y="45"/>
                </a:cxn>
                <a:cxn ang="0">
                  <a:pos x="7" y="42"/>
                </a:cxn>
                <a:cxn ang="0">
                  <a:pos x="8" y="40"/>
                </a:cxn>
                <a:cxn ang="0">
                  <a:pos x="8" y="38"/>
                </a:cxn>
                <a:cxn ang="0">
                  <a:pos x="8" y="35"/>
                </a:cxn>
                <a:cxn ang="0">
                  <a:pos x="8" y="33"/>
                </a:cxn>
                <a:cxn ang="0">
                  <a:pos x="8" y="30"/>
                </a:cxn>
                <a:cxn ang="0">
                  <a:pos x="8" y="28"/>
                </a:cxn>
                <a:cxn ang="0">
                  <a:pos x="9"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2" y="59"/>
                  </a:lnTo>
                  <a:lnTo>
                    <a:pt x="4" y="57"/>
                  </a:lnTo>
                  <a:lnTo>
                    <a:pt x="6" y="55"/>
                  </a:lnTo>
                  <a:lnTo>
                    <a:pt x="6" y="52"/>
                  </a:lnTo>
                  <a:lnTo>
                    <a:pt x="7" y="50"/>
                  </a:lnTo>
                  <a:lnTo>
                    <a:pt x="7" y="47"/>
                  </a:lnTo>
                  <a:lnTo>
                    <a:pt x="7" y="45"/>
                  </a:lnTo>
                  <a:lnTo>
                    <a:pt x="7" y="42"/>
                  </a:lnTo>
                  <a:lnTo>
                    <a:pt x="8" y="40"/>
                  </a:lnTo>
                  <a:lnTo>
                    <a:pt x="8" y="38"/>
                  </a:lnTo>
                  <a:lnTo>
                    <a:pt x="8" y="35"/>
                  </a:lnTo>
                  <a:lnTo>
                    <a:pt x="8" y="33"/>
                  </a:lnTo>
                  <a:lnTo>
                    <a:pt x="8" y="30"/>
                  </a:lnTo>
                  <a:lnTo>
                    <a:pt x="8" y="28"/>
                  </a:lnTo>
                  <a:lnTo>
                    <a:pt x="9"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A43D2F"/>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70" name="Freeform 346"/>
            <p:cNvSpPr>
              <a:spLocks/>
            </p:cNvSpPr>
            <p:nvPr/>
          </p:nvSpPr>
          <p:spPr bwMode="auto">
            <a:xfrm>
              <a:off x="379" y="573"/>
              <a:ext cx="17" cy="62"/>
            </a:xfrm>
            <a:custGeom>
              <a:avLst/>
              <a:gdLst/>
              <a:ahLst/>
              <a:cxnLst>
                <a:cxn ang="0">
                  <a:pos x="0" y="63"/>
                </a:cxn>
                <a:cxn ang="0">
                  <a:pos x="1" y="61"/>
                </a:cxn>
                <a:cxn ang="0">
                  <a:pos x="2" y="59"/>
                </a:cxn>
                <a:cxn ang="0">
                  <a:pos x="4" y="57"/>
                </a:cxn>
                <a:cxn ang="0">
                  <a:pos x="6" y="55"/>
                </a:cxn>
                <a:cxn ang="0">
                  <a:pos x="6" y="52"/>
                </a:cxn>
                <a:cxn ang="0">
                  <a:pos x="7" y="50"/>
                </a:cxn>
                <a:cxn ang="0">
                  <a:pos x="7" y="47"/>
                </a:cxn>
                <a:cxn ang="0">
                  <a:pos x="7" y="45"/>
                </a:cxn>
                <a:cxn ang="0">
                  <a:pos x="7" y="42"/>
                </a:cxn>
                <a:cxn ang="0">
                  <a:pos x="8" y="40"/>
                </a:cxn>
                <a:cxn ang="0">
                  <a:pos x="8" y="38"/>
                </a:cxn>
                <a:cxn ang="0">
                  <a:pos x="8" y="35"/>
                </a:cxn>
                <a:cxn ang="0">
                  <a:pos x="8" y="33"/>
                </a:cxn>
                <a:cxn ang="0">
                  <a:pos x="8" y="30"/>
                </a:cxn>
                <a:cxn ang="0">
                  <a:pos x="8" y="28"/>
                </a:cxn>
                <a:cxn ang="0">
                  <a:pos x="9"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2" y="59"/>
                  </a:lnTo>
                  <a:lnTo>
                    <a:pt x="4" y="57"/>
                  </a:lnTo>
                  <a:lnTo>
                    <a:pt x="6" y="55"/>
                  </a:lnTo>
                  <a:lnTo>
                    <a:pt x="6" y="52"/>
                  </a:lnTo>
                  <a:lnTo>
                    <a:pt x="7" y="50"/>
                  </a:lnTo>
                  <a:lnTo>
                    <a:pt x="7" y="47"/>
                  </a:lnTo>
                  <a:lnTo>
                    <a:pt x="7" y="45"/>
                  </a:lnTo>
                  <a:lnTo>
                    <a:pt x="7" y="42"/>
                  </a:lnTo>
                  <a:lnTo>
                    <a:pt x="8" y="40"/>
                  </a:lnTo>
                  <a:lnTo>
                    <a:pt x="8" y="38"/>
                  </a:lnTo>
                  <a:lnTo>
                    <a:pt x="8" y="35"/>
                  </a:lnTo>
                  <a:lnTo>
                    <a:pt x="8" y="33"/>
                  </a:lnTo>
                  <a:lnTo>
                    <a:pt x="8" y="30"/>
                  </a:lnTo>
                  <a:lnTo>
                    <a:pt x="8" y="28"/>
                  </a:lnTo>
                  <a:lnTo>
                    <a:pt x="9"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A53F3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71" name="Freeform 347"/>
            <p:cNvSpPr>
              <a:spLocks/>
            </p:cNvSpPr>
            <p:nvPr/>
          </p:nvSpPr>
          <p:spPr bwMode="auto">
            <a:xfrm>
              <a:off x="379" y="573"/>
              <a:ext cx="17" cy="62"/>
            </a:xfrm>
            <a:custGeom>
              <a:avLst/>
              <a:gdLst/>
              <a:ahLst/>
              <a:cxnLst>
                <a:cxn ang="0">
                  <a:pos x="0" y="63"/>
                </a:cxn>
                <a:cxn ang="0">
                  <a:pos x="1" y="61"/>
                </a:cxn>
                <a:cxn ang="0">
                  <a:pos x="2" y="59"/>
                </a:cxn>
                <a:cxn ang="0">
                  <a:pos x="4" y="57"/>
                </a:cxn>
                <a:cxn ang="0">
                  <a:pos x="6" y="55"/>
                </a:cxn>
                <a:cxn ang="0">
                  <a:pos x="6" y="52"/>
                </a:cxn>
                <a:cxn ang="0">
                  <a:pos x="7" y="50"/>
                </a:cxn>
                <a:cxn ang="0">
                  <a:pos x="7" y="47"/>
                </a:cxn>
                <a:cxn ang="0">
                  <a:pos x="7" y="45"/>
                </a:cxn>
                <a:cxn ang="0">
                  <a:pos x="7" y="42"/>
                </a:cxn>
                <a:cxn ang="0">
                  <a:pos x="8" y="40"/>
                </a:cxn>
                <a:cxn ang="0">
                  <a:pos x="8" y="38"/>
                </a:cxn>
                <a:cxn ang="0">
                  <a:pos x="8" y="35"/>
                </a:cxn>
                <a:cxn ang="0">
                  <a:pos x="8" y="33"/>
                </a:cxn>
                <a:cxn ang="0">
                  <a:pos x="8" y="30"/>
                </a:cxn>
                <a:cxn ang="0">
                  <a:pos x="8" y="28"/>
                </a:cxn>
                <a:cxn ang="0">
                  <a:pos x="9"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2" y="59"/>
                  </a:lnTo>
                  <a:lnTo>
                    <a:pt x="4" y="57"/>
                  </a:lnTo>
                  <a:lnTo>
                    <a:pt x="6" y="55"/>
                  </a:lnTo>
                  <a:lnTo>
                    <a:pt x="6" y="52"/>
                  </a:lnTo>
                  <a:lnTo>
                    <a:pt x="7" y="50"/>
                  </a:lnTo>
                  <a:lnTo>
                    <a:pt x="7" y="47"/>
                  </a:lnTo>
                  <a:lnTo>
                    <a:pt x="7" y="45"/>
                  </a:lnTo>
                  <a:lnTo>
                    <a:pt x="7" y="42"/>
                  </a:lnTo>
                  <a:lnTo>
                    <a:pt x="8" y="40"/>
                  </a:lnTo>
                  <a:lnTo>
                    <a:pt x="8" y="38"/>
                  </a:lnTo>
                  <a:lnTo>
                    <a:pt x="8" y="35"/>
                  </a:lnTo>
                  <a:lnTo>
                    <a:pt x="8" y="33"/>
                  </a:lnTo>
                  <a:lnTo>
                    <a:pt x="8" y="30"/>
                  </a:lnTo>
                  <a:lnTo>
                    <a:pt x="8" y="28"/>
                  </a:lnTo>
                  <a:lnTo>
                    <a:pt x="9"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A54032"/>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72" name="Freeform 348"/>
            <p:cNvSpPr>
              <a:spLocks/>
            </p:cNvSpPr>
            <p:nvPr/>
          </p:nvSpPr>
          <p:spPr bwMode="auto">
            <a:xfrm>
              <a:off x="379" y="573"/>
              <a:ext cx="17" cy="62"/>
            </a:xfrm>
            <a:custGeom>
              <a:avLst/>
              <a:gdLst/>
              <a:ahLst/>
              <a:cxnLst>
                <a:cxn ang="0">
                  <a:pos x="0" y="63"/>
                </a:cxn>
                <a:cxn ang="0">
                  <a:pos x="1" y="61"/>
                </a:cxn>
                <a:cxn ang="0">
                  <a:pos x="3" y="59"/>
                </a:cxn>
                <a:cxn ang="0">
                  <a:pos x="4" y="57"/>
                </a:cxn>
                <a:cxn ang="0">
                  <a:pos x="6" y="55"/>
                </a:cxn>
                <a:cxn ang="0">
                  <a:pos x="6" y="52"/>
                </a:cxn>
                <a:cxn ang="0">
                  <a:pos x="7" y="50"/>
                </a:cxn>
                <a:cxn ang="0">
                  <a:pos x="7" y="47"/>
                </a:cxn>
                <a:cxn ang="0">
                  <a:pos x="7" y="45"/>
                </a:cxn>
                <a:cxn ang="0">
                  <a:pos x="7" y="42"/>
                </a:cxn>
                <a:cxn ang="0">
                  <a:pos x="8" y="40"/>
                </a:cxn>
                <a:cxn ang="0">
                  <a:pos x="8" y="38"/>
                </a:cxn>
                <a:cxn ang="0">
                  <a:pos x="8" y="35"/>
                </a:cxn>
                <a:cxn ang="0">
                  <a:pos x="8" y="33"/>
                </a:cxn>
                <a:cxn ang="0">
                  <a:pos x="8" y="30"/>
                </a:cxn>
                <a:cxn ang="0">
                  <a:pos x="8" y="28"/>
                </a:cxn>
                <a:cxn ang="0">
                  <a:pos x="9"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3" y="59"/>
                  </a:lnTo>
                  <a:lnTo>
                    <a:pt x="4" y="57"/>
                  </a:lnTo>
                  <a:lnTo>
                    <a:pt x="6" y="55"/>
                  </a:lnTo>
                  <a:lnTo>
                    <a:pt x="6" y="52"/>
                  </a:lnTo>
                  <a:lnTo>
                    <a:pt x="7" y="50"/>
                  </a:lnTo>
                  <a:lnTo>
                    <a:pt x="7" y="47"/>
                  </a:lnTo>
                  <a:lnTo>
                    <a:pt x="7" y="45"/>
                  </a:lnTo>
                  <a:lnTo>
                    <a:pt x="7" y="42"/>
                  </a:lnTo>
                  <a:lnTo>
                    <a:pt x="8" y="40"/>
                  </a:lnTo>
                  <a:lnTo>
                    <a:pt x="8" y="38"/>
                  </a:lnTo>
                  <a:lnTo>
                    <a:pt x="8" y="35"/>
                  </a:lnTo>
                  <a:lnTo>
                    <a:pt x="8" y="33"/>
                  </a:lnTo>
                  <a:lnTo>
                    <a:pt x="8" y="30"/>
                  </a:lnTo>
                  <a:lnTo>
                    <a:pt x="8" y="28"/>
                  </a:lnTo>
                  <a:lnTo>
                    <a:pt x="9"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A64133"/>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73" name="Freeform 349"/>
            <p:cNvSpPr>
              <a:spLocks/>
            </p:cNvSpPr>
            <p:nvPr/>
          </p:nvSpPr>
          <p:spPr bwMode="auto">
            <a:xfrm>
              <a:off x="379" y="573"/>
              <a:ext cx="17" cy="62"/>
            </a:xfrm>
            <a:custGeom>
              <a:avLst/>
              <a:gdLst/>
              <a:ahLst/>
              <a:cxnLst>
                <a:cxn ang="0">
                  <a:pos x="0" y="63"/>
                </a:cxn>
                <a:cxn ang="0">
                  <a:pos x="1" y="61"/>
                </a:cxn>
                <a:cxn ang="0">
                  <a:pos x="3" y="59"/>
                </a:cxn>
                <a:cxn ang="0">
                  <a:pos x="4" y="57"/>
                </a:cxn>
                <a:cxn ang="0">
                  <a:pos x="6" y="55"/>
                </a:cxn>
                <a:cxn ang="0">
                  <a:pos x="6" y="52"/>
                </a:cxn>
                <a:cxn ang="0">
                  <a:pos x="7" y="50"/>
                </a:cxn>
                <a:cxn ang="0">
                  <a:pos x="7" y="47"/>
                </a:cxn>
                <a:cxn ang="0">
                  <a:pos x="7" y="45"/>
                </a:cxn>
                <a:cxn ang="0">
                  <a:pos x="7" y="42"/>
                </a:cxn>
                <a:cxn ang="0">
                  <a:pos x="8" y="40"/>
                </a:cxn>
                <a:cxn ang="0">
                  <a:pos x="8" y="38"/>
                </a:cxn>
                <a:cxn ang="0">
                  <a:pos x="8" y="35"/>
                </a:cxn>
                <a:cxn ang="0">
                  <a:pos x="8" y="33"/>
                </a:cxn>
                <a:cxn ang="0">
                  <a:pos x="8" y="30"/>
                </a:cxn>
                <a:cxn ang="0">
                  <a:pos x="8" y="28"/>
                </a:cxn>
                <a:cxn ang="0">
                  <a:pos x="9"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3" y="59"/>
                  </a:lnTo>
                  <a:lnTo>
                    <a:pt x="4" y="57"/>
                  </a:lnTo>
                  <a:lnTo>
                    <a:pt x="6" y="55"/>
                  </a:lnTo>
                  <a:lnTo>
                    <a:pt x="6" y="52"/>
                  </a:lnTo>
                  <a:lnTo>
                    <a:pt x="7" y="50"/>
                  </a:lnTo>
                  <a:lnTo>
                    <a:pt x="7" y="47"/>
                  </a:lnTo>
                  <a:lnTo>
                    <a:pt x="7" y="45"/>
                  </a:lnTo>
                  <a:lnTo>
                    <a:pt x="7" y="42"/>
                  </a:lnTo>
                  <a:lnTo>
                    <a:pt x="8" y="40"/>
                  </a:lnTo>
                  <a:lnTo>
                    <a:pt x="8" y="38"/>
                  </a:lnTo>
                  <a:lnTo>
                    <a:pt x="8" y="35"/>
                  </a:lnTo>
                  <a:lnTo>
                    <a:pt x="8" y="33"/>
                  </a:lnTo>
                  <a:lnTo>
                    <a:pt x="8" y="30"/>
                  </a:lnTo>
                  <a:lnTo>
                    <a:pt x="8" y="28"/>
                  </a:lnTo>
                  <a:lnTo>
                    <a:pt x="9"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A64234"/>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74" name="Freeform 350"/>
            <p:cNvSpPr>
              <a:spLocks/>
            </p:cNvSpPr>
            <p:nvPr/>
          </p:nvSpPr>
          <p:spPr bwMode="auto">
            <a:xfrm>
              <a:off x="379" y="573"/>
              <a:ext cx="17" cy="62"/>
            </a:xfrm>
            <a:custGeom>
              <a:avLst/>
              <a:gdLst/>
              <a:ahLst/>
              <a:cxnLst>
                <a:cxn ang="0">
                  <a:pos x="0" y="63"/>
                </a:cxn>
                <a:cxn ang="0">
                  <a:pos x="1" y="61"/>
                </a:cxn>
                <a:cxn ang="0">
                  <a:pos x="3" y="59"/>
                </a:cxn>
                <a:cxn ang="0">
                  <a:pos x="4" y="57"/>
                </a:cxn>
                <a:cxn ang="0">
                  <a:pos x="6" y="55"/>
                </a:cxn>
                <a:cxn ang="0">
                  <a:pos x="6" y="52"/>
                </a:cxn>
                <a:cxn ang="0">
                  <a:pos x="7" y="50"/>
                </a:cxn>
                <a:cxn ang="0">
                  <a:pos x="7" y="47"/>
                </a:cxn>
                <a:cxn ang="0">
                  <a:pos x="7" y="45"/>
                </a:cxn>
                <a:cxn ang="0">
                  <a:pos x="7" y="42"/>
                </a:cxn>
                <a:cxn ang="0">
                  <a:pos x="8" y="40"/>
                </a:cxn>
                <a:cxn ang="0">
                  <a:pos x="8" y="38"/>
                </a:cxn>
                <a:cxn ang="0">
                  <a:pos x="8" y="35"/>
                </a:cxn>
                <a:cxn ang="0">
                  <a:pos x="8" y="33"/>
                </a:cxn>
                <a:cxn ang="0">
                  <a:pos x="8" y="30"/>
                </a:cxn>
                <a:cxn ang="0">
                  <a:pos x="8" y="28"/>
                </a:cxn>
                <a:cxn ang="0">
                  <a:pos x="9"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3" y="59"/>
                  </a:lnTo>
                  <a:lnTo>
                    <a:pt x="4" y="57"/>
                  </a:lnTo>
                  <a:lnTo>
                    <a:pt x="6" y="55"/>
                  </a:lnTo>
                  <a:lnTo>
                    <a:pt x="6" y="52"/>
                  </a:lnTo>
                  <a:lnTo>
                    <a:pt x="7" y="50"/>
                  </a:lnTo>
                  <a:lnTo>
                    <a:pt x="7" y="47"/>
                  </a:lnTo>
                  <a:lnTo>
                    <a:pt x="7" y="45"/>
                  </a:lnTo>
                  <a:lnTo>
                    <a:pt x="7" y="42"/>
                  </a:lnTo>
                  <a:lnTo>
                    <a:pt x="8" y="40"/>
                  </a:lnTo>
                  <a:lnTo>
                    <a:pt x="8" y="38"/>
                  </a:lnTo>
                  <a:lnTo>
                    <a:pt x="8" y="35"/>
                  </a:lnTo>
                  <a:lnTo>
                    <a:pt x="8" y="33"/>
                  </a:lnTo>
                  <a:lnTo>
                    <a:pt x="8" y="30"/>
                  </a:lnTo>
                  <a:lnTo>
                    <a:pt x="8" y="28"/>
                  </a:lnTo>
                  <a:lnTo>
                    <a:pt x="9"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A64336"/>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75" name="Freeform 351"/>
            <p:cNvSpPr>
              <a:spLocks/>
            </p:cNvSpPr>
            <p:nvPr/>
          </p:nvSpPr>
          <p:spPr bwMode="auto">
            <a:xfrm>
              <a:off x="379" y="573"/>
              <a:ext cx="17" cy="62"/>
            </a:xfrm>
            <a:custGeom>
              <a:avLst/>
              <a:gdLst/>
              <a:ahLst/>
              <a:cxnLst>
                <a:cxn ang="0">
                  <a:pos x="0" y="63"/>
                </a:cxn>
                <a:cxn ang="0">
                  <a:pos x="1" y="61"/>
                </a:cxn>
                <a:cxn ang="0">
                  <a:pos x="3" y="59"/>
                </a:cxn>
                <a:cxn ang="0">
                  <a:pos x="4" y="57"/>
                </a:cxn>
                <a:cxn ang="0">
                  <a:pos x="6" y="55"/>
                </a:cxn>
                <a:cxn ang="0">
                  <a:pos x="6" y="52"/>
                </a:cxn>
                <a:cxn ang="0">
                  <a:pos x="7" y="50"/>
                </a:cxn>
                <a:cxn ang="0">
                  <a:pos x="7" y="47"/>
                </a:cxn>
                <a:cxn ang="0">
                  <a:pos x="7" y="45"/>
                </a:cxn>
                <a:cxn ang="0">
                  <a:pos x="7" y="42"/>
                </a:cxn>
                <a:cxn ang="0">
                  <a:pos x="8" y="40"/>
                </a:cxn>
                <a:cxn ang="0">
                  <a:pos x="8" y="38"/>
                </a:cxn>
                <a:cxn ang="0">
                  <a:pos x="8" y="35"/>
                </a:cxn>
                <a:cxn ang="0">
                  <a:pos x="8" y="33"/>
                </a:cxn>
                <a:cxn ang="0">
                  <a:pos x="8" y="30"/>
                </a:cxn>
                <a:cxn ang="0">
                  <a:pos x="8" y="28"/>
                </a:cxn>
                <a:cxn ang="0">
                  <a:pos x="9"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3" y="59"/>
                  </a:lnTo>
                  <a:lnTo>
                    <a:pt x="4" y="57"/>
                  </a:lnTo>
                  <a:lnTo>
                    <a:pt x="6" y="55"/>
                  </a:lnTo>
                  <a:lnTo>
                    <a:pt x="6" y="52"/>
                  </a:lnTo>
                  <a:lnTo>
                    <a:pt x="7" y="50"/>
                  </a:lnTo>
                  <a:lnTo>
                    <a:pt x="7" y="47"/>
                  </a:lnTo>
                  <a:lnTo>
                    <a:pt x="7" y="45"/>
                  </a:lnTo>
                  <a:lnTo>
                    <a:pt x="7" y="42"/>
                  </a:lnTo>
                  <a:lnTo>
                    <a:pt x="8" y="40"/>
                  </a:lnTo>
                  <a:lnTo>
                    <a:pt x="8" y="38"/>
                  </a:lnTo>
                  <a:lnTo>
                    <a:pt x="8" y="35"/>
                  </a:lnTo>
                  <a:lnTo>
                    <a:pt x="8" y="33"/>
                  </a:lnTo>
                  <a:lnTo>
                    <a:pt x="8" y="30"/>
                  </a:lnTo>
                  <a:lnTo>
                    <a:pt x="8" y="28"/>
                  </a:lnTo>
                  <a:lnTo>
                    <a:pt x="9"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A74537"/>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76" name="Freeform 352"/>
            <p:cNvSpPr>
              <a:spLocks/>
            </p:cNvSpPr>
            <p:nvPr/>
          </p:nvSpPr>
          <p:spPr bwMode="auto">
            <a:xfrm>
              <a:off x="379" y="573"/>
              <a:ext cx="17" cy="62"/>
            </a:xfrm>
            <a:custGeom>
              <a:avLst/>
              <a:gdLst/>
              <a:ahLst/>
              <a:cxnLst>
                <a:cxn ang="0">
                  <a:pos x="0" y="63"/>
                </a:cxn>
                <a:cxn ang="0">
                  <a:pos x="1" y="61"/>
                </a:cxn>
                <a:cxn ang="0">
                  <a:pos x="3" y="59"/>
                </a:cxn>
                <a:cxn ang="0">
                  <a:pos x="4" y="57"/>
                </a:cxn>
                <a:cxn ang="0">
                  <a:pos x="6" y="55"/>
                </a:cxn>
                <a:cxn ang="0">
                  <a:pos x="6" y="52"/>
                </a:cxn>
                <a:cxn ang="0">
                  <a:pos x="7" y="50"/>
                </a:cxn>
                <a:cxn ang="0">
                  <a:pos x="7" y="47"/>
                </a:cxn>
                <a:cxn ang="0">
                  <a:pos x="7" y="45"/>
                </a:cxn>
                <a:cxn ang="0">
                  <a:pos x="7" y="42"/>
                </a:cxn>
                <a:cxn ang="0">
                  <a:pos x="8" y="40"/>
                </a:cxn>
                <a:cxn ang="0">
                  <a:pos x="8" y="38"/>
                </a:cxn>
                <a:cxn ang="0">
                  <a:pos x="8" y="35"/>
                </a:cxn>
                <a:cxn ang="0">
                  <a:pos x="8" y="33"/>
                </a:cxn>
                <a:cxn ang="0">
                  <a:pos x="8" y="30"/>
                </a:cxn>
                <a:cxn ang="0">
                  <a:pos x="8" y="28"/>
                </a:cxn>
                <a:cxn ang="0">
                  <a:pos x="9" y="23"/>
                </a:cxn>
                <a:cxn ang="0">
                  <a:pos x="11" y="19"/>
                </a:cxn>
                <a:cxn ang="0">
                  <a:pos x="12" y="15"/>
                </a:cxn>
                <a:cxn ang="0">
                  <a:pos x="13" y="10"/>
                </a:cxn>
                <a:cxn ang="0">
                  <a:pos x="14" y="6"/>
                </a:cxn>
                <a:cxn ang="0">
                  <a:pos x="14" y="5"/>
                </a:cxn>
                <a:cxn ang="0">
                  <a:pos x="14" y="4"/>
                </a:cxn>
                <a:cxn ang="0">
                  <a:pos x="14" y="3"/>
                </a:cxn>
                <a:cxn ang="0">
                  <a:pos x="14" y="2"/>
                </a:cxn>
                <a:cxn ang="0">
                  <a:pos x="14" y="1"/>
                </a:cxn>
                <a:cxn ang="0">
                  <a:pos x="16" y="1"/>
                </a:cxn>
                <a:cxn ang="0">
                  <a:pos x="16" y="0"/>
                </a:cxn>
              </a:cxnLst>
              <a:rect l="0" t="0" r="r" b="b"/>
              <a:pathLst>
                <a:path w="17" h="64">
                  <a:moveTo>
                    <a:pt x="0" y="63"/>
                  </a:moveTo>
                  <a:lnTo>
                    <a:pt x="1" y="61"/>
                  </a:lnTo>
                  <a:lnTo>
                    <a:pt x="3" y="59"/>
                  </a:lnTo>
                  <a:lnTo>
                    <a:pt x="4" y="57"/>
                  </a:lnTo>
                  <a:lnTo>
                    <a:pt x="6" y="55"/>
                  </a:lnTo>
                  <a:lnTo>
                    <a:pt x="6" y="52"/>
                  </a:lnTo>
                  <a:lnTo>
                    <a:pt x="7" y="50"/>
                  </a:lnTo>
                  <a:lnTo>
                    <a:pt x="7" y="47"/>
                  </a:lnTo>
                  <a:lnTo>
                    <a:pt x="7" y="45"/>
                  </a:lnTo>
                  <a:lnTo>
                    <a:pt x="7" y="42"/>
                  </a:lnTo>
                  <a:lnTo>
                    <a:pt x="8" y="40"/>
                  </a:lnTo>
                  <a:lnTo>
                    <a:pt x="8" y="38"/>
                  </a:lnTo>
                  <a:lnTo>
                    <a:pt x="8" y="35"/>
                  </a:lnTo>
                  <a:lnTo>
                    <a:pt x="8" y="33"/>
                  </a:lnTo>
                  <a:lnTo>
                    <a:pt x="8" y="30"/>
                  </a:lnTo>
                  <a:lnTo>
                    <a:pt x="8" y="28"/>
                  </a:lnTo>
                  <a:lnTo>
                    <a:pt x="9" y="23"/>
                  </a:lnTo>
                  <a:lnTo>
                    <a:pt x="11" y="19"/>
                  </a:lnTo>
                  <a:lnTo>
                    <a:pt x="12" y="15"/>
                  </a:lnTo>
                  <a:lnTo>
                    <a:pt x="13" y="10"/>
                  </a:lnTo>
                  <a:lnTo>
                    <a:pt x="14" y="6"/>
                  </a:lnTo>
                  <a:lnTo>
                    <a:pt x="14" y="5"/>
                  </a:lnTo>
                  <a:lnTo>
                    <a:pt x="14" y="4"/>
                  </a:lnTo>
                  <a:lnTo>
                    <a:pt x="14" y="3"/>
                  </a:lnTo>
                  <a:lnTo>
                    <a:pt x="14" y="2"/>
                  </a:lnTo>
                  <a:lnTo>
                    <a:pt x="14" y="1"/>
                  </a:lnTo>
                  <a:lnTo>
                    <a:pt x="16" y="1"/>
                  </a:lnTo>
                  <a:lnTo>
                    <a:pt x="16" y="0"/>
                  </a:lnTo>
                </a:path>
              </a:pathLst>
            </a:custGeom>
            <a:noFill/>
            <a:ln w="12700" cap="rnd" cmpd="sng">
              <a:solidFill>
                <a:srgbClr val="A74639"/>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77" name="Freeform 353"/>
            <p:cNvSpPr>
              <a:spLocks/>
            </p:cNvSpPr>
            <p:nvPr/>
          </p:nvSpPr>
          <p:spPr bwMode="auto">
            <a:xfrm>
              <a:off x="379" y="573"/>
              <a:ext cx="17" cy="62"/>
            </a:xfrm>
            <a:custGeom>
              <a:avLst/>
              <a:gdLst/>
              <a:ahLst/>
              <a:cxnLst>
                <a:cxn ang="0">
                  <a:pos x="16" y="0"/>
                </a:cxn>
                <a:cxn ang="0">
                  <a:pos x="16" y="0"/>
                </a:cxn>
                <a:cxn ang="0">
                  <a:pos x="16" y="1"/>
                </a:cxn>
                <a:cxn ang="0">
                  <a:pos x="14" y="1"/>
                </a:cxn>
                <a:cxn ang="0">
                  <a:pos x="14" y="2"/>
                </a:cxn>
                <a:cxn ang="0">
                  <a:pos x="14" y="3"/>
                </a:cxn>
                <a:cxn ang="0">
                  <a:pos x="14" y="4"/>
                </a:cxn>
                <a:cxn ang="0">
                  <a:pos x="14" y="5"/>
                </a:cxn>
                <a:cxn ang="0">
                  <a:pos x="14" y="6"/>
                </a:cxn>
                <a:cxn ang="0">
                  <a:pos x="13" y="10"/>
                </a:cxn>
                <a:cxn ang="0">
                  <a:pos x="12" y="15"/>
                </a:cxn>
                <a:cxn ang="0">
                  <a:pos x="11" y="19"/>
                </a:cxn>
                <a:cxn ang="0">
                  <a:pos x="9" y="23"/>
                </a:cxn>
                <a:cxn ang="0">
                  <a:pos x="8" y="28"/>
                </a:cxn>
                <a:cxn ang="0">
                  <a:pos x="8" y="30"/>
                </a:cxn>
                <a:cxn ang="0">
                  <a:pos x="8" y="33"/>
                </a:cxn>
                <a:cxn ang="0">
                  <a:pos x="8" y="35"/>
                </a:cxn>
                <a:cxn ang="0">
                  <a:pos x="8" y="38"/>
                </a:cxn>
                <a:cxn ang="0">
                  <a:pos x="8" y="40"/>
                </a:cxn>
                <a:cxn ang="0">
                  <a:pos x="7" y="42"/>
                </a:cxn>
                <a:cxn ang="0">
                  <a:pos x="7" y="45"/>
                </a:cxn>
                <a:cxn ang="0">
                  <a:pos x="7" y="47"/>
                </a:cxn>
                <a:cxn ang="0">
                  <a:pos x="7" y="50"/>
                </a:cxn>
                <a:cxn ang="0">
                  <a:pos x="6" y="52"/>
                </a:cxn>
                <a:cxn ang="0">
                  <a:pos x="6" y="55"/>
                </a:cxn>
                <a:cxn ang="0">
                  <a:pos x="4" y="57"/>
                </a:cxn>
                <a:cxn ang="0">
                  <a:pos x="3" y="59"/>
                </a:cxn>
                <a:cxn ang="0">
                  <a:pos x="1" y="61"/>
                </a:cxn>
                <a:cxn ang="0">
                  <a:pos x="0" y="63"/>
                </a:cxn>
              </a:cxnLst>
              <a:rect l="0" t="0" r="r" b="b"/>
              <a:pathLst>
                <a:path w="17" h="64">
                  <a:moveTo>
                    <a:pt x="16" y="0"/>
                  </a:moveTo>
                  <a:lnTo>
                    <a:pt x="16" y="0"/>
                  </a:lnTo>
                  <a:lnTo>
                    <a:pt x="16" y="1"/>
                  </a:lnTo>
                  <a:lnTo>
                    <a:pt x="14" y="1"/>
                  </a:lnTo>
                  <a:lnTo>
                    <a:pt x="14" y="2"/>
                  </a:lnTo>
                  <a:lnTo>
                    <a:pt x="14" y="3"/>
                  </a:lnTo>
                  <a:lnTo>
                    <a:pt x="14" y="4"/>
                  </a:lnTo>
                  <a:lnTo>
                    <a:pt x="14" y="5"/>
                  </a:lnTo>
                  <a:lnTo>
                    <a:pt x="14" y="6"/>
                  </a:lnTo>
                  <a:lnTo>
                    <a:pt x="13" y="10"/>
                  </a:lnTo>
                  <a:lnTo>
                    <a:pt x="12" y="15"/>
                  </a:lnTo>
                  <a:lnTo>
                    <a:pt x="11" y="19"/>
                  </a:lnTo>
                  <a:lnTo>
                    <a:pt x="9" y="23"/>
                  </a:lnTo>
                  <a:lnTo>
                    <a:pt x="8" y="28"/>
                  </a:lnTo>
                  <a:lnTo>
                    <a:pt x="8" y="30"/>
                  </a:lnTo>
                  <a:lnTo>
                    <a:pt x="8" y="33"/>
                  </a:lnTo>
                  <a:lnTo>
                    <a:pt x="8" y="35"/>
                  </a:lnTo>
                  <a:lnTo>
                    <a:pt x="8" y="38"/>
                  </a:lnTo>
                  <a:lnTo>
                    <a:pt x="8" y="40"/>
                  </a:lnTo>
                  <a:lnTo>
                    <a:pt x="7" y="42"/>
                  </a:lnTo>
                  <a:lnTo>
                    <a:pt x="7" y="45"/>
                  </a:lnTo>
                  <a:lnTo>
                    <a:pt x="7" y="47"/>
                  </a:lnTo>
                  <a:lnTo>
                    <a:pt x="7" y="50"/>
                  </a:lnTo>
                  <a:lnTo>
                    <a:pt x="6" y="52"/>
                  </a:lnTo>
                  <a:lnTo>
                    <a:pt x="6" y="55"/>
                  </a:lnTo>
                  <a:lnTo>
                    <a:pt x="4" y="57"/>
                  </a:lnTo>
                  <a:lnTo>
                    <a:pt x="3" y="59"/>
                  </a:lnTo>
                  <a:lnTo>
                    <a:pt x="1" y="61"/>
                  </a:lnTo>
                  <a:lnTo>
                    <a:pt x="0" y="63"/>
                  </a:lnTo>
                </a:path>
              </a:pathLst>
            </a:custGeom>
            <a:noFill/>
            <a:ln w="12700" cap="rnd" cmpd="sng">
              <a:solidFill>
                <a:srgbClr val="A8473A"/>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78" name="Freeform 354"/>
            <p:cNvSpPr>
              <a:spLocks/>
            </p:cNvSpPr>
            <p:nvPr/>
          </p:nvSpPr>
          <p:spPr bwMode="auto">
            <a:xfrm>
              <a:off x="500" y="388"/>
              <a:ext cx="17" cy="43"/>
            </a:xfrm>
            <a:custGeom>
              <a:avLst/>
              <a:gdLst/>
              <a:ahLst/>
              <a:cxnLst>
                <a:cxn ang="0">
                  <a:pos x="0" y="0"/>
                </a:cxn>
                <a:cxn ang="0">
                  <a:pos x="0" y="2"/>
                </a:cxn>
                <a:cxn ang="0">
                  <a:pos x="3" y="3"/>
                </a:cxn>
                <a:cxn ang="0">
                  <a:pos x="3" y="4"/>
                </a:cxn>
                <a:cxn ang="0">
                  <a:pos x="3" y="5"/>
                </a:cxn>
                <a:cxn ang="0">
                  <a:pos x="6" y="6"/>
                </a:cxn>
                <a:cxn ang="0">
                  <a:pos x="6" y="7"/>
                </a:cxn>
                <a:cxn ang="0">
                  <a:pos x="9" y="7"/>
                </a:cxn>
                <a:cxn ang="0">
                  <a:pos x="12" y="9"/>
                </a:cxn>
                <a:cxn ang="0">
                  <a:pos x="12" y="11"/>
                </a:cxn>
                <a:cxn ang="0">
                  <a:pos x="16" y="13"/>
                </a:cxn>
                <a:cxn ang="0">
                  <a:pos x="16" y="16"/>
                </a:cxn>
                <a:cxn ang="0">
                  <a:pos x="16" y="17"/>
                </a:cxn>
                <a:cxn ang="0">
                  <a:pos x="16" y="18"/>
                </a:cxn>
                <a:cxn ang="0">
                  <a:pos x="16" y="19"/>
                </a:cxn>
                <a:cxn ang="0">
                  <a:pos x="16" y="20"/>
                </a:cxn>
                <a:cxn ang="0">
                  <a:pos x="12" y="20"/>
                </a:cxn>
                <a:cxn ang="0">
                  <a:pos x="12" y="21"/>
                </a:cxn>
                <a:cxn ang="0">
                  <a:pos x="12" y="22"/>
                </a:cxn>
                <a:cxn ang="0">
                  <a:pos x="12" y="23"/>
                </a:cxn>
                <a:cxn ang="0">
                  <a:pos x="12" y="24"/>
                </a:cxn>
                <a:cxn ang="0">
                  <a:pos x="9" y="27"/>
                </a:cxn>
                <a:cxn ang="0">
                  <a:pos x="6" y="30"/>
                </a:cxn>
                <a:cxn ang="0">
                  <a:pos x="6" y="33"/>
                </a:cxn>
                <a:cxn ang="0">
                  <a:pos x="6" y="36"/>
                </a:cxn>
                <a:cxn ang="0">
                  <a:pos x="9" y="39"/>
                </a:cxn>
              </a:cxnLst>
              <a:rect l="0" t="0" r="r" b="b"/>
              <a:pathLst>
                <a:path w="17" h="40">
                  <a:moveTo>
                    <a:pt x="0" y="0"/>
                  </a:moveTo>
                  <a:lnTo>
                    <a:pt x="0" y="2"/>
                  </a:lnTo>
                  <a:lnTo>
                    <a:pt x="3" y="3"/>
                  </a:lnTo>
                  <a:lnTo>
                    <a:pt x="3" y="4"/>
                  </a:lnTo>
                  <a:lnTo>
                    <a:pt x="3" y="5"/>
                  </a:lnTo>
                  <a:lnTo>
                    <a:pt x="6" y="6"/>
                  </a:lnTo>
                  <a:lnTo>
                    <a:pt x="6" y="7"/>
                  </a:lnTo>
                  <a:lnTo>
                    <a:pt x="9" y="7"/>
                  </a:lnTo>
                  <a:lnTo>
                    <a:pt x="12" y="9"/>
                  </a:lnTo>
                  <a:lnTo>
                    <a:pt x="12" y="11"/>
                  </a:lnTo>
                  <a:lnTo>
                    <a:pt x="16" y="13"/>
                  </a:lnTo>
                  <a:lnTo>
                    <a:pt x="16" y="16"/>
                  </a:lnTo>
                  <a:lnTo>
                    <a:pt x="16" y="17"/>
                  </a:lnTo>
                  <a:lnTo>
                    <a:pt x="16" y="18"/>
                  </a:lnTo>
                  <a:lnTo>
                    <a:pt x="16" y="19"/>
                  </a:lnTo>
                  <a:lnTo>
                    <a:pt x="16" y="20"/>
                  </a:lnTo>
                  <a:lnTo>
                    <a:pt x="12" y="20"/>
                  </a:lnTo>
                  <a:lnTo>
                    <a:pt x="12" y="21"/>
                  </a:lnTo>
                  <a:lnTo>
                    <a:pt x="12" y="22"/>
                  </a:lnTo>
                  <a:lnTo>
                    <a:pt x="12" y="23"/>
                  </a:lnTo>
                  <a:lnTo>
                    <a:pt x="12" y="24"/>
                  </a:lnTo>
                  <a:lnTo>
                    <a:pt x="9" y="27"/>
                  </a:lnTo>
                  <a:lnTo>
                    <a:pt x="6" y="30"/>
                  </a:lnTo>
                  <a:lnTo>
                    <a:pt x="6" y="33"/>
                  </a:lnTo>
                  <a:lnTo>
                    <a:pt x="6" y="36"/>
                  </a:lnTo>
                  <a:lnTo>
                    <a:pt x="9" y="39"/>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79" name="Freeform 355"/>
            <p:cNvSpPr>
              <a:spLocks/>
            </p:cNvSpPr>
            <p:nvPr/>
          </p:nvSpPr>
          <p:spPr bwMode="auto">
            <a:xfrm>
              <a:off x="499" y="280"/>
              <a:ext cx="21" cy="88"/>
            </a:xfrm>
            <a:custGeom>
              <a:avLst/>
              <a:gdLst/>
              <a:ahLst/>
              <a:cxnLst>
                <a:cxn ang="0">
                  <a:pos x="20" y="87"/>
                </a:cxn>
                <a:cxn ang="0">
                  <a:pos x="20" y="85"/>
                </a:cxn>
                <a:cxn ang="0">
                  <a:pos x="20" y="81"/>
                </a:cxn>
                <a:cxn ang="0">
                  <a:pos x="20" y="75"/>
                </a:cxn>
                <a:cxn ang="0">
                  <a:pos x="19" y="69"/>
                </a:cxn>
                <a:cxn ang="0">
                  <a:pos x="19" y="62"/>
                </a:cxn>
                <a:cxn ang="0">
                  <a:pos x="19" y="55"/>
                </a:cxn>
                <a:cxn ang="0">
                  <a:pos x="18" y="49"/>
                </a:cxn>
                <a:cxn ang="0">
                  <a:pos x="18" y="44"/>
                </a:cxn>
                <a:cxn ang="0">
                  <a:pos x="18" y="40"/>
                </a:cxn>
                <a:cxn ang="0">
                  <a:pos x="18" y="39"/>
                </a:cxn>
                <a:cxn ang="0">
                  <a:pos x="17" y="30"/>
                </a:cxn>
                <a:cxn ang="0">
                  <a:pos x="16" y="23"/>
                </a:cxn>
                <a:cxn ang="0">
                  <a:pos x="14" y="17"/>
                </a:cxn>
                <a:cxn ang="0">
                  <a:pos x="12" y="12"/>
                </a:cxn>
                <a:cxn ang="0">
                  <a:pos x="10" y="8"/>
                </a:cxn>
                <a:cxn ang="0">
                  <a:pos x="8" y="5"/>
                </a:cxn>
                <a:cxn ang="0">
                  <a:pos x="5" y="3"/>
                </a:cxn>
                <a:cxn ang="0">
                  <a:pos x="3" y="1"/>
                </a:cxn>
                <a:cxn ang="0">
                  <a:pos x="1" y="0"/>
                </a:cxn>
                <a:cxn ang="0">
                  <a:pos x="0" y="0"/>
                </a:cxn>
              </a:cxnLst>
              <a:rect l="0" t="0" r="r" b="b"/>
              <a:pathLst>
                <a:path w="21" h="88">
                  <a:moveTo>
                    <a:pt x="20" y="87"/>
                  </a:moveTo>
                  <a:lnTo>
                    <a:pt x="20" y="85"/>
                  </a:lnTo>
                  <a:lnTo>
                    <a:pt x="20" y="81"/>
                  </a:lnTo>
                  <a:lnTo>
                    <a:pt x="20" y="75"/>
                  </a:lnTo>
                  <a:lnTo>
                    <a:pt x="19" y="69"/>
                  </a:lnTo>
                  <a:lnTo>
                    <a:pt x="19" y="62"/>
                  </a:lnTo>
                  <a:lnTo>
                    <a:pt x="19" y="55"/>
                  </a:lnTo>
                  <a:lnTo>
                    <a:pt x="18" y="49"/>
                  </a:lnTo>
                  <a:lnTo>
                    <a:pt x="18" y="44"/>
                  </a:lnTo>
                  <a:lnTo>
                    <a:pt x="18" y="40"/>
                  </a:lnTo>
                  <a:lnTo>
                    <a:pt x="18" y="39"/>
                  </a:lnTo>
                  <a:lnTo>
                    <a:pt x="17" y="30"/>
                  </a:lnTo>
                  <a:lnTo>
                    <a:pt x="16" y="23"/>
                  </a:lnTo>
                  <a:lnTo>
                    <a:pt x="14" y="17"/>
                  </a:lnTo>
                  <a:lnTo>
                    <a:pt x="12" y="12"/>
                  </a:lnTo>
                  <a:lnTo>
                    <a:pt x="10" y="8"/>
                  </a:lnTo>
                  <a:lnTo>
                    <a:pt x="8" y="5"/>
                  </a:lnTo>
                  <a:lnTo>
                    <a:pt x="5" y="3"/>
                  </a:lnTo>
                  <a:lnTo>
                    <a:pt x="3" y="1"/>
                  </a:lnTo>
                  <a:lnTo>
                    <a:pt x="1" y="0"/>
                  </a:lnTo>
                  <a:lnTo>
                    <a:pt x="0" y="0"/>
                  </a:lnTo>
                </a:path>
              </a:pathLst>
            </a:custGeom>
            <a:noFill/>
            <a:ln w="12700" cap="rnd" cmpd="sng">
              <a:solidFill>
                <a:srgbClr val="A8473A"/>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80" name="Freeform 356"/>
            <p:cNvSpPr>
              <a:spLocks/>
            </p:cNvSpPr>
            <p:nvPr/>
          </p:nvSpPr>
          <p:spPr bwMode="auto">
            <a:xfrm>
              <a:off x="499" y="280"/>
              <a:ext cx="21" cy="88"/>
            </a:xfrm>
            <a:custGeom>
              <a:avLst/>
              <a:gdLst/>
              <a:ahLst/>
              <a:cxnLst>
                <a:cxn ang="0">
                  <a:pos x="0" y="0"/>
                </a:cxn>
                <a:cxn ang="0">
                  <a:pos x="2" y="1"/>
                </a:cxn>
                <a:cxn ang="0">
                  <a:pos x="3" y="2"/>
                </a:cxn>
                <a:cxn ang="0">
                  <a:pos x="5" y="3"/>
                </a:cxn>
                <a:cxn ang="0">
                  <a:pos x="8" y="5"/>
                </a:cxn>
                <a:cxn ang="0">
                  <a:pos x="10" y="9"/>
                </a:cxn>
                <a:cxn ang="0">
                  <a:pos x="12" y="12"/>
                </a:cxn>
                <a:cxn ang="0">
                  <a:pos x="14" y="17"/>
                </a:cxn>
                <a:cxn ang="0">
                  <a:pos x="16" y="23"/>
                </a:cxn>
                <a:cxn ang="0">
                  <a:pos x="17" y="31"/>
                </a:cxn>
                <a:cxn ang="0">
                  <a:pos x="18" y="39"/>
                </a:cxn>
                <a:cxn ang="0">
                  <a:pos x="18" y="41"/>
                </a:cxn>
                <a:cxn ang="0">
                  <a:pos x="18" y="45"/>
                </a:cxn>
                <a:cxn ang="0">
                  <a:pos x="18" y="50"/>
                </a:cxn>
                <a:cxn ang="0">
                  <a:pos x="19" y="56"/>
                </a:cxn>
                <a:cxn ang="0">
                  <a:pos x="19" y="62"/>
                </a:cxn>
                <a:cxn ang="0">
                  <a:pos x="19" y="69"/>
                </a:cxn>
                <a:cxn ang="0">
                  <a:pos x="20" y="76"/>
                </a:cxn>
                <a:cxn ang="0">
                  <a:pos x="20" y="81"/>
                </a:cxn>
                <a:cxn ang="0">
                  <a:pos x="20" y="85"/>
                </a:cxn>
                <a:cxn ang="0">
                  <a:pos x="20" y="87"/>
                </a:cxn>
              </a:cxnLst>
              <a:rect l="0" t="0" r="r" b="b"/>
              <a:pathLst>
                <a:path w="21" h="88">
                  <a:moveTo>
                    <a:pt x="0" y="0"/>
                  </a:moveTo>
                  <a:lnTo>
                    <a:pt x="2" y="1"/>
                  </a:lnTo>
                  <a:lnTo>
                    <a:pt x="3" y="2"/>
                  </a:lnTo>
                  <a:lnTo>
                    <a:pt x="5" y="3"/>
                  </a:lnTo>
                  <a:lnTo>
                    <a:pt x="8" y="5"/>
                  </a:lnTo>
                  <a:lnTo>
                    <a:pt x="10" y="9"/>
                  </a:lnTo>
                  <a:lnTo>
                    <a:pt x="12" y="12"/>
                  </a:lnTo>
                  <a:lnTo>
                    <a:pt x="14" y="17"/>
                  </a:lnTo>
                  <a:lnTo>
                    <a:pt x="16" y="23"/>
                  </a:lnTo>
                  <a:lnTo>
                    <a:pt x="17" y="31"/>
                  </a:lnTo>
                  <a:lnTo>
                    <a:pt x="18" y="39"/>
                  </a:lnTo>
                  <a:lnTo>
                    <a:pt x="18" y="41"/>
                  </a:lnTo>
                  <a:lnTo>
                    <a:pt x="18" y="45"/>
                  </a:lnTo>
                  <a:lnTo>
                    <a:pt x="18" y="50"/>
                  </a:lnTo>
                  <a:lnTo>
                    <a:pt x="19" y="56"/>
                  </a:lnTo>
                  <a:lnTo>
                    <a:pt x="19" y="62"/>
                  </a:lnTo>
                  <a:lnTo>
                    <a:pt x="19" y="69"/>
                  </a:lnTo>
                  <a:lnTo>
                    <a:pt x="20" y="76"/>
                  </a:lnTo>
                  <a:lnTo>
                    <a:pt x="20" y="81"/>
                  </a:lnTo>
                  <a:lnTo>
                    <a:pt x="20" y="85"/>
                  </a:lnTo>
                  <a:lnTo>
                    <a:pt x="20" y="87"/>
                  </a:lnTo>
                </a:path>
              </a:pathLst>
            </a:custGeom>
            <a:noFill/>
            <a:ln w="12700" cap="rnd" cmpd="sng">
              <a:solidFill>
                <a:srgbClr val="A74336"/>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81" name="Freeform 357"/>
            <p:cNvSpPr>
              <a:spLocks/>
            </p:cNvSpPr>
            <p:nvPr/>
          </p:nvSpPr>
          <p:spPr bwMode="auto">
            <a:xfrm>
              <a:off x="499" y="280"/>
              <a:ext cx="21" cy="88"/>
            </a:xfrm>
            <a:custGeom>
              <a:avLst/>
              <a:gdLst/>
              <a:ahLst/>
              <a:cxnLst>
                <a:cxn ang="0">
                  <a:pos x="0" y="0"/>
                </a:cxn>
                <a:cxn ang="0">
                  <a:pos x="2" y="1"/>
                </a:cxn>
                <a:cxn ang="0">
                  <a:pos x="3" y="2"/>
                </a:cxn>
                <a:cxn ang="0">
                  <a:pos x="5" y="4"/>
                </a:cxn>
                <a:cxn ang="0">
                  <a:pos x="8" y="6"/>
                </a:cxn>
                <a:cxn ang="0">
                  <a:pos x="10" y="9"/>
                </a:cxn>
                <a:cxn ang="0">
                  <a:pos x="12" y="13"/>
                </a:cxn>
                <a:cxn ang="0">
                  <a:pos x="14" y="18"/>
                </a:cxn>
                <a:cxn ang="0">
                  <a:pos x="16" y="24"/>
                </a:cxn>
                <a:cxn ang="0">
                  <a:pos x="17" y="31"/>
                </a:cxn>
                <a:cxn ang="0">
                  <a:pos x="18" y="39"/>
                </a:cxn>
                <a:cxn ang="0">
                  <a:pos x="18" y="41"/>
                </a:cxn>
                <a:cxn ang="0">
                  <a:pos x="18" y="45"/>
                </a:cxn>
                <a:cxn ang="0">
                  <a:pos x="18" y="50"/>
                </a:cxn>
                <a:cxn ang="0">
                  <a:pos x="19" y="56"/>
                </a:cxn>
                <a:cxn ang="0">
                  <a:pos x="19" y="63"/>
                </a:cxn>
                <a:cxn ang="0">
                  <a:pos x="19" y="70"/>
                </a:cxn>
                <a:cxn ang="0">
                  <a:pos x="20" y="76"/>
                </a:cxn>
                <a:cxn ang="0">
                  <a:pos x="20" y="81"/>
                </a:cxn>
                <a:cxn ang="0">
                  <a:pos x="20" y="85"/>
                </a:cxn>
                <a:cxn ang="0">
                  <a:pos x="20" y="87"/>
                </a:cxn>
              </a:cxnLst>
              <a:rect l="0" t="0" r="r" b="b"/>
              <a:pathLst>
                <a:path w="21" h="88">
                  <a:moveTo>
                    <a:pt x="0" y="0"/>
                  </a:moveTo>
                  <a:lnTo>
                    <a:pt x="2" y="1"/>
                  </a:lnTo>
                  <a:lnTo>
                    <a:pt x="3" y="2"/>
                  </a:lnTo>
                  <a:lnTo>
                    <a:pt x="5" y="4"/>
                  </a:lnTo>
                  <a:lnTo>
                    <a:pt x="8" y="6"/>
                  </a:lnTo>
                  <a:lnTo>
                    <a:pt x="10" y="9"/>
                  </a:lnTo>
                  <a:lnTo>
                    <a:pt x="12" y="13"/>
                  </a:lnTo>
                  <a:lnTo>
                    <a:pt x="14" y="18"/>
                  </a:lnTo>
                  <a:lnTo>
                    <a:pt x="16" y="24"/>
                  </a:lnTo>
                  <a:lnTo>
                    <a:pt x="17" y="31"/>
                  </a:lnTo>
                  <a:lnTo>
                    <a:pt x="18" y="39"/>
                  </a:lnTo>
                  <a:lnTo>
                    <a:pt x="18" y="41"/>
                  </a:lnTo>
                  <a:lnTo>
                    <a:pt x="18" y="45"/>
                  </a:lnTo>
                  <a:lnTo>
                    <a:pt x="18" y="50"/>
                  </a:lnTo>
                  <a:lnTo>
                    <a:pt x="19" y="56"/>
                  </a:lnTo>
                  <a:lnTo>
                    <a:pt x="19" y="63"/>
                  </a:lnTo>
                  <a:lnTo>
                    <a:pt x="19" y="70"/>
                  </a:lnTo>
                  <a:lnTo>
                    <a:pt x="20" y="76"/>
                  </a:lnTo>
                  <a:lnTo>
                    <a:pt x="20" y="81"/>
                  </a:lnTo>
                  <a:lnTo>
                    <a:pt x="20" y="85"/>
                  </a:lnTo>
                  <a:lnTo>
                    <a:pt x="20" y="87"/>
                  </a:lnTo>
                </a:path>
              </a:pathLst>
            </a:custGeom>
            <a:noFill/>
            <a:ln w="12700" cap="rnd" cmpd="sng">
              <a:solidFill>
                <a:srgbClr val="A54032"/>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82" name="Freeform 358"/>
            <p:cNvSpPr>
              <a:spLocks/>
            </p:cNvSpPr>
            <p:nvPr/>
          </p:nvSpPr>
          <p:spPr bwMode="auto">
            <a:xfrm>
              <a:off x="499" y="280"/>
              <a:ext cx="21" cy="88"/>
            </a:xfrm>
            <a:custGeom>
              <a:avLst/>
              <a:gdLst/>
              <a:ahLst/>
              <a:cxnLst>
                <a:cxn ang="0">
                  <a:pos x="0" y="0"/>
                </a:cxn>
                <a:cxn ang="0">
                  <a:pos x="2" y="1"/>
                </a:cxn>
                <a:cxn ang="0">
                  <a:pos x="3" y="2"/>
                </a:cxn>
                <a:cxn ang="0">
                  <a:pos x="6" y="4"/>
                </a:cxn>
                <a:cxn ang="0">
                  <a:pos x="8" y="6"/>
                </a:cxn>
                <a:cxn ang="0">
                  <a:pos x="10" y="9"/>
                </a:cxn>
                <a:cxn ang="0">
                  <a:pos x="12" y="14"/>
                </a:cxn>
                <a:cxn ang="0">
                  <a:pos x="14" y="18"/>
                </a:cxn>
                <a:cxn ang="0">
                  <a:pos x="16" y="24"/>
                </a:cxn>
                <a:cxn ang="0">
                  <a:pos x="17" y="31"/>
                </a:cxn>
                <a:cxn ang="0">
                  <a:pos x="18" y="40"/>
                </a:cxn>
                <a:cxn ang="0">
                  <a:pos x="18" y="42"/>
                </a:cxn>
                <a:cxn ang="0">
                  <a:pos x="18" y="45"/>
                </a:cxn>
                <a:cxn ang="0">
                  <a:pos x="18" y="51"/>
                </a:cxn>
                <a:cxn ang="0">
                  <a:pos x="19" y="57"/>
                </a:cxn>
                <a:cxn ang="0">
                  <a:pos x="19" y="64"/>
                </a:cxn>
                <a:cxn ang="0">
                  <a:pos x="19" y="70"/>
                </a:cxn>
                <a:cxn ang="0">
                  <a:pos x="20" y="76"/>
                </a:cxn>
                <a:cxn ang="0">
                  <a:pos x="20" y="82"/>
                </a:cxn>
                <a:cxn ang="0">
                  <a:pos x="20" y="85"/>
                </a:cxn>
                <a:cxn ang="0">
                  <a:pos x="20" y="87"/>
                </a:cxn>
              </a:cxnLst>
              <a:rect l="0" t="0" r="r" b="b"/>
              <a:pathLst>
                <a:path w="21" h="88">
                  <a:moveTo>
                    <a:pt x="0" y="0"/>
                  </a:moveTo>
                  <a:lnTo>
                    <a:pt x="2" y="1"/>
                  </a:lnTo>
                  <a:lnTo>
                    <a:pt x="3" y="2"/>
                  </a:lnTo>
                  <a:lnTo>
                    <a:pt x="6" y="4"/>
                  </a:lnTo>
                  <a:lnTo>
                    <a:pt x="8" y="6"/>
                  </a:lnTo>
                  <a:lnTo>
                    <a:pt x="10" y="9"/>
                  </a:lnTo>
                  <a:lnTo>
                    <a:pt x="12" y="14"/>
                  </a:lnTo>
                  <a:lnTo>
                    <a:pt x="14" y="18"/>
                  </a:lnTo>
                  <a:lnTo>
                    <a:pt x="16" y="24"/>
                  </a:lnTo>
                  <a:lnTo>
                    <a:pt x="17" y="31"/>
                  </a:lnTo>
                  <a:lnTo>
                    <a:pt x="18" y="40"/>
                  </a:lnTo>
                  <a:lnTo>
                    <a:pt x="18" y="42"/>
                  </a:lnTo>
                  <a:lnTo>
                    <a:pt x="18" y="45"/>
                  </a:lnTo>
                  <a:lnTo>
                    <a:pt x="18" y="51"/>
                  </a:lnTo>
                  <a:lnTo>
                    <a:pt x="19" y="57"/>
                  </a:lnTo>
                  <a:lnTo>
                    <a:pt x="19" y="64"/>
                  </a:lnTo>
                  <a:lnTo>
                    <a:pt x="19" y="70"/>
                  </a:lnTo>
                  <a:lnTo>
                    <a:pt x="20" y="76"/>
                  </a:lnTo>
                  <a:lnTo>
                    <a:pt x="20" y="82"/>
                  </a:lnTo>
                  <a:lnTo>
                    <a:pt x="20" y="85"/>
                  </a:lnTo>
                  <a:lnTo>
                    <a:pt x="20" y="87"/>
                  </a:lnTo>
                </a:path>
              </a:pathLst>
            </a:custGeom>
            <a:noFill/>
            <a:ln w="12700" cap="rnd" cmpd="sng">
              <a:solidFill>
                <a:srgbClr val="A43D2E"/>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83" name="Freeform 359"/>
            <p:cNvSpPr>
              <a:spLocks/>
            </p:cNvSpPr>
            <p:nvPr/>
          </p:nvSpPr>
          <p:spPr bwMode="auto">
            <a:xfrm>
              <a:off x="499" y="280"/>
              <a:ext cx="21" cy="88"/>
            </a:xfrm>
            <a:custGeom>
              <a:avLst/>
              <a:gdLst/>
              <a:ahLst/>
              <a:cxnLst>
                <a:cxn ang="0">
                  <a:pos x="0" y="0"/>
                </a:cxn>
                <a:cxn ang="0">
                  <a:pos x="2" y="1"/>
                </a:cxn>
                <a:cxn ang="0">
                  <a:pos x="3" y="3"/>
                </a:cxn>
                <a:cxn ang="0">
                  <a:pos x="6" y="4"/>
                </a:cxn>
                <a:cxn ang="0">
                  <a:pos x="8" y="7"/>
                </a:cxn>
                <a:cxn ang="0">
                  <a:pos x="10" y="10"/>
                </a:cxn>
                <a:cxn ang="0">
                  <a:pos x="12" y="14"/>
                </a:cxn>
                <a:cxn ang="0">
                  <a:pos x="14" y="19"/>
                </a:cxn>
                <a:cxn ang="0">
                  <a:pos x="16" y="25"/>
                </a:cxn>
                <a:cxn ang="0">
                  <a:pos x="17" y="32"/>
                </a:cxn>
                <a:cxn ang="0">
                  <a:pos x="17" y="40"/>
                </a:cxn>
                <a:cxn ang="0">
                  <a:pos x="18" y="42"/>
                </a:cxn>
                <a:cxn ang="0">
                  <a:pos x="18" y="46"/>
                </a:cxn>
                <a:cxn ang="0">
                  <a:pos x="18" y="51"/>
                </a:cxn>
                <a:cxn ang="0">
                  <a:pos x="19" y="58"/>
                </a:cxn>
                <a:cxn ang="0">
                  <a:pos x="19" y="64"/>
                </a:cxn>
                <a:cxn ang="0">
                  <a:pos x="19" y="70"/>
                </a:cxn>
                <a:cxn ang="0">
                  <a:pos x="20" y="77"/>
                </a:cxn>
                <a:cxn ang="0">
                  <a:pos x="20" y="82"/>
                </a:cxn>
                <a:cxn ang="0">
                  <a:pos x="20" y="85"/>
                </a:cxn>
                <a:cxn ang="0">
                  <a:pos x="20" y="87"/>
                </a:cxn>
              </a:cxnLst>
              <a:rect l="0" t="0" r="r" b="b"/>
              <a:pathLst>
                <a:path w="21" h="88">
                  <a:moveTo>
                    <a:pt x="0" y="0"/>
                  </a:moveTo>
                  <a:lnTo>
                    <a:pt x="2" y="1"/>
                  </a:lnTo>
                  <a:lnTo>
                    <a:pt x="3" y="3"/>
                  </a:lnTo>
                  <a:lnTo>
                    <a:pt x="6" y="4"/>
                  </a:lnTo>
                  <a:lnTo>
                    <a:pt x="8" y="7"/>
                  </a:lnTo>
                  <a:lnTo>
                    <a:pt x="10" y="10"/>
                  </a:lnTo>
                  <a:lnTo>
                    <a:pt x="12" y="14"/>
                  </a:lnTo>
                  <a:lnTo>
                    <a:pt x="14" y="19"/>
                  </a:lnTo>
                  <a:lnTo>
                    <a:pt x="16" y="25"/>
                  </a:lnTo>
                  <a:lnTo>
                    <a:pt x="17" y="32"/>
                  </a:lnTo>
                  <a:lnTo>
                    <a:pt x="17" y="40"/>
                  </a:lnTo>
                  <a:lnTo>
                    <a:pt x="18" y="42"/>
                  </a:lnTo>
                  <a:lnTo>
                    <a:pt x="18" y="46"/>
                  </a:lnTo>
                  <a:lnTo>
                    <a:pt x="18" y="51"/>
                  </a:lnTo>
                  <a:lnTo>
                    <a:pt x="19" y="58"/>
                  </a:lnTo>
                  <a:lnTo>
                    <a:pt x="19" y="64"/>
                  </a:lnTo>
                  <a:lnTo>
                    <a:pt x="19" y="70"/>
                  </a:lnTo>
                  <a:lnTo>
                    <a:pt x="20" y="77"/>
                  </a:lnTo>
                  <a:lnTo>
                    <a:pt x="20" y="82"/>
                  </a:lnTo>
                  <a:lnTo>
                    <a:pt x="20" y="85"/>
                  </a:lnTo>
                  <a:lnTo>
                    <a:pt x="20" y="87"/>
                  </a:lnTo>
                </a:path>
              </a:pathLst>
            </a:custGeom>
            <a:noFill/>
            <a:ln w="12700" cap="rnd" cmpd="sng">
              <a:solidFill>
                <a:srgbClr val="A3392A"/>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84" name="Freeform 360"/>
            <p:cNvSpPr>
              <a:spLocks/>
            </p:cNvSpPr>
            <p:nvPr/>
          </p:nvSpPr>
          <p:spPr bwMode="auto">
            <a:xfrm>
              <a:off x="499" y="280"/>
              <a:ext cx="21" cy="89"/>
            </a:xfrm>
            <a:custGeom>
              <a:avLst/>
              <a:gdLst/>
              <a:ahLst/>
              <a:cxnLst>
                <a:cxn ang="0">
                  <a:pos x="0" y="0"/>
                </a:cxn>
                <a:cxn ang="0">
                  <a:pos x="2" y="1"/>
                </a:cxn>
                <a:cxn ang="0">
                  <a:pos x="3" y="3"/>
                </a:cxn>
                <a:cxn ang="0">
                  <a:pos x="6" y="5"/>
                </a:cxn>
                <a:cxn ang="0">
                  <a:pos x="8" y="7"/>
                </a:cxn>
                <a:cxn ang="0">
                  <a:pos x="10" y="11"/>
                </a:cxn>
                <a:cxn ang="0">
                  <a:pos x="12" y="15"/>
                </a:cxn>
                <a:cxn ang="0">
                  <a:pos x="14" y="19"/>
                </a:cxn>
                <a:cxn ang="0">
                  <a:pos x="16" y="25"/>
                </a:cxn>
                <a:cxn ang="0">
                  <a:pos x="17" y="32"/>
                </a:cxn>
                <a:cxn ang="0">
                  <a:pos x="17" y="40"/>
                </a:cxn>
                <a:cxn ang="0">
                  <a:pos x="18" y="43"/>
                </a:cxn>
                <a:cxn ang="0">
                  <a:pos x="18" y="46"/>
                </a:cxn>
                <a:cxn ang="0">
                  <a:pos x="18" y="52"/>
                </a:cxn>
                <a:cxn ang="0">
                  <a:pos x="19" y="58"/>
                </a:cxn>
                <a:cxn ang="0">
                  <a:pos x="19" y="64"/>
                </a:cxn>
                <a:cxn ang="0">
                  <a:pos x="19" y="71"/>
                </a:cxn>
                <a:cxn ang="0">
                  <a:pos x="19" y="77"/>
                </a:cxn>
                <a:cxn ang="0">
                  <a:pos x="20" y="82"/>
                </a:cxn>
                <a:cxn ang="0">
                  <a:pos x="20" y="86"/>
                </a:cxn>
                <a:cxn ang="0">
                  <a:pos x="20" y="88"/>
                </a:cxn>
              </a:cxnLst>
              <a:rect l="0" t="0" r="r" b="b"/>
              <a:pathLst>
                <a:path w="21" h="89">
                  <a:moveTo>
                    <a:pt x="0" y="0"/>
                  </a:moveTo>
                  <a:lnTo>
                    <a:pt x="2" y="1"/>
                  </a:lnTo>
                  <a:lnTo>
                    <a:pt x="3" y="3"/>
                  </a:lnTo>
                  <a:lnTo>
                    <a:pt x="6" y="5"/>
                  </a:lnTo>
                  <a:lnTo>
                    <a:pt x="8" y="7"/>
                  </a:lnTo>
                  <a:lnTo>
                    <a:pt x="10" y="11"/>
                  </a:lnTo>
                  <a:lnTo>
                    <a:pt x="12" y="15"/>
                  </a:lnTo>
                  <a:lnTo>
                    <a:pt x="14" y="19"/>
                  </a:lnTo>
                  <a:lnTo>
                    <a:pt x="16" y="25"/>
                  </a:lnTo>
                  <a:lnTo>
                    <a:pt x="17" y="32"/>
                  </a:lnTo>
                  <a:lnTo>
                    <a:pt x="17" y="40"/>
                  </a:lnTo>
                  <a:lnTo>
                    <a:pt x="18" y="43"/>
                  </a:lnTo>
                  <a:lnTo>
                    <a:pt x="18" y="46"/>
                  </a:lnTo>
                  <a:lnTo>
                    <a:pt x="18" y="52"/>
                  </a:lnTo>
                  <a:lnTo>
                    <a:pt x="19" y="58"/>
                  </a:lnTo>
                  <a:lnTo>
                    <a:pt x="19" y="64"/>
                  </a:lnTo>
                  <a:lnTo>
                    <a:pt x="19" y="71"/>
                  </a:lnTo>
                  <a:lnTo>
                    <a:pt x="19" y="77"/>
                  </a:lnTo>
                  <a:lnTo>
                    <a:pt x="20" y="82"/>
                  </a:lnTo>
                  <a:lnTo>
                    <a:pt x="20" y="86"/>
                  </a:lnTo>
                  <a:lnTo>
                    <a:pt x="20" y="88"/>
                  </a:lnTo>
                </a:path>
              </a:pathLst>
            </a:custGeom>
            <a:noFill/>
            <a:ln w="12700" cap="rnd" cmpd="sng">
              <a:solidFill>
                <a:srgbClr val="A13626"/>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85" name="Freeform 361"/>
            <p:cNvSpPr>
              <a:spLocks/>
            </p:cNvSpPr>
            <p:nvPr/>
          </p:nvSpPr>
          <p:spPr bwMode="auto">
            <a:xfrm>
              <a:off x="499" y="280"/>
              <a:ext cx="21" cy="89"/>
            </a:xfrm>
            <a:custGeom>
              <a:avLst/>
              <a:gdLst/>
              <a:ahLst/>
              <a:cxnLst>
                <a:cxn ang="0">
                  <a:pos x="0" y="0"/>
                </a:cxn>
                <a:cxn ang="0">
                  <a:pos x="2" y="2"/>
                </a:cxn>
                <a:cxn ang="0">
                  <a:pos x="3" y="3"/>
                </a:cxn>
                <a:cxn ang="0">
                  <a:pos x="6" y="5"/>
                </a:cxn>
                <a:cxn ang="0">
                  <a:pos x="8" y="8"/>
                </a:cxn>
                <a:cxn ang="0">
                  <a:pos x="10" y="11"/>
                </a:cxn>
                <a:cxn ang="0">
                  <a:pos x="12" y="15"/>
                </a:cxn>
                <a:cxn ang="0">
                  <a:pos x="14" y="20"/>
                </a:cxn>
                <a:cxn ang="0">
                  <a:pos x="16" y="26"/>
                </a:cxn>
                <a:cxn ang="0">
                  <a:pos x="17" y="33"/>
                </a:cxn>
                <a:cxn ang="0">
                  <a:pos x="17" y="40"/>
                </a:cxn>
                <a:cxn ang="0">
                  <a:pos x="18" y="43"/>
                </a:cxn>
                <a:cxn ang="0">
                  <a:pos x="18" y="47"/>
                </a:cxn>
                <a:cxn ang="0">
                  <a:pos x="18" y="52"/>
                </a:cxn>
                <a:cxn ang="0">
                  <a:pos x="19" y="59"/>
                </a:cxn>
                <a:cxn ang="0">
                  <a:pos x="19" y="65"/>
                </a:cxn>
                <a:cxn ang="0">
                  <a:pos x="19" y="71"/>
                </a:cxn>
                <a:cxn ang="0">
                  <a:pos x="19" y="77"/>
                </a:cxn>
                <a:cxn ang="0">
                  <a:pos x="20" y="82"/>
                </a:cxn>
                <a:cxn ang="0">
                  <a:pos x="20" y="86"/>
                </a:cxn>
                <a:cxn ang="0">
                  <a:pos x="20" y="88"/>
                </a:cxn>
              </a:cxnLst>
              <a:rect l="0" t="0" r="r" b="b"/>
              <a:pathLst>
                <a:path w="21" h="89">
                  <a:moveTo>
                    <a:pt x="0" y="0"/>
                  </a:moveTo>
                  <a:lnTo>
                    <a:pt x="2" y="2"/>
                  </a:lnTo>
                  <a:lnTo>
                    <a:pt x="3" y="3"/>
                  </a:lnTo>
                  <a:lnTo>
                    <a:pt x="6" y="5"/>
                  </a:lnTo>
                  <a:lnTo>
                    <a:pt x="8" y="8"/>
                  </a:lnTo>
                  <a:lnTo>
                    <a:pt x="10" y="11"/>
                  </a:lnTo>
                  <a:lnTo>
                    <a:pt x="12" y="15"/>
                  </a:lnTo>
                  <a:lnTo>
                    <a:pt x="14" y="20"/>
                  </a:lnTo>
                  <a:lnTo>
                    <a:pt x="16" y="26"/>
                  </a:lnTo>
                  <a:lnTo>
                    <a:pt x="17" y="33"/>
                  </a:lnTo>
                  <a:lnTo>
                    <a:pt x="17" y="40"/>
                  </a:lnTo>
                  <a:lnTo>
                    <a:pt x="18" y="43"/>
                  </a:lnTo>
                  <a:lnTo>
                    <a:pt x="18" y="47"/>
                  </a:lnTo>
                  <a:lnTo>
                    <a:pt x="18" y="52"/>
                  </a:lnTo>
                  <a:lnTo>
                    <a:pt x="19" y="59"/>
                  </a:lnTo>
                  <a:lnTo>
                    <a:pt x="19" y="65"/>
                  </a:lnTo>
                  <a:lnTo>
                    <a:pt x="19" y="71"/>
                  </a:lnTo>
                  <a:lnTo>
                    <a:pt x="19" y="77"/>
                  </a:lnTo>
                  <a:lnTo>
                    <a:pt x="20" y="82"/>
                  </a:lnTo>
                  <a:lnTo>
                    <a:pt x="20" y="86"/>
                  </a:lnTo>
                  <a:lnTo>
                    <a:pt x="20" y="88"/>
                  </a:lnTo>
                </a:path>
              </a:pathLst>
            </a:custGeom>
            <a:noFill/>
            <a:ln w="12700" cap="rnd" cmpd="sng">
              <a:solidFill>
                <a:srgbClr val="A03221"/>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86" name="Freeform 362"/>
            <p:cNvSpPr>
              <a:spLocks/>
            </p:cNvSpPr>
            <p:nvPr/>
          </p:nvSpPr>
          <p:spPr bwMode="auto">
            <a:xfrm>
              <a:off x="499" y="280"/>
              <a:ext cx="21" cy="89"/>
            </a:xfrm>
            <a:custGeom>
              <a:avLst/>
              <a:gdLst/>
              <a:ahLst/>
              <a:cxnLst>
                <a:cxn ang="0">
                  <a:pos x="0" y="0"/>
                </a:cxn>
                <a:cxn ang="0">
                  <a:pos x="2" y="2"/>
                </a:cxn>
                <a:cxn ang="0">
                  <a:pos x="4" y="3"/>
                </a:cxn>
                <a:cxn ang="0">
                  <a:pos x="6" y="6"/>
                </a:cxn>
                <a:cxn ang="0">
                  <a:pos x="8" y="8"/>
                </a:cxn>
                <a:cxn ang="0">
                  <a:pos x="10" y="12"/>
                </a:cxn>
                <a:cxn ang="0">
                  <a:pos x="12" y="16"/>
                </a:cxn>
                <a:cxn ang="0">
                  <a:pos x="14" y="21"/>
                </a:cxn>
                <a:cxn ang="0">
                  <a:pos x="15" y="26"/>
                </a:cxn>
                <a:cxn ang="0">
                  <a:pos x="17" y="33"/>
                </a:cxn>
                <a:cxn ang="0">
                  <a:pos x="17" y="40"/>
                </a:cxn>
                <a:cxn ang="0">
                  <a:pos x="18" y="43"/>
                </a:cxn>
                <a:cxn ang="0">
                  <a:pos x="18" y="48"/>
                </a:cxn>
                <a:cxn ang="0">
                  <a:pos x="18" y="53"/>
                </a:cxn>
                <a:cxn ang="0">
                  <a:pos x="19" y="59"/>
                </a:cxn>
                <a:cxn ang="0">
                  <a:pos x="19" y="66"/>
                </a:cxn>
                <a:cxn ang="0">
                  <a:pos x="19" y="72"/>
                </a:cxn>
                <a:cxn ang="0">
                  <a:pos x="19" y="78"/>
                </a:cxn>
                <a:cxn ang="0">
                  <a:pos x="20" y="82"/>
                </a:cxn>
                <a:cxn ang="0">
                  <a:pos x="20" y="86"/>
                </a:cxn>
                <a:cxn ang="0">
                  <a:pos x="20" y="88"/>
                </a:cxn>
              </a:cxnLst>
              <a:rect l="0" t="0" r="r" b="b"/>
              <a:pathLst>
                <a:path w="21" h="89">
                  <a:moveTo>
                    <a:pt x="0" y="0"/>
                  </a:moveTo>
                  <a:lnTo>
                    <a:pt x="2" y="2"/>
                  </a:lnTo>
                  <a:lnTo>
                    <a:pt x="4" y="3"/>
                  </a:lnTo>
                  <a:lnTo>
                    <a:pt x="6" y="6"/>
                  </a:lnTo>
                  <a:lnTo>
                    <a:pt x="8" y="8"/>
                  </a:lnTo>
                  <a:lnTo>
                    <a:pt x="10" y="12"/>
                  </a:lnTo>
                  <a:lnTo>
                    <a:pt x="12" y="16"/>
                  </a:lnTo>
                  <a:lnTo>
                    <a:pt x="14" y="21"/>
                  </a:lnTo>
                  <a:lnTo>
                    <a:pt x="15" y="26"/>
                  </a:lnTo>
                  <a:lnTo>
                    <a:pt x="17" y="33"/>
                  </a:lnTo>
                  <a:lnTo>
                    <a:pt x="17" y="40"/>
                  </a:lnTo>
                  <a:lnTo>
                    <a:pt x="18" y="43"/>
                  </a:lnTo>
                  <a:lnTo>
                    <a:pt x="18" y="48"/>
                  </a:lnTo>
                  <a:lnTo>
                    <a:pt x="18" y="53"/>
                  </a:lnTo>
                  <a:lnTo>
                    <a:pt x="19" y="59"/>
                  </a:lnTo>
                  <a:lnTo>
                    <a:pt x="19" y="66"/>
                  </a:lnTo>
                  <a:lnTo>
                    <a:pt x="19" y="72"/>
                  </a:lnTo>
                  <a:lnTo>
                    <a:pt x="19" y="78"/>
                  </a:lnTo>
                  <a:lnTo>
                    <a:pt x="20" y="82"/>
                  </a:lnTo>
                  <a:lnTo>
                    <a:pt x="20" y="86"/>
                  </a:lnTo>
                  <a:lnTo>
                    <a:pt x="20" y="88"/>
                  </a:lnTo>
                </a:path>
              </a:pathLst>
            </a:custGeom>
            <a:noFill/>
            <a:ln w="12700" cap="rnd" cmpd="sng">
              <a:solidFill>
                <a:srgbClr val="9F2F1D"/>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87" name="Freeform 363"/>
            <p:cNvSpPr>
              <a:spLocks/>
            </p:cNvSpPr>
            <p:nvPr/>
          </p:nvSpPr>
          <p:spPr bwMode="auto">
            <a:xfrm>
              <a:off x="499" y="280"/>
              <a:ext cx="21" cy="89"/>
            </a:xfrm>
            <a:custGeom>
              <a:avLst/>
              <a:gdLst/>
              <a:ahLst/>
              <a:cxnLst>
                <a:cxn ang="0">
                  <a:pos x="0" y="0"/>
                </a:cxn>
                <a:cxn ang="0">
                  <a:pos x="2" y="2"/>
                </a:cxn>
                <a:cxn ang="0">
                  <a:pos x="4" y="4"/>
                </a:cxn>
                <a:cxn ang="0">
                  <a:pos x="6" y="6"/>
                </a:cxn>
                <a:cxn ang="0">
                  <a:pos x="8" y="9"/>
                </a:cxn>
                <a:cxn ang="0">
                  <a:pos x="10" y="12"/>
                </a:cxn>
                <a:cxn ang="0">
                  <a:pos x="12" y="16"/>
                </a:cxn>
                <a:cxn ang="0">
                  <a:pos x="14" y="21"/>
                </a:cxn>
                <a:cxn ang="0">
                  <a:pos x="15" y="27"/>
                </a:cxn>
                <a:cxn ang="0">
                  <a:pos x="17" y="33"/>
                </a:cxn>
                <a:cxn ang="0">
                  <a:pos x="17" y="41"/>
                </a:cxn>
                <a:cxn ang="0">
                  <a:pos x="18" y="44"/>
                </a:cxn>
                <a:cxn ang="0">
                  <a:pos x="18" y="48"/>
                </a:cxn>
                <a:cxn ang="0">
                  <a:pos x="18" y="54"/>
                </a:cxn>
                <a:cxn ang="0">
                  <a:pos x="19" y="60"/>
                </a:cxn>
                <a:cxn ang="0">
                  <a:pos x="19" y="66"/>
                </a:cxn>
                <a:cxn ang="0">
                  <a:pos x="19" y="72"/>
                </a:cxn>
                <a:cxn ang="0">
                  <a:pos x="19" y="78"/>
                </a:cxn>
                <a:cxn ang="0">
                  <a:pos x="19" y="83"/>
                </a:cxn>
                <a:cxn ang="0">
                  <a:pos x="20" y="86"/>
                </a:cxn>
                <a:cxn ang="0">
                  <a:pos x="20" y="88"/>
                </a:cxn>
              </a:cxnLst>
              <a:rect l="0" t="0" r="r" b="b"/>
              <a:pathLst>
                <a:path w="21" h="89">
                  <a:moveTo>
                    <a:pt x="0" y="0"/>
                  </a:moveTo>
                  <a:lnTo>
                    <a:pt x="2" y="2"/>
                  </a:lnTo>
                  <a:lnTo>
                    <a:pt x="4" y="4"/>
                  </a:lnTo>
                  <a:lnTo>
                    <a:pt x="6" y="6"/>
                  </a:lnTo>
                  <a:lnTo>
                    <a:pt x="8" y="9"/>
                  </a:lnTo>
                  <a:lnTo>
                    <a:pt x="10" y="12"/>
                  </a:lnTo>
                  <a:lnTo>
                    <a:pt x="12" y="16"/>
                  </a:lnTo>
                  <a:lnTo>
                    <a:pt x="14" y="21"/>
                  </a:lnTo>
                  <a:lnTo>
                    <a:pt x="15" y="27"/>
                  </a:lnTo>
                  <a:lnTo>
                    <a:pt x="17" y="33"/>
                  </a:lnTo>
                  <a:lnTo>
                    <a:pt x="17" y="41"/>
                  </a:lnTo>
                  <a:lnTo>
                    <a:pt x="18" y="44"/>
                  </a:lnTo>
                  <a:lnTo>
                    <a:pt x="18" y="48"/>
                  </a:lnTo>
                  <a:lnTo>
                    <a:pt x="18" y="54"/>
                  </a:lnTo>
                  <a:lnTo>
                    <a:pt x="19" y="60"/>
                  </a:lnTo>
                  <a:lnTo>
                    <a:pt x="19" y="66"/>
                  </a:lnTo>
                  <a:lnTo>
                    <a:pt x="19" y="72"/>
                  </a:lnTo>
                  <a:lnTo>
                    <a:pt x="19" y="78"/>
                  </a:lnTo>
                  <a:lnTo>
                    <a:pt x="19" y="83"/>
                  </a:lnTo>
                  <a:lnTo>
                    <a:pt x="20" y="86"/>
                  </a:lnTo>
                  <a:lnTo>
                    <a:pt x="20" y="88"/>
                  </a:lnTo>
                </a:path>
              </a:pathLst>
            </a:custGeom>
            <a:noFill/>
            <a:ln w="12700" cap="rnd" cmpd="sng">
              <a:solidFill>
                <a:srgbClr val="9E2B19"/>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88" name="Freeform 364"/>
            <p:cNvSpPr>
              <a:spLocks/>
            </p:cNvSpPr>
            <p:nvPr/>
          </p:nvSpPr>
          <p:spPr bwMode="auto">
            <a:xfrm>
              <a:off x="499" y="281"/>
              <a:ext cx="20" cy="88"/>
            </a:xfrm>
            <a:custGeom>
              <a:avLst/>
              <a:gdLst/>
              <a:ahLst/>
              <a:cxnLst>
                <a:cxn ang="0">
                  <a:pos x="0" y="0"/>
                </a:cxn>
                <a:cxn ang="0">
                  <a:pos x="2" y="1"/>
                </a:cxn>
                <a:cxn ang="0">
                  <a:pos x="4" y="3"/>
                </a:cxn>
                <a:cxn ang="0">
                  <a:pos x="6" y="6"/>
                </a:cxn>
                <a:cxn ang="0">
                  <a:pos x="8" y="8"/>
                </a:cxn>
                <a:cxn ang="0">
                  <a:pos x="10" y="12"/>
                </a:cxn>
                <a:cxn ang="0">
                  <a:pos x="12" y="16"/>
                </a:cxn>
                <a:cxn ang="0">
                  <a:pos x="14" y="20"/>
                </a:cxn>
                <a:cxn ang="0">
                  <a:pos x="15" y="26"/>
                </a:cxn>
                <a:cxn ang="0">
                  <a:pos x="16" y="32"/>
                </a:cxn>
                <a:cxn ang="0">
                  <a:pos x="17" y="40"/>
                </a:cxn>
                <a:cxn ang="0">
                  <a:pos x="18" y="43"/>
                </a:cxn>
                <a:cxn ang="0">
                  <a:pos x="18" y="48"/>
                </a:cxn>
                <a:cxn ang="0">
                  <a:pos x="18" y="53"/>
                </a:cxn>
                <a:cxn ang="0">
                  <a:pos x="19" y="60"/>
                </a:cxn>
                <a:cxn ang="0">
                  <a:pos x="19" y="66"/>
                </a:cxn>
                <a:cxn ang="0">
                  <a:pos x="19" y="72"/>
                </a:cxn>
                <a:cxn ang="0">
                  <a:pos x="19" y="78"/>
                </a:cxn>
                <a:cxn ang="0">
                  <a:pos x="19" y="82"/>
                </a:cxn>
                <a:cxn ang="0">
                  <a:pos x="19" y="86"/>
                </a:cxn>
                <a:cxn ang="0">
                  <a:pos x="19" y="87"/>
                </a:cxn>
              </a:cxnLst>
              <a:rect l="0" t="0" r="r" b="b"/>
              <a:pathLst>
                <a:path w="20" h="88">
                  <a:moveTo>
                    <a:pt x="0" y="0"/>
                  </a:moveTo>
                  <a:lnTo>
                    <a:pt x="2" y="1"/>
                  </a:lnTo>
                  <a:lnTo>
                    <a:pt x="4" y="3"/>
                  </a:lnTo>
                  <a:lnTo>
                    <a:pt x="6" y="6"/>
                  </a:lnTo>
                  <a:lnTo>
                    <a:pt x="8" y="8"/>
                  </a:lnTo>
                  <a:lnTo>
                    <a:pt x="10" y="12"/>
                  </a:lnTo>
                  <a:lnTo>
                    <a:pt x="12" y="16"/>
                  </a:lnTo>
                  <a:lnTo>
                    <a:pt x="14" y="20"/>
                  </a:lnTo>
                  <a:lnTo>
                    <a:pt x="15" y="26"/>
                  </a:lnTo>
                  <a:lnTo>
                    <a:pt x="16" y="32"/>
                  </a:lnTo>
                  <a:lnTo>
                    <a:pt x="17" y="40"/>
                  </a:lnTo>
                  <a:lnTo>
                    <a:pt x="18" y="43"/>
                  </a:lnTo>
                  <a:lnTo>
                    <a:pt x="18" y="48"/>
                  </a:lnTo>
                  <a:lnTo>
                    <a:pt x="18" y="53"/>
                  </a:lnTo>
                  <a:lnTo>
                    <a:pt x="19" y="60"/>
                  </a:lnTo>
                  <a:lnTo>
                    <a:pt x="19" y="66"/>
                  </a:lnTo>
                  <a:lnTo>
                    <a:pt x="19" y="72"/>
                  </a:lnTo>
                  <a:lnTo>
                    <a:pt x="19" y="78"/>
                  </a:lnTo>
                  <a:lnTo>
                    <a:pt x="19" y="82"/>
                  </a:lnTo>
                  <a:lnTo>
                    <a:pt x="19" y="86"/>
                  </a:lnTo>
                  <a:lnTo>
                    <a:pt x="19" y="87"/>
                  </a:lnTo>
                </a:path>
              </a:pathLst>
            </a:custGeom>
            <a:noFill/>
            <a:ln w="12700" cap="rnd" cmpd="sng">
              <a:solidFill>
                <a:srgbClr val="9C2815"/>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89" name="Freeform 365"/>
            <p:cNvSpPr>
              <a:spLocks/>
            </p:cNvSpPr>
            <p:nvPr/>
          </p:nvSpPr>
          <p:spPr bwMode="auto">
            <a:xfrm>
              <a:off x="499" y="281"/>
              <a:ext cx="20" cy="88"/>
            </a:xfrm>
            <a:custGeom>
              <a:avLst/>
              <a:gdLst/>
              <a:ahLst/>
              <a:cxnLst>
                <a:cxn ang="0">
                  <a:pos x="0" y="0"/>
                </a:cxn>
                <a:cxn ang="0">
                  <a:pos x="2" y="2"/>
                </a:cxn>
                <a:cxn ang="0">
                  <a:pos x="4" y="3"/>
                </a:cxn>
                <a:cxn ang="0">
                  <a:pos x="6" y="6"/>
                </a:cxn>
                <a:cxn ang="0">
                  <a:pos x="8" y="9"/>
                </a:cxn>
                <a:cxn ang="0">
                  <a:pos x="10" y="12"/>
                </a:cxn>
                <a:cxn ang="0">
                  <a:pos x="12" y="16"/>
                </a:cxn>
                <a:cxn ang="0">
                  <a:pos x="14" y="21"/>
                </a:cxn>
                <a:cxn ang="0">
                  <a:pos x="15" y="26"/>
                </a:cxn>
                <a:cxn ang="0">
                  <a:pos x="16" y="33"/>
                </a:cxn>
                <a:cxn ang="0">
                  <a:pos x="17" y="40"/>
                </a:cxn>
                <a:cxn ang="0">
                  <a:pos x="18" y="44"/>
                </a:cxn>
                <a:cxn ang="0">
                  <a:pos x="18" y="48"/>
                </a:cxn>
                <a:cxn ang="0">
                  <a:pos x="18" y="54"/>
                </a:cxn>
                <a:cxn ang="0">
                  <a:pos x="19" y="60"/>
                </a:cxn>
                <a:cxn ang="0">
                  <a:pos x="19" y="66"/>
                </a:cxn>
                <a:cxn ang="0">
                  <a:pos x="19" y="72"/>
                </a:cxn>
                <a:cxn ang="0">
                  <a:pos x="19" y="78"/>
                </a:cxn>
                <a:cxn ang="0">
                  <a:pos x="19" y="82"/>
                </a:cxn>
                <a:cxn ang="0">
                  <a:pos x="19" y="86"/>
                </a:cxn>
                <a:cxn ang="0">
                  <a:pos x="19" y="87"/>
                </a:cxn>
              </a:cxnLst>
              <a:rect l="0" t="0" r="r" b="b"/>
              <a:pathLst>
                <a:path w="20" h="88">
                  <a:moveTo>
                    <a:pt x="0" y="0"/>
                  </a:moveTo>
                  <a:lnTo>
                    <a:pt x="2" y="2"/>
                  </a:lnTo>
                  <a:lnTo>
                    <a:pt x="4" y="3"/>
                  </a:lnTo>
                  <a:lnTo>
                    <a:pt x="6" y="6"/>
                  </a:lnTo>
                  <a:lnTo>
                    <a:pt x="8" y="9"/>
                  </a:lnTo>
                  <a:lnTo>
                    <a:pt x="10" y="12"/>
                  </a:lnTo>
                  <a:lnTo>
                    <a:pt x="12" y="16"/>
                  </a:lnTo>
                  <a:lnTo>
                    <a:pt x="14" y="21"/>
                  </a:lnTo>
                  <a:lnTo>
                    <a:pt x="15" y="26"/>
                  </a:lnTo>
                  <a:lnTo>
                    <a:pt x="16" y="33"/>
                  </a:lnTo>
                  <a:lnTo>
                    <a:pt x="17" y="40"/>
                  </a:lnTo>
                  <a:lnTo>
                    <a:pt x="18" y="44"/>
                  </a:lnTo>
                  <a:lnTo>
                    <a:pt x="18" y="48"/>
                  </a:lnTo>
                  <a:lnTo>
                    <a:pt x="18" y="54"/>
                  </a:lnTo>
                  <a:lnTo>
                    <a:pt x="19" y="60"/>
                  </a:lnTo>
                  <a:lnTo>
                    <a:pt x="19" y="66"/>
                  </a:lnTo>
                  <a:lnTo>
                    <a:pt x="19" y="72"/>
                  </a:lnTo>
                  <a:lnTo>
                    <a:pt x="19" y="78"/>
                  </a:lnTo>
                  <a:lnTo>
                    <a:pt x="19" y="82"/>
                  </a:lnTo>
                  <a:lnTo>
                    <a:pt x="19" y="86"/>
                  </a:lnTo>
                  <a:lnTo>
                    <a:pt x="19" y="87"/>
                  </a:lnTo>
                </a:path>
              </a:pathLst>
            </a:custGeom>
            <a:noFill/>
            <a:ln w="12700" cap="rnd" cmpd="sng">
              <a:solidFill>
                <a:srgbClr val="9B2511"/>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90" name="Freeform 366"/>
            <p:cNvSpPr>
              <a:spLocks/>
            </p:cNvSpPr>
            <p:nvPr/>
          </p:nvSpPr>
          <p:spPr bwMode="auto">
            <a:xfrm>
              <a:off x="499" y="281"/>
              <a:ext cx="20" cy="88"/>
            </a:xfrm>
            <a:custGeom>
              <a:avLst/>
              <a:gdLst/>
              <a:ahLst/>
              <a:cxnLst>
                <a:cxn ang="0">
                  <a:pos x="0" y="0"/>
                </a:cxn>
                <a:cxn ang="0">
                  <a:pos x="2" y="2"/>
                </a:cxn>
                <a:cxn ang="0">
                  <a:pos x="4" y="4"/>
                </a:cxn>
                <a:cxn ang="0">
                  <a:pos x="6" y="6"/>
                </a:cxn>
                <a:cxn ang="0">
                  <a:pos x="8" y="9"/>
                </a:cxn>
                <a:cxn ang="0">
                  <a:pos x="10" y="13"/>
                </a:cxn>
                <a:cxn ang="0">
                  <a:pos x="12" y="17"/>
                </a:cxn>
                <a:cxn ang="0">
                  <a:pos x="14" y="21"/>
                </a:cxn>
                <a:cxn ang="0">
                  <a:pos x="15" y="27"/>
                </a:cxn>
                <a:cxn ang="0">
                  <a:pos x="16" y="33"/>
                </a:cxn>
                <a:cxn ang="0">
                  <a:pos x="17" y="40"/>
                </a:cxn>
                <a:cxn ang="0">
                  <a:pos x="17" y="44"/>
                </a:cxn>
                <a:cxn ang="0">
                  <a:pos x="18" y="49"/>
                </a:cxn>
                <a:cxn ang="0">
                  <a:pos x="18" y="55"/>
                </a:cxn>
                <a:cxn ang="0">
                  <a:pos x="19" y="61"/>
                </a:cxn>
                <a:cxn ang="0">
                  <a:pos x="19" y="67"/>
                </a:cxn>
                <a:cxn ang="0">
                  <a:pos x="19" y="73"/>
                </a:cxn>
                <a:cxn ang="0">
                  <a:pos x="19" y="78"/>
                </a:cxn>
                <a:cxn ang="0">
                  <a:pos x="19" y="83"/>
                </a:cxn>
                <a:cxn ang="0">
                  <a:pos x="19" y="86"/>
                </a:cxn>
                <a:cxn ang="0">
                  <a:pos x="19" y="87"/>
                </a:cxn>
              </a:cxnLst>
              <a:rect l="0" t="0" r="r" b="b"/>
              <a:pathLst>
                <a:path w="20" h="88">
                  <a:moveTo>
                    <a:pt x="0" y="0"/>
                  </a:moveTo>
                  <a:lnTo>
                    <a:pt x="2" y="2"/>
                  </a:lnTo>
                  <a:lnTo>
                    <a:pt x="4" y="4"/>
                  </a:lnTo>
                  <a:lnTo>
                    <a:pt x="6" y="6"/>
                  </a:lnTo>
                  <a:lnTo>
                    <a:pt x="8" y="9"/>
                  </a:lnTo>
                  <a:lnTo>
                    <a:pt x="10" y="13"/>
                  </a:lnTo>
                  <a:lnTo>
                    <a:pt x="12" y="17"/>
                  </a:lnTo>
                  <a:lnTo>
                    <a:pt x="14" y="21"/>
                  </a:lnTo>
                  <a:lnTo>
                    <a:pt x="15" y="27"/>
                  </a:lnTo>
                  <a:lnTo>
                    <a:pt x="16" y="33"/>
                  </a:lnTo>
                  <a:lnTo>
                    <a:pt x="17" y="40"/>
                  </a:lnTo>
                  <a:lnTo>
                    <a:pt x="17" y="44"/>
                  </a:lnTo>
                  <a:lnTo>
                    <a:pt x="18" y="49"/>
                  </a:lnTo>
                  <a:lnTo>
                    <a:pt x="18" y="55"/>
                  </a:lnTo>
                  <a:lnTo>
                    <a:pt x="19" y="61"/>
                  </a:lnTo>
                  <a:lnTo>
                    <a:pt x="19" y="67"/>
                  </a:lnTo>
                  <a:lnTo>
                    <a:pt x="19" y="73"/>
                  </a:lnTo>
                  <a:lnTo>
                    <a:pt x="19" y="78"/>
                  </a:lnTo>
                  <a:lnTo>
                    <a:pt x="19" y="83"/>
                  </a:lnTo>
                  <a:lnTo>
                    <a:pt x="19" y="86"/>
                  </a:lnTo>
                  <a:lnTo>
                    <a:pt x="19" y="87"/>
                  </a:lnTo>
                </a:path>
              </a:pathLst>
            </a:custGeom>
            <a:noFill/>
            <a:ln w="12700" cap="rnd" cmpd="sng">
              <a:solidFill>
                <a:srgbClr val="9A210D"/>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91" name="Freeform 367"/>
            <p:cNvSpPr>
              <a:spLocks/>
            </p:cNvSpPr>
            <p:nvPr/>
          </p:nvSpPr>
          <p:spPr bwMode="auto">
            <a:xfrm>
              <a:off x="499" y="281"/>
              <a:ext cx="20" cy="88"/>
            </a:xfrm>
            <a:custGeom>
              <a:avLst/>
              <a:gdLst/>
              <a:ahLst/>
              <a:cxnLst>
                <a:cxn ang="0">
                  <a:pos x="0" y="0"/>
                </a:cxn>
                <a:cxn ang="0">
                  <a:pos x="2" y="2"/>
                </a:cxn>
                <a:cxn ang="0">
                  <a:pos x="4" y="4"/>
                </a:cxn>
                <a:cxn ang="0">
                  <a:pos x="6" y="7"/>
                </a:cxn>
                <a:cxn ang="0">
                  <a:pos x="8" y="10"/>
                </a:cxn>
                <a:cxn ang="0">
                  <a:pos x="10" y="13"/>
                </a:cxn>
                <a:cxn ang="0">
                  <a:pos x="12" y="17"/>
                </a:cxn>
                <a:cxn ang="0">
                  <a:pos x="14" y="22"/>
                </a:cxn>
                <a:cxn ang="0">
                  <a:pos x="15" y="27"/>
                </a:cxn>
                <a:cxn ang="0">
                  <a:pos x="16" y="33"/>
                </a:cxn>
                <a:cxn ang="0">
                  <a:pos x="17" y="40"/>
                </a:cxn>
                <a:cxn ang="0">
                  <a:pos x="17" y="44"/>
                </a:cxn>
                <a:cxn ang="0">
                  <a:pos x="18" y="50"/>
                </a:cxn>
                <a:cxn ang="0">
                  <a:pos x="18" y="55"/>
                </a:cxn>
                <a:cxn ang="0">
                  <a:pos x="19" y="61"/>
                </a:cxn>
                <a:cxn ang="0">
                  <a:pos x="19" y="68"/>
                </a:cxn>
                <a:cxn ang="0">
                  <a:pos x="19" y="73"/>
                </a:cxn>
                <a:cxn ang="0">
                  <a:pos x="19" y="79"/>
                </a:cxn>
                <a:cxn ang="0">
                  <a:pos x="19" y="83"/>
                </a:cxn>
                <a:cxn ang="0">
                  <a:pos x="19" y="86"/>
                </a:cxn>
                <a:cxn ang="0">
                  <a:pos x="19" y="87"/>
                </a:cxn>
              </a:cxnLst>
              <a:rect l="0" t="0" r="r" b="b"/>
              <a:pathLst>
                <a:path w="20" h="88">
                  <a:moveTo>
                    <a:pt x="0" y="0"/>
                  </a:moveTo>
                  <a:lnTo>
                    <a:pt x="2" y="2"/>
                  </a:lnTo>
                  <a:lnTo>
                    <a:pt x="4" y="4"/>
                  </a:lnTo>
                  <a:lnTo>
                    <a:pt x="6" y="7"/>
                  </a:lnTo>
                  <a:lnTo>
                    <a:pt x="8" y="10"/>
                  </a:lnTo>
                  <a:lnTo>
                    <a:pt x="10" y="13"/>
                  </a:lnTo>
                  <a:lnTo>
                    <a:pt x="12" y="17"/>
                  </a:lnTo>
                  <a:lnTo>
                    <a:pt x="14" y="22"/>
                  </a:lnTo>
                  <a:lnTo>
                    <a:pt x="15" y="27"/>
                  </a:lnTo>
                  <a:lnTo>
                    <a:pt x="16" y="33"/>
                  </a:lnTo>
                  <a:lnTo>
                    <a:pt x="17" y="40"/>
                  </a:lnTo>
                  <a:lnTo>
                    <a:pt x="17" y="44"/>
                  </a:lnTo>
                  <a:lnTo>
                    <a:pt x="18" y="50"/>
                  </a:lnTo>
                  <a:lnTo>
                    <a:pt x="18" y="55"/>
                  </a:lnTo>
                  <a:lnTo>
                    <a:pt x="19" y="61"/>
                  </a:lnTo>
                  <a:lnTo>
                    <a:pt x="19" y="68"/>
                  </a:lnTo>
                  <a:lnTo>
                    <a:pt x="19" y="73"/>
                  </a:lnTo>
                  <a:lnTo>
                    <a:pt x="19" y="79"/>
                  </a:lnTo>
                  <a:lnTo>
                    <a:pt x="19" y="83"/>
                  </a:lnTo>
                  <a:lnTo>
                    <a:pt x="19" y="86"/>
                  </a:lnTo>
                  <a:lnTo>
                    <a:pt x="19" y="87"/>
                  </a:lnTo>
                </a:path>
              </a:pathLst>
            </a:custGeom>
            <a:noFill/>
            <a:ln w="12700" cap="rnd" cmpd="sng">
              <a:solidFill>
                <a:srgbClr val="981E09"/>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92" name="Freeform 368"/>
            <p:cNvSpPr>
              <a:spLocks/>
            </p:cNvSpPr>
            <p:nvPr/>
          </p:nvSpPr>
          <p:spPr bwMode="auto">
            <a:xfrm>
              <a:off x="499" y="281"/>
              <a:ext cx="20" cy="88"/>
            </a:xfrm>
            <a:custGeom>
              <a:avLst/>
              <a:gdLst/>
              <a:ahLst/>
              <a:cxnLst>
                <a:cxn ang="0">
                  <a:pos x="0" y="0"/>
                </a:cxn>
                <a:cxn ang="0">
                  <a:pos x="2" y="2"/>
                </a:cxn>
                <a:cxn ang="0">
                  <a:pos x="4" y="4"/>
                </a:cxn>
                <a:cxn ang="0">
                  <a:pos x="6" y="7"/>
                </a:cxn>
                <a:cxn ang="0">
                  <a:pos x="8" y="10"/>
                </a:cxn>
                <a:cxn ang="0">
                  <a:pos x="10" y="14"/>
                </a:cxn>
                <a:cxn ang="0">
                  <a:pos x="12" y="18"/>
                </a:cxn>
                <a:cxn ang="0">
                  <a:pos x="14" y="23"/>
                </a:cxn>
                <a:cxn ang="0">
                  <a:pos x="15" y="28"/>
                </a:cxn>
                <a:cxn ang="0">
                  <a:pos x="16" y="34"/>
                </a:cxn>
                <a:cxn ang="0">
                  <a:pos x="17" y="41"/>
                </a:cxn>
                <a:cxn ang="0">
                  <a:pos x="17" y="45"/>
                </a:cxn>
                <a:cxn ang="0">
                  <a:pos x="18" y="50"/>
                </a:cxn>
                <a:cxn ang="0">
                  <a:pos x="18" y="56"/>
                </a:cxn>
                <a:cxn ang="0">
                  <a:pos x="19" y="62"/>
                </a:cxn>
                <a:cxn ang="0">
                  <a:pos x="19" y="68"/>
                </a:cxn>
                <a:cxn ang="0">
                  <a:pos x="19" y="74"/>
                </a:cxn>
                <a:cxn ang="0">
                  <a:pos x="19" y="79"/>
                </a:cxn>
                <a:cxn ang="0">
                  <a:pos x="19" y="83"/>
                </a:cxn>
                <a:cxn ang="0">
                  <a:pos x="19" y="86"/>
                </a:cxn>
                <a:cxn ang="0">
                  <a:pos x="19" y="87"/>
                </a:cxn>
              </a:cxnLst>
              <a:rect l="0" t="0" r="r" b="b"/>
              <a:pathLst>
                <a:path w="20" h="88">
                  <a:moveTo>
                    <a:pt x="0" y="0"/>
                  </a:moveTo>
                  <a:lnTo>
                    <a:pt x="2" y="2"/>
                  </a:lnTo>
                  <a:lnTo>
                    <a:pt x="4" y="4"/>
                  </a:lnTo>
                  <a:lnTo>
                    <a:pt x="6" y="7"/>
                  </a:lnTo>
                  <a:lnTo>
                    <a:pt x="8" y="10"/>
                  </a:lnTo>
                  <a:lnTo>
                    <a:pt x="10" y="14"/>
                  </a:lnTo>
                  <a:lnTo>
                    <a:pt x="12" y="18"/>
                  </a:lnTo>
                  <a:lnTo>
                    <a:pt x="14" y="23"/>
                  </a:lnTo>
                  <a:lnTo>
                    <a:pt x="15" y="28"/>
                  </a:lnTo>
                  <a:lnTo>
                    <a:pt x="16" y="34"/>
                  </a:lnTo>
                  <a:lnTo>
                    <a:pt x="17" y="41"/>
                  </a:lnTo>
                  <a:lnTo>
                    <a:pt x="17" y="45"/>
                  </a:lnTo>
                  <a:lnTo>
                    <a:pt x="18" y="50"/>
                  </a:lnTo>
                  <a:lnTo>
                    <a:pt x="18" y="56"/>
                  </a:lnTo>
                  <a:lnTo>
                    <a:pt x="19" y="62"/>
                  </a:lnTo>
                  <a:lnTo>
                    <a:pt x="19" y="68"/>
                  </a:lnTo>
                  <a:lnTo>
                    <a:pt x="19" y="74"/>
                  </a:lnTo>
                  <a:lnTo>
                    <a:pt x="19" y="79"/>
                  </a:lnTo>
                  <a:lnTo>
                    <a:pt x="19" y="83"/>
                  </a:lnTo>
                  <a:lnTo>
                    <a:pt x="19" y="86"/>
                  </a:lnTo>
                  <a:lnTo>
                    <a:pt x="19" y="87"/>
                  </a:lnTo>
                </a:path>
              </a:pathLst>
            </a:custGeom>
            <a:noFill/>
            <a:ln w="12700" cap="rnd" cmpd="sng">
              <a:solidFill>
                <a:srgbClr val="971A05"/>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93" name="Freeform 369"/>
            <p:cNvSpPr>
              <a:spLocks/>
            </p:cNvSpPr>
            <p:nvPr/>
          </p:nvSpPr>
          <p:spPr bwMode="auto">
            <a:xfrm>
              <a:off x="499" y="281"/>
              <a:ext cx="20" cy="91"/>
            </a:xfrm>
            <a:custGeom>
              <a:avLst/>
              <a:gdLst/>
              <a:ahLst/>
              <a:cxnLst>
                <a:cxn ang="0">
                  <a:pos x="0" y="0"/>
                </a:cxn>
                <a:cxn ang="0">
                  <a:pos x="2" y="2"/>
                </a:cxn>
                <a:cxn ang="0">
                  <a:pos x="4" y="5"/>
                </a:cxn>
                <a:cxn ang="0">
                  <a:pos x="6" y="8"/>
                </a:cxn>
                <a:cxn ang="0">
                  <a:pos x="8" y="11"/>
                </a:cxn>
                <a:cxn ang="0">
                  <a:pos x="10" y="14"/>
                </a:cxn>
                <a:cxn ang="0">
                  <a:pos x="12" y="19"/>
                </a:cxn>
                <a:cxn ang="0">
                  <a:pos x="14" y="23"/>
                </a:cxn>
                <a:cxn ang="0">
                  <a:pos x="15" y="28"/>
                </a:cxn>
                <a:cxn ang="0">
                  <a:pos x="16" y="34"/>
                </a:cxn>
                <a:cxn ang="0">
                  <a:pos x="17" y="41"/>
                </a:cxn>
                <a:cxn ang="0">
                  <a:pos x="17" y="45"/>
                </a:cxn>
                <a:cxn ang="0">
                  <a:pos x="18" y="50"/>
                </a:cxn>
                <a:cxn ang="0">
                  <a:pos x="18" y="57"/>
                </a:cxn>
                <a:cxn ang="0">
                  <a:pos x="19" y="63"/>
                </a:cxn>
                <a:cxn ang="0">
                  <a:pos x="19" y="69"/>
                </a:cxn>
                <a:cxn ang="0">
                  <a:pos x="19" y="75"/>
                </a:cxn>
                <a:cxn ang="0">
                  <a:pos x="19" y="80"/>
                </a:cxn>
                <a:cxn ang="0">
                  <a:pos x="19" y="84"/>
                </a:cxn>
                <a:cxn ang="0">
                  <a:pos x="19" y="87"/>
                </a:cxn>
                <a:cxn ang="0">
                  <a:pos x="19" y="88"/>
                </a:cxn>
              </a:cxnLst>
              <a:rect l="0" t="0" r="r" b="b"/>
              <a:pathLst>
                <a:path w="20" h="89">
                  <a:moveTo>
                    <a:pt x="0" y="0"/>
                  </a:moveTo>
                  <a:lnTo>
                    <a:pt x="2" y="2"/>
                  </a:lnTo>
                  <a:lnTo>
                    <a:pt x="4" y="5"/>
                  </a:lnTo>
                  <a:lnTo>
                    <a:pt x="6" y="8"/>
                  </a:lnTo>
                  <a:lnTo>
                    <a:pt x="8" y="11"/>
                  </a:lnTo>
                  <a:lnTo>
                    <a:pt x="10" y="14"/>
                  </a:lnTo>
                  <a:lnTo>
                    <a:pt x="12" y="19"/>
                  </a:lnTo>
                  <a:lnTo>
                    <a:pt x="14" y="23"/>
                  </a:lnTo>
                  <a:lnTo>
                    <a:pt x="15" y="28"/>
                  </a:lnTo>
                  <a:lnTo>
                    <a:pt x="16" y="34"/>
                  </a:lnTo>
                  <a:lnTo>
                    <a:pt x="17" y="41"/>
                  </a:lnTo>
                  <a:lnTo>
                    <a:pt x="17" y="45"/>
                  </a:lnTo>
                  <a:lnTo>
                    <a:pt x="18" y="50"/>
                  </a:lnTo>
                  <a:lnTo>
                    <a:pt x="18" y="57"/>
                  </a:lnTo>
                  <a:lnTo>
                    <a:pt x="19" y="63"/>
                  </a:lnTo>
                  <a:lnTo>
                    <a:pt x="19" y="69"/>
                  </a:lnTo>
                  <a:lnTo>
                    <a:pt x="19" y="75"/>
                  </a:lnTo>
                  <a:lnTo>
                    <a:pt x="19" y="80"/>
                  </a:lnTo>
                  <a:lnTo>
                    <a:pt x="19" y="84"/>
                  </a:lnTo>
                  <a:lnTo>
                    <a:pt x="19" y="87"/>
                  </a:lnTo>
                  <a:lnTo>
                    <a:pt x="19" y="88"/>
                  </a:lnTo>
                </a:path>
              </a:pathLst>
            </a:custGeom>
            <a:noFill/>
            <a:ln w="12700" cap="rnd" cmpd="sng">
              <a:solidFill>
                <a:srgbClr val="9617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94" name="Freeform 370"/>
            <p:cNvSpPr>
              <a:spLocks/>
            </p:cNvSpPr>
            <p:nvPr/>
          </p:nvSpPr>
          <p:spPr bwMode="auto">
            <a:xfrm>
              <a:off x="499" y="281"/>
              <a:ext cx="20" cy="91"/>
            </a:xfrm>
            <a:custGeom>
              <a:avLst/>
              <a:gdLst/>
              <a:ahLst/>
              <a:cxnLst>
                <a:cxn ang="0">
                  <a:pos x="0" y="0"/>
                </a:cxn>
                <a:cxn ang="0">
                  <a:pos x="2" y="2"/>
                </a:cxn>
                <a:cxn ang="0">
                  <a:pos x="4" y="5"/>
                </a:cxn>
                <a:cxn ang="0">
                  <a:pos x="6" y="8"/>
                </a:cxn>
                <a:cxn ang="0">
                  <a:pos x="9" y="11"/>
                </a:cxn>
                <a:cxn ang="0">
                  <a:pos x="10" y="15"/>
                </a:cxn>
                <a:cxn ang="0">
                  <a:pos x="12" y="19"/>
                </a:cxn>
                <a:cxn ang="0">
                  <a:pos x="14" y="24"/>
                </a:cxn>
                <a:cxn ang="0">
                  <a:pos x="15" y="29"/>
                </a:cxn>
                <a:cxn ang="0">
                  <a:pos x="16" y="35"/>
                </a:cxn>
                <a:cxn ang="0">
                  <a:pos x="17" y="41"/>
                </a:cxn>
                <a:cxn ang="0">
                  <a:pos x="17" y="46"/>
                </a:cxn>
                <a:cxn ang="0">
                  <a:pos x="18" y="51"/>
                </a:cxn>
                <a:cxn ang="0">
                  <a:pos x="18" y="57"/>
                </a:cxn>
                <a:cxn ang="0">
                  <a:pos x="19" y="63"/>
                </a:cxn>
                <a:cxn ang="0">
                  <a:pos x="19" y="69"/>
                </a:cxn>
                <a:cxn ang="0">
                  <a:pos x="19" y="75"/>
                </a:cxn>
                <a:cxn ang="0">
                  <a:pos x="19" y="80"/>
                </a:cxn>
                <a:cxn ang="0">
                  <a:pos x="19" y="84"/>
                </a:cxn>
                <a:cxn ang="0">
                  <a:pos x="19" y="87"/>
                </a:cxn>
                <a:cxn ang="0">
                  <a:pos x="19" y="88"/>
                </a:cxn>
              </a:cxnLst>
              <a:rect l="0" t="0" r="r" b="b"/>
              <a:pathLst>
                <a:path w="20" h="89">
                  <a:moveTo>
                    <a:pt x="0" y="0"/>
                  </a:moveTo>
                  <a:lnTo>
                    <a:pt x="2" y="2"/>
                  </a:lnTo>
                  <a:lnTo>
                    <a:pt x="4" y="5"/>
                  </a:lnTo>
                  <a:lnTo>
                    <a:pt x="6" y="8"/>
                  </a:lnTo>
                  <a:lnTo>
                    <a:pt x="9" y="11"/>
                  </a:lnTo>
                  <a:lnTo>
                    <a:pt x="10" y="15"/>
                  </a:lnTo>
                  <a:lnTo>
                    <a:pt x="12" y="19"/>
                  </a:lnTo>
                  <a:lnTo>
                    <a:pt x="14" y="24"/>
                  </a:lnTo>
                  <a:lnTo>
                    <a:pt x="15" y="29"/>
                  </a:lnTo>
                  <a:lnTo>
                    <a:pt x="16" y="35"/>
                  </a:lnTo>
                  <a:lnTo>
                    <a:pt x="17" y="41"/>
                  </a:lnTo>
                  <a:lnTo>
                    <a:pt x="17" y="46"/>
                  </a:lnTo>
                  <a:lnTo>
                    <a:pt x="18" y="51"/>
                  </a:lnTo>
                  <a:lnTo>
                    <a:pt x="18" y="57"/>
                  </a:lnTo>
                  <a:lnTo>
                    <a:pt x="19" y="63"/>
                  </a:lnTo>
                  <a:lnTo>
                    <a:pt x="19" y="69"/>
                  </a:lnTo>
                  <a:lnTo>
                    <a:pt x="19" y="75"/>
                  </a:lnTo>
                  <a:lnTo>
                    <a:pt x="19" y="80"/>
                  </a:lnTo>
                  <a:lnTo>
                    <a:pt x="19" y="84"/>
                  </a:lnTo>
                  <a:lnTo>
                    <a:pt x="19" y="87"/>
                  </a:lnTo>
                  <a:lnTo>
                    <a:pt x="19" y="88"/>
                  </a:lnTo>
                </a:path>
              </a:pathLst>
            </a:custGeom>
            <a:noFill/>
            <a:ln w="12700" cap="rnd" cmpd="sng">
              <a:solidFill>
                <a:srgbClr val="9513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95" name="Freeform 371"/>
            <p:cNvSpPr>
              <a:spLocks/>
            </p:cNvSpPr>
            <p:nvPr/>
          </p:nvSpPr>
          <p:spPr bwMode="auto">
            <a:xfrm>
              <a:off x="499" y="281"/>
              <a:ext cx="20" cy="91"/>
            </a:xfrm>
            <a:custGeom>
              <a:avLst/>
              <a:gdLst/>
              <a:ahLst/>
              <a:cxnLst>
                <a:cxn ang="0">
                  <a:pos x="0" y="0"/>
                </a:cxn>
                <a:cxn ang="0">
                  <a:pos x="2" y="2"/>
                </a:cxn>
                <a:cxn ang="0">
                  <a:pos x="4" y="5"/>
                </a:cxn>
                <a:cxn ang="0">
                  <a:pos x="6" y="8"/>
                </a:cxn>
                <a:cxn ang="0">
                  <a:pos x="9" y="12"/>
                </a:cxn>
                <a:cxn ang="0">
                  <a:pos x="10" y="15"/>
                </a:cxn>
                <a:cxn ang="0">
                  <a:pos x="12" y="20"/>
                </a:cxn>
                <a:cxn ang="0">
                  <a:pos x="14" y="24"/>
                </a:cxn>
                <a:cxn ang="0">
                  <a:pos x="15" y="29"/>
                </a:cxn>
                <a:cxn ang="0">
                  <a:pos x="16" y="35"/>
                </a:cxn>
                <a:cxn ang="0">
                  <a:pos x="17" y="41"/>
                </a:cxn>
                <a:cxn ang="0">
                  <a:pos x="17" y="46"/>
                </a:cxn>
                <a:cxn ang="0">
                  <a:pos x="18" y="52"/>
                </a:cxn>
                <a:cxn ang="0">
                  <a:pos x="18" y="58"/>
                </a:cxn>
                <a:cxn ang="0">
                  <a:pos x="19" y="64"/>
                </a:cxn>
                <a:cxn ang="0">
                  <a:pos x="19" y="70"/>
                </a:cxn>
                <a:cxn ang="0">
                  <a:pos x="19" y="75"/>
                </a:cxn>
                <a:cxn ang="0">
                  <a:pos x="19" y="80"/>
                </a:cxn>
                <a:cxn ang="0">
                  <a:pos x="19" y="84"/>
                </a:cxn>
                <a:cxn ang="0">
                  <a:pos x="19" y="87"/>
                </a:cxn>
                <a:cxn ang="0">
                  <a:pos x="19" y="88"/>
                </a:cxn>
              </a:cxnLst>
              <a:rect l="0" t="0" r="r" b="b"/>
              <a:pathLst>
                <a:path w="20" h="89">
                  <a:moveTo>
                    <a:pt x="0" y="0"/>
                  </a:moveTo>
                  <a:lnTo>
                    <a:pt x="2" y="2"/>
                  </a:lnTo>
                  <a:lnTo>
                    <a:pt x="4" y="5"/>
                  </a:lnTo>
                  <a:lnTo>
                    <a:pt x="6" y="8"/>
                  </a:lnTo>
                  <a:lnTo>
                    <a:pt x="9" y="12"/>
                  </a:lnTo>
                  <a:lnTo>
                    <a:pt x="10" y="15"/>
                  </a:lnTo>
                  <a:lnTo>
                    <a:pt x="12" y="20"/>
                  </a:lnTo>
                  <a:lnTo>
                    <a:pt x="14" y="24"/>
                  </a:lnTo>
                  <a:lnTo>
                    <a:pt x="15" y="29"/>
                  </a:lnTo>
                  <a:lnTo>
                    <a:pt x="16" y="35"/>
                  </a:lnTo>
                  <a:lnTo>
                    <a:pt x="17" y="41"/>
                  </a:lnTo>
                  <a:lnTo>
                    <a:pt x="17" y="46"/>
                  </a:lnTo>
                  <a:lnTo>
                    <a:pt x="18" y="52"/>
                  </a:lnTo>
                  <a:lnTo>
                    <a:pt x="18" y="58"/>
                  </a:lnTo>
                  <a:lnTo>
                    <a:pt x="19" y="64"/>
                  </a:lnTo>
                  <a:lnTo>
                    <a:pt x="19" y="70"/>
                  </a:lnTo>
                  <a:lnTo>
                    <a:pt x="19" y="75"/>
                  </a:lnTo>
                  <a:lnTo>
                    <a:pt x="19" y="80"/>
                  </a:lnTo>
                  <a:lnTo>
                    <a:pt x="19" y="84"/>
                  </a:lnTo>
                  <a:lnTo>
                    <a:pt x="19" y="87"/>
                  </a:lnTo>
                  <a:lnTo>
                    <a:pt x="19" y="88"/>
                  </a:lnTo>
                </a:path>
              </a:pathLst>
            </a:custGeom>
            <a:noFill/>
            <a:ln w="12700" cap="rnd" cmpd="sng">
              <a:solidFill>
                <a:srgbClr val="931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96" name="Freeform 372"/>
            <p:cNvSpPr>
              <a:spLocks/>
            </p:cNvSpPr>
            <p:nvPr/>
          </p:nvSpPr>
          <p:spPr bwMode="auto">
            <a:xfrm>
              <a:off x="499" y="281"/>
              <a:ext cx="20" cy="91"/>
            </a:xfrm>
            <a:custGeom>
              <a:avLst/>
              <a:gdLst/>
              <a:ahLst/>
              <a:cxnLst>
                <a:cxn ang="0">
                  <a:pos x="0" y="0"/>
                </a:cxn>
                <a:cxn ang="0">
                  <a:pos x="2" y="3"/>
                </a:cxn>
                <a:cxn ang="0">
                  <a:pos x="4" y="6"/>
                </a:cxn>
                <a:cxn ang="0">
                  <a:pos x="6" y="9"/>
                </a:cxn>
                <a:cxn ang="0">
                  <a:pos x="9" y="12"/>
                </a:cxn>
                <a:cxn ang="0">
                  <a:pos x="10" y="16"/>
                </a:cxn>
                <a:cxn ang="0">
                  <a:pos x="12" y="20"/>
                </a:cxn>
                <a:cxn ang="0">
                  <a:pos x="14" y="25"/>
                </a:cxn>
                <a:cxn ang="0">
                  <a:pos x="15" y="30"/>
                </a:cxn>
                <a:cxn ang="0">
                  <a:pos x="16" y="35"/>
                </a:cxn>
                <a:cxn ang="0">
                  <a:pos x="17" y="41"/>
                </a:cxn>
                <a:cxn ang="0">
                  <a:pos x="17" y="46"/>
                </a:cxn>
                <a:cxn ang="0">
                  <a:pos x="18" y="52"/>
                </a:cxn>
                <a:cxn ang="0">
                  <a:pos x="18" y="58"/>
                </a:cxn>
                <a:cxn ang="0">
                  <a:pos x="18" y="64"/>
                </a:cxn>
                <a:cxn ang="0">
                  <a:pos x="19" y="70"/>
                </a:cxn>
                <a:cxn ang="0">
                  <a:pos x="19" y="76"/>
                </a:cxn>
                <a:cxn ang="0">
                  <a:pos x="19" y="81"/>
                </a:cxn>
                <a:cxn ang="0">
                  <a:pos x="19" y="84"/>
                </a:cxn>
                <a:cxn ang="0">
                  <a:pos x="19" y="87"/>
                </a:cxn>
                <a:cxn ang="0">
                  <a:pos x="19" y="88"/>
                </a:cxn>
              </a:cxnLst>
              <a:rect l="0" t="0" r="r" b="b"/>
              <a:pathLst>
                <a:path w="20" h="89">
                  <a:moveTo>
                    <a:pt x="0" y="0"/>
                  </a:moveTo>
                  <a:lnTo>
                    <a:pt x="2" y="3"/>
                  </a:lnTo>
                  <a:lnTo>
                    <a:pt x="4" y="6"/>
                  </a:lnTo>
                  <a:lnTo>
                    <a:pt x="6" y="9"/>
                  </a:lnTo>
                  <a:lnTo>
                    <a:pt x="9" y="12"/>
                  </a:lnTo>
                  <a:lnTo>
                    <a:pt x="10" y="16"/>
                  </a:lnTo>
                  <a:lnTo>
                    <a:pt x="12" y="20"/>
                  </a:lnTo>
                  <a:lnTo>
                    <a:pt x="14" y="25"/>
                  </a:lnTo>
                  <a:lnTo>
                    <a:pt x="15" y="30"/>
                  </a:lnTo>
                  <a:lnTo>
                    <a:pt x="16" y="35"/>
                  </a:lnTo>
                  <a:lnTo>
                    <a:pt x="17" y="41"/>
                  </a:lnTo>
                  <a:lnTo>
                    <a:pt x="17" y="46"/>
                  </a:lnTo>
                  <a:lnTo>
                    <a:pt x="18" y="52"/>
                  </a:lnTo>
                  <a:lnTo>
                    <a:pt x="18" y="58"/>
                  </a:lnTo>
                  <a:lnTo>
                    <a:pt x="18" y="64"/>
                  </a:lnTo>
                  <a:lnTo>
                    <a:pt x="19" y="70"/>
                  </a:lnTo>
                  <a:lnTo>
                    <a:pt x="19" y="76"/>
                  </a:lnTo>
                  <a:lnTo>
                    <a:pt x="19" y="81"/>
                  </a:lnTo>
                  <a:lnTo>
                    <a:pt x="19" y="84"/>
                  </a:lnTo>
                  <a:lnTo>
                    <a:pt x="19" y="87"/>
                  </a:lnTo>
                  <a:lnTo>
                    <a:pt x="19" y="88"/>
                  </a:lnTo>
                </a:path>
              </a:pathLst>
            </a:custGeom>
            <a:noFill/>
            <a:ln w="12700" cap="rnd" cmpd="sng">
              <a:solidFill>
                <a:srgbClr val="920D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97" name="Freeform 373"/>
            <p:cNvSpPr>
              <a:spLocks/>
            </p:cNvSpPr>
            <p:nvPr/>
          </p:nvSpPr>
          <p:spPr bwMode="auto">
            <a:xfrm>
              <a:off x="499" y="281"/>
              <a:ext cx="20" cy="91"/>
            </a:xfrm>
            <a:custGeom>
              <a:avLst/>
              <a:gdLst/>
              <a:ahLst/>
              <a:cxnLst>
                <a:cxn ang="0">
                  <a:pos x="0" y="0"/>
                </a:cxn>
                <a:cxn ang="0">
                  <a:pos x="2" y="3"/>
                </a:cxn>
                <a:cxn ang="0">
                  <a:pos x="4" y="6"/>
                </a:cxn>
                <a:cxn ang="0">
                  <a:pos x="7" y="9"/>
                </a:cxn>
                <a:cxn ang="0">
                  <a:pos x="9" y="13"/>
                </a:cxn>
                <a:cxn ang="0">
                  <a:pos x="10" y="17"/>
                </a:cxn>
                <a:cxn ang="0">
                  <a:pos x="12" y="21"/>
                </a:cxn>
                <a:cxn ang="0">
                  <a:pos x="14" y="25"/>
                </a:cxn>
                <a:cxn ang="0">
                  <a:pos x="15" y="30"/>
                </a:cxn>
                <a:cxn ang="0">
                  <a:pos x="16" y="36"/>
                </a:cxn>
                <a:cxn ang="0">
                  <a:pos x="17" y="42"/>
                </a:cxn>
                <a:cxn ang="0">
                  <a:pos x="17" y="47"/>
                </a:cxn>
                <a:cxn ang="0">
                  <a:pos x="18" y="53"/>
                </a:cxn>
                <a:cxn ang="0">
                  <a:pos x="18" y="59"/>
                </a:cxn>
                <a:cxn ang="0">
                  <a:pos x="18" y="65"/>
                </a:cxn>
                <a:cxn ang="0">
                  <a:pos x="19" y="71"/>
                </a:cxn>
                <a:cxn ang="0">
                  <a:pos x="19" y="76"/>
                </a:cxn>
                <a:cxn ang="0">
                  <a:pos x="19" y="81"/>
                </a:cxn>
                <a:cxn ang="0">
                  <a:pos x="19" y="85"/>
                </a:cxn>
                <a:cxn ang="0">
                  <a:pos x="19" y="87"/>
                </a:cxn>
                <a:cxn ang="0">
                  <a:pos x="19" y="88"/>
                </a:cxn>
              </a:cxnLst>
              <a:rect l="0" t="0" r="r" b="b"/>
              <a:pathLst>
                <a:path w="20" h="89">
                  <a:moveTo>
                    <a:pt x="0" y="0"/>
                  </a:moveTo>
                  <a:lnTo>
                    <a:pt x="2" y="3"/>
                  </a:lnTo>
                  <a:lnTo>
                    <a:pt x="4" y="6"/>
                  </a:lnTo>
                  <a:lnTo>
                    <a:pt x="7" y="9"/>
                  </a:lnTo>
                  <a:lnTo>
                    <a:pt x="9" y="13"/>
                  </a:lnTo>
                  <a:lnTo>
                    <a:pt x="10" y="17"/>
                  </a:lnTo>
                  <a:lnTo>
                    <a:pt x="12" y="21"/>
                  </a:lnTo>
                  <a:lnTo>
                    <a:pt x="14" y="25"/>
                  </a:lnTo>
                  <a:lnTo>
                    <a:pt x="15" y="30"/>
                  </a:lnTo>
                  <a:lnTo>
                    <a:pt x="16" y="36"/>
                  </a:lnTo>
                  <a:lnTo>
                    <a:pt x="17" y="42"/>
                  </a:lnTo>
                  <a:lnTo>
                    <a:pt x="17" y="47"/>
                  </a:lnTo>
                  <a:lnTo>
                    <a:pt x="18" y="53"/>
                  </a:lnTo>
                  <a:lnTo>
                    <a:pt x="18" y="59"/>
                  </a:lnTo>
                  <a:lnTo>
                    <a:pt x="18" y="65"/>
                  </a:lnTo>
                  <a:lnTo>
                    <a:pt x="19" y="71"/>
                  </a:lnTo>
                  <a:lnTo>
                    <a:pt x="19" y="76"/>
                  </a:lnTo>
                  <a:lnTo>
                    <a:pt x="19" y="81"/>
                  </a:lnTo>
                  <a:lnTo>
                    <a:pt x="19" y="85"/>
                  </a:lnTo>
                  <a:lnTo>
                    <a:pt x="19" y="87"/>
                  </a:lnTo>
                  <a:lnTo>
                    <a:pt x="19" y="88"/>
                  </a:lnTo>
                </a:path>
              </a:pathLst>
            </a:custGeom>
            <a:noFill/>
            <a:ln w="12700" cap="rnd" cmpd="sng">
              <a:solidFill>
                <a:srgbClr val="9109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98" name="Freeform 374"/>
            <p:cNvSpPr>
              <a:spLocks/>
            </p:cNvSpPr>
            <p:nvPr/>
          </p:nvSpPr>
          <p:spPr bwMode="auto">
            <a:xfrm>
              <a:off x="499" y="281"/>
              <a:ext cx="20" cy="91"/>
            </a:xfrm>
            <a:custGeom>
              <a:avLst/>
              <a:gdLst/>
              <a:ahLst/>
              <a:cxnLst>
                <a:cxn ang="0">
                  <a:pos x="0" y="0"/>
                </a:cxn>
                <a:cxn ang="0">
                  <a:pos x="2" y="3"/>
                </a:cxn>
                <a:cxn ang="0">
                  <a:pos x="4" y="6"/>
                </a:cxn>
                <a:cxn ang="0">
                  <a:pos x="7" y="9"/>
                </a:cxn>
                <a:cxn ang="0">
                  <a:pos x="9" y="13"/>
                </a:cxn>
                <a:cxn ang="0">
                  <a:pos x="10" y="17"/>
                </a:cxn>
                <a:cxn ang="0">
                  <a:pos x="12" y="21"/>
                </a:cxn>
                <a:cxn ang="0">
                  <a:pos x="14" y="26"/>
                </a:cxn>
                <a:cxn ang="0">
                  <a:pos x="15" y="31"/>
                </a:cxn>
                <a:cxn ang="0">
                  <a:pos x="16" y="36"/>
                </a:cxn>
                <a:cxn ang="0">
                  <a:pos x="16" y="42"/>
                </a:cxn>
                <a:cxn ang="0">
                  <a:pos x="17" y="47"/>
                </a:cxn>
                <a:cxn ang="0">
                  <a:pos x="18" y="53"/>
                </a:cxn>
                <a:cxn ang="0">
                  <a:pos x="18" y="59"/>
                </a:cxn>
                <a:cxn ang="0">
                  <a:pos x="18" y="66"/>
                </a:cxn>
                <a:cxn ang="0">
                  <a:pos x="19" y="71"/>
                </a:cxn>
                <a:cxn ang="0">
                  <a:pos x="19" y="77"/>
                </a:cxn>
                <a:cxn ang="0">
                  <a:pos x="19" y="81"/>
                </a:cxn>
                <a:cxn ang="0">
                  <a:pos x="19" y="85"/>
                </a:cxn>
                <a:cxn ang="0">
                  <a:pos x="18" y="87"/>
                </a:cxn>
                <a:cxn ang="0">
                  <a:pos x="18" y="88"/>
                </a:cxn>
              </a:cxnLst>
              <a:rect l="0" t="0" r="r" b="b"/>
              <a:pathLst>
                <a:path w="20" h="89">
                  <a:moveTo>
                    <a:pt x="0" y="0"/>
                  </a:moveTo>
                  <a:lnTo>
                    <a:pt x="2" y="3"/>
                  </a:lnTo>
                  <a:lnTo>
                    <a:pt x="4" y="6"/>
                  </a:lnTo>
                  <a:lnTo>
                    <a:pt x="7" y="9"/>
                  </a:lnTo>
                  <a:lnTo>
                    <a:pt x="9" y="13"/>
                  </a:lnTo>
                  <a:lnTo>
                    <a:pt x="10" y="17"/>
                  </a:lnTo>
                  <a:lnTo>
                    <a:pt x="12" y="21"/>
                  </a:lnTo>
                  <a:lnTo>
                    <a:pt x="14" y="26"/>
                  </a:lnTo>
                  <a:lnTo>
                    <a:pt x="15" y="31"/>
                  </a:lnTo>
                  <a:lnTo>
                    <a:pt x="16" y="36"/>
                  </a:lnTo>
                  <a:lnTo>
                    <a:pt x="16" y="42"/>
                  </a:lnTo>
                  <a:lnTo>
                    <a:pt x="17" y="47"/>
                  </a:lnTo>
                  <a:lnTo>
                    <a:pt x="18" y="53"/>
                  </a:lnTo>
                  <a:lnTo>
                    <a:pt x="18" y="59"/>
                  </a:lnTo>
                  <a:lnTo>
                    <a:pt x="18" y="66"/>
                  </a:lnTo>
                  <a:lnTo>
                    <a:pt x="19" y="71"/>
                  </a:lnTo>
                  <a:lnTo>
                    <a:pt x="19" y="77"/>
                  </a:lnTo>
                  <a:lnTo>
                    <a:pt x="19" y="81"/>
                  </a:lnTo>
                  <a:lnTo>
                    <a:pt x="19" y="85"/>
                  </a:lnTo>
                  <a:lnTo>
                    <a:pt x="18" y="87"/>
                  </a:lnTo>
                  <a:lnTo>
                    <a:pt x="18" y="88"/>
                  </a:lnTo>
                </a:path>
              </a:pathLst>
            </a:custGeom>
            <a:noFill/>
            <a:ln w="12700" cap="rnd" cmpd="sng">
              <a:solidFill>
                <a:srgbClr val="9006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399" name="Freeform 375"/>
            <p:cNvSpPr>
              <a:spLocks/>
            </p:cNvSpPr>
            <p:nvPr/>
          </p:nvSpPr>
          <p:spPr bwMode="auto">
            <a:xfrm>
              <a:off x="499" y="282"/>
              <a:ext cx="20" cy="91"/>
            </a:xfrm>
            <a:custGeom>
              <a:avLst/>
              <a:gdLst/>
              <a:ahLst/>
              <a:cxnLst>
                <a:cxn ang="0">
                  <a:pos x="0" y="0"/>
                </a:cxn>
                <a:cxn ang="0">
                  <a:pos x="2" y="2"/>
                </a:cxn>
                <a:cxn ang="0">
                  <a:pos x="4" y="6"/>
                </a:cxn>
                <a:cxn ang="0">
                  <a:pos x="7" y="9"/>
                </a:cxn>
                <a:cxn ang="0">
                  <a:pos x="9" y="13"/>
                </a:cxn>
                <a:cxn ang="0">
                  <a:pos x="10" y="17"/>
                </a:cxn>
                <a:cxn ang="0">
                  <a:pos x="12" y="21"/>
                </a:cxn>
                <a:cxn ang="0">
                  <a:pos x="14" y="25"/>
                </a:cxn>
                <a:cxn ang="0">
                  <a:pos x="15" y="30"/>
                </a:cxn>
                <a:cxn ang="0">
                  <a:pos x="16" y="35"/>
                </a:cxn>
                <a:cxn ang="0">
                  <a:pos x="16" y="41"/>
                </a:cxn>
                <a:cxn ang="0">
                  <a:pos x="17" y="47"/>
                </a:cxn>
                <a:cxn ang="0">
                  <a:pos x="18" y="53"/>
                </a:cxn>
                <a:cxn ang="0">
                  <a:pos x="18" y="59"/>
                </a:cxn>
                <a:cxn ang="0">
                  <a:pos x="18" y="65"/>
                </a:cxn>
                <a:cxn ang="0">
                  <a:pos x="19" y="71"/>
                </a:cxn>
                <a:cxn ang="0">
                  <a:pos x="19" y="76"/>
                </a:cxn>
                <a:cxn ang="0">
                  <a:pos x="19" y="81"/>
                </a:cxn>
                <a:cxn ang="0">
                  <a:pos x="18" y="84"/>
                </a:cxn>
                <a:cxn ang="0">
                  <a:pos x="18" y="86"/>
                </a:cxn>
                <a:cxn ang="0">
                  <a:pos x="18" y="88"/>
                </a:cxn>
              </a:cxnLst>
              <a:rect l="0" t="0" r="r" b="b"/>
              <a:pathLst>
                <a:path w="20" h="89">
                  <a:moveTo>
                    <a:pt x="0" y="0"/>
                  </a:moveTo>
                  <a:lnTo>
                    <a:pt x="2" y="2"/>
                  </a:lnTo>
                  <a:lnTo>
                    <a:pt x="4" y="6"/>
                  </a:lnTo>
                  <a:lnTo>
                    <a:pt x="7" y="9"/>
                  </a:lnTo>
                  <a:lnTo>
                    <a:pt x="9" y="13"/>
                  </a:lnTo>
                  <a:lnTo>
                    <a:pt x="10" y="17"/>
                  </a:lnTo>
                  <a:lnTo>
                    <a:pt x="12" y="21"/>
                  </a:lnTo>
                  <a:lnTo>
                    <a:pt x="14" y="25"/>
                  </a:lnTo>
                  <a:lnTo>
                    <a:pt x="15" y="30"/>
                  </a:lnTo>
                  <a:lnTo>
                    <a:pt x="16" y="35"/>
                  </a:lnTo>
                  <a:lnTo>
                    <a:pt x="16" y="41"/>
                  </a:lnTo>
                  <a:lnTo>
                    <a:pt x="17" y="47"/>
                  </a:lnTo>
                  <a:lnTo>
                    <a:pt x="18" y="53"/>
                  </a:lnTo>
                  <a:lnTo>
                    <a:pt x="18" y="59"/>
                  </a:lnTo>
                  <a:lnTo>
                    <a:pt x="18" y="65"/>
                  </a:lnTo>
                  <a:lnTo>
                    <a:pt x="19" y="71"/>
                  </a:lnTo>
                  <a:lnTo>
                    <a:pt x="19" y="76"/>
                  </a:lnTo>
                  <a:lnTo>
                    <a:pt x="19" y="81"/>
                  </a:lnTo>
                  <a:lnTo>
                    <a:pt x="18" y="84"/>
                  </a:lnTo>
                  <a:lnTo>
                    <a:pt x="18" y="86"/>
                  </a:lnTo>
                  <a:lnTo>
                    <a:pt x="18" y="88"/>
                  </a:lnTo>
                </a:path>
              </a:pathLst>
            </a:custGeom>
            <a:noFill/>
            <a:ln w="12700" cap="rnd" cmpd="sng">
              <a:solidFill>
                <a:srgbClr val="8E02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00" name="Freeform 376"/>
            <p:cNvSpPr>
              <a:spLocks/>
            </p:cNvSpPr>
            <p:nvPr/>
          </p:nvSpPr>
          <p:spPr bwMode="auto">
            <a:xfrm>
              <a:off x="499" y="282"/>
              <a:ext cx="20" cy="91"/>
            </a:xfrm>
            <a:custGeom>
              <a:avLst/>
              <a:gdLst/>
              <a:ahLst/>
              <a:cxnLst>
                <a:cxn ang="0">
                  <a:pos x="0" y="0"/>
                </a:cxn>
                <a:cxn ang="0">
                  <a:pos x="3" y="3"/>
                </a:cxn>
                <a:cxn ang="0">
                  <a:pos x="5" y="6"/>
                </a:cxn>
                <a:cxn ang="0">
                  <a:pos x="7" y="9"/>
                </a:cxn>
                <a:cxn ang="0">
                  <a:pos x="9" y="13"/>
                </a:cxn>
                <a:cxn ang="0">
                  <a:pos x="10" y="17"/>
                </a:cxn>
                <a:cxn ang="0">
                  <a:pos x="12" y="21"/>
                </a:cxn>
                <a:cxn ang="0">
                  <a:pos x="14" y="26"/>
                </a:cxn>
                <a:cxn ang="0">
                  <a:pos x="15" y="31"/>
                </a:cxn>
                <a:cxn ang="0">
                  <a:pos x="16" y="36"/>
                </a:cxn>
                <a:cxn ang="0">
                  <a:pos x="16" y="41"/>
                </a:cxn>
                <a:cxn ang="0">
                  <a:pos x="17" y="47"/>
                </a:cxn>
                <a:cxn ang="0">
                  <a:pos x="18" y="53"/>
                </a:cxn>
                <a:cxn ang="0">
                  <a:pos x="18" y="60"/>
                </a:cxn>
                <a:cxn ang="0">
                  <a:pos x="18" y="66"/>
                </a:cxn>
                <a:cxn ang="0">
                  <a:pos x="19" y="72"/>
                </a:cxn>
                <a:cxn ang="0">
                  <a:pos x="19" y="77"/>
                </a:cxn>
                <a:cxn ang="0">
                  <a:pos x="18" y="81"/>
                </a:cxn>
                <a:cxn ang="0">
                  <a:pos x="18" y="85"/>
                </a:cxn>
                <a:cxn ang="0">
                  <a:pos x="18" y="87"/>
                </a:cxn>
                <a:cxn ang="0">
                  <a:pos x="18" y="88"/>
                </a:cxn>
              </a:cxnLst>
              <a:rect l="0" t="0" r="r" b="b"/>
              <a:pathLst>
                <a:path w="20" h="89">
                  <a:moveTo>
                    <a:pt x="0" y="0"/>
                  </a:moveTo>
                  <a:lnTo>
                    <a:pt x="3" y="3"/>
                  </a:lnTo>
                  <a:lnTo>
                    <a:pt x="5" y="6"/>
                  </a:lnTo>
                  <a:lnTo>
                    <a:pt x="7" y="9"/>
                  </a:lnTo>
                  <a:lnTo>
                    <a:pt x="9" y="13"/>
                  </a:lnTo>
                  <a:lnTo>
                    <a:pt x="10" y="17"/>
                  </a:lnTo>
                  <a:lnTo>
                    <a:pt x="12" y="21"/>
                  </a:lnTo>
                  <a:lnTo>
                    <a:pt x="14" y="26"/>
                  </a:lnTo>
                  <a:lnTo>
                    <a:pt x="15" y="31"/>
                  </a:lnTo>
                  <a:lnTo>
                    <a:pt x="16" y="36"/>
                  </a:lnTo>
                  <a:lnTo>
                    <a:pt x="16" y="41"/>
                  </a:lnTo>
                  <a:lnTo>
                    <a:pt x="17" y="47"/>
                  </a:lnTo>
                  <a:lnTo>
                    <a:pt x="18" y="53"/>
                  </a:lnTo>
                  <a:lnTo>
                    <a:pt x="18" y="60"/>
                  </a:lnTo>
                  <a:lnTo>
                    <a:pt x="18" y="66"/>
                  </a:lnTo>
                  <a:lnTo>
                    <a:pt x="19" y="72"/>
                  </a:lnTo>
                  <a:lnTo>
                    <a:pt x="19" y="77"/>
                  </a:lnTo>
                  <a:lnTo>
                    <a:pt x="18" y="81"/>
                  </a:lnTo>
                  <a:lnTo>
                    <a:pt x="18" y="85"/>
                  </a:lnTo>
                  <a:lnTo>
                    <a:pt x="18" y="87"/>
                  </a:lnTo>
                  <a:lnTo>
                    <a:pt x="18" y="88"/>
                  </a:lnTo>
                </a:path>
              </a:pathLst>
            </a:custGeom>
            <a:noFill/>
            <a:ln w="12700" cap="rnd" cmpd="sng">
              <a:solidFill>
                <a:srgbClr val="8D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01" name="Freeform 377"/>
            <p:cNvSpPr>
              <a:spLocks/>
            </p:cNvSpPr>
            <p:nvPr/>
          </p:nvSpPr>
          <p:spPr bwMode="auto">
            <a:xfrm>
              <a:off x="499" y="282"/>
              <a:ext cx="20" cy="91"/>
            </a:xfrm>
            <a:custGeom>
              <a:avLst/>
              <a:gdLst/>
              <a:ahLst/>
              <a:cxnLst>
                <a:cxn ang="0">
                  <a:pos x="0" y="0"/>
                </a:cxn>
                <a:cxn ang="0">
                  <a:pos x="3" y="3"/>
                </a:cxn>
                <a:cxn ang="0">
                  <a:pos x="5" y="6"/>
                </a:cxn>
                <a:cxn ang="0">
                  <a:pos x="7" y="10"/>
                </a:cxn>
                <a:cxn ang="0">
                  <a:pos x="9" y="13"/>
                </a:cxn>
                <a:cxn ang="0">
                  <a:pos x="10" y="18"/>
                </a:cxn>
                <a:cxn ang="0">
                  <a:pos x="12" y="22"/>
                </a:cxn>
                <a:cxn ang="0">
                  <a:pos x="14" y="26"/>
                </a:cxn>
                <a:cxn ang="0">
                  <a:pos x="15" y="31"/>
                </a:cxn>
                <a:cxn ang="0">
                  <a:pos x="16" y="36"/>
                </a:cxn>
                <a:cxn ang="0">
                  <a:pos x="16" y="41"/>
                </a:cxn>
                <a:cxn ang="0">
                  <a:pos x="17" y="48"/>
                </a:cxn>
                <a:cxn ang="0">
                  <a:pos x="18" y="54"/>
                </a:cxn>
                <a:cxn ang="0">
                  <a:pos x="18" y="60"/>
                </a:cxn>
                <a:cxn ang="0">
                  <a:pos x="18" y="66"/>
                </a:cxn>
                <a:cxn ang="0">
                  <a:pos x="19" y="72"/>
                </a:cxn>
                <a:cxn ang="0">
                  <a:pos x="18" y="77"/>
                </a:cxn>
                <a:cxn ang="0">
                  <a:pos x="18" y="81"/>
                </a:cxn>
                <a:cxn ang="0">
                  <a:pos x="18" y="85"/>
                </a:cxn>
                <a:cxn ang="0">
                  <a:pos x="18" y="87"/>
                </a:cxn>
                <a:cxn ang="0">
                  <a:pos x="18" y="88"/>
                </a:cxn>
              </a:cxnLst>
              <a:rect l="0" t="0" r="r" b="b"/>
              <a:pathLst>
                <a:path w="20" h="89">
                  <a:moveTo>
                    <a:pt x="0" y="0"/>
                  </a:moveTo>
                  <a:lnTo>
                    <a:pt x="3" y="3"/>
                  </a:lnTo>
                  <a:lnTo>
                    <a:pt x="5" y="6"/>
                  </a:lnTo>
                  <a:lnTo>
                    <a:pt x="7" y="10"/>
                  </a:lnTo>
                  <a:lnTo>
                    <a:pt x="9" y="13"/>
                  </a:lnTo>
                  <a:lnTo>
                    <a:pt x="10" y="18"/>
                  </a:lnTo>
                  <a:lnTo>
                    <a:pt x="12" y="22"/>
                  </a:lnTo>
                  <a:lnTo>
                    <a:pt x="14" y="26"/>
                  </a:lnTo>
                  <a:lnTo>
                    <a:pt x="15" y="31"/>
                  </a:lnTo>
                  <a:lnTo>
                    <a:pt x="16" y="36"/>
                  </a:lnTo>
                  <a:lnTo>
                    <a:pt x="16" y="41"/>
                  </a:lnTo>
                  <a:lnTo>
                    <a:pt x="17" y="48"/>
                  </a:lnTo>
                  <a:lnTo>
                    <a:pt x="18" y="54"/>
                  </a:lnTo>
                  <a:lnTo>
                    <a:pt x="18" y="60"/>
                  </a:lnTo>
                  <a:lnTo>
                    <a:pt x="18" y="66"/>
                  </a:lnTo>
                  <a:lnTo>
                    <a:pt x="19" y="72"/>
                  </a:lnTo>
                  <a:lnTo>
                    <a:pt x="18" y="77"/>
                  </a:lnTo>
                  <a:lnTo>
                    <a:pt x="18" y="81"/>
                  </a:lnTo>
                  <a:lnTo>
                    <a:pt x="18" y="85"/>
                  </a:lnTo>
                  <a:lnTo>
                    <a:pt x="18" y="87"/>
                  </a:lnTo>
                  <a:lnTo>
                    <a:pt x="18" y="88"/>
                  </a:lnTo>
                </a:path>
              </a:pathLst>
            </a:custGeom>
            <a:noFill/>
            <a:ln w="12700" cap="rnd" cmpd="sng">
              <a:solidFill>
                <a:srgbClr val="8C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02" name="Freeform 378"/>
            <p:cNvSpPr>
              <a:spLocks/>
            </p:cNvSpPr>
            <p:nvPr/>
          </p:nvSpPr>
          <p:spPr bwMode="auto">
            <a:xfrm>
              <a:off x="499" y="282"/>
              <a:ext cx="19" cy="91"/>
            </a:xfrm>
            <a:custGeom>
              <a:avLst/>
              <a:gdLst/>
              <a:ahLst/>
              <a:cxnLst>
                <a:cxn ang="0">
                  <a:pos x="0" y="0"/>
                </a:cxn>
                <a:cxn ang="0">
                  <a:pos x="3" y="3"/>
                </a:cxn>
                <a:cxn ang="0">
                  <a:pos x="5" y="7"/>
                </a:cxn>
                <a:cxn ang="0">
                  <a:pos x="7" y="10"/>
                </a:cxn>
                <a:cxn ang="0">
                  <a:pos x="9" y="14"/>
                </a:cxn>
                <a:cxn ang="0">
                  <a:pos x="10" y="18"/>
                </a:cxn>
                <a:cxn ang="0">
                  <a:pos x="12" y="23"/>
                </a:cxn>
                <a:cxn ang="0">
                  <a:pos x="14" y="27"/>
                </a:cxn>
                <a:cxn ang="0">
                  <a:pos x="15" y="32"/>
                </a:cxn>
                <a:cxn ang="0">
                  <a:pos x="15" y="37"/>
                </a:cxn>
                <a:cxn ang="0">
                  <a:pos x="16" y="42"/>
                </a:cxn>
                <a:cxn ang="0">
                  <a:pos x="17" y="48"/>
                </a:cxn>
                <a:cxn ang="0">
                  <a:pos x="18" y="55"/>
                </a:cxn>
                <a:cxn ang="0">
                  <a:pos x="18" y="61"/>
                </a:cxn>
                <a:cxn ang="0">
                  <a:pos x="18" y="67"/>
                </a:cxn>
                <a:cxn ang="0">
                  <a:pos x="18" y="73"/>
                </a:cxn>
                <a:cxn ang="0">
                  <a:pos x="18" y="78"/>
                </a:cxn>
                <a:cxn ang="0">
                  <a:pos x="18" y="82"/>
                </a:cxn>
                <a:cxn ang="0">
                  <a:pos x="18" y="85"/>
                </a:cxn>
                <a:cxn ang="0">
                  <a:pos x="18" y="87"/>
                </a:cxn>
                <a:cxn ang="0">
                  <a:pos x="18" y="88"/>
                </a:cxn>
              </a:cxnLst>
              <a:rect l="0" t="0" r="r" b="b"/>
              <a:pathLst>
                <a:path w="19" h="89">
                  <a:moveTo>
                    <a:pt x="0" y="0"/>
                  </a:moveTo>
                  <a:lnTo>
                    <a:pt x="3" y="3"/>
                  </a:lnTo>
                  <a:lnTo>
                    <a:pt x="5" y="7"/>
                  </a:lnTo>
                  <a:lnTo>
                    <a:pt x="7" y="10"/>
                  </a:lnTo>
                  <a:lnTo>
                    <a:pt x="9" y="14"/>
                  </a:lnTo>
                  <a:lnTo>
                    <a:pt x="10" y="18"/>
                  </a:lnTo>
                  <a:lnTo>
                    <a:pt x="12" y="23"/>
                  </a:lnTo>
                  <a:lnTo>
                    <a:pt x="14" y="27"/>
                  </a:lnTo>
                  <a:lnTo>
                    <a:pt x="15" y="32"/>
                  </a:lnTo>
                  <a:lnTo>
                    <a:pt x="15" y="37"/>
                  </a:lnTo>
                  <a:lnTo>
                    <a:pt x="16" y="42"/>
                  </a:lnTo>
                  <a:lnTo>
                    <a:pt x="17" y="48"/>
                  </a:lnTo>
                  <a:lnTo>
                    <a:pt x="18" y="55"/>
                  </a:lnTo>
                  <a:lnTo>
                    <a:pt x="18" y="61"/>
                  </a:lnTo>
                  <a:lnTo>
                    <a:pt x="18" y="67"/>
                  </a:lnTo>
                  <a:lnTo>
                    <a:pt x="18" y="73"/>
                  </a:lnTo>
                  <a:lnTo>
                    <a:pt x="18" y="78"/>
                  </a:lnTo>
                  <a:lnTo>
                    <a:pt x="18" y="82"/>
                  </a:lnTo>
                  <a:lnTo>
                    <a:pt x="18" y="85"/>
                  </a:lnTo>
                  <a:lnTo>
                    <a:pt x="18" y="87"/>
                  </a:lnTo>
                  <a:lnTo>
                    <a:pt x="18" y="88"/>
                  </a:lnTo>
                </a:path>
              </a:pathLst>
            </a:custGeom>
            <a:noFill/>
            <a:ln w="12700" cap="rnd" cmpd="sng">
              <a:solidFill>
                <a:srgbClr val="8A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03" name="Freeform 379"/>
            <p:cNvSpPr>
              <a:spLocks/>
            </p:cNvSpPr>
            <p:nvPr/>
          </p:nvSpPr>
          <p:spPr bwMode="auto">
            <a:xfrm>
              <a:off x="499" y="282"/>
              <a:ext cx="19" cy="91"/>
            </a:xfrm>
            <a:custGeom>
              <a:avLst/>
              <a:gdLst/>
              <a:ahLst/>
              <a:cxnLst>
                <a:cxn ang="0">
                  <a:pos x="0" y="0"/>
                </a:cxn>
                <a:cxn ang="0">
                  <a:pos x="3" y="3"/>
                </a:cxn>
                <a:cxn ang="0">
                  <a:pos x="5" y="7"/>
                </a:cxn>
                <a:cxn ang="0">
                  <a:pos x="7" y="11"/>
                </a:cxn>
                <a:cxn ang="0">
                  <a:pos x="9" y="15"/>
                </a:cxn>
                <a:cxn ang="0">
                  <a:pos x="10" y="19"/>
                </a:cxn>
                <a:cxn ang="0">
                  <a:pos x="12" y="23"/>
                </a:cxn>
                <a:cxn ang="0">
                  <a:pos x="13" y="28"/>
                </a:cxn>
                <a:cxn ang="0">
                  <a:pos x="15" y="32"/>
                </a:cxn>
                <a:cxn ang="0">
                  <a:pos x="15" y="37"/>
                </a:cxn>
                <a:cxn ang="0">
                  <a:pos x="16" y="42"/>
                </a:cxn>
                <a:cxn ang="0">
                  <a:pos x="17" y="48"/>
                </a:cxn>
                <a:cxn ang="0">
                  <a:pos x="18" y="55"/>
                </a:cxn>
                <a:cxn ang="0">
                  <a:pos x="18" y="62"/>
                </a:cxn>
                <a:cxn ang="0">
                  <a:pos x="18" y="68"/>
                </a:cxn>
                <a:cxn ang="0">
                  <a:pos x="18" y="73"/>
                </a:cxn>
                <a:cxn ang="0">
                  <a:pos x="18" y="78"/>
                </a:cxn>
                <a:cxn ang="0">
                  <a:pos x="18" y="82"/>
                </a:cxn>
                <a:cxn ang="0">
                  <a:pos x="18" y="86"/>
                </a:cxn>
                <a:cxn ang="0">
                  <a:pos x="18" y="87"/>
                </a:cxn>
                <a:cxn ang="0">
                  <a:pos x="18" y="88"/>
                </a:cxn>
              </a:cxnLst>
              <a:rect l="0" t="0" r="r" b="b"/>
              <a:pathLst>
                <a:path w="19" h="89">
                  <a:moveTo>
                    <a:pt x="0" y="0"/>
                  </a:moveTo>
                  <a:lnTo>
                    <a:pt x="3" y="3"/>
                  </a:lnTo>
                  <a:lnTo>
                    <a:pt x="5" y="7"/>
                  </a:lnTo>
                  <a:lnTo>
                    <a:pt x="7" y="11"/>
                  </a:lnTo>
                  <a:lnTo>
                    <a:pt x="9" y="15"/>
                  </a:lnTo>
                  <a:lnTo>
                    <a:pt x="10" y="19"/>
                  </a:lnTo>
                  <a:lnTo>
                    <a:pt x="12" y="23"/>
                  </a:lnTo>
                  <a:lnTo>
                    <a:pt x="13" y="28"/>
                  </a:lnTo>
                  <a:lnTo>
                    <a:pt x="15" y="32"/>
                  </a:lnTo>
                  <a:lnTo>
                    <a:pt x="15" y="37"/>
                  </a:lnTo>
                  <a:lnTo>
                    <a:pt x="16" y="42"/>
                  </a:lnTo>
                  <a:lnTo>
                    <a:pt x="17" y="48"/>
                  </a:lnTo>
                  <a:lnTo>
                    <a:pt x="18" y="55"/>
                  </a:lnTo>
                  <a:lnTo>
                    <a:pt x="18" y="62"/>
                  </a:lnTo>
                  <a:lnTo>
                    <a:pt x="18" y="68"/>
                  </a:lnTo>
                  <a:lnTo>
                    <a:pt x="18" y="73"/>
                  </a:lnTo>
                  <a:lnTo>
                    <a:pt x="18" y="78"/>
                  </a:lnTo>
                  <a:lnTo>
                    <a:pt x="18" y="82"/>
                  </a:lnTo>
                  <a:lnTo>
                    <a:pt x="18" y="86"/>
                  </a:lnTo>
                  <a:lnTo>
                    <a:pt x="18" y="87"/>
                  </a:lnTo>
                  <a:lnTo>
                    <a:pt x="18" y="88"/>
                  </a:lnTo>
                </a:path>
              </a:pathLst>
            </a:custGeom>
            <a:noFill/>
            <a:ln w="12700" cap="rnd" cmpd="sng">
              <a:solidFill>
                <a:srgbClr val="89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04" name="Freeform 380"/>
            <p:cNvSpPr>
              <a:spLocks/>
            </p:cNvSpPr>
            <p:nvPr/>
          </p:nvSpPr>
          <p:spPr bwMode="auto">
            <a:xfrm>
              <a:off x="499" y="282"/>
              <a:ext cx="19" cy="91"/>
            </a:xfrm>
            <a:custGeom>
              <a:avLst/>
              <a:gdLst/>
              <a:ahLst/>
              <a:cxnLst>
                <a:cxn ang="0">
                  <a:pos x="0" y="0"/>
                </a:cxn>
                <a:cxn ang="0">
                  <a:pos x="3" y="3"/>
                </a:cxn>
                <a:cxn ang="0">
                  <a:pos x="5" y="7"/>
                </a:cxn>
                <a:cxn ang="0">
                  <a:pos x="7" y="11"/>
                </a:cxn>
                <a:cxn ang="0">
                  <a:pos x="9" y="15"/>
                </a:cxn>
                <a:cxn ang="0">
                  <a:pos x="10" y="19"/>
                </a:cxn>
                <a:cxn ang="0">
                  <a:pos x="12" y="24"/>
                </a:cxn>
                <a:cxn ang="0">
                  <a:pos x="13" y="28"/>
                </a:cxn>
                <a:cxn ang="0">
                  <a:pos x="15" y="33"/>
                </a:cxn>
                <a:cxn ang="0">
                  <a:pos x="15" y="37"/>
                </a:cxn>
                <a:cxn ang="0">
                  <a:pos x="16" y="42"/>
                </a:cxn>
                <a:cxn ang="0">
                  <a:pos x="17" y="49"/>
                </a:cxn>
                <a:cxn ang="0">
                  <a:pos x="18" y="56"/>
                </a:cxn>
                <a:cxn ang="0">
                  <a:pos x="18" y="62"/>
                </a:cxn>
                <a:cxn ang="0">
                  <a:pos x="18" y="68"/>
                </a:cxn>
                <a:cxn ang="0">
                  <a:pos x="18" y="74"/>
                </a:cxn>
                <a:cxn ang="0">
                  <a:pos x="18" y="79"/>
                </a:cxn>
                <a:cxn ang="0">
                  <a:pos x="18" y="83"/>
                </a:cxn>
                <a:cxn ang="0">
                  <a:pos x="18" y="86"/>
                </a:cxn>
                <a:cxn ang="0">
                  <a:pos x="18" y="88"/>
                </a:cxn>
              </a:cxnLst>
              <a:rect l="0" t="0" r="r" b="b"/>
              <a:pathLst>
                <a:path w="19" h="89">
                  <a:moveTo>
                    <a:pt x="0" y="0"/>
                  </a:moveTo>
                  <a:lnTo>
                    <a:pt x="3" y="3"/>
                  </a:lnTo>
                  <a:lnTo>
                    <a:pt x="5" y="7"/>
                  </a:lnTo>
                  <a:lnTo>
                    <a:pt x="7" y="11"/>
                  </a:lnTo>
                  <a:lnTo>
                    <a:pt x="9" y="15"/>
                  </a:lnTo>
                  <a:lnTo>
                    <a:pt x="10" y="19"/>
                  </a:lnTo>
                  <a:lnTo>
                    <a:pt x="12" y="24"/>
                  </a:lnTo>
                  <a:lnTo>
                    <a:pt x="13" y="28"/>
                  </a:lnTo>
                  <a:lnTo>
                    <a:pt x="15" y="33"/>
                  </a:lnTo>
                  <a:lnTo>
                    <a:pt x="15" y="37"/>
                  </a:lnTo>
                  <a:lnTo>
                    <a:pt x="16" y="42"/>
                  </a:lnTo>
                  <a:lnTo>
                    <a:pt x="17" y="49"/>
                  </a:lnTo>
                  <a:lnTo>
                    <a:pt x="18" y="56"/>
                  </a:lnTo>
                  <a:lnTo>
                    <a:pt x="18" y="62"/>
                  </a:lnTo>
                  <a:lnTo>
                    <a:pt x="18" y="68"/>
                  </a:lnTo>
                  <a:lnTo>
                    <a:pt x="18" y="74"/>
                  </a:lnTo>
                  <a:lnTo>
                    <a:pt x="18" y="79"/>
                  </a:lnTo>
                  <a:lnTo>
                    <a:pt x="18" y="83"/>
                  </a:lnTo>
                  <a:lnTo>
                    <a:pt x="18" y="86"/>
                  </a:lnTo>
                  <a:lnTo>
                    <a:pt x="18" y="88"/>
                  </a:lnTo>
                </a:path>
              </a:pathLst>
            </a:custGeom>
            <a:noFill/>
            <a:ln w="12700" cap="rnd" cmpd="sng">
              <a:solidFill>
                <a:srgbClr val="88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05" name="Freeform 381"/>
            <p:cNvSpPr>
              <a:spLocks/>
            </p:cNvSpPr>
            <p:nvPr/>
          </p:nvSpPr>
          <p:spPr bwMode="auto">
            <a:xfrm>
              <a:off x="499" y="282"/>
              <a:ext cx="19" cy="91"/>
            </a:xfrm>
            <a:custGeom>
              <a:avLst/>
              <a:gdLst/>
              <a:ahLst/>
              <a:cxnLst>
                <a:cxn ang="0">
                  <a:pos x="0" y="0"/>
                </a:cxn>
                <a:cxn ang="0">
                  <a:pos x="6" y="10"/>
                </a:cxn>
                <a:cxn ang="0">
                  <a:pos x="11" y="21"/>
                </a:cxn>
                <a:cxn ang="0">
                  <a:pos x="14" y="33"/>
                </a:cxn>
                <a:cxn ang="0">
                  <a:pos x="16" y="44"/>
                </a:cxn>
                <a:cxn ang="0">
                  <a:pos x="18" y="56"/>
                </a:cxn>
                <a:cxn ang="0">
                  <a:pos x="18" y="66"/>
                </a:cxn>
                <a:cxn ang="0">
                  <a:pos x="18" y="75"/>
                </a:cxn>
                <a:cxn ang="0">
                  <a:pos x="18" y="82"/>
                </a:cxn>
                <a:cxn ang="0">
                  <a:pos x="18" y="87"/>
                </a:cxn>
                <a:cxn ang="0">
                  <a:pos x="18" y="88"/>
                </a:cxn>
              </a:cxnLst>
              <a:rect l="0" t="0" r="r" b="b"/>
              <a:pathLst>
                <a:path w="19" h="89">
                  <a:moveTo>
                    <a:pt x="0" y="0"/>
                  </a:moveTo>
                  <a:lnTo>
                    <a:pt x="6" y="10"/>
                  </a:lnTo>
                  <a:lnTo>
                    <a:pt x="11" y="21"/>
                  </a:lnTo>
                  <a:lnTo>
                    <a:pt x="14" y="33"/>
                  </a:lnTo>
                  <a:lnTo>
                    <a:pt x="16" y="44"/>
                  </a:lnTo>
                  <a:lnTo>
                    <a:pt x="18" y="56"/>
                  </a:lnTo>
                  <a:lnTo>
                    <a:pt x="18" y="66"/>
                  </a:lnTo>
                  <a:lnTo>
                    <a:pt x="18" y="75"/>
                  </a:lnTo>
                  <a:lnTo>
                    <a:pt x="18" y="82"/>
                  </a:lnTo>
                  <a:lnTo>
                    <a:pt x="18" y="87"/>
                  </a:lnTo>
                  <a:lnTo>
                    <a:pt x="18" y="88"/>
                  </a:lnTo>
                </a:path>
              </a:pathLst>
            </a:custGeom>
            <a:noFill/>
            <a:ln w="12700" cap="rnd" cmpd="sng">
              <a:solidFill>
                <a:srgbClr val="8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06" name="Freeform 382"/>
            <p:cNvSpPr>
              <a:spLocks/>
            </p:cNvSpPr>
            <p:nvPr/>
          </p:nvSpPr>
          <p:spPr bwMode="auto">
            <a:xfrm>
              <a:off x="508" y="347"/>
              <a:ext cx="17" cy="17"/>
            </a:xfrm>
            <a:custGeom>
              <a:avLst/>
              <a:gdLst/>
              <a:ahLst/>
              <a:cxnLst>
                <a:cxn ang="0">
                  <a:pos x="0" y="8"/>
                </a:cxn>
                <a:cxn ang="0">
                  <a:pos x="0" y="0"/>
                </a:cxn>
                <a:cxn ang="0">
                  <a:pos x="0" y="0"/>
                </a:cxn>
                <a:cxn ang="0">
                  <a:pos x="3" y="0"/>
                </a:cxn>
                <a:cxn ang="0">
                  <a:pos x="9" y="0"/>
                </a:cxn>
                <a:cxn ang="0">
                  <a:pos x="16" y="16"/>
                </a:cxn>
                <a:cxn ang="0">
                  <a:pos x="0" y="8"/>
                </a:cxn>
              </a:cxnLst>
              <a:rect l="0" t="0" r="r" b="b"/>
              <a:pathLst>
                <a:path w="17" h="17">
                  <a:moveTo>
                    <a:pt x="0" y="8"/>
                  </a:moveTo>
                  <a:lnTo>
                    <a:pt x="0" y="0"/>
                  </a:lnTo>
                  <a:lnTo>
                    <a:pt x="0" y="0"/>
                  </a:lnTo>
                  <a:lnTo>
                    <a:pt x="3" y="0"/>
                  </a:lnTo>
                  <a:lnTo>
                    <a:pt x="9" y="0"/>
                  </a:lnTo>
                  <a:lnTo>
                    <a:pt x="16" y="16"/>
                  </a:lnTo>
                  <a:lnTo>
                    <a:pt x="0" y="8"/>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407" name="Freeform 383"/>
            <p:cNvSpPr>
              <a:spLocks/>
            </p:cNvSpPr>
            <p:nvPr/>
          </p:nvSpPr>
          <p:spPr bwMode="auto">
            <a:xfrm>
              <a:off x="508" y="349"/>
              <a:ext cx="17" cy="17"/>
            </a:xfrm>
            <a:custGeom>
              <a:avLst/>
              <a:gdLst/>
              <a:ahLst/>
              <a:cxnLst>
                <a:cxn ang="0">
                  <a:pos x="0" y="8"/>
                </a:cxn>
                <a:cxn ang="0">
                  <a:pos x="0" y="16"/>
                </a:cxn>
                <a:cxn ang="0">
                  <a:pos x="1" y="16"/>
                </a:cxn>
                <a:cxn ang="0">
                  <a:pos x="4" y="16"/>
                </a:cxn>
                <a:cxn ang="0">
                  <a:pos x="8" y="12"/>
                </a:cxn>
                <a:cxn ang="0">
                  <a:pos x="16" y="0"/>
                </a:cxn>
              </a:cxnLst>
              <a:rect l="0" t="0" r="r" b="b"/>
              <a:pathLst>
                <a:path w="17" h="17">
                  <a:moveTo>
                    <a:pt x="0" y="8"/>
                  </a:moveTo>
                  <a:lnTo>
                    <a:pt x="0" y="16"/>
                  </a:lnTo>
                  <a:lnTo>
                    <a:pt x="1" y="16"/>
                  </a:lnTo>
                  <a:lnTo>
                    <a:pt x="4" y="16"/>
                  </a:lnTo>
                  <a:lnTo>
                    <a:pt x="8" y="12"/>
                  </a:lnTo>
                  <a:lnTo>
                    <a:pt x="16" y="0"/>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08" name="Freeform 384"/>
            <p:cNvSpPr>
              <a:spLocks/>
            </p:cNvSpPr>
            <p:nvPr/>
          </p:nvSpPr>
          <p:spPr bwMode="auto">
            <a:xfrm>
              <a:off x="508" y="353"/>
              <a:ext cx="17" cy="17"/>
            </a:xfrm>
            <a:custGeom>
              <a:avLst/>
              <a:gdLst/>
              <a:ahLst/>
              <a:cxnLst>
                <a:cxn ang="0">
                  <a:pos x="16" y="16"/>
                </a:cxn>
                <a:cxn ang="0">
                  <a:pos x="13" y="10"/>
                </a:cxn>
                <a:cxn ang="0">
                  <a:pos x="10" y="5"/>
                </a:cxn>
                <a:cxn ang="0">
                  <a:pos x="8" y="0"/>
                </a:cxn>
                <a:cxn ang="0">
                  <a:pos x="2" y="0"/>
                </a:cxn>
                <a:cxn ang="0">
                  <a:pos x="0" y="0"/>
                </a:cxn>
                <a:cxn ang="0">
                  <a:pos x="16" y="16"/>
                </a:cxn>
              </a:cxnLst>
              <a:rect l="0" t="0" r="r" b="b"/>
              <a:pathLst>
                <a:path w="17" h="17">
                  <a:moveTo>
                    <a:pt x="16" y="16"/>
                  </a:moveTo>
                  <a:lnTo>
                    <a:pt x="13" y="10"/>
                  </a:lnTo>
                  <a:lnTo>
                    <a:pt x="10" y="5"/>
                  </a:lnTo>
                  <a:lnTo>
                    <a:pt x="8" y="0"/>
                  </a:lnTo>
                  <a:lnTo>
                    <a:pt x="2" y="0"/>
                  </a:lnTo>
                  <a:lnTo>
                    <a:pt x="0" y="0"/>
                  </a:lnTo>
                  <a:lnTo>
                    <a:pt x="16" y="16"/>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409" name="Freeform 385"/>
            <p:cNvSpPr>
              <a:spLocks/>
            </p:cNvSpPr>
            <p:nvPr/>
          </p:nvSpPr>
          <p:spPr bwMode="auto">
            <a:xfrm>
              <a:off x="508" y="356"/>
              <a:ext cx="17" cy="17"/>
            </a:xfrm>
            <a:custGeom>
              <a:avLst/>
              <a:gdLst/>
              <a:ahLst/>
              <a:cxnLst>
                <a:cxn ang="0">
                  <a:pos x="16" y="0"/>
                </a:cxn>
                <a:cxn ang="0">
                  <a:pos x="12" y="5"/>
                </a:cxn>
                <a:cxn ang="0">
                  <a:pos x="9" y="10"/>
                </a:cxn>
                <a:cxn ang="0">
                  <a:pos x="6" y="16"/>
                </a:cxn>
                <a:cxn ang="0">
                  <a:pos x="2" y="16"/>
                </a:cxn>
                <a:cxn ang="0">
                  <a:pos x="0" y="16"/>
                </a:cxn>
              </a:cxnLst>
              <a:rect l="0" t="0" r="r" b="b"/>
              <a:pathLst>
                <a:path w="17" h="17">
                  <a:moveTo>
                    <a:pt x="16" y="0"/>
                  </a:moveTo>
                  <a:lnTo>
                    <a:pt x="12" y="5"/>
                  </a:lnTo>
                  <a:lnTo>
                    <a:pt x="9" y="10"/>
                  </a:lnTo>
                  <a:lnTo>
                    <a:pt x="6" y="16"/>
                  </a:lnTo>
                  <a:lnTo>
                    <a:pt x="2" y="16"/>
                  </a:lnTo>
                  <a:lnTo>
                    <a:pt x="0" y="16"/>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10" name="Freeform 386"/>
            <p:cNvSpPr>
              <a:spLocks/>
            </p:cNvSpPr>
            <p:nvPr/>
          </p:nvSpPr>
          <p:spPr bwMode="auto">
            <a:xfrm>
              <a:off x="508" y="360"/>
              <a:ext cx="17" cy="14"/>
            </a:xfrm>
            <a:custGeom>
              <a:avLst/>
              <a:gdLst/>
              <a:ahLst/>
              <a:cxnLst>
                <a:cxn ang="0">
                  <a:pos x="16" y="16"/>
                </a:cxn>
                <a:cxn ang="0">
                  <a:pos x="13" y="8"/>
                </a:cxn>
                <a:cxn ang="0">
                  <a:pos x="8" y="0"/>
                </a:cxn>
                <a:cxn ang="0">
                  <a:pos x="8" y="0"/>
                </a:cxn>
                <a:cxn ang="0">
                  <a:pos x="2" y="0"/>
                </a:cxn>
                <a:cxn ang="0">
                  <a:pos x="0" y="0"/>
                </a:cxn>
                <a:cxn ang="0">
                  <a:pos x="16" y="16"/>
                </a:cxn>
              </a:cxnLst>
              <a:rect l="0" t="0" r="r" b="b"/>
              <a:pathLst>
                <a:path w="17" h="17">
                  <a:moveTo>
                    <a:pt x="16" y="16"/>
                  </a:moveTo>
                  <a:lnTo>
                    <a:pt x="13" y="8"/>
                  </a:lnTo>
                  <a:lnTo>
                    <a:pt x="8" y="0"/>
                  </a:lnTo>
                  <a:lnTo>
                    <a:pt x="8" y="0"/>
                  </a:lnTo>
                  <a:lnTo>
                    <a:pt x="2" y="0"/>
                  </a:lnTo>
                  <a:lnTo>
                    <a:pt x="0" y="0"/>
                  </a:lnTo>
                  <a:lnTo>
                    <a:pt x="16" y="16"/>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411" name="Freeform 387"/>
            <p:cNvSpPr>
              <a:spLocks/>
            </p:cNvSpPr>
            <p:nvPr/>
          </p:nvSpPr>
          <p:spPr bwMode="auto">
            <a:xfrm>
              <a:off x="508" y="362"/>
              <a:ext cx="17" cy="17"/>
            </a:xfrm>
            <a:custGeom>
              <a:avLst/>
              <a:gdLst/>
              <a:ahLst/>
              <a:cxnLst>
                <a:cxn ang="0">
                  <a:pos x="16" y="0"/>
                </a:cxn>
                <a:cxn ang="0">
                  <a:pos x="12" y="8"/>
                </a:cxn>
                <a:cxn ang="0">
                  <a:pos x="8" y="12"/>
                </a:cxn>
                <a:cxn ang="0">
                  <a:pos x="6" y="16"/>
                </a:cxn>
                <a:cxn ang="0">
                  <a:pos x="2" y="16"/>
                </a:cxn>
                <a:cxn ang="0">
                  <a:pos x="0" y="16"/>
                </a:cxn>
              </a:cxnLst>
              <a:rect l="0" t="0" r="r" b="b"/>
              <a:pathLst>
                <a:path w="17" h="17">
                  <a:moveTo>
                    <a:pt x="16" y="0"/>
                  </a:moveTo>
                  <a:lnTo>
                    <a:pt x="12" y="8"/>
                  </a:lnTo>
                  <a:lnTo>
                    <a:pt x="8" y="12"/>
                  </a:lnTo>
                  <a:lnTo>
                    <a:pt x="6" y="16"/>
                  </a:lnTo>
                  <a:lnTo>
                    <a:pt x="2" y="16"/>
                  </a:lnTo>
                  <a:lnTo>
                    <a:pt x="0" y="16"/>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12" name="Freeform 388"/>
            <p:cNvSpPr>
              <a:spLocks/>
            </p:cNvSpPr>
            <p:nvPr/>
          </p:nvSpPr>
          <p:spPr bwMode="auto">
            <a:xfrm>
              <a:off x="508" y="368"/>
              <a:ext cx="17" cy="17"/>
            </a:xfrm>
            <a:custGeom>
              <a:avLst/>
              <a:gdLst/>
              <a:ahLst/>
              <a:cxnLst>
                <a:cxn ang="0">
                  <a:pos x="16" y="16"/>
                </a:cxn>
                <a:cxn ang="0">
                  <a:pos x="12" y="10"/>
                </a:cxn>
                <a:cxn ang="0">
                  <a:pos x="8" y="5"/>
                </a:cxn>
                <a:cxn ang="0">
                  <a:pos x="8" y="0"/>
                </a:cxn>
                <a:cxn ang="0">
                  <a:pos x="4" y="5"/>
                </a:cxn>
                <a:cxn ang="0">
                  <a:pos x="0" y="5"/>
                </a:cxn>
                <a:cxn ang="0">
                  <a:pos x="16" y="16"/>
                </a:cxn>
              </a:cxnLst>
              <a:rect l="0" t="0" r="r" b="b"/>
              <a:pathLst>
                <a:path w="17" h="17">
                  <a:moveTo>
                    <a:pt x="16" y="16"/>
                  </a:moveTo>
                  <a:lnTo>
                    <a:pt x="12" y="10"/>
                  </a:lnTo>
                  <a:lnTo>
                    <a:pt x="8" y="5"/>
                  </a:lnTo>
                  <a:lnTo>
                    <a:pt x="8" y="0"/>
                  </a:lnTo>
                  <a:lnTo>
                    <a:pt x="4" y="5"/>
                  </a:lnTo>
                  <a:lnTo>
                    <a:pt x="0" y="5"/>
                  </a:lnTo>
                  <a:lnTo>
                    <a:pt x="16" y="16"/>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413" name="Freeform 389"/>
            <p:cNvSpPr>
              <a:spLocks/>
            </p:cNvSpPr>
            <p:nvPr/>
          </p:nvSpPr>
          <p:spPr bwMode="auto">
            <a:xfrm>
              <a:off x="508" y="371"/>
              <a:ext cx="17" cy="14"/>
            </a:xfrm>
            <a:custGeom>
              <a:avLst/>
              <a:gdLst/>
              <a:ahLst/>
              <a:cxnLst>
                <a:cxn ang="0">
                  <a:pos x="16" y="0"/>
                </a:cxn>
                <a:cxn ang="0">
                  <a:pos x="11" y="5"/>
                </a:cxn>
                <a:cxn ang="0">
                  <a:pos x="9" y="10"/>
                </a:cxn>
                <a:cxn ang="0">
                  <a:pos x="6" y="16"/>
                </a:cxn>
                <a:cxn ang="0">
                  <a:pos x="3" y="10"/>
                </a:cxn>
                <a:cxn ang="0">
                  <a:pos x="0" y="10"/>
                </a:cxn>
              </a:cxnLst>
              <a:rect l="0" t="0" r="r" b="b"/>
              <a:pathLst>
                <a:path w="17" h="17">
                  <a:moveTo>
                    <a:pt x="16" y="0"/>
                  </a:moveTo>
                  <a:lnTo>
                    <a:pt x="11" y="5"/>
                  </a:lnTo>
                  <a:lnTo>
                    <a:pt x="9" y="10"/>
                  </a:lnTo>
                  <a:lnTo>
                    <a:pt x="6" y="16"/>
                  </a:lnTo>
                  <a:lnTo>
                    <a:pt x="3" y="10"/>
                  </a:lnTo>
                  <a:lnTo>
                    <a:pt x="0" y="10"/>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14" name="Freeform 390"/>
            <p:cNvSpPr>
              <a:spLocks/>
            </p:cNvSpPr>
            <p:nvPr/>
          </p:nvSpPr>
          <p:spPr bwMode="auto">
            <a:xfrm>
              <a:off x="403" y="278"/>
              <a:ext cx="10" cy="56"/>
            </a:xfrm>
            <a:custGeom>
              <a:avLst/>
              <a:gdLst/>
              <a:ahLst/>
              <a:cxnLst>
                <a:cxn ang="0">
                  <a:pos x="0" y="55"/>
                </a:cxn>
                <a:cxn ang="0">
                  <a:pos x="0" y="54"/>
                </a:cxn>
                <a:cxn ang="0">
                  <a:pos x="0" y="51"/>
                </a:cxn>
                <a:cxn ang="0">
                  <a:pos x="8" y="47"/>
                </a:cxn>
                <a:cxn ang="0">
                  <a:pos x="8" y="42"/>
                </a:cxn>
                <a:cxn ang="0">
                  <a:pos x="16" y="37"/>
                </a:cxn>
                <a:cxn ang="0">
                  <a:pos x="16" y="31"/>
                </a:cxn>
                <a:cxn ang="0">
                  <a:pos x="16" y="26"/>
                </a:cxn>
                <a:cxn ang="0">
                  <a:pos x="16" y="20"/>
                </a:cxn>
                <a:cxn ang="0">
                  <a:pos x="8" y="16"/>
                </a:cxn>
                <a:cxn ang="0">
                  <a:pos x="0" y="12"/>
                </a:cxn>
                <a:cxn ang="0">
                  <a:pos x="8" y="11"/>
                </a:cxn>
                <a:cxn ang="0">
                  <a:pos x="8" y="10"/>
                </a:cxn>
                <a:cxn ang="0">
                  <a:pos x="16" y="6"/>
                </a:cxn>
                <a:cxn ang="0">
                  <a:pos x="16" y="0"/>
                </a:cxn>
              </a:cxnLst>
              <a:rect l="0" t="0" r="r" b="b"/>
              <a:pathLst>
                <a:path w="17" h="56">
                  <a:moveTo>
                    <a:pt x="0" y="55"/>
                  </a:moveTo>
                  <a:lnTo>
                    <a:pt x="0" y="54"/>
                  </a:lnTo>
                  <a:lnTo>
                    <a:pt x="0" y="51"/>
                  </a:lnTo>
                  <a:lnTo>
                    <a:pt x="8" y="47"/>
                  </a:lnTo>
                  <a:lnTo>
                    <a:pt x="8" y="42"/>
                  </a:lnTo>
                  <a:lnTo>
                    <a:pt x="16" y="37"/>
                  </a:lnTo>
                  <a:lnTo>
                    <a:pt x="16" y="31"/>
                  </a:lnTo>
                  <a:lnTo>
                    <a:pt x="16" y="26"/>
                  </a:lnTo>
                  <a:lnTo>
                    <a:pt x="16" y="20"/>
                  </a:lnTo>
                  <a:lnTo>
                    <a:pt x="8" y="16"/>
                  </a:lnTo>
                  <a:lnTo>
                    <a:pt x="0" y="12"/>
                  </a:lnTo>
                  <a:lnTo>
                    <a:pt x="8" y="11"/>
                  </a:lnTo>
                  <a:lnTo>
                    <a:pt x="8" y="10"/>
                  </a:lnTo>
                  <a:lnTo>
                    <a:pt x="16" y="6"/>
                  </a:lnTo>
                  <a:lnTo>
                    <a:pt x="16" y="0"/>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15" name="Freeform 391"/>
            <p:cNvSpPr>
              <a:spLocks/>
            </p:cNvSpPr>
            <p:nvPr/>
          </p:nvSpPr>
          <p:spPr bwMode="auto">
            <a:xfrm>
              <a:off x="402" y="278"/>
              <a:ext cx="10" cy="56"/>
            </a:xfrm>
            <a:custGeom>
              <a:avLst/>
              <a:gdLst/>
              <a:ahLst/>
              <a:cxnLst>
                <a:cxn ang="0">
                  <a:pos x="10" y="0"/>
                </a:cxn>
                <a:cxn ang="0">
                  <a:pos x="10" y="5"/>
                </a:cxn>
                <a:cxn ang="0">
                  <a:pos x="10" y="9"/>
                </a:cxn>
                <a:cxn ang="0">
                  <a:pos x="10" y="11"/>
                </a:cxn>
                <a:cxn ang="0">
                  <a:pos x="5" y="12"/>
                </a:cxn>
                <a:cxn ang="0">
                  <a:pos x="5" y="13"/>
                </a:cxn>
                <a:cxn ang="0">
                  <a:pos x="10" y="16"/>
                </a:cxn>
                <a:cxn ang="0">
                  <a:pos x="10" y="21"/>
                </a:cxn>
                <a:cxn ang="0">
                  <a:pos x="16" y="26"/>
                </a:cxn>
                <a:cxn ang="0">
                  <a:pos x="10" y="32"/>
                </a:cxn>
                <a:cxn ang="0">
                  <a:pos x="10" y="38"/>
                </a:cxn>
                <a:cxn ang="0">
                  <a:pos x="10" y="43"/>
                </a:cxn>
                <a:cxn ang="0">
                  <a:pos x="5" y="48"/>
                </a:cxn>
                <a:cxn ang="0">
                  <a:pos x="5" y="52"/>
                </a:cxn>
                <a:cxn ang="0">
                  <a:pos x="0" y="54"/>
                </a:cxn>
                <a:cxn ang="0">
                  <a:pos x="0" y="55"/>
                </a:cxn>
              </a:cxnLst>
              <a:rect l="0" t="0" r="r" b="b"/>
              <a:pathLst>
                <a:path w="17" h="56">
                  <a:moveTo>
                    <a:pt x="10" y="0"/>
                  </a:moveTo>
                  <a:lnTo>
                    <a:pt x="10" y="5"/>
                  </a:lnTo>
                  <a:lnTo>
                    <a:pt x="10" y="9"/>
                  </a:lnTo>
                  <a:lnTo>
                    <a:pt x="10" y="11"/>
                  </a:lnTo>
                  <a:lnTo>
                    <a:pt x="5" y="12"/>
                  </a:lnTo>
                  <a:lnTo>
                    <a:pt x="5" y="13"/>
                  </a:lnTo>
                  <a:lnTo>
                    <a:pt x="10" y="16"/>
                  </a:lnTo>
                  <a:lnTo>
                    <a:pt x="10" y="21"/>
                  </a:lnTo>
                  <a:lnTo>
                    <a:pt x="16" y="26"/>
                  </a:lnTo>
                  <a:lnTo>
                    <a:pt x="10" y="32"/>
                  </a:lnTo>
                  <a:lnTo>
                    <a:pt x="10" y="38"/>
                  </a:lnTo>
                  <a:lnTo>
                    <a:pt x="10" y="43"/>
                  </a:lnTo>
                  <a:lnTo>
                    <a:pt x="5" y="48"/>
                  </a:lnTo>
                  <a:lnTo>
                    <a:pt x="5" y="52"/>
                  </a:lnTo>
                  <a:lnTo>
                    <a:pt x="0" y="54"/>
                  </a:lnTo>
                  <a:lnTo>
                    <a:pt x="0" y="55"/>
                  </a:lnTo>
                </a:path>
              </a:pathLst>
            </a:custGeom>
            <a:noFill/>
            <a:ln w="12700" cap="rnd" cmpd="sng">
              <a:solidFill>
                <a:srgbClr val="4B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16" name="Freeform 392"/>
            <p:cNvSpPr>
              <a:spLocks/>
            </p:cNvSpPr>
            <p:nvPr/>
          </p:nvSpPr>
          <p:spPr bwMode="auto">
            <a:xfrm>
              <a:off x="402" y="278"/>
              <a:ext cx="10" cy="57"/>
            </a:xfrm>
            <a:custGeom>
              <a:avLst/>
              <a:gdLst/>
              <a:ahLst/>
              <a:cxnLst>
                <a:cxn ang="0">
                  <a:pos x="16" y="0"/>
                </a:cxn>
                <a:cxn ang="0">
                  <a:pos x="16" y="5"/>
                </a:cxn>
                <a:cxn ang="0">
                  <a:pos x="16" y="9"/>
                </a:cxn>
                <a:cxn ang="0">
                  <a:pos x="8" y="11"/>
                </a:cxn>
                <a:cxn ang="0">
                  <a:pos x="8" y="12"/>
                </a:cxn>
                <a:cxn ang="0">
                  <a:pos x="8" y="13"/>
                </a:cxn>
                <a:cxn ang="0">
                  <a:pos x="16" y="17"/>
                </a:cxn>
                <a:cxn ang="0">
                  <a:pos x="16" y="21"/>
                </a:cxn>
                <a:cxn ang="0">
                  <a:pos x="16" y="27"/>
                </a:cxn>
                <a:cxn ang="0">
                  <a:pos x="16" y="33"/>
                </a:cxn>
                <a:cxn ang="0">
                  <a:pos x="16" y="38"/>
                </a:cxn>
                <a:cxn ang="0">
                  <a:pos x="8" y="44"/>
                </a:cxn>
                <a:cxn ang="0">
                  <a:pos x="8" y="48"/>
                </a:cxn>
                <a:cxn ang="0">
                  <a:pos x="0" y="52"/>
                </a:cxn>
                <a:cxn ang="0">
                  <a:pos x="0" y="55"/>
                </a:cxn>
                <a:cxn ang="0">
                  <a:pos x="0" y="56"/>
                </a:cxn>
              </a:cxnLst>
              <a:rect l="0" t="0" r="r" b="b"/>
              <a:pathLst>
                <a:path w="17" h="57">
                  <a:moveTo>
                    <a:pt x="16" y="0"/>
                  </a:moveTo>
                  <a:lnTo>
                    <a:pt x="16" y="5"/>
                  </a:lnTo>
                  <a:lnTo>
                    <a:pt x="16" y="9"/>
                  </a:lnTo>
                  <a:lnTo>
                    <a:pt x="8" y="11"/>
                  </a:lnTo>
                  <a:lnTo>
                    <a:pt x="8" y="12"/>
                  </a:lnTo>
                  <a:lnTo>
                    <a:pt x="8" y="13"/>
                  </a:lnTo>
                  <a:lnTo>
                    <a:pt x="16" y="17"/>
                  </a:lnTo>
                  <a:lnTo>
                    <a:pt x="16" y="21"/>
                  </a:lnTo>
                  <a:lnTo>
                    <a:pt x="16" y="27"/>
                  </a:lnTo>
                  <a:lnTo>
                    <a:pt x="16" y="33"/>
                  </a:lnTo>
                  <a:lnTo>
                    <a:pt x="16" y="38"/>
                  </a:lnTo>
                  <a:lnTo>
                    <a:pt x="8" y="44"/>
                  </a:lnTo>
                  <a:lnTo>
                    <a:pt x="8" y="48"/>
                  </a:lnTo>
                  <a:lnTo>
                    <a:pt x="0" y="52"/>
                  </a:lnTo>
                  <a:lnTo>
                    <a:pt x="0" y="55"/>
                  </a:lnTo>
                  <a:lnTo>
                    <a:pt x="0" y="56"/>
                  </a:lnTo>
                </a:path>
              </a:pathLst>
            </a:custGeom>
            <a:noFill/>
            <a:ln w="12700" cap="rnd" cmpd="sng">
              <a:solidFill>
                <a:srgbClr val="4F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17" name="Freeform 393"/>
            <p:cNvSpPr>
              <a:spLocks/>
            </p:cNvSpPr>
            <p:nvPr/>
          </p:nvSpPr>
          <p:spPr bwMode="auto">
            <a:xfrm>
              <a:off x="401" y="278"/>
              <a:ext cx="10" cy="58"/>
            </a:xfrm>
            <a:custGeom>
              <a:avLst/>
              <a:gdLst/>
              <a:ahLst/>
              <a:cxnLst>
                <a:cxn ang="0">
                  <a:pos x="16" y="0"/>
                </a:cxn>
                <a:cxn ang="0">
                  <a:pos x="16" y="5"/>
                </a:cxn>
                <a:cxn ang="0">
                  <a:pos x="16" y="8"/>
                </a:cxn>
                <a:cxn ang="0">
                  <a:pos x="10" y="11"/>
                </a:cxn>
                <a:cxn ang="0">
                  <a:pos x="10" y="12"/>
                </a:cxn>
                <a:cxn ang="0">
                  <a:pos x="5" y="13"/>
                </a:cxn>
                <a:cxn ang="0">
                  <a:pos x="10" y="17"/>
                </a:cxn>
                <a:cxn ang="0">
                  <a:pos x="16" y="22"/>
                </a:cxn>
                <a:cxn ang="0">
                  <a:pos x="16" y="27"/>
                </a:cxn>
                <a:cxn ang="0">
                  <a:pos x="16" y="33"/>
                </a:cxn>
                <a:cxn ang="0">
                  <a:pos x="10" y="39"/>
                </a:cxn>
                <a:cxn ang="0">
                  <a:pos x="10" y="45"/>
                </a:cxn>
                <a:cxn ang="0">
                  <a:pos x="5" y="49"/>
                </a:cxn>
                <a:cxn ang="0">
                  <a:pos x="5" y="53"/>
                </a:cxn>
                <a:cxn ang="0">
                  <a:pos x="0" y="56"/>
                </a:cxn>
                <a:cxn ang="0">
                  <a:pos x="0" y="57"/>
                </a:cxn>
              </a:cxnLst>
              <a:rect l="0" t="0" r="r" b="b"/>
              <a:pathLst>
                <a:path w="17" h="58">
                  <a:moveTo>
                    <a:pt x="16" y="0"/>
                  </a:moveTo>
                  <a:lnTo>
                    <a:pt x="16" y="5"/>
                  </a:lnTo>
                  <a:lnTo>
                    <a:pt x="16" y="8"/>
                  </a:lnTo>
                  <a:lnTo>
                    <a:pt x="10" y="11"/>
                  </a:lnTo>
                  <a:lnTo>
                    <a:pt x="10" y="12"/>
                  </a:lnTo>
                  <a:lnTo>
                    <a:pt x="5" y="13"/>
                  </a:lnTo>
                  <a:lnTo>
                    <a:pt x="10" y="17"/>
                  </a:lnTo>
                  <a:lnTo>
                    <a:pt x="16" y="22"/>
                  </a:lnTo>
                  <a:lnTo>
                    <a:pt x="16" y="27"/>
                  </a:lnTo>
                  <a:lnTo>
                    <a:pt x="16" y="33"/>
                  </a:lnTo>
                  <a:lnTo>
                    <a:pt x="10" y="39"/>
                  </a:lnTo>
                  <a:lnTo>
                    <a:pt x="10" y="45"/>
                  </a:lnTo>
                  <a:lnTo>
                    <a:pt x="5" y="49"/>
                  </a:lnTo>
                  <a:lnTo>
                    <a:pt x="5" y="53"/>
                  </a:lnTo>
                  <a:lnTo>
                    <a:pt x="0" y="56"/>
                  </a:lnTo>
                  <a:lnTo>
                    <a:pt x="0" y="57"/>
                  </a:lnTo>
                </a:path>
              </a:pathLst>
            </a:custGeom>
            <a:noFill/>
            <a:ln w="12700" cap="rnd" cmpd="sng">
              <a:solidFill>
                <a:srgbClr val="53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18" name="Freeform 394"/>
            <p:cNvSpPr>
              <a:spLocks/>
            </p:cNvSpPr>
            <p:nvPr/>
          </p:nvSpPr>
          <p:spPr bwMode="auto">
            <a:xfrm>
              <a:off x="401" y="277"/>
              <a:ext cx="10" cy="59"/>
            </a:xfrm>
            <a:custGeom>
              <a:avLst/>
              <a:gdLst/>
              <a:ahLst/>
              <a:cxnLst>
                <a:cxn ang="0">
                  <a:pos x="16" y="0"/>
                </a:cxn>
                <a:cxn ang="0">
                  <a:pos x="16" y="6"/>
                </a:cxn>
                <a:cxn ang="0">
                  <a:pos x="16" y="9"/>
                </a:cxn>
                <a:cxn ang="0">
                  <a:pos x="10" y="11"/>
                </a:cxn>
                <a:cxn ang="0">
                  <a:pos x="10" y="13"/>
                </a:cxn>
                <a:cxn ang="0">
                  <a:pos x="5" y="14"/>
                </a:cxn>
                <a:cxn ang="0">
                  <a:pos x="10" y="18"/>
                </a:cxn>
                <a:cxn ang="0">
                  <a:pos x="16" y="23"/>
                </a:cxn>
                <a:cxn ang="0">
                  <a:pos x="16" y="29"/>
                </a:cxn>
                <a:cxn ang="0">
                  <a:pos x="10" y="35"/>
                </a:cxn>
                <a:cxn ang="0">
                  <a:pos x="10" y="40"/>
                </a:cxn>
                <a:cxn ang="0">
                  <a:pos x="5" y="46"/>
                </a:cxn>
                <a:cxn ang="0">
                  <a:pos x="5" y="51"/>
                </a:cxn>
                <a:cxn ang="0">
                  <a:pos x="0" y="54"/>
                </a:cxn>
                <a:cxn ang="0">
                  <a:pos x="0" y="57"/>
                </a:cxn>
                <a:cxn ang="0">
                  <a:pos x="0" y="58"/>
                </a:cxn>
              </a:cxnLst>
              <a:rect l="0" t="0" r="r" b="b"/>
              <a:pathLst>
                <a:path w="17" h="59">
                  <a:moveTo>
                    <a:pt x="16" y="0"/>
                  </a:moveTo>
                  <a:lnTo>
                    <a:pt x="16" y="6"/>
                  </a:lnTo>
                  <a:lnTo>
                    <a:pt x="16" y="9"/>
                  </a:lnTo>
                  <a:lnTo>
                    <a:pt x="10" y="11"/>
                  </a:lnTo>
                  <a:lnTo>
                    <a:pt x="10" y="13"/>
                  </a:lnTo>
                  <a:lnTo>
                    <a:pt x="5" y="14"/>
                  </a:lnTo>
                  <a:lnTo>
                    <a:pt x="10" y="18"/>
                  </a:lnTo>
                  <a:lnTo>
                    <a:pt x="16" y="23"/>
                  </a:lnTo>
                  <a:lnTo>
                    <a:pt x="16" y="29"/>
                  </a:lnTo>
                  <a:lnTo>
                    <a:pt x="10" y="35"/>
                  </a:lnTo>
                  <a:lnTo>
                    <a:pt x="10" y="40"/>
                  </a:lnTo>
                  <a:lnTo>
                    <a:pt x="5" y="46"/>
                  </a:lnTo>
                  <a:lnTo>
                    <a:pt x="5" y="51"/>
                  </a:lnTo>
                  <a:lnTo>
                    <a:pt x="0" y="54"/>
                  </a:lnTo>
                  <a:lnTo>
                    <a:pt x="0" y="57"/>
                  </a:lnTo>
                  <a:lnTo>
                    <a:pt x="0" y="58"/>
                  </a:lnTo>
                </a:path>
              </a:pathLst>
            </a:custGeom>
            <a:noFill/>
            <a:ln w="12700" cap="rnd" cmpd="sng">
              <a:solidFill>
                <a:srgbClr val="5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19" name="Freeform 395"/>
            <p:cNvSpPr>
              <a:spLocks/>
            </p:cNvSpPr>
            <p:nvPr/>
          </p:nvSpPr>
          <p:spPr bwMode="auto">
            <a:xfrm>
              <a:off x="400" y="277"/>
              <a:ext cx="10" cy="59"/>
            </a:xfrm>
            <a:custGeom>
              <a:avLst/>
              <a:gdLst/>
              <a:ahLst/>
              <a:cxnLst>
                <a:cxn ang="0">
                  <a:pos x="16" y="0"/>
                </a:cxn>
                <a:cxn ang="0">
                  <a:pos x="16" y="5"/>
                </a:cxn>
                <a:cxn ang="0">
                  <a:pos x="16" y="9"/>
                </a:cxn>
                <a:cxn ang="0">
                  <a:pos x="12" y="11"/>
                </a:cxn>
                <a:cxn ang="0">
                  <a:pos x="8" y="13"/>
                </a:cxn>
                <a:cxn ang="0">
                  <a:pos x="8" y="14"/>
                </a:cxn>
                <a:cxn ang="0">
                  <a:pos x="12" y="18"/>
                </a:cxn>
                <a:cxn ang="0">
                  <a:pos x="12" y="24"/>
                </a:cxn>
                <a:cxn ang="0">
                  <a:pos x="12" y="29"/>
                </a:cxn>
                <a:cxn ang="0">
                  <a:pos x="12" y="35"/>
                </a:cxn>
                <a:cxn ang="0">
                  <a:pos x="12" y="41"/>
                </a:cxn>
                <a:cxn ang="0">
                  <a:pos x="8" y="46"/>
                </a:cxn>
                <a:cxn ang="0">
                  <a:pos x="4" y="51"/>
                </a:cxn>
                <a:cxn ang="0">
                  <a:pos x="4" y="54"/>
                </a:cxn>
                <a:cxn ang="0">
                  <a:pos x="0" y="57"/>
                </a:cxn>
                <a:cxn ang="0">
                  <a:pos x="0" y="58"/>
                </a:cxn>
              </a:cxnLst>
              <a:rect l="0" t="0" r="r" b="b"/>
              <a:pathLst>
                <a:path w="17" h="59">
                  <a:moveTo>
                    <a:pt x="16" y="0"/>
                  </a:moveTo>
                  <a:lnTo>
                    <a:pt x="16" y="5"/>
                  </a:lnTo>
                  <a:lnTo>
                    <a:pt x="16" y="9"/>
                  </a:lnTo>
                  <a:lnTo>
                    <a:pt x="12" y="11"/>
                  </a:lnTo>
                  <a:lnTo>
                    <a:pt x="8" y="13"/>
                  </a:lnTo>
                  <a:lnTo>
                    <a:pt x="8" y="14"/>
                  </a:lnTo>
                  <a:lnTo>
                    <a:pt x="12" y="18"/>
                  </a:lnTo>
                  <a:lnTo>
                    <a:pt x="12" y="24"/>
                  </a:lnTo>
                  <a:lnTo>
                    <a:pt x="12" y="29"/>
                  </a:lnTo>
                  <a:lnTo>
                    <a:pt x="12" y="35"/>
                  </a:lnTo>
                  <a:lnTo>
                    <a:pt x="12" y="41"/>
                  </a:lnTo>
                  <a:lnTo>
                    <a:pt x="8" y="46"/>
                  </a:lnTo>
                  <a:lnTo>
                    <a:pt x="4" y="51"/>
                  </a:lnTo>
                  <a:lnTo>
                    <a:pt x="4" y="54"/>
                  </a:lnTo>
                  <a:lnTo>
                    <a:pt x="0" y="57"/>
                  </a:lnTo>
                  <a:lnTo>
                    <a:pt x="0" y="58"/>
                  </a:lnTo>
                </a:path>
              </a:pathLst>
            </a:custGeom>
            <a:noFill/>
            <a:ln w="12700" cap="rnd" cmpd="sng">
              <a:solidFill>
                <a:srgbClr val="5B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20" name="Freeform 396"/>
            <p:cNvSpPr>
              <a:spLocks/>
            </p:cNvSpPr>
            <p:nvPr/>
          </p:nvSpPr>
          <p:spPr bwMode="auto">
            <a:xfrm>
              <a:off x="400" y="277"/>
              <a:ext cx="10" cy="59"/>
            </a:xfrm>
            <a:custGeom>
              <a:avLst/>
              <a:gdLst/>
              <a:ahLst/>
              <a:cxnLst>
                <a:cxn ang="0">
                  <a:pos x="16" y="0"/>
                </a:cxn>
                <a:cxn ang="0">
                  <a:pos x="16" y="5"/>
                </a:cxn>
                <a:cxn ang="0">
                  <a:pos x="12" y="8"/>
                </a:cxn>
                <a:cxn ang="0">
                  <a:pos x="12" y="11"/>
                </a:cxn>
                <a:cxn ang="0">
                  <a:pos x="8" y="13"/>
                </a:cxn>
                <a:cxn ang="0">
                  <a:pos x="8" y="14"/>
                </a:cxn>
                <a:cxn ang="0">
                  <a:pos x="12" y="19"/>
                </a:cxn>
                <a:cxn ang="0">
                  <a:pos x="12" y="24"/>
                </a:cxn>
                <a:cxn ang="0">
                  <a:pos x="12" y="30"/>
                </a:cxn>
                <a:cxn ang="0">
                  <a:pos x="12" y="36"/>
                </a:cxn>
                <a:cxn ang="0">
                  <a:pos x="8" y="41"/>
                </a:cxn>
                <a:cxn ang="0">
                  <a:pos x="8" y="46"/>
                </a:cxn>
                <a:cxn ang="0">
                  <a:pos x="4" y="51"/>
                </a:cxn>
                <a:cxn ang="0">
                  <a:pos x="0" y="54"/>
                </a:cxn>
                <a:cxn ang="0">
                  <a:pos x="0" y="57"/>
                </a:cxn>
                <a:cxn ang="0">
                  <a:pos x="0" y="58"/>
                </a:cxn>
              </a:cxnLst>
              <a:rect l="0" t="0" r="r" b="b"/>
              <a:pathLst>
                <a:path w="17" h="59">
                  <a:moveTo>
                    <a:pt x="16" y="0"/>
                  </a:moveTo>
                  <a:lnTo>
                    <a:pt x="16" y="5"/>
                  </a:lnTo>
                  <a:lnTo>
                    <a:pt x="12" y="8"/>
                  </a:lnTo>
                  <a:lnTo>
                    <a:pt x="12" y="11"/>
                  </a:lnTo>
                  <a:lnTo>
                    <a:pt x="8" y="13"/>
                  </a:lnTo>
                  <a:lnTo>
                    <a:pt x="8" y="14"/>
                  </a:lnTo>
                  <a:lnTo>
                    <a:pt x="12" y="19"/>
                  </a:lnTo>
                  <a:lnTo>
                    <a:pt x="12" y="24"/>
                  </a:lnTo>
                  <a:lnTo>
                    <a:pt x="12" y="30"/>
                  </a:lnTo>
                  <a:lnTo>
                    <a:pt x="12" y="36"/>
                  </a:lnTo>
                  <a:lnTo>
                    <a:pt x="8" y="41"/>
                  </a:lnTo>
                  <a:lnTo>
                    <a:pt x="8" y="46"/>
                  </a:lnTo>
                  <a:lnTo>
                    <a:pt x="4" y="51"/>
                  </a:lnTo>
                  <a:lnTo>
                    <a:pt x="0" y="54"/>
                  </a:lnTo>
                  <a:lnTo>
                    <a:pt x="0" y="57"/>
                  </a:lnTo>
                  <a:lnTo>
                    <a:pt x="0" y="58"/>
                  </a:lnTo>
                </a:path>
              </a:pathLst>
            </a:custGeom>
            <a:noFill/>
            <a:ln w="12700" cap="rnd" cmpd="sng">
              <a:solidFill>
                <a:srgbClr val="5F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21" name="Freeform 397"/>
            <p:cNvSpPr>
              <a:spLocks/>
            </p:cNvSpPr>
            <p:nvPr/>
          </p:nvSpPr>
          <p:spPr bwMode="auto">
            <a:xfrm>
              <a:off x="400" y="277"/>
              <a:ext cx="10" cy="59"/>
            </a:xfrm>
            <a:custGeom>
              <a:avLst/>
              <a:gdLst/>
              <a:ahLst/>
              <a:cxnLst>
                <a:cxn ang="0">
                  <a:pos x="16" y="0"/>
                </a:cxn>
                <a:cxn ang="0">
                  <a:pos x="16" y="4"/>
                </a:cxn>
                <a:cxn ang="0">
                  <a:pos x="12" y="8"/>
                </a:cxn>
                <a:cxn ang="0">
                  <a:pos x="12" y="11"/>
                </a:cxn>
                <a:cxn ang="0">
                  <a:pos x="8" y="12"/>
                </a:cxn>
                <a:cxn ang="0">
                  <a:pos x="8" y="14"/>
                </a:cxn>
                <a:cxn ang="0">
                  <a:pos x="8" y="19"/>
                </a:cxn>
                <a:cxn ang="0">
                  <a:pos x="12" y="24"/>
                </a:cxn>
                <a:cxn ang="0">
                  <a:pos x="8" y="30"/>
                </a:cxn>
                <a:cxn ang="0">
                  <a:pos x="8" y="36"/>
                </a:cxn>
                <a:cxn ang="0">
                  <a:pos x="8" y="42"/>
                </a:cxn>
                <a:cxn ang="0">
                  <a:pos x="4" y="47"/>
                </a:cxn>
                <a:cxn ang="0">
                  <a:pos x="4" y="51"/>
                </a:cxn>
                <a:cxn ang="0">
                  <a:pos x="0" y="54"/>
                </a:cxn>
                <a:cxn ang="0">
                  <a:pos x="0" y="57"/>
                </a:cxn>
                <a:cxn ang="0">
                  <a:pos x="0" y="58"/>
                </a:cxn>
              </a:cxnLst>
              <a:rect l="0" t="0" r="r" b="b"/>
              <a:pathLst>
                <a:path w="17" h="59">
                  <a:moveTo>
                    <a:pt x="16" y="0"/>
                  </a:moveTo>
                  <a:lnTo>
                    <a:pt x="16" y="4"/>
                  </a:lnTo>
                  <a:lnTo>
                    <a:pt x="12" y="8"/>
                  </a:lnTo>
                  <a:lnTo>
                    <a:pt x="12" y="11"/>
                  </a:lnTo>
                  <a:lnTo>
                    <a:pt x="8" y="12"/>
                  </a:lnTo>
                  <a:lnTo>
                    <a:pt x="8" y="14"/>
                  </a:lnTo>
                  <a:lnTo>
                    <a:pt x="8" y="19"/>
                  </a:lnTo>
                  <a:lnTo>
                    <a:pt x="12" y="24"/>
                  </a:lnTo>
                  <a:lnTo>
                    <a:pt x="8" y="30"/>
                  </a:lnTo>
                  <a:lnTo>
                    <a:pt x="8" y="36"/>
                  </a:lnTo>
                  <a:lnTo>
                    <a:pt x="8" y="42"/>
                  </a:lnTo>
                  <a:lnTo>
                    <a:pt x="4" y="47"/>
                  </a:lnTo>
                  <a:lnTo>
                    <a:pt x="4" y="51"/>
                  </a:lnTo>
                  <a:lnTo>
                    <a:pt x="0" y="54"/>
                  </a:lnTo>
                  <a:lnTo>
                    <a:pt x="0" y="57"/>
                  </a:lnTo>
                  <a:lnTo>
                    <a:pt x="0" y="58"/>
                  </a:lnTo>
                </a:path>
              </a:pathLst>
            </a:custGeom>
            <a:noFill/>
            <a:ln w="12700" cap="rnd" cmpd="sng">
              <a:solidFill>
                <a:srgbClr val="63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22" name="Freeform 398"/>
            <p:cNvSpPr>
              <a:spLocks/>
            </p:cNvSpPr>
            <p:nvPr/>
          </p:nvSpPr>
          <p:spPr bwMode="auto">
            <a:xfrm>
              <a:off x="399" y="277"/>
              <a:ext cx="17" cy="59"/>
            </a:xfrm>
            <a:custGeom>
              <a:avLst/>
              <a:gdLst/>
              <a:ahLst/>
              <a:cxnLst>
                <a:cxn ang="0">
                  <a:pos x="16" y="0"/>
                </a:cxn>
                <a:cxn ang="0">
                  <a:pos x="16" y="4"/>
                </a:cxn>
                <a:cxn ang="0">
                  <a:pos x="12" y="7"/>
                </a:cxn>
                <a:cxn ang="0">
                  <a:pos x="12" y="10"/>
                </a:cxn>
                <a:cxn ang="0">
                  <a:pos x="9" y="12"/>
                </a:cxn>
                <a:cxn ang="0">
                  <a:pos x="9" y="14"/>
                </a:cxn>
                <a:cxn ang="0">
                  <a:pos x="9" y="19"/>
                </a:cxn>
                <a:cxn ang="0">
                  <a:pos x="9" y="25"/>
                </a:cxn>
                <a:cxn ang="0">
                  <a:pos x="9" y="30"/>
                </a:cxn>
                <a:cxn ang="0">
                  <a:pos x="9" y="36"/>
                </a:cxn>
                <a:cxn ang="0">
                  <a:pos x="6" y="42"/>
                </a:cxn>
                <a:cxn ang="0">
                  <a:pos x="6" y="47"/>
                </a:cxn>
                <a:cxn ang="0">
                  <a:pos x="3" y="51"/>
                </a:cxn>
                <a:cxn ang="0">
                  <a:pos x="3" y="55"/>
                </a:cxn>
                <a:cxn ang="0">
                  <a:pos x="0" y="57"/>
                </a:cxn>
                <a:cxn ang="0">
                  <a:pos x="0" y="58"/>
                </a:cxn>
              </a:cxnLst>
              <a:rect l="0" t="0" r="r" b="b"/>
              <a:pathLst>
                <a:path w="17" h="59">
                  <a:moveTo>
                    <a:pt x="16" y="0"/>
                  </a:moveTo>
                  <a:lnTo>
                    <a:pt x="16" y="4"/>
                  </a:lnTo>
                  <a:lnTo>
                    <a:pt x="12" y="7"/>
                  </a:lnTo>
                  <a:lnTo>
                    <a:pt x="12" y="10"/>
                  </a:lnTo>
                  <a:lnTo>
                    <a:pt x="9" y="12"/>
                  </a:lnTo>
                  <a:lnTo>
                    <a:pt x="9" y="14"/>
                  </a:lnTo>
                  <a:lnTo>
                    <a:pt x="9" y="19"/>
                  </a:lnTo>
                  <a:lnTo>
                    <a:pt x="9" y="25"/>
                  </a:lnTo>
                  <a:lnTo>
                    <a:pt x="9" y="30"/>
                  </a:lnTo>
                  <a:lnTo>
                    <a:pt x="9" y="36"/>
                  </a:lnTo>
                  <a:lnTo>
                    <a:pt x="6" y="42"/>
                  </a:lnTo>
                  <a:lnTo>
                    <a:pt x="6" y="47"/>
                  </a:lnTo>
                  <a:lnTo>
                    <a:pt x="3" y="51"/>
                  </a:lnTo>
                  <a:lnTo>
                    <a:pt x="3" y="55"/>
                  </a:lnTo>
                  <a:lnTo>
                    <a:pt x="0" y="57"/>
                  </a:lnTo>
                  <a:lnTo>
                    <a:pt x="0" y="58"/>
                  </a:lnTo>
                </a:path>
              </a:pathLst>
            </a:custGeom>
            <a:noFill/>
            <a:ln w="12700" cap="rnd" cmpd="sng">
              <a:solidFill>
                <a:srgbClr val="6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23" name="Freeform 399"/>
            <p:cNvSpPr>
              <a:spLocks/>
            </p:cNvSpPr>
            <p:nvPr/>
          </p:nvSpPr>
          <p:spPr bwMode="auto">
            <a:xfrm>
              <a:off x="399" y="276"/>
              <a:ext cx="17" cy="60"/>
            </a:xfrm>
            <a:custGeom>
              <a:avLst/>
              <a:gdLst/>
              <a:ahLst/>
              <a:cxnLst>
                <a:cxn ang="0">
                  <a:pos x="16" y="0"/>
                </a:cxn>
                <a:cxn ang="0">
                  <a:pos x="12" y="5"/>
                </a:cxn>
                <a:cxn ang="0">
                  <a:pos x="12" y="8"/>
                </a:cxn>
                <a:cxn ang="0">
                  <a:pos x="9" y="11"/>
                </a:cxn>
                <a:cxn ang="0">
                  <a:pos x="9" y="13"/>
                </a:cxn>
                <a:cxn ang="0">
                  <a:pos x="9" y="15"/>
                </a:cxn>
                <a:cxn ang="0">
                  <a:pos x="9" y="20"/>
                </a:cxn>
                <a:cxn ang="0">
                  <a:pos x="9" y="26"/>
                </a:cxn>
                <a:cxn ang="0">
                  <a:pos x="9" y="32"/>
                </a:cxn>
                <a:cxn ang="0">
                  <a:pos x="6" y="38"/>
                </a:cxn>
                <a:cxn ang="0">
                  <a:pos x="6" y="43"/>
                </a:cxn>
                <a:cxn ang="0">
                  <a:pos x="3" y="48"/>
                </a:cxn>
                <a:cxn ang="0">
                  <a:pos x="3" y="53"/>
                </a:cxn>
                <a:cxn ang="0">
                  <a:pos x="0" y="56"/>
                </a:cxn>
                <a:cxn ang="0">
                  <a:pos x="0" y="58"/>
                </a:cxn>
                <a:cxn ang="0">
                  <a:pos x="0" y="59"/>
                </a:cxn>
              </a:cxnLst>
              <a:rect l="0" t="0" r="r" b="b"/>
              <a:pathLst>
                <a:path w="17" h="60">
                  <a:moveTo>
                    <a:pt x="16" y="0"/>
                  </a:moveTo>
                  <a:lnTo>
                    <a:pt x="12" y="5"/>
                  </a:lnTo>
                  <a:lnTo>
                    <a:pt x="12" y="8"/>
                  </a:lnTo>
                  <a:lnTo>
                    <a:pt x="9" y="11"/>
                  </a:lnTo>
                  <a:lnTo>
                    <a:pt x="9" y="13"/>
                  </a:lnTo>
                  <a:lnTo>
                    <a:pt x="9" y="15"/>
                  </a:lnTo>
                  <a:lnTo>
                    <a:pt x="9" y="20"/>
                  </a:lnTo>
                  <a:lnTo>
                    <a:pt x="9" y="26"/>
                  </a:lnTo>
                  <a:lnTo>
                    <a:pt x="9" y="32"/>
                  </a:lnTo>
                  <a:lnTo>
                    <a:pt x="6" y="38"/>
                  </a:lnTo>
                  <a:lnTo>
                    <a:pt x="6" y="43"/>
                  </a:lnTo>
                  <a:lnTo>
                    <a:pt x="3" y="48"/>
                  </a:lnTo>
                  <a:lnTo>
                    <a:pt x="3" y="53"/>
                  </a:lnTo>
                  <a:lnTo>
                    <a:pt x="0" y="56"/>
                  </a:lnTo>
                  <a:lnTo>
                    <a:pt x="0" y="58"/>
                  </a:lnTo>
                  <a:lnTo>
                    <a:pt x="0" y="59"/>
                  </a:lnTo>
                </a:path>
              </a:pathLst>
            </a:custGeom>
            <a:noFill/>
            <a:ln w="12700" cap="rnd" cmpd="sng">
              <a:solidFill>
                <a:srgbClr val="6B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24" name="Freeform 400"/>
            <p:cNvSpPr>
              <a:spLocks/>
            </p:cNvSpPr>
            <p:nvPr/>
          </p:nvSpPr>
          <p:spPr bwMode="auto">
            <a:xfrm>
              <a:off x="398" y="276"/>
              <a:ext cx="17" cy="60"/>
            </a:xfrm>
            <a:custGeom>
              <a:avLst/>
              <a:gdLst/>
              <a:ahLst/>
              <a:cxnLst>
                <a:cxn ang="0">
                  <a:pos x="16" y="0"/>
                </a:cxn>
                <a:cxn ang="0">
                  <a:pos x="16" y="4"/>
                </a:cxn>
                <a:cxn ang="0">
                  <a:pos x="16" y="8"/>
                </a:cxn>
                <a:cxn ang="0">
                  <a:pos x="12" y="11"/>
                </a:cxn>
                <a:cxn ang="0">
                  <a:pos x="12" y="13"/>
                </a:cxn>
                <a:cxn ang="0">
                  <a:pos x="12" y="15"/>
                </a:cxn>
                <a:cxn ang="0">
                  <a:pos x="12" y="21"/>
                </a:cxn>
                <a:cxn ang="0">
                  <a:pos x="12" y="26"/>
                </a:cxn>
                <a:cxn ang="0">
                  <a:pos x="9" y="32"/>
                </a:cxn>
                <a:cxn ang="0">
                  <a:pos x="9" y="38"/>
                </a:cxn>
                <a:cxn ang="0">
                  <a:pos x="6" y="43"/>
                </a:cxn>
                <a:cxn ang="0">
                  <a:pos x="6" y="49"/>
                </a:cxn>
                <a:cxn ang="0">
                  <a:pos x="3" y="53"/>
                </a:cxn>
                <a:cxn ang="0">
                  <a:pos x="3" y="56"/>
                </a:cxn>
                <a:cxn ang="0">
                  <a:pos x="3" y="58"/>
                </a:cxn>
                <a:cxn ang="0">
                  <a:pos x="0" y="59"/>
                </a:cxn>
              </a:cxnLst>
              <a:rect l="0" t="0" r="r" b="b"/>
              <a:pathLst>
                <a:path w="17" h="60">
                  <a:moveTo>
                    <a:pt x="16" y="0"/>
                  </a:moveTo>
                  <a:lnTo>
                    <a:pt x="16" y="4"/>
                  </a:lnTo>
                  <a:lnTo>
                    <a:pt x="16" y="8"/>
                  </a:lnTo>
                  <a:lnTo>
                    <a:pt x="12" y="11"/>
                  </a:lnTo>
                  <a:lnTo>
                    <a:pt x="12" y="13"/>
                  </a:lnTo>
                  <a:lnTo>
                    <a:pt x="12" y="15"/>
                  </a:lnTo>
                  <a:lnTo>
                    <a:pt x="12" y="21"/>
                  </a:lnTo>
                  <a:lnTo>
                    <a:pt x="12" y="26"/>
                  </a:lnTo>
                  <a:lnTo>
                    <a:pt x="9" y="32"/>
                  </a:lnTo>
                  <a:lnTo>
                    <a:pt x="9" y="38"/>
                  </a:lnTo>
                  <a:lnTo>
                    <a:pt x="6" y="43"/>
                  </a:lnTo>
                  <a:lnTo>
                    <a:pt x="6" y="49"/>
                  </a:lnTo>
                  <a:lnTo>
                    <a:pt x="3" y="53"/>
                  </a:lnTo>
                  <a:lnTo>
                    <a:pt x="3" y="56"/>
                  </a:lnTo>
                  <a:lnTo>
                    <a:pt x="3" y="58"/>
                  </a:lnTo>
                  <a:lnTo>
                    <a:pt x="0" y="59"/>
                  </a:lnTo>
                </a:path>
              </a:pathLst>
            </a:custGeom>
            <a:noFill/>
            <a:ln w="12700" cap="rnd" cmpd="sng">
              <a:solidFill>
                <a:srgbClr val="6F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25" name="Freeform 401"/>
            <p:cNvSpPr>
              <a:spLocks/>
            </p:cNvSpPr>
            <p:nvPr/>
          </p:nvSpPr>
          <p:spPr bwMode="auto">
            <a:xfrm>
              <a:off x="398" y="276"/>
              <a:ext cx="17" cy="60"/>
            </a:xfrm>
            <a:custGeom>
              <a:avLst/>
              <a:gdLst/>
              <a:ahLst/>
              <a:cxnLst>
                <a:cxn ang="0">
                  <a:pos x="16" y="0"/>
                </a:cxn>
                <a:cxn ang="0">
                  <a:pos x="16" y="4"/>
                </a:cxn>
                <a:cxn ang="0">
                  <a:pos x="16" y="7"/>
                </a:cxn>
                <a:cxn ang="0">
                  <a:pos x="12" y="10"/>
                </a:cxn>
                <a:cxn ang="0">
                  <a:pos x="12" y="13"/>
                </a:cxn>
                <a:cxn ang="0">
                  <a:pos x="9" y="16"/>
                </a:cxn>
                <a:cxn ang="0">
                  <a:pos x="9" y="21"/>
                </a:cxn>
                <a:cxn ang="0">
                  <a:pos x="9" y="27"/>
                </a:cxn>
                <a:cxn ang="0">
                  <a:pos x="9" y="33"/>
                </a:cxn>
                <a:cxn ang="0">
                  <a:pos x="6" y="38"/>
                </a:cxn>
                <a:cxn ang="0">
                  <a:pos x="6" y="44"/>
                </a:cxn>
                <a:cxn ang="0">
                  <a:pos x="3" y="49"/>
                </a:cxn>
                <a:cxn ang="0">
                  <a:pos x="3" y="53"/>
                </a:cxn>
                <a:cxn ang="0">
                  <a:pos x="0" y="56"/>
                </a:cxn>
                <a:cxn ang="0">
                  <a:pos x="0" y="58"/>
                </a:cxn>
                <a:cxn ang="0">
                  <a:pos x="0" y="59"/>
                </a:cxn>
              </a:cxnLst>
              <a:rect l="0" t="0" r="r" b="b"/>
              <a:pathLst>
                <a:path w="17" h="60">
                  <a:moveTo>
                    <a:pt x="16" y="0"/>
                  </a:moveTo>
                  <a:lnTo>
                    <a:pt x="16" y="4"/>
                  </a:lnTo>
                  <a:lnTo>
                    <a:pt x="16" y="7"/>
                  </a:lnTo>
                  <a:lnTo>
                    <a:pt x="12" y="10"/>
                  </a:lnTo>
                  <a:lnTo>
                    <a:pt x="12" y="13"/>
                  </a:lnTo>
                  <a:lnTo>
                    <a:pt x="9" y="16"/>
                  </a:lnTo>
                  <a:lnTo>
                    <a:pt x="9" y="21"/>
                  </a:lnTo>
                  <a:lnTo>
                    <a:pt x="9" y="27"/>
                  </a:lnTo>
                  <a:lnTo>
                    <a:pt x="9" y="33"/>
                  </a:lnTo>
                  <a:lnTo>
                    <a:pt x="6" y="38"/>
                  </a:lnTo>
                  <a:lnTo>
                    <a:pt x="6" y="44"/>
                  </a:lnTo>
                  <a:lnTo>
                    <a:pt x="3" y="49"/>
                  </a:lnTo>
                  <a:lnTo>
                    <a:pt x="3" y="53"/>
                  </a:lnTo>
                  <a:lnTo>
                    <a:pt x="0" y="56"/>
                  </a:lnTo>
                  <a:lnTo>
                    <a:pt x="0" y="58"/>
                  </a:lnTo>
                  <a:lnTo>
                    <a:pt x="0" y="59"/>
                  </a:lnTo>
                </a:path>
              </a:pathLst>
            </a:custGeom>
            <a:noFill/>
            <a:ln w="12700" cap="rnd" cmpd="sng">
              <a:solidFill>
                <a:srgbClr val="73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26" name="Freeform 402"/>
            <p:cNvSpPr>
              <a:spLocks/>
            </p:cNvSpPr>
            <p:nvPr/>
          </p:nvSpPr>
          <p:spPr bwMode="auto">
            <a:xfrm>
              <a:off x="398" y="275"/>
              <a:ext cx="17" cy="61"/>
            </a:xfrm>
            <a:custGeom>
              <a:avLst/>
              <a:gdLst/>
              <a:ahLst/>
              <a:cxnLst>
                <a:cxn ang="0">
                  <a:pos x="16" y="0"/>
                </a:cxn>
                <a:cxn ang="0">
                  <a:pos x="16" y="4"/>
                </a:cxn>
                <a:cxn ang="0">
                  <a:pos x="16" y="8"/>
                </a:cxn>
                <a:cxn ang="0">
                  <a:pos x="12" y="11"/>
                </a:cxn>
                <a:cxn ang="0">
                  <a:pos x="12" y="14"/>
                </a:cxn>
                <a:cxn ang="0">
                  <a:pos x="9" y="17"/>
                </a:cxn>
                <a:cxn ang="0">
                  <a:pos x="9" y="22"/>
                </a:cxn>
                <a:cxn ang="0">
                  <a:pos x="9" y="28"/>
                </a:cxn>
                <a:cxn ang="0">
                  <a:pos x="6" y="34"/>
                </a:cxn>
                <a:cxn ang="0">
                  <a:pos x="6" y="40"/>
                </a:cxn>
                <a:cxn ang="0">
                  <a:pos x="3" y="45"/>
                </a:cxn>
                <a:cxn ang="0">
                  <a:pos x="3" y="50"/>
                </a:cxn>
                <a:cxn ang="0">
                  <a:pos x="0" y="54"/>
                </a:cxn>
                <a:cxn ang="0">
                  <a:pos x="0" y="57"/>
                </a:cxn>
                <a:cxn ang="0">
                  <a:pos x="0" y="59"/>
                </a:cxn>
                <a:cxn ang="0">
                  <a:pos x="0" y="60"/>
                </a:cxn>
              </a:cxnLst>
              <a:rect l="0" t="0" r="r" b="b"/>
              <a:pathLst>
                <a:path w="17" h="61">
                  <a:moveTo>
                    <a:pt x="16" y="0"/>
                  </a:moveTo>
                  <a:lnTo>
                    <a:pt x="16" y="4"/>
                  </a:lnTo>
                  <a:lnTo>
                    <a:pt x="16" y="8"/>
                  </a:lnTo>
                  <a:lnTo>
                    <a:pt x="12" y="11"/>
                  </a:lnTo>
                  <a:lnTo>
                    <a:pt x="12" y="14"/>
                  </a:lnTo>
                  <a:lnTo>
                    <a:pt x="9" y="17"/>
                  </a:lnTo>
                  <a:lnTo>
                    <a:pt x="9" y="22"/>
                  </a:lnTo>
                  <a:lnTo>
                    <a:pt x="9" y="28"/>
                  </a:lnTo>
                  <a:lnTo>
                    <a:pt x="6" y="34"/>
                  </a:lnTo>
                  <a:lnTo>
                    <a:pt x="6" y="40"/>
                  </a:lnTo>
                  <a:lnTo>
                    <a:pt x="3" y="45"/>
                  </a:lnTo>
                  <a:lnTo>
                    <a:pt x="3" y="50"/>
                  </a:lnTo>
                  <a:lnTo>
                    <a:pt x="0" y="54"/>
                  </a:lnTo>
                  <a:lnTo>
                    <a:pt x="0" y="57"/>
                  </a:lnTo>
                  <a:lnTo>
                    <a:pt x="0" y="59"/>
                  </a:lnTo>
                  <a:lnTo>
                    <a:pt x="0" y="60"/>
                  </a:lnTo>
                </a:path>
              </a:pathLst>
            </a:custGeom>
            <a:noFill/>
            <a:ln w="12700" cap="rnd" cmpd="sng">
              <a:solidFill>
                <a:srgbClr val="7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27" name="Freeform 403"/>
            <p:cNvSpPr>
              <a:spLocks/>
            </p:cNvSpPr>
            <p:nvPr/>
          </p:nvSpPr>
          <p:spPr bwMode="auto">
            <a:xfrm>
              <a:off x="398" y="275"/>
              <a:ext cx="17" cy="61"/>
            </a:xfrm>
            <a:custGeom>
              <a:avLst/>
              <a:gdLst/>
              <a:ahLst/>
              <a:cxnLst>
                <a:cxn ang="0">
                  <a:pos x="16" y="0"/>
                </a:cxn>
                <a:cxn ang="0">
                  <a:pos x="16" y="4"/>
                </a:cxn>
                <a:cxn ang="0">
                  <a:pos x="12" y="8"/>
                </a:cxn>
                <a:cxn ang="0">
                  <a:pos x="12" y="11"/>
                </a:cxn>
                <a:cxn ang="0">
                  <a:pos x="12" y="14"/>
                </a:cxn>
                <a:cxn ang="0">
                  <a:pos x="9" y="17"/>
                </a:cxn>
                <a:cxn ang="0">
                  <a:pos x="9" y="23"/>
                </a:cxn>
                <a:cxn ang="0">
                  <a:pos x="9" y="29"/>
                </a:cxn>
                <a:cxn ang="0">
                  <a:pos x="6" y="35"/>
                </a:cxn>
                <a:cxn ang="0">
                  <a:pos x="6" y="40"/>
                </a:cxn>
                <a:cxn ang="0">
                  <a:pos x="3" y="46"/>
                </a:cxn>
                <a:cxn ang="0">
                  <a:pos x="0" y="50"/>
                </a:cxn>
                <a:cxn ang="0">
                  <a:pos x="0" y="54"/>
                </a:cxn>
                <a:cxn ang="0">
                  <a:pos x="0" y="57"/>
                </a:cxn>
                <a:cxn ang="0">
                  <a:pos x="0" y="59"/>
                </a:cxn>
                <a:cxn ang="0">
                  <a:pos x="0" y="60"/>
                </a:cxn>
              </a:cxnLst>
              <a:rect l="0" t="0" r="r" b="b"/>
              <a:pathLst>
                <a:path w="17" h="61">
                  <a:moveTo>
                    <a:pt x="16" y="0"/>
                  </a:moveTo>
                  <a:lnTo>
                    <a:pt x="16" y="4"/>
                  </a:lnTo>
                  <a:lnTo>
                    <a:pt x="12" y="8"/>
                  </a:lnTo>
                  <a:lnTo>
                    <a:pt x="12" y="11"/>
                  </a:lnTo>
                  <a:lnTo>
                    <a:pt x="12" y="14"/>
                  </a:lnTo>
                  <a:lnTo>
                    <a:pt x="9" y="17"/>
                  </a:lnTo>
                  <a:lnTo>
                    <a:pt x="9" y="23"/>
                  </a:lnTo>
                  <a:lnTo>
                    <a:pt x="9" y="29"/>
                  </a:lnTo>
                  <a:lnTo>
                    <a:pt x="6" y="35"/>
                  </a:lnTo>
                  <a:lnTo>
                    <a:pt x="6" y="40"/>
                  </a:lnTo>
                  <a:lnTo>
                    <a:pt x="3" y="46"/>
                  </a:lnTo>
                  <a:lnTo>
                    <a:pt x="0" y="50"/>
                  </a:lnTo>
                  <a:lnTo>
                    <a:pt x="0" y="54"/>
                  </a:lnTo>
                  <a:lnTo>
                    <a:pt x="0" y="57"/>
                  </a:lnTo>
                  <a:lnTo>
                    <a:pt x="0" y="59"/>
                  </a:lnTo>
                  <a:lnTo>
                    <a:pt x="0" y="60"/>
                  </a:lnTo>
                </a:path>
              </a:pathLst>
            </a:custGeom>
            <a:noFill/>
            <a:ln w="12700" cap="rnd" cmpd="sng">
              <a:solidFill>
                <a:srgbClr val="7B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28" name="Freeform 404"/>
            <p:cNvSpPr>
              <a:spLocks/>
            </p:cNvSpPr>
            <p:nvPr/>
          </p:nvSpPr>
          <p:spPr bwMode="auto">
            <a:xfrm>
              <a:off x="397" y="275"/>
              <a:ext cx="17" cy="61"/>
            </a:xfrm>
            <a:custGeom>
              <a:avLst/>
              <a:gdLst/>
              <a:ahLst/>
              <a:cxnLst>
                <a:cxn ang="0">
                  <a:pos x="16" y="0"/>
                </a:cxn>
                <a:cxn ang="0">
                  <a:pos x="16" y="4"/>
                </a:cxn>
                <a:cxn ang="0">
                  <a:pos x="13" y="7"/>
                </a:cxn>
                <a:cxn ang="0">
                  <a:pos x="13" y="10"/>
                </a:cxn>
                <a:cxn ang="0">
                  <a:pos x="10" y="14"/>
                </a:cxn>
                <a:cxn ang="0">
                  <a:pos x="10" y="17"/>
                </a:cxn>
                <a:cxn ang="0">
                  <a:pos x="10" y="23"/>
                </a:cxn>
                <a:cxn ang="0">
                  <a:pos x="8" y="29"/>
                </a:cxn>
                <a:cxn ang="0">
                  <a:pos x="8" y="35"/>
                </a:cxn>
                <a:cxn ang="0">
                  <a:pos x="5" y="41"/>
                </a:cxn>
                <a:cxn ang="0">
                  <a:pos x="5" y="46"/>
                </a:cxn>
                <a:cxn ang="0">
                  <a:pos x="2" y="50"/>
                </a:cxn>
                <a:cxn ang="0">
                  <a:pos x="2" y="55"/>
                </a:cxn>
                <a:cxn ang="0">
                  <a:pos x="2" y="57"/>
                </a:cxn>
                <a:cxn ang="0">
                  <a:pos x="0" y="59"/>
                </a:cxn>
                <a:cxn ang="0">
                  <a:pos x="0" y="60"/>
                </a:cxn>
              </a:cxnLst>
              <a:rect l="0" t="0" r="r" b="b"/>
              <a:pathLst>
                <a:path w="17" h="61">
                  <a:moveTo>
                    <a:pt x="16" y="0"/>
                  </a:moveTo>
                  <a:lnTo>
                    <a:pt x="16" y="4"/>
                  </a:lnTo>
                  <a:lnTo>
                    <a:pt x="13" y="7"/>
                  </a:lnTo>
                  <a:lnTo>
                    <a:pt x="13" y="10"/>
                  </a:lnTo>
                  <a:lnTo>
                    <a:pt x="10" y="14"/>
                  </a:lnTo>
                  <a:lnTo>
                    <a:pt x="10" y="17"/>
                  </a:lnTo>
                  <a:lnTo>
                    <a:pt x="10" y="23"/>
                  </a:lnTo>
                  <a:lnTo>
                    <a:pt x="8" y="29"/>
                  </a:lnTo>
                  <a:lnTo>
                    <a:pt x="8" y="35"/>
                  </a:lnTo>
                  <a:lnTo>
                    <a:pt x="5" y="41"/>
                  </a:lnTo>
                  <a:lnTo>
                    <a:pt x="5" y="46"/>
                  </a:lnTo>
                  <a:lnTo>
                    <a:pt x="2" y="50"/>
                  </a:lnTo>
                  <a:lnTo>
                    <a:pt x="2" y="55"/>
                  </a:lnTo>
                  <a:lnTo>
                    <a:pt x="2" y="57"/>
                  </a:lnTo>
                  <a:lnTo>
                    <a:pt x="0" y="59"/>
                  </a:lnTo>
                  <a:lnTo>
                    <a:pt x="0" y="60"/>
                  </a:lnTo>
                </a:path>
              </a:pathLst>
            </a:custGeom>
            <a:noFill/>
            <a:ln w="12700" cap="rnd" cmpd="sng">
              <a:solidFill>
                <a:srgbClr val="7F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29" name="Freeform 405"/>
            <p:cNvSpPr>
              <a:spLocks/>
            </p:cNvSpPr>
            <p:nvPr/>
          </p:nvSpPr>
          <p:spPr bwMode="auto">
            <a:xfrm>
              <a:off x="397" y="275"/>
              <a:ext cx="17" cy="61"/>
            </a:xfrm>
            <a:custGeom>
              <a:avLst/>
              <a:gdLst/>
              <a:ahLst/>
              <a:cxnLst>
                <a:cxn ang="0">
                  <a:pos x="16" y="0"/>
                </a:cxn>
                <a:cxn ang="0">
                  <a:pos x="13" y="3"/>
                </a:cxn>
                <a:cxn ang="0">
                  <a:pos x="13" y="7"/>
                </a:cxn>
                <a:cxn ang="0">
                  <a:pos x="13" y="10"/>
                </a:cxn>
                <a:cxn ang="0">
                  <a:pos x="10" y="14"/>
                </a:cxn>
                <a:cxn ang="0">
                  <a:pos x="10" y="17"/>
                </a:cxn>
                <a:cxn ang="0">
                  <a:pos x="8" y="23"/>
                </a:cxn>
                <a:cxn ang="0">
                  <a:pos x="8" y="29"/>
                </a:cxn>
                <a:cxn ang="0">
                  <a:pos x="5" y="35"/>
                </a:cxn>
                <a:cxn ang="0">
                  <a:pos x="5" y="41"/>
                </a:cxn>
                <a:cxn ang="0">
                  <a:pos x="2" y="46"/>
                </a:cxn>
                <a:cxn ang="0">
                  <a:pos x="2" y="51"/>
                </a:cxn>
                <a:cxn ang="0">
                  <a:pos x="0" y="55"/>
                </a:cxn>
                <a:cxn ang="0">
                  <a:pos x="0" y="57"/>
                </a:cxn>
                <a:cxn ang="0">
                  <a:pos x="0" y="59"/>
                </a:cxn>
                <a:cxn ang="0">
                  <a:pos x="0" y="60"/>
                </a:cxn>
              </a:cxnLst>
              <a:rect l="0" t="0" r="r" b="b"/>
              <a:pathLst>
                <a:path w="17" h="61">
                  <a:moveTo>
                    <a:pt x="16" y="0"/>
                  </a:moveTo>
                  <a:lnTo>
                    <a:pt x="13" y="3"/>
                  </a:lnTo>
                  <a:lnTo>
                    <a:pt x="13" y="7"/>
                  </a:lnTo>
                  <a:lnTo>
                    <a:pt x="13" y="10"/>
                  </a:lnTo>
                  <a:lnTo>
                    <a:pt x="10" y="14"/>
                  </a:lnTo>
                  <a:lnTo>
                    <a:pt x="10" y="17"/>
                  </a:lnTo>
                  <a:lnTo>
                    <a:pt x="8" y="23"/>
                  </a:lnTo>
                  <a:lnTo>
                    <a:pt x="8" y="29"/>
                  </a:lnTo>
                  <a:lnTo>
                    <a:pt x="5" y="35"/>
                  </a:lnTo>
                  <a:lnTo>
                    <a:pt x="5" y="41"/>
                  </a:lnTo>
                  <a:lnTo>
                    <a:pt x="2" y="46"/>
                  </a:lnTo>
                  <a:lnTo>
                    <a:pt x="2" y="51"/>
                  </a:lnTo>
                  <a:lnTo>
                    <a:pt x="0" y="55"/>
                  </a:lnTo>
                  <a:lnTo>
                    <a:pt x="0" y="57"/>
                  </a:lnTo>
                  <a:lnTo>
                    <a:pt x="0" y="59"/>
                  </a:lnTo>
                  <a:lnTo>
                    <a:pt x="0" y="60"/>
                  </a:lnTo>
                </a:path>
              </a:pathLst>
            </a:custGeom>
            <a:noFill/>
            <a:ln w="12700" cap="rnd" cmpd="sng">
              <a:solidFill>
                <a:srgbClr val="83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30" name="Freeform 406"/>
            <p:cNvSpPr>
              <a:spLocks/>
            </p:cNvSpPr>
            <p:nvPr/>
          </p:nvSpPr>
          <p:spPr bwMode="auto">
            <a:xfrm>
              <a:off x="396" y="274"/>
              <a:ext cx="17" cy="62"/>
            </a:xfrm>
            <a:custGeom>
              <a:avLst/>
              <a:gdLst/>
              <a:ahLst/>
              <a:cxnLst>
                <a:cxn ang="0">
                  <a:pos x="16" y="0"/>
                </a:cxn>
                <a:cxn ang="0">
                  <a:pos x="13" y="9"/>
                </a:cxn>
                <a:cxn ang="0">
                  <a:pos x="11" y="17"/>
                </a:cxn>
                <a:cxn ang="0">
                  <a:pos x="9" y="25"/>
                </a:cxn>
                <a:cxn ang="0">
                  <a:pos x="6" y="33"/>
                </a:cxn>
                <a:cxn ang="0">
                  <a:pos x="6" y="40"/>
                </a:cxn>
                <a:cxn ang="0">
                  <a:pos x="4" y="47"/>
                </a:cxn>
                <a:cxn ang="0">
                  <a:pos x="2" y="53"/>
                </a:cxn>
                <a:cxn ang="0">
                  <a:pos x="2" y="57"/>
                </a:cxn>
                <a:cxn ang="0">
                  <a:pos x="2" y="60"/>
                </a:cxn>
                <a:cxn ang="0">
                  <a:pos x="0" y="61"/>
                </a:cxn>
              </a:cxnLst>
              <a:rect l="0" t="0" r="r" b="b"/>
              <a:pathLst>
                <a:path w="17" h="62">
                  <a:moveTo>
                    <a:pt x="16" y="0"/>
                  </a:moveTo>
                  <a:lnTo>
                    <a:pt x="13" y="9"/>
                  </a:lnTo>
                  <a:lnTo>
                    <a:pt x="11" y="17"/>
                  </a:lnTo>
                  <a:lnTo>
                    <a:pt x="9" y="25"/>
                  </a:lnTo>
                  <a:lnTo>
                    <a:pt x="6" y="33"/>
                  </a:lnTo>
                  <a:lnTo>
                    <a:pt x="6" y="40"/>
                  </a:lnTo>
                  <a:lnTo>
                    <a:pt x="4" y="47"/>
                  </a:lnTo>
                  <a:lnTo>
                    <a:pt x="2" y="53"/>
                  </a:lnTo>
                  <a:lnTo>
                    <a:pt x="2" y="57"/>
                  </a:lnTo>
                  <a:lnTo>
                    <a:pt x="2" y="60"/>
                  </a:lnTo>
                  <a:lnTo>
                    <a:pt x="0" y="61"/>
                  </a:lnTo>
                </a:path>
              </a:pathLst>
            </a:custGeom>
            <a:noFill/>
            <a:ln w="12700" cap="rnd" cmpd="sng">
              <a:solidFill>
                <a:srgbClr val="8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31" name="Freeform 407"/>
            <p:cNvSpPr>
              <a:spLocks/>
            </p:cNvSpPr>
            <p:nvPr/>
          </p:nvSpPr>
          <p:spPr bwMode="auto">
            <a:xfrm>
              <a:off x="495" y="442"/>
              <a:ext cx="17" cy="49"/>
            </a:xfrm>
            <a:custGeom>
              <a:avLst/>
              <a:gdLst/>
              <a:ahLst/>
              <a:cxnLst>
                <a:cxn ang="0">
                  <a:pos x="16" y="0"/>
                </a:cxn>
                <a:cxn ang="0">
                  <a:pos x="14" y="7"/>
                </a:cxn>
                <a:cxn ang="0">
                  <a:pos x="12" y="15"/>
                </a:cxn>
                <a:cxn ang="0">
                  <a:pos x="10" y="21"/>
                </a:cxn>
                <a:cxn ang="0">
                  <a:pos x="8" y="28"/>
                </a:cxn>
                <a:cxn ang="0">
                  <a:pos x="5" y="34"/>
                </a:cxn>
                <a:cxn ang="0">
                  <a:pos x="3" y="38"/>
                </a:cxn>
                <a:cxn ang="0">
                  <a:pos x="1" y="42"/>
                </a:cxn>
                <a:cxn ang="0">
                  <a:pos x="1" y="46"/>
                </a:cxn>
                <a:cxn ang="0">
                  <a:pos x="0" y="48"/>
                </a:cxn>
              </a:cxnLst>
              <a:rect l="0" t="0" r="r" b="b"/>
              <a:pathLst>
                <a:path w="17" h="49">
                  <a:moveTo>
                    <a:pt x="16" y="0"/>
                  </a:moveTo>
                  <a:lnTo>
                    <a:pt x="14" y="7"/>
                  </a:lnTo>
                  <a:lnTo>
                    <a:pt x="12" y="15"/>
                  </a:lnTo>
                  <a:lnTo>
                    <a:pt x="10" y="21"/>
                  </a:lnTo>
                  <a:lnTo>
                    <a:pt x="8" y="28"/>
                  </a:lnTo>
                  <a:lnTo>
                    <a:pt x="5" y="34"/>
                  </a:lnTo>
                  <a:lnTo>
                    <a:pt x="3" y="38"/>
                  </a:lnTo>
                  <a:lnTo>
                    <a:pt x="1" y="42"/>
                  </a:lnTo>
                  <a:lnTo>
                    <a:pt x="1" y="46"/>
                  </a:lnTo>
                  <a:lnTo>
                    <a:pt x="0" y="48"/>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32" name="Freeform 408"/>
            <p:cNvSpPr>
              <a:spLocks/>
            </p:cNvSpPr>
            <p:nvPr/>
          </p:nvSpPr>
          <p:spPr bwMode="auto">
            <a:xfrm>
              <a:off x="495" y="442"/>
              <a:ext cx="17" cy="49"/>
            </a:xfrm>
            <a:custGeom>
              <a:avLst/>
              <a:gdLst/>
              <a:ahLst/>
              <a:cxnLst>
                <a:cxn ang="0">
                  <a:pos x="16" y="0"/>
                </a:cxn>
                <a:cxn ang="0">
                  <a:pos x="14" y="7"/>
                </a:cxn>
                <a:cxn ang="0">
                  <a:pos x="12" y="14"/>
                </a:cxn>
                <a:cxn ang="0">
                  <a:pos x="10" y="21"/>
                </a:cxn>
                <a:cxn ang="0">
                  <a:pos x="7" y="28"/>
                </a:cxn>
                <a:cxn ang="0">
                  <a:pos x="5" y="33"/>
                </a:cxn>
                <a:cxn ang="0">
                  <a:pos x="3" y="38"/>
                </a:cxn>
                <a:cxn ang="0">
                  <a:pos x="1" y="42"/>
                </a:cxn>
                <a:cxn ang="0">
                  <a:pos x="1" y="45"/>
                </a:cxn>
                <a:cxn ang="0">
                  <a:pos x="0" y="48"/>
                </a:cxn>
              </a:cxnLst>
              <a:rect l="0" t="0" r="r" b="b"/>
              <a:pathLst>
                <a:path w="17" h="49">
                  <a:moveTo>
                    <a:pt x="16" y="0"/>
                  </a:moveTo>
                  <a:lnTo>
                    <a:pt x="14" y="7"/>
                  </a:lnTo>
                  <a:lnTo>
                    <a:pt x="12" y="14"/>
                  </a:lnTo>
                  <a:lnTo>
                    <a:pt x="10" y="21"/>
                  </a:lnTo>
                  <a:lnTo>
                    <a:pt x="7" y="28"/>
                  </a:lnTo>
                  <a:lnTo>
                    <a:pt x="5" y="33"/>
                  </a:lnTo>
                  <a:lnTo>
                    <a:pt x="3" y="38"/>
                  </a:lnTo>
                  <a:lnTo>
                    <a:pt x="1" y="42"/>
                  </a:lnTo>
                  <a:lnTo>
                    <a:pt x="1" y="45"/>
                  </a:lnTo>
                  <a:lnTo>
                    <a:pt x="0" y="48"/>
                  </a:lnTo>
                </a:path>
              </a:pathLst>
            </a:custGeom>
            <a:noFill/>
            <a:ln w="12700" cap="rnd" cmpd="sng">
              <a:solidFill>
                <a:srgbClr val="4A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33" name="Freeform 409"/>
            <p:cNvSpPr>
              <a:spLocks/>
            </p:cNvSpPr>
            <p:nvPr/>
          </p:nvSpPr>
          <p:spPr bwMode="auto">
            <a:xfrm>
              <a:off x="495" y="442"/>
              <a:ext cx="17" cy="49"/>
            </a:xfrm>
            <a:custGeom>
              <a:avLst/>
              <a:gdLst/>
              <a:ahLst/>
              <a:cxnLst>
                <a:cxn ang="0">
                  <a:pos x="16" y="0"/>
                </a:cxn>
                <a:cxn ang="0">
                  <a:pos x="14" y="7"/>
                </a:cxn>
                <a:cxn ang="0">
                  <a:pos x="12" y="14"/>
                </a:cxn>
                <a:cxn ang="0">
                  <a:pos x="10" y="21"/>
                </a:cxn>
                <a:cxn ang="0">
                  <a:pos x="8" y="27"/>
                </a:cxn>
                <a:cxn ang="0">
                  <a:pos x="6" y="33"/>
                </a:cxn>
                <a:cxn ang="0">
                  <a:pos x="4" y="38"/>
                </a:cxn>
                <a:cxn ang="0">
                  <a:pos x="2" y="42"/>
                </a:cxn>
                <a:cxn ang="0">
                  <a:pos x="2" y="45"/>
                </a:cxn>
                <a:cxn ang="0">
                  <a:pos x="0" y="47"/>
                </a:cxn>
                <a:cxn ang="0">
                  <a:pos x="0" y="48"/>
                </a:cxn>
              </a:cxnLst>
              <a:rect l="0" t="0" r="r" b="b"/>
              <a:pathLst>
                <a:path w="17" h="49">
                  <a:moveTo>
                    <a:pt x="16" y="0"/>
                  </a:moveTo>
                  <a:lnTo>
                    <a:pt x="14" y="7"/>
                  </a:lnTo>
                  <a:lnTo>
                    <a:pt x="12" y="14"/>
                  </a:lnTo>
                  <a:lnTo>
                    <a:pt x="10" y="21"/>
                  </a:lnTo>
                  <a:lnTo>
                    <a:pt x="8" y="27"/>
                  </a:lnTo>
                  <a:lnTo>
                    <a:pt x="6" y="33"/>
                  </a:lnTo>
                  <a:lnTo>
                    <a:pt x="4" y="38"/>
                  </a:lnTo>
                  <a:lnTo>
                    <a:pt x="2" y="42"/>
                  </a:lnTo>
                  <a:lnTo>
                    <a:pt x="2" y="45"/>
                  </a:lnTo>
                  <a:lnTo>
                    <a:pt x="0" y="47"/>
                  </a:lnTo>
                  <a:lnTo>
                    <a:pt x="0" y="48"/>
                  </a:lnTo>
                </a:path>
              </a:pathLst>
            </a:custGeom>
            <a:noFill/>
            <a:ln w="12700" cap="rnd" cmpd="sng">
              <a:solidFill>
                <a:srgbClr val="4D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34" name="Freeform 410"/>
            <p:cNvSpPr>
              <a:spLocks/>
            </p:cNvSpPr>
            <p:nvPr/>
          </p:nvSpPr>
          <p:spPr bwMode="auto">
            <a:xfrm>
              <a:off x="495" y="442"/>
              <a:ext cx="17" cy="49"/>
            </a:xfrm>
            <a:custGeom>
              <a:avLst/>
              <a:gdLst/>
              <a:ahLst/>
              <a:cxnLst>
                <a:cxn ang="0">
                  <a:pos x="16" y="0"/>
                </a:cxn>
                <a:cxn ang="0">
                  <a:pos x="14" y="7"/>
                </a:cxn>
                <a:cxn ang="0">
                  <a:pos x="12" y="14"/>
                </a:cxn>
                <a:cxn ang="0">
                  <a:pos x="10" y="21"/>
                </a:cxn>
                <a:cxn ang="0">
                  <a:pos x="8" y="27"/>
                </a:cxn>
                <a:cxn ang="0">
                  <a:pos x="6" y="33"/>
                </a:cxn>
                <a:cxn ang="0">
                  <a:pos x="4" y="38"/>
                </a:cxn>
                <a:cxn ang="0">
                  <a:pos x="2" y="42"/>
                </a:cxn>
                <a:cxn ang="0">
                  <a:pos x="2" y="45"/>
                </a:cxn>
                <a:cxn ang="0">
                  <a:pos x="0" y="47"/>
                </a:cxn>
                <a:cxn ang="0">
                  <a:pos x="0" y="48"/>
                </a:cxn>
              </a:cxnLst>
              <a:rect l="0" t="0" r="r" b="b"/>
              <a:pathLst>
                <a:path w="17" h="49">
                  <a:moveTo>
                    <a:pt x="16" y="0"/>
                  </a:moveTo>
                  <a:lnTo>
                    <a:pt x="14" y="7"/>
                  </a:lnTo>
                  <a:lnTo>
                    <a:pt x="12" y="14"/>
                  </a:lnTo>
                  <a:lnTo>
                    <a:pt x="10" y="21"/>
                  </a:lnTo>
                  <a:lnTo>
                    <a:pt x="8" y="27"/>
                  </a:lnTo>
                  <a:lnTo>
                    <a:pt x="6" y="33"/>
                  </a:lnTo>
                  <a:lnTo>
                    <a:pt x="4" y="38"/>
                  </a:lnTo>
                  <a:lnTo>
                    <a:pt x="2" y="42"/>
                  </a:lnTo>
                  <a:lnTo>
                    <a:pt x="2" y="45"/>
                  </a:lnTo>
                  <a:lnTo>
                    <a:pt x="0" y="47"/>
                  </a:lnTo>
                  <a:lnTo>
                    <a:pt x="0" y="48"/>
                  </a:lnTo>
                </a:path>
              </a:pathLst>
            </a:custGeom>
            <a:noFill/>
            <a:ln w="12700" cap="rnd" cmpd="sng">
              <a:solidFill>
                <a:srgbClr val="50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35" name="Freeform 411"/>
            <p:cNvSpPr>
              <a:spLocks/>
            </p:cNvSpPr>
            <p:nvPr/>
          </p:nvSpPr>
          <p:spPr bwMode="auto">
            <a:xfrm>
              <a:off x="495" y="442"/>
              <a:ext cx="17" cy="49"/>
            </a:xfrm>
            <a:custGeom>
              <a:avLst/>
              <a:gdLst/>
              <a:ahLst/>
              <a:cxnLst>
                <a:cxn ang="0">
                  <a:pos x="16" y="0"/>
                </a:cxn>
                <a:cxn ang="0">
                  <a:pos x="16" y="7"/>
                </a:cxn>
                <a:cxn ang="0">
                  <a:pos x="13" y="14"/>
                </a:cxn>
                <a:cxn ang="0">
                  <a:pos x="11" y="21"/>
                </a:cxn>
                <a:cxn ang="0">
                  <a:pos x="9" y="27"/>
                </a:cxn>
                <a:cxn ang="0">
                  <a:pos x="6" y="33"/>
                </a:cxn>
                <a:cxn ang="0">
                  <a:pos x="4" y="37"/>
                </a:cxn>
                <a:cxn ang="0">
                  <a:pos x="2" y="42"/>
                </a:cxn>
                <a:cxn ang="0">
                  <a:pos x="2" y="45"/>
                </a:cxn>
                <a:cxn ang="0">
                  <a:pos x="0" y="47"/>
                </a:cxn>
                <a:cxn ang="0">
                  <a:pos x="0" y="48"/>
                </a:cxn>
              </a:cxnLst>
              <a:rect l="0" t="0" r="r" b="b"/>
              <a:pathLst>
                <a:path w="17" h="49">
                  <a:moveTo>
                    <a:pt x="16" y="0"/>
                  </a:moveTo>
                  <a:lnTo>
                    <a:pt x="16" y="7"/>
                  </a:lnTo>
                  <a:lnTo>
                    <a:pt x="13" y="14"/>
                  </a:lnTo>
                  <a:lnTo>
                    <a:pt x="11" y="21"/>
                  </a:lnTo>
                  <a:lnTo>
                    <a:pt x="9" y="27"/>
                  </a:lnTo>
                  <a:lnTo>
                    <a:pt x="6" y="33"/>
                  </a:lnTo>
                  <a:lnTo>
                    <a:pt x="4" y="37"/>
                  </a:lnTo>
                  <a:lnTo>
                    <a:pt x="2" y="42"/>
                  </a:lnTo>
                  <a:lnTo>
                    <a:pt x="2" y="45"/>
                  </a:lnTo>
                  <a:lnTo>
                    <a:pt x="0" y="47"/>
                  </a:lnTo>
                  <a:lnTo>
                    <a:pt x="0" y="48"/>
                  </a:lnTo>
                </a:path>
              </a:pathLst>
            </a:custGeom>
            <a:noFill/>
            <a:ln w="12700" cap="rnd" cmpd="sng">
              <a:solidFill>
                <a:srgbClr val="53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36" name="Freeform 412"/>
            <p:cNvSpPr>
              <a:spLocks/>
            </p:cNvSpPr>
            <p:nvPr/>
          </p:nvSpPr>
          <p:spPr bwMode="auto">
            <a:xfrm>
              <a:off x="495" y="442"/>
              <a:ext cx="17" cy="48"/>
            </a:xfrm>
            <a:custGeom>
              <a:avLst/>
              <a:gdLst/>
              <a:ahLst/>
              <a:cxnLst>
                <a:cxn ang="0">
                  <a:pos x="16" y="0"/>
                </a:cxn>
                <a:cxn ang="0">
                  <a:pos x="13" y="7"/>
                </a:cxn>
                <a:cxn ang="0">
                  <a:pos x="11" y="14"/>
                </a:cxn>
                <a:cxn ang="0">
                  <a:pos x="9" y="20"/>
                </a:cxn>
                <a:cxn ang="0">
                  <a:pos x="6" y="27"/>
                </a:cxn>
                <a:cxn ang="0">
                  <a:pos x="6" y="32"/>
                </a:cxn>
                <a:cxn ang="0">
                  <a:pos x="4" y="37"/>
                </a:cxn>
                <a:cxn ang="0">
                  <a:pos x="2" y="42"/>
                </a:cxn>
                <a:cxn ang="0">
                  <a:pos x="2" y="45"/>
                </a:cxn>
                <a:cxn ang="0">
                  <a:pos x="0" y="47"/>
                </a:cxn>
              </a:cxnLst>
              <a:rect l="0" t="0" r="r" b="b"/>
              <a:pathLst>
                <a:path w="17" h="48">
                  <a:moveTo>
                    <a:pt x="16" y="0"/>
                  </a:moveTo>
                  <a:lnTo>
                    <a:pt x="13" y="7"/>
                  </a:lnTo>
                  <a:lnTo>
                    <a:pt x="11" y="14"/>
                  </a:lnTo>
                  <a:lnTo>
                    <a:pt x="9" y="20"/>
                  </a:lnTo>
                  <a:lnTo>
                    <a:pt x="6" y="27"/>
                  </a:lnTo>
                  <a:lnTo>
                    <a:pt x="6" y="32"/>
                  </a:lnTo>
                  <a:lnTo>
                    <a:pt x="4" y="37"/>
                  </a:lnTo>
                  <a:lnTo>
                    <a:pt x="2" y="42"/>
                  </a:lnTo>
                  <a:lnTo>
                    <a:pt x="2" y="45"/>
                  </a:lnTo>
                  <a:lnTo>
                    <a:pt x="0" y="47"/>
                  </a:lnTo>
                </a:path>
              </a:pathLst>
            </a:custGeom>
            <a:noFill/>
            <a:ln w="12700" cap="rnd" cmpd="sng">
              <a:solidFill>
                <a:srgbClr val="56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37" name="Freeform 413"/>
            <p:cNvSpPr>
              <a:spLocks/>
            </p:cNvSpPr>
            <p:nvPr/>
          </p:nvSpPr>
          <p:spPr bwMode="auto">
            <a:xfrm>
              <a:off x="495" y="442"/>
              <a:ext cx="17" cy="48"/>
            </a:xfrm>
            <a:custGeom>
              <a:avLst/>
              <a:gdLst/>
              <a:ahLst/>
              <a:cxnLst>
                <a:cxn ang="0">
                  <a:pos x="16" y="0"/>
                </a:cxn>
                <a:cxn ang="0">
                  <a:pos x="16" y="7"/>
                </a:cxn>
                <a:cxn ang="0">
                  <a:pos x="13" y="14"/>
                </a:cxn>
                <a:cxn ang="0">
                  <a:pos x="10" y="20"/>
                </a:cxn>
                <a:cxn ang="0">
                  <a:pos x="8" y="26"/>
                </a:cxn>
                <a:cxn ang="0">
                  <a:pos x="5" y="32"/>
                </a:cxn>
                <a:cxn ang="0">
                  <a:pos x="5" y="37"/>
                </a:cxn>
                <a:cxn ang="0">
                  <a:pos x="2" y="41"/>
                </a:cxn>
                <a:cxn ang="0">
                  <a:pos x="2" y="44"/>
                </a:cxn>
                <a:cxn ang="0">
                  <a:pos x="0" y="46"/>
                </a:cxn>
                <a:cxn ang="0">
                  <a:pos x="0" y="47"/>
                </a:cxn>
              </a:cxnLst>
              <a:rect l="0" t="0" r="r" b="b"/>
              <a:pathLst>
                <a:path w="17" h="48">
                  <a:moveTo>
                    <a:pt x="16" y="0"/>
                  </a:moveTo>
                  <a:lnTo>
                    <a:pt x="16" y="7"/>
                  </a:lnTo>
                  <a:lnTo>
                    <a:pt x="13" y="14"/>
                  </a:lnTo>
                  <a:lnTo>
                    <a:pt x="10" y="20"/>
                  </a:lnTo>
                  <a:lnTo>
                    <a:pt x="8" y="26"/>
                  </a:lnTo>
                  <a:lnTo>
                    <a:pt x="5" y="32"/>
                  </a:lnTo>
                  <a:lnTo>
                    <a:pt x="5" y="37"/>
                  </a:lnTo>
                  <a:lnTo>
                    <a:pt x="2" y="41"/>
                  </a:lnTo>
                  <a:lnTo>
                    <a:pt x="2" y="44"/>
                  </a:lnTo>
                  <a:lnTo>
                    <a:pt x="0" y="46"/>
                  </a:lnTo>
                  <a:lnTo>
                    <a:pt x="0" y="47"/>
                  </a:lnTo>
                </a:path>
              </a:pathLst>
            </a:custGeom>
            <a:noFill/>
            <a:ln w="12700" cap="rnd" cmpd="sng">
              <a:solidFill>
                <a:srgbClr val="59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38" name="Freeform 414"/>
            <p:cNvSpPr>
              <a:spLocks/>
            </p:cNvSpPr>
            <p:nvPr/>
          </p:nvSpPr>
          <p:spPr bwMode="auto">
            <a:xfrm>
              <a:off x="495" y="442"/>
              <a:ext cx="17" cy="48"/>
            </a:xfrm>
            <a:custGeom>
              <a:avLst/>
              <a:gdLst/>
              <a:ahLst/>
              <a:cxnLst>
                <a:cxn ang="0">
                  <a:pos x="16" y="0"/>
                </a:cxn>
                <a:cxn ang="0">
                  <a:pos x="13" y="7"/>
                </a:cxn>
                <a:cxn ang="0">
                  <a:pos x="13" y="13"/>
                </a:cxn>
                <a:cxn ang="0">
                  <a:pos x="10" y="20"/>
                </a:cxn>
                <a:cxn ang="0">
                  <a:pos x="8" y="26"/>
                </a:cxn>
                <a:cxn ang="0">
                  <a:pos x="5" y="32"/>
                </a:cxn>
                <a:cxn ang="0">
                  <a:pos x="2" y="37"/>
                </a:cxn>
                <a:cxn ang="0">
                  <a:pos x="2" y="41"/>
                </a:cxn>
                <a:cxn ang="0">
                  <a:pos x="2" y="44"/>
                </a:cxn>
                <a:cxn ang="0">
                  <a:pos x="0" y="46"/>
                </a:cxn>
                <a:cxn ang="0">
                  <a:pos x="0" y="47"/>
                </a:cxn>
              </a:cxnLst>
              <a:rect l="0" t="0" r="r" b="b"/>
              <a:pathLst>
                <a:path w="17" h="48">
                  <a:moveTo>
                    <a:pt x="16" y="0"/>
                  </a:moveTo>
                  <a:lnTo>
                    <a:pt x="13" y="7"/>
                  </a:lnTo>
                  <a:lnTo>
                    <a:pt x="13" y="13"/>
                  </a:lnTo>
                  <a:lnTo>
                    <a:pt x="10" y="20"/>
                  </a:lnTo>
                  <a:lnTo>
                    <a:pt x="8" y="26"/>
                  </a:lnTo>
                  <a:lnTo>
                    <a:pt x="5" y="32"/>
                  </a:lnTo>
                  <a:lnTo>
                    <a:pt x="2" y="37"/>
                  </a:lnTo>
                  <a:lnTo>
                    <a:pt x="2" y="41"/>
                  </a:lnTo>
                  <a:lnTo>
                    <a:pt x="2" y="44"/>
                  </a:lnTo>
                  <a:lnTo>
                    <a:pt x="0" y="46"/>
                  </a:lnTo>
                  <a:lnTo>
                    <a:pt x="0" y="47"/>
                  </a:lnTo>
                </a:path>
              </a:pathLst>
            </a:custGeom>
            <a:noFill/>
            <a:ln w="12700" cap="rnd" cmpd="sng">
              <a:solidFill>
                <a:srgbClr val="5C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39" name="Freeform 415"/>
            <p:cNvSpPr>
              <a:spLocks/>
            </p:cNvSpPr>
            <p:nvPr/>
          </p:nvSpPr>
          <p:spPr bwMode="auto">
            <a:xfrm>
              <a:off x="495" y="442"/>
              <a:ext cx="17" cy="48"/>
            </a:xfrm>
            <a:custGeom>
              <a:avLst/>
              <a:gdLst/>
              <a:ahLst/>
              <a:cxnLst>
                <a:cxn ang="0">
                  <a:pos x="16" y="0"/>
                </a:cxn>
                <a:cxn ang="0">
                  <a:pos x="13" y="6"/>
                </a:cxn>
                <a:cxn ang="0">
                  <a:pos x="10" y="13"/>
                </a:cxn>
                <a:cxn ang="0">
                  <a:pos x="10" y="20"/>
                </a:cxn>
                <a:cxn ang="0">
                  <a:pos x="8" y="26"/>
                </a:cxn>
                <a:cxn ang="0">
                  <a:pos x="5" y="32"/>
                </a:cxn>
                <a:cxn ang="0">
                  <a:pos x="2" y="36"/>
                </a:cxn>
                <a:cxn ang="0">
                  <a:pos x="2" y="41"/>
                </a:cxn>
                <a:cxn ang="0">
                  <a:pos x="2" y="44"/>
                </a:cxn>
                <a:cxn ang="0">
                  <a:pos x="0" y="46"/>
                </a:cxn>
                <a:cxn ang="0">
                  <a:pos x="0" y="47"/>
                </a:cxn>
              </a:cxnLst>
              <a:rect l="0" t="0" r="r" b="b"/>
              <a:pathLst>
                <a:path w="17" h="48">
                  <a:moveTo>
                    <a:pt x="16" y="0"/>
                  </a:moveTo>
                  <a:lnTo>
                    <a:pt x="13" y="6"/>
                  </a:lnTo>
                  <a:lnTo>
                    <a:pt x="10" y="13"/>
                  </a:lnTo>
                  <a:lnTo>
                    <a:pt x="10" y="20"/>
                  </a:lnTo>
                  <a:lnTo>
                    <a:pt x="8" y="26"/>
                  </a:lnTo>
                  <a:lnTo>
                    <a:pt x="5" y="32"/>
                  </a:lnTo>
                  <a:lnTo>
                    <a:pt x="2" y="36"/>
                  </a:lnTo>
                  <a:lnTo>
                    <a:pt x="2" y="41"/>
                  </a:lnTo>
                  <a:lnTo>
                    <a:pt x="2" y="44"/>
                  </a:lnTo>
                  <a:lnTo>
                    <a:pt x="0" y="46"/>
                  </a:lnTo>
                  <a:lnTo>
                    <a:pt x="0" y="47"/>
                  </a:lnTo>
                </a:path>
              </a:pathLst>
            </a:custGeom>
            <a:noFill/>
            <a:ln w="12700" cap="rnd" cmpd="sng">
              <a:solidFill>
                <a:srgbClr val="5F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40" name="Freeform 416"/>
            <p:cNvSpPr>
              <a:spLocks/>
            </p:cNvSpPr>
            <p:nvPr/>
          </p:nvSpPr>
          <p:spPr bwMode="auto">
            <a:xfrm>
              <a:off x="495" y="442"/>
              <a:ext cx="17" cy="47"/>
            </a:xfrm>
            <a:custGeom>
              <a:avLst/>
              <a:gdLst/>
              <a:ahLst/>
              <a:cxnLst>
                <a:cxn ang="0">
                  <a:pos x="16" y="0"/>
                </a:cxn>
                <a:cxn ang="0">
                  <a:pos x="16" y="6"/>
                </a:cxn>
                <a:cxn ang="0">
                  <a:pos x="12" y="13"/>
                </a:cxn>
                <a:cxn ang="0">
                  <a:pos x="9" y="19"/>
                </a:cxn>
                <a:cxn ang="0">
                  <a:pos x="9" y="26"/>
                </a:cxn>
                <a:cxn ang="0">
                  <a:pos x="6" y="31"/>
                </a:cxn>
                <a:cxn ang="0">
                  <a:pos x="3" y="36"/>
                </a:cxn>
                <a:cxn ang="0">
                  <a:pos x="3" y="41"/>
                </a:cxn>
                <a:cxn ang="0">
                  <a:pos x="3" y="44"/>
                </a:cxn>
                <a:cxn ang="0">
                  <a:pos x="0" y="46"/>
                </a:cxn>
              </a:cxnLst>
              <a:rect l="0" t="0" r="r" b="b"/>
              <a:pathLst>
                <a:path w="17" h="47">
                  <a:moveTo>
                    <a:pt x="16" y="0"/>
                  </a:moveTo>
                  <a:lnTo>
                    <a:pt x="16" y="6"/>
                  </a:lnTo>
                  <a:lnTo>
                    <a:pt x="12" y="13"/>
                  </a:lnTo>
                  <a:lnTo>
                    <a:pt x="9" y="19"/>
                  </a:lnTo>
                  <a:lnTo>
                    <a:pt x="9" y="26"/>
                  </a:lnTo>
                  <a:lnTo>
                    <a:pt x="6" y="31"/>
                  </a:lnTo>
                  <a:lnTo>
                    <a:pt x="3" y="36"/>
                  </a:lnTo>
                  <a:lnTo>
                    <a:pt x="3" y="41"/>
                  </a:lnTo>
                  <a:lnTo>
                    <a:pt x="3" y="44"/>
                  </a:lnTo>
                  <a:lnTo>
                    <a:pt x="0" y="46"/>
                  </a:lnTo>
                </a:path>
              </a:pathLst>
            </a:custGeom>
            <a:noFill/>
            <a:ln w="12700" cap="rnd" cmpd="sng">
              <a:solidFill>
                <a:srgbClr val="62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41" name="Freeform 417"/>
            <p:cNvSpPr>
              <a:spLocks/>
            </p:cNvSpPr>
            <p:nvPr/>
          </p:nvSpPr>
          <p:spPr bwMode="auto">
            <a:xfrm>
              <a:off x="495" y="442"/>
              <a:ext cx="17" cy="47"/>
            </a:xfrm>
            <a:custGeom>
              <a:avLst/>
              <a:gdLst/>
              <a:ahLst/>
              <a:cxnLst>
                <a:cxn ang="0">
                  <a:pos x="16" y="0"/>
                </a:cxn>
                <a:cxn ang="0">
                  <a:pos x="12" y="6"/>
                </a:cxn>
                <a:cxn ang="0">
                  <a:pos x="12" y="13"/>
                </a:cxn>
                <a:cxn ang="0">
                  <a:pos x="9" y="19"/>
                </a:cxn>
                <a:cxn ang="0">
                  <a:pos x="6" y="25"/>
                </a:cxn>
                <a:cxn ang="0">
                  <a:pos x="6" y="31"/>
                </a:cxn>
                <a:cxn ang="0">
                  <a:pos x="3" y="36"/>
                </a:cxn>
                <a:cxn ang="0">
                  <a:pos x="3" y="40"/>
                </a:cxn>
                <a:cxn ang="0">
                  <a:pos x="0" y="43"/>
                </a:cxn>
                <a:cxn ang="0">
                  <a:pos x="0" y="45"/>
                </a:cxn>
                <a:cxn ang="0">
                  <a:pos x="0" y="46"/>
                </a:cxn>
              </a:cxnLst>
              <a:rect l="0" t="0" r="r" b="b"/>
              <a:pathLst>
                <a:path w="17" h="47">
                  <a:moveTo>
                    <a:pt x="16" y="0"/>
                  </a:moveTo>
                  <a:lnTo>
                    <a:pt x="12" y="6"/>
                  </a:lnTo>
                  <a:lnTo>
                    <a:pt x="12" y="13"/>
                  </a:lnTo>
                  <a:lnTo>
                    <a:pt x="9" y="19"/>
                  </a:lnTo>
                  <a:lnTo>
                    <a:pt x="6" y="25"/>
                  </a:lnTo>
                  <a:lnTo>
                    <a:pt x="6" y="31"/>
                  </a:lnTo>
                  <a:lnTo>
                    <a:pt x="3" y="36"/>
                  </a:lnTo>
                  <a:lnTo>
                    <a:pt x="3" y="40"/>
                  </a:lnTo>
                  <a:lnTo>
                    <a:pt x="0" y="43"/>
                  </a:lnTo>
                  <a:lnTo>
                    <a:pt x="0" y="45"/>
                  </a:lnTo>
                  <a:lnTo>
                    <a:pt x="0" y="46"/>
                  </a:lnTo>
                </a:path>
              </a:pathLst>
            </a:custGeom>
            <a:noFill/>
            <a:ln w="12700" cap="rnd" cmpd="sng">
              <a:solidFill>
                <a:srgbClr val="65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42" name="Freeform 418"/>
            <p:cNvSpPr>
              <a:spLocks/>
            </p:cNvSpPr>
            <p:nvPr/>
          </p:nvSpPr>
          <p:spPr bwMode="auto">
            <a:xfrm>
              <a:off x="495" y="442"/>
              <a:ext cx="17" cy="47"/>
            </a:xfrm>
            <a:custGeom>
              <a:avLst/>
              <a:gdLst/>
              <a:ahLst/>
              <a:cxnLst>
                <a:cxn ang="0">
                  <a:pos x="16" y="0"/>
                </a:cxn>
                <a:cxn ang="0">
                  <a:pos x="16" y="6"/>
                </a:cxn>
                <a:cxn ang="0">
                  <a:pos x="12" y="13"/>
                </a:cxn>
                <a:cxn ang="0">
                  <a:pos x="12" y="19"/>
                </a:cxn>
                <a:cxn ang="0">
                  <a:pos x="8" y="25"/>
                </a:cxn>
                <a:cxn ang="0">
                  <a:pos x="8" y="31"/>
                </a:cxn>
                <a:cxn ang="0">
                  <a:pos x="4" y="36"/>
                </a:cxn>
                <a:cxn ang="0">
                  <a:pos x="4" y="40"/>
                </a:cxn>
                <a:cxn ang="0">
                  <a:pos x="0" y="43"/>
                </a:cxn>
                <a:cxn ang="0">
                  <a:pos x="0" y="45"/>
                </a:cxn>
                <a:cxn ang="0">
                  <a:pos x="0" y="46"/>
                </a:cxn>
              </a:cxnLst>
              <a:rect l="0" t="0" r="r" b="b"/>
              <a:pathLst>
                <a:path w="17" h="47">
                  <a:moveTo>
                    <a:pt x="16" y="0"/>
                  </a:moveTo>
                  <a:lnTo>
                    <a:pt x="16" y="6"/>
                  </a:lnTo>
                  <a:lnTo>
                    <a:pt x="12" y="13"/>
                  </a:lnTo>
                  <a:lnTo>
                    <a:pt x="12" y="19"/>
                  </a:lnTo>
                  <a:lnTo>
                    <a:pt x="8" y="25"/>
                  </a:lnTo>
                  <a:lnTo>
                    <a:pt x="8" y="31"/>
                  </a:lnTo>
                  <a:lnTo>
                    <a:pt x="4" y="36"/>
                  </a:lnTo>
                  <a:lnTo>
                    <a:pt x="4" y="40"/>
                  </a:lnTo>
                  <a:lnTo>
                    <a:pt x="0" y="43"/>
                  </a:lnTo>
                  <a:lnTo>
                    <a:pt x="0" y="45"/>
                  </a:lnTo>
                  <a:lnTo>
                    <a:pt x="0" y="46"/>
                  </a:lnTo>
                </a:path>
              </a:pathLst>
            </a:custGeom>
            <a:noFill/>
            <a:ln w="12700" cap="rnd" cmpd="sng">
              <a:solidFill>
                <a:srgbClr val="68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43" name="Freeform 419"/>
            <p:cNvSpPr>
              <a:spLocks/>
            </p:cNvSpPr>
            <p:nvPr/>
          </p:nvSpPr>
          <p:spPr bwMode="auto">
            <a:xfrm>
              <a:off x="495" y="442"/>
              <a:ext cx="17" cy="47"/>
            </a:xfrm>
            <a:custGeom>
              <a:avLst/>
              <a:gdLst/>
              <a:ahLst/>
              <a:cxnLst>
                <a:cxn ang="0">
                  <a:pos x="16" y="0"/>
                </a:cxn>
                <a:cxn ang="0">
                  <a:pos x="12" y="6"/>
                </a:cxn>
                <a:cxn ang="0">
                  <a:pos x="12" y="12"/>
                </a:cxn>
                <a:cxn ang="0">
                  <a:pos x="8" y="19"/>
                </a:cxn>
                <a:cxn ang="0">
                  <a:pos x="8" y="25"/>
                </a:cxn>
                <a:cxn ang="0">
                  <a:pos x="4" y="30"/>
                </a:cxn>
                <a:cxn ang="0">
                  <a:pos x="4" y="35"/>
                </a:cxn>
                <a:cxn ang="0">
                  <a:pos x="4" y="40"/>
                </a:cxn>
                <a:cxn ang="0">
                  <a:pos x="0" y="43"/>
                </a:cxn>
                <a:cxn ang="0">
                  <a:pos x="0" y="45"/>
                </a:cxn>
                <a:cxn ang="0">
                  <a:pos x="0" y="46"/>
                </a:cxn>
              </a:cxnLst>
              <a:rect l="0" t="0" r="r" b="b"/>
              <a:pathLst>
                <a:path w="17" h="47">
                  <a:moveTo>
                    <a:pt x="16" y="0"/>
                  </a:moveTo>
                  <a:lnTo>
                    <a:pt x="12" y="6"/>
                  </a:lnTo>
                  <a:lnTo>
                    <a:pt x="12" y="12"/>
                  </a:lnTo>
                  <a:lnTo>
                    <a:pt x="8" y="19"/>
                  </a:lnTo>
                  <a:lnTo>
                    <a:pt x="8" y="25"/>
                  </a:lnTo>
                  <a:lnTo>
                    <a:pt x="4" y="30"/>
                  </a:lnTo>
                  <a:lnTo>
                    <a:pt x="4" y="35"/>
                  </a:lnTo>
                  <a:lnTo>
                    <a:pt x="4" y="40"/>
                  </a:lnTo>
                  <a:lnTo>
                    <a:pt x="0" y="43"/>
                  </a:lnTo>
                  <a:lnTo>
                    <a:pt x="0" y="45"/>
                  </a:lnTo>
                  <a:lnTo>
                    <a:pt x="0" y="46"/>
                  </a:lnTo>
                </a:path>
              </a:pathLst>
            </a:custGeom>
            <a:noFill/>
            <a:ln w="12700" cap="rnd" cmpd="sng">
              <a:solidFill>
                <a:srgbClr val="6B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44" name="Freeform 420"/>
            <p:cNvSpPr>
              <a:spLocks/>
            </p:cNvSpPr>
            <p:nvPr/>
          </p:nvSpPr>
          <p:spPr bwMode="auto">
            <a:xfrm>
              <a:off x="495" y="442"/>
              <a:ext cx="17" cy="47"/>
            </a:xfrm>
            <a:custGeom>
              <a:avLst/>
              <a:gdLst/>
              <a:ahLst/>
              <a:cxnLst>
                <a:cxn ang="0">
                  <a:pos x="16" y="0"/>
                </a:cxn>
                <a:cxn ang="0">
                  <a:pos x="16" y="6"/>
                </a:cxn>
                <a:cxn ang="0">
                  <a:pos x="16" y="12"/>
                </a:cxn>
                <a:cxn ang="0">
                  <a:pos x="10" y="19"/>
                </a:cxn>
                <a:cxn ang="0">
                  <a:pos x="10" y="25"/>
                </a:cxn>
                <a:cxn ang="0">
                  <a:pos x="5" y="30"/>
                </a:cxn>
                <a:cxn ang="0">
                  <a:pos x="5" y="35"/>
                </a:cxn>
                <a:cxn ang="0">
                  <a:pos x="5" y="40"/>
                </a:cxn>
                <a:cxn ang="0">
                  <a:pos x="0" y="43"/>
                </a:cxn>
                <a:cxn ang="0">
                  <a:pos x="0" y="45"/>
                </a:cxn>
                <a:cxn ang="0">
                  <a:pos x="0" y="46"/>
                </a:cxn>
              </a:cxnLst>
              <a:rect l="0" t="0" r="r" b="b"/>
              <a:pathLst>
                <a:path w="17" h="47">
                  <a:moveTo>
                    <a:pt x="16" y="0"/>
                  </a:moveTo>
                  <a:lnTo>
                    <a:pt x="16" y="6"/>
                  </a:lnTo>
                  <a:lnTo>
                    <a:pt x="16" y="12"/>
                  </a:lnTo>
                  <a:lnTo>
                    <a:pt x="10" y="19"/>
                  </a:lnTo>
                  <a:lnTo>
                    <a:pt x="10" y="25"/>
                  </a:lnTo>
                  <a:lnTo>
                    <a:pt x="5" y="30"/>
                  </a:lnTo>
                  <a:lnTo>
                    <a:pt x="5" y="35"/>
                  </a:lnTo>
                  <a:lnTo>
                    <a:pt x="5" y="40"/>
                  </a:lnTo>
                  <a:lnTo>
                    <a:pt x="0" y="43"/>
                  </a:lnTo>
                  <a:lnTo>
                    <a:pt x="0" y="45"/>
                  </a:lnTo>
                  <a:lnTo>
                    <a:pt x="0" y="46"/>
                  </a:lnTo>
                </a:path>
              </a:pathLst>
            </a:custGeom>
            <a:noFill/>
            <a:ln w="12700" cap="rnd" cmpd="sng">
              <a:solidFill>
                <a:srgbClr val="6E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45" name="Freeform 421"/>
            <p:cNvSpPr>
              <a:spLocks/>
            </p:cNvSpPr>
            <p:nvPr/>
          </p:nvSpPr>
          <p:spPr bwMode="auto">
            <a:xfrm>
              <a:off x="495" y="442"/>
              <a:ext cx="17" cy="46"/>
            </a:xfrm>
            <a:custGeom>
              <a:avLst/>
              <a:gdLst/>
              <a:ahLst/>
              <a:cxnLst>
                <a:cxn ang="0">
                  <a:pos x="16" y="0"/>
                </a:cxn>
                <a:cxn ang="0">
                  <a:pos x="10" y="6"/>
                </a:cxn>
                <a:cxn ang="0">
                  <a:pos x="10" y="12"/>
                </a:cxn>
                <a:cxn ang="0">
                  <a:pos x="10" y="18"/>
                </a:cxn>
                <a:cxn ang="0">
                  <a:pos x="5" y="24"/>
                </a:cxn>
                <a:cxn ang="0">
                  <a:pos x="5" y="30"/>
                </a:cxn>
                <a:cxn ang="0">
                  <a:pos x="5" y="35"/>
                </a:cxn>
                <a:cxn ang="0">
                  <a:pos x="5" y="39"/>
                </a:cxn>
                <a:cxn ang="0">
                  <a:pos x="0" y="42"/>
                </a:cxn>
                <a:cxn ang="0">
                  <a:pos x="0" y="45"/>
                </a:cxn>
              </a:cxnLst>
              <a:rect l="0" t="0" r="r" b="b"/>
              <a:pathLst>
                <a:path w="17" h="46">
                  <a:moveTo>
                    <a:pt x="16" y="0"/>
                  </a:moveTo>
                  <a:lnTo>
                    <a:pt x="10" y="6"/>
                  </a:lnTo>
                  <a:lnTo>
                    <a:pt x="10" y="12"/>
                  </a:lnTo>
                  <a:lnTo>
                    <a:pt x="10" y="18"/>
                  </a:lnTo>
                  <a:lnTo>
                    <a:pt x="5" y="24"/>
                  </a:lnTo>
                  <a:lnTo>
                    <a:pt x="5" y="30"/>
                  </a:lnTo>
                  <a:lnTo>
                    <a:pt x="5" y="35"/>
                  </a:lnTo>
                  <a:lnTo>
                    <a:pt x="5" y="39"/>
                  </a:lnTo>
                  <a:lnTo>
                    <a:pt x="0" y="42"/>
                  </a:lnTo>
                  <a:lnTo>
                    <a:pt x="0" y="45"/>
                  </a:lnTo>
                </a:path>
              </a:pathLst>
            </a:custGeom>
            <a:noFill/>
            <a:ln w="12700" cap="rnd" cmpd="sng">
              <a:solidFill>
                <a:srgbClr val="71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46" name="Freeform 422"/>
            <p:cNvSpPr>
              <a:spLocks/>
            </p:cNvSpPr>
            <p:nvPr/>
          </p:nvSpPr>
          <p:spPr bwMode="auto">
            <a:xfrm>
              <a:off x="495" y="442"/>
              <a:ext cx="17" cy="46"/>
            </a:xfrm>
            <a:custGeom>
              <a:avLst/>
              <a:gdLst/>
              <a:ahLst/>
              <a:cxnLst>
                <a:cxn ang="0">
                  <a:pos x="16" y="0"/>
                </a:cxn>
                <a:cxn ang="0">
                  <a:pos x="16" y="6"/>
                </a:cxn>
                <a:cxn ang="0">
                  <a:pos x="16" y="12"/>
                </a:cxn>
                <a:cxn ang="0">
                  <a:pos x="16" y="18"/>
                </a:cxn>
                <a:cxn ang="0">
                  <a:pos x="8" y="24"/>
                </a:cxn>
                <a:cxn ang="0">
                  <a:pos x="8" y="30"/>
                </a:cxn>
                <a:cxn ang="0">
                  <a:pos x="8" y="35"/>
                </a:cxn>
                <a:cxn ang="0">
                  <a:pos x="8" y="39"/>
                </a:cxn>
                <a:cxn ang="0">
                  <a:pos x="0" y="42"/>
                </a:cxn>
                <a:cxn ang="0">
                  <a:pos x="0" y="44"/>
                </a:cxn>
                <a:cxn ang="0">
                  <a:pos x="0" y="45"/>
                </a:cxn>
              </a:cxnLst>
              <a:rect l="0" t="0" r="r" b="b"/>
              <a:pathLst>
                <a:path w="17" h="46">
                  <a:moveTo>
                    <a:pt x="16" y="0"/>
                  </a:moveTo>
                  <a:lnTo>
                    <a:pt x="16" y="6"/>
                  </a:lnTo>
                  <a:lnTo>
                    <a:pt x="16" y="12"/>
                  </a:lnTo>
                  <a:lnTo>
                    <a:pt x="16" y="18"/>
                  </a:lnTo>
                  <a:lnTo>
                    <a:pt x="8" y="24"/>
                  </a:lnTo>
                  <a:lnTo>
                    <a:pt x="8" y="30"/>
                  </a:lnTo>
                  <a:lnTo>
                    <a:pt x="8" y="35"/>
                  </a:lnTo>
                  <a:lnTo>
                    <a:pt x="8" y="39"/>
                  </a:lnTo>
                  <a:lnTo>
                    <a:pt x="0" y="42"/>
                  </a:lnTo>
                  <a:lnTo>
                    <a:pt x="0" y="44"/>
                  </a:lnTo>
                  <a:lnTo>
                    <a:pt x="0" y="45"/>
                  </a:lnTo>
                </a:path>
              </a:pathLst>
            </a:custGeom>
            <a:noFill/>
            <a:ln w="12700" cap="rnd" cmpd="sng">
              <a:solidFill>
                <a:srgbClr val="74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47" name="Freeform 423"/>
            <p:cNvSpPr>
              <a:spLocks/>
            </p:cNvSpPr>
            <p:nvPr/>
          </p:nvSpPr>
          <p:spPr bwMode="auto">
            <a:xfrm>
              <a:off x="495" y="442"/>
              <a:ext cx="17" cy="46"/>
            </a:xfrm>
            <a:custGeom>
              <a:avLst/>
              <a:gdLst/>
              <a:ahLst/>
              <a:cxnLst>
                <a:cxn ang="0">
                  <a:pos x="16" y="0"/>
                </a:cxn>
                <a:cxn ang="0">
                  <a:pos x="16" y="6"/>
                </a:cxn>
                <a:cxn ang="0">
                  <a:pos x="8" y="12"/>
                </a:cxn>
                <a:cxn ang="0">
                  <a:pos x="8" y="18"/>
                </a:cxn>
                <a:cxn ang="0">
                  <a:pos x="8" y="24"/>
                </a:cxn>
                <a:cxn ang="0">
                  <a:pos x="8" y="29"/>
                </a:cxn>
                <a:cxn ang="0">
                  <a:pos x="8" y="35"/>
                </a:cxn>
                <a:cxn ang="0">
                  <a:pos x="8" y="39"/>
                </a:cxn>
                <a:cxn ang="0">
                  <a:pos x="0" y="42"/>
                </a:cxn>
                <a:cxn ang="0">
                  <a:pos x="0" y="44"/>
                </a:cxn>
                <a:cxn ang="0">
                  <a:pos x="0" y="45"/>
                </a:cxn>
              </a:cxnLst>
              <a:rect l="0" t="0" r="r" b="b"/>
              <a:pathLst>
                <a:path w="17" h="46">
                  <a:moveTo>
                    <a:pt x="16" y="0"/>
                  </a:moveTo>
                  <a:lnTo>
                    <a:pt x="16" y="6"/>
                  </a:lnTo>
                  <a:lnTo>
                    <a:pt x="8" y="12"/>
                  </a:lnTo>
                  <a:lnTo>
                    <a:pt x="8" y="18"/>
                  </a:lnTo>
                  <a:lnTo>
                    <a:pt x="8" y="24"/>
                  </a:lnTo>
                  <a:lnTo>
                    <a:pt x="8" y="29"/>
                  </a:lnTo>
                  <a:lnTo>
                    <a:pt x="8" y="35"/>
                  </a:lnTo>
                  <a:lnTo>
                    <a:pt x="8" y="39"/>
                  </a:lnTo>
                  <a:lnTo>
                    <a:pt x="0" y="42"/>
                  </a:lnTo>
                  <a:lnTo>
                    <a:pt x="0" y="44"/>
                  </a:lnTo>
                  <a:lnTo>
                    <a:pt x="0" y="45"/>
                  </a:lnTo>
                </a:path>
              </a:pathLst>
            </a:custGeom>
            <a:noFill/>
            <a:ln w="12700" cap="rnd" cmpd="sng">
              <a:solidFill>
                <a:srgbClr val="7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48" name="Freeform 424"/>
            <p:cNvSpPr>
              <a:spLocks/>
            </p:cNvSpPr>
            <p:nvPr/>
          </p:nvSpPr>
          <p:spPr bwMode="auto">
            <a:xfrm>
              <a:off x="495" y="442"/>
              <a:ext cx="17" cy="46"/>
            </a:xfrm>
            <a:custGeom>
              <a:avLst/>
              <a:gdLst/>
              <a:ahLst/>
              <a:cxnLst>
                <a:cxn ang="0">
                  <a:pos x="16" y="0"/>
                </a:cxn>
                <a:cxn ang="0">
                  <a:pos x="16" y="6"/>
                </a:cxn>
                <a:cxn ang="0">
                  <a:pos x="16" y="12"/>
                </a:cxn>
                <a:cxn ang="0">
                  <a:pos x="16" y="18"/>
                </a:cxn>
                <a:cxn ang="0">
                  <a:pos x="16" y="24"/>
                </a:cxn>
                <a:cxn ang="0">
                  <a:pos x="16" y="29"/>
                </a:cxn>
                <a:cxn ang="0">
                  <a:pos x="16" y="34"/>
                </a:cxn>
                <a:cxn ang="0">
                  <a:pos x="0" y="39"/>
                </a:cxn>
                <a:cxn ang="0">
                  <a:pos x="0" y="42"/>
                </a:cxn>
                <a:cxn ang="0">
                  <a:pos x="0" y="44"/>
                </a:cxn>
                <a:cxn ang="0">
                  <a:pos x="0" y="45"/>
                </a:cxn>
              </a:cxnLst>
              <a:rect l="0" t="0" r="r" b="b"/>
              <a:pathLst>
                <a:path w="17" h="46">
                  <a:moveTo>
                    <a:pt x="16" y="0"/>
                  </a:moveTo>
                  <a:lnTo>
                    <a:pt x="16" y="6"/>
                  </a:lnTo>
                  <a:lnTo>
                    <a:pt x="16" y="12"/>
                  </a:lnTo>
                  <a:lnTo>
                    <a:pt x="16" y="18"/>
                  </a:lnTo>
                  <a:lnTo>
                    <a:pt x="16" y="24"/>
                  </a:lnTo>
                  <a:lnTo>
                    <a:pt x="16" y="29"/>
                  </a:lnTo>
                  <a:lnTo>
                    <a:pt x="16" y="34"/>
                  </a:lnTo>
                  <a:lnTo>
                    <a:pt x="0" y="39"/>
                  </a:lnTo>
                  <a:lnTo>
                    <a:pt x="0" y="42"/>
                  </a:lnTo>
                  <a:lnTo>
                    <a:pt x="0" y="44"/>
                  </a:lnTo>
                  <a:lnTo>
                    <a:pt x="0" y="45"/>
                  </a:lnTo>
                </a:path>
              </a:pathLst>
            </a:custGeom>
            <a:noFill/>
            <a:ln w="12700" cap="rnd" cmpd="sng">
              <a:solidFill>
                <a:srgbClr val="7B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49" name="Freeform 425"/>
            <p:cNvSpPr>
              <a:spLocks/>
            </p:cNvSpPr>
            <p:nvPr/>
          </p:nvSpPr>
          <p:spPr bwMode="auto">
            <a:xfrm>
              <a:off x="495" y="442"/>
              <a:ext cx="17" cy="45"/>
            </a:xfrm>
            <a:custGeom>
              <a:avLst/>
              <a:gdLst/>
              <a:ahLst/>
              <a:cxnLst>
                <a:cxn ang="0">
                  <a:pos x="16" y="0"/>
                </a:cxn>
                <a:cxn ang="0">
                  <a:pos x="16" y="5"/>
                </a:cxn>
                <a:cxn ang="0">
                  <a:pos x="16" y="11"/>
                </a:cxn>
                <a:cxn ang="0">
                  <a:pos x="16" y="18"/>
                </a:cxn>
                <a:cxn ang="0">
                  <a:pos x="16" y="23"/>
                </a:cxn>
                <a:cxn ang="0">
                  <a:pos x="16" y="29"/>
                </a:cxn>
                <a:cxn ang="0">
                  <a:pos x="16" y="34"/>
                </a:cxn>
                <a:cxn ang="0">
                  <a:pos x="0" y="38"/>
                </a:cxn>
                <a:cxn ang="0">
                  <a:pos x="0" y="42"/>
                </a:cxn>
                <a:cxn ang="0">
                  <a:pos x="0" y="44"/>
                </a:cxn>
              </a:cxnLst>
              <a:rect l="0" t="0" r="r" b="b"/>
              <a:pathLst>
                <a:path w="17" h="45">
                  <a:moveTo>
                    <a:pt x="16" y="0"/>
                  </a:moveTo>
                  <a:lnTo>
                    <a:pt x="16" y="5"/>
                  </a:lnTo>
                  <a:lnTo>
                    <a:pt x="16" y="11"/>
                  </a:lnTo>
                  <a:lnTo>
                    <a:pt x="16" y="18"/>
                  </a:lnTo>
                  <a:lnTo>
                    <a:pt x="16" y="23"/>
                  </a:lnTo>
                  <a:lnTo>
                    <a:pt x="16" y="29"/>
                  </a:lnTo>
                  <a:lnTo>
                    <a:pt x="16" y="34"/>
                  </a:lnTo>
                  <a:lnTo>
                    <a:pt x="0" y="38"/>
                  </a:lnTo>
                  <a:lnTo>
                    <a:pt x="0" y="42"/>
                  </a:lnTo>
                  <a:lnTo>
                    <a:pt x="0" y="44"/>
                  </a:lnTo>
                </a:path>
              </a:pathLst>
            </a:custGeom>
            <a:noFill/>
            <a:ln w="12700" cap="rnd" cmpd="sng">
              <a:solidFill>
                <a:srgbClr val="7E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50" name="Freeform 426"/>
            <p:cNvSpPr>
              <a:spLocks/>
            </p:cNvSpPr>
            <p:nvPr/>
          </p:nvSpPr>
          <p:spPr bwMode="auto">
            <a:xfrm>
              <a:off x="495" y="442"/>
              <a:ext cx="17" cy="45"/>
            </a:xfrm>
            <a:custGeom>
              <a:avLst/>
              <a:gdLst/>
              <a:ahLst/>
              <a:cxnLst>
                <a:cxn ang="0">
                  <a:pos x="16" y="0"/>
                </a:cxn>
                <a:cxn ang="0">
                  <a:pos x="16" y="5"/>
                </a:cxn>
                <a:cxn ang="0">
                  <a:pos x="16" y="11"/>
                </a:cxn>
                <a:cxn ang="0">
                  <a:pos x="16" y="17"/>
                </a:cxn>
                <a:cxn ang="0">
                  <a:pos x="16" y="23"/>
                </a:cxn>
                <a:cxn ang="0">
                  <a:pos x="16" y="29"/>
                </a:cxn>
                <a:cxn ang="0">
                  <a:pos x="0" y="34"/>
                </a:cxn>
                <a:cxn ang="0">
                  <a:pos x="0" y="38"/>
                </a:cxn>
                <a:cxn ang="0">
                  <a:pos x="0" y="41"/>
                </a:cxn>
                <a:cxn ang="0">
                  <a:pos x="0" y="43"/>
                </a:cxn>
                <a:cxn ang="0">
                  <a:pos x="0" y="44"/>
                </a:cxn>
              </a:cxnLst>
              <a:rect l="0" t="0" r="r" b="b"/>
              <a:pathLst>
                <a:path w="17" h="45">
                  <a:moveTo>
                    <a:pt x="16" y="0"/>
                  </a:moveTo>
                  <a:lnTo>
                    <a:pt x="16" y="5"/>
                  </a:lnTo>
                  <a:lnTo>
                    <a:pt x="16" y="11"/>
                  </a:lnTo>
                  <a:lnTo>
                    <a:pt x="16" y="17"/>
                  </a:lnTo>
                  <a:lnTo>
                    <a:pt x="16" y="23"/>
                  </a:lnTo>
                  <a:lnTo>
                    <a:pt x="16" y="29"/>
                  </a:lnTo>
                  <a:lnTo>
                    <a:pt x="0" y="34"/>
                  </a:lnTo>
                  <a:lnTo>
                    <a:pt x="0" y="38"/>
                  </a:lnTo>
                  <a:lnTo>
                    <a:pt x="0" y="41"/>
                  </a:lnTo>
                  <a:lnTo>
                    <a:pt x="0" y="43"/>
                  </a:lnTo>
                  <a:lnTo>
                    <a:pt x="0" y="44"/>
                  </a:lnTo>
                </a:path>
              </a:pathLst>
            </a:custGeom>
            <a:noFill/>
            <a:ln w="12700" cap="rnd" cmpd="sng">
              <a:solidFill>
                <a:srgbClr val="81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51" name="Freeform 427"/>
            <p:cNvSpPr>
              <a:spLocks/>
            </p:cNvSpPr>
            <p:nvPr/>
          </p:nvSpPr>
          <p:spPr bwMode="auto">
            <a:xfrm>
              <a:off x="495" y="442"/>
              <a:ext cx="1" cy="45"/>
            </a:xfrm>
            <a:custGeom>
              <a:avLst/>
              <a:gdLst/>
              <a:ahLst/>
              <a:cxnLst>
                <a:cxn ang="0">
                  <a:pos x="0" y="0"/>
                </a:cxn>
                <a:cxn ang="0">
                  <a:pos x="0" y="5"/>
                </a:cxn>
                <a:cxn ang="0">
                  <a:pos x="0" y="11"/>
                </a:cxn>
                <a:cxn ang="0">
                  <a:pos x="0" y="17"/>
                </a:cxn>
                <a:cxn ang="0">
                  <a:pos x="0" y="23"/>
                </a:cxn>
                <a:cxn ang="0">
                  <a:pos x="0" y="29"/>
                </a:cxn>
                <a:cxn ang="0">
                  <a:pos x="0" y="34"/>
                </a:cxn>
                <a:cxn ang="0">
                  <a:pos x="0" y="38"/>
                </a:cxn>
                <a:cxn ang="0">
                  <a:pos x="0" y="41"/>
                </a:cxn>
                <a:cxn ang="0">
                  <a:pos x="0" y="43"/>
                </a:cxn>
                <a:cxn ang="0">
                  <a:pos x="0" y="44"/>
                </a:cxn>
              </a:cxnLst>
              <a:rect l="0" t="0" r="r" b="b"/>
              <a:pathLst>
                <a:path w="1" h="45">
                  <a:moveTo>
                    <a:pt x="0" y="0"/>
                  </a:moveTo>
                  <a:lnTo>
                    <a:pt x="0" y="5"/>
                  </a:lnTo>
                  <a:lnTo>
                    <a:pt x="0" y="11"/>
                  </a:lnTo>
                  <a:lnTo>
                    <a:pt x="0" y="17"/>
                  </a:lnTo>
                  <a:lnTo>
                    <a:pt x="0" y="23"/>
                  </a:lnTo>
                  <a:lnTo>
                    <a:pt x="0" y="29"/>
                  </a:lnTo>
                  <a:lnTo>
                    <a:pt x="0" y="34"/>
                  </a:lnTo>
                  <a:lnTo>
                    <a:pt x="0" y="38"/>
                  </a:lnTo>
                  <a:lnTo>
                    <a:pt x="0" y="41"/>
                  </a:lnTo>
                  <a:lnTo>
                    <a:pt x="0" y="43"/>
                  </a:lnTo>
                  <a:lnTo>
                    <a:pt x="0" y="44"/>
                  </a:lnTo>
                </a:path>
              </a:pathLst>
            </a:custGeom>
            <a:noFill/>
            <a:ln w="12700" cap="rnd" cmpd="sng">
              <a:solidFill>
                <a:srgbClr val="84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52" name="Freeform 428"/>
            <p:cNvSpPr>
              <a:spLocks/>
            </p:cNvSpPr>
            <p:nvPr/>
          </p:nvSpPr>
          <p:spPr bwMode="auto">
            <a:xfrm>
              <a:off x="495" y="442"/>
              <a:ext cx="1" cy="45"/>
            </a:xfrm>
            <a:custGeom>
              <a:avLst/>
              <a:gdLst/>
              <a:ahLst/>
              <a:cxnLst>
                <a:cxn ang="0">
                  <a:pos x="0" y="0"/>
                </a:cxn>
                <a:cxn ang="0">
                  <a:pos x="0" y="5"/>
                </a:cxn>
                <a:cxn ang="0">
                  <a:pos x="0" y="11"/>
                </a:cxn>
                <a:cxn ang="0">
                  <a:pos x="0" y="17"/>
                </a:cxn>
                <a:cxn ang="0">
                  <a:pos x="0" y="23"/>
                </a:cxn>
                <a:cxn ang="0">
                  <a:pos x="0" y="29"/>
                </a:cxn>
                <a:cxn ang="0">
                  <a:pos x="0" y="33"/>
                </a:cxn>
                <a:cxn ang="0">
                  <a:pos x="0" y="38"/>
                </a:cxn>
                <a:cxn ang="0">
                  <a:pos x="0" y="41"/>
                </a:cxn>
                <a:cxn ang="0">
                  <a:pos x="0" y="43"/>
                </a:cxn>
                <a:cxn ang="0">
                  <a:pos x="0" y="44"/>
                </a:cxn>
              </a:cxnLst>
              <a:rect l="0" t="0" r="r" b="b"/>
              <a:pathLst>
                <a:path w="1" h="45">
                  <a:moveTo>
                    <a:pt x="0" y="0"/>
                  </a:moveTo>
                  <a:lnTo>
                    <a:pt x="0" y="5"/>
                  </a:lnTo>
                  <a:lnTo>
                    <a:pt x="0" y="11"/>
                  </a:lnTo>
                  <a:lnTo>
                    <a:pt x="0" y="17"/>
                  </a:lnTo>
                  <a:lnTo>
                    <a:pt x="0" y="23"/>
                  </a:lnTo>
                  <a:lnTo>
                    <a:pt x="0" y="29"/>
                  </a:lnTo>
                  <a:lnTo>
                    <a:pt x="0" y="33"/>
                  </a:lnTo>
                  <a:lnTo>
                    <a:pt x="0" y="38"/>
                  </a:lnTo>
                  <a:lnTo>
                    <a:pt x="0" y="41"/>
                  </a:lnTo>
                  <a:lnTo>
                    <a:pt x="0" y="43"/>
                  </a:lnTo>
                  <a:lnTo>
                    <a:pt x="0" y="44"/>
                  </a:lnTo>
                </a:path>
              </a:pathLst>
            </a:custGeom>
            <a:noFill/>
            <a:ln w="12700" cap="rnd" cmpd="sng">
              <a:solidFill>
                <a:srgbClr val="8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53" name="Freeform 429"/>
            <p:cNvSpPr>
              <a:spLocks/>
            </p:cNvSpPr>
            <p:nvPr/>
          </p:nvSpPr>
          <p:spPr bwMode="auto">
            <a:xfrm>
              <a:off x="490" y="424"/>
              <a:ext cx="17" cy="17"/>
            </a:xfrm>
            <a:custGeom>
              <a:avLst/>
              <a:gdLst/>
              <a:ahLst/>
              <a:cxnLst>
                <a:cxn ang="0">
                  <a:pos x="0" y="0"/>
                </a:cxn>
                <a:cxn ang="0">
                  <a:pos x="0" y="0"/>
                </a:cxn>
                <a:cxn ang="0">
                  <a:pos x="0" y="0"/>
                </a:cxn>
                <a:cxn ang="0">
                  <a:pos x="0" y="0"/>
                </a:cxn>
                <a:cxn ang="0">
                  <a:pos x="0" y="8"/>
                </a:cxn>
                <a:cxn ang="0">
                  <a:pos x="0" y="8"/>
                </a:cxn>
                <a:cxn ang="0">
                  <a:pos x="0" y="16"/>
                </a:cxn>
                <a:cxn ang="0">
                  <a:pos x="0" y="16"/>
                </a:cxn>
                <a:cxn ang="0">
                  <a:pos x="8" y="16"/>
                </a:cxn>
                <a:cxn ang="0">
                  <a:pos x="8" y="16"/>
                </a:cxn>
                <a:cxn ang="0">
                  <a:pos x="8" y="8"/>
                </a:cxn>
                <a:cxn ang="0">
                  <a:pos x="16" y="8"/>
                </a:cxn>
                <a:cxn ang="0">
                  <a:pos x="16" y="0"/>
                </a:cxn>
                <a:cxn ang="0">
                  <a:pos x="8" y="0"/>
                </a:cxn>
                <a:cxn ang="0">
                  <a:pos x="8" y="0"/>
                </a:cxn>
                <a:cxn ang="0">
                  <a:pos x="8" y="0"/>
                </a:cxn>
                <a:cxn ang="0">
                  <a:pos x="0" y="0"/>
                </a:cxn>
              </a:cxnLst>
              <a:rect l="0" t="0" r="r" b="b"/>
              <a:pathLst>
                <a:path w="17" h="17">
                  <a:moveTo>
                    <a:pt x="0" y="0"/>
                  </a:moveTo>
                  <a:lnTo>
                    <a:pt x="0" y="0"/>
                  </a:lnTo>
                  <a:lnTo>
                    <a:pt x="0" y="0"/>
                  </a:lnTo>
                  <a:lnTo>
                    <a:pt x="0" y="0"/>
                  </a:lnTo>
                  <a:lnTo>
                    <a:pt x="0" y="8"/>
                  </a:lnTo>
                  <a:lnTo>
                    <a:pt x="0" y="8"/>
                  </a:lnTo>
                  <a:lnTo>
                    <a:pt x="0" y="16"/>
                  </a:lnTo>
                  <a:lnTo>
                    <a:pt x="0" y="16"/>
                  </a:lnTo>
                  <a:lnTo>
                    <a:pt x="8" y="16"/>
                  </a:lnTo>
                  <a:lnTo>
                    <a:pt x="8" y="16"/>
                  </a:lnTo>
                  <a:lnTo>
                    <a:pt x="8" y="8"/>
                  </a:lnTo>
                  <a:lnTo>
                    <a:pt x="16" y="8"/>
                  </a:lnTo>
                  <a:lnTo>
                    <a:pt x="16" y="0"/>
                  </a:lnTo>
                  <a:lnTo>
                    <a:pt x="8" y="0"/>
                  </a:lnTo>
                  <a:lnTo>
                    <a:pt x="8" y="0"/>
                  </a:lnTo>
                  <a:lnTo>
                    <a:pt x="8" y="0"/>
                  </a:lnTo>
                  <a:lnTo>
                    <a:pt x="0" y="0"/>
                  </a:lnTo>
                </a:path>
              </a:pathLst>
            </a:custGeom>
            <a:solidFill>
              <a:srgbClr val="470000"/>
            </a:solidFill>
            <a:ln w="9525" cap="rnd">
              <a:noFill/>
              <a:round/>
              <a:headEnd/>
              <a:tailEnd/>
            </a:ln>
            <a:effectLst/>
          </p:spPr>
          <p:txBody>
            <a:bodyPr wrap="none" lIns="104683" tIns="52342" rIns="104683" bIns="52342">
              <a:spAutoFit/>
            </a:bodyPr>
            <a:lstStyle/>
            <a:p>
              <a:pPr>
                <a:defRPr/>
              </a:pPr>
              <a:endParaRPr lang="en-US" dirty="0"/>
            </a:p>
          </p:txBody>
        </p:sp>
        <p:sp>
          <p:nvSpPr>
            <p:cNvPr id="1454" name="Freeform 430"/>
            <p:cNvSpPr>
              <a:spLocks/>
            </p:cNvSpPr>
            <p:nvPr/>
          </p:nvSpPr>
          <p:spPr bwMode="auto">
            <a:xfrm>
              <a:off x="385" y="309"/>
              <a:ext cx="28" cy="78"/>
            </a:xfrm>
            <a:custGeom>
              <a:avLst/>
              <a:gdLst/>
              <a:ahLst/>
              <a:cxnLst>
                <a:cxn ang="0">
                  <a:pos x="1" y="48"/>
                </a:cxn>
                <a:cxn ang="0">
                  <a:pos x="6" y="44"/>
                </a:cxn>
                <a:cxn ang="0">
                  <a:pos x="8" y="33"/>
                </a:cxn>
                <a:cxn ang="0">
                  <a:pos x="14" y="23"/>
                </a:cxn>
                <a:cxn ang="0">
                  <a:pos x="16" y="28"/>
                </a:cxn>
                <a:cxn ang="0">
                  <a:pos x="20" y="36"/>
                </a:cxn>
                <a:cxn ang="0">
                  <a:pos x="23" y="45"/>
                </a:cxn>
                <a:cxn ang="0">
                  <a:pos x="25" y="53"/>
                </a:cxn>
                <a:cxn ang="0">
                  <a:pos x="24" y="58"/>
                </a:cxn>
                <a:cxn ang="0">
                  <a:pos x="22" y="66"/>
                </a:cxn>
                <a:cxn ang="0">
                  <a:pos x="18" y="77"/>
                </a:cxn>
                <a:cxn ang="0">
                  <a:pos x="19" y="74"/>
                </a:cxn>
                <a:cxn ang="0">
                  <a:pos x="21" y="68"/>
                </a:cxn>
                <a:cxn ang="0">
                  <a:pos x="24" y="60"/>
                </a:cxn>
                <a:cxn ang="0">
                  <a:pos x="26" y="53"/>
                </a:cxn>
                <a:cxn ang="0">
                  <a:pos x="27" y="49"/>
                </a:cxn>
                <a:cxn ang="0">
                  <a:pos x="26" y="46"/>
                </a:cxn>
                <a:cxn ang="0">
                  <a:pos x="25" y="42"/>
                </a:cxn>
                <a:cxn ang="0">
                  <a:pos x="24" y="35"/>
                </a:cxn>
                <a:cxn ang="0">
                  <a:pos x="22" y="29"/>
                </a:cxn>
                <a:cxn ang="0">
                  <a:pos x="21" y="24"/>
                </a:cxn>
                <a:cxn ang="0">
                  <a:pos x="20" y="18"/>
                </a:cxn>
                <a:cxn ang="0">
                  <a:pos x="21" y="12"/>
                </a:cxn>
                <a:cxn ang="0">
                  <a:pos x="21" y="6"/>
                </a:cxn>
                <a:cxn ang="0">
                  <a:pos x="22" y="3"/>
                </a:cxn>
                <a:cxn ang="0">
                  <a:pos x="23" y="0"/>
                </a:cxn>
                <a:cxn ang="0">
                  <a:pos x="21" y="3"/>
                </a:cxn>
                <a:cxn ang="0">
                  <a:pos x="17" y="10"/>
                </a:cxn>
                <a:cxn ang="0">
                  <a:pos x="13" y="20"/>
                </a:cxn>
                <a:cxn ang="0">
                  <a:pos x="9" y="28"/>
                </a:cxn>
                <a:cxn ang="0">
                  <a:pos x="7" y="32"/>
                </a:cxn>
                <a:cxn ang="0">
                  <a:pos x="7" y="34"/>
                </a:cxn>
                <a:cxn ang="0">
                  <a:pos x="4" y="43"/>
                </a:cxn>
              </a:cxnLst>
              <a:rect l="0" t="0" r="r" b="b"/>
              <a:pathLst>
                <a:path w="28" h="78">
                  <a:moveTo>
                    <a:pt x="0" y="48"/>
                  </a:moveTo>
                  <a:lnTo>
                    <a:pt x="1" y="48"/>
                  </a:lnTo>
                  <a:lnTo>
                    <a:pt x="3" y="46"/>
                  </a:lnTo>
                  <a:lnTo>
                    <a:pt x="6" y="44"/>
                  </a:lnTo>
                  <a:lnTo>
                    <a:pt x="7" y="39"/>
                  </a:lnTo>
                  <a:lnTo>
                    <a:pt x="8" y="33"/>
                  </a:lnTo>
                  <a:lnTo>
                    <a:pt x="14" y="22"/>
                  </a:lnTo>
                  <a:lnTo>
                    <a:pt x="14" y="23"/>
                  </a:lnTo>
                  <a:lnTo>
                    <a:pt x="16" y="25"/>
                  </a:lnTo>
                  <a:lnTo>
                    <a:pt x="16" y="28"/>
                  </a:lnTo>
                  <a:lnTo>
                    <a:pt x="18" y="32"/>
                  </a:lnTo>
                  <a:lnTo>
                    <a:pt x="20" y="36"/>
                  </a:lnTo>
                  <a:lnTo>
                    <a:pt x="22" y="41"/>
                  </a:lnTo>
                  <a:lnTo>
                    <a:pt x="23" y="45"/>
                  </a:lnTo>
                  <a:lnTo>
                    <a:pt x="25" y="49"/>
                  </a:lnTo>
                  <a:lnTo>
                    <a:pt x="25" y="53"/>
                  </a:lnTo>
                  <a:lnTo>
                    <a:pt x="25" y="56"/>
                  </a:lnTo>
                  <a:lnTo>
                    <a:pt x="24" y="58"/>
                  </a:lnTo>
                  <a:lnTo>
                    <a:pt x="23" y="62"/>
                  </a:lnTo>
                  <a:lnTo>
                    <a:pt x="22" y="66"/>
                  </a:lnTo>
                  <a:lnTo>
                    <a:pt x="20" y="71"/>
                  </a:lnTo>
                  <a:lnTo>
                    <a:pt x="18" y="77"/>
                  </a:lnTo>
                  <a:lnTo>
                    <a:pt x="18" y="76"/>
                  </a:lnTo>
                  <a:lnTo>
                    <a:pt x="19" y="74"/>
                  </a:lnTo>
                  <a:lnTo>
                    <a:pt x="20" y="71"/>
                  </a:lnTo>
                  <a:lnTo>
                    <a:pt x="21" y="68"/>
                  </a:lnTo>
                  <a:lnTo>
                    <a:pt x="23" y="64"/>
                  </a:lnTo>
                  <a:lnTo>
                    <a:pt x="24" y="60"/>
                  </a:lnTo>
                  <a:lnTo>
                    <a:pt x="25" y="56"/>
                  </a:lnTo>
                  <a:lnTo>
                    <a:pt x="26" y="53"/>
                  </a:lnTo>
                  <a:lnTo>
                    <a:pt x="27" y="50"/>
                  </a:lnTo>
                  <a:lnTo>
                    <a:pt x="27" y="49"/>
                  </a:lnTo>
                  <a:lnTo>
                    <a:pt x="27" y="48"/>
                  </a:lnTo>
                  <a:lnTo>
                    <a:pt x="26" y="46"/>
                  </a:lnTo>
                  <a:lnTo>
                    <a:pt x="26" y="44"/>
                  </a:lnTo>
                  <a:lnTo>
                    <a:pt x="25" y="42"/>
                  </a:lnTo>
                  <a:lnTo>
                    <a:pt x="25" y="38"/>
                  </a:lnTo>
                  <a:lnTo>
                    <a:pt x="24" y="35"/>
                  </a:lnTo>
                  <a:lnTo>
                    <a:pt x="23" y="32"/>
                  </a:lnTo>
                  <a:lnTo>
                    <a:pt x="22" y="29"/>
                  </a:lnTo>
                  <a:lnTo>
                    <a:pt x="22" y="26"/>
                  </a:lnTo>
                  <a:lnTo>
                    <a:pt x="21" y="24"/>
                  </a:lnTo>
                  <a:lnTo>
                    <a:pt x="21" y="20"/>
                  </a:lnTo>
                  <a:lnTo>
                    <a:pt x="20" y="18"/>
                  </a:lnTo>
                  <a:lnTo>
                    <a:pt x="20" y="15"/>
                  </a:lnTo>
                  <a:lnTo>
                    <a:pt x="21" y="12"/>
                  </a:lnTo>
                  <a:lnTo>
                    <a:pt x="21" y="9"/>
                  </a:lnTo>
                  <a:lnTo>
                    <a:pt x="21" y="6"/>
                  </a:lnTo>
                  <a:lnTo>
                    <a:pt x="22" y="5"/>
                  </a:lnTo>
                  <a:lnTo>
                    <a:pt x="22" y="3"/>
                  </a:lnTo>
                  <a:lnTo>
                    <a:pt x="22" y="1"/>
                  </a:lnTo>
                  <a:lnTo>
                    <a:pt x="23" y="0"/>
                  </a:lnTo>
                  <a:lnTo>
                    <a:pt x="22" y="1"/>
                  </a:lnTo>
                  <a:lnTo>
                    <a:pt x="21" y="3"/>
                  </a:lnTo>
                  <a:lnTo>
                    <a:pt x="20" y="6"/>
                  </a:lnTo>
                  <a:lnTo>
                    <a:pt x="17" y="10"/>
                  </a:lnTo>
                  <a:lnTo>
                    <a:pt x="16" y="15"/>
                  </a:lnTo>
                  <a:lnTo>
                    <a:pt x="13" y="20"/>
                  </a:lnTo>
                  <a:lnTo>
                    <a:pt x="11" y="25"/>
                  </a:lnTo>
                  <a:lnTo>
                    <a:pt x="9" y="28"/>
                  </a:lnTo>
                  <a:lnTo>
                    <a:pt x="8" y="31"/>
                  </a:lnTo>
                  <a:lnTo>
                    <a:pt x="7" y="32"/>
                  </a:lnTo>
                  <a:lnTo>
                    <a:pt x="7" y="32"/>
                  </a:lnTo>
                  <a:lnTo>
                    <a:pt x="7" y="34"/>
                  </a:lnTo>
                  <a:lnTo>
                    <a:pt x="7" y="38"/>
                  </a:lnTo>
                  <a:lnTo>
                    <a:pt x="4" y="43"/>
                  </a:lnTo>
                  <a:lnTo>
                    <a:pt x="0" y="48"/>
                  </a:lnTo>
                </a:path>
              </a:pathLst>
            </a:custGeom>
            <a:solidFill>
              <a:srgbClr val="470000"/>
            </a:solidFill>
            <a:ln w="9525" cap="rnd">
              <a:noFill/>
              <a:round/>
              <a:headEnd/>
              <a:tailEnd/>
            </a:ln>
            <a:effectLst/>
          </p:spPr>
          <p:txBody>
            <a:bodyPr wrap="none" lIns="104683" tIns="52342" rIns="104683" bIns="52342">
              <a:spAutoFit/>
            </a:bodyPr>
            <a:lstStyle/>
            <a:p>
              <a:pPr>
                <a:defRPr/>
              </a:pPr>
              <a:endParaRPr lang="en-US" dirty="0"/>
            </a:p>
          </p:txBody>
        </p:sp>
        <p:sp>
          <p:nvSpPr>
            <p:cNvPr id="1455" name="Freeform 431"/>
            <p:cNvSpPr>
              <a:spLocks/>
            </p:cNvSpPr>
            <p:nvPr/>
          </p:nvSpPr>
          <p:spPr bwMode="auto">
            <a:xfrm>
              <a:off x="419" y="298"/>
              <a:ext cx="34" cy="43"/>
            </a:xfrm>
            <a:custGeom>
              <a:avLst/>
              <a:gdLst/>
              <a:ahLst/>
              <a:cxnLst>
                <a:cxn ang="0">
                  <a:pos x="0" y="0"/>
                </a:cxn>
                <a:cxn ang="0">
                  <a:pos x="1" y="9"/>
                </a:cxn>
                <a:cxn ang="0">
                  <a:pos x="4" y="18"/>
                </a:cxn>
                <a:cxn ang="0">
                  <a:pos x="7" y="24"/>
                </a:cxn>
                <a:cxn ang="0">
                  <a:pos x="12" y="30"/>
                </a:cxn>
                <a:cxn ang="0">
                  <a:pos x="17" y="34"/>
                </a:cxn>
                <a:cxn ang="0">
                  <a:pos x="22" y="37"/>
                </a:cxn>
                <a:cxn ang="0">
                  <a:pos x="26" y="39"/>
                </a:cxn>
                <a:cxn ang="0">
                  <a:pos x="30" y="41"/>
                </a:cxn>
                <a:cxn ang="0">
                  <a:pos x="32" y="41"/>
                </a:cxn>
                <a:cxn ang="0">
                  <a:pos x="33" y="42"/>
                </a:cxn>
              </a:cxnLst>
              <a:rect l="0" t="0" r="r" b="b"/>
              <a:pathLst>
                <a:path w="34" h="43">
                  <a:moveTo>
                    <a:pt x="0" y="0"/>
                  </a:moveTo>
                  <a:lnTo>
                    <a:pt x="1" y="9"/>
                  </a:lnTo>
                  <a:lnTo>
                    <a:pt x="4" y="18"/>
                  </a:lnTo>
                  <a:lnTo>
                    <a:pt x="7" y="24"/>
                  </a:lnTo>
                  <a:lnTo>
                    <a:pt x="12" y="30"/>
                  </a:lnTo>
                  <a:lnTo>
                    <a:pt x="17" y="34"/>
                  </a:lnTo>
                  <a:lnTo>
                    <a:pt x="22" y="37"/>
                  </a:lnTo>
                  <a:lnTo>
                    <a:pt x="26" y="39"/>
                  </a:lnTo>
                  <a:lnTo>
                    <a:pt x="30" y="41"/>
                  </a:lnTo>
                  <a:lnTo>
                    <a:pt x="32" y="41"/>
                  </a:lnTo>
                  <a:lnTo>
                    <a:pt x="33" y="42"/>
                  </a:lnTo>
                </a:path>
              </a:pathLst>
            </a:custGeom>
            <a:noFill/>
            <a:ln w="12700" cap="rnd" cmpd="sng">
              <a:solidFill>
                <a:srgbClr val="8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56" name="Freeform 432"/>
            <p:cNvSpPr>
              <a:spLocks/>
            </p:cNvSpPr>
            <p:nvPr/>
          </p:nvSpPr>
          <p:spPr bwMode="auto">
            <a:xfrm>
              <a:off x="419" y="298"/>
              <a:ext cx="34" cy="43"/>
            </a:xfrm>
            <a:custGeom>
              <a:avLst/>
              <a:gdLst/>
              <a:ahLst/>
              <a:cxnLst>
                <a:cxn ang="0">
                  <a:pos x="0" y="0"/>
                </a:cxn>
                <a:cxn ang="0">
                  <a:pos x="0" y="3"/>
                </a:cxn>
                <a:cxn ang="0">
                  <a:pos x="1" y="7"/>
                </a:cxn>
                <a:cxn ang="0">
                  <a:pos x="1" y="10"/>
                </a:cxn>
                <a:cxn ang="0">
                  <a:pos x="2" y="13"/>
                </a:cxn>
                <a:cxn ang="0">
                  <a:pos x="3" y="16"/>
                </a:cxn>
                <a:cxn ang="0">
                  <a:pos x="6" y="22"/>
                </a:cxn>
                <a:cxn ang="0">
                  <a:pos x="10" y="28"/>
                </a:cxn>
                <a:cxn ang="0">
                  <a:pos x="14" y="32"/>
                </a:cxn>
                <a:cxn ang="0">
                  <a:pos x="18" y="35"/>
                </a:cxn>
                <a:cxn ang="0">
                  <a:pos x="23" y="38"/>
                </a:cxn>
                <a:cxn ang="0">
                  <a:pos x="26" y="40"/>
                </a:cxn>
                <a:cxn ang="0">
                  <a:pos x="28" y="41"/>
                </a:cxn>
                <a:cxn ang="0">
                  <a:pos x="31" y="41"/>
                </a:cxn>
                <a:cxn ang="0">
                  <a:pos x="32" y="42"/>
                </a:cxn>
                <a:cxn ang="0">
                  <a:pos x="33" y="42"/>
                </a:cxn>
              </a:cxnLst>
              <a:rect l="0" t="0" r="r" b="b"/>
              <a:pathLst>
                <a:path w="34" h="43">
                  <a:moveTo>
                    <a:pt x="0" y="0"/>
                  </a:moveTo>
                  <a:lnTo>
                    <a:pt x="0" y="3"/>
                  </a:lnTo>
                  <a:lnTo>
                    <a:pt x="1" y="7"/>
                  </a:lnTo>
                  <a:lnTo>
                    <a:pt x="1" y="10"/>
                  </a:lnTo>
                  <a:lnTo>
                    <a:pt x="2" y="13"/>
                  </a:lnTo>
                  <a:lnTo>
                    <a:pt x="3" y="16"/>
                  </a:lnTo>
                  <a:lnTo>
                    <a:pt x="6" y="22"/>
                  </a:lnTo>
                  <a:lnTo>
                    <a:pt x="10" y="28"/>
                  </a:lnTo>
                  <a:lnTo>
                    <a:pt x="14" y="32"/>
                  </a:lnTo>
                  <a:lnTo>
                    <a:pt x="18" y="35"/>
                  </a:lnTo>
                  <a:lnTo>
                    <a:pt x="23" y="38"/>
                  </a:lnTo>
                  <a:lnTo>
                    <a:pt x="26" y="40"/>
                  </a:lnTo>
                  <a:lnTo>
                    <a:pt x="28" y="41"/>
                  </a:lnTo>
                  <a:lnTo>
                    <a:pt x="31" y="41"/>
                  </a:lnTo>
                  <a:lnTo>
                    <a:pt x="32" y="42"/>
                  </a:lnTo>
                  <a:lnTo>
                    <a:pt x="33" y="42"/>
                  </a:lnTo>
                </a:path>
              </a:pathLst>
            </a:custGeom>
            <a:noFill/>
            <a:ln w="12700" cap="rnd" cmpd="sng">
              <a:solidFill>
                <a:srgbClr val="86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57" name="Freeform 433"/>
            <p:cNvSpPr>
              <a:spLocks/>
            </p:cNvSpPr>
            <p:nvPr/>
          </p:nvSpPr>
          <p:spPr bwMode="auto">
            <a:xfrm>
              <a:off x="419" y="298"/>
              <a:ext cx="33" cy="43"/>
            </a:xfrm>
            <a:custGeom>
              <a:avLst/>
              <a:gdLst/>
              <a:ahLst/>
              <a:cxnLst>
                <a:cxn ang="0">
                  <a:pos x="0" y="0"/>
                </a:cxn>
                <a:cxn ang="0">
                  <a:pos x="0" y="3"/>
                </a:cxn>
                <a:cxn ang="0">
                  <a:pos x="1" y="7"/>
                </a:cxn>
                <a:cxn ang="0">
                  <a:pos x="1" y="10"/>
                </a:cxn>
                <a:cxn ang="0">
                  <a:pos x="2" y="14"/>
                </a:cxn>
                <a:cxn ang="0">
                  <a:pos x="3" y="16"/>
                </a:cxn>
                <a:cxn ang="0">
                  <a:pos x="6" y="23"/>
                </a:cxn>
                <a:cxn ang="0">
                  <a:pos x="10" y="28"/>
                </a:cxn>
                <a:cxn ang="0">
                  <a:pos x="14" y="32"/>
                </a:cxn>
                <a:cxn ang="0">
                  <a:pos x="18" y="36"/>
                </a:cxn>
                <a:cxn ang="0">
                  <a:pos x="22" y="38"/>
                </a:cxn>
                <a:cxn ang="0">
                  <a:pos x="26" y="40"/>
                </a:cxn>
                <a:cxn ang="0">
                  <a:pos x="28" y="41"/>
                </a:cxn>
                <a:cxn ang="0">
                  <a:pos x="30" y="42"/>
                </a:cxn>
                <a:cxn ang="0">
                  <a:pos x="32" y="42"/>
                </a:cxn>
              </a:cxnLst>
              <a:rect l="0" t="0" r="r" b="b"/>
              <a:pathLst>
                <a:path w="33" h="43">
                  <a:moveTo>
                    <a:pt x="0" y="0"/>
                  </a:moveTo>
                  <a:lnTo>
                    <a:pt x="0" y="3"/>
                  </a:lnTo>
                  <a:lnTo>
                    <a:pt x="1" y="7"/>
                  </a:lnTo>
                  <a:lnTo>
                    <a:pt x="1" y="10"/>
                  </a:lnTo>
                  <a:lnTo>
                    <a:pt x="2" y="14"/>
                  </a:lnTo>
                  <a:lnTo>
                    <a:pt x="3" y="16"/>
                  </a:lnTo>
                  <a:lnTo>
                    <a:pt x="6" y="23"/>
                  </a:lnTo>
                  <a:lnTo>
                    <a:pt x="10" y="28"/>
                  </a:lnTo>
                  <a:lnTo>
                    <a:pt x="14" y="32"/>
                  </a:lnTo>
                  <a:lnTo>
                    <a:pt x="18" y="36"/>
                  </a:lnTo>
                  <a:lnTo>
                    <a:pt x="22" y="38"/>
                  </a:lnTo>
                  <a:lnTo>
                    <a:pt x="26" y="40"/>
                  </a:lnTo>
                  <a:lnTo>
                    <a:pt x="28" y="41"/>
                  </a:lnTo>
                  <a:lnTo>
                    <a:pt x="30" y="42"/>
                  </a:lnTo>
                  <a:lnTo>
                    <a:pt x="32" y="42"/>
                  </a:lnTo>
                </a:path>
              </a:pathLst>
            </a:custGeom>
            <a:noFill/>
            <a:ln w="12700" cap="rnd" cmpd="sng">
              <a:solidFill>
                <a:srgbClr val="86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58" name="Freeform 434"/>
            <p:cNvSpPr>
              <a:spLocks/>
            </p:cNvSpPr>
            <p:nvPr/>
          </p:nvSpPr>
          <p:spPr bwMode="auto">
            <a:xfrm>
              <a:off x="419" y="298"/>
              <a:ext cx="33" cy="44"/>
            </a:xfrm>
            <a:custGeom>
              <a:avLst/>
              <a:gdLst/>
              <a:ahLst/>
              <a:cxnLst>
                <a:cxn ang="0">
                  <a:pos x="0" y="0"/>
                </a:cxn>
                <a:cxn ang="0">
                  <a:pos x="0" y="3"/>
                </a:cxn>
                <a:cxn ang="0">
                  <a:pos x="1" y="7"/>
                </a:cxn>
                <a:cxn ang="0">
                  <a:pos x="1" y="10"/>
                </a:cxn>
                <a:cxn ang="0">
                  <a:pos x="2" y="14"/>
                </a:cxn>
                <a:cxn ang="0">
                  <a:pos x="3" y="16"/>
                </a:cxn>
                <a:cxn ang="0">
                  <a:pos x="6" y="23"/>
                </a:cxn>
                <a:cxn ang="0">
                  <a:pos x="10" y="28"/>
                </a:cxn>
                <a:cxn ang="0">
                  <a:pos x="14" y="33"/>
                </a:cxn>
                <a:cxn ang="0">
                  <a:pos x="18" y="36"/>
                </a:cxn>
                <a:cxn ang="0">
                  <a:pos x="22" y="38"/>
                </a:cxn>
                <a:cxn ang="0">
                  <a:pos x="25" y="40"/>
                </a:cxn>
                <a:cxn ang="0">
                  <a:pos x="28" y="41"/>
                </a:cxn>
                <a:cxn ang="0">
                  <a:pos x="30" y="42"/>
                </a:cxn>
                <a:cxn ang="0">
                  <a:pos x="32" y="42"/>
                </a:cxn>
                <a:cxn ang="0">
                  <a:pos x="32" y="43"/>
                </a:cxn>
              </a:cxnLst>
              <a:rect l="0" t="0" r="r" b="b"/>
              <a:pathLst>
                <a:path w="33" h="44">
                  <a:moveTo>
                    <a:pt x="0" y="0"/>
                  </a:moveTo>
                  <a:lnTo>
                    <a:pt x="0" y="3"/>
                  </a:lnTo>
                  <a:lnTo>
                    <a:pt x="1" y="7"/>
                  </a:lnTo>
                  <a:lnTo>
                    <a:pt x="1" y="10"/>
                  </a:lnTo>
                  <a:lnTo>
                    <a:pt x="2" y="14"/>
                  </a:lnTo>
                  <a:lnTo>
                    <a:pt x="3" y="16"/>
                  </a:lnTo>
                  <a:lnTo>
                    <a:pt x="6" y="23"/>
                  </a:lnTo>
                  <a:lnTo>
                    <a:pt x="10" y="28"/>
                  </a:lnTo>
                  <a:lnTo>
                    <a:pt x="14" y="33"/>
                  </a:lnTo>
                  <a:lnTo>
                    <a:pt x="18" y="36"/>
                  </a:lnTo>
                  <a:lnTo>
                    <a:pt x="22" y="38"/>
                  </a:lnTo>
                  <a:lnTo>
                    <a:pt x="25" y="40"/>
                  </a:lnTo>
                  <a:lnTo>
                    <a:pt x="28" y="41"/>
                  </a:lnTo>
                  <a:lnTo>
                    <a:pt x="30" y="42"/>
                  </a:lnTo>
                  <a:lnTo>
                    <a:pt x="32" y="42"/>
                  </a:lnTo>
                  <a:lnTo>
                    <a:pt x="32" y="43"/>
                  </a:lnTo>
                </a:path>
              </a:pathLst>
            </a:custGeom>
            <a:noFill/>
            <a:ln w="12700" cap="rnd" cmpd="sng">
              <a:solidFill>
                <a:srgbClr val="85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59" name="Freeform 435"/>
            <p:cNvSpPr>
              <a:spLocks/>
            </p:cNvSpPr>
            <p:nvPr/>
          </p:nvSpPr>
          <p:spPr bwMode="auto">
            <a:xfrm>
              <a:off x="419" y="298"/>
              <a:ext cx="33" cy="44"/>
            </a:xfrm>
            <a:custGeom>
              <a:avLst/>
              <a:gdLst/>
              <a:ahLst/>
              <a:cxnLst>
                <a:cxn ang="0">
                  <a:pos x="0" y="0"/>
                </a:cxn>
                <a:cxn ang="0">
                  <a:pos x="0" y="4"/>
                </a:cxn>
                <a:cxn ang="0">
                  <a:pos x="0" y="7"/>
                </a:cxn>
                <a:cxn ang="0">
                  <a:pos x="1" y="11"/>
                </a:cxn>
                <a:cxn ang="0">
                  <a:pos x="2" y="14"/>
                </a:cxn>
                <a:cxn ang="0">
                  <a:pos x="3" y="17"/>
                </a:cxn>
                <a:cxn ang="0">
                  <a:pos x="6" y="23"/>
                </a:cxn>
                <a:cxn ang="0">
                  <a:pos x="10" y="28"/>
                </a:cxn>
                <a:cxn ang="0">
                  <a:pos x="14" y="33"/>
                </a:cxn>
                <a:cxn ang="0">
                  <a:pos x="18" y="36"/>
                </a:cxn>
                <a:cxn ang="0">
                  <a:pos x="22" y="39"/>
                </a:cxn>
                <a:cxn ang="0">
                  <a:pos x="25" y="40"/>
                </a:cxn>
                <a:cxn ang="0">
                  <a:pos x="28" y="41"/>
                </a:cxn>
                <a:cxn ang="0">
                  <a:pos x="30" y="42"/>
                </a:cxn>
                <a:cxn ang="0">
                  <a:pos x="31" y="43"/>
                </a:cxn>
                <a:cxn ang="0">
                  <a:pos x="32" y="43"/>
                </a:cxn>
              </a:cxnLst>
              <a:rect l="0" t="0" r="r" b="b"/>
              <a:pathLst>
                <a:path w="33" h="44">
                  <a:moveTo>
                    <a:pt x="0" y="0"/>
                  </a:moveTo>
                  <a:lnTo>
                    <a:pt x="0" y="4"/>
                  </a:lnTo>
                  <a:lnTo>
                    <a:pt x="0" y="7"/>
                  </a:lnTo>
                  <a:lnTo>
                    <a:pt x="1" y="11"/>
                  </a:lnTo>
                  <a:lnTo>
                    <a:pt x="2" y="14"/>
                  </a:lnTo>
                  <a:lnTo>
                    <a:pt x="3" y="17"/>
                  </a:lnTo>
                  <a:lnTo>
                    <a:pt x="6" y="23"/>
                  </a:lnTo>
                  <a:lnTo>
                    <a:pt x="10" y="28"/>
                  </a:lnTo>
                  <a:lnTo>
                    <a:pt x="14" y="33"/>
                  </a:lnTo>
                  <a:lnTo>
                    <a:pt x="18" y="36"/>
                  </a:lnTo>
                  <a:lnTo>
                    <a:pt x="22" y="39"/>
                  </a:lnTo>
                  <a:lnTo>
                    <a:pt x="25" y="40"/>
                  </a:lnTo>
                  <a:lnTo>
                    <a:pt x="28" y="41"/>
                  </a:lnTo>
                  <a:lnTo>
                    <a:pt x="30" y="42"/>
                  </a:lnTo>
                  <a:lnTo>
                    <a:pt x="31" y="43"/>
                  </a:lnTo>
                  <a:lnTo>
                    <a:pt x="32" y="43"/>
                  </a:lnTo>
                </a:path>
              </a:pathLst>
            </a:custGeom>
            <a:noFill/>
            <a:ln w="12700" cap="rnd" cmpd="sng">
              <a:solidFill>
                <a:srgbClr val="85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60" name="Freeform 436"/>
            <p:cNvSpPr>
              <a:spLocks/>
            </p:cNvSpPr>
            <p:nvPr/>
          </p:nvSpPr>
          <p:spPr bwMode="auto">
            <a:xfrm>
              <a:off x="419" y="298"/>
              <a:ext cx="32" cy="44"/>
            </a:xfrm>
            <a:custGeom>
              <a:avLst/>
              <a:gdLst/>
              <a:ahLst/>
              <a:cxnLst>
                <a:cxn ang="0">
                  <a:pos x="0" y="0"/>
                </a:cxn>
                <a:cxn ang="0">
                  <a:pos x="0" y="4"/>
                </a:cxn>
                <a:cxn ang="0">
                  <a:pos x="0" y="7"/>
                </a:cxn>
                <a:cxn ang="0">
                  <a:pos x="1" y="11"/>
                </a:cxn>
                <a:cxn ang="0">
                  <a:pos x="2" y="14"/>
                </a:cxn>
                <a:cxn ang="0">
                  <a:pos x="3" y="17"/>
                </a:cxn>
                <a:cxn ang="0">
                  <a:pos x="6" y="23"/>
                </a:cxn>
                <a:cxn ang="0">
                  <a:pos x="9" y="28"/>
                </a:cxn>
                <a:cxn ang="0">
                  <a:pos x="14" y="33"/>
                </a:cxn>
                <a:cxn ang="0">
                  <a:pos x="18" y="36"/>
                </a:cxn>
                <a:cxn ang="0">
                  <a:pos x="22" y="39"/>
                </a:cxn>
                <a:cxn ang="0">
                  <a:pos x="25" y="40"/>
                </a:cxn>
                <a:cxn ang="0">
                  <a:pos x="28" y="42"/>
                </a:cxn>
                <a:cxn ang="0">
                  <a:pos x="30" y="42"/>
                </a:cxn>
                <a:cxn ang="0">
                  <a:pos x="31" y="43"/>
                </a:cxn>
              </a:cxnLst>
              <a:rect l="0" t="0" r="r" b="b"/>
              <a:pathLst>
                <a:path w="32" h="44">
                  <a:moveTo>
                    <a:pt x="0" y="0"/>
                  </a:moveTo>
                  <a:lnTo>
                    <a:pt x="0" y="4"/>
                  </a:lnTo>
                  <a:lnTo>
                    <a:pt x="0" y="7"/>
                  </a:lnTo>
                  <a:lnTo>
                    <a:pt x="1" y="11"/>
                  </a:lnTo>
                  <a:lnTo>
                    <a:pt x="2" y="14"/>
                  </a:lnTo>
                  <a:lnTo>
                    <a:pt x="3" y="17"/>
                  </a:lnTo>
                  <a:lnTo>
                    <a:pt x="6" y="23"/>
                  </a:lnTo>
                  <a:lnTo>
                    <a:pt x="9" y="28"/>
                  </a:lnTo>
                  <a:lnTo>
                    <a:pt x="14" y="33"/>
                  </a:lnTo>
                  <a:lnTo>
                    <a:pt x="18" y="36"/>
                  </a:lnTo>
                  <a:lnTo>
                    <a:pt x="22" y="39"/>
                  </a:lnTo>
                  <a:lnTo>
                    <a:pt x="25" y="40"/>
                  </a:lnTo>
                  <a:lnTo>
                    <a:pt x="28" y="42"/>
                  </a:lnTo>
                  <a:lnTo>
                    <a:pt x="30" y="42"/>
                  </a:lnTo>
                  <a:lnTo>
                    <a:pt x="31" y="43"/>
                  </a:lnTo>
                </a:path>
              </a:pathLst>
            </a:custGeom>
            <a:noFill/>
            <a:ln w="12700" cap="rnd" cmpd="sng">
              <a:solidFill>
                <a:srgbClr val="84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61" name="Freeform 437"/>
            <p:cNvSpPr>
              <a:spLocks/>
            </p:cNvSpPr>
            <p:nvPr/>
          </p:nvSpPr>
          <p:spPr bwMode="auto">
            <a:xfrm>
              <a:off x="419" y="298"/>
              <a:ext cx="32" cy="44"/>
            </a:xfrm>
            <a:custGeom>
              <a:avLst/>
              <a:gdLst/>
              <a:ahLst/>
              <a:cxnLst>
                <a:cxn ang="0">
                  <a:pos x="0" y="0"/>
                </a:cxn>
                <a:cxn ang="0">
                  <a:pos x="0" y="4"/>
                </a:cxn>
                <a:cxn ang="0">
                  <a:pos x="0" y="8"/>
                </a:cxn>
                <a:cxn ang="0">
                  <a:pos x="1" y="11"/>
                </a:cxn>
                <a:cxn ang="0">
                  <a:pos x="2" y="14"/>
                </a:cxn>
                <a:cxn ang="0">
                  <a:pos x="3" y="17"/>
                </a:cxn>
                <a:cxn ang="0">
                  <a:pos x="5" y="23"/>
                </a:cxn>
                <a:cxn ang="0">
                  <a:pos x="9" y="28"/>
                </a:cxn>
                <a:cxn ang="0">
                  <a:pos x="13" y="33"/>
                </a:cxn>
                <a:cxn ang="0">
                  <a:pos x="18" y="36"/>
                </a:cxn>
                <a:cxn ang="0">
                  <a:pos x="22" y="39"/>
                </a:cxn>
                <a:cxn ang="0">
                  <a:pos x="25" y="40"/>
                </a:cxn>
                <a:cxn ang="0">
                  <a:pos x="27" y="42"/>
                </a:cxn>
                <a:cxn ang="0">
                  <a:pos x="29" y="43"/>
                </a:cxn>
                <a:cxn ang="0">
                  <a:pos x="31" y="43"/>
                </a:cxn>
              </a:cxnLst>
              <a:rect l="0" t="0" r="r" b="b"/>
              <a:pathLst>
                <a:path w="32" h="44">
                  <a:moveTo>
                    <a:pt x="0" y="0"/>
                  </a:moveTo>
                  <a:lnTo>
                    <a:pt x="0" y="4"/>
                  </a:lnTo>
                  <a:lnTo>
                    <a:pt x="0" y="8"/>
                  </a:lnTo>
                  <a:lnTo>
                    <a:pt x="1" y="11"/>
                  </a:lnTo>
                  <a:lnTo>
                    <a:pt x="2" y="14"/>
                  </a:lnTo>
                  <a:lnTo>
                    <a:pt x="3" y="17"/>
                  </a:lnTo>
                  <a:lnTo>
                    <a:pt x="5" y="23"/>
                  </a:lnTo>
                  <a:lnTo>
                    <a:pt x="9" y="28"/>
                  </a:lnTo>
                  <a:lnTo>
                    <a:pt x="13" y="33"/>
                  </a:lnTo>
                  <a:lnTo>
                    <a:pt x="18" y="36"/>
                  </a:lnTo>
                  <a:lnTo>
                    <a:pt x="22" y="39"/>
                  </a:lnTo>
                  <a:lnTo>
                    <a:pt x="25" y="40"/>
                  </a:lnTo>
                  <a:lnTo>
                    <a:pt x="27" y="42"/>
                  </a:lnTo>
                  <a:lnTo>
                    <a:pt x="29" y="43"/>
                  </a:lnTo>
                  <a:lnTo>
                    <a:pt x="31" y="43"/>
                  </a:lnTo>
                </a:path>
              </a:pathLst>
            </a:custGeom>
            <a:noFill/>
            <a:ln w="12700" cap="rnd" cmpd="sng">
              <a:solidFill>
                <a:srgbClr val="83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62" name="Freeform 438"/>
            <p:cNvSpPr>
              <a:spLocks/>
            </p:cNvSpPr>
            <p:nvPr/>
          </p:nvSpPr>
          <p:spPr bwMode="auto">
            <a:xfrm>
              <a:off x="419" y="298"/>
              <a:ext cx="32" cy="45"/>
            </a:xfrm>
            <a:custGeom>
              <a:avLst/>
              <a:gdLst/>
              <a:ahLst/>
              <a:cxnLst>
                <a:cxn ang="0">
                  <a:pos x="0" y="0"/>
                </a:cxn>
                <a:cxn ang="0">
                  <a:pos x="0" y="4"/>
                </a:cxn>
                <a:cxn ang="0">
                  <a:pos x="0" y="8"/>
                </a:cxn>
                <a:cxn ang="0">
                  <a:pos x="1" y="11"/>
                </a:cxn>
                <a:cxn ang="0">
                  <a:pos x="2" y="14"/>
                </a:cxn>
                <a:cxn ang="0">
                  <a:pos x="3" y="17"/>
                </a:cxn>
                <a:cxn ang="0">
                  <a:pos x="5" y="23"/>
                </a:cxn>
                <a:cxn ang="0">
                  <a:pos x="9" y="28"/>
                </a:cxn>
                <a:cxn ang="0">
                  <a:pos x="13" y="33"/>
                </a:cxn>
                <a:cxn ang="0">
                  <a:pos x="17" y="37"/>
                </a:cxn>
                <a:cxn ang="0">
                  <a:pos x="22" y="39"/>
                </a:cxn>
                <a:cxn ang="0">
                  <a:pos x="24" y="41"/>
                </a:cxn>
                <a:cxn ang="0">
                  <a:pos x="27" y="42"/>
                </a:cxn>
                <a:cxn ang="0">
                  <a:pos x="29" y="43"/>
                </a:cxn>
                <a:cxn ang="0">
                  <a:pos x="30" y="44"/>
                </a:cxn>
                <a:cxn ang="0">
                  <a:pos x="31" y="44"/>
                </a:cxn>
              </a:cxnLst>
              <a:rect l="0" t="0" r="r" b="b"/>
              <a:pathLst>
                <a:path w="32" h="45">
                  <a:moveTo>
                    <a:pt x="0" y="0"/>
                  </a:moveTo>
                  <a:lnTo>
                    <a:pt x="0" y="4"/>
                  </a:lnTo>
                  <a:lnTo>
                    <a:pt x="0" y="8"/>
                  </a:lnTo>
                  <a:lnTo>
                    <a:pt x="1" y="11"/>
                  </a:lnTo>
                  <a:lnTo>
                    <a:pt x="2" y="14"/>
                  </a:lnTo>
                  <a:lnTo>
                    <a:pt x="3" y="17"/>
                  </a:lnTo>
                  <a:lnTo>
                    <a:pt x="5" y="23"/>
                  </a:lnTo>
                  <a:lnTo>
                    <a:pt x="9" y="28"/>
                  </a:lnTo>
                  <a:lnTo>
                    <a:pt x="13" y="33"/>
                  </a:lnTo>
                  <a:lnTo>
                    <a:pt x="17" y="37"/>
                  </a:lnTo>
                  <a:lnTo>
                    <a:pt x="22" y="39"/>
                  </a:lnTo>
                  <a:lnTo>
                    <a:pt x="24" y="41"/>
                  </a:lnTo>
                  <a:lnTo>
                    <a:pt x="27" y="42"/>
                  </a:lnTo>
                  <a:lnTo>
                    <a:pt x="29" y="43"/>
                  </a:lnTo>
                  <a:lnTo>
                    <a:pt x="30" y="44"/>
                  </a:lnTo>
                  <a:lnTo>
                    <a:pt x="31" y="44"/>
                  </a:lnTo>
                </a:path>
              </a:pathLst>
            </a:custGeom>
            <a:noFill/>
            <a:ln w="12700" cap="rnd" cmpd="sng">
              <a:solidFill>
                <a:srgbClr val="83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63" name="Freeform 439"/>
            <p:cNvSpPr>
              <a:spLocks/>
            </p:cNvSpPr>
            <p:nvPr/>
          </p:nvSpPr>
          <p:spPr bwMode="auto">
            <a:xfrm>
              <a:off x="419" y="298"/>
              <a:ext cx="31" cy="45"/>
            </a:xfrm>
            <a:custGeom>
              <a:avLst/>
              <a:gdLst/>
              <a:ahLst/>
              <a:cxnLst>
                <a:cxn ang="0">
                  <a:pos x="0" y="0"/>
                </a:cxn>
                <a:cxn ang="0">
                  <a:pos x="0" y="4"/>
                </a:cxn>
                <a:cxn ang="0">
                  <a:pos x="0" y="8"/>
                </a:cxn>
                <a:cxn ang="0">
                  <a:pos x="1" y="11"/>
                </a:cxn>
                <a:cxn ang="0">
                  <a:pos x="1" y="14"/>
                </a:cxn>
                <a:cxn ang="0">
                  <a:pos x="2" y="17"/>
                </a:cxn>
                <a:cxn ang="0">
                  <a:pos x="5" y="23"/>
                </a:cxn>
                <a:cxn ang="0">
                  <a:pos x="9" y="29"/>
                </a:cxn>
                <a:cxn ang="0">
                  <a:pos x="13" y="33"/>
                </a:cxn>
                <a:cxn ang="0">
                  <a:pos x="17" y="37"/>
                </a:cxn>
                <a:cxn ang="0">
                  <a:pos x="21" y="40"/>
                </a:cxn>
                <a:cxn ang="0">
                  <a:pos x="24" y="41"/>
                </a:cxn>
                <a:cxn ang="0">
                  <a:pos x="27" y="42"/>
                </a:cxn>
                <a:cxn ang="0">
                  <a:pos x="29" y="43"/>
                </a:cxn>
                <a:cxn ang="0">
                  <a:pos x="30" y="44"/>
                </a:cxn>
              </a:cxnLst>
              <a:rect l="0" t="0" r="r" b="b"/>
              <a:pathLst>
                <a:path w="31" h="45">
                  <a:moveTo>
                    <a:pt x="0" y="0"/>
                  </a:moveTo>
                  <a:lnTo>
                    <a:pt x="0" y="4"/>
                  </a:lnTo>
                  <a:lnTo>
                    <a:pt x="0" y="8"/>
                  </a:lnTo>
                  <a:lnTo>
                    <a:pt x="1" y="11"/>
                  </a:lnTo>
                  <a:lnTo>
                    <a:pt x="1" y="14"/>
                  </a:lnTo>
                  <a:lnTo>
                    <a:pt x="2" y="17"/>
                  </a:lnTo>
                  <a:lnTo>
                    <a:pt x="5" y="23"/>
                  </a:lnTo>
                  <a:lnTo>
                    <a:pt x="9" y="29"/>
                  </a:lnTo>
                  <a:lnTo>
                    <a:pt x="13" y="33"/>
                  </a:lnTo>
                  <a:lnTo>
                    <a:pt x="17" y="37"/>
                  </a:lnTo>
                  <a:lnTo>
                    <a:pt x="21" y="40"/>
                  </a:lnTo>
                  <a:lnTo>
                    <a:pt x="24" y="41"/>
                  </a:lnTo>
                  <a:lnTo>
                    <a:pt x="27" y="42"/>
                  </a:lnTo>
                  <a:lnTo>
                    <a:pt x="29" y="43"/>
                  </a:lnTo>
                  <a:lnTo>
                    <a:pt x="30" y="44"/>
                  </a:lnTo>
                </a:path>
              </a:pathLst>
            </a:custGeom>
            <a:noFill/>
            <a:ln w="12700" cap="rnd" cmpd="sng">
              <a:solidFill>
                <a:srgbClr val="82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64" name="Freeform 440"/>
            <p:cNvSpPr>
              <a:spLocks/>
            </p:cNvSpPr>
            <p:nvPr/>
          </p:nvSpPr>
          <p:spPr bwMode="auto">
            <a:xfrm>
              <a:off x="419" y="299"/>
              <a:ext cx="31" cy="44"/>
            </a:xfrm>
            <a:custGeom>
              <a:avLst/>
              <a:gdLst/>
              <a:ahLst/>
              <a:cxnLst>
                <a:cxn ang="0">
                  <a:pos x="0" y="0"/>
                </a:cxn>
                <a:cxn ang="0">
                  <a:pos x="0" y="3"/>
                </a:cxn>
                <a:cxn ang="0">
                  <a:pos x="0" y="7"/>
                </a:cxn>
                <a:cxn ang="0">
                  <a:pos x="1" y="10"/>
                </a:cxn>
                <a:cxn ang="0">
                  <a:pos x="1" y="14"/>
                </a:cxn>
                <a:cxn ang="0">
                  <a:pos x="2" y="16"/>
                </a:cxn>
                <a:cxn ang="0">
                  <a:pos x="5" y="22"/>
                </a:cxn>
                <a:cxn ang="0">
                  <a:pos x="9" y="28"/>
                </a:cxn>
                <a:cxn ang="0">
                  <a:pos x="13" y="32"/>
                </a:cxn>
                <a:cxn ang="0">
                  <a:pos x="17" y="36"/>
                </a:cxn>
                <a:cxn ang="0">
                  <a:pos x="21" y="39"/>
                </a:cxn>
                <a:cxn ang="0">
                  <a:pos x="24" y="40"/>
                </a:cxn>
                <a:cxn ang="0">
                  <a:pos x="27" y="42"/>
                </a:cxn>
                <a:cxn ang="0">
                  <a:pos x="28" y="43"/>
                </a:cxn>
                <a:cxn ang="0">
                  <a:pos x="30" y="43"/>
                </a:cxn>
              </a:cxnLst>
              <a:rect l="0" t="0" r="r" b="b"/>
              <a:pathLst>
                <a:path w="31" h="44">
                  <a:moveTo>
                    <a:pt x="0" y="0"/>
                  </a:moveTo>
                  <a:lnTo>
                    <a:pt x="0" y="3"/>
                  </a:lnTo>
                  <a:lnTo>
                    <a:pt x="0" y="7"/>
                  </a:lnTo>
                  <a:lnTo>
                    <a:pt x="1" y="10"/>
                  </a:lnTo>
                  <a:lnTo>
                    <a:pt x="1" y="14"/>
                  </a:lnTo>
                  <a:lnTo>
                    <a:pt x="2" y="16"/>
                  </a:lnTo>
                  <a:lnTo>
                    <a:pt x="5" y="22"/>
                  </a:lnTo>
                  <a:lnTo>
                    <a:pt x="9" y="28"/>
                  </a:lnTo>
                  <a:lnTo>
                    <a:pt x="13" y="32"/>
                  </a:lnTo>
                  <a:lnTo>
                    <a:pt x="17" y="36"/>
                  </a:lnTo>
                  <a:lnTo>
                    <a:pt x="21" y="39"/>
                  </a:lnTo>
                  <a:lnTo>
                    <a:pt x="24" y="40"/>
                  </a:lnTo>
                  <a:lnTo>
                    <a:pt x="27" y="42"/>
                  </a:lnTo>
                  <a:lnTo>
                    <a:pt x="28" y="43"/>
                  </a:lnTo>
                  <a:lnTo>
                    <a:pt x="30" y="43"/>
                  </a:lnTo>
                </a:path>
              </a:pathLst>
            </a:custGeom>
            <a:noFill/>
            <a:ln w="12700" cap="rnd" cmpd="sng">
              <a:solidFill>
                <a:srgbClr val="82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65" name="Freeform 441"/>
            <p:cNvSpPr>
              <a:spLocks/>
            </p:cNvSpPr>
            <p:nvPr/>
          </p:nvSpPr>
          <p:spPr bwMode="auto">
            <a:xfrm>
              <a:off x="419" y="299"/>
              <a:ext cx="31" cy="45"/>
            </a:xfrm>
            <a:custGeom>
              <a:avLst/>
              <a:gdLst/>
              <a:ahLst/>
              <a:cxnLst>
                <a:cxn ang="0">
                  <a:pos x="0" y="0"/>
                </a:cxn>
                <a:cxn ang="0">
                  <a:pos x="0" y="3"/>
                </a:cxn>
                <a:cxn ang="0">
                  <a:pos x="0" y="7"/>
                </a:cxn>
                <a:cxn ang="0">
                  <a:pos x="1" y="10"/>
                </a:cxn>
                <a:cxn ang="0">
                  <a:pos x="1" y="14"/>
                </a:cxn>
                <a:cxn ang="0">
                  <a:pos x="2" y="16"/>
                </a:cxn>
                <a:cxn ang="0">
                  <a:pos x="5" y="22"/>
                </a:cxn>
                <a:cxn ang="0">
                  <a:pos x="9" y="28"/>
                </a:cxn>
                <a:cxn ang="0">
                  <a:pos x="13" y="32"/>
                </a:cxn>
                <a:cxn ang="0">
                  <a:pos x="17" y="36"/>
                </a:cxn>
                <a:cxn ang="0">
                  <a:pos x="21" y="39"/>
                </a:cxn>
                <a:cxn ang="0">
                  <a:pos x="24" y="40"/>
                </a:cxn>
                <a:cxn ang="0">
                  <a:pos x="26" y="42"/>
                </a:cxn>
                <a:cxn ang="0">
                  <a:pos x="28" y="43"/>
                </a:cxn>
                <a:cxn ang="0">
                  <a:pos x="29" y="44"/>
                </a:cxn>
                <a:cxn ang="0">
                  <a:pos x="30" y="44"/>
                </a:cxn>
              </a:cxnLst>
              <a:rect l="0" t="0" r="r" b="b"/>
              <a:pathLst>
                <a:path w="31" h="45">
                  <a:moveTo>
                    <a:pt x="0" y="0"/>
                  </a:moveTo>
                  <a:lnTo>
                    <a:pt x="0" y="3"/>
                  </a:lnTo>
                  <a:lnTo>
                    <a:pt x="0" y="7"/>
                  </a:lnTo>
                  <a:lnTo>
                    <a:pt x="1" y="10"/>
                  </a:lnTo>
                  <a:lnTo>
                    <a:pt x="1" y="14"/>
                  </a:lnTo>
                  <a:lnTo>
                    <a:pt x="2" y="16"/>
                  </a:lnTo>
                  <a:lnTo>
                    <a:pt x="5" y="22"/>
                  </a:lnTo>
                  <a:lnTo>
                    <a:pt x="9" y="28"/>
                  </a:lnTo>
                  <a:lnTo>
                    <a:pt x="13" y="32"/>
                  </a:lnTo>
                  <a:lnTo>
                    <a:pt x="17" y="36"/>
                  </a:lnTo>
                  <a:lnTo>
                    <a:pt x="21" y="39"/>
                  </a:lnTo>
                  <a:lnTo>
                    <a:pt x="24" y="40"/>
                  </a:lnTo>
                  <a:lnTo>
                    <a:pt x="26" y="42"/>
                  </a:lnTo>
                  <a:lnTo>
                    <a:pt x="28" y="43"/>
                  </a:lnTo>
                  <a:lnTo>
                    <a:pt x="29" y="44"/>
                  </a:lnTo>
                  <a:lnTo>
                    <a:pt x="30" y="44"/>
                  </a:lnTo>
                </a:path>
              </a:pathLst>
            </a:custGeom>
            <a:noFill/>
            <a:ln w="12700" cap="rnd" cmpd="sng">
              <a:solidFill>
                <a:srgbClr val="81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66" name="Freeform 442"/>
            <p:cNvSpPr>
              <a:spLocks/>
            </p:cNvSpPr>
            <p:nvPr/>
          </p:nvSpPr>
          <p:spPr bwMode="auto">
            <a:xfrm>
              <a:off x="419" y="299"/>
              <a:ext cx="31" cy="45"/>
            </a:xfrm>
            <a:custGeom>
              <a:avLst/>
              <a:gdLst/>
              <a:ahLst/>
              <a:cxnLst>
                <a:cxn ang="0">
                  <a:pos x="0" y="0"/>
                </a:cxn>
                <a:cxn ang="0">
                  <a:pos x="0" y="3"/>
                </a:cxn>
                <a:cxn ang="0">
                  <a:pos x="0" y="7"/>
                </a:cxn>
                <a:cxn ang="0">
                  <a:pos x="0" y="10"/>
                </a:cxn>
                <a:cxn ang="0">
                  <a:pos x="1" y="14"/>
                </a:cxn>
                <a:cxn ang="0">
                  <a:pos x="2" y="16"/>
                </a:cxn>
                <a:cxn ang="0">
                  <a:pos x="5" y="22"/>
                </a:cxn>
                <a:cxn ang="0">
                  <a:pos x="9" y="28"/>
                </a:cxn>
                <a:cxn ang="0">
                  <a:pos x="13" y="33"/>
                </a:cxn>
                <a:cxn ang="0">
                  <a:pos x="17" y="37"/>
                </a:cxn>
                <a:cxn ang="0">
                  <a:pos x="21" y="39"/>
                </a:cxn>
                <a:cxn ang="0">
                  <a:pos x="24" y="41"/>
                </a:cxn>
                <a:cxn ang="0">
                  <a:pos x="26" y="42"/>
                </a:cxn>
                <a:cxn ang="0">
                  <a:pos x="28" y="43"/>
                </a:cxn>
                <a:cxn ang="0">
                  <a:pos x="29" y="44"/>
                </a:cxn>
                <a:cxn ang="0">
                  <a:pos x="30" y="44"/>
                </a:cxn>
              </a:cxnLst>
              <a:rect l="0" t="0" r="r" b="b"/>
              <a:pathLst>
                <a:path w="31" h="45">
                  <a:moveTo>
                    <a:pt x="0" y="0"/>
                  </a:moveTo>
                  <a:lnTo>
                    <a:pt x="0" y="3"/>
                  </a:lnTo>
                  <a:lnTo>
                    <a:pt x="0" y="7"/>
                  </a:lnTo>
                  <a:lnTo>
                    <a:pt x="0" y="10"/>
                  </a:lnTo>
                  <a:lnTo>
                    <a:pt x="1" y="14"/>
                  </a:lnTo>
                  <a:lnTo>
                    <a:pt x="2" y="16"/>
                  </a:lnTo>
                  <a:lnTo>
                    <a:pt x="5" y="22"/>
                  </a:lnTo>
                  <a:lnTo>
                    <a:pt x="9" y="28"/>
                  </a:lnTo>
                  <a:lnTo>
                    <a:pt x="13" y="33"/>
                  </a:lnTo>
                  <a:lnTo>
                    <a:pt x="17" y="37"/>
                  </a:lnTo>
                  <a:lnTo>
                    <a:pt x="21" y="39"/>
                  </a:lnTo>
                  <a:lnTo>
                    <a:pt x="24" y="41"/>
                  </a:lnTo>
                  <a:lnTo>
                    <a:pt x="26" y="42"/>
                  </a:lnTo>
                  <a:lnTo>
                    <a:pt x="28" y="43"/>
                  </a:lnTo>
                  <a:lnTo>
                    <a:pt x="29" y="44"/>
                  </a:lnTo>
                  <a:lnTo>
                    <a:pt x="30" y="44"/>
                  </a:lnTo>
                </a:path>
              </a:pathLst>
            </a:custGeom>
            <a:noFill/>
            <a:ln w="12700" cap="rnd" cmpd="sng">
              <a:solidFill>
                <a:srgbClr val="81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67" name="Freeform 443"/>
            <p:cNvSpPr>
              <a:spLocks/>
            </p:cNvSpPr>
            <p:nvPr/>
          </p:nvSpPr>
          <p:spPr bwMode="auto">
            <a:xfrm>
              <a:off x="418" y="299"/>
              <a:ext cx="31" cy="45"/>
            </a:xfrm>
            <a:custGeom>
              <a:avLst/>
              <a:gdLst/>
              <a:ahLst/>
              <a:cxnLst>
                <a:cxn ang="0">
                  <a:pos x="0" y="0"/>
                </a:cxn>
                <a:cxn ang="0">
                  <a:pos x="1" y="3"/>
                </a:cxn>
                <a:cxn ang="0">
                  <a:pos x="1" y="7"/>
                </a:cxn>
                <a:cxn ang="0">
                  <a:pos x="1" y="11"/>
                </a:cxn>
                <a:cxn ang="0">
                  <a:pos x="2" y="14"/>
                </a:cxn>
                <a:cxn ang="0">
                  <a:pos x="3" y="17"/>
                </a:cxn>
                <a:cxn ang="0">
                  <a:pos x="6" y="23"/>
                </a:cxn>
                <a:cxn ang="0">
                  <a:pos x="9" y="28"/>
                </a:cxn>
                <a:cxn ang="0">
                  <a:pos x="13" y="33"/>
                </a:cxn>
                <a:cxn ang="0">
                  <a:pos x="17" y="37"/>
                </a:cxn>
                <a:cxn ang="0">
                  <a:pos x="22" y="39"/>
                </a:cxn>
                <a:cxn ang="0">
                  <a:pos x="24" y="41"/>
                </a:cxn>
                <a:cxn ang="0">
                  <a:pos x="27" y="42"/>
                </a:cxn>
                <a:cxn ang="0">
                  <a:pos x="29" y="43"/>
                </a:cxn>
                <a:cxn ang="0">
                  <a:pos x="30" y="44"/>
                </a:cxn>
              </a:cxnLst>
              <a:rect l="0" t="0" r="r" b="b"/>
              <a:pathLst>
                <a:path w="31" h="45">
                  <a:moveTo>
                    <a:pt x="0" y="0"/>
                  </a:moveTo>
                  <a:lnTo>
                    <a:pt x="1" y="3"/>
                  </a:lnTo>
                  <a:lnTo>
                    <a:pt x="1" y="7"/>
                  </a:lnTo>
                  <a:lnTo>
                    <a:pt x="1" y="11"/>
                  </a:lnTo>
                  <a:lnTo>
                    <a:pt x="2" y="14"/>
                  </a:lnTo>
                  <a:lnTo>
                    <a:pt x="3" y="17"/>
                  </a:lnTo>
                  <a:lnTo>
                    <a:pt x="6" y="23"/>
                  </a:lnTo>
                  <a:lnTo>
                    <a:pt x="9" y="28"/>
                  </a:lnTo>
                  <a:lnTo>
                    <a:pt x="13" y="33"/>
                  </a:lnTo>
                  <a:lnTo>
                    <a:pt x="17" y="37"/>
                  </a:lnTo>
                  <a:lnTo>
                    <a:pt x="22" y="39"/>
                  </a:lnTo>
                  <a:lnTo>
                    <a:pt x="24" y="41"/>
                  </a:lnTo>
                  <a:lnTo>
                    <a:pt x="27" y="42"/>
                  </a:lnTo>
                  <a:lnTo>
                    <a:pt x="29" y="43"/>
                  </a:lnTo>
                  <a:lnTo>
                    <a:pt x="30" y="44"/>
                  </a:lnTo>
                </a:path>
              </a:pathLst>
            </a:custGeom>
            <a:noFill/>
            <a:ln w="12700" cap="rnd" cmpd="sng">
              <a:solidFill>
                <a:srgbClr val="80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68" name="Freeform 444"/>
            <p:cNvSpPr>
              <a:spLocks/>
            </p:cNvSpPr>
            <p:nvPr/>
          </p:nvSpPr>
          <p:spPr bwMode="auto">
            <a:xfrm>
              <a:off x="418" y="299"/>
              <a:ext cx="31" cy="46"/>
            </a:xfrm>
            <a:custGeom>
              <a:avLst/>
              <a:gdLst/>
              <a:ahLst/>
              <a:cxnLst>
                <a:cxn ang="0">
                  <a:pos x="0" y="0"/>
                </a:cxn>
                <a:cxn ang="0">
                  <a:pos x="1" y="3"/>
                </a:cxn>
                <a:cxn ang="0">
                  <a:pos x="1" y="7"/>
                </a:cxn>
                <a:cxn ang="0">
                  <a:pos x="1" y="11"/>
                </a:cxn>
                <a:cxn ang="0">
                  <a:pos x="2" y="14"/>
                </a:cxn>
                <a:cxn ang="0">
                  <a:pos x="3" y="17"/>
                </a:cxn>
                <a:cxn ang="0">
                  <a:pos x="6" y="23"/>
                </a:cxn>
                <a:cxn ang="0">
                  <a:pos x="9" y="28"/>
                </a:cxn>
                <a:cxn ang="0">
                  <a:pos x="13" y="33"/>
                </a:cxn>
                <a:cxn ang="0">
                  <a:pos x="17" y="37"/>
                </a:cxn>
                <a:cxn ang="0">
                  <a:pos x="21" y="39"/>
                </a:cxn>
                <a:cxn ang="0">
                  <a:pos x="24" y="41"/>
                </a:cxn>
                <a:cxn ang="0">
                  <a:pos x="27" y="43"/>
                </a:cxn>
                <a:cxn ang="0">
                  <a:pos x="29" y="44"/>
                </a:cxn>
                <a:cxn ang="0">
                  <a:pos x="30" y="45"/>
                </a:cxn>
              </a:cxnLst>
              <a:rect l="0" t="0" r="r" b="b"/>
              <a:pathLst>
                <a:path w="31" h="46">
                  <a:moveTo>
                    <a:pt x="0" y="0"/>
                  </a:moveTo>
                  <a:lnTo>
                    <a:pt x="1" y="3"/>
                  </a:lnTo>
                  <a:lnTo>
                    <a:pt x="1" y="7"/>
                  </a:lnTo>
                  <a:lnTo>
                    <a:pt x="1" y="11"/>
                  </a:lnTo>
                  <a:lnTo>
                    <a:pt x="2" y="14"/>
                  </a:lnTo>
                  <a:lnTo>
                    <a:pt x="3" y="17"/>
                  </a:lnTo>
                  <a:lnTo>
                    <a:pt x="6" y="23"/>
                  </a:lnTo>
                  <a:lnTo>
                    <a:pt x="9" y="28"/>
                  </a:lnTo>
                  <a:lnTo>
                    <a:pt x="13" y="33"/>
                  </a:lnTo>
                  <a:lnTo>
                    <a:pt x="17" y="37"/>
                  </a:lnTo>
                  <a:lnTo>
                    <a:pt x="21" y="39"/>
                  </a:lnTo>
                  <a:lnTo>
                    <a:pt x="24" y="41"/>
                  </a:lnTo>
                  <a:lnTo>
                    <a:pt x="27" y="43"/>
                  </a:lnTo>
                  <a:lnTo>
                    <a:pt x="29" y="44"/>
                  </a:lnTo>
                  <a:lnTo>
                    <a:pt x="30" y="45"/>
                  </a:lnTo>
                </a:path>
              </a:pathLst>
            </a:custGeom>
            <a:noFill/>
            <a:ln w="12700" cap="rnd" cmpd="sng">
              <a:solidFill>
                <a:srgbClr val="80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69" name="Freeform 445"/>
            <p:cNvSpPr>
              <a:spLocks/>
            </p:cNvSpPr>
            <p:nvPr/>
          </p:nvSpPr>
          <p:spPr bwMode="auto">
            <a:xfrm>
              <a:off x="418" y="299"/>
              <a:ext cx="31" cy="46"/>
            </a:xfrm>
            <a:custGeom>
              <a:avLst/>
              <a:gdLst/>
              <a:ahLst/>
              <a:cxnLst>
                <a:cxn ang="0">
                  <a:pos x="0" y="0"/>
                </a:cxn>
                <a:cxn ang="0">
                  <a:pos x="0" y="3"/>
                </a:cxn>
                <a:cxn ang="0">
                  <a:pos x="1" y="7"/>
                </a:cxn>
                <a:cxn ang="0">
                  <a:pos x="1" y="11"/>
                </a:cxn>
                <a:cxn ang="0">
                  <a:pos x="2" y="14"/>
                </a:cxn>
                <a:cxn ang="0">
                  <a:pos x="3" y="17"/>
                </a:cxn>
                <a:cxn ang="0">
                  <a:pos x="5" y="23"/>
                </a:cxn>
                <a:cxn ang="0">
                  <a:pos x="9" y="28"/>
                </a:cxn>
                <a:cxn ang="0">
                  <a:pos x="13" y="33"/>
                </a:cxn>
                <a:cxn ang="0">
                  <a:pos x="17" y="37"/>
                </a:cxn>
                <a:cxn ang="0">
                  <a:pos x="21" y="40"/>
                </a:cxn>
                <a:cxn ang="0">
                  <a:pos x="24" y="41"/>
                </a:cxn>
                <a:cxn ang="0">
                  <a:pos x="26" y="43"/>
                </a:cxn>
                <a:cxn ang="0">
                  <a:pos x="28" y="44"/>
                </a:cxn>
                <a:cxn ang="0">
                  <a:pos x="29" y="45"/>
                </a:cxn>
                <a:cxn ang="0">
                  <a:pos x="30" y="45"/>
                </a:cxn>
              </a:cxnLst>
              <a:rect l="0" t="0" r="r" b="b"/>
              <a:pathLst>
                <a:path w="31" h="46">
                  <a:moveTo>
                    <a:pt x="0" y="0"/>
                  </a:moveTo>
                  <a:lnTo>
                    <a:pt x="0" y="3"/>
                  </a:lnTo>
                  <a:lnTo>
                    <a:pt x="1" y="7"/>
                  </a:lnTo>
                  <a:lnTo>
                    <a:pt x="1" y="11"/>
                  </a:lnTo>
                  <a:lnTo>
                    <a:pt x="2" y="14"/>
                  </a:lnTo>
                  <a:lnTo>
                    <a:pt x="3" y="17"/>
                  </a:lnTo>
                  <a:lnTo>
                    <a:pt x="5" y="23"/>
                  </a:lnTo>
                  <a:lnTo>
                    <a:pt x="9" y="28"/>
                  </a:lnTo>
                  <a:lnTo>
                    <a:pt x="13" y="33"/>
                  </a:lnTo>
                  <a:lnTo>
                    <a:pt x="17" y="37"/>
                  </a:lnTo>
                  <a:lnTo>
                    <a:pt x="21" y="40"/>
                  </a:lnTo>
                  <a:lnTo>
                    <a:pt x="24" y="41"/>
                  </a:lnTo>
                  <a:lnTo>
                    <a:pt x="26" y="43"/>
                  </a:lnTo>
                  <a:lnTo>
                    <a:pt x="28" y="44"/>
                  </a:lnTo>
                  <a:lnTo>
                    <a:pt x="29" y="45"/>
                  </a:lnTo>
                  <a:lnTo>
                    <a:pt x="30" y="45"/>
                  </a:lnTo>
                </a:path>
              </a:pathLst>
            </a:custGeom>
            <a:noFill/>
            <a:ln w="12700" cap="rnd" cmpd="sng">
              <a:solidFill>
                <a:srgbClr val="7F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70" name="Freeform 446"/>
            <p:cNvSpPr>
              <a:spLocks/>
            </p:cNvSpPr>
            <p:nvPr/>
          </p:nvSpPr>
          <p:spPr bwMode="auto">
            <a:xfrm>
              <a:off x="418" y="299"/>
              <a:ext cx="31" cy="46"/>
            </a:xfrm>
            <a:custGeom>
              <a:avLst/>
              <a:gdLst/>
              <a:ahLst/>
              <a:cxnLst>
                <a:cxn ang="0">
                  <a:pos x="0" y="0"/>
                </a:cxn>
                <a:cxn ang="0">
                  <a:pos x="0" y="4"/>
                </a:cxn>
                <a:cxn ang="0">
                  <a:pos x="1" y="7"/>
                </a:cxn>
                <a:cxn ang="0">
                  <a:pos x="1" y="11"/>
                </a:cxn>
                <a:cxn ang="0">
                  <a:pos x="2" y="14"/>
                </a:cxn>
                <a:cxn ang="0">
                  <a:pos x="3" y="17"/>
                </a:cxn>
                <a:cxn ang="0">
                  <a:pos x="5" y="23"/>
                </a:cxn>
                <a:cxn ang="0">
                  <a:pos x="9" y="28"/>
                </a:cxn>
                <a:cxn ang="0">
                  <a:pos x="13" y="33"/>
                </a:cxn>
                <a:cxn ang="0">
                  <a:pos x="17" y="37"/>
                </a:cxn>
                <a:cxn ang="0">
                  <a:pos x="21" y="40"/>
                </a:cxn>
                <a:cxn ang="0">
                  <a:pos x="24" y="42"/>
                </a:cxn>
                <a:cxn ang="0">
                  <a:pos x="26" y="43"/>
                </a:cxn>
                <a:cxn ang="0">
                  <a:pos x="28" y="44"/>
                </a:cxn>
                <a:cxn ang="0">
                  <a:pos x="29" y="45"/>
                </a:cxn>
              </a:cxnLst>
              <a:rect l="0" t="0" r="r" b="b"/>
              <a:pathLst>
                <a:path w="30" h="46">
                  <a:moveTo>
                    <a:pt x="0" y="0"/>
                  </a:moveTo>
                  <a:lnTo>
                    <a:pt x="0" y="4"/>
                  </a:lnTo>
                  <a:lnTo>
                    <a:pt x="1" y="7"/>
                  </a:lnTo>
                  <a:lnTo>
                    <a:pt x="1" y="11"/>
                  </a:lnTo>
                  <a:lnTo>
                    <a:pt x="2" y="14"/>
                  </a:lnTo>
                  <a:lnTo>
                    <a:pt x="3" y="17"/>
                  </a:lnTo>
                  <a:lnTo>
                    <a:pt x="5" y="23"/>
                  </a:lnTo>
                  <a:lnTo>
                    <a:pt x="9" y="28"/>
                  </a:lnTo>
                  <a:lnTo>
                    <a:pt x="13" y="33"/>
                  </a:lnTo>
                  <a:lnTo>
                    <a:pt x="17" y="37"/>
                  </a:lnTo>
                  <a:lnTo>
                    <a:pt x="21" y="40"/>
                  </a:lnTo>
                  <a:lnTo>
                    <a:pt x="24" y="42"/>
                  </a:lnTo>
                  <a:lnTo>
                    <a:pt x="26" y="43"/>
                  </a:lnTo>
                  <a:lnTo>
                    <a:pt x="28" y="44"/>
                  </a:lnTo>
                  <a:lnTo>
                    <a:pt x="29" y="45"/>
                  </a:lnTo>
                </a:path>
              </a:pathLst>
            </a:custGeom>
            <a:noFill/>
            <a:ln w="12700" cap="rnd" cmpd="sng">
              <a:solidFill>
                <a:srgbClr val="7F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71" name="Freeform 447"/>
            <p:cNvSpPr>
              <a:spLocks/>
            </p:cNvSpPr>
            <p:nvPr/>
          </p:nvSpPr>
          <p:spPr bwMode="auto">
            <a:xfrm>
              <a:off x="418" y="299"/>
              <a:ext cx="31" cy="46"/>
            </a:xfrm>
            <a:custGeom>
              <a:avLst/>
              <a:gdLst/>
              <a:ahLst/>
              <a:cxnLst>
                <a:cxn ang="0">
                  <a:pos x="0" y="0"/>
                </a:cxn>
                <a:cxn ang="0">
                  <a:pos x="0" y="4"/>
                </a:cxn>
                <a:cxn ang="0">
                  <a:pos x="1" y="8"/>
                </a:cxn>
                <a:cxn ang="0">
                  <a:pos x="1" y="11"/>
                </a:cxn>
                <a:cxn ang="0">
                  <a:pos x="2" y="14"/>
                </a:cxn>
                <a:cxn ang="0">
                  <a:pos x="3" y="17"/>
                </a:cxn>
                <a:cxn ang="0">
                  <a:pos x="5" y="23"/>
                </a:cxn>
                <a:cxn ang="0">
                  <a:pos x="9" y="29"/>
                </a:cxn>
                <a:cxn ang="0">
                  <a:pos x="13" y="34"/>
                </a:cxn>
                <a:cxn ang="0">
                  <a:pos x="17" y="38"/>
                </a:cxn>
                <a:cxn ang="0">
                  <a:pos x="21" y="40"/>
                </a:cxn>
                <a:cxn ang="0">
                  <a:pos x="23" y="42"/>
                </a:cxn>
                <a:cxn ang="0">
                  <a:pos x="26" y="43"/>
                </a:cxn>
                <a:cxn ang="0">
                  <a:pos x="28" y="45"/>
                </a:cxn>
                <a:cxn ang="0">
                  <a:pos x="29" y="45"/>
                </a:cxn>
              </a:cxnLst>
              <a:rect l="0" t="0" r="r" b="b"/>
              <a:pathLst>
                <a:path w="30" h="46">
                  <a:moveTo>
                    <a:pt x="0" y="0"/>
                  </a:moveTo>
                  <a:lnTo>
                    <a:pt x="0" y="4"/>
                  </a:lnTo>
                  <a:lnTo>
                    <a:pt x="1" y="8"/>
                  </a:lnTo>
                  <a:lnTo>
                    <a:pt x="1" y="11"/>
                  </a:lnTo>
                  <a:lnTo>
                    <a:pt x="2" y="14"/>
                  </a:lnTo>
                  <a:lnTo>
                    <a:pt x="3" y="17"/>
                  </a:lnTo>
                  <a:lnTo>
                    <a:pt x="5" y="23"/>
                  </a:lnTo>
                  <a:lnTo>
                    <a:pt x="9" y="29"/>
                  </a:lnTo>
                  <a:lnTo>
                    <a:pt x="13" y="34"/>
                  </a:lnTo>
                  <a:lnTo>
                    <a:pt x="17" y="38"/>
                  </a:lnTo>
                  <a:lnTo>
                    <a:pt x="21" y="40"/>
                  </a:lnTo>
                  <a:lnTo>
                    <a:pt x="23" y="42"/>
                  </a:lnTo>
                  <a:lnTo>
                    <a:pt x="26" y="43"/>
                  </a:lnTo>
                  <a:lnTo>
                    <a:pt x="28" y="45"/>
                  </a:lnTo>
                  <a:lnTo>
                    <a:pt x="29" y="45"/>
                  </a:lnTo>
                </a:path>
              </a:pathLst>
            </a:custGeom>
            <a:noFill/>
            <a:ln w="12700" cap="rnd" cmpd="sng">
              <a:solidFill>
                <a:srgbClr val="7E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72" name="Freeform 448"/>
            <p:cNvSpPr>
              <a:spLocks/>
            </p:cNvSpPr>
            <p:nvPr/>
          </p:nvSpPr>
          <p:spPr bwMode="auto">
            <a:xfrm>
              <a:off x="418" y="299"/>
              <a:ext cx="31" cy="47"/>
            </a:xfrm>
            <a:custGeom>
              <a:avLst/>
              <a:gdLst/>
              <a:ahLst/>
              <a:cxnLst>
                <a:cxn ang="0">
                  <a:pos x="0" y="0"/>
                </a:cxn>
                <a:cxn ang="0">
                  <a:pos x="0" y="4"/>
                </a:cxn>
                <a:cxn ang="0">
                  <a:pos x="1" y="8"/>
                </a:cxn>
                <a:cxn ang="0">
                  <a:pos x="1" y="11"/>
                </a:cxn>
                <a:cxn ang="0">
                  <a:pos x="2" y="14"/>
                </a:cxn>
                <a:cxn ang="0">
                  <a:pos x="2" y="17"/>
                </a:cxn>
                <a:cxn ang="0">
                  <a:pos x="5" y="23"/>
                </a:cxn>
                <a:cxn ang="0">
                  <a:pos x="9" y="29"/>
                </a:cxn>
                <a:cxn ang="0">
                  <a:pos x="13" y="34"/>
                </a:cxn>
                <a:cxn ang="0">
                  <a:pos x="17" y="38"/>
                </a:cxn>
                <a:cxn ang="0">
                  <a:pos x="21" y="40"/>
                </a:cxn>
                <a:cxn ang="0">
                  <a:pos x="23" y="42"/>
                </a:cxn>
                <a:cxn ang="0">
                  <a:pos x="25" y="44"/>
                </a:cxn>
                <a:cxn ang="0">
                  <a:pos x="27" y="45"/>
                </a:cxn>
                <a:cxn ang="0">
                  <a:pos x="28" y="45"/>
                </a:cxn>
                <a:cxn ang="0">
                  <a:pos x="29" y="46"/>
                </a:cxn>
              </a:cxnLst>
              <a:rect l="0" t="0" r="r" b="b"/>
              <a:pathLst>
                <a:path w="30" h="47">
                  <a:moveTo>
                    <a:pt x="0" y="0"/>
                  </a:moveTo>
                  <a:lnTo>
                    <a:pt x="0" y="4"/>
                  </a:lnTo>
                  <a:lnTo>
                    <a:pt x="1" y="8"/>
                  </a:lnTo>
                  <a:lnTo>
                    <a:pt x="1" y="11"/>
                  </a:lnTo>
                  <a:lnTo>
                    <a:pt x="2" y="14"/>
                  </a:lnTo>
                  <a:lnTo>
                    <a:pt x="2" y="17"/>
                  </a:lnTo>
                  <a:lnTo>
                    <a:pt x="5" y="23"/>
                  </a:lnTo>
                  <a:lnTo>
                    <a:pt x="9" y="29"/>
                  </a:lnTo>
                  <a:lnTo>
                    <a:pt x="13" y="34"/>
                  </a:lnTo>
                  <a:lnTo>
                    <a:pt x="17" y="38"/>
                  </a:lnTo>
                  <a:lnTo>
                    <a:pt x="21" y="40"/>
                  </a:lnTo>
                  <a:lnTo>
                    <a:pt x="23" y="42"/>
                  </a:lnTo>
                  <a:lnTo>
                    <a:pt x="25" y="44"/>
                  </a:lnTo>
                  <a:lnTo>
                    <a:pt x="27" y="45"/>
                  </a:lnTo>
                  <a:lnTo>
                    <a:pt x="28" y="45"/>
                  </a:lnTo>
                  <a:lnTo>
                    <a:pt x="29" y="46"/>
                  </a:lnTo>
                </a:path>
              </a:pathLst>
            </a:custGeom>
            <a:noFill/>
            <a:ln w="12700" cap="rnd" cmpd="sng">
              <a:solidFill>
                <a:srgbClr val="7E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73" name="Freeform 449"/>
            <p:cNvSpPr>
              <a:spLocks/>
            </p:cNvSpPr>
            <p:nvPr/>
          </p:nvSpPr>
          <p:spPr bwMode="auto">
            <a:xfrm>
              <a:off x="418" y="300"/>
              <a:ext cx="31" cy="46"/>
            </a:xfrm>
            <a:custGeom>
              <a:avLst/>
              <a:gdLst/>
              <a:ahLst/>
              <a:cxnLst>
                <a:cxn ang="0">
                  <a:pos x="0" y="0"/>
                </a:cxn>
                <a:cxn ang="0">
                  <a:pos x="0" y="3"/>
                </a:cxn>
                <a:cxn ang="0">
                  <a:pos x="0" y="7"/>
                </a:cxn>
                <a:cxn ang="0">
                  <a:pos x="1" y="10"/>
                </a:cxn>
                <a:cxn ang="0">
                  <a:pos x="1" y="13"/>
                </a:cxn>
                <a:cxn ang="0">
                  <a:pos x="2" y="16"/>
                </a:cxn>
                <a:cxn ang="0">
                  <a:pos x="5" y="22"/>
                </a:cxn>
                <a:cxn ang="0">
                  <a:pos x="9" y="28"/>
                </a:cxn>
                <a:cxn ang="0">
                  <a:pos x="12" y="33"/>
                </a:cxn>
                <a:cxn ang="0">
                  <a:pos x="17" y="37"/>
                </a:cxn>
                <a:cxn ang="0">
                  <a:pos x="20" y="40"/>
                </a:cxn>
                <a:cxn ang="0">
                  <a:pos x="23" y="41"/>
                </a:cxn>
                <a:cxn ang="0">
                  <a:pos x="25" y="43"/>
                </a:cxn>
                <a:cxn ang="0">
                  <a:pos x="27" y="44"/>
                </a:cxn>
                <a:cxn ang="0">
                  <a:pos x="28" y="45"/>
                </a:cxn>
                <a:cxn ang="0">
                  <a:pos x="29" y="45"/>
                </a:cxn>
              </a:cxnLst>
              <a:rect l="0" t="0" r="r" b="b"/>
              <a:pathLst>
                <a:path w="30" h="46">
                  <a:moveTo>
                    <a:pt x="0" y="0"/>
                  </a:moveTo>
                  <a:lnTo>
                    <a:pt x="0" y="3"/>
                  </a:lnTo>
                  <a:lnTo>
                    <a:pt x="0" y="7"/>
                  </a:lnTo>
                  <a:lnTo>
                    <a:pt x="1" y="10"/>
                  </a:lnTo>
                  <a:lnTo>
                    <a:pt x="1" y="13"/>
                  </a:lnTo>
                  <a:lnTo>
                    <a:pt x="2" y="16"/>
                  </a:lnTo>
                  <a:lnTo>
                    <a:pt x="5" y="22"/>
                  </a:lnTo>
                  <a:lnTo>
                    <a:pt x="9" y="28"/>
                  </a:lnTo>
                  <a:lnTo>
                    <a:pt x="12" y="33"/>
                  </a:lnTo>
                  <a:lnTo>
                    <a:pt x="17" y="37"/>
                  </a:lnTo>
                  <a:lnTo>
                    <a:pt x="20" y="40"/>
                  </a:lnTo>
                  <a:lnTo>
                    <a:pt x="23" y="41"/>
                  </a:lnTo>
                  <a:lnTo>
                    <a:pt x="25" y="43"/>
                  </a:lnTo>
                  <a:lnTo>
                    <a:pt x="27" y="44"/>
                  </a:lnTo>
                  <a:lnTo>
                    <a:pt x="28" y="45"/>
                  </a:lnTo>
                  <a:lnTo>
                    <a:pt x="29" y="45"/>
                  </a:lnTo>
                </a:path>
              </a:pathLst>
            </a:custGeom>
            <a:noFill/>
            <a:ln w="12700" cap="rnd" cmpd="sng">
              <a:solidFill>
                <a:srgbClr val="7D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74" name="Freeform 450"/>
            <p:cNvSpPr>
              <a:spLocks/>
            </p:cNvSpPr>
            <p:nvPr/>
          </p:nvSpPr>
          <p:spPr bwMode="auto">
            <a:xfrm>
              <a:off x="418" y="300"/>
              <a:ext cx="31" cy="46"/>
            </a:xfrm>
            <a:custGeom>
              <a:avLst/>
              <a:gdLst/>
              <a:ahLst/>
              <a:cxnLst>
                <a:cxn ang="0">
                  <a:pos x="0" y="0"/>
                </a:cxn>
                <a:cxn ang="0">
                  <a:pos x="0" y="3"/>
                </a:cxn>
                <a:cxn ang="0">
                  <a:pos x="0" y="7"/>
                </a:cxn>
                <a:cxn ang="0">
                  <a:pos x="1" y="10"/>
                </a:cxn>
                <a:cxn ang="0">
                  <a:pos x="1" y="14"/>
                </a:cxn>
                <a:cxn ang="0">
                  <a:pos x="2" y="16"/>
                </a:cxn>
                <a:cxn ang="0">
                  <a:pos x="5" y="22"/>
                </a:cxn>
                <a:cxn ang="0">
                  <a:pos x="8" y="28"/>
                </a:cxn>
                <a:cxn ang="0">
                  <a:pos x="12" y="33"/>
                </a:cxn>
                <a:cxn ang="0">
                  <a:pos x="17" y="37"/>
                </a:cxn>
                <a:cxn ang="0">
                  <a:pos x="20" y="40"/>
                </a:cxn>
                <a:cxn ang="0">
                  <a:pos x="23" y="41"/>
                </a:cxn>
                <a:cxn ang="0">
                  <a:pos x="25" y="43"/>
                </a:cxn>
                <a:cxn ang="0">
                  <a:pos x="27" y="44"/>
                </a:cxn>
                <a:cxn ang="0">
                  <a:pos x="28" y="45"/>
                </a:cxn>
              </a:cxnLst>
              <a:rect l="0" t="0" r="r" b="b"/>
              <a:pathLst>
                <a:path w="29" h="46">
                  <a:moveTo>
                    <a:pt x="0" y="0"/>
                  </a:moveTo>
                  <a:lnTo>
                    <a:pt x="0" y="3"/>
                  </a:lnTo>
                  <a:lnTo>
                    <a:pt x="0" y="7"/>
                  </a:lnTo>
                  <a:lnTo>
                    <a:pt x="1" y="10"/>
                  </a:lnTo>
                  <a:lnTo>
                    <a:pt x="1" y="14"/>
                  </a:lnTo>
                  <a:lnTo>
                    <a:pt x="2" y="16"/>
                  </a:lnTo>
                  <a:lnTo>
                    <a:pt x="5" y="22"/>
                  </a:lnTo>
                  <a:lnTo>
                    <a:pt x="8" y="28"/>
                  </a:lnTo>
                  <a:lnTo>
                    <a:pt x="12" y="33"/>
                  </a:lnTo>
                  <a:lnTo>
                    <a:pt x="17" y="37"/>
                  </a:lnTo>
                  <a:lnTo>
                    <a:pt x="20" y="40"/>
                  </a:lnTo>
                  <a:lnTo>
                    <a:pt x="23" y="41"/>
                  </a:lnTo>
                  <a:lnTo>
                    <a:pt x="25" y="43"/>
                  </a:lnTo>
                  <a:lnTo>
                    <a:pt x="27" y="44"/>
                  </a:lnTo>
                  <a:lnTo>
                    <a:pt x="28" y="45"/>
                  </a:lnTo>
                </a:path>
              </a:pathLst>
            </a:custGeom>
            <a:noFill/>
            <a:ln w="12700" cap="rnd" cmpd="sng">
              <a:solidFill>
                <a:srgbClr val="7D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75" name="Freeform 451"/>
            <p:cNvSpPr>
              <a:spLocks/>
            </p:cNvSpPr>
            <p:nvPr/>
          </p:nvSpPr>
          <p:spPr bwMode="auto">
            <a:xfrm>
              <a:off x="418" y="300"/>
              <a:ext cx="31" cy="47"/>
            </a:xfrm>
            <a:custGeom>
              <a:avLst/>
              <a:gdLst/>
              <a:ahLst/>
              <a:cxnLst>
                <a:cxn ang="0">
                  <a:pos x="0" y="0"/>
                </a:cxn>
                <a:cxn ang="0">
                  <a:pos x="0" y="3"/>
                </a:cxn>
                <a:cxn ang="0">
                  <a:pos x="0" y="7"/>
                </a:cxn>
                <a:cxn ang="0">
                  <a:pos x="1" y="10"/>
                </a:cxn>
                <a:cxn ang="0">
                  <a:pos x="1" y="14"/>
                </a:cxn>
                <a:cxn ang="0">
                  <a:pos x="2" y="17"/>
                </a:cxn>
                <a:cxn ang="0">
                  <a:pos x="5" y="22"/>
                </a:cxn>
                <a:cxn ang="0">
                  <a:pos x="8" y="28"/>
                </a:cxn>
                <a:cxn ang="0">
                  <a:pos x="12" y="33"/>
                </a:cxn>
                <a:cxn ang="0">
                  <a:pos x="16" y="38"/>
                </a:cxn>
                <a:cxn ang="0">
                  <a:pos x="20" y="40"/>
                </a:cxn>
                <a:cxn ang="0">
                  <a:pos x="23" y="42"/>
                </a:cxn>
                <a:cxn ang="0">
                  <a:pos x="25" y="43"/>
                </a:cxn>
                <a:cxn ang="0">
                  <a:pos x="26" y="44"/>
                </a:cxn>
                <a:cxn ang="0">
                  <a:pos x="28" y="45"/>
                </a:cxn>
                <a:cxn ang="0">
                  <a:pos x="28" y="46"/>
                </a:cxn>
              </a:cxnLst>
              <a:rect l="0" t="0" r="r" b="b"/>
              <a:pathLst>
                <a:path w="29" h="47">
                  <a:moveTo>
                    <a:pt x="0" y="0"/>
                  </a:moveTo>
                  <a:lnTo>
                    <a:pt x="0" y="3"/>
                  </a:lnTo>
                  <a:lnTo>
                    <a:pt x="0" y="7"/>
                  </a:lnTo>
                  <a:lnTo>
                    <a:pt x="1" y="10"/>
                  </a:lnTo>
                  <a:lnTo>
                    <a:pt x="1" y="14"/>
                  </a:lnTo>
                  <a:lnTo>
                    <a:pt x="2" y="17"/>
                  </a:lnTo>
                  <a:lnTo>
                    <a:pt x="5" y="22"/>
                  </a:lnTo>
                  <a:lnTo>
                    <a:pt x="8" y="28"/>
                  </a:lnTo>
                  <a:lnTo>
                    <a:pt x="12" y="33"/>
                  </a:lnTo>
                  <a:lnTo>
                    <a:pt x="16" y="38"/>
                  </a:lnTo>
                  <a:lnTo>
                    <a:pt x="20" y="40"/>
                  </a:lnTo>
                  <a:lnTo>
                    <a:pt x="23" y="42"/>
                  </a:lnTo>
                  <a:lnTo>
                    <a:pt x="25" y="43"/>
                  </a:lnTo>
                  <a:lnTo>
                    <a:pt x="26" y="44"/>
                  </a:lnTo>
                  <a:lnTo>
                    <a:pt x="28" y="45"/>
                  </a:lnTo>
                  <a:lnTo>
                    <a:pt x="28" y="46"/>
                  </a:lnTo>
                </a:path>
              </a:pathLst>
            </a:custGeom>
            <a:noFill/>
            <a:ln w="12700" cap="rnd" cmpd="sng">
              <a:solidFill>
                <a:srgbClr val="7C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76" name="Freeform 452"/>
            <p:cNvSpPr>
              <a:spLocks/>
            </p:cNvSpPr>
            <p:nvPr/>
          </p:nvSpPr>
          <p:spPr bwMode="auto">
            <a:xfrm>
              <a:off x="418" y="300"/>
              <a:ext cx="31" cy="47"/>
            </a:xfrm>
            <a:custGeom>
              <a:avLst/>
              <a:gdLst/>
              <a:ahLst/>
              <a:cxnLst>
                <a:cxn ang="0">
                  <a:pos x="0" y="0"/>
                </a:cxn>
                <a:cxn ang="0">
                  <a:pos x="0" y="3"/>
                </a:cxn>
                <a:cxn ang="0">
                  <a:pos x="0" y="7"/>
                </a:cxn>
                <a:cxn ang="0">
                  <a:pos x="1" y="11"/>
                </a:cxn>
                <a:cxn ang="0">
                  <a:pos x="1" y="14"/>
                </a:cxn>
                <a:cxn ang="0">
                  <a:pos x="2" y="17"/>
                </a:cxn>
                <a:cxn ang="0">
                  <a:pos x="5" y="22"/>
                </a:cxn>
                <a:cxn ang="0">
                  <a:pos x="8" y="28"/>
                </a:cxn>
                <a:cxn ang="0">
                  <a:pos x="12" y="33"/>
                </a:cxn>
                <a:cxn ang="0">
                  <a:pos x="16" y="38"/>
                </a:cxn>
                <a:cxn ang="0">
                  <a:pos x="20" y="40"/>
                </a:cxn>
                <a:cxn ang="0">
                  <a:pos x="22" y="42"/>
                </a:cxn>
                <a:cxn ang="0">
                  <a:pos x="24" y="44"/>
                </a:cxn>
                <a:cxn ang="0">
                  <a:pos x="26" y="45"/>
                </a:cxn>
                <a:cxn ang="0">
                  <a:pos x="27" y="46"/>
                </a:cxn>
                <a:cxn ang="0">
                  <a:pos x="28" y="46"/>
                </a:cxn>
              </a:cxnLst>
              <a:rect l="0" t="0" r="r" b="b"/>
              <a:pathLst>
                <a:path w="29" h="47">
                  <a:moveTo>
                    <a:pt x="0" y="0"/>
                  </a:moveTo>
                  <a:lnTo>
                    <a:pt x="0" y="3"/>
                  </a:lnTo>
                  <a:lnTo>
                    <a:pt x="0" y="7"/>
                  </a:lnTo>
                  <a:lnTo>
                    <a:pt x="1" y="11"/>
                  </a:lnTo>
                  <a:lnTo>
                    <a:pt x="1" y="14"/>
                  </a:lnTo>
                  <a:lnTo>
                    <a:pt x="2" y="17"/>
                  </a:lnTo>
                  <a:lnTo>
                    <a:pt x="5" y="22"/>
                  </a:lnTo>
                  <a:lnTo>
                    <a:pt x="8" y="28"/>
                  </a:lnTo>
                  <a:lnTo>
                    <a:pt x="12" y="33"/>
                  </a:lnTo>
                  <a:lnTo>
                    <a:pt x="16" y="38"/>
                  </a:lnTo>
                  <a:lnTo>
                    <a:pt x="20" y="40"/>
                  </a:lnTo>
                  <a:lnTo>
                    <a:pt x="22" y="42"/>
                  </a:lnTo>
                  <a:lnTo>
                    <a:pt x="24" y="44"/>
                  </a:lnTo>
                  <a:lnTo>
                    <a:pt x="26" y="45"/>
                  </a:lnTo>
                  <a:lnTo>
                    <a:pt x="27" y="46"/>
                  </a:lnTo>
                  <a:lnTo>
                    <a:pt x="28" y="46"/>
                  </a:lnTo>
                </a:path>
              </a:pathLst>
            </a:custGeom>
            <a:noFill/>
            <a:ln w="12700" cap="rnd" cmpd="sng">
              <a:solidFill>
                <a:srgbClr val="7C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77" name="Freeform 453"/>
            <p:cNvSpPr>
              <a:spLocks/>
            </p:cNvSpPr>
            <p:nvPr/>
          </p:nvSpPr>
          <p:spPr bwMode="auto">
            <a:xfrm>
              <a:off x="418" y="300"/>
              <a:ext cx="31" cy="47"/>
            </a:xfrm>
            <a:custGeom>
              <a:avLst/>
              <a:gdLst/>
              <a:ahLst/>
              <a:cxnLst>
                <a:cxn ang="0">
                  <a:pos x="0" y="0"/>
                </a:cxn>
                <a:cxn ang="0">
                  <a:pos x="0" y="3"/>
                </a:cxn>
                <a:cxn ang="0">
                  <a:pos x="0" y="7"/>
                </a:cxn>
                <a:cxn ang="0">
                  <a:pos x="1" y="11"/>
                </a:cxn>
                <a:cxn ang="0">
                  <a:pos x="1" y="14"/>
                </a:cxn>
                <a:cxn ang="0">
                  <a:pos x="2" y="17"/>
                </a:cxn>
                <a:cxn ang="0">
                  <a:pos x="5" y="23"/>
                </a:cxn>
                <a:cxn ang="0">
                  <a:pos x="8" y="28"/>
                </a:cxn>
                <a:cxn ang="0">
                  <a:pos x="12" y="34"/>
                </a:cxn>
                <a:cxn ang="0">
                  <a:pos x="16" y="38"/>
                </a:cxn>
                <a:cxn ang="0">
                  <a:pos x="19" y="41"/>
                </a:cxn>
                <a:cxn ang="0">
                  <a:pos x="22" y="42"/>
                </a:cxn>
                <a:cxn ang="0">
                  <a:pos x="24" y="44"/>
                </a:cxn>
                <a:cxn ang="0">
                  <a:pos x="26" y="45"/>
                </a:cxn>
                <a:cxn ang="0">
                  <a:pos x="27" y="46"/>
                </a:cxn>
              </a:cxnLst>
              <a:rect l="0" t="0" r="r" b="b"/>
              <a:pathLst>
                <a:path w="28" h="47">
                  <a:moveTo>
                    <a:pt x="0" y="0"/>
                  </a:moveTo>
                  <a:lnTo>
                    <a:pt x="0" y="3"/>
                  </a:lnTo>
                  <a:lnTo>
                    <a:pt x="0" y="7"/>
                  </a:lnTo>
                  <a:lnTo>
                    <a:pt x="1" y="11"/>
                  </a:lnTo>
                  <a:lnTo>
                    <a:pt x="1" y="14"/>
                  </a:lnTo>
                  <a:lnTo>
                    <a:pt x="2" y="17"/>
                  </a:lnTo>
                  <a:lnTo>
                    <a:pt x="5" y="23"/>
                  </a:lnTo>
                  <a:lnTo>
                    <a:pt x="8" y="28"/>
                  </a:lnTo>
                  <a:lnTo>
                    <a:pt x="12" y="34"/>
                  </a:lnTo>
                  <a:lnTo>
                    <a:pt x="16" y="38"/>
                  </a:lnTo>
                  <a:lnTo>
                    <a:pt x="19" y="41"/>
                  </a:lnTo>
                  <a:lnTo>
                    <a:pt x="22" y="42"/>
                  </a:lnTo>
                  <a:lnTo>
                    <a:pt x="24" y="44"/>
                  </a:lnTo>
                  <a:lnTo>
                    <a:pt x="26" y="45"/>
                  </a:lnTo>
                  <a:lnTo>
                    <a:pt x="27" y="46"/>
                  </a:lnTo>
                </a:path>
              </a:pathLst>
            </a:custGeom>
            <a:noFill/>
            <a:ln w="12700" cap="rnd" cmpd="sng">
              <a:solidFill>
                <a:srgbClr val="7B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78" name="Freeform 454"/>
            <p:cNvSpPr>
              <a:spLocks/>
            </p:cNvSpPr>
            <p:nvPr/>
          </p:nvSpPr>
          <p:spPr bwMode="auto">
            <a:xfrm>
              <a:off x="418" y="300"/>
              <a:ext cx="31" cy="48"/>
            </a:xfrm>
            <a:custGeom>
              <a:avLst/>
              <a:gdLst/>
              <a:ahLst/>
              <a:cxnLst>
                <a:cxn ang="0">
                  <a:pos x="0" y="0"/>
                </a:cxn>
                <a:cxn ang="0">
                  <a:pos x="0" y="3"/>
                </a:cxn>
                <a:cxn ang="0">
                  <a:pos x="0" y="7"/>
                </a:cxn>
                <a:cxn ang="0">
                  <a:pos x="0" y="11"/>
                </a:cxn>
                <a:cxn ang="0">
                  <a:pos x="1" y="14"/>
                </a:cxn>
                <a:cxn ang="0">
                  <a:pos x="2" y="17"/>
                </a:cxn>
                <a:cxn ang="0">
                  <a:pos x="5" y="23"/>
                </a:cxn>
                <a:cxn ang="0">
                  <a:pos x="8" y="28"/>
                </a:cxn>
                <a:cxn ang="0">
                  <a:pos x="12" y="34"/>
                </a:cxn>
                <a:cxn ang="0">
                  <a:pos x="16" y="38"/>
                </a:cxn>
                <a:cxn ang="0">
                  <a:pos x="19" y="41"/>
                </a:cxn>
                <a:cxn ang="0">
                  <a:pos x="22" y="42"/>
                </a:cxn>
                <a:cxn ang="0">
                  <a:pos x="24" y="44"/>
                </a:cxn>
                <a:cxn ang="0">
                  <a:pos x="26" y="45"/>
                </a:cxn>
                <a:cxn ang="0">
                  <a:pos x="27" y="46"/>
                </a:cxn>
                <a:cxn ang="0">
                  <a:pos x="27" y="47"/>
                </a:cxn>
              </a:cxnLst>
              <a:rect l="0" t="0" r="r" b="b"/>
              <a:pathLst>
                <a:path w="28" h="48">
                  <a:moveTo>
                    <a:pt x="0" y="0"/>
                  </a:moveTo>
                  <a:lnTo>
                    <a:pt x="0" y="3"/>
                  </a:lnTo>
                  <a:lnTo>
                    <a:pt x="0" y="7"/>
                  </a:lnTo>
                  <a:lnTo>
                    <a:pt x="0" y="11"/>
                  </a:lnTo>
                  <a:lnTo>
                    <a:pt x="1" y="14"/>
                  </a:lnTo>
                  <a:lnTo>
                    <a:pt x="2" y="17"/>
                  </a:lnTo>
                  <a:lnTo>
                    <a:pt x="5" y="23"/>
                  </a:lnTo>
                  <a:lnTo>
                    <a:pt x="8" y="28"/>
                  </a:lnTo>
                  <a:lnTo>
                    <a:pt x="12" y="34"/>
                  </a:lnTo>
                  <a:lnTo>
                    <a:pt x="16" y="38"/>
                  </a:lnTo>
                  <a:lnTo>
                    <a:pt x="19" y="41"/>
                  </a:lnTo>
                  <a:lnTo>
                    <a:pt x="22" y="42"/>
                  </a:lnTo>
                  <a:lnTo>
                    <a:pt x="24" y="44"/>
                  </a:lnTo>
                  <a:lnTo>
                    <a:pt x="26" y="45"/>
                  </a:lnTo>
                  <a:lnTo>
                    <a:pt x="27" y="46"/>
                  </a:lnTo>
                  <a:lnTo>
                    <a:pt x="27" y="47"/>
                  </a:lnTo>
                </a:path>
              </a:pathLst>
            </a:custGeom>
            <a:noFill/>
            <a:ln w="12700" cap="rnd" cmpd="sng">
              <a:solidFill>
                <a:srgbClr val="7B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79" name="Freeform 455"/>
            <p:cNvSpPr>
              <a:spLocks/>
            </p:cNvSpPr>
            <p:nvPr/>
          </p:nvSpPr>
          <p:spPr bwMode="auto">
            <a:xfrm>
              <a:off x="418" y="300"/>
              <a:ext cx="31" cy="48"/>
            </a:xfrm>
            <a:custGeom>
              <a:avLst/>
              <a:gdLst/>
              <a:ahLst/>
              <a:cxnLst>
                <a:cxn ang="0">
                  <a:pos x="0" y="0"/>
                </a:cxn>
                <a:cxn ang="0">
                  <a:pos x="0" y="3"/>
                </a:cxn>
                <a:cxn ang="0">
                  <a:pos x="0" y="7"/>
                </a:cxn>
                <a:cxn ang="0">
                  <a:pos x="0" y="11"/>
                </a:cxn>
                <a:cxn ang="0">
                  <a:pos x="1" y="14"/>
                </a:cxn>
                <a:cxn ang="0">
                  <a:pos x="2" y="17"/>
                </a:cxn>
                <a:cxn ang="0">
                  <a:pos x="3" y="20"/>
                </a:cxn>
                <a:cxn ang="0">
                  <a:pos x="4" y="23"/>
                </a:cxn>
                <a:cxn ang="0">
                  <a:pos x="6" y="26"/>
                </a:cxn>
                <a:cxn ang="0">
                  <a:pos x="8" y="29"/>
                </a:cxn>
                <a:cxn ang="0">
                  <a:pos x="10" y="31"/>
                </a:cxn>
                <a:cxn ang="0">
                  <a:pos x="12" y="34"/>
                </a:cxn>
                <a:cxn ang="0">
                  <a:pos x="14" y="36"/>
                </a:cxn>
                <a:cxn ang="0">
                  <a:pos x="16" y="38"/>
                </a:cxn>
                <a:cxn ang="0">
                  <a:pos x="17" y="40"/>
                </a:cxn>
                <a:cxn ang="0">
                  <a:pos x="19" y="41"/>
                </a:cxn>
                <a:cxn ang="0">
                  <a:pos x="22" y="43"/>
                </a:cxn>
                <a:cxn ang="0">
                  <a:pos x="24" y="44"/>
                </a:cxn>
                <a:cxn ang="0">
                  <a:pos x="25" y="45"/>
                </a:cxn>
                <a:cxn ang="0">
                  <a:pos x="26" y="46"/>
                </a:cxn>
                <a:cxn ang="0">
                  <a:pos x="27" y="47"/>
                </a:cxn>
              </a:cxnLst>
              <a:rect l="0" t="0" r="r" b="b"/>
              <a:pathLst>
                <a:path w="28" h="48">
                  <a:moveTo>
                    <a:pt x="0" y="0"/>
                  </a:moveTo>
                  <a:lnTo>
                    <a:pt x="0" y="3"/>
                  </a:lnTo>
                  <a:lnTo>
                    <a:pt x="0" y="7"/>
                  </a:lnTo>
                  <a:lnTo>
                    <a:pt x="0" y="11"/>
                  </a:lnTo>
                  <a:lnTo>
                    <a:pt x="1" y="14"/>
                  </a:lnTo>
                  <a:lnTo>
                    <a:pt x="2" y="17"/>
                  </a:lnTo>
                  <a:lnTo>
                    <a:pt x="3" y="20"/>
                  </a:lnTo>
                  <a:lnTo>
                    <a:pt x="4" y="23"/>
                  </a:lnTo>
                  <a:lnTo>
                    <a:pt x="6" y="26"/>
                  </a:lnTo>
                  <a:lnTo>
                    <a:pt x="8" y="29"/>
                  </a:lnTo>
                  <a:lnTo>
                    <a:pt x="10" y="31"/>
                  </a:lnTo>
                  <a:lnTo>
                    <a:pt x="12" y="34"/>
                  </a:lnTo>
                  <a:lnTo>
                    <a:pt x="14" y="36"/>
                  </a:lnTo>
                  <a:lnTo>
                    <a:pt x="16" y="38"/>
                  </a:lnTo>
                  <a:lnTo>
                    <a:pt x="17" y="40"/>
                  </a:lnTo>
                  <a:lnTo>
                    <a:pt x="19" y="41"/>
                  </a:lnTo>
                  <a:lnTo>
                    <a:pt x="22" y="43"/>
                  </a:lnTo>
                  <a:lnTo>
                    <a:pt x="24" y="44"/>
                  </a:lnTo>
                  <a:lnTo>
                    <a:pt x="25" y="45"/>
                  </a:lnTo>
                  <a:lnTo>
                    <a:pt x="26" y="46"/>
                  </a:lnTo>
                  <a:lnTo>
                    <a:pt x="27" y="47"/>
                  </a:lnTo>
                </a:path>
              </a:pathLst>
            </a:custGeom>
            <a:noFill/>
            <a:ln w="12700" cap="rnd" cmpd="sng">
              <a:solidFill>
                <a:srgbClr val="7A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80" name="Freeform 456"/>
            <p:cNvSpPr>
              <a:spLocks/>
            </p:cNvSpPr>
            <p:nvPr/>
          </p:nvSpPr>
          <p:spPr bwMode="auto">
            <a:xfrm>
              <a:off x="418" y="300"/>
              <a:ext cx="31" cy="48"/>
            </a:xfrm>
            <a:custGeom>
              <a:avLst/>
              <a:gdLst/>
              <a:ahLst/>
              <a:cxnLst>
                <a:cxn ang="0">
                  <a:pos x="0" y="0"/>
                </a:cxn>
                <a:cxn ang="0">
                  <a:pos x="0" y="3"/>
                </a:cxn>
                <a:cxn ang="0">
                  <a:pos x="0" y="7"/>
                </a:cxn>
                <a:cxn ang="0">
                  <a:pos x="0" y="11"/>
                </a:cxn>
                <a:cxn ang="0">
                  <a:pos x="1" y="14"/>
                </a:cxn>
                <a:cxn ang="0">
                  <a:pos x="2" y="17"/>
                </a:cxn>
                <a:cxn ang="0">
                  <a:pos x="3" y="20"/>
                </a:cxn>
                <a:cxn ang="0">
                  <a:pos x="4" y="23"/>
                </a:cxn>
                <a:cxn ang="0">
                  <a:pos x="6" y="26"/>
                </a:cxn>
                <a:cxn ang="0">
                  <a:pos x="8" y="29"/>
                </a:cxn>
                <a:cxn ang="0">
                  <a:pos x="10" y="31"/>
                </a:cxn>
                <a:cxn ang="0">
                  <a:pos x="11" y="34"/>
                </a:cxn>
                <a:cxn ang="0">
                  <a:pos x="13" y="37"/>
                </a:cxn>
                <a:cxn ang="0">
                  <a:pos x="15" y="38"/>
                </a:cxn>
                <a:cxn ang="0">
                  <a:pos x="17" y="40"/>
                </a:cxn>
                <a:cxn ang="0">
                  <a:pos x="19" y="41"/>
                </a:cxn>
                <a:cxn ang="0">
                  <a:pos x="22" y="43"/>
                </a:cxn>
                <a:cxn ang="0">
                  <a:pos x="23" y="44"/>
                </a:cxn>
                <a:cxn ang="0">
                  <a:pos x="25" y="46"/>
                </a:cxn>
                <a:cxn ang="0">
                  <a:pos x="26" y="47"/>
                </a:cxn>
              </a:cxnLst>
              <a:rect l="0" t="0" r="r" b="b"/>
              <a:pathLst>
                <a:path w="27" h="48">
                  <a:moveTo>
                    <a:pt x="0" y="0"/>
                  </a:moveTo>
                  <a:lnTo>
                    <a:pt x="0" y="3"/>
                  </a:lnTo>
                  <a:lnTo>
                    <a:pt x="0" y="7"/>
                  </a:lnTo>
                  <a:lnTo>
                    <a:pt x="0" y="11"/>
                  </a:lnTo>
                  <a:lnTo>
                    <a:pt x="1" y="14"/>
                  </a:lnTo>
                  <a:lnTo>
                    <a:pt x="2" y="17"/>
                  </a:lnTo>
                  <a:lnTo>
                    <a:pt x="3" y="20"/>
                  </a:lnTo>
                  <a:lnTo>
                    <a:pt x="4" y="23"/>
                  </a:lnTo>
                  <a:lnTo>
                    <a:pt x="6" y="26"/>
                  </a:lnTo>
                  <a:lnTo>
                    <a:pt x="8" y="29"/>
                  </a:lnTo>
                  <a:lnTo>
                    <a:pt x="10" y="31"/>
                  </a:lnTo>
                  <a:lnTo>
                    <a:pt x="11" y="34"/>
                  </a:lnTo>
                  <a:lnTo>
                    <a:pt x="13" y="37"/>
                  </a:lnTo>
                  <a:lnTo>
                    <a:pt x="15" y="38"/>
                  </a:lnTo>
                  <a:lnTo>
                    <a:pt x="17" y="40"/>
                  </a:lnTo>
                  <a:lnTo>
                    <a:pt x="19" y="41"/>
                  </a:lnTo>
                  <a:lnTo>
                    <a:pt x="22" y="43"/>
                  </a:lnTo>
                  <a:lnTo>
                    <a:pt x="23" y="44"/>
                  </a:lnTo>
                  <a:lnTo>
                    <a:pt x="25" y="46"/>
                  </a:lnTo>
                  <a:lnTo>
                    <a:pt x="26" y="47"/>
                  </a:lnTo>
                </a:path>
              </a:pathLst>
            </a:custGeom>
            <a:noFill/>
            <a:ln w="12700" cap="rnd" cmpd="sng">
              <a:solidFill>
                <a:srgbClr val="79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81" name="Freeform 457"/>
            <p:cNvSpPr>
              <a:spLocks/>
            </p:cNvSpPr>
            <p:nvPr/>
          </p:nvSpPr>
          <p:spPr bwMode="auto">
            <a:xfrm>
              <a:off x="418" y="300"/>
              <a:ext cx="31" cy="48"/>
            </a:xfrm>
            <a:custGeom>
              <a:avLst/>
              <a:gdLst/>
              <a:ahLst/>
              <a:cxnLst>
                <a:cxn ang="0">
                  <a:pos x="0" y="0"/>
                </a:cxn>
                <a:cxn ang="0">
                  <a:pos x="0" y="4"/>
                </a:cxn>
                <a:cxn ang="0">
                  <a:pos x="0" y="7"/>
                </a:cxn>
                <a:cxn ang="0">
                  <a:pos x="0" y="11"/>
                </a:cxn>
                <a:cxn ang="0">
                  <a:pos x="1" y="14"/>
                </a:cxn>
                <a:cxn ang="0">
                  <a:pos x="1" y="17"/>
                </a:cxn>
                <a:cxn ang="0">
                  <a:pos x="3" y="20"/>
                </a:cxn>
                <a:cxn ang="0">
                  <a:pos x="4" y="23"/>
                </a:cxn>
                <a:cxn ang="0">
                  <a:pos x="6" y="26"/>
                </a:cxn>
                <a:cxn ang="0">
                  <a:pos x="7" y="29"/>
                </a:cxn>
                <a:cxn ang="0">
                  <a:pos x="9" y="32"/>
                </a:cxn>
                <a:cxn ang="0">
                  <a:pos x="11" y="34"/>
                </a:cxn>
                <a:cxn ang="0">
                  <a:pos x="13" y="37"/>
                </a:cxn>
                <a:cxn ang="0">
                  <a:pos x="15" y="39"/>
                </a:cxn>
                <a:cxn ang="0">
                  <a:pos x="17" y="40"/>
                </a:cxn>
                <a:cxn ang="0">
                  <a:pos x="19" y="41"/>
                </a:cxn>
                <a:cxn ang="0">
                  <a:pos x="21" y="43"/>
                </a:cxn>
                <a:cxn ang="0">
                  <a:pos x="23" y="44"/>
                </a:cxn>
                <a:cxn ang="0">
                  <a:pos x="25" y="46"/>
                </a:cxn>
                <a:cxn ang="0">
                  <a:pos x="26" y="47"/>
                </a:cxn>
              </a:cxnLst>
              <a:rect l="0" t="0" r="r" b="b"/>
              <a:pathLst>
                <a:path w="27" h="48">
                  <a:moveTo>
                    <a:pt x="0" y="0"/>
                  </a:moveTo>
                  <a:lnTo>
                    <a:pt x="0" y="4"/>
                  </a:lnTo>
                  <a:lnTo>
                    <a:pt x="0" y="7"/>
                  </a:lnTo>
                  <a:lnTo>
                    <a:pt x="0" y="11"/>
                  </a:lnTo>
                  <a:lnTo>
                    <a:pt x="1" y="14"/>
                  </a:lnTo>
                  <a:lnTo>
                    <a:pt x="1" y="17"/>
                  </a:lnTo>
                  <a:lnTo>
                    <a:pt x="3" y="20"/>
                  </a:lnTo>
                  <a:lnTo>
                    <a:pt x="4" y="23"/>
                  </a:lnTo>
                  <a:lnTo>
                    <a:pt x="6" y="26"/>
                  </a:lnTo>
                  <a:lnTo>
                    <a:pt x="7" y="29"/>
                  </a:lnTo>
                  <a:lnTo>
                    <a:pt x="9" y="32"/>
                  </a:lnTo>
                  <a:lnTo>
                    <a:pt x="11" y="34"/>
                  </a:lnTo>
                  <a:lnTo>
                    <a:pt x="13" y="37"/>
                  </a:lnTo>
                  <a:lnTo>
                    <a:pt x="15" y="39"/>
                  </a:lnTo>
                  <a:lnTo>
                    <a:pt x="17" y="40"/>
                  </a:lnTo>
                  <a:lnTo>
                    <a:pt x="19" y="41"/>
                  </a:lnTo>
                  <a:lnTo>
                    <a:pt x="21" y="43"/>
                  </a:lnTo>
                  <a:lnTo>
                    <a:pt x="23" y="44"/>
                  </a:lnTo>
                  <a:lnTo>
                    <a:pt x="25" y="46"/>
                  </a:lnTo>
                  <a:lnTo>
                    <a:pt x="26" y="47"/>
                  </a:lnTo>
                </a:path>
              </a:pathLst>
            </a:custGeom>
            <a:noFill/>
            <a:ln w="12700" cap="rnd" cmpd="sng">
              <a:solidFill>
                <a:srgbClr val="79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82" name="Freeform 458"/>
            <p:cNvSpPr>
              <a:spLocks/>
            </p:cNvSpPr>
            <p:nvPr/>
          </p:nvSpPr>
          <p:spPr bwMode="auto">
            <a:xfrm>
              <a:off x="418" y="300"/>
              <a:ext cx="31" cy="49"/>
            </a:xfrm>
            <a:custGeom>
              <a:avLst/>
              <a:gdLst/>
              <a:ahLst/>
              <a:cxnLst>
                <a:cxn ang="0">
                  <a:pos x="0" y="0"/>
                </a:cxn>
                <a:cxn ang="0">
                  <a:pos x="0" y="4"/>
                </a:cxn>
                <a:cxn ang="0">
                  <a:pos x="0" y="7"/>
                </a:cxn>
                <a:cxn ang="0">
                  <a:pos x="0" y="11"/>
                </a:cxn>
                <a:cxn ang="0">
                  <a:pos x="1" y="15"/>
                </a:cxn>
                <a:cxn ang="0">
                  <a:pos x="1" y="17"/>
                </a:cxn>
                <a:cxn ang="0">
                  <a:pos x="3" y="20"/>
                </a:cxn>
                <a:cxn ang="0">
                  <a:pos x="4" y="23"/>
                </a:cxn>
                <a:cxn ang="0">
                  <a:pos x="5" y="26"/>
                </a:cxn>
                <a:cxn ang="0">
                  <a:pos x="7" y="29"/>
                </a:cxn>
                <a:cxn ang="0">
                  <a:pos x="9" y="32"/>
                </a:cxn>
                <a:cxn ang="0">
                  <a:pos x="11" y="34"/>
                </a:cxn>
                <a:cxn ang="0">
                  <a:pos x="13" y="37"/>
                </a:cxn>
                <a:cxn ang="0">
                  <a:pos x="15" y="39"/>
                </a:cxn>
                <a:cxn ang="0">
                  <a:pos x="17" y="41"/>
                </a:cxn>
                <a:cxn ang="0">
                  <a:pos x="18" y="42"/>
                </a:cxn>
                <a:cxn ang="0">
                  <a:pos x="21" y="43"/>
                </a:cxn>
                <a:cxn ang="0">
                  <a:pos x="23" y="45"/>
                </a:cxn>
                <a:cxn ang="0">
                  <a:pos x="24" y="46"/>
                </a:cxn>
                <a:cxn ang="0">
                  <a:pos x="25" y="47"/>
                </a:cxn>
                <a:cxn ang="0">
                  <a:pos x="26" y="48"/>
                </a:cxn>
              </a:cxnLst>
              <a:rect l="0" t="0" r="r" b="b"/>
              <a:pathLst>
                <a:path w="27" h="49">
                  <a:moveTo>
                    <a:pt x="0" y="0"/>
                  </a:moveTo>
                  <a:lnTo>
                    <a:pt x="0" y="4"/>
                  </a:lnTo>
                  <a:lnTo>
                    <a:pt x="0" y="7"/>
                  </a:lnTo>
                  <a:lnTo>
                    <a:pt x="0" y="11"/>
                  </a:lnTo>
                  <a:lnTo>
                    <a:pt x="1" y="15"/>
                  </a:lnTo>
                  <a:lnTo>
                    <a:pt x="1" y="17"/>
                  </a:lnTo>
                  <a:lnTo>
                    <a:pt x="3" y="20"/>
                  </a:lnTo>
                  <a:lnTo>
                    <a:pt x="4" y="23"/>
                  </a:lnTo>
                  <a:lnTo>
                    <a:pt x="5" y="26"/>
                  </a:lnTo>
                  <a:lnTo>
                    <a:pt x="7" y="29"/>
                  </a:lnTo>
                  <a:lnTo>
                    <a:pt x="9" y="32"/>
                  </a:lnTo>
                  <a:lnTo>
                    <a:pt x="11" y="34"/>
                  </a:lnTo>
                  <a:lnTo>
                    <a:pt x="13" y="37"/>
                  </a:lnTo>
                  <a:lnTo>
                    <a:pt x="15" y="39"/>
                  </a:lnTo>
                  <a:lnTo>
                    <a:pt x="17" y="41"/>
                  </a:lnTo>
                  <a:lnTo>
                    <a:pt x="18" y="42"/>
                  </a:lnTo>
                  <a:lnTo>
                    <a:pt x="21" y="43"/>
                  </a:lnTo>
                  <a:lnTo>
                    <a:pt x="23" y="45"/>
                  </a:lnTo>
                  <a:lnTo>
                    <a:pt x="24" y="46"/>
                  </a:lnTo>
                  <a:lnTo>
                    <a:pt x="25" y="47"/>
                  </a:lnTo>
                  <a:lnTo>
                    <a:pt x="26" y="48"/>
                  </a:lnTo>
                </a:path>
              </a:pathLst>
            </a:custGeom>
            <a:noFill/>
            <a:ln w="12700" cap="rnd" cmpd="sng">
              <a:solidFill>
                <a:srgbClr val="78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83" name="Freeform 459"/>
            <p:cNvSpPr>
              <a:spLocks/>
            </p:cNvSpPr>
            <p:nvPr/>
          </p:nvSpPr>
          <p:spPr bwMode="auto">
            <a:xfrm>
              <a:off x="418" y="301"/>
              <a:ext cx="31" cy="48"/>
            </a:xfrm>
            <a:custGeom>
              <a:avLst/>
              <a:gdLst/>
              <a:ahLst/>
              <a:cxnLst>
                <a:cxn ang="0">
                  <a:pos x="0" y="0"/>
                </a:cxn>
                <a:cxn ang="0">
                  <a:pos x="0" y="3"/>
                </a:cxn>
                <a:cxn ang="0">
                  <a:pos x="0" y="6"/>
                </a:cxn>
                <a:cxn ang="0">
                  <a:pos x="0" y="10"/>
                </a:cxn>
                <a:cxn ang="0">
                  <a:pos x="0" y="14"/>
                </a:cxn>
                <a:cxn ang="0">
                  <a:pos x="1" y="17"/>
                </a:cxn>
                <a:cxn ang="0">
                  <a:pos x="2" y="19"/>
                </a:cxn>
                <a:cxn ang="0">
                  <a:pos x="4" y="22"/>
                </a:cxn>
                <a:cxn ang="0">
                  <a:pos x="5" y="25"/>
                </a:cxn>
                <a:cxn ang="0">
                  <a:pos x="7" y="28"/>
                </a:cxn>
                <a:cxn ang="0">
                  <a:pos x="9" y="31"/>
                </a:cxn>
                <a:cxn ang="0">
                  <a:pos x="11" y="34"/>
                </a:cxn>
                <a:cxn ang="0">
                  <a:pos x="13" y="36"/>
                </a:cxn>
                <a:cxn ang="0">
                  <a:pos x="15" y="38"/>
                </a:cxn>
                <a:cxn ang="0">
                  <a:pos x="17" y="40"/>
                </a:cxn>
                <a:cxn ang="0">
                  <a:pos x="18" y="41"/>
                </a:cxn>
                <a:cxn ang="0">
                  <a:pos x="21" y="43"/>
                </a:cxn>
                <a:cxn ang="0">
                  <a:pos x="23" y="44"/>
                </a:cxn>
                <a:cxn ang="0">
                  <a:pos x="24" y="46"/>
                </a:cxn>
                <a:cxn ang="0">
                  <a:pos x="25" y="47"/>
                </a:cxn>
              </a:cxnLst>
              <a:rect l="0" t="0" r="r" b="b"/>
              <a:pathLst>
                <a:path w="26" h="48">
                  <a:moveTo>
                    <a:pt x="0" y="0"/>
                  </a:moveTo>
                  <a:lnTo>
                    <a:pt x="0" y="3"/>
                  </a:lnTo>
                  <a:lnTo>
                    <a:pt x="0" y="6"/>
                  </a:lnTo>
                  <a:lnTo>
                    <a:pt x="0" y="10"/>
                  </a:lnTo>
                  <a:lnTo>
                    <a:pt x="0" y="14"/>
                  </a:lnTo>
                  <a:lnTo>
                    <a:pt x="1" y="17"/>
                  </a:lnTo>
                  <a:lnTo>
                    <a:pt x="2" y="19"/>
                  </a:lnTo>
                  <a:lnTo>
                    <a:pt x="4" y="22"/>
                  </a:lnTo>
                  <a:lnTo>
                    <a:pt x="5" y="25"/>
                  </a:lnTo>
                  <a:lnTo>
                    <a:pt x="7" y="28"/>
                  </a:lnTo>
                  <a:lnTo>
                    <a:pt x="9" y="31"/>
                  </a:lnTo>
                  <a:lnTo>
                    <a:pt x="11" y="34"/>
                  </a:lnTo>
                  <a:lnTo>
                    <a:pt x="13" y="36"/>
                  </a:lnTo>
                  <a:lnTo>
                    <a:pt x="15" y="38"/>
                  </a:lnTo>
                  <a:lnTo>
                    <a:pt x="17" y="40"/>
                  </a:lnTo>
                  <a:lnTo>
                    <a:pt x="18" y="41"/>
                  </a:lnTo>
                  <a:lnTo>
                    <a:pt x="21" y="43"/>
                  </a:lnTo>
                  <a:lnTo>
                    <a:pt x="23" y="44"/>
                  </a:lnTo>
                  <a:lnTo>
                    <a:pt x="24" y="46"/>
                  </a:lnTo>
                  <a:lnTo>
                    <a:pt x="25" y="47"/>
                  </a:lnTo>
                </a:path>
              </a:pathLst>
            </a:custGeom>
            <a:noFill/>
            <a:ln w="12700" cap="rnd" cmpd="sng">
              <a:solidFill>
                <a:srgbClr val="78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84" name="Freeform 460"/>
            <p:cNvSpPr>
              <a:spLocks/>
            </p:cNvSpPr>
            <p:nvPr/>
          </p:nvSpPr>
          <p:spPr bwMode="auto">
            <a:xfrm>
              <a:off x="418" y="301"/>
              <a:ext cx="31" cy="48"/>
            </a:xfrm>
            <a:custGeom>
              <a:avLst/>
              <a:gdLst/>
              <a:ahLst/>
              <a:cxnLst>
                <a:cxn ang="0">
                  <a:pos x="0" y="0"/>
                </a:cxn>
                <a:cxn ang="0">
                  <a:pos x="0" y="3"/>
                </a:cxn>
                <a:cxn ang="0">
                  <a:pos x="0" y="6"/>
                </a:cxn>
                <a:cxn ang="0">
                  <a:pos x="0" y="11"/>
                </a:cxn>
                <a:cxn ang="0">
                  <a:pos x="0" y="14"/>
                </a:cxn>
                <a:cxn ang="0">
                  <a:pos x="1" y="17"/>
                </a:cxn>
                <a:cxn ang="0">
                  <a:pos x="2" y="19"/>
                </a:cxn>
                <a:cxn ang="0">
                  <a:pos x="4" y="22"/>
                </a:cxn>
                <a:cxn ang="0">
                  <a:pos x="5" y="25"/>
                </a:cxn>
                <a:cxn ang="0">
                  <a:pos x="7" y="28"/>
                </a:cxn>
                <a:cxn ang="0">
                  <a:pos x="9" y="31"/>
                </a:cxn>
                <a:cxn ang="0">
                  <a:pos x="11" y="34"/>
                </a:cxn>
                <a:cxn ang="0">
                  <a:pos x="13" y="36"/>
                </a:cxn>
                <a:cxn ang="0">
                  <a:pos x="15" y="38"/>
                </a:cxn>
                <a:cxn ang="0">
                  <a:pos x="17" y="40"/>
                </a:cxn>
                <a:cxn ang="0">
                  <a:pos x="18" y="41"/>
                </a:cxn>
                <a:cxn ang="0">
                  <a:pos x="21" y="43"/>
                </a:cxn>
                <a:cxn ang="0">
                  <a:pos x="23" y="44"/>
                </a:cxn>
                <a:cxn ang="0">
                  <a:pos x="24" y="46"/>
                </a:cxn>
                <a:cxn ang="0">
                  <a:pos x="25" y="47"/>
                </a:cxn>
              </a:cxnLst>
              <a:rect l="0" t="0" r="r" b="b"/>
              <a:pathLst>
                <a:path w="26" h="48">
                  <a:moveTo>
                    <a:pt x="0" y="0"/>
                  </a:moveTo>
                  <a:lnTo>
                    <a:pt x="0" y="3"/>
                  </a:lnTo>
                  <a:lnTo>
                    <a:pt x="0" y="6"/>
                  </a:lnTo>
                  <a:lnTo>
                    <a:pt x="0" y="11"/>
                  </a:lnTo>
                  <a:lnTo>
                    <a:pt x="0" y="14"/>
                  </a:lnTo>
                  <a:lnTo>
                    <a:pt x="1" y="17"/>
                  </a:lnTo>
                  <a:lnTo>
                    <a:pt x="2" y="19"/>
                  </a:lnTo>
                  <a:lnTo>
                    <a:pt x="4" y="22"/>
                  </a:lnTo>
                  <a:lnTo>
                    <a:pt x="5" y="25"/>
                  </a:lnTo>
                  <a:lnTo>
                    <a:pt x="7" y="28"/>
                  </a:lnTo>
                  <a:lnTo>
                    <a:pt x="9" y="31"/>
                  </a:lnTo>
                  <a:lnTo>
                    <a:pt x="11" y="34"/>
                  </a:lnTo>
                  <a:lnTo>
                    <a:pt x="13" y="36"/>
                  </a:lnTo>
                  <a:lnTo>
                    <a:pt x="15" y="38"/>
                  </a:lnTo>
                  <a:lnTo>
                    <a:pt x="17" y="40"/>
                  </a:lnTo>
                  <a:lnTo>
                    <a:pt x="18" y="41"/>
                  </a:lnTo>
                  <a:lnTo>
                    <a:pt x="21" y="43"/>
                  </a:lnTo>
                  <a:lnTo>
                    <a:pt x="23" y="44"/>
                  </a:lnTo>
                  <a:lnTo>
                    <a:pt x="24" y="46"/>
                  </a:lnTo>
                  <a:lnTo>
                    <a:pt x="25" y="47"/>
                  </a:lnTo>
                </a:path>
              </a:pathLst>
            </a:custGeom>
            <a:noFill/>
            <a:ln w="12700" cap="rnd" cmpd="sng">
              <a:solidFill>
                <a:srgbClr val="7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85" name="Freeform 461"/>
            <p:cNvSpPr>
              <a:spLocks/>
            </p:cNvSpPr>
            <p:nvPr/>
          </p:nvSpPr>
          <p:spPr bwMode="auto">
            <a:xfrm>
              <a:off x="418" y="301"/>
              <a:ext cx="31" cy="53"/>
            </a:xfrm>
            <a:custGeom>
              <a:avLst/>
              <a:gdLst/>
              <a:ahLst/>
              <a:cxnLst>
                <a:cxn ang="0">
                  <a:pos x="0" y="0"/>
                </a:cxn>
                <a:cxn ang="0">
                  <a:pos x="0" y="3"/>
                </a:cxn>
                <a:cxn ang="0">
                  <a:pos x="0" y="7"/>
                </a:cxn>
                <a:cxn ang="0">
                  <a:pos x="0" y="11"/>
                </a:cxn>
                <a:cxn ang="0">
                  <a:pos x="0" y="14"/>
                </a:cxn>
                <a:cxn ang="0">
                  <a:pos x="1" y="17"/>
                </a:cxn>
                <a:cxn ang="0">
                  <a:pos x="2" y="19"/>
                </a:cxn>
                <a:cxn ang="0">
                  <a:pos x="4" y="22"/>
                </a:cxn>
                <a:cxn ang="0">
                  <a:pos x="5" y="25"/>
                </a:cxn>
                <a:cxn ang="0">
                  <a:pos x="7" y="28"/>
                </a:cxn>
                <a:cxn ang="0">
                  <a:pos x="9" y="31"/>
                </a:cxn>
                <a:cxn ang="0">
                  <a:pos x="11" y="34"/>
                </a:cxn>
                <a:cxn ang="0">
                  <a:pos x="13" y="37"/>
                </a:cxn>
                <a:cxn ang="0">
                  <a:pos x="15" y="39"/>
                </a:cxn>
                <a:cxn ang="0">
                  <a:pos x="16" y="40"/>
                </a:cxn>
                <a:cxn ang="0">
                  <a:pos x="18" y="41"/>
                </a:cxn>
                <a:cxn ang="0">
                  <a:pos x="20" y="43"/>
                </a:cxn>
                <a:cxn ang="0">
                  <a:pos x="22" y="44"/>
                </a:cxn>
                <a:cxn ang="0">
                  <a:pos x="23" y="46"/>
                </a:cxn>
                <a:cxn ang="0">
                  <a:pos x="24" y="47"/>
                </a:cxn>
                <a:cxn ang="0">
                  <a:pos x="25" y="48"/>
                </a:cxn>
              </a:cxnLst>
              <a:rect l="0" t="0" r="r" b="b"/>
              <a:pathLst>
                <a:path w="26" h="49">
                  <a:moveTo>
                    <a:pt x="0" y="0"/>
                  </a:moveTo>
                  <a:lnTo>
                    <a:pt x="0" y="3"/>
                  </a:lnTo>
                  <a:lnTo>
                    <a:pt x="0" y="7"/>
                  </a:lnTo>
                  <a:lnTo>
                    <a:pt x="0" y="11"/>
                  </a:lnTo>
                  <a:lnTo>
                    <a:pt x="0" y="14"/>
                  </a:lnTo>
                  <a:lnTo>
                    <a:pt x="1" y="17"/>
                  </a:lnTo>
                  <a:lnTo>
                    <a:pt x="2" y="19"/>
                  </a:lnTo>
                  <a:lnTo>
                    <a:pt x="4" y="22"/>
                  </a:lnTo>
                  <a:lnTo>
                    <a:pt x="5" y="25"/>
                  </a:lnTo>
                  <a:lnTo>
                    <a:pt x="7" y="28"/>
                  </a:lnTo>
                  <a:lnTo>
                    <a:pt x="9" y="31"/>
                  </a:lnTo>
                  <a:lnTo>
                    <a:pt x="11" y="34"/>
                  </a:lnTo>
                  <a:lnTo>
                    <a:pt x="13" y="37"/>
                  </a:lnTo>
                  <a:lnTo>
                    <a:pt x="15" y="39"/>
                  </a:lnTo>
                  <a:lnTo>
                    <a:pt x="16" y="40"/>
                  </a:lnTo>
                  <a:lnTo>
                    <a:pt x="18" y="41"/>
                  </a:lnTo>
                  <a:lnTo>
                    <a:pt x="20" y="43"/>
                  </a:lnTo>
                  <a:lnTo>
                    <a:pt x="22" y="44"/>
                  </a:lnTo>
                  <a:lnTo>
                    <a:pt x="23" y="46"/>
                  </a:lnTo>
                  <a:lnTo>
                    <a:pt x="24" y="47"/>
                  </a:lnTo>
                  <a:lnTo>
                    <a:pt x="25" y="48"/>
                  </a:lnTo>
                </a:path>
              </a:pathLst>
            </a:custGeom>
            <a:noFill/>
            <a:ln w="12700" cap="rnd" cmpd="sng">
              <a:solidFill>
                <a:srgbClr val="7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86" name="Freeform 462"/>
            <p:cNvSpPr>
              <a:spLocks/>
            </p:cNvSpPr>
            <p:nvPr/>
          </p:nvSpPr>
          <p:spPr bwMode="auto">
            <a:xfrm>
              <a:off x="417" y="301"/>
              <a:ext cx="31" cy="53"/>
            </a:xfrm>
            <a:custGeom>
              <a:avLst/>
              <a:gdLst/>
              <a:ahLst/>
              <a:cxnLst>
                <a:cxn ang="0">
                  <a:pos x="0" y="0"/>
                </a:cxn>
                <a:cxn ang="0">
                  <a:pos x="0" y="3"/>
                </a:cxn>
                <a:cxn ang="0">
                  <a:pos x="1" y="7"/>
                </a:cxn>
                <a:cxn ang="0">
                  <a:pos x="1" y="11"/>
                </a:cxn>
                <a:cxn ang="0">
                  <a:pos x="1" y="14"/>
                </a:cxn>
                <a:cxn ang="0">
                  <a:pos x="2" y="17"/>
                </a:cxn>
                <a:cxn ang="0">
                  <a:pos x="3" y="19"/>
                </a:cxn>
                <a:cxn ang="0">
                  <a:pos x="5" y="22"/>
                </a:cxn>
                <a:cxn ang="0">
                  <a:pos x="6" y="25"/>
                </a:cxn>
                <a:cxn ang="0">
                  <a:pos x="8" y="29"/>
                </a:cxn>
                <a:cxn ang="0">
                  <a:pos x="10" y="31"/>
                </a:cxn>
                <a:cxn ang="0">
                  <a:pos x="12" y="34"/>
                </a:cxn>
                <a:cxn ang="0">
                  <a:pos x="13" y="37"/>
                </a:cxn>
                <a:cxn ang="0">
                  <a:pos x="15" y="39"/>
                </a:cxn>
                <a:cxn ang="0">
                  <a:pos x="17" y="40"/>
                </a:cxn>
                <a:cxn ang="0">
                  <a:pos x="19" y="42"/>
                </a:cxn>
                <a:cxn ang="0">
                  <a:pos x="21" y="43"/>
                </a:cxn>
                <a:cxn ang="0">
                  <a:pos x="23" y="45"/>
                </a:cxn>
                <a:cxn ang="0">
                  <a:pos x="24" y="46"/>
                </a:cxn>
                <a:cxn ang="0">
                  <a:pos x="25" y="48"/>
                </a:cxn>
              </a:cxnLst>
              <a:rect l="0" t="0" r="r" b="b"/>
              <a:pathLst>
                <a:path w="26" h="49">
                  <a:moveTo>
                    <a:pt x="0" y="0"/>
                  </a:moveTo>
                  <a:lnTo>
                    <a:pt x="0" y="3"/>
                  </a:lnTo>
                  <a:lnTo>
                    <a:pt x="1" y="7"/>
                  </a:lnTo>
                  <a:lnTo>
                    <a:pt x="1" y="11"/>
                  </a:lnTo>
                  <a:lnTo>
                    <a:pt x="1" y="14"/>
                  </a:lnTo>
                  <a:lnTo>
                    <a:pt x="2" y="17"/>
                  </a:lnTo>
                  <a:lnTo>
                    <a:pt x="3" y="19"/>
                  </a:lnTo>
                  <a:lnTo>
                    <a:pt x="5" y="22"/>
                  </a:lnTo>
                  <a:lnTo>
                    <a:pt x="6" y="25"/>
                  </a:lnTo>
                  <a:lnTo>
                    <a:pt x="8" y="29"/>
                  </a:lnTo>
                  <a:lnTo>
                    <a:pt x="10" y="31"/>
                  </a:lnTo>
                  <a:lnTo>
                    <a:pt x="12" y="34"/>
                  </a:lnTo>
                  <a:lnTo>
                    <a:pt x="13" y="37"/>
                  </a:lnTo>
                  <a:lnTo>
                    <a:pt x="15" y="39"/>
                  </a:lnTo>
                  <a:lnTo>
                    <a:pt x="17" y="40"/>
                  </a:lnTo>
                  <a:lnTo>
                    <a:pt x="19" y="42"/>
                  </a:lnTo>
                  <a:lnTo>
                    <a:pt x="21" y="43"/>
                  </a:lnTo>
                  <a:lnTo>
                    <a:pt x="23" y="45"/>
                  </a:lnTo>
                  <a:lnTo>
                    <a:pt x="24" y="46"/>
                  </a:lnTo>
                  <a:lnTo>
                    <a:pt x="25" y="48"/>
                  </a:lnTo>
                </a:path>
              </a:pathLst>
            </a:custGeom>
            <a:noFill/>
            <a:ln w="12700" cap="rnd" cmpd="sng">
              <a:solidFill>
                <a:srgbClr val="76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87" name="Freeform 463"/>
            <p:cNvSpPr>
              <a:spLocks/>
            </p:cNvSpPr>
            <p:nvPr/>
          </p:nvSpPr>
          <p:spPr bwMode="auto">
            <a:xfrm>
              <a:off x="417" y="301"/>
              <a:ext cx="31" cy="53"/>
            </a:xfrm>
            <a:custGeom>
              <a:avLst/>
              <a:gdLst/>
              <a:ahLst/>
              <a:cxnLst>
                <a:cxn ang="0">
                  <a:pos x="0" y="0"/>
                </a:cxn>
                <a:cxn ang="0">
                  <a:pos x="0" y="3"/>
                </a:cxn>
                <a:cxn ang="0">
                  <a:pos x="1" y="7"/>
                </a:cxn>
                <a:cxn ang="0">
                  <a:pos x="1" y="11"/>
                </a:cxn>
                <a:cxn ang="0">
                  <a:pos x="1" y="14"/>
                </a:cxn>
                <a:cxn ang="0">
                  <a:pos x="2" y="17"/>
                </a:cxn>
                <a:cxn ang="0">
                  <a:pos x="3" y="20"/>
                </a:cxn>
                <a:cxn ang="0">
                  <a:pos x="4" y="23"/>
                </a:cxn>
                <a:cxn ang="0">
                  <a:pos x="6" y="25"/>
                </a:cxn>
                <a:cxn ang="0">
                  <a:pos x="8" y="29"/>
                </a:cxn>
                <a:cxn ang="0">
                  <a:pos x="10" y="31"/>
                </a:cxn>
                <a:cxn ang="0">
                  <a:pos x="12" y="34"/>
                </a:cxn>
                <a:cxn ang="0">
                  <a:pos x="13" y="37"/>
                </a:cxn>
                <a:cxn ang="0">
                  <a:pos x="15" y="39"/>
                </a:cxn>
                <a:cxn ang="0">
                  <a:pos x="17" y="41"/>
                </a:cxn>
                <a:cxn ang="0">
                  <a:pos x="18" y="42"/>
                </a:cxn>
                <a:cxn ang="0">
                  <a:pos x="21" y="43"/>
                </a:cxn>
                <a:cxn ang="0">
                  <a:pos x="23" y="45"/>
                </a:cxn>
                <a:cxn ang="0">
                  <a:pos x="24" y="47"/>
                </a:cxn>
                <a:cxn ang="0">
                  <a:pos x="25" y="48"/>
                </a:cxn>
              </a:cxnLst>
              <a:rect l="0" t="0" r="r" b="b"/>
              <a:pathLst>
                <a:path w="26" h="49">
                  <a:moveTo>
                    <a:pt x="0" y="0"/>
                  </a:moveTo>
                  <a:lnTo>
                    <a:pt x="0" y="3"/>
                  </a:lnTo>
                  <a:lnTo>
                    <a:pt x="1" y="7"/>
                  </a:lnTo>
                  <a:lnTo>
                    <a:pt x="1" y="11"/>
                  </a:lnTo>
                  <a:lnTo>
                    <a:pt x="1" y="14"/>
                  </a:lnTo>
                  <a:lnTo>
                    <a:pt x="2" y="17"/>
                  </a:lnTo>
                  <a:lnTo>
                    <a:pt x="3" y="20"/>
                  </a:lnTo>
                  <a:lnTo>
                    <a:pt x="4" y="23"/>
                  </a:lnTo>
                  <a:lnTo>
                    <a:pt x="6" y="25"/>
                  </a:lnTo>
                  <a:lnTo>
                    <a:pt x="8" y="29"/>
                  </a:lnTo>
                  <a:lnTo>
                    <a:pt x="10" y="31"/>
                  </a:lnTo>
                  <a:lnTo>
                    <a:pt x="12" y="34"/>
                  </a:lnTo>
                  <a:lnTo>
                    <a:pt x="13" y="37"/>
                  </a:lnTo>
                  <a:lnTo>
                    <a:pt x="15" y="39"/>
                  </a:lnTo>
                  <a:lnTo>
                    <a:pt x="17" y="41"/>
                  </a:lnTo>
                  <a:lnTo>
                    <a:pt x="18" y="42"/>
                  </a:lnTo>
                  <a:lnTo>
                    <a:pt x="21" y="43"/>
                  </a:lnTo>
                  <a:lnTo>
                    <a:pt x="23" y="45"/>
                  </a:lnTo>
                  <a:lnTo>
                    <a:pt x="24" y="47"/>
                  </a:lnTo>
                  <a:lnTo>
                    <a:pt x="25" y="48"/>
                  </a:lnTo>
                </a:path>
              </a:pathLst>
            </a:custGeom>
            <a:noFill/>
            <a:ln w="12700" cap="rnd" cmpd="sng">
              <a:solidFill>
                <a:srgbClr val="76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88" name="Freeform 464"/>
            <p:cNvSpPr>
              <a:spLocks/>
            </p:cNvSpPr>
            <p:nvPr/>
          </p:nvSpPr>
          <p:spPr bwMode="auto">
            <a:xfrm>
              <a:off x="417" y="301"/>
              <a:ext cx="31" cy="53"/>
            </a:xfrm>
            <a:custGeom>
              <a:avLst/>
              <a:gdLst/>
              <a:ahLst/>
              <a:cxnLst>
                <a:cxn ang="0">
                  <a:pos x="0" y="0"/>
                </a:cxn>
                <a:cxn ang="0">
                  <a:pos x="0" y="3"/>
                </a:cxn>
                <a:cxn ang="0">
                  <a:pos x="0" y="7"/>
                </a:cxn>
                <a:cxn ang="0">
                  <a:pos x="1" y="11"/>
                </a:cxn>
                <a:cxn ang="0">
                  <a:pos x="1" y="14"/>
                </a:cxn>
                <a:cxn ang="0">
                  <a:pos x="2" y="17"/>
                </a:cxn>
                <a:cxn ang="0">
                  <a:pos x="3" y="20"/>
                </a:cxn>
                <a:cxn ang="0">
                  <a:pos x="4" y="23"/>
                </a:cxn>
                <a:cxn ang="0">
                  <a:pos x="6" y="26"/>
                </a:cxn>
                <a:cxn ang="0">
                  <a:pos x="7" y="29"/>
                </a:cxn>
                <a:cxn ang="0">
                  <a:pos x="9" y="32"/>
                </a:cxn>
                <a:cxn ang="0">
                  <a:pos x="11" y="35"/>
                </a:cxn>
                <a:cxn ang="0">
                  <a:pos x="13" y="37"/>
                </a:cxn>
                <a:cxn ang="0">
                  <a:pos x="15" y="39"/>
                </a:cxn>
                <a:cxn ang="0">
                  <a:pos x="17" y="41"/>
                </a:cxn>
                <a:cxn ang="0">
                  <a:pos x="18" y="42"/>
                </a:cxn>
                <a:cxn ang="0">
                  <a:pos x="21" y="43"/>
                </a:cxn>
                <a:cxn ang="0">
                  <a:pos x="22" y="45"/>
                </a:cxn>
                <a:cxn ang="0">
                  <a:pos x="24" y="47"/>
                </a:cxn>
                <a:cxn ang="0">
                  <a:pos x="24" y="48"/>
                </a:cxn>
                <a:cxn ang="0">
                  <a:pos x="25" y="49"/>
                </a:cxn>
              </a:cxnLst>
              <a:rect l="0" t="0" r="r" b="b"/>
              <a:pathLst>
                <a:path w="26" h="50">
                  <a:moveTo>
                    <a:pt x="0" y="0"/>
                  </a:moveTo>
                  <a:lnTo>
                    <a:pt x="0" y="3"/>
                  </a:lnTo>
                  <a:lnTo>
                    <a:pt x="0" y="7"/>
                  </a:lnTo>
                  <a:lnTo>
                    <a:pt x="1" y="11"/>
                  </a:lnTo>
                  <a:lnTo>
                    <a:pt x="1" y="14"/>
                  </a:lnTo>
                  <a:lnTo>
                    <a:pt x="2" y="17"/>
                  </a:lnTo>
                  <a:lnTo>
                    <a:pt x="3" y="20"/>
                  </a:lnTo>
                  <a:lnTo>
                    <a:pt x="4" y="23"/>
                  </a:lnTo>
                  <a:lnTo>
                    <a:pt x="6" y="26"/>
                  </a:lnTo>
                  <a:lnTo>
                    <a:pt x="7" y="29"/>
                  </a:lnTo>
                  <a:lnTo>
                    <a:pt x="9" y="32"/>
                  </a:lnTo>
                  <a:lnTo>
                    <a:pt x="11" y="35"/>
                  </a:lnTo>
                  <a:lnTo>
                    <a:pt x="13" y="37"/>
                  </a:lnTo>
                  <a:lnTo>
                    <a:pt x="15" y="39"/>
                  </a:lnTo>
                  <a:lnTo>
                    <a:pt x="17" y="41"/>
                  </a:lnTo>
                  <a:lnTo>
                    <a:pt x="18" y="42"/>
                  </a:lnTo>
                  <a:lnTo>
                    <a:pt x="21" y="43"/>
                  </a:lnTo>
                  <a:lnTo>
                    <a:pt x="22" y="45"/>
                  </a:lnTo>
                  <a:lnTo>
                    <a:pt x="24" y="47"/>
                  </a:lnTo>
                  <a:lnTo>
                    <a:pt x="24" y="48"/>
                  </a:lnTo>
                  <a:lnTo>
                    <a:pt x="25" y="49"/>
                  </a:lnTo>
                </a:path>
              </a:pathLst>
            </a:custGeom>
            <a:noFill/>
            <a:ln w="12700" cap="rnd" cmpd="sng">
              <a:solidFill>
                <a:srgbClr val="75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89" name="Freeform 465"/>
            <p:cNvSpPr>
              <a:spLocks/>
            </p:cNvSpPr>
            <p:nvPr/>
          </p:nvSpPr>
          <p:spPr bwMode="auto">
            <a:xfrm>
              <a:off x="417" y="301"/>
              <a:ext cx="31" cy="53"/>
            </a:xfrm>
            <a:custGeom>
              <a:avLst/>
              <a:gdLst/>
              <a:ahLst/>
              <a:cxnLst>
                <a:cxn ang="0">
                  <a:pos x="0" y="0"/>
                </a:cxn>
                <a:cxn ang="0">
                  <a:pos x="0" y="3"/>
                </a:cxn>
                <a:cxn ang="0">
                  <a:pos x="0" y="7"/>
                </a:cxn>
                <a:cxn ang="0">
                  <a:pos x="1" y="11"/>
                </a:cxn>
                <a:cxn ang="0">
                  <a:pos x="1" y="15"/>
                </a:cxn>
                <a:cxn ang="0">
                  <a:pos x="2" y="17"/>
                </a:cxn>
                <a:cxn ang="0">
                  <a:pos x="3" y="20"/>
                </a:cxn>
                <a:cxn ang="0">
                  <a:pos x="4" y="23"/>
                </a:cxn>
                <a:cxn ang="0">
                  <a:pos x="6" y="26"/>
                </a:cxn>
                <a:cxn ang="0">
                  <a:pos x="7" y="29"/>
                </a:cxn>
                <a:cxn ang="0">
                  <a:pos x="9" y="32"/>
                </a:cxn>
                <a:cxn ang="0">
                  <a:pos x="11" y="35"/>
                </a:cxn>
                <a:cxn ang="0">
                  <a:pos x="13" y="37"/>
                </a:cxn>
                <a:cxn ang="0">
                  <a:pos x="15" y="39"/>
                </a:cxn>
                <a:cxn ang="0">
                  <a:pos x="17" y="41"/>
                </a:cxn>
                <a:cxn ang="0">
                  <a:pos x="18" y="42"/>
                </a:cxn>
                <a:cxn ang="0">
                  <a:pos x="20" y="44"/>
                </a:cxn>
                <a:cxn ang="0">
                  <a:pos x="22" y="45"/>
                </a:cxn>
                <a:cxn ang="0">
                  <a:pos x="24" y="47"/>
                </a:cxn>
                <a:cxn ang="0">
                  <a:pos x="24" y="49"/>
                </a:cxn>
              </a:cxnLst>
              <a:rect l="0" t="0" r="r" b="b"/>
              <a:pathLst>
                <a:path w="25" h="50">
                  <a:moveTo>
                    <a:pt x="0" y="0"/>
                  </a:moveTo>
                  <a:lnTo>
                    <a:pt x="0" y="3"/>
                  </a:lnTo>
                  <a:lnTo>
                    <a:pt x="0" y="7"/>
                  </a:lnTo>
                  <a:lnTo>
                    <a:pt x="1" y="11"/>
                  </a:lnTo>
                  <a:lnTo>
                    <a:pt x="1" y="15"/>
                  </a:lnTo>
                  <a:lnTo>
                    <a:pt x="2" y="17"/>
                  </a:lnTo>
                  <a:lnTo>
                    <a:pt x="3" y="20"/>
                  </a:lnTo>
                  <a:lnTo>
                    <a:pt x="4" y="23"/>
                  </a:lnTo>
                  <a:lnTo>
                    <a:pt x="6" y="26"/>
                  </a:lnTo>
                  <a:lnTo>
                    <a:pt x="7" y="29"/>
                  </a:lnTo>
                  <a:lnTo>
                    <a:pt x="9" y="32"/>
                  </a:lnTo>
                  <a:lnTo>
                    <a:pt x="11" y="35"/>
                  </a:lnTo>
                  <a:lnTo>
                    <a:pt x="13" y="37"/>
                  </a:lnTo>
                  <a:lnTo>
                    <a:pt x="15" y="39"/>
                  </a:lnTo>
                  <a:lnTo>
                    <a:pt x="17" y="41"/>
                  </a:lnTo>
                  <a:lnTo>
                    <a:pt x="18" y="42"/>
                  </a:lnTo>
                  <a:lnTo>
                    <a:pt x="20" y="44"/>
                  </a:lnTo>
                  <a:lnTo>
                    <a:pt x="22" y="45"/>
                  </a:lnTo>
                  <a:lnTo>
                    <a:pt x="24" y="47"/>
                  </a:lnTo>
                  <a:lnTo>
                    <a:pt x="24" y="49"/>
                  </a:lnTo>
                </a:path>
              </a:pathLst>
            </a:custGeom>
            <a:noFill/>
            <a:ln w="12700" cap="rnd" cmpd="sng">
              <a:solidFill>
                <a:srgbClr val="75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90" name="Freeform 466"/>
            <p:cNvSpPr>
              <a:spLocks/>
            </p:cNvSpPr>
            <p:nvPr/>
          </p:nvSpPr>
          <p:spPr bwMode="auto">
            <a:xfrm>
              <a:off x="417" y="301"/>
              <a:ext cx="31" cy="53"/>
            </a:xfrm>
            <a:custGeom>
              <a:avLst/>
              <a:gdLst/>
              <a:ahLst/>
              <a:cxnLst>
                <a:cxn ang="0">
                  <a:pos x="0" y="0"/>
                </a:cxn>
                <a:cxn ang="0">
                  <a:pos x="0" y="3"/>
                </a:cxn>
                <a:cxn ang="0">
                  <a:pos x="0" y="7"/>
                </a:cxn>
                <a:cxn ang="0">
                  <a:pos x="0" y="11"/>
                </a:cxn>
                <a:cxn ang="0">
                  <a:pos x="1" y="15"/>
                </a:cxn>
                <a:cxn ang="0">
                  <a:pos x="1" y="17"/>
                </a:cxn>
                <a:cxn ang="0">
                  <a:pos x="3" y="20"/>
                </a:cxn>
                <a:cxn ang="0">
                  <a:pos x="4" y="23"/>
                </a:cxn>
                <a:cxn ang="0">
                  <a:pos x="6" y="26"/>
                </a:cxn>
                <a:cxn ang="0">
                  <a:pos x="7" y="29"/>
                </a:cxn>
                <a:cxn ang="0">
                  <a:pos x="9" y="32"/>
                </a:cxn>
                <a:cxn ang="0">
                  <a:pos x="11" y="35"/>
                </a:cxn>
                <a:cxn ang="0">
                  <a:pos x="13" y="37"/>
                </a:cxn>
                <a:cxn ang="0">
                  <a:pos x="15" y="40"/>
                </a:cxn>
                <a:cxn ang="0">
                  <a:pos x="17" y="41"/>
                </a:cxn>
                <a:cxn ang="0">
                  <a:pos x="18" y="43"/>
                </a:cxn>
                <a:cxn ang="0">
                  <a:pos x="20" y="44"/>
                </a:cxn>
                <a:cxn ang="0">
                  <a:pos x="22" y="46"/>
                </a:cxn>
                <a:cxn ang="0">
                  <a:pos x="23" y="47"/>
                </a:cxn>
                <a:cxn ang="0">
                  <a:pos x="24" y="49"/>
                </a:cxn>
              </a:cxnLst>
              <a:rect l="0" t="0" r="r" b="b"/>
              <a:pathLst>
                <a:path w="25" h="50">
                  <a:moveTo>
                    <a:pt x="0" y="0"/>
                  </a:moveTo>
                  <a:lnTo>
                    <a:pt x="0" y="3"/>
                  </a:lnTo>
                  <a:lnTo>
                    <a:pt x="0" y="7"/>
                  </a:lnTo>
                  <a:lnTo>
                    <a:pt x="0" y="11"/>
                  </a:lnTo>
                  <a:lnTo>
                    <a:pt x="1" y="15"/>
                  </a:lnTo>
                  <a:lnTo>
                    <a:pt x="1" y="17"/>
                  </a:lnTo>
                  <a:lnTo>
                    <a:pt x="3" y="20"/>
                  </a:lnTo>
                  <a:lnTo>
                    <a:pt x="4" y="23"/>
                  </a:lnTo>
                  <a:lnTo>
                    <a:pt x="6" y="26"/>
                  </a:lnTo>
                  <a:lnTo>
                    <a:pt x="7" y="29"/>
                  </a:lnTo>
                  <a:lnTo>
                    <a:pt x="9" y="32"/>
                  </a:lnTo>
                  <a:lnTo>
                    <a:pt x="11" y="35"/>
                  </a:lnTo>
                  <a:lnTo>
                    <a:pt x="13" y="37"/>
                  </a:lnTo>
                  <a:lnTo>
                    <a:pt x="15" y="40"/>
                  </a:lnTo>
                  <a:lnTo>
                    <a:pt x="17" y="41"/>
                  </a:lnTo>
                  <a:lnTo>
                    <a:pt x="18" y="43"/>
                  </a:lnTo>
                  <a:lnTo>
                    <a:pt x="20" y="44"/>
                  </a:lnTo>
                  <a:lnTo>
                    <a:pt x="22" y="46"/>
                  </a:lnTo>
                  <a:lnTo>
                    <a:pt x="23" y="47"/>
                  </a:lnTo>
                  <a:lnTo>
                    <a:pt x="24" y="49"/>
                  </a:lnTo>
                </a:path>
              </a:pathLst>
            </a:custGeom>
            <a:noFill/>
            <a:ln w="12700" cap="rnd" cmpd="sng">
              <a:solidFill>
                <a:srgbClr val="74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91" name="Freeform 467"/>
            <p:cNvSpPr>
              <a:spLocks/>
            </p:cNvSpPr>
            <p:nvPr/>
          </p:nvSpPr>
          <p:spPr bwMode="auto">
            <a:xfrm>
              <a:off x="417" y="301"/>
              <a:ext cx="31" cy="53"/>
            </a:xfrm>
            <a:custGeom>
              <a:avLst/>
              <a:gdLst/>
              <a:ahLst/>
              <a:cxnLst>
                <a:cxn ang="0">
                  <a:pos x="0" y="0"/>
                </a:cxn>
                <a:cxn ang="0">
                  <a:pos x="0" y="3"/>
                </a:cxn>
                <a:cxn ang="0">
                  <a:pos x="0" y="7"/>
                </a:cxn>
                <a:cxn ang="0">
                  <a:pos x="0" y="11"/>
                </a:cxn>
                <a:cxn ang="0">
                  <a:pos x="1" y="15"/>
                </a:cxn>
                <a:cxn ang="0">
                  <a:pos x="1" y="18"/>
                </a:cxn>
                <a:cxn ang="0">
                  <a:pos x="2" y="20"/>
                </a:cxn>
                <a:cxn ang="0">
                  <a:pos x="4" y="23"/>
                </a:cxn>
                <a:cxn ang="0">
                  <a:pos x="6" y="26"/>
                </a:cxn>
                <a:cxn ang="0">
                  <a:pos x="7" y="29"/>
                </a:cxn>
                <a:cxn ang="0">
                  <a:pos x="9" y="32"/>
                </a:cxn>
                <a:cxn ang="0">
                  <a:pos x="11" y="35"/>
                </a:cxn>
                <a:cxn ang="0">
                  <a:pos x="13" y="38"/>
                </a:cxn>
                <a:cxn ang="0">
                  <a:pos x="15" y="40"/>
                </a:cxn>
                <a:cxn ang="0">
                  <a:pos x="16" y="42"/>
                </a:cxn>
                <a:cxn ang="0">
                  <a:pos x="18" y="43"/>
                </a:cxn>
                <a:cxn ang="0">
                  <a:pos x="20" y="44"/>
                </a:cxn>
                <a:cxn ang="0">
                  <a:pos x="22" y="46"/>
                </a:cxn>
                <a:cxn ang="0">
                  <a:pos x="23" y="48"/>
                </a:cxn>
                <a:cxn ang="0">
                  <a:pos x="24" y="49"/>
                </a:cxn>
              </a:cxnLst>
              <a:rect l="0" t="0" r="r" b="b"/>
              <a:pathLst>
                <a:path w="25" h="50">
                  <a:moveTo>
                    <a:pt x="0" y="0"/>
                  </a:moveTo>
                  <a:lnTo>
                    <a:pt x="0" y="3"/>
                  </a:lnTo>
                  <a:lnTo>
                    <a:pt x="0" y="7"/>
                  </a:lnTo>
                  <a:lnTo>
                    <a:pt x="0" y="11"/>
                  </a:lnTo>
                  <a:lnTo>
                    <a:pt x="1" y="15"/>
                  </a:lnTo>
                  <a:lnTo>
                    <a:pt x="1" y="18"/>
                  </a:lnTo>
                  <a:lnTo>
                    <a:pt x="2" y="20"/>
                  </a:lnTo>
                  <a:lnTo>
                    <a:pt x="4" y="23"/>
                  </a:lnTo>
                  <a:lnTo>
                    <a:pt x="6" y="26"/>
                  </a:lnTo>
                  <a:lnTo>
                    <a:pt x="7" y="29"/>
                  </a:lnTo>
                  <a:lnTo>
                    <a:pt x="9" y="32"/>
                  </a:lnTo>
                  <a:lnTo>
                    <a:pt x="11" y="35"/>
                  </a:lnTo>
                  <a:lnTo>
                    <a:pt x="13" y="38"/>
                  </a:lnTo>
                  <a:lnTo>
                    <a:pt x="15" y="40"/>
                  </a:lnTo>
                  <a:lnTo>
                    <a:pt x="16" y="42"/>
                  </a:lnTo>
                  <a:lnTo>
                    <a:pt x="18" y="43"/>
                  </a:lnTo>
                  <a:lnTo>
                    <a:pt x="20" y="44"/>
                  </a:lnTo>
                  <a:lnTo>
                    <a:pt x="22" y="46"/>
                  </a:lnTo>
                  <a:lnTo>
                    <a:pt x="23" y="48"/>
                  </a:lnTo>
                  <a:lnTo>
                    <a:pt x="24" y="49"/>
                  </a:lnTo>
                </a:path>
              </a:pathLst>
            </a:custGeom>
            <a:noFill/>
            <a:ln w="12700" cap="rnd" cmpd="sng">
              <a:solidFill>
                <a:srgbClr val="74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92" name="Freeform 468"/>
            <p:cNvSpPr>
              <a:spLocks/>
            </p:cNvSpPr>
            <p:nvPr/>
          </p:nvSpPr>
          <p:spPr bwMode="auto">
            <a:xfrm>
              <a:off x="417" y="301"/>
              <a:ext cx="31" cy="53"/>
            </a:xfrm>
            <a:custGeom>
              <a:avLst/>
              <a:gdLst/>
              <a:ahLst/>
              <a:cxnLst>
                <a:cxn ang="0">
                  <a:pos x="0" y="0"/>
                </a:cxn>
                <a:cxn ang="0">
                  <a:pos x="0" y="4"/>
                </a:cxn>
                <a:cxn ang="0">
                  <a:pos x="0" y="7"/>
                </a:cxn>
                <a:cxn ang="0">
                  <a:pos x="0" y="11"/>
                </a:cxn>
                <a:cxn ang="0">
                  <a:pos x="1" y="15"/>
                </a:cxn>
                <a:cxn ang="0">
                  <a:pos x="1" y="18"/>
                </a:cxn>
                <a:cxn ang="0">
                  <a:pos x="2" y="20"/>
                </a:cxn>
                <a:cxn ang="0">
                  <a:pos x="4" y="23"/>
                </a:cxn>
                <a:cxn ang="0">
                  <a:pos x="5" y="26"/>
                </a:cxn>
                <a:cxn ang="0">
                  <a:pos x="7" y="29"/>
                </a:cxn>
                <a:cxn ang="0">
                  <a:pos x="9" y="32"/>
                </a:cxn>
                <a:cxn ang="0">
                  <a:pos x="11" y="35"/>
                </a:cxn>
                <a:cxn ang="0">
                  <a:pos x="12" y="38"/>
                </a:cxn>
                <a:cxn ang="0">
                  <a:pos x="14" y="40"/>
                </a:cxn>
                <a:cxn ang="0">
                  <a:pos x="16" y="42"/>
                </a:cxn>
                <a:cxn ang="0">
                  <a:pos x="18" y="43"/>
                </a:cxn>
                <a:cxn ang="0">
                  <a:pos x="20" y="44"/>
                </a:cxn>
                <a:cxn ang="0">
                  <a:pos x="21" y="46"/>
                </a:cxn>
                <a:cxn ang="0">
                  <a:pos x="23" y="48"/>
                </a:cxn>
                <a:cxn ang="0">
                  <a:pos x="23" y="49"/>
                </a:cxn>
                <a:cxn ang="0">
                  <a:pos x="24" y="50"/>
                </a:cxn>
              </a:cxnLst>
              <a:rect l="0" t="0" r="r" b="b"/>
              <a:pathLst>
                <a:path w="25" h="51">
                  <a:moveTo>
                    <a:pt x="0" y="0"/>
                  </a:moveTo>
                  <a:lnTo>
                    <a:pt x="0" y="4"/>
                  </a:lnTo>
                  <a:lnTo>
                    <a:pt x="0" y="7"/>
                  </a:lnTo>
                  <a:lnTo>
                    <a:pt x="0" y="11"/>
                  </a:lnTo>
                  <a:lnTo>
                    <a:pt x="1" y="15"/>
                  </a:lnTo>
                  <a:lnTo>
                    <a:pt x="1" y="18"/>
                  </a:lnTo>
                  <a:lnTo>
                    <a:pt x="2" y="20"/>
                  </a:lnTo>
                  <a:lnTo>
                    <a:pt x="4" y="23"/>
                  </a:lnTo>
                  <a:lnTo>
                    <a:pt x="5" y="26"/>
                  </a:lnTo>
                  <a:lnTo>
                    <a:pt x="7" y="29"/>
                  </a:lnTo>
                  <a:lnTo>
                    <a:pt x="9" y="32"/>
                  </a:lnTo>
                  <a:lnTo>
                    <a:pt x="11" y="35"/>
                  </a:lnTo>
                  <a:lnTo>
                    <a:pt x="12" y="38"/>
                  </a:lnTo>
                  <a:lnTo>
                    <a:pt x="14" y="40"/>
                  </a:lnTo>
                  <a:lnTo>
                    <a:pt x="16" y="42"/>
                  </a:lnTo>
                  <a:lnTo>
                    <a:pt x="18" y="43"/>
                  </a:lnTo>
                  <a:lnTo>
                    <a:pt x="20" y="44"/>
                  </a:lnTo>
                  <a:lnTo>
                    <a:pt x="21" y="46"/>
                  </a:lnTo>
                  <a:lnTo>
                    <a:pt x="23" y="48"/>
                  </a:lnTo>
                  <a:lnTo>
                    <a:pt x="23" y="49"/>
                  </a:lnTo>
                  <a:lnTo>
                    <a:pt x="24" y="50"/>
                  </a:lnTo>
                </a:path>
              </a:pathLst>
            </a:custGeom>
            <a:noFill/>
            <a:ln w="12700" cap="rnd" cmpd="sng">
              <a:solidFill>
                <a:srgbClr val="73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93" name="Freeform 469"/>
            <p:cNvSpPr>
              <a:spLocks/>
            </p:cNvSpPr>
            <p:nvPr/>
          </p:nvSpPr>
          <p:spPr bwMode="auto">
            <a:xfrm>
              <a:off x="417" y="301"/>
              <a:ext cx="31" cy="53"/>
            </a:xfrm>
            <a:custGeom>
              <a:avLst/>
              <a:gdLst/>
              <a:ahLst/>
              <a:cxnLst>
                <a:cxn ang="0">
                  <a:pos x="0" y="0"/>
                </a:cxn>
                <a:cxn ang="0">
                  <a:pos x="0" y="4"/>
                </a:cxn>
                <a:cxn ang="0">
                  <a:pos x="0" y="7"/>
                </a:cxn>
                <a:cxn ang="0">
                  <a:pos x="0" y="12"/>
                </a:cxn>
                <a:cxn ang="0">
                  <a:pos x="1" y="15"/>
                </a:cxn>
                <a:cxn ang="0">
                  <a:pos x="1" y="18"/>
                </a:cxn>
                <a:cxn ang="0">
                  <a:pos x="2" y="20"/>
                </a:cxn>
                <a:cxn ang="0">
                  <a:pos x="4" y="23"/>
                </a:cxn>
                <a:cxn ang="0">
                  <a:pos x="5" y="26"/>
                </a:cxn>
                <a:cxn ang="0">
                  <a:pos x="7" y="29"/>
                </a:cxn>
                <a:cxn ang="0">
                  <a:pos x="9" y="32"/>
                </a:cxn>
                <a:cxn ang="0">
                  <a:pos x="11" y="35"/>
                </a:cxn>
                <a:cxn ang="0">
                  <a:pos x="12" y="38"/>
                </a:cxn>
                <a:cxn ang="0">
                  <a:pos x="14" y="40"/>
                </a:cxn>
                <a:cxn ang="0">
                  <a:pos x="16" y="42"/>
                </a:cxn>
                <a:cxn ang="0">
                  <a:pos x="18" y="43"/>
                </a:cxn>
                <a:cxn ang="0">
                  <a:pos x="19" y="45"/>
                </a:cxn>
                <a:cxn ang="0">
                  <a:pos x="21" y="46"/>
                </a:cxn>
                <a:cxn ang="0">
                  <a:pos x="22" y="48"/>
                </a:cxn>
                <a:cxn ang="0">
                  <a:pos x="23" y="49"/>
                </a:cxn>
                <a:cxn ang="0">
                  <a:pos x="23" y="50"/>
                </a:cxn>
              </a:cxnLst>
              <a:rect l="0" t="0" r="r" b="b"/>
              <a:pathLst>
                <a:path w="24" h="51">
                  <a:moveTo>
                    <a:pt x="0" y="0"/>
                  </a:moveTo>
                  <a:lnTo>
                    <a:pt x="0" y="4"/>
                  </a:lnTo>
                  <a:lnTo>
                    <a:pt x="0" y="7"/>
                  </a:lnTo>
                  <a:lnTo>
                    <a:pt x="0" y="12"/>
                  </a:lnTo>
                  <a:lnTo>
                    <a:pt x="1" y="15"/>
                  </a:lnTo>
                  <a:lnTo>
                    <a:pt x="1" y="18"/>
                  </a:lnTo>
                  <a:lnTo>
                    <a:pt x="2" y="20"/>
                  </a:lnTo>
                  <a:lnTo>
                    <a:pt x="4" y="23"/>
                  </a:lnTo>
                  <a:lnTo>
                    <a:pt x="5" y="26"/>
                  </a:lnTo>
                  <a:lnTo>
                    <a:pt x="7" y="29"/>
                  </a:lnTo>
                  <a:lnTo>
                    <a:pt x="9" y="32"/>
                  </a:lnTo>
                  <a:lnTo>
                    <a:pt x="11" y="35"/>
                  </a:lnTo>
                  <a:lnTo>
                    <a:pt x="12" y="38"/>
                  </a:lnTo>
                  <a:lnTo>
                    <a:pt x="14" y="40"/>
                  </a:lnTo>
                  <a:lnTo>
                    <a:pt x="16" y="42"/>
                  </a:lnTo>
                  <a:lnTo>
                    <a:pt x="18" y="43"/>
                  </a:lnTo>
                  <a:lnTo>
                    <a:pt x="19" y="45"/>
                  </a:lnTo>
                  <a:lnTo>
                    <a:pt x="21" y="46"/>
                  </a:lnTo>
                  <a:lnTo>
                    <a:pt x="22" y="48"/>
                  </a:lnTo>
                  <a:lnTo>
                    <a:pt x="23" y="49"/>
                  </a:lnTo>
                  <a:lnTo>
                    <a:pt x="23" y="50"/>
                  </a:lnTo>
                </a:path>
              </a:pathLst>
            </a:custGeom>
            <a:noFill/>
            <a:ln w="12700" cap="rnd" cmpd="sng">
              <a:solidFill>
                <a:srgbClr val="73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94" name="Freeform 470"/>
            <p:cNvSpPr>
              <a:spLocks/>
            </p:cNvSpPr>
            <p:nvPr/>
          </p:nvSpPr>
          <p:spPr bwMode="auto">
            <a:xfrm>
              <a:off x="417" y="301"/>
              <a:ext cx="31" cy="53"/>
            </a:xfrm>
            <a:custGeom>
              <a:avLst/>
              <a:gdLst/>
              <a:ahLst/>
              <a:cxnLst>
                <a:cxn ang="0">
                  <a:pos x="0" y="0"/>
                </a:cxn>
                <a:cxn ang="0">
                  <a:pos x="0" y="4"/>
                </a:cxn>
                <a:cxn ang="0">
                  <a:pos x="0" y="7"/>
                </a:cxn>
                <a:cxn ang="0">
                  <a:pos x="0" y="12"/>
                </a:cxn>
                <a:cxn ang="0">
                  <a:pos x="0" y="15"/>
                </a:cxn>
                <a:cxn ang="0">
                  <a:pos x="1" y="18"/>
                </a:cxn>
                <a:cxn ang="0">
                  <a:pos x="2" y="20"/>
                </a:cxn>
                <a:cxn ang="0">
                  <a:pos x="4" y="23"/>
                </a:cxn>
                <a:cxn ang="0">
                  <a:pos x="5" y="26"/>
                </a:cxn>
                <a:cxn ang="0">
                  <a:pos x="7" y="30"/>
                </a:cxn>
                <a:cxn ang="0">
                  <a:pos x="9" y="33"/>
                </a:cxn>
                <a:cxn ang="0">
                  <a:pos x="10" y="36"/>
                </a:cxn>
                <a:cxn ang="0">
                  <a:pos x="12" y="38"/>
                </a:cxn>
                <a:cxn ang="0">
                  <a:pos x="14" y="41"/>
                </a:cxn>
                <a:cxn ang="0">
                  <a:pos x="16" y="42"/>
                </a:cxn>
                <a:cxn ang="0">
                  <a:pos x="17" y="43"/>
                </a:cxn>
                <a:cxn ang="0">
                  <a:pos x="19" y="45"/>
                </a:cxn>
                <a:cxn ang="0">
                  <a:pos x="21" y="47"/>
                </a:cxn>
                <a:cxn ang="0">
                  <a:pos x="22" y="49"/>
                </a:cxn>
                <a:cxn ang="0">
                  <a:pos x="23" y="50"/>
                </a:cxn>
              </a:cxnLst>
              <a:rect l="0" t="0" r="r" b="b"/>
              <a:pathLst>
                <a:path w="24" h="51">
                  <a:moveTo>
                    <a:pt x="0" y="0"/>
                  </a:moveTo>
                  <a:lnTo>
                    <a:pt x="0" y="4"/>
                  </a:lnTo>
                  <a:lnTo>
                    <a:pt x="0" y="7"/>
                  </a:lnTo>
                  <a:lnTo>
                    <a:pt x="0" y="12"/>
                  </a:lnTo>
                  <a:lnTo>
                    <a:pt x="0" y="15"/>
                  </a:lnTo>
                  <a:lnTo>
                    <a:pt x="1" y="18"/>
                  </a:lnTo>
                  <a:lnTo>
                    <a:pt x="2" y="20"/>
                  </a:lnTo>
                  <a:lnTo>
                    <a:pt x="4" y="23"/>
                  </a:lnTo>
                  <a:lnTo>
                    <a:pt x="5" y="26"/>
                  </a:lnTo>
                  <a:lnTo>
                    <a:pt x="7" y="30"/>
                  </a:lnTo>
                  <a:lnTo>
                    <a:pt x="9" y="33"/>
                  </a:lnTo>
                  <a:lnTo>
                    <a:pt x="10" y="36"/>
                  </a:lnTo>
                  <a:lnTo>
                    <a:pt x="12" y="38"/>
                  </a:lnTo>
                  <a:lnTo>
                    <a:pt x="14" y="41"/>
                  </a:lnTo>
                  <a:lnTo>
                    <a:pt x="16" y="42"/>
                  </a:lnTo>
                  <a:lnTo>
                    <a:pt x="17" y="43"/>
                  </a:lnTo>
                  <a:lnTo>
                    <a:pt x="19" y="45"/>
                  </a:lnTo>
                  <a:lnTo>
                    <a:pt x="21" y="47"/>
                  </a:lnTo>
                  <a:lnTo>
                    <a:pt x="22" y="49"/>
                  </a:lnTo>
                  <a:lnTo>
                    <a:pt x="23" y="50"/>
                  </a:lnTo>
                </a:path>
              </a:pathLst>
            </a:custGeom>
            <a:noFill/>
            <a:ln w="12700" cap="rnd" cmpd="sng">
              <a:solidFill>
                <a:srgbClr val="72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95" name="Freeform 471"/>
            <p:cNvSpPr>
              <a:spLocks/>
            </p:cNvSpPr>
            <p:nvPr/>
          </p:nvSpPr>
          <p:spPr bwMode="auto">
            <a:xfrm>
              <a:off x="417" y="302"/>
              <a:ext cx="31" cy="51"/>
            </a:xfrm>
            <a:custGeom>
              <a:avLst/>
              <a:gdLst/>
              <a:ahLst/>
              <a:cxnLst>
                <a:cxn ang="0">
                  <a:pos x="0" y="0"/>
                </a:cxn>
                <a:cxn ang="0">
                  <a:pos x="0" y="3"/>
                </a:cxn>
                <a:cxn ang="0">
                  <a:pos x="0" y="7"/>
                </a:cxn>
                <a:cxn ang="0">
                  <a:pos x="0" y="11"/>
                </a:cxn>
                <a:cxn ang="0">
                  <a:pos x="0" y="14"/>
                </a:cxn>
                <a:cxn ang="0">
                  <a:pos x="1" y="17"/>
                </a:cxn>
                <a:cxn ang="0">
                  <a:pos x="2" y="19"/>
                </a:cxn>
                <a:cxn ang="0">
                  <a:pos x="3" y="22"/>
                </a:cxn>
                <a:cxn ang="0">
                  <a:pos x="5" y="25"/>
                </a:cxn>
                <a:cxn ang="0">
                  <a:pos x="6" y="29"/>
                </a:cxn>
                <a:cxn ang="0">
                  <a:pos x="8" y="32"/>
                </a:cxn>
                <a:cxn ang="0">
                  <a:pos x="10" y="35"/>
                </a:cxn>
                <a:cxn ang="0">
                  <a:pos x="12" y="37"/>
                </a:cxn>
                <a:cxn ang="0">
                  <a:pos x="14" y="40"/>
                </a:cxn>
                <a:cxn ang="0">
                  <a:pos x="16" y="42"/>
                </a:cxn>
                <a:cxn ang="0">
                  <a:pos x="17" y="42"/>
                </a:cxn>
                <a:cxn ang="0">
                  <a:pos x="19" y="44"/>
                </a:cxn>
                <a:cxn ang="0">
                  <a:pos x="21" y="46"/>
                </a:cxn>
                <a:cxn ang="0">
                  <a:pos x="22" y="48"/>
                </a:cxn>
                <a:cxn ang="0">
                  <a:pos x="22" y="49"/>
                </a:cxn>
                <a:cxn ang="0">
                  <a:pos x="23" y="50"/>
                </a:cxn>
              </a:cxnLst>
              <a:rect l="0" t="0" r="r" b="b"/>
              <a:pathLst>
                <a:path w="24" h="51">
                  <a:moveTo>
                    <a:pt x="0" y="0"/>
                  </a:moveTo>
                  <a:lnTo>
                    <a:pt x="0" y="3"/>
                  </a:lnTo>
                  <a:lnTo>
                    <a:pt x="0" y="7"/>
                  </a:lnTo>
                  <a:lnTo>
                    <a:pt x="0" y="11"/>
                  </a:lnTo>
                  <a:lnTo>
                    <a:pt x="0" y="14"/>
                  </a:lnTo>
                  <a:lnTo>
                    <a:pt x="1" y="17"/>
                  </a:lnTo>
                  <a:lnTo>
                    <a:pt x="2" y="19"/>
                  </a:lnTo>
                  <a:lnTo>
                    <a:pt x="3" y="22"/>
                  </a:lnTo>
                  <a:lnTo>
                    <a:pt x="5" y="25"/>
                  </a:lnTo>
                  <a:lnTo>
                    <a:pt x="6" y="29"/>
                  </a:lnTo>
                  <a:lnTo>
                    <a:pt x="8" y="32"/>
                  </a:lnTo>
                  <a:lnTo>
                    <a:pt x="10" y="35"/>
                  </a:lnTo>
                  <a:lnTo>
                    <a:pt x="12" y="37"/>
                  </a:lnTo>
                  <a:lnTo>
                    <a:pt x="14" y="40"/>
                  </a:lnTo>
                  <a:lnTo>
                    <a:pt x="16" y="42"/>
                  </a:lnTo>
                  <a:lnTo>
                    <a:pt x="17" y="42"/>
                  </a:lnTo>
                  <a:lnTo>
                    <a:pt x="19" y="44"/>
                  </a:lnTo>
                  <a:lnTo>
                    <a:pt x="21" y="46"/>
                  </a:lnTo>
                  <a:lnTo>
                    <a:pt x="22" y="48"/>
                  </a:lnTo>
                  <a:lnTo>
                    <a:pt x="22" y="49"/>
                  </a:lnTo>
                  <a:lnTo>
                    <a:pt x="23" y="50"/>
                  </a:lnTo>
                </a:path>
              </a:pathLst>
            </a:custGeom>
            <a:noFill/>
            <a:ln w="12700" cap="rnd" cmpd="sng">
              <a:solidFill>
                <a:srgbClr val="72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96" name="Freeform 472"/>
            <p:cNvSpPr>
              <a:spLocks/>
            </p:cNvSpPr>
            <p:nvPr/>
          </p:nvSpPr>
          <p:spPr bwMode="auto">
            <a:xfrm>
              <a:off x="417" y="302"/>
              <a:ext cx="23" cy="51"/>
            </a:xfrm>
            <a:custGeom>
              <a:avLst/>
              <a:gdLst/>
              <a:ahLst/>
              <a:cxnLst>
                <a:cxn ang="0">
                  <a:pos x="0" y="0"/>
                </a:cxn>
                <a:cxn ang="0">
                  <a:pos x="0" y="3"/>
                </a:cxn>
                <a:cxn ang="0">
                  <a:pos x="0" y="7"/>
                </a:cxn>
                <a:cxn ang="0">
                  <a:pos x="0" y="11"/>
                </a:cxn>
                <a:cxn ang="0">
                  <a:pos x="0" y="14"/>
                </a:cxn>
                <a:cxn ang="0">
                  <a:pos x="1" y="17"/>
                </a:cxn>
                <a:cxn ang="0">
                  <a:pos x="2" y="19"/>
                </a:cxn>
                <a:cxn ang="0">
                  <a:pos x="3" y="22"/>
                </a:cxn>
                <a:cxn ang="0">
                  <a:pos x="5" y="25"/>
                </a:cxn>
                <a:cxn ang="0">
                  <a:pos x="6" y="29"/>
                </a:cxn>
                <a:cxn ang="0">
                  <a:pos x="8" y="32"/>
                </a:cxn>
                <a:cxn ang="0">
                  <a:pos x="10" y="35"/>
                </a:cxn>
                <a:cxn ang="0">
                  <a:pos x="12" y="38"/>
                </a:cxn>
                <a:cxn ang="0">
                  <a:pos x="14" y="40"/>
                </a:cxn>
                <a:cxn ang="0">
                  <a:pos x="15" y="42"/>
                </a:cxn>
                <a:cxn ang="0">
                  <a:pos x="17" y="43"/>
                </a:cxn>
                <a:cxn ang="0">
                  <a:pos x="19" y="44"/>
                </a:cxn>
                <a:cxn ang="0">
                  <a:pos x="20" y="46"/>
                </a:cxn>
                <a:cxn ang="0">
                  <a:pos x="21" y="48"/>
                </a:cxn>
                <a:cxn ang="0">
                  <a:pos x="22" y="49"/>
                </a:cxn>
                <a:cxn ang="0">
                  <a:pos x="22" y="50"/>
                </a:cxn>
              </a:cxnLst>
              <a:rect l="0" t="0" r="r" b="b"/>
              <a:pathLst>
                <a:path w="23" h="51">
                  <a:moveTo>
                    <a:pt x="0" y="0"/>
                  </a:moveTo>
                  <a:lnTo>
                    <a:pt x="0" y="3"/>
                  </a:lnTo>
                  <a:lnTo>
                    <a:pt x="0" y="7"/>
                  </a:lnTo>
                  <a:lnTo>
                    <a:pt x="0" y="11"/>
                  </a:lnTo>
                  <a:lnTo>
                    <a:pt x="0" y="14"/>
                  </a:lnTo>
                  <a:lnTo>
                    <a:pt x="1" y="17"/>
                  </a:lnTo>
                  <a:lnTo>
                    <a:pt x="2" y="19"/>
                  </a:lnTo>
                  <a:lnTo>
                    <a:pt x="3" y="22"/>
                  </a:lnTo>
                  <a:lnTo>
                    <a:pt x="5" y="25"/>
                  </a:lnTo>
                  <a:lnTo>
                    <a:pt x="6" y="29"/>
                  </a:lnTo>
                  <a:lnTo>
                    <a:pt x="8" y="32"/>
                  </a:lnTo>
                  <a:lnTo>
                    <a:pt x="10" y="35"/>
                  </a:lnTo>
                  <a:lnTo>
                    <a:pt x="12" y="38"/>
                  </a:lnTo>
                  <a:lnTo>
                    <a:pt x="14" y="40"/>
                  </a:lnTo>
                  <a:lnTo>
                    <a:pt x="15" y="42"/>
                  </a:lnTo>
                  <a:lnTo>
                    <a:pt x="17" y="43"/>
                  </a:lnTo>
                  <a:lnTo>
                    <a:pt x="19" y="44"/>
                  </a:lnTo>
                  <a:lnTo>
                    <a:pt x="20" y="46"/>
                  </a:lnTo>
                  <a:lnTo>
                    <a:pt x="21" y="48"/>
                  </a:lnTo>
                  <a:lnTo>
                    <a:pt x="22" y="49"/>
                  </a:lnTo>
                  <a:lnTo>
                    <a:pt x="22" y="50"/>
                  </a:lnTo>
                </a:path>
              </a:pathLst>
            </a:custGeom>
            <a:noFill/>
            <a:ln w="12700" cap="rnd" cmpd="sng">
              <a:solidFill>
                <a:srgbClr val="71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97" name="Freeform 473"/>
            <p:cNvSpPr>
              <a:spLocks/>
            </p:cNvSpPr>
            <p:nvPr/>
          </p:nvSpPr>
          <p:spPr bwMode="auto">
            <a:xfrm>
              <a:off x="417" y="302"/>
              <a:ext cx="23" cy="51"/>
            </a:xfrm>
            <a:custGeom>
              <a:avLst/>
              <a:gdLst/>
              <a:ahLst/>
              <a:cxnLst>
                <a:cxn ang="0">
                  <a:pos x="0" y="0"/>
                </a:cxn>
                <a:cxn ang="0">
                  <a:pos x="0" y="3"/>
                </a:cxn>
                <a:cxn ang="0">
                  <a:pos x="0" y="7"/>
                </a:cxn>
                <a:cxn ang="0">
                  <a:pos x="0" y="11"/>
                </a:cxn>
                <a:cxn ang="0">
                  <a:pos x="0" y="15"/>
                </a:cxn>
                <a:cxn ang="0">
                  <a:pos x="1" y="17"/>
                </a:cxn>
                <a:cxn ang="0">
                  <a:pos x="2" y="20"/>
                </a:cxn>
                <a:cxn ang="0">
                  <a:pos x="3" y="23"/>
                </a:cxn>
                <a:cxn ang="0">
                  <a:pos x="5" y="26"/>
                </a:cxn>
                <a:cxn ang="0">
                  <a:pos x="6" y="29"/>
                </a:cxn>
                <a:cxn ang="0">
                  <a:pos x="8" y="32"/>
                </a:cxn>
                <a:cxn ang="0">
                  <a:pos x="10" y="35"/>
                </a:cxn>
                <a:cxn ang="0">
                  <a:pos x="12" y="38"/>
                </a:cxn>
                <a:cxn ang="0">
                  <a:pos x="13" y="40"/>
                </a:cxn>
                <a:cxn ang="0">
                  <a:pos x="15" y="42"/>
                </a:cxn>
                <a:cxn ang="0">
                  <a:pos x="17" y="43"/>
                </a:cxn>
                <a:cxn ang="0">
                  <a:pos x="18" y="44"/>
                </a:cxn>
                <a:cxn ang="0">
                  <a:pos x="20" y="46"/>
                </a:cxn>
                <a:cxn ang="0">
                  <a:pos x="21" y="48"/>
                </a:cxn>
                <a:cxn ang="0">
                  <a:pos x="22" y="50"/>
                </a:cxn>
              </a:cxnLst>
              <a:rect l="0" t="0" r="r" b="b"/>
              <a:pathLst>
                <a:path w="23" h="51">
                  <a:moveTo>
                    <a:pt x="0" y="0"/>
                  </a:moveTo>
                  <a:lnTo>
                    <a:pt x="0" y="3"/>
                  </a:lnTo>
                  <a:lnTo>
                    <a:pt x="0" y="7"/>
                  </a:lnTo>
                  <a:lnTo>
                    <a:pt x="0" y="11"/>
                  </a:lnTo>
                  <a:lnTo>
                    <a:pt x="0" y="15"/>
                  </a:lnTo>
                  <a:lnTo>
                    <a:pt x="1" y="17"/>
                  </a:lnTo>
                  <a:lnTo>
                    <a:pt x="2" y="20"/>
                  </a:lnTo>
                  <a:lnTo>
                    <a:pt x="3" y="23"/>
                  </a:lnTo>
                  <a:lnTo>
                    <a:pt x="5" y="26"/>
                  </a:lnTo>
                  <a:lnTo>
                    <a:pt x="6" y="29"/>
                  </a:lnTo>
                  <a:lnTo>
                    <a:pt x="8" y="32"/>
                  </a:lnTo>
                  <a:lnTo>
                    <a:pt x="10" y="35"/>
                  </a:lnTo>
                  <a:lnTo>
                    <a:pt x="12" y="38"/>
                  </a:lnTo>
                  <a:lnTo>
                    <a:pt x="13" y="40"/>
                  </a:lnTo>
                  <a:lnTo>
                    <a:pt x="15" y="42"/>
                  </a:lnTo>
                  <a:lnTo>
                    <a:pt x="17" y="43"/>
                  </a:lnTo>
                  <a:lnTo>
                    <a:pt x="18" y="44"/>
                  </a:lnTo>
                  <a:lnTo>
                    <a:pt x="20" y="46"/>
                  </a:lnTo>
                  <a:lnTo>
                    <a:pt x="21" y="48"/>
                  </a:lnTo>
                  <a:lnTo>
                    <a:pt x="22" y="50"/>
                  </a:lnTo>
                </a:path>
              </a:pathLst>
            </a:custGeom>
            <a:noFill/>
            <a:ln w="12700" cap="rnd" cmpd="sng">
              <a:solidFill>
                <a:srgbClr val="71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98" name="Freeform 474"/>
            <p:cNvSpPr>
              <a:spLocks/>
            </p:cNvSpPr>
            <p:nvPr/>
          </p:nvSpPr>
          <p:spPr bwMode="auto">
            <a:xfrm>
              <a:off x="417" y="302"/>
              <a:ext cx="23" cy="52"/>
            </a:xfrm>
            <a:custGeom>
              <a:avLst/>
              <a:gdLst/>
              <a:ahLst/>
              <a:cxnLst>
                <a:cxn ang="0">
                  <a:pos x="0" y="0"/>
                </a:cxn>
                <a:cxn ang="0">
                  <a:pos x="0" y="3"/>
                </a:cxn>
                <a:cxn ang="0">
                  <a:pos x="0" y="7"/>
                </a:cxn>
                <a:cxn ang="0">
                  <a:pos x="0" y="11"/>
                </a:cxn>
                <a:cxn ang="0">
                  <a:pos x="0" y="15"/>
                </a:cxn>
                <a:cxn ang="0">
                  <a:pos x="1" y="17"/>
                </a:cxn>
                <a:cxn ang="0">
                  <a:pos x="2" y="20"/>
                </a:cxn>
                <a:cxn ang="0">
                  <a:pos x="3" y="23"/>
                </a:cxn>
                <a:cxn ang="0">
                  <a:pos x="5" y="26"/>
                </a:cxn>
                <a:cxn ang="0">
                  <a:pos x="6" y="29"/>
                </a:cxn>
                <a:cxn ang="0">
                  <a:pos x="8" y="32"/>
                </a:cxn>
                <a:cxn ang="0">
                  <a:pos x="10" y="35"/>
                </a:cxn>
                <a:cxn ang="0">
                  <a:pos x="12" y="38"/>
                </a:cxn>
                <a:cxn ang="0">
                  <a:pos x="13" y="40"/>
                </a:cxn>
                <a:cxn ang="0">
                  <a:pos x="15" y="42"/>
                </a:cxn>
                <a:cxn ang="0">
                  <a:pos x="16" y="43"/>
                </a:cxn>
                <a:cxn ang="0">
                  <a:pos x="18" y="45"/>
                </a:cxn>
                <a:cxn ang="0">
                  <a:pos x="20" y="47"/>
                </a:cxn>
                <a:cxn ang="0">
                  <a:pos x="21" y="48"/>
                </a:cxn>
                <a:cxn ang="0">
                  <a:pos x="22" y="50"/>
                </a:cxn>
                <a:cxn ang="0">
                  <a:pos x="22" y="51"/>
                </a:cxn>
              </a:cxnLst>
              <a:rect l="0" t="0" r="r" b="b"/>
              <a:pathLst>
                <a:path w="23" h="52">
                  <a:moveTo>
                    <a:pt x="0" y="0"/>
                  </a:moveTo>
                  <a:lnTo>
                    <a:pt x="0" y="3"/>
                  </a:lnTo>
                  <a:lnTo>
                    <a:pt x="0" y="7"/>
                  </a:lnTo>
                  <a:lnTo>
                    <a:pt x="0" y="11"/>
                  </a:lnTo>
                  <a:lnTo>
                    <a:pt x="0" y="15"/>
                  </a:lnTo>
                  <a:lnTo>
                    <a:pt x="1" y="17"/>
                  </a:lnTo>
                  <a:lnTo>
                    <a:pt x="2" y="20"/>
                  </a:lnTo>
                  <a:lnTo>
                    <a:pt x="3" y="23"/>
                  </a:lnTo>
                  <a:lnTo>
                    <a:pt x="5" y="26"/>
                  </a:lnTo>
                  <a:lnTo>
                    <a:pt x="6" y="29"/>
                  </a:lnTo>
                  <a:lnTo>
                    <a:pt x="8" y="32"/>
                  </a:lnTo>
                  <a:lnTo>
                    <a:pt x="10" y="35"/>
                  </a:lnTo>
                  <a:lnTo>
                    <a:pt x="12" y="38"/>
                  </a:lnTo>
                  <a:lnTo>
                    <a:pt x="13" y="40"/>
                  </a:lnTo>
                  <a:lnTo>
                    <a:pt x="15" y="42"/>
                  </a:lnTo>
                  <a:lnTo>
                    <a:pt x="16" y="43"/>
                  </a:lnTo>
                  <a:lnTo>
                    <a:pt x="18" y="45"/>
                  </a:lnTo>
                  <a:lnTo>
                    <a:pt x="20" y="47"/>
                  </a:lnTo>
                  <a:lnTo>
                    <a:pt x="21" y="48"/>
                  </a:lnTo>
                  <a:lnTo>
                    <a:pt x="22" y="50"/>
                  </a:lnTo>
                  <a:lnTo>
                    <a:pt x="22" y="51"/>
                  </a:lnTo>
                </a:path>
              </a:pathLst>
            </a:custGeom>
            <a:noFill/>
            <a:ln w="12700" cap="rnd" cmpd="sng">
              <a:solidFill>
                <a:srgbClr val="70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499" name="Freeform 475"/>
            <p:cNvSpPr>
              <a:spLocks/>
            </p:cNvSpPr>
            <p:nvPr/>
          </p:nvSpPr>
          <p:spPr bwMode="auto">
            <a:xfrm>
              <a:off x="417" y="302"/>
              <a:ext cx="22" cy="52"/>
            </a:xfrm>
            <a:custGeom>
              <a:avLst/>
              <a:gdLst/>
              <a:ahLst/>
              <a:cxnLst>
                <a:cxn ang="0">
                  <a:pos x="0" y="0"/>
                </a:cxn>
                <a:cxn ang="0">
                  <a:pos x="0" y="3"/>
                </a:cxn>
                <a:cxn ang="0">
                  <a:pos x="0" y="7"/>
                </a:cxn>
                <a:cxn ang="0">
                  <a:pos x="0" y="11"/>
                </a:cxn>
                <a:cxn ang="0">
                  <a:pos x="0" y="15"/>
                </a:cxn>
                <a:cxn ang="0">
                  <a:pos x="0" y="17"/>
                </a:cxn>
                <a:cxn ang="0">
                  <a:pos x="2" y="20"/>
                </a:cxn>
                <a:cxn ang="0">
                  <a:pos x="3" y="23"/>
                </a:cxn>
                <a:cxn ang="0">
                  <a:pos x="4" y="26"/>
                </a:cxn>
                <a:cxn ang="0">
                  <a:pos x="6" y="29"/>
                </a:cxn>
                <a:cxn ang="0">
                  <a:pos x="8" y="32"/>
                </a:cxn>
                <a:cxn ang="0">
                  <a:pos x="10" y="36"/>
                </a:cxn>
                <a:cxn ang="0">
                  <a:pos x="12" y="38"/>
                </a:cxn>
                <a:cxn ang="0">
                  <a:pos x="13" y="41"/>
                </a:cxn>
                <a:cxn ang="0">
                  <a:pos x="15" y="42"/>
                </a:cxn>
                <a:cxn ang="0">
                  <a:pos x="16" y="43"/>
                </a:cxn>
                <a:cxn ang="0">
                  <a:pos x="18" y="45"/>
                </a:cxn>
                <a:cxn ang="0">
                  <a:pos x="20" y="47"/>
                </a:cxn>
                <a:cxn ang="0">
                  <a:pos x="21" y="49"/>
                </a:cxn>
                <a:cxn ang="0">
                  <a:pos x="21" y="50"/>
                </a:cxn>
                <a:cxn ang="0">
                  <a:pos x="21" y="51"/>
                </a:cxn>
              </a:cxnLst>
              <a:rect l="0" t="0" r="r" b="b"/>
              <a:pathLst>
                <a:path w="22" h="52">
                  <a:moveTo>
                    <a:pt x="0" y="0"/>
                  </a:moveTo>
                  <a:lnTo>
                    <a:pt x="0" y="3"/>
                  </a:lnTo>
                  <a:lnTo>
                    <a:pt x="0" y="7"/>
                  </a:lnTo>
                  <a:lnTo>
                    <a:pt x="0" y="11"/>
                  </a:lnTo>
                  <a:lnTo>
                    <a:pt x="0" y="15"/>
                  </a:lnTo>
                  <a:lnTo>
                    <a:pt x="0" y="17"/>
                  </a:lnTo>
                  <a:lnTo>
                    <a:pt x="2" y="20"/>
                  </a:lnTo>
                  <a:lnTo>
                    <a:pt x="3" y="23"/>
                  </a:lnTo>
                  <a:lnTo>
                    <a:pt x="4" y="26"/>
                  </a:lnTo>
                  <a:lnTo>
                    <a:pt x="6" y="29"/>
                  </a:lnTo>
                  <a:lnTo>
                    <a:pt x="8" y="32"/>
                  </a:lnTo>
                  <a:lnTo>
                    <a:pt x="10" y="36"/>
                  </a:lnTo>
                  <a:lnTo>
                    <a:pt x="12" y="38"/>
                  </a:lnTo>
                  <a:lnTo>
                    <a:pt x="13" y="41"/>
                  </a:lnTo>
                  <a:lnTo>
                    <a:pt x="15" y="42"/>
                  </a:lnTo>
                  <a:lnTo>
                    <a:pt x="16" y="43"/>
                  </a:lnTo>
                  <a:lnTo>
                    <a:pt x="18" y="45"/>
                  </a:lnTo>
                  <a:lnTo>
                    <a:pt x="20" y="47"/>
                  </a:lnTo>
                  <a:lnTo>
                    <a:pt x="21" y="49"/>
                  </a:lnTo>
                  <a:lnTo>
                    <a:pt x="21" y="50"/>
                  </a:lnTo>
                  <a:lnTo>
                    <a:pt x="21" y="51"/>
                  </a:lnTo>
                </a:path>
              </a:pathLst>
            </a:custGeom>
            <a:noFill/>
            <a:ln w="12700" cap="rnd" cmpd="sng">
              <a:solidFill>
                <a:srgbClr val="6F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00" name="Freeform 476"/>
            <p:cNvSpPr>
              <a:spLocks/>
            </p:cNvSpPr>
            <p:nvPr/>
          </p:nvSpPr>
          <p:spPr bwMode="auto">
            <a:xfrm>
              <a:off x="417" y="302"/>
              <a:ext cx="22" cy="52"/>
            </a:xfrm>
            <a:custGeom>
              <a:avLst/>
              <a:gdLst/>
              <a:ahLst/>
              <a:cxnLst>
                <a:cxn ang="0">
                  <a:pos x="0" y="0"/>
                </a:cxn>
                <a:cxn ang="0">
                  <a:pos x="0" y="3"/>
                </a:cxn>
                <a:cxn ang="0">
                  <a:pos x="0" y="7"/>
                </a:cxn>
                <a:cxn ang="0">
                  <a:pos x="0" y="11"/>
                </a:cxn>
                <a:cxn ang="0">
                  <a:pos x="0" y="15"/>
                </a:cxn>
                <a:cxn ang="0">
                  <a:pos x="0" y="17"/>
                </a:cxn>
                <a:cxn ang="0">
                  <a:pos x="1" y="20"/>
                </a:cxn>
                <a:cxn ang="0">
                  <a:pos x="3" y="23"/>
                </a:cxn>
                <a:cxn ang="0">
                  <a:pos x="4" y="26"/>
                </a:cxn>
                <a:cxn ang="0">
                  <a:pos x="6" y="29"/>
                </a:cxn>
                <a:cxn ang="0">
                  <a:pos x="8" y="32"/>
                </a:cxn>
                <a:cxn ang="0">
                  <a:pos x="10" y="36"/>
                </a:cxn>
                <a:cxn ang="0">
                  <a:pos x="11" y="38"/>
                </a:cxn>
                <a:cxn ang="0">
                  <a:pos x="13" y="41"/>
                </a:cxn>
                <a:cxn ang="0">
                  <a:pos x="15" y="42"/>
                </a:cxn>
                <a:cxn ang="0">
                  <a:pos x="16" y="44"/>
                </a:cxn>
                <a:cxn ang="0">
                  <a:pos x="18" y="45"/>
                </a:cxn>
                <a:cxn ang="0">
                  <a:pos x="19" y="47"/>
                </a:cxn>
                <a:cxn ang="0">
                  <a:pos x="20" y="49"/>
                </a:cxn>
                <a:cxn ang="0">
                  <a:pos x="21" y="51"/>
                </a:cxn>
              </a:cxnLst>
              <a:rect l="0" t="0" r="r" b="b"/>
              <a:pathLst>
                <a:path w="22" h="52">
                  <a:moveTo>
                    <a:pt x="0" y="0"/>
                  </a:moveTo>
                  <a:lnTo>
                    <a:pt x="0" y="3"/>
                  </a:lnTo>
                  <a:lnTo>
                    <a:pt x="0" y="7"/>
                  </a:lnTo>
                  <a:lnTo>
                    <a:pt x="0" y="11"/>
                  </a:lnTo>
                  <a:lnTo>
                    <a:pt x="0" y="15"/>
                  </a:lnTo>
                  <a:lnTo>
                    <a:pt x="0" y="17"/>
                  </a:lnTo>
                  <a:lnTo>
                    <a:pt x="1" y="20"/>
                  </a:lnTo>
                  <a:lnTo>
                    <a:pt x="3" y="23"/>
                  </a:lnTo>
                  <a:lnTo>
                    <a:pt x="4" y="26"/>
                  </a:lnTo>
                  <a:lnTo>
                    <a:pt x="6" y="29"/>
                  </a:lnTo>
                  <a:lnTo>
                    <a:pt x="8" y="32"/>
                  </a:lnTo>
                  <a:lnTo>
                    <a:pt x="10" y="36"/>
                  </a:lnTo>
                  <a:lnTo>
                    <a:pt x="11" y="38"/>
                  </a:lnTo>
                  <a:lnTo>
                    <a:pt x="13" y="41"/>
                  </a:lnTo>
                  <a:lnTo>
                    <a:pt x="15" y="42"/>
                  </a:lnTo>
                  <a:lnTo>
                    <a:pt x="16" y="44"/>
                  </a:lnTo>
                  <a:lnTo>
                    <a:pt x="18" y="45"/>
                  </a:lnTo>
                  <a:lnTo>
                    <a:pt x="19" y="47"/>
                  </a:lnTo>
                  <a:lnTo>
                    <a:pt x="20" y="49"/>
                  </a:lnTo>
                  <a:lnTo>
                    <a:pt x="21" y="51"/>
                  </a:lnTo>
                </a:path>
              </a:pathLst>
            </a:custGeom>
            <a:noFill/>
            <a:ln w="12700" cap="rnd" cmpd="sng">
              <a:solidFill>
                <a:srgbClr val="6F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01" name="Freeform 477"/>
            <p:cNvSpPr>
              <a:spLocks/>
            </p:cNvSpPr>
            <p:nvPr/>
          </p:nvSpPr>
          <p:spPr bwMode="auto">
            <a:xfrm>
              <a:off x="417" y="302"/>
              <a:ext cx="22" cy="52"/>
            </a:xfrm>
            <a:custGeom>
              <a:avLst/>
              <a:gdLst/>
              <a:ahLst/>
              <a:cxnLst>
                <a:cxn ang="0">
                  <a:pos x="0" y="0"/>
                </a:cxn>
                <a:cxn ang="0">
                  <a:pos x="0" y="3"/>
                </a:cxn>
                <a:cxn ang="0">
                  <a:pos x="0" y="7"/>
                </a:cxn>
                <a:cxn ang="0">
                  <a:pos x="0" y="11"/>
                </a:cxn>
                <a:cxn ang="0">
                  <a:pos x="0" y="15"/>
                </a:cxn>
                <a:cxn ang="0">
                  <a:pos x="0" y="17"/>
                </a:cxn>
                <a:cxn ang="0">
                  <a:pos x="1" y="20"/>
                </a:cxn>
                <a:cxn ang="0">
                  <a:pos x="3" y="23"/>
                </a:cxn>
                <a:cxn ang="0">
                  <a:pos x="4" y="26"/>
                </a:cxn>
                <a:cxn ang="0">
                  <a:pos x="6" y="29"/>
                </a:cxn>
                <a:cxn ang="0">
                  <a:pos x="7" y="33"/>
                </a:cxn>
                <a:cxn ang="0">
                  <a:pos x="9" y="36"/>
                </a:cxn>
                <a:cxn ang="0">
                  <a:pos x="11" y="39"/>
                </a:cxn>
                <a:cxn ang="0">
                  <a:pos x="13" y="41"/>
                </a:cxn>
                <a:cxn ang="0">
                  <a:pos x="14" y="43"/>
                </a:cxn>
                <a:cxn ang="0">
                  <a:pos x="16" y="44"/>
                </a:cxn>
                <a:cxn ang="0">
                  <a:pos x="18" y="45"/>
                </a:cxn>
                <a:cxn ang="0">
                  <a:pos x="19" y="47"/>
                </a:cxn>
                <a:cxn ang="0">
                  <a:pos x="20" y="49"/>
                </a:cxn>
                <a:cxn ang="0">
                  <a:pos x="21" y="51"/>
                </a:cxn>
              </a:cxnLst>
              <a:rect l="0" t="0" r="r" b="b"/>
              <a:pathLst>
                <a:path w="22" h="52">
                  <a:moveTo>
                    <a:pt x="0" y="0"/>
                  </a:moveTo>
                  <a:lnTo>
                    <a:pt x="0" y="3"/>
                  </a:lnTo>
                  <a:lnTo>
                    <a:pt x="0" y="7"/>
                  </a:lnTo>
                  <a:lnTo>
                    <a:pt x="0" y="11"/>
                  </a:lnTo>
                  <a:lnTo>
                    <a:pt x="0" y="15"/>
                  </a:lnTo>
                  <a:lnTo>
                    <a:pt x="0" y="17"/>
                  </a:lnTo>
                  <a:lnTo>
                    <a:pt x="1" y="20"/>
                  </a:lnTo>
                  <a:lnTo>
                    <a:pt x="3" y="23"/>
                  </a:lnTo>
                  <a:lnTo>
                    <a:pt x="4" y="26"/>
                  </a:lnTo>
                  <a:lnTo>
                    <a:pt x="6" y="29"/>
                  </a:lnTo>
                  <a:lnTo>
                    <a:pt x="7" y="33"/>
                  </a:lnTo>
                  <a:lnTo>
                    <a:pt x="9" y="36"/>
                  </a:lnTo>
                  <a:lnTo>
                    <a:pt x="11" y="39"/>
                  </a:lnTo>
                  <a:lnTo>
                    <a:pt x="13" y="41"/>
                  </a:lnTo>
                  <a:lnTo>
                    <a:pt x="14" y="43"/>
                  </a:lnTo>
                  <a:lnTo>
                    <a:pt x="16" y="44"/>
                  </a:lnTo>
                  <a:lnTo>
                    <a:pt x="18" y="45"/>
                  </a:lnTo>
                  <a:lnTo>
                    <a:pt x="19" y="47"/>
                  </a:lnTo>
                  <a:lnTo>
                    <a:pt x="20" y="49"/>
                  </a:lnTo>
                  <a:lnTo>
                    <a:pt x="21" y="51"/>
                  </a:lnTo>
                </a:path>
              </a:pathLst>
            </a:custGeom>
            <a:noFill/>
            <a:ln w="12700" cap="rnd" cmpd="sng">
              <a:solidFill>
                <a:srgbClr val="6E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02" name="Freeform 478"/>
            <p:cNvSpPr>
              <a:spLocks/>
            </p:cNvSpPr>
            <p:nvPr/>
          </p:nvSpPr>
          <p:spPr bwMode="auto">
            <a:xfrm>
              <a:off x="417" y="302"/>
              <a:ext cx="21" cy="53"/>
            </a:xfrm>
            <a:custGeom>
              <a:avLst/>
              <a:gdLst/>
              <a:ahLst/>
              <a:cxnLst>
                <a:cxn ang="0">
                  <a:pos x="0" y="0"/>
                </a:cxn>
                <a:cxn ang="0">
                  <a:pos x="0" y="3"/>
                </a:cxn>
                <a:cxn ang="0">
                  <a:pos x="0" y="7"/>
                </a:cxn>
                <a:cxn ang="0">
                  <a:pos x="0" y="11"/>
                </a:cxn>
                <a:cxn ang="0">
                  <a:pos x="0" y="15"/>
                </a:cxn>
                <a:cxn ang="0">
                  <a:pos x="0" y="18"/>
                </a:cxn>
                <a:cxn ang="0">
                  <a:pos x="1" y="20"/>
                </a:cxn>
                <a:cxn ang="0">
                  <a:pos x="2" y="23"/>
                </a:cxn>
                <a:cxn ang="0">
                  <a:pos x="4" y="26"/>
                </a:cxn>
                <a:cxn ang="0">
                  <a:pos x="6" y="29"/>
                </a:cxn>
                <a:cxn ang="0">
                  <a:pos x="7" y="33"/>
                </a:cxn>
                <a:cxn ang="0">
                  <a:pos x="9" y="36"/>
                </a:cxn>
                <a:cxn ang="0">
                  <a:pos x="11" y="39"/>
                </a:cxn>
                <a:cxn ang="0">
                  <a:pos x="13" y="41"/>
                </a:cxn>
                <a:cxn ang="0">
                  <a:pos x="14" y="43"/>
                </a:cxn>
                <a:cxn ang="0">
                  <a:pos x="16" y="44"/>
                </a:cxn>
                <a:cxn ang="0">
                  <a:pos x="18" y="46"/>
                </a:cxn>
                <a:cxn ang="0">
                  <a:pos x="19" y="48"/>
                </a:cxn>
                <a:cxn ang="0">
                  <a:pos x="20" y="50"/>
                </a:cxn>
                <a:cxn ang="0">
                  <a:pos x="20" y="51"/>
                </a:cxn>
                <a:cxn ang="0">
                  <a:pos x="20" y="52"/>
                </a:cxn>
              </a:cxnLst>
              <a:rect l="0" t="0" r="r" b="b"/>
              <a:pathLst>
                <a:path w="21" h="53">
                  <a:moveTo>
                    <a:pt x="0" y="0"/>
                  </a:moveTo>
                  <a:lnTo>
                    <a:pt x="0" y="3"/>
                  </a:lnTo>
                  <a:lnTo>
                    <a:pt x="0" y="7"/>
                  </a:lnTo>
                  <a:lnTo>
                    <a:pt x="0" y="11"/>
                  </a:lnTo>
                  <a:lnTo>
                    <a:pt x="0" y="15"/>
                  </a:lnTo>
                  <a:lnTo>
                    <a:pt x="0" y="18"/>
                  </a:lnTo>
                  <a:lnTo>
                    <a:pt x="1" y="20"/>
                  </a:lnTo>
                  <a:lnTo>
                    <a:pt x="2" y="23"/>
                  </a:lnTo>
                  <a:lnTo>
                    <a:pt x="4" y="26"/>
                  </a:lnTo>
                  <a:lnTo>
                    <a:pt x="6" y="29"/>
                  </a:lnTo>
                  <a:lnTo>
                    <a:pt x="7" y="33"/>
                  </a:lnTo>
                  <a:lnTo>
                    <a:pt x="9" y="36"/>
                  </a:lnTo>
                  <a:lnTo>
                    <a:pt x="11" y="39"/>
                  </a:lnTo>
                  <a:lnTo>
                    <a:pt x="13" y="41"/>
                  </a:lnTo>
                  <a:lnTo>
                    <a:pt x="14" y="43"/>
                  </a:lnTo>
                  <a:lnTo>
                    <a:pt x="16" y="44"/>
                  </a:lnTo>
                  <a:lnTo>
                    <a:pt x="18" y="46"/>
                  </a:lnTo>
                  <a:lnTo>
                    <a:pt x="19" y="48"/>
                  </a:lnTo>
                  <a:lnTo>
                    <a:pt x="20" y="50"/>
                  </a:lnTo>
                  <a:lnTo>
                    <a:pt x="20" y="51"/>
                  </a:lnTo>
                  <a:lnTo>
                    <a:pt x="20" y="52"/>
                  </a:lnTo>
                </a:path>
              </a:pathLst>
            </a:custGeom>
            <a:noFill/>
            <a:ln w="12700" cap="rnd" cmpd="sng">
              <a:solidFill>
                <a:srgbClr val="6E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03" name="Freeform 479"/>
            <p:cNvSpPr>
              <a:spLocks/>
            </p:cNvSpPr>
            <p:nvPr/>
          </p:nvSpPr>
          <p:spPr bwMode="auto">
            <a:xfrm>
              <a:off x="417" y="302"/>
              <a:ext cx="21" cy="53"/>
            </a:xfrm>
            <a:custGeom>
              <a:avLst/>
              <a:gdLst/>
              <a:ahLst/>
              <a:cxnLst>
                <a:cxn ang="0">
                  <a:pos x="0" y="0"/>
                </a:cxn>
                <a:cxn ang="0">
                  <a:pos x="0" y="4"/>
                </a:cxn>
                <a:cxn ang="0">
                  <a:pos x="0" y="7"/>
                </a:cxn>
                <a:cxn ang="0">
                  <a:pos x="0" y="11"/>
                </a:cxn>
                <a:cxn ang="0">
                  <a:pos x="0" y="15"/>
                </a:cxn>
                <a:cxn ang="0">
                  <a:pos x="0" y="18"/>
                </a:cxn>
                <a:cxn ang="0">
                  <a:pos x="1" y="20"/>
                </a:cxn>
                <a:cxn ang="0">
                  <a:pos x="2" y="23"/>
                </a:cxn>
                <a:cxn ang="0">
                  <a:pos x="4" y="26"/>
                </a:cxn>
                <a:cxn ang="0">
                  <a:pos x="6" y="29"/>
                </a:cxn>
                <a:cxn ang="0">
                  <a:pos x="7" y="33"/>
                </a:cxn>
                <a:cxn ang="0">
                  <a:pos x="9" y="36"/>
                </a:cxn>
                <a:cxn ang="0">
                  <a:pos x="11" y="39"/>
                </a:cxn>
                <a:cxn ang="0">
                  <a:pos x="12" y="42"/>
                </a:cxn>
                <a:cxn ang="0">
                  <a:pos x="14" y="43"/>
                </a:cxn>
                <a:cxn ang="0">
                  <a:pos x="15" y="44"/>
                </a:cxn>
                <a:cxn ang="0">
                  <a:pos x="17" y="46"/>
                </a:cxn>
                <a:cxn ang="0">
                  <a:pos x="18" y="48"/>
                </a:cxn>
                <a:cxn ang="0">
                  <a:pos x="19" y="50"/>
                </a:cxn>
                <a:cxn ang="0">
                  <a:pos x="20" y="51"/>
                </a:cxn>
                <a:cxn ang="0">
                  <a:pos x="20" y="52"/>
                </a:cxn>
              </a:cxnLst>
              <a:rect l="0" t="0" r="r" b="b"/>
              <a:pathLst>
                <a:path w="21" h="53">
                  <a:moveTo>
                    <a:pt x="0" y="0"/>
                  </a:moveTo>
                  <a:lnTo>
                    <a:pt x="0" y="4"/>
                  </a:lnTo>
                  <a:lnTo>
                    <a:pt x="0" y="7"/>
                  </a:lnTo>
                  <a:lnTo>
                    <a:pt x="0" y="11"/>
                  </a:lnTo>
                  <a:lnTo>
                    <a:pt x="0" y="15"/>
                  </a:lnTo>
                  <a:lnTo>
                    <a:pt x="0" y="18"/>
                  </a:lnTo>
                  <a:lnTo>
                    <a:pt x="1" y="20"/>
                  </a:lnTo>
                  <a:lnTo>
                    <a:pt x="2" y="23"/>
                  </a:lnTo>
                  <a:lnTo>
                    <a:pt x="4" y="26"/>
                  </a:lnTo>
                  <a:lnTo>
                    <a:pt x="6" y="29"/>
                  </a:lnTo>
                  <a:lnTo>
                    <a:pt x="7" y="33"/>
                  </a:lnTo>
                  <a:lnTo>
                    <a:pt x="9" y="36"/>
                  </a:lnTo>
                  <a:lnTo>
                    <a:pt x="11" y="39"/>
                  </a:lnTo>
                  <a:lnTo>
                    <a:pt x="12" y="42"/>
                  </a:lnTo>
                  <a:lnTo>
                    <a:pt x="14" y="43"/>
                  </a:lnTo>
                  <a:lnTo>
                    <a:pt x="15" y="44"/>
                  </a:lnTo>
                  <a:lnTo>
                    <a:pt x="17" y="46"/>
                  </a:lnTo>
                  <a:lnTo>
                    <a:pt x="18" y="48"/>
                  </a:lnTo>
                  <a:lnTo>
                    <a:pt x="19" y="50"/>
                  </a:lnTo>
                  <a:lnTo>
                    <a:pt x="20" y="51"/>
                  </a:lnTo>
                  <a:lnTo>
                    <a:pt x="20" y="52"/>
                  </a:lnTo>
                </a:path>
              </a:pathLst>
            </a:custGeom>
            <a:noFill/>
            <a:ln w="12700" cap="rnd" cmpd="sng">
              <a:solidFill>
                <a:srgbClr val="6D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04" name="Freeform 480"/>
            <p:cNvSpPr>
              <a:spLocks/>
            </p:cNvSpPr>
            <p:nvPr/>
          </p:nvSpPr>
          <p:spPr bwMode="auto">
            <a:xfrm>
              <a:off x="417" y="302"/>
              <a:ext cx="21" cy="53"/>
            </a:xfrm>
            <a:custGeom>
              <a:avLst/>
              <a:gdLst/>
              <a:ahLst/>
              <a:cxnLst>
                <a:cxn ang="0">
                  <a:pos x="0" y="0"/>
                </a:cxn>
                <a:cxn ang="0">
                  <a:pos x="0" y="4"/>
                </a:cxn>
                <a:cxn ang="0">
                  <a:pos x="0" y="8"/>
                </a:cxn>
                <a:cxn ang="0">
                  <a:pos x="0" y="12"/>
                </a:cxn>
                <a:cxn ang="0">
                  <a:pos x="0" y="16"/>
                </a:cxn>
                <a:cxn ang="0">
                  <a:pos x="0" y="18"/>
                </a:cxn>
                <a:cxn ang="0">
                  <a:pos x="1" y="20"/>
                </a:cxn>
                <a:cxn ang="0">
                  <a:pos x="2" y="23"/>
                </a:cxn>
                <a:cxn ang="0">
                  <a:pos x="4" y="26"/>
                </a:cxn>
                <a:cxn ang="0">
                  <a:pos x="6" y="29"/>
                </a:cxn>
                <a:cxn ang="0">
                  <a:pos x="7" y="33"/>
                </a:cxn>
                <a:cxn ang="0">
                  <a:pos x="9" y="36"/>
                </a:cxn>
                <a:cxn ang="0">
                  <a:pos x="11" y="39"/>
                </a:cxn>
                <a:cxn ang="0">
                  <a:pos x="12" y="42"/>
                </a:cxn>
                <a:cxn ang="0">
                  <a:pos x="14" y="43"/>
                </a:cxn>
                <a:cxn ang="0">
                  <a:pos x="15" y="45"/>
                </a:cxn>
                <a:cxn ang="0">
                  <a:pos x="17" y="46"/>
                </a:cxn>
                <a:cxn ang="0">
                  <a:pos x="18" y="48"/>
                </a:cxn>
                <a:cxn ang="0">
                  <a:pos x="19" y="50"/>
                </a:cxn>
                <a:cxn ang="0">
                  <a:pos x="20" y="52"/>
                </a:cxn>
              </a:cxnLst>
              <a:rect l="0" t="0" r="r" b="b"/>
              <a:pathLst>
                <a:path w="21" h="53">
                  <a:moveTo>
                    <a:pt x="0" y="0"/>
                  </a:moveTo>
                  <a:lnTo>
                    <a:pt x="0" y="4"/>
                  </a:lnTo>
                  <a:lnTo>
                    <a:pt x="0" y="8"/>
                  </a:lnTo>
                  <a:lnTo>
                    <a:pt x="0" y="12"/>
                  </a:lnTo>
                  <a:lnTo>
                    <a:pt x="0" y="16"/>
                  </a:lnTo>
                  <a:lnTo>
                    <a:pt x="0" y="18"/>
                  </a:lnTo>
                  <a:lnTo>
                    <a:pt x="1" y="20"/>
                  </a:lnTo>
                  <a:lnTo>
                    <a:pt x="2" y="23"/>
                  </a:lnTo>
                  <a:lnTo>
                    <a:pt x="4" y="26"/>
                  </a:lnTo>
                  <a:lnTo>
                    <a:pt x="6" y="29"/>
                  </a:lnTo>
                  <a:lnTo>
                    <a:pt x="7" y="33"/>
                  </a:lnTo>
                  <a:lnTo>
                    <a:pt x="9" y="36"/>
                  </a:lnTo>
                  <a:lnTo>
                    <a:pt x="11" y="39"/>
                  </a:lnTo>
                  <a:lnTo>
                    <a:pt x="12" y="42"/>
                  </a:lnTo>
                  <a:lnTo>
                    <a:pt x="14" y="43"/>
                  </a:lnTo>
                  <a:lnTo>
                    <a:pt x="15" y="45"/>
                  </a:lnTo>
                  <a:lnTo>
                    <a:pt x="17" y="46"/>
                  </a:lnTo>
                  <a:lnTo>
                    <a:pt x="18" y="48"/>
                  </a:lnTo>
                  <a:lnTo>
                    <a:pt x="19" y="50"/>
                  </a:lnTo>
                  <a:lnTo>
                    <a:pt x="20" y="52"/>
                  </a:lnTo>
                </a:path>
              </a:pathLst>
            </a:custGeom>
            <a:noFill/>
            <a:ln w="12700" cap="rnd" cmpd="sng">
              <a:solidFill>
                <a:srgbClr val="6D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05" name="Freeform 481"/>
            <p:cNvSpPr>
              <a:spLocks/>
            </p:cNvSpPr>
            <p:nvPr/>
          </p:nvSpPr>
          <p:spPr bwMode="auto">
            <a:xfrm>
              <a:off x="417" y="303"/>
              <a:ext cx="20" cy="53"/>
            </a:xfrm>
            <a:custGeom>
              <a:avLst/>
              <a:gdLst/>
              <a:ahLst/>
              <a:cxnLst>
                <a:cxn ang="0">
                  <a:pos x="0" y="0"/>
                </a:cxn>
                <a:cxn ang="0">
                  <a:pos x="0" y="3"/>
                </a:cxn>
                <a:cxn ang="0">
                  <a:pos x="0" y="7"/>
                </a:cxn>
                <a:cxn ang="0">
                  <a:pos x="0" y="11"/>
                </a:cxn>
                <a:cxn ang="0">
                  <a:pos x="0" y="15"/>
                </a:cxn>
                <a:cxn ang="0">
                  <a:pos x="0" y="17"/>
                </a:cxn>
                <a:cxn ang="0">
                  <a:pos x="1" y="19"/>
                </a:cxn>
                <a:cxn ang="0">
                  <a:pos x="2" y="22"/>
                </a:cxn>
                <a:cxn ang="0">
                  <a:pos x="4" y="25"/>
                </a:cxn>
                <a:cxn ang="0">
                  <a:pos x="5" y="29"/>
                </a:cxn>
                <a:cxn ang="0">
                  <a:pos x="7" y="32"/>
                </a:cxn>
                <a:cxn ang="0">
                  <a:pos x="9" y="35"/>
                </a:cxn>
                <a:cxn ang="0">
                  <a:pos x="11" y="38"/>
                </a:cxn>
                <a:cxn ang="0">
                  <a:pos x="12" y="41"/>
                </a:cxn>
                <a:cxn ang="0">
                  <a:pos x="14" y="43"/>
                </a:cxn>
                <a:cxn ang="0">
                  <a:pos x="15" y="44"/>
                </a:cxn>
                <a:cxn ang="0">
                  <a:pos x="17" y="45"/>
                </a:cxn>
                <a:cxn ang="0">
                  <a:pos x="18" y="47"/>
                </a:cxn>
                <a:cxn ang="0">
                  <a:pos x="19" y="49"/>
                </a:cxn>
                <a:cxn ang="0">
                  <a:pos x="19" y="51"/>
                </a:cxn>
                <a:cxn ang="0">
                  <a:pos x="19" y="52"/>
                </a:cxn>
              </a:cxnLst>
              <a:rect l="0" t="0" r="r" b="b"/>
              <a:pathLst>
                <a:path w="20" h="53">
                  <a:moveTo>
                    <a:pt x="0" y="0"/>
                  </a:moveTo>
                  <a:lnTo>
                    <a:pt x="0" y="3"/>
                  </a:lnTo>
                  <a:lnTo>
                    <a:pt x="0" y="7"/>
                  </a:lnTo>
                  <a:lnTo>
                    <a:pt x="0" y="11"/>
                  </a:lnTo>
                  <a:lnTo>
                    <a:pt x="0" y="15"/>
                  </a:lnTo>
                  <a:lnTo>
                    <a:pt x="0" y="17"/>
                  </a:lnTo>
                  <a:lnTo>
                    <a:pt x="1" y="19"/>
                  </a:lnTo>
                  <a:lnTo>
                    <a:pt x="2" y="22"/>
                  </a:lnTo>
                  <a:lnTo>
                    <a:pt x="4" y="25"/>
                  </a:lnTo>
                  <a:lnTo>
                    <a:pt x="5" y="29"/>
                  </a:lnTo>
                  <a:lnTo>
                    <a:pt x="7" y="32"/>
                  </a:lnTo>
                  <a:lnTo>
                    <a:pt x="9" y="35"/>
                  </a:lnTo>
                  <a:lnTo>
                    <a:pt x="11" y="38"/>
                  </a:lnTo>
                  <a:lnTo>
                    <a:pt x="12" y="41"/>
                  </a:lnTo>
                  <a:lnTo>
                    <a:pt x="14" y="43"/>
                  </a:lnTo>
                  <a:lnTo>
                    <a:pt x="15" y="44"/>
                  </a:lnTo>
                  <a:lnTo>
                    <a:pt x="17" y="45"/>
                  </a:lnTo>
                  <a:lnTo>
                    <a:pt x="18" y="47"/>
                  </a:lnTo>
                  <a:lnTo>
                    <a:pt x="19" y="49"/>
                  </a:lnTo>
                  <a:lnTo>
                    <a:pt x="19" y="51"/>
                  </a:lnTo>
                  <a:lnTo>
                    <a:pt x="19" y="52"/>
                  </a:lnTo>
                </a:path>
              </a:pathLst>
            </a:custGeom>
            <a:noFill/>
            <a:ln w="12700" cap="rnd" cmpd="sng">
              <a:solidFill>
                <a:srgbClr val="6C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06" name="Freeform 482"/>
            <p:cNvSpPr>
              <a:spLocks/>
            </p:cNvSpPr>
            <p:nvPr/>
          </p:nvSpPr>
          <p:spPr bwMode="auto">
            <a:xfrm>
              <a:off x="416" y="303"/>
              <a:ext cx="21" cy="53"/>
            </a:xfrm>
            <a:custGeom>
              <a:avLst/>
              <a:gdLst/>
              <a:ahLst/>
              <a:cxnLst>
                <a:cxn ang="0">
                  <a:pos x="1" y="0"/>
                </a:cxn>
                <a:cxn ang="0">
                  <a:pos x="1" y="3"/>
                </a:cxn>
                <a:cxn ang="0">
                  <a:pos x="1" y="7"/>
                </a:cxn>
                <a:cxn ang="0">
                  <a:pos x="0" y="11"/>
                </a:cxn>
                <a:cxn ang="0">
                  <a:pos x="1" y="15"/>
                </a:cxn>
                <a:cxn ang="0">
                  <a:pos x="1" y="17"/>
                </a:cxn>
                <a:cxn ang="0">
                  <a:pos x="2" y="20"/>
                </a:cxn>
                <a:cxn ang="0">
                  <a:pos x="3" y="22"/>
                </a:cxn>
                <a:cxn ang="0">
                  <a:pos x="4" y="26"/>
                </a:cxn>
                <a:cxn ang="0">
                  <a:pos x="6" y="29"/>
                </a:cxn>
                <a:cxn ang="0">
                  <a:pos x="8" y="32"/>
                </a:cxn>
                <a:cxn ang="0">
                  <a:pos x="10" y="35"/>
                </a:cxn>
                <a:cxn ang="0">
                  <a:pos x="11" y="39"/>
                </a:cxn>
                <a:cxn ang="0">
                  <a:pos x="13" y="41"/>
                </a:cxn>
                <a:cxn ang="0">
                  <a:pos x="14" y="43"/>
                </a:cxn>
                <a:cxn ang="0">
                  <a:pos x="16" y="44"/>
                </a:cxn>
                <a:cxn ang="0">
                  <a:pos x="18" y="46"/>
                </a:cxn>
                <a:cxn ang="0">
                  <a:pos x="19" y="47"/>
                </a:cxn>
                <a:cxn ang="0">
                  <a:pos x="19" y="50"/>
                </a:cxn>
                <a:cxn ang="0">
                  <a:pos x="20" y="51"/>
                </a:cxn>
                <a:cxn ang="0">
                  <a:pos x="20" y="52"/>
                </a:cxn>
              </a:cxnLst>
              <a:rect l="0" t="0" r="r" b="b"/>
              <a:pathLst>
                <a:path w="21" h="53">
                  <a:moveTo>
                    <a:pt x="1" y="0"/>
                  </a:moveTo>
                  <a:lnTo>
                    <a:pt x="1" y="3"/>
                  </a:lnTo>
                  <a:lnTo>
                    <a:pt x="1" y="7"/>
                  </a:lnTo>
                  <a:lnTo>
                    <a:pt x="0" y="11"/>
                  </a:lnTo>
                  <a:lnTo>
                    <a:pt x="1" y="15"/>
                  </a:lnTo>
                  <a:lnTo>
                    <a:pt x="1" y="17"/>
                  </a:lnTo>
                  <a:lnTo>
                    <a:pt x="2" y="20"/>
                  </a:lnTo>
                  <a:lnTo>
                    <a:pt x="3" y="22"/>
                  </a:lnTo>
                  <a:lnTo>
                    <a:pt x="4" y="26"/>
                  </a:lnTo>
                  <a:lnTo>
                    <a:pt x="6" y="29"/>
                  </a:lnTo>
                  <a:lnTo>
                    <a:pt x="8" y="32"/>
                  </a:lnTo>
                  <a:lnTo>
                    <a:pt x="10" y="35"/>
                  </a:lnTo>
                  <a:lnTo>
                    <a:pt x="11" y="39"/>
                  </a:lnTo>
                  <a:lnTo>
                    <a:pt x="13" y="41"/>
                  </a:lnTo>
                  <a:lnTo>
                    <a:pt x="14" y="43"/>
                  </a:lnTo>
                  <a:lnTo>
                    <a:pt x="16" y="44"/>
                  </a:lnTo>
                  <a:lnTo>
                    <a:pt x="18" y="46"/>
                  </a:lnTo>
                  <a:lnTo>
                    <a:pt x="19" y="47"/>
                  </a:lnTo>
                  <a:lnTo>
                    <a:pt x="19" y="50"/>
                  </a:lnTo>
                  <a:lnTo>
                    <a:pt x="20" y="51"/>
                  </a:lnTo>
                  <a:lnTo>
                    <a:pt x="20" y="52"/>
                  </a:lnTo>
                </a:path>
              </a:pathLst>
            </a:custGeom>
            <a:noFill/>
            <a:ln w="12700" cap="rnd" cmpd="sng">
              <a:solidFill>
                <a:srgbClr val="6C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07" name="Freeform 483"/>
            <p:cNvSpPr>
              <a:spLocks/>
            </p:cNvSpPr>
            <p:nvPr/>
          </p:nvSpPr>
          <p:spPr bwMode="auto">
            <a:xfrm>
              <a:off x="416" y="303"/>
              <a:ext cx="21" cy="53"/>
            </a:xfrm>
            <a:custGeom>
              <a:avLst/>
              <a:gdLst/>
              <a:ahLst/>
              <a:cxnLst>
                <a:cxn ang="0">
                  <a:pos x="1" y="0"/>
                </a:cxn>
                <a:cxn ang="0">
                  <a:pos x="1" y="3"/>
                </a:cxn>
                <a:cxn ang="0">
                  <a:pos x="0" y="7"/>
                </a:cxn>
                <a:cxn ang="0">
                  <a:pos x="0" y="11"/>
                </a:cxn>
                <a:cxn ang="0">
                  <a:pos x="0" y="15"/>
                </a:cxn>
                <a:cxn ang="0">
                  <a:pos x="1" y="17"/>
                </a:cxn>
                <a:cxn ang="0">
                  <a:pos x="2" y="20"/>
                </a:cxn>
                <a:cxn ang="0">
                  <a:pos x="3" y="22"/>
                </a:cxn>
                <a:cxn ang="0">
                  <a:pos x="4" y="26"/>
                </a:cxn>
                <a:cxn ang="0">
                  <a:pos x="6" y="29"/>
                </a:cxn>
                <a:cxn ang="0">
                  <a:pos x="8" y="32"/>
                </a:cxn>
                <a:cxn ang="0">
                  <a:pos x="9" y="36"/>
                </a:cxn>
                <a:cxn ang="0">
                  <a:pos x="11" y="39"/>
                </a:cxn>
                <a:cxn ang="0">
                  <a:pos x="13" y="41"/>
                </a:cxn>
                <a:cxn ang="0">
                  <a:pos x="14" y="43"/>
                </a:cxn>
                <a:cxn ang="0">
                  <a:pos x="16" y="44"/>
                </a:cxn>
                <a:cxn ang="0">
                  <a:pos x="17" y="46"/>
                </a:cxn>
                <a:cxn ang="0">
                  <a:pos x="19" y="48"/>
                </a:cxn>
                <a:cxn ang="0">
                  <a:pos x="19" y="50"/>
                </a:cxn>
                <a:cxn ang="0">
                  <a:pos x="20" y="52"/>
                </a:cxn>
              </a:cxnLst>
              <a:rect l="0" t="0" r="r" b="b"/>
              <a:pathLst>
                <a:path w="21" h="53">
                  <a:moveTo>
                    <a:pt x="1" y="0"/>
                  </a:moveTo>
                  <a:lnTo>
                    <a:pt x="1" y="3"/>
                  </a:lnTo>
                  <a:lnTo>
                    <a:pt x="0" y="7"/>
                  </a:lnTo>
                  <a:lnTo>
                    <a:pt x="0" y="11"/>
                  </a:lnTo>
                  <a:lnTo>
                    <a:pt x="0" y="15"/>
                  </a:lnTo>
                  <a:lnTo>
                    <a:pt x="1" y="17"/>
                  </a:lnTo>
                  <a:lnTo>
                    <a:pt x="2" y="20"/>
                  </a:lnTo>
                  <a:lnTo>
                    <a:pt x="3" y="22"/>
                  </a:lnTo>
                  <a:lnTo>
                    <a:pt x="4" y="26"/>
                  </a:lnTo>
                  <a:lnTo>
                    <a:pt x="6" y="29"/>
                  </a:lnTo>
                  <a:lnTo>
                    <a:pt x="8" y="32"/>
                  </a:lnTo>
                  <a:lnTo>
                    <a:pt x="9" y="36"/>
                  </a:lnTo>
                  <a:lnTo>
                    <a:pt x="11" y="39"/>
                  </a:lnTo>
                  <a:lnTo>
                    <a:pt x="13" y="41"/>
                  </a:lnTo>
                  <a:lnTo>
                    <a:pt x="14" y="43"/>
                  </a:lnTo>
                  <a:lnTo>
                    <a:pt x="16" y="44"/>
                  </a:lnTo>
                  <a:lnTo>
                    <a:pt x="17" y="46"/>
                  </a:lnTo>
                  <a:lnTo>
                    <a:pt x="19" y="48"/>
                  </a:lnTo>
                  <a:lnTo>
                    <a:pt x="19" y="50"/>
                  </a:lnTo>
                  <a:lnTo>
                    <a:pt x="20" y="52"/>
                  </a:lnTo>
                </a:path>
              </a:pathLst>
            </a:custGeom>
            <a:noFill/>
            <a:ln w="12700" cap="rnd" cmpd="sng">
              <a:solidFill>
                <a:srgbClr val="6B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08" name="Freeform 484"/>
            <p:cNvSpPr>
              <a:spLocks/>
            </p:cNvSpPr>
            <p:nvPr/>
          </p:nvSpPr>
          <p:spPr bwMode="auto">
            <a:xfrm>
              <a:off x="416" y="303"/>
              <a:ext cx="20" cy="53"/>
            </a:xfrm>
            <a:custGeom>
              <a:avLst/>
              <a:gdLst/>
              <a:ahLst/>
              <a:cxnLst>
                <a:cxn ang="0">
                  <a:pos x="1" y="0"/>
                </a:cxn>
                <a:cxn ang="0">
                  <a:pos x="1" y="3"/>
                </a:cxn>
                <a:cxn ang="0">
                  <a:pos x="0" y="7"/>
                </a:cxn>
                <a:cxn ang="0">
                  <a:pos x="0" y="11"/>
                </a:cxn>
                <a:cxn ang="0">
                  <a:pos x="0" y="15"/>
                </a:cxn>
                <a:cxn ang="0">
                  <a:pos x="1" y="17"/>
                </a:cxn>
                <a:cxn ang="0">
                  <a:pos x="1" y="20"/>
                </a:cxn>
                <a:cxn ang="0">
                  <a:pos x="3" y="22"/>
                </a:cxn>
                <a:cxn ang="0">
                  <a:pos x="4" y="26"/>
                </a:cxn>
                <a:cxn ang="0">
                  <a:pos x="6" y="29"/>
                </a:cxn>
                <a:cxn ang="0">
                  <a:pos x="7" y="33"/>
                </a:cxn>
                <a:cxn ang="0">
                  <a:pos x="9" y="36"/>
                </a:cxn>
                <a:cxn ang="0">
                  <a:pos x="11" y="39"/>
                </a:cxn>
                <a:cxn ang="0">
                  <a:pos x="13" y="41"/>
                </a:cxn>
                <a:cxn ang="0">
                  <a:pos x="14" y="43"/>
                </a:cxn>
                <a:cxn ang="0">
                  <a:pos x="15" y="44"/>
                </a:cxn>
                <a:cxn ang="0">
                  <a:pos x="17" y="46"/>
                </a:cxn>
                <a:cxn ang="0">
                  <a:pos x="18" y="48"/>
                </a:cxn>
                <a:cxn ang="0">
                  <a:pos x="19" y="50"/>
                </a:cxn>
                <a:cxn ang="0">
                  <a:pos x="19" y="52"/>
                </a:cxn>
                <a:cxn ang="0">
                  <a:pos x="19" y="53"/>
                </a:cxn>
              </a:cxnLst>
              <a:rect l="0" t="0" r="r" b="b"/>
              <a:pathLst>
                <a:path w="20" h="54">
                  <a:moveTo>
                    <a:pt x="1" y="0"/>
                  </a:moveTo>
                  <a:lnTo>
                    <a:pt x="1" y="3"/>
                  </a:lnTo>
                  <a:lnTo>
                    <a:pt x="0" y="7"/>
                  </a:lnTo>
                  <a:lnTo>
                    <a:pt x="0" y="11"/>
                  </a:lnTo>
                  <a:lnTo>
                    <a:pt x="0" y="15"/>
                  </a:lnTo>
                  <a:lnTo>
                    <a:pt x="1" y="17"/>
                  </a:lnTo>
                  <a:lnTo>
                    <a:pt x="1" y="20"/>
                  </a:lnTo>
                  <a:lnTo>
                    <a:pt x="3" y="22"/>
                  </a:lnTo>
                  <a:lnTo>
                    <a:pt x="4" y="26"/>
                  </a:lnTo>
                  <a:lnTo>
                    <a:pt x="6" y="29"/>
                  </a:lnTo>
                  <a:lnTo>
                    <a:pt x="7" y="33"/>
                  </a:lnTo>
                  <a:lnTo>
                    <a:pt x="9" y="36"/>
                  </a:lnTo>
                  <a:lnTo>
                    <a:pt x="11" y="39"/>
                  </a:lnTo>
                  <a:lnTo>
                    <a:pt x="13" y="41"/>
                  </a:lnTo>
                  <a:lnTo>
                    <a:pt x="14" y="43"/>
                  </a:lnTo>
                  <a:lnTo>
                    <a:pt x="15" y="44"/>
                  </a:lnTo>
                  <a:lnTo>
                    <a:pt x="17" y="46"/>
                  </a:lnTo>
                  <a:lnTo>
                    <a:pt x="18" y="48"/>
                  </a:lnTo>
                  <a:lnTo>
                    <a:pt x="19" y="50"/>
                  </a:lnTo>
                  <a:lnTo>
                    <a:pt x="19" y="52"/>
                  </a:lnTo>
                  <a:lnTo>
                    <a:pt x="19" y="53"/>
                  </a:lnTo>
                </a:path>
              </a:pathLst>
            </a:custGeom>
            <a:noFill/>
            <a:ln w="12700" cap="rnd" cmpd="sng">
              <a:solidFill>
                <a:srgbClr val="6B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09" name="Freeform 485"/>
            <p:cNvSpPr>
              <a:spLocks/>
            </p:cNvSpPr>
            <p:nvPr/>
          </p:nvSpPr>
          <p:spPr bwMode="auto">
            <a:xfrm>
              <a:off x="416" y="303"/>
              <a:ext cx="20" cy="53"/>
            </a:xfrm>
            <a:custGeom>
              <a:avLst/>
              <a:gdLst/>
              <a:ahLst/>
              <a:cxnLst>
                <a:cxn ang="0">
                  <a:pos x="1" y="0"/>
                </a:cxn>
                <a:cxn ang="0">
                  <a:pos x="1" y="3"/>
                </a:cxn>
                <a:cxn ang="0">
                  <a:pos x="0" y="7"/>
                </a:cxn>
                <a:cxn ang="0">
                  <a:pos x="0" y="11"/>
                </a:cxn>
                <a:cxn ang="0">
                  <a:pos x="0" y="15"/>
                </a:cxn>
                <a:cxn ang="0">
                  <a:pos x="1" y="17"/>
                </a:cxn>
                <a:cxn ang="0">
                  <a:pos x="1" y="20"/>
                </a:cxn>
                <a:cxn ang="0">
                  <a:pos x="3" y="22"/>
                </a:cxn>
                <a:cxn ang="0">
                  <a:pos x="4" y="26"/>
                </a:cxn>
                <a:cxn ang="0">
                  <a:pos x="6" y="29"/>
                </a:cxn>
                <a:cxn ang="0">
                  <a:pos x="7" y="33"/>
                </a:cxn>
                <a:cxn ang="0">
                  <a:pos x="9" y="36"/>
                </a:cxn>
                <a:cxn ang="0">
                  <a:pos x="11" y="39"/>
                </a:cxn>
                <a:cxn ang="0">
                  <a:pos x="13" y="42"/>
                </a:cxn>
                <a:cxn ang="0">
                  <a:pos x="14" y="44"/>
                </a:cxn>
                <a:cxn ang="0">
                  <a:pos x="15" y="45"/>
                </a:cxn>
                <a:cxn ang="0">
                  <a:pos x="17" y="46"/>
                </a:cxn>
                <a:cxn ang="0">
                  <a:pos x="18" y="48"/>
                </a:cxn>
                <a:cxn ang="0">
                  <a:pos x="19" y="50"/>
                </a:cxn>
                <a:cxn ang="0">
                  <a:pos x="19" y="52"/>
                </a:cxn>
                <a:cxn ang="0">
                  <a:pos x="19" y="53"/>
                </a:cxn>
              </a:cxnLst>
              <a:rect l="0" t="0" r="r" b="b"/>
              <a:pathLst>
                <a:path w="20" h="54">
                  <a:moveTo>
                    <a:pt x="1" y="0"/>
                  </a:moveTo>
                  <a:lnTo>
                    <a:pt x="1" y="3"/>
                  </a:lnTo>
                  <a:lnTo>
                    <a:pt x="0" y="7"/>
                  </a:lnTo>
                  <a:lnTo>
                    <a:pt x="0" y="11"/>
                  </a:lnTo>
                  <a:lnTo>
                    <a:pt x="0" y="15"/>
                  </a:lnTo>
                  <a:lnTo>
                    <a:pt x="1" y="17"/>
                  </a:lnTo>
                  <a:lnTo>
                    <a:pt x="1" y="20"/>
                  </a:lnTo>
                  <a:lnTo>
                    <a:pt x="3" y="22"/>
                  </a:lnTo>
                  <a:lnTo>
                    <a:pt x="4" y="26"/>
                  </a:lnTo>
                  <a:lnTo>
                    <a:pt x="6" y="29"/>
                  </a:lnTo>
                  <a:lnTo>
                    <a:pt x="7" y="33"/>
                  </a:lnTo>
                  <a:lnTo>
                    <a:pt x="9" y="36"/>
                  </a:lnTo>
                  <a:lnTo>
                    <a:pt x="11" y="39"/>
                  </a:lnTo>
                  <a:lnTo>
                    <a:pt x="13" y="42"/>
                  </a:lnTo>
                  <a:lnTo>
                    <a:pt x="14" y="44"/>
                  </a:lnTo>
                  <a:lnTo>
                    <a:pt x="15" y="45"/>
                  </a:lnTo>
                  <a:lnTo>
                    <a:pt x="17" y="46"/>
                  </a:lnTo>
                  <a:lnTo>
                    <a:pt x="18" y="48"/>
                  </a:lnTo>
                  <a:lnTo>
                    <a:pt x="19" y="50"/>
                  </a:lnTo>
                  <a:lnTo>
                    <a:pt x="19" y="52"/>
                  </a:lnTo>
                  <a:lnTo>
                    <a:pt x="19" y="53"/>
                  </a:lnTo>
                </a:path>
              </a:pathLst>
            </a:custGeom>
            <a:noFill/>
            <a:ln w="12700" cap="rnd" cmpd="sng">
              <a:solidFill>
                <a:srgbClr val="6A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10" name="Freeform 486"/>
            <p:cNvSpPr>
              <a:spLocks/>
            </p:cNvSpPr>
            <p:nvPr/>
          </p:nvSpPr>
          <p:spPr bwMode="auto">
            <a:xfrm>
              <a:off x="416" y="303"/>
              <a:ext cx="20" cy="53"/>
            </a:xfrm>
            <a:custGeom>
              <a:avLst/>
              <a:gdLst/>
              <a:ahLst/>
              <a:cxnLst>
                <a:cxn ang="0">
                  <a:pos x="1" y="0"/>
                </a:cxn>
                <a:cxn ang="0">
                  <a:pos x="0" y="3"/>
                </a:cxn>
                <a:cxn ang="0">
                  <a:pos x="0" y="7"/>
                </a:cxn>
                <a:cxn ang="0">
                  <a:pos x="0" y="11"/>
                </a:cxn>
                <a:cxn ang="0">
                  <a:pos x="0" y="15"/>
                </a:cxn>
                <a:cxn ang="0">
                  <a:pos x="1" y="18"/>
                </a:cxn>
                <a:cxn ang="0">
                  <a:pos x="1" y="20"/>
                </a:cxn>
                <a:cxn ang="0">
                  <a:pos x="2" y="23"/>
                </a:cxn>
                <a:cxn ang="0">
                  <a:pos x="4" y="26"/>
                </a:cxn>
                <a:cxn ang="0">
                  <a:pos x="6" y="29"/>
                </a:cxn>
                <a:cxn ang="0">
                  <a:pos x="7" y="33"/>
                </a:cxn>
                <a:cxn ang="0">
                  <a:pos x="9" y="36"/>
                </a:cxn>
                <a:cxn ang="0">
                  <a:pos x="11" y="39"/>
                </a:cxn>
                <a:cxn ang="0">
                  <a:pos x="12" y="42"/>
                </a:cxn>
                <a:cxn ang="0">
                  <a:pos x="14" y="44"/>
                </a:cxn>
                <a:cxn ang="0">
                  <a:pos x="15" y="45"/>
                </a:cxn>
                <a:cxn ang="0">
                  <a:pos x="17" y="46"/>
                </a:cxn>
                <a:cxn ang="0">
                  <a:pos x="18" y="48"/>
                </a:cxn>
                <a:cxn ang="0">
                  <a:pos x="19" y="51"/>
                </a:cxn>
                <a:cxn ang="0">
                  <a:pos x="19" y="53"/>
                </a:cxn>
              </a:cxnLst>
              <a:rect l="0" t="0" r="r" b="b"/>
              <a:pathLst>
                <a:path w="20" h="54">
                  <a:moveTo>
                    <a:pt x="1" y="0"/>
                  </a:moveTo>
                  <a:lnTo>
                    <a:pt x="0" y="3"/>
                  </a:lnTo>
                  <a:lnTo>
                    <a:pt x="0" y="7"/>
                  </a:lnTo>
                  <a:lnTo>
                    <a:pt x="0" y="11"/>
                  </a:lnTo>
                  <a:lnTo>
                    <a:pt x="0" y="15"/>
                  </a:lnTo>
                  <a:lnTo>
                    <a:pt x="1" y="18"/>
                  </a:lnTo>
                  <a:lnTo>
                    <a:pt x="1" y="20"/>
                  </a:lnTo>
                  <a:lnTo>
                    <a:pt x="2" y="23"/>
                  </a:lnTo>
                  <a:lnTo>
                    <a:pt x="4" y="26"/>
                  </a:lnTo>
                  <a:lnTo>
                    <a:pt x="6" y="29"/>
                  </a:lnTo>
                  <a:lnTo>
                    <a:pt x="7" y="33"/>
                  </a:lnTo>
                  <a:lnTo>
                    <a:pt x="9" y="36"/>
                  </a:lnTo>
                  <a:lnTo>
                    <a:pt x="11" y="39"/>
                  </a:lnTo>
                  <a:lnTo>
                    <a:pt x="12" y="42"/>
                  </a:lnTo>
                  <a:lnTo>
                    <a:pt x="14" y="44"/>
                  </a:lnTo>
                  <a:lnTo>
                    <a:pt x="15" y="45"/>
                  </a:lnTo>
                  <a:lnTo>
                    <a:pt x="17" y="46"/>
                  </a:lnTo>
                  <a:lnTo>
                    <a:pt x="18" y="48"/>
                  </a:lnTo>
                  <a:lnTo>
                    <a:pt x="19" y="51"/>
                  </a:lnTo>
                  <a:lnTo>
                    <a:pt x="19" y="53"/>
                  </a:lnTo>
                </a:path>
              </a:pathLst>
            </a:custGeom>
            <a:noFill/>
            <a:ln w="12700" cap="rnd" cmpd="sng">
              <a:solidFill>
                <a:srgbClr val="6A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11" name="Freeform 487"/>
            <p:cNvSpPr>
              <a:spLocks/>
            </p:cNvSpPr>
            <p:nvPr/>
          </p:nvSpPr>
          <p:spPr bwMode="auto">
            <a:xfrm>
              <a:off x="416" y="303"/>
              <a:ext cx="20" cy="53"/>
            </a:xfrm>
            <a:custGeom>
              <a:avLst/>
              <a:gdLst/>
              <a:ahLst/>
              <a:cxnLst>
                <a:cxn ang="0">
                  <a:pos x="0" y="0"/>
                </a:cxn>
                <a:cxn ang="0">
                  <a:pos x="0" y="3"/>
                </a:cxn>
                <a:cxn ang="0">
                  <a:pos x="0" y="7"/>
                </a:cxn>
                <a:cxn ang="0">
                  <a:pos x="0" y="11"/>
                </a:cxn>
                <a:cxn ang="0">
                  <a:pos x="0" y="15"/>
                </a:cxn>
                <a:cxn ang="0">
                  <a:pos x="0" y="18"/>
                </a:cxn>
                <a:cxn ang="0">
                  <a:pos x="1" y="20"/>
                </a:cxn>
                <a:cxn ang="0">
                  <a:pos x="2" y="23"/>
                </a:cxn>
                <a:cxn ang="0">
                  <a:pos x="4" y="26"/>
                </a:cxn>
                <a:cxn ang="0">
                  <a:pos x="5" y="29"/>
                </a:cxn>
                <a:cxn ang="0">
                  <a:pos x="7" y="33"/>
                </a:cxn>
                <a:cxn ang="0">
                  <a:pos x="9" y="36"/>
                </a:cxn>
                <a:cxn ang="0">
                  <a:pos x="11" y="40"/>
                </a:cxn>
                <a:cxn ang="0">
                  <a:pos x="12" y="42"/>
                </a:cxn>
                <a:cxn ang="0">
                  <a:pos x="14" y="44"/>
                </a:cxn>
                <a:cxn ang="0">
                  <a:pos x="15" y="45"/>
                </a:cxn>
                <a:cxn ang="0">
                  <a:pos x="16" y="47"/>
                </a:cxn>
                <a:cxn ang="0">
                  <a:pos x="18" y="49"/>
                </a:cxn>
                <a:cxn ang="0">
                  <a:pos x="18" y="51"/>
                </a:cxn>
                <a:cxn ang="0">
                  <a:pos x="19" y="53"/>
                </a:cxn>
              </a:cxnLst>
              <a:rect l="0" t="0" r="r" b="b"/>
              <a:pathLst>
                <a:path w="20" h="54">
                  <a:moveTo>
                    <a:pt x="0" y="0"/>
                  </a:moveTo>
                  <a:lnTo>
                    <a:pt x="0" y="3"/>
                  </a:lnTo>
                  <a:lnTo>
                    <a:pt x="0" y="7"/>
                  </a:lnTo>
                  <a:lnTo>
                    <a:pt x="0" y="11"/>
                  </a:lnTo>
                  <a:lnTo>
                    <a:pt x="0" y="15"/>
                  </a:lnTo>
                  <a:lnTo>
                    <a:pt x="0" y="18"/>
                  </a:lnTo>
                  <a:lnTo>
                    <a:pt x="1" y="20"/>
                  </a:lnTo>
                  <a:lnTo>
                    <a:pt x="2" y="23"/>
                  </a:lnTo>
                  <a:lnTo>
                    <a:pt x="4" y="26"/>
                  </a:lnTo>
                  <a:lnTo>
                    <a:pt x="5" y="29"/>
                  </a:lnTo>
                  <a:lnTo>
                    <a:pt x="7" y="33"/>
                  </a:lnTo>
                  <a:lnTo>
                    <a:pt x="9" y="36"/>
                  </a:lnTo>
                  <a:lnTo>
                    <a:pt x="11" y="40"/>
                  </a:lnTo>
                  <a:lnTo>
                    <a:pt x="12" y="42"/>
                  </a:lnTo>
                  <a:lnTo>
                    <a:pt x="14" y="44"/>
                  </a:lnTo>
                  <a:lnTo>
                    <a:pt x="15" y="45"/>
                  </a:lnTo>
                  <a:lnTo>
                    <a:pt x="16" y="47"/>
                  </a:lnTo>
                  <a:lnTo>
                    <a:pt x="18" y="49"/>
                  </a:lnTo>
                  <a:lnTo>
                    <a:pt x="18" y="51"/>
                  </a:lnTo>
                  <a:lnTo>
                    <a:pt x="19" y="53"/>
                  </a:lnTo>
                </a:path>
              </a:pathLst>
            </a:custGeom>
            <a:noFill/>
            <a:ln w="12700" cap="rnd" cmpd="sng">
              <a:solidFill>
                <a:srgbClr val="69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12" name="Freeform 488"/>
            <p:cNvSpPr>
              <a:spLocks/>
            </p:cNvSpPr>
            <p:nvPr/>
          </p:nvSpPr>
          <p:spPr bwMode="auto">
            <a:xfrm>
              <a:off x="416" y="303"/>
              <a:ext cx="20" cy="53"/>
            </a:xfrm>
            <a:custGeom>
              <a:avLst/>
              <a:gdLst/>
              <a:ahLst/>
              <a:cxnLst>
                <a:cxn ang="0">
                  <a:pos x="0" y="0"/>
                </a:cxn>
                <a:cxn ang="0">
                  <a:pos x="0" y="3"/>
                </a:cxn>
                <a:cxn ang="0">
                  <a:pos x="0" y="7"/>
                </a:cxn>
                <a:cxn ang="0">
                  <a:pos x="0" y="12"/>
                </a:cxn>
                <a:cxn ang="0">
                  <a:pos x="0" y="16"/>
                </a:cxn>
                <a:cxn ang="0">
                  <a:pos x="0" y="18"/>
                </a:cxn>
                <a:cxn ang="0">
                  <a:pos x="1" y="20"/>
                </a:cxn>
                <a:cxn ang="0">
                  <a:pos x="2" y="23"/>
                </a:cxn>
                <a:cxn ang="0">
                  <a:pos x="4" y="26"/>
                </a:cxn>
                <a:cxn ang="0">
                  <a:pos x="5" y="30"/>
                </a:cxn>
                <a:cxn ang="0">
                  <a:pos x="7" y="33"/>
                </a:cxn>
                <a:cxn ang="0">
                  <a:pos x="9" y="37"/>
                </a:cxn>
                <a:cxn ang="0">
                  <a:pos x="10" y="40"/>
                </a:cxn>
                <a:cxn ang="0">
                  <a:pos x="12" y="42"/>
                </a:cxn>
                <a:cxn ang="0">
                  <a:pos x="13" y="44"/>
                </a:cxn>
                <a:cxn ang="0">
                  <a:pos x="15" y="45"/>
                </a:cxn>
                <a:cxn ang="0">
                  <a:pos x="16" y="47"/>
                </a:cxn>
                <a:cxn ang="0">
                  <a:pos x="17" y="49"/>
                </a:cxn>
                <a:cxn ang="0">
                  <a:pos x="18" y="51"/>
                </a:cxn>
                <a:cxn ang="0">
                  <a:pos x="18" y="53"/>
                </a:cxn>
                <a:cxn ang="0">
                  <a:pos x="19" y="54"/>
                </a:cxn>
              </a:cxnLst>
              <a:rect l="0" t="0" r="r" b="b"/>
              <a:pathLst>
                <a:path w="20" h="55">
                  <a:moveTo>
                    <a:pt x="0" y="0"/>
                  </a:moveTo>
                  <a:lnTo>
                    <a:pt x="0" y="3"/>
                  </a:lnTo>
                  <a:lnTo>
                    <a:pt x="0" y="7"/>
                  </a:lnTo>
                  <a:lnTo>
                    <a:pt x="0" y="12"/>
                  </a:lnTo>
                  <a:lnTo>
                    <a:pt x="0" y="16"/>
                  </a:lnTo>
                  <a:lnTo>
                    <a:pt x="0" y="18"/>
                  </a:lnTo>
                  <a:lnTo>
                    <a:pt x="1" y="20"/>
                  </a:lnTo>
                  <a:lnTo>
                    <a:pt x="2" y="23"/>
                  </a:lnTo>
                  <a:lnTo>
                    <a:pt x="4" y="26"/>
                  </a:lnTo>
                  <a:lnTo>
                    <a:pt x="5" y="30"/>
                  </a:lnTo>
                  <a:lnTo>
                    <a:pt x="7" y="33"/>
                  </a:lnTo>
                  <a:lnTo>
                    <a:pt x="9" y="37"/>
                  </a:lnTo>
                  <a:lnTo>
                    <a:pt x="10" y="40"/>
                  </a:lnTo>
                  <a:lnTo>
                    <a:pt x="12" y="42"/>
                  </a:lnTo>
                  <a:lnTo>
                    <a:pt x="13" y="44"/>
                  </a:lnTo>
                  <a:lnTo>
                    <a:pt x="15" y="45"/>
                  </a:lnTo>
                  <a:lnTo>
                    <a:pt x="16" y="47"/>
                  </a:lnTo>
                  <a:lnTo>
                    <a:pt x="17" y="49"/>
                  </a:lnTo>
                  <a:lnTo>
                    <a:pt x="18" y="51"/>
                  </a:lnTo>
                  <a:lnTo>
                    <a:pt x="18" y="53"/>
                  </a:lnTo>
                  <a:lnTo>
                    <a:pt x="19" y="54"/>
                  </a:lnTo>
                </a:path>
              </a:pathLst>
            </a:custGeom>
            <a:noFill/>
            <a:ln w="12700" cap="rnd" cmpd="sng">
              <a:solidFill>
                <a:srgbClr val="69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13" name="Freeform 489"/>
            <p:cNvSpPr>
              <a:spLocks/>
            </p:cNvSpPr>
            <p:nvPr/>
          </p:nvSpPr>
          <p:spPr bwMode="auto">
            <a:xfrm>
              <a:off x="416" y="303"/>
              <a:ext cx="19" cy="53"/>
            </a:xfrm>
            <a:custGeom>
              <a:avLst/>
              <a:gdLst/>
              <a:ahLst/>
              <a:cxnLst>
                <a:cxn ang="0">
                  <a:pos x="0" y="0"/>
                </a:cxn>
                <a:cxn ang="0">
                  <a:pos x="0" y="3"/>
                </a:cxn>
                <a:cxn ang="0">
                  <a:pos x="0" y="7"/>
                </a:cxn>
                <a:cxn ang="0">
                  <a:pos x="0" y="12"/>
                </a:cxn>
                <a:cxn ang="0">
                  <a:pos x="0" y="16"/>
                </a:cxn>
                <a:cxn ang="0">
                  <a:pos x="0" y="18"/>
                </a:cxn>
                <a:cxn ang="0">
                  <a:pos x="1" y="20"/>
                </a:cxn>
                <a:cxn ang="0">
                  <a:pos x="2" y="23"/>
                </a:cxn>
                <a:cxn ang="0">
                  <a:pos x="4" y="26"/>
                </a:cxn>
                <a:cxn ang="0">
                  <a:pos x="5" y="30"/>
                </a:cxn>
                <a:cxn ang="0">
                  <a:pos x="7" y="33"/>
                </a:cxn>
                <a:cxn ang="0">
                  <a:pos x="8" y="37"/>
                </a:cxn>
                <a:cxn ang="0">
                  <a:pos x="10" y="40"/>
                </a:cxn>
                <a:cxn ang="0">
                  <a:pos x="12" y="42"/>
                </a:cxn>
                <a:cxn ang="0">
                  <a:pos x="13" y="44"/>
                </a:cxn>
                <a:cxn ang="0">
                  <a:pos x="14" y="46"/>
                </a:cxn>
                <a:cxn ang="0">
                  <a:pos x="16" y="47"/>
                </a:cxn>
                <a:cxn ang="0">
                  <a:pos x="17" y="49"/>
                </a:cxn>
                <a:cxn ang="0">
                  <a:pos x="18" y="52"/>
                </a:cxn>
                <a:cxn ang="0">
                  <a:pos x="18" y="53"/>
                </a:cxn>
                <a:cxn ang="0">
                  <a:pos x="18" y="54"/>
                </a:cxn>
              </a:cxnLst>
              <a:rect l="0" t="0" r="r" b="b"/>
              <a:pathLst>
                <a:path w="19" h="55">
                  <a:moveTo>
                    <a:pt x="0" y="0"/>
                  </a:moveTo>
                  <a:lnTo>
                    <a:pt x="0" y="3"/>
                  </a:lnTo>
                  <a:lnTo>
                    <a:pt x="0" y="7"/>
                  </a:lnTo>
                  <a:lnTo>
                    <a:pt x="0" y="12"/>
                  </a:lnTo>
                  <a:lnTo>
                    <a:pt x="0" y="16"/>
                  </a:lnTo>
                  <a:lnTo>
                    <a:pt x="0" y="18"/>
                  </a:lnTo>
                  <a:lnTo>
                    <a:pt x="1" y="20"/>
                  </a:lnTo>
                  <a:lnTo>
                    <a:pt x="2" y="23"/>
                  </a:lnTo>
                  <a:lnTo>
                    <a:pt x="4" y="26"/>
                  </a:lnTo>
                  <a:lnTo>
                    <a:pt x="5" y="30"/>
                  </a:lnTo>
                  <a:lnTo>
                    <a:pt x="7" y="33"/>
                  </a:lnTo>
                  <a:lnTo>
                    <a:pt x="8" y="37"/>
                  </a:lnTo>
                  <a:lnTo>
                    <a:pt x="10" y="40"/>
                  </a:lnTo>
                  <a:lnTo>
                    <a:pt x="12" y="42"/>
                  </a:lnTo>
                  <a:lnTo>
                    <a:pt x="13" y="44"/>
                  </a:lnTo>
                  <a:lnTo>
                    <a:pt x="14" y="46"/>
                  </a:lnTo>
                  <a:lnTo>
                    <a:pt x="16" y="47"/>
                  </a:lnTo>
                  <a:lnTo>
                    <a:pt x="17" y="49"/>
                  </a:lnTo>
                  <a:lnTo>
                    <a:pt x="18" y="52"/>
                  </a:lnTo>
                  <a:lnTo>
                    <a:pt x="18" y="53"/>
                  </a:lnTo>
                  <a:lnTo>
                    <a:pt x="18" y="54"/>
                  </a:lnTo>
                </a:path>
              </a:pathLst>
            </a:custGeom>
            <a:noFill/>
            <a:ln w="12700" cap="rnd" cmpd="sng">
              <a:solidFill>
                <a:srgbClr val="68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14" name="Freeform 490"/>
            <p:cNvSpPr>
              <a:spLocks/>
            </p:cNvSpPr>
            <p:nvPr/>
          </p:nvSpPr>
          <p:spPr bwMode="auto">
            <a:xfrm>
              <a:off x="416" y="304"/>
              <a:ext cx="19" cy="53"/>
            </a:xfrm>
            <a:custGeom>
              <a:avLst/>
              <a:gdLst/>
              <a:ahLst/>
              <a:cxnLst>
                <a:cxn ang="0">
                  <a:pos x="0" y="0"/>
                </a:cxn>
                <a:cxn ang="0">
                  <a:pos x="0" y="3"/>
                </a:cxn>
                <a:cxn ang="0">
                  <a:pos x="0" y="7"/>
                </a:cxn>
                <a:cxn ang="0">
                  <a:pos x="0" y="11"/>
                </a:cxn>
                <a:cxn ang="0">
                  <a:pos x="0" y="15"/>
                </a:cxn>
                <a:cxn ang="0">
                  <a:pos x="0" y="17"/>
                </a:cxn>
                <a:cxn ang="0">
                  <a:pos x="1" y="19"/>
                </a:cxn>
                <a:cxn ang="0">
                  <a:pos x="2" y="22"/>
                </a:cxn>
                <a:cxn ang="0">
                  <a:pos x="3" y="25"/>
                </a:cxn>
                <a:cxn ang="0">
                  <a:pos x="5" y="29"/>
                </a:cxn>
                <a:cxn ang="0">
                  <a:pos x="7" y="33"/>
                </a:cxn>
                <a:cxn ang="0">
                  <a:pos x="8" y="36"/>
                </a:cxn>
                <a:cxn ang="0">
                  <a:pos x="10" y="39"/>
                </a:cxn>
                <a:cxn ang="0">
                  <a:pos x="12" y="42"/>
                </a:cxn>
                <a:cxn ang="0">
                  <a:pos x="13" y="44"/>
                </a:cxn>
                <a:cxn ang="0">
                  <a:pos x="14" y="45"/>
                </a:cxn>
                <a:cxn ang="0">
                  <a:pos x="16" y="46"/>
                </a:cxn>
                <a:cxn ang="0">
                  <a:pos x="17" y="48"/>
                </a:cxn>
                <a:cxn ang="0">
                  <a:pos x="17" y="51"/>
                </a:cxn>
                <a:cxn ang="0">
                  <a:pos x="18" y="52"/>
                </a:cxn>
                <a:cxn ang="0">
                  <a:pos x="18" y="53"/>
                </a:cxn>
              </a:cxnLst>
              <a:rect l="0" t="0" r="r" b="b"/>
              <a:pathLst>
                <a:path w="19" h="54">
                  <a:moveTo>
                    <a:pt x="0" y="0"/>
                  </a:moveTo>
                  <a:lnTo>
                    <a:pt x="0" y="3"/>
                  </a:lnTo>
                  <a:lnTo>
                    <a:pt x="0" y="7"/>
                  </a:lnTo>
                  <a:lnTo>
                    <a:pt x="0" y="11"/>
                  </a:lnTo>
                  <a:lnTo>
                    <a:pt x="0" y="15"/>
                  </a:lnTo>
                  <a:lnTo>
                    <a:pt x="0" y="17"/>
                  </a:lnTo>
                  <a:lnTo>
                    <a:pt x="1" y="19"/>
                  </a:lnTo>
                  <a:lnTo>
                    <a:pt x="2" y="22"/>
                  </a:lnTo>
                  <a:lnTo>
                    <a:pt x="3" y="25"/>
                  </a:lnTo>
                  <a:lnTo>
                    <a:pt x="5" y="29"/>
                  </a:lnTo>
                  <a:lnTo>
                    <a:pt x="7" y="33"/>
                  </a:lnTo>
                  <a:lnTo>
                    <a:pt x="8" y="36"/>
                  </a:lnTo>
                  <a:lnTo>
                    <a:pt x="10" y="39"/>
                  </a:lnTo>
                  <a:lnTo>
                    <a:pt x="12" y="42"/>
                  </a:lnTo>
                  <a:lnTo>
                    <a:pt x="13" y="44"/>
                  </a:lnTo>
                  <a:lnTo>
                    <a:pt x="14" y="45"/>
                  </a:lnTo>
                  <a:lnTo>
                    <a:pt x="16" y="46"/>
                  </a:lnTo>
                  <a:lnTo>
                    <a:pt x="17" y="48"/>
                  </a:lnTo>
                  <a:lnTo>
                    <a:pt x="17" y="51"/>
                  </a:lnTo>
                  <a:lnTo>
                    <a:pt x="18" y="52"/>
                  </a:lnTo>
                  <a:lnTo>
                    <a:pt x="18" y="53"/>
                  </a:lnTo>
                </a:path>
              </a:pathLst>
            </a:custGeom>
            <a:noFill/>
            <a:ln w="12700" cap="rnd" cmpd="sng">
              <a:solidFill>
                <a:srgbClr val="68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15" name="Freeform 491"/>
            <p:cNvSpPr>
              <a:spLocks/>
            </p:cNvSpPr>
            <p:nvPr/>
          </p:nvSpPr>
          <p:spPr bwMode="auto">
            <a:xfrm>
              <a:off x="416" y="304"/>
              <a:ext cx="19" cy="53"/>
            </a:xfrm>
            <a:custGeom>
              <a:avLst/>
              <a:gdLst/>
              <a:ahLst/>
              <a:cxnLst>
                <a:cxn ang="0">
                  <a:pos x="0" y="0"/>
                </a:cxn>
                <a:cxn ang="0">
                  <a:pos x="0" y="3"/>
                </a:cxn>
                <a:cxn ang="0">
                  <a:pos x="0" y="7"/>
                </a:cxn>
                <a:cxn ang="0">
                  <a:pos x="0" y="11"/>
                </a:cxn>
                <a:cxn ang="0">
                  <a:pos x="0" y="15"/>
                </a:cxn>
                <a:cxn ang="0">
                  <a:pos x="0" y="17"/>
                </a:cxn>
                <a:cxn ang="0">
                  <a:pos x="1" y="19"/>
                </a:cxn>
                <a:cxn ang="0">
                  <a:pos x="2" y="22"/>
                </a:cxn>
                <a:cxn ang="0">
                  <a:pos x="3" y="26"/>
                </a:cxn>
                <a:cxn ang="0">
                  <a:pos x="5" y="29"/>
                </a:cxn>
                <a:cxn ang="0">
                  <a:pos x="7" y="33"/>
                </a:cxn>
                <a:cxn ang="0">
                  <a:pos x="8" y="36"/>
                </a:cxn>
                <a:cxn ang="0">
                  <a:pos x="10" y="39"/>
                </a:cxn>
                <a:cxn ang="0">
                  <a:pos x="12" y="42"/>
                </a:cxn>
                <a:cxn ang="0">
                  <a:pos x="13" y="44"/>
                </a:cxn>
                <a:cxn ang="0">
                  <a:pos x="14" y="45"/>
                </a:cxn>
                <a:cxn ang="0">
                  <a:pos x="16" y="46"/>
                </a:cxn>
                <a:cxn ang="0">
                  <a:pos x="17" y="49"/>
                </a:cxn>
                <a:cxn ang="0">
                  <a:pos x="17" y="51"/>
                </a:cxn>
                <a:cxn ang="0">
                  <a:pos x="17" y="53"/>
                </a:cxn>
                <a:cxn ang="0">
                  <a:pos x="18" y="54"/>
                </a:cxn>
              </a:cxnLst>
              <a:rect l="0" t="0" r="r" b="b"/>
              <a:pathLst>
                <a:path w="19" h="55">
                  <a:moveTo>
                    <a:pt x="0" y="0"/>
                  </a:moveTo>
                  <a:lnTo>
                    <a:pt x="0" y="3"/>
                  </a:lnTo>
                  <a:lnTo>
                    <a:pt x="0" y="7"/>
                  </a:lnTo>
                  <a:lnTo>
                    <a:pt x="0" y="11"/>
                  </a:lnTo>
                  <a:lnTo>
                    <a:pt x="0" y="15"/>
                  </a:lnTo>
                  <a:lnTo>
                    <a:pt x="0" y="17"/>
                  </a:lnTo>
                  <a:lnTo>
                    <a:pt x="1" y="19"/>
                  </a:lnTo>
                  <a:lnTo>
                    <a:pt x="2" y="22"/>
                  </a:lnTo>
                  <a:lnTo>
                    <a:pt x="3" y="26"/>
                  </a:lnTo>
                  <a:lnTo>
                    <a:pt x="5" y="29"/>
                  </a:lnTo>
                  <a:lnTo>
                    <a:pt x="7" y="33"/>
                  </a:lnTo>
                  <a:lnTo>
                    <a:pt x="8" y="36"/>
                  </a:lnTo>
                  <a:lnTo>
                    <a:pt x="10" y="39"/>
                  </a:lnTo>
                  <a:lnTo>
                    <a:pt x="12" y="42"/>
                  </a:lnTo>
                  <a:lnTo>
                    <a:pt x="13" y="44"/>
                  </a:lnTo>
                  <a:lnTo>
                    <a:pt x="14" y="45"/>
                  </a:lnTo>
                  <a:lnTo>
                    <a:pt x="16" y="46"/>
                  </a:lnTo>
                  <a:lnTo>
                    <a:pt x="17" y="49"/>
                  </a:lnTo>
                  <a:lnTo>
                    <a:pt x="17" y="51"/>
                  </a:lnTo>
                  <a:lnTo>
                    <a:pt x="17" y="53"/>
                  </a:lnTo>
                  <a:lnTo>
                    <a:pt x="18" y="54"/>
                  </a:lnTo>
                </a:path>
              </a:pathLst>
            </a:custGeom>
            <a:noFill/>
            <a:ln w="12700" cap="rnd" cmpd="sng">
              <a:solidFill>
                <a:srgbClr val="6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16" name="Freeform 492"/>
            <p:cNvSpPr>
              <a:spLocks/>
            </p:cNvSpPr>
            <p:nvPr/>
          </p:nvSpPr>
          <p:spPr bwMode="auto">
            <a:xfrm>
              <a:off x="416" y="304"/>
              <a:ext cx="18" cy="53"/>
            </a:xfrm>
            <a:custGeom>
              <a:avLst/>
              <a:gdLst/>
              <a:ahLst/>
              <a:cxnLst>
                <a:cxn ang="0">
                  <a:pos x="0" y="0"/>
                </a:cxn>
                <a:cxn ang="0">
                  <a:pos x="0" y="3"/>
                </a:cxn>
                <a:cxn ang="0">
                  <a:pos x="0" y="7"/>
                </a:cxn>
                <a:cxn ang="0">
                  <a:pos x="0" y="11"/>
                </a:cxn>
                <a:cxn ang="0">
                  <a:pos x="0" y="15"/>
                </a:cxn>
                <a:cxn ang="0">
                  <a:pos x="0" y="17"/>
                </a:cxn>
                <a:cxn ang="0">
                  <a:pos x="1" y="20"/>
                </a:cxn>
                <a:cxn ang="0">
                  <a:pos x="2" y="22"/>
                </a:cxn>
                <a:cxn ang="0">
                  <a:pos x="3" y="26"/>
                </a:cxn>
                <a:cxn ang="0">
                  <a:pos x="5" y="29"/>
                </a:cxn>
                <a:cxn ang="0">
                  <a:pos x="7" y="33"/>
                </a:cxn>
                <a:cxn ang="0">
                  <a:pos x="8" y="36"/>
                </a:cxn>
                <a:cxn ang="0">
                  <a:pos x="10" y="40"/>
                </a:cxn>
                <a:cxn ang="0">
                  <a:pos x="11" y="42"/>
                </a:cxn>
                <a:cxn ang="0">
                  <a:pos x="13" y="44"/>
                </a:cxn>
                <a:cxn ang="0">
                  <a:pos x="14" y="45"/>
                </a:cxn>
                <a:cxn ang="0">
                  <a:pos x="15" y="47"/>
                </a:cxn>
                <a:cxn ang="0">
                  <a:pos x="16" y="49"/>
                </a:cxn>
                <a:cxn ang="0">
                  <a:pos x="17" y="51"/>
                </a:cxn>
                <a:cxn ang="0">
                  <a:pos x="17" y="53"/>
                </a:cxn>
                <a:cxn ang="0">
                  <a:pos x="17" y="54"/>
                </a:cxn>
              </a:cxnLst>
              <a:rect l="0" t="0" r="r" b="b"/>
              <a:pathLst>
                <a:path w="18" h="55">
                  <a:moveTo>
                    <a:pt x="0" y="0"/>
                  </a:moveTo>
                  <a:lnTo>
                    <a:pt x="0" y="3"/>
                  </a:lnTo>
                  <a:lnTo>
                    <a:pt x="0" y="7"/>
                  </a:lnTo>
                  <a:lnTo>
                    <a:pt x="0" y="11"/>
                  </a:lnTo>
                  <a:lnTo>
                    <a:pt x="0" y="15"/>
                  </a:lnTo>
                  <a:lnTo>
                    <a:pt x="0" y="17"/>
                  </a:lnTo>
                  <a:lnTo>
                    <a:pt x="1" y="20"/>
                  </a:lnTo>
                  <a:lnTo>
                    <a:pt x="2" y="22"/>
                  </a:lnTo>
                  <a:lnTo>
                    <a:pt x="3" y="26"/>
                  </a:lnTo>
                  <a:lnTo>
                    <a:pt x="5" y="29"/>
                  </a:lnTo>
                  <a:lnTo>
                    <a:pt x="7" y="33"/>
                  </a:lnTo>
                  <a:lnTo>
                    <a:pt x="8" y="36"/>
                  </a:lnTo>
                  <a:lnTo>
                    <a:pt x="10" y="40"/>
                  </a:lnTo>
                  <a:lnTo>
                    <a:pt x="11" y="42"/>
                  </a:lnTo>
                  <a:lnTo>
                    <a:pt x="13" y="44"/>
                  </a:lnTo>
                  <a:lnTo>
                    <a:pt x="14" y="45"/>
                  </a:lnTo>
                  <a:lnTo>
                    <a:pt x="15" y="47"/>
                  </a:lnTo>
                  <a:lnTo>
                    <a:pt x="16" y="49"/>
                  </a:lnTo>
                  <a:lnTo>
                    <a:pt x="17" y="51"/>
                  </a:lnTo>
                  <a:lnTo>
                    <a:pt x="17" y="53"/>
                  </a:lnTo>
                  <a:lnTo>
                    <a:pt x="17" y="54"/>
                  </a:lnTo>
                </a:path>
              </a:pathLst>
            </a:custGeom>
            <a:noFill/>
            <a:ln w="12700" cap="rnd" cmpd="sng">
              <a:solidFill>
                <a:srgbClr val="6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17" name="Freeform 493"/>
            <p:cNvSpPr>
              <a:spLocks/>
            </p:cNvSpPr>
            <p:nvPr/>
          </p:nvSpPr>
          <p:spPr bwMode="auto">
            <a:xfrm>
              <a:off x="415" y="304"/>
              <a:ext cx="19" cy="53"/>
            </a:xfrm>
            <a:custGeom>
              <a:avLst/>
              <a:gdLst/>
              <a:ahLst/>
              <a:cxnLst>
                <a:cxn ang="0">
                  <a:pos x="1" y="0"/>
                </a:cxn>
                <a:cxn ang="0">
                  <a:pos x="1" y="3"/>
                </a:cxn>
                <a:cxn ang="0">
                  <a:pos x="1" y="7"/>
                </a:cxn>
                <a:cxn ang="0">
                  <a:pos x="1" y="11"/>
                </a:cxn>
                <a:cxn ang="0">
                  <a:pos x="0" y="15"/>
                </a:cxn>
                <a:cxn ang="0">
                  <a:pos x="1" y="17"/>
                </a:cxn>
                <a:cxn ang="0">
                  <a:pos x="2" y="20"/>
                </a:cxn>
                <a:cxn ang="0">
                  <a:pos x="3" y="22"/>
                </a:cxn>
                <a:cxn ang="0">
                  <a:pos x="4" y="26"/>
                </a:cxn>
                <a:cxn ang="0">
                  <a:pos x="6" y="29"/>
                </a:cxn>
                <a:cxn ang="0">
                  <a:pos x="7" y="33"/>
                </a:cxn>
                <a:cxn ang="0">
                  <a:pos x="9" y="36"/>
                </a:cxn>
                <a:cxn ang="0">
                  <a:pos x="11" y="40"/>
                </a:cxn>
                <a:cxn ang="0">
                  <a:pos x="12" y="42"/>
                </a:cxn>
                <a:cxn ang="0">
                  <a:pos x="14" y="44"/>
                </a:cxn>
                <a:cxn ang="0">
                  <a:pos x="15" y="46"/>
                </a:cxn>
                <a:cxn ang="0">
                  <a:pos x="16" y="47"/>
                </a:cxn>
                <a:cxn ang="0">
                  <a:pos x="17" y="49"/>
                </a:cxn>
                <a:cxn ang="0">
                  <a:pos x="18" y="52"/>
                </a:cxn>
                <a:cxn ang="0">
                  <a:pos x="18" y="53"/>
                </a:cxn>
                <a:cxn ang="0">
                  <a:pos x="18" y="54"/>
                </a:cxn>
              </a:cxnLst>
              <a:rect l="0" t="0" r="r" b="b"/>
              <a:pathLst>
                <a:path w="19" h="55">
                  <a:moveTo>
                    <a:pt x="1" y="0"/>
                  </a:moveTo>
                  <a:lnTo>
                    <a:pt x="1" y="3"/>
                  </a:lnTo>
                  <a:lnTo>
                    <a:pt x="1" y="7"/>
                  </a:lnTo>
                  <a:lnTo>
                    <a:pt x="1" y="11"/>
                  </a:lnTo>
                  <a:lnTo>
                    <a:pt x="0" y="15"/>
                  </a:lnTo>
                  <a:lnTo>
                    <a:pt x="1" y="17"/>
                  </a:lnTo>
                  <a:lnTo>
                    <a:pt x="2" y="20"/>
                  </a:lnTo>
                  <a:lnTo>
                    <a:pt x="3" y="22"/>
                  </a:lnTo>
                  <a:lnTo>
                    <a:pt x="4" y="26"/>
                  </a:lnTo>
                  <a:lnTo>
                    <a:pt x="6" y="29"/>
                  </a:lnTo>
                  <a:lnTo>
                    <a:pt x="7" y="33"/>
                  </a:lnTo>
                  <a:lnTo>
                    <a:pt x="9" y="36"/>
                  </a:lnTo>
                  <a:lnTo>
                    <a:pt x="11" y="40"/>
                  </a:lnTo>
                  <a:lnTo>
                    <a:pt x="12" y="42"/>
                  </a:lnTo>
                  <a:lnTo>
                    <a:pt x="14" y="44"/>
                  </a:lnTo>
                  <a:lnTo>
                    <a:pt x="15" y="46"/>
                  </a:lnTo>
                  <a:lnTo>
                    <a:pt x="16" y="47"/>
                  </a:lnTo>
                  <a:lnTo>
                    <a:pt x="17" y="49"/>
                  </a:lnTo>
                  <a:lnTo>
                    <a:pt x="18" y="52"/>
                  </a:lnTo>
                  <a:lnTo>
                    <a:pt x="18" y="53"/>
                  </a:lnTo>
                  <a:lnTo>
                    <a:pt x="18" y="54"/>
                  </a:lnTo>
                </a:path>
              </a:pathLst>
            </a:custGeom>
            <a:noFill/>
            <a:ln w="12700" cap="rnd" cmpd="sng">
              <a:solidFill>
                <a:srgbClr val="66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18" name="Freeform 494"/>
            <p:cNvSpPr>
              <a:spLocks/>
            </p:cNvSpPr>
            <p:nvPr/>
          </p:nvSpPr>
          <p:spPr bwMode="auto">
            <a:xfrm>
              <a:off x="415" y="304"/>
              <a:ext cx="19" cy="56"/>
            </a:xfrm>
            <a:custGeom>
              <a:avLst/>
              <a:gdLst/>
              <a:ahLst/>
              <a:cxnLst>
                <a:cxn ang="0">
                  <a:pos x="1" y="0"/>
                </a:cxn>
                <a:cxn ang="0">
                  <a:pos x="1" y="3"/>
                </a:cxn>
                <a:cxn ang="0">
                  <a:pos x="1" y="7"/>
                </a:cxn>
                <a:cxn ang="0">
                  <a:pos x="0" y="11"/>
                </a:cxn>
                <a:cxn ang="0">
                  <a:pos x="0" y="15"/>
                </a:cxn>
                <a:cxn ang="0">
                  <a:pos x="1" y="18"/>
                </a:cxn>
                <a:cxn ang="0">
                  <a:pos x="2" y="20"/>
                </a:cxn>
                <a:cxn ang="0">
                  <a:pos x="2" y="22"/>
                </a:cxn>
                <a:cxn ang="0">
                  <a:pos x="4" y="26"/>
                </a:cxn>
                <a:cxn ang="0">
                  <a:pos x="5" y="29"/>
                </a:cxn>
                <a:cxn ang="0">
                  <a:pos x="7" y="33"/>
                </a:cxn>
                <a:cxn ang="0">
                  <a:pos x="9" y="37"/>
                </a:cxn>
                <a:cxn ang="0">
                  <a:pos x="10" y="40"/>
                </a:cxn>
                <a:cxn ang="0">
                  <a:pos x="12" y="43"/>
                </a:cxn>
                <a:cxn ang="0">
                  <a:pos x="14" y="45"/>
                </a:cxn>
                <a:cxn ang="0">
                  <a:pos x="14" y="46"/>
                </a:cxn>
                <a:cxn ang="0">
                  <a:pos x="16" y="47"/>
                </a:cxn>
                <a:cxn ang="0">
                  <a:pos x="17" y="49"/>
                </a:cxn>
                <a:cxn ang="0">
                  <a:pos x="17" y="52"/>
                </a:cxn>
                <a:cxn ang="0">
                  <a:pos x="17" y="54"/>
                </a:cxn>
                <a:cxn ang="0">
                  <a:pos x="18" y="55"/>
                </a:cxn>
              </a:cxnLst>
              <a:rect l="0" t="0" r="r" b="b"/>
              <a:pathLst>
                <a:path w="19" h="56">
                  <a:moveTo>
                    <a:pt x="1" y="0"/>
                  </a:moveTo>
                  <a:lnTo>
                    <a:pt x="1" y="3"/>
                  </a:lnTo>
                  <a:lnTo>
                    <a:pt x="1" y="7"/>
                  </a:lnTo>
                  <a:lnTo>
                    <a:pt x="0" y="11"/>
                  </a:lnTo>
                  <a:lnTo>
                    <a:pt x="0" y="15"/>
                  </a:lnTo>
                  <a:lnTo>
                    <a:pt x="1" y="18"/>
                  </a:lnTo>
                  <a:lnTo>
                    <a:pt x="2" y="20"/>
                  </a:lnTo>
                  <a:lnTo>
                    <a:pt x="2" y="22"/>
                  </a:lnTo>
                  <a:lnTo>
                    <a:pt x="4" y="26"/>
                  </a:lnTo>
                  <a:lnTo>
                    <a:pt x="5" y="29"/>
                  </a:lnTo>
                  <a:lnTo>
                    <a:pt x="7" y="33"/>
                  </a:lnTo>
                  <a:lnTo>
                    <a:pt x="9" y="37"/>
                  </a:lnTo>
                  <a:lnTo>
                    <a:pt x="10" y="40"/>
                  </a:lnTo>
                  <a:lnTo>
                    <a:pt x="12" y="43"/>
                  </a:lnTo>
                  <a:lnTo>
                    <a:pt x="14" y="45"/>
                  </a:lnTo>
                  <a:lnTo>
                    <a:pt x="14" y="46"/>
                  </a:lnTo>
                  <a:lnTo>
                    <a:pt x="16" y="47"/>
                  </a:lnTo>
                  <a:lnTo>
                    <a:pt x="17" y="49"/>
                  </a:lnTo>
                  <a:lnTo>
                    <a:pt x="17" y="52"/>
                  </a:lnTo>
                  <a:lnTo>
                    <a:pt x="17" y="54"/>
                  </a:lnTo>
                  <a:lnTo>
                    <a:pt x="18" y="55"/>
                  </a:lnTo>
                </a:path>
              </a:pathLst>
            </a:custGeom>
            <a:noFill/>
            <a:ln w="12700" cap="rnd" cmpd="sng">
              <a:solidFill>
                <a:srgbClr val="65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19" name="Freeform 495"/>
            <p:cNvSpPr>
              <a:spLocks/>
            </p:cNvSpPr>
            <p:nvPr/>
          </p:nvSpPr>
          <p:spPr bwMode="auto">
            <a:xfrm>
              <a:off x="415" y="304"/>
              <a:ext cx="18" cy="56"/>
            </a:xfrm>
            <a:custGeom>
              <a:avLst/>
              <a:gdLst/>
              <a:ahLst/>
              <a:cxnLst>
                <a:cxn ang="0">
                  <a:pos x="1" y="0"/>
                </a:cxn>
                <a:cxn ang="0">
                  <a:pos x="1" y="3"/>
                </a:cxn>
                <a:cxn ang="0">
                  <a:pos x="1" y="7"/>
                </a:cxn>
                <a:cxn ang="0">
                  <a:pos x="0" y="11"/>
                </a:cxn>
                <a:cxn ang="0">
                  <a:pos x="0" y="15"/>
                </a:cxn>
                <a:cxn ang="0">
                  <a:pos x="1" y="18"/>
                </a:cxn>
                <a:cxn ang="0">
                  <a:pos x="1" y="20"/>
                </a:cxn>
                <a:cxn ang="0">
                  <a:pos x="2" y="22"/>
                </a:cxn>
                <a:cxn ang="0">
                  <a:pos x="4" y="26"/>
                </a:cxn>
                <a:cxn ang="0">
                  <a:pos x="5" y="29"/>
                </a:cxn>
                <a:cxn ang="0">
                  <a:pos x="7" y="33"/>
                </a:cxn>
                <a:cxn ang="0">
                  <a:pos x="9" y="37"/>
                </a:cxn>
                <a:cxn ang="0">
                  <a:pos x="10" y="40"/>
                </a:cxn>
                <a:cxn ang="0">
                  <a:pos x="12" y="43"/>
                </a:cxn>
                <a:cxn ang="0">
                  <a:pos x="13" y="45"/>
                </a:cxn>
                <a:cxn ang="0">
                  <a:pos x="14" y="46"/>
                </a:cxn>
                <a:cxn ang="0">
                  <a:pos x="16" y="47"/>
                </a:cxn>
                <a:cxn ang="0">
                  <a:pos x="16" y="50"/>
                </a:cxn>
                <a:cxn ang="0">
                  <a:pos x="17" y="52"/>
                </a:cxn>
                <a:cxn ang="0">
                  <a:pos x="17" y="54"/>
                </a:cxn>
                <a:cxn ang="0">
                  <a:pos x="17" y="55"/>
                </a:cxn>
              </a:cxnLst>
              <a:rect l="0" t="0" r="r" b="b"/>
              <a:pathLst>
                <a:path w="18" h="56">
                  <a:moveTo>
                    <a:pt x="1" y="0"/>
                  </a:moveTo>
                  <a:lnTo>
                    <a:pt x="1" y="3"/>
                  </a:lnTo>
                  <a:lnTo>
                    <a:pt x="1" y="7"/>
                  </a:lnTo>
                  <a:lnTo>
                    <a:pt x="0" y="11"/>
                  </a:lnTo>
                  <a:lnTo>
                    <a:pt x="0" y="15"/>
                  </a:lnTo>
                  <a:lnTo>
                    <a:pt x="1" y="18"/>
                  </a:lnTo>
                  <a:lnTo>
                    <a:pt x="1" y="20"/>
                  </a:lnTo>
                  <a:lnTo>
                    <a:pt x="2" y="22"/>
                  </a:lnTo>
                  <a:lnTo>
                    <a:pt x="4" y="26"/>
                  </a:lnTo>
                  <a:lnTo>
                    <a:pt x="5" y="29"/>
                  </a:lnTo>
                  <a:lnTo>
                    <a:pt x="7" y="33"/>
                  </a:lnTo>
                  <a:lnTo>
                    <a:pt x="9" y="37"/>
                  </a:lnTo>
                  <a:lnTo>
                    <a:pt x="10" y="40"/>
                  </a:lnTo>
                  <a:lnTo>
                    <a:pt x="12" y="43"/>
                  </a:lnTo>
                  <a:lnTo>
                    <a:pt x="13" y="45"/>
                  </a:lnTo>
                  <a:lnTo>
                    <a:pt x="14" y="46"/>
                  </a:lnTo>
                  <a:lnTo>
                    <a:pt x="16" y="47"/>
                  </a:lnTo>
                  <a:lnTo>
                    <a:pt x="16" y="50"/>
                  </a:lnTo>
                  <a:lnTo>
                    <a:pt x="17" y="52"/>
                  </a:lnTo>
                  <a:lnTo>
                    <a:pt x="17" y="54"/>
                  </a:lnTo>
                  <a:lnTo>
                    <a:pt x="17" y="55"/>
                  </a:lnTo>
                </a:path>
              </a:pathLst>
            </a:custGeom>
            <a:noFill/>
            <a:ln w="12700" cap="rnd" cmpd="sng">
              <a:solidFill>
                <a:srgbClr val="65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20" name="Freeform 496"/>
            <p:cNvSpPr>
              <a:spLocks/>
            </p:cNvSpPr>
            <p:nvPr/>
          </p:nvSpPr>
          <p:spPr bwMode="auto">
            <a:xfrm>
              <a:off x="415" y="304"/>
              <a:ext cx="18" cy="56"/>
            </a:xfrm>
            <a:custGeom>
              <a:avLst/>
              <a:gdLst/>
              <a:ahLst/>
              <a:cxnLst>
                <a:cxn ang="0">
                  <a:pos x="1" y="0"/>
                </a:cxn>
                <a:cxn ang="0">
                  <a:pos x="1" y="3"/>
                </a:cxn>
                <a:cxn ang="0">
                  <a:pos x="1" y="7"/>
                </a:cxn>
                <a:cxn ang="0">
                  <a:pos x="0" y="12"/>
                </a:cxn>
                <a:cxn ang="0">
                  <a:pos x="0" y="15"/>
                </a:cxn>
                <a:cxn ang="0">
                  <a:pos x="0" y="18"/>
                </a:cxn>
                <a:cxn ang="0">
                  <a:pos x="1" y="20"/>
                </a:cxn>
                <a:cxn ang="0">
                  <a:pos x="2" y="23"/>
                </a:cxn>
                <a:cxn ang="0">
                  <a:pos x="4" y="26"/>
                </a:cxn>
                <a:cxn ang="0">
                  <a:pos x="5" y="30"/>
                </a:cxn>
                <a:cxn ang="0">
                  <a:pos x="7" y="33"/>
                </a:cxn>
                <a:cxn ang="0">
                  <a:pos x="8" y="37"/>
                </a:cxn>
                <a:cxn ang="0">
                  <a:pos x="10" y="40"/>
                </a:cxn>
                <a:cxn ang="0">
                  <a:pos x="12" y="43"/>
                </a:cxn>
                <a:cxn ang="0">
                  <a:pos x="13" y="45"/>
                </a:cxn>
                <a:cxn ang="0">
                  <a:pos x="14" y="46"/>
                </a:cxn>
                <a:cxn ang="0">
                  <a:pos x="15" y="47"/>
                </a:cxn>
                <a:cxn ang="0">
                  <a:pos x="16" y="50"/>
                </a:cxn>
                <a:cxn ang="0">
                  <a:pos x="17" y="52"/>
                </a:cxn>
                <a:cxn ang="0">
                  <a:pos x="17" y="54"/>
                </a:cxn>
                <a:cxn ang="0">
                  <a:pos x="17" y="55"/>
                </a:cxn>
              </a:cxnLst>
              <a:rect l="0" t="0" r="r" b="b"/>
              <a:pathLst>
                <a:path w="18" h="56">
                  <a:moveTo>
                    <a:pt x="1" y="0"/>
                  </a:moveTo>
                  <a:lnTo>
                    <a:pt x="1" y="3"/>
                  </a:lnTo>
                  <a:lnTo>
                    <a:pt x="1" y="7"/>
                  </a:lnTo>
                  <a:lnTo>
                    <a:pt x="0" y="12"/>
                  </a:lnTo>
                  <a:lnTo>
                    <a:pt x="0" y="15"/>
                  </a:lnTo>
                  <a:lnTo>
                    <a:pt x="0" y="18"/>
                  </a:lnTo>
                  <a:lnTo>
                    <a:pt x="1" y="20"/>
                  </a:lnTo>
                  <a:lnTo>
                    <a:pt x="2" y="23"/>
                  </a:lnTo>
                  <a:lnTo>
                    <a:pt x="4" y="26"/>
                  </a:lnTo>
                  <a:lnTo>
                    <a:pt x="5" y="30"/>
                  </a:lnTo>
                  <a:lnTo>
                    <a:pt x="7" y="33"/>
                  </a:lnTo>
                  <a:lnTo>
                    <a:pt x="8" y="37"/>
                  </a:lnTo>
                  <a:lnTo>
                    <a:pt x="10" y="40"/>
                  </a:lnTo>
                  <a:lnTo>
                    <a:pt x="12" y="43"/>
                  </a:lnTo>
                  <a:lnTo>
                    <a:pt x="13" y="45"/>
                  </a:lnTo>
                  <a:lnTo>
                    <a:pt x="14" y="46"/>
                  </a:lnTo>
                  <a:lnTo>
                    <a:pt x="15" y="47"/>
                  </a:lnTo>
                  <a:lnTo>
                    <a:pt x="16" y="50"/>
                  </a:lnTo>
                  <a:lnTo>
                    <a:pt x="17" y="52"/>
                  </a:lnTo>
                  <a:lnTo>
                    <a:pt x="17" y="54"/>
                  </a:lnTo>
                  <a:lnTo>
                    <a:pt x="17" y="55"/>
                  </a:lnTo>
                </a:path>
              </a:pathLst>
            </a:custGeom>
            <a:noFill/>
            <a:ln w="12700" cap="rnd" cmpd="sng">
              <a:solidFill>
                <a:srgbClr val="64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21" name="Freeform 497"/>
            <p:cNvSpPr>
              <a:spLocks/>
            </p:cNvSpPr>
            <p:nvPr/>
          </p:nvSpPr>
          <p:spPr bwMode="auto">
            <a:xfrm>
              <a:off x="415" y="304"/>
              <a:ext cx="18" cy="57"/>
            </a:xfrm>
            <a:custGeom>
              <a:avLst/>
              <a:gdLst/>
              <a:ahLst/>
              <a:cxnLst>
                <a:cxn ang="0">
                  <a:pos x="1" y="0"/>
                </a:cxn>
                <a:cxn ang="0">
                  <a:pos x="1" y="3"/>
                </a:cxn>
                <a:cxn ang="0">
                  <a:pos x="1" y="7"/>
                </a:cxn>
                <a:cxn ang="0">
                  <a:pos x="0" y="12"/>
                </a:cxn>
                <a:cxn ang="0">
                  <a:pos x="0" y="15"/>
                </a:cxn>
                <a:cxn ang="0">
                  <a:pos x="0" y="18"/>
                </a:cxn>
                <a:cxn ang="0">
                  <a:pos x="1" y="20"/>
                </a:cxn>
                <a:cxn ang="0">
                  <a:pos x="2" y="23"/>
                </a:cxn>
                <a:cxn ang="0">
                  <a:pos x="3" y="26"/>
                </a:cxn>
                <a:cxn ang="0">
                  <a:pos x="5" y="30"/>
                </a:cxn>
                <a:cxn ang="0">
                  <a:pos x="7" y="34"/>
                </a:cxn>
                <a:cxn ang="0">
                  <a:pos x="8" y="37"/>
                </a:cxn>
                <a:cxn ang="0">
                  <a:pos x="10" y="40"/>
                </a:cxn>
                <a:cxn ang="0">
                  <a:pos x="12" y="43"/>
                </a:cxn>
                <a:cxn ang="0">
                  <a:pos x="13" y="45"/>
                </a:cxn>
                <a:cxn ang="0">
                  <a:pos x="14" y="46"/>
                </a:cxn>
                <a:cxn ang="0">
                  <a:pos x="15" y="48"/>
                </a:cxn>
                <a:cxn ang="0">
                  <a:pos x="16" y="50"/>
                </a:cxn>
                <a:cxn ang="0">
                  <a:pos x="16" y="53"/>
                </a:cxn>
                <a:cxn ang="0">
                  <a:pos x="17" y="55"/>
                </a:cxn>
                <a:cxn ang="0">
                  <a:pos x="17" y="56"/>
                </a:cxn>
              </a:cxnLst>
              <a:rect l="0" t="0" r="r" b="b"/>
              <a:pathLst>
                <a:path w="18" h="57">
                  <a:moveTo>
                    <a:pt x="1" y="0"/>
                  </a:moveTo>
                  <a:lnTo>
                    <a:pt x="1" y="3"/>
                  </a:lnTo>
                  <a:lnTo>
                    <a:pt x="1" y="7"/>
                  </a:lnTo>
                  <a:lnTo>
                    <a:pt x="0" y="12"/>
                  </a:lnTo>
                  <a:lnTo>
                    <a:pt x="0" y="15"/>
                  </a:lnTo>
                  <a:lnTo>
                    <a:pt x="0" y="18"/>
                  </a:lnTo>
                  <a:lnTo>
                    <a:pt x="1" y="20"/>
                  </a:lnTo>
                  <a:lnTo>
                    <a:pt x="2" y="23"/>
                  </a:lnTo>
                  <a:lnTo>
                    <a:pt x="3" y="26"/>
                  </a:lnTo>
                  <a:lnTo>
                    <a:pt x="5" y="30"/>
                  </a:lnTo>
                  <a:lnTo>
                    <a:pt x="7" y="34"/>
                  </a:lnTo>
                  <a:lnTo>
                    <a:pt x="8" y="37"/>
                  </a:lnTo>
                  <a:lnTo>
                    <a:pt x="10" y="40"/>
                  </a:lnTo>
                  <a:lnTo>
                    <a:pt x="12" y="43"/>
                  </a:lnTo>
                  <a:lnTo>
                    <a:pt x="13" y="45"/>
                  </a:lnTo>
                  <a:lnTo>
                    <a:pt x="14" y="46"/>
                  </a:lnTo>
                  <a:lnTo>
                    <a:pt x="15" y="48"/>
                  </a:lnTo>
                  <a:lnTo>
                    <a:pt x="16" y="50"/>
                  </a:lnTo>
                  <a:lnTo>
                    <a:pt x="16" y="53"/>
                  </a:lnTo>
                  <a:lnTo>
                    <a:pt x="17" y="55"/>
                  </a:lnTo>
                  <a:lnTo>
                    <a:pt x="17" y="56"/>
                  </a:lnTo>
                </a:path>
              </a:pathLst>
            </a:custGeom>
            <a:noFill/>
            <a:ln w="12700" cap="rnd" cmpd="sng">
              <a:solidFill>
                <a:srgbClr val="64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22" name="Freeform 498"/>
            <p:cNvSpPr>
              <a:spLocks/>
            </p:cNvSpPr>
            <p:nvPr/>
          </p:nvSpPr>
          <p:spPr bwMode="auto">
            <a:xfrm>
              <a:off x="415" y="304"/>
              <a:ext cx="17" cy="57"/>
            </a:xfrm>
            <a:custGeom>
              <a:avLst/>
              <a:gdLst/>
              <a:ahLst/>
              <a:cxnLst>
                <a:cxn ang="0">
                  <a:pos x="1" y="0"/>
                </a:cxn>
                <a:cxn ang="0">
                  <a:pos x="1" y="3"/>
                </a:cxn>
                <a:cxn ang="0">
                  <a:pos x="0" y="7"/>
                </a:cxn>
                <a:cxn ang="0">
                  <a:pos x="0" y="12"/>
                </a:cxn>
                <a:cxn ang="0">
                  <a:pos x="0" y="16"/>
                </a:cxn>
                <a:cxn ang="0">
                  <a:pos x="0" y="18"/>
                </a:cxn>
                <a:cxn ang="0">
                  <a:pos x="1" y="20"/>
                </a:cxn>
                <a:cxn ang="0">
                  <a:pos x="2" y="23"/>
                </a:cxn>
                <a:cxn ang="0">
                  <a:pos x="3" y="26"/>
                </a:cxn>
                <a:cxn ang="0">
                  <a:pos x="5" y="30"/>
                </a:cxn>
                <a:cxn ang="0">
                  <a:pos x="7" y="34"/>
                </a:cxn>
                <a:cxn ang="0">
                  <a:pos x="8" y="37"/>
                </a:cxn>
                <a:cxn ang="0">
                  <a:pos x="10" y="41"/>
                </a:cxn>
                <a:cxn ang="0">
                  <a:pos x="11" y="43"/>
                </a:cxn>
                <a:cxn ang="0">
                  <a:pos x="13" y="46"/>
                </a:cxn>
                <a:cxn ang="0">
                  <a:pos x="14" y="46"/>
                </a:cxn>
                <a:cxn ang="0">
                  <a:pos x="15" y="48"/>
                </a:cxn>
                <a:cxn ang="0">
                  <a:pos x="16" y="50"/>
                </a:cxn>
                <a:cxn ang="0">
                  <a:pos x="16" y="53"/>
                </a:cxn>
                <a:cxn ang="0">
                  <a:pos x="16" y="55"/>
                </a:cxn>
                <a:cxn ang="0">
                  <a:pos x="16" y="56"/>
                </a:cxn>
              </a:cxnLst>
              <a:rect l="0" t="0" r="r" b="b"/>
              <a:pathLst>
                <a:path w="17" h="57">
                  <a:moveTo>
                    <a:pt x="1" y="0"/>
                  </a:moveTo>
                  <a:lnTo>
                    <a:pt x="1" y="3"/>
                  </a:lnTo>
                  <a:lnTo>
                    <a:pt x="0" y="7"/>
                  </a:lnTo>
                  <a:lnTo>
                    <a:pt x="0" y="12"/>
                  </a:lnTo>
                  <a:lnTo>
                    <a:pt x="0" y="16"/>
                  </a:lnTo>
                  <a:lnTo>
                    <a:pt x="0" y="18"/>
                  </a:lnTo>
                  <a:lnTo>
                    <a:pt x="1" y="20"/>
                  </a:lnTo>
                  <a:lnTo>
                    <a:pt x="2" y="23"/>
                  </a:lnTo>
                  <a:lnTo>
                    <a:pt x="3" y="26"/>
                  </a:lnTo>
                  <a:lnTo>
                    <a:pt x="5" y="30"/>
                  </a:lnTo>
                  <a:lnTo>
                    <a:pt x="7" y="34"/>
                  </a:lnTo>
                  <a:lnTo>
                    <a:pt x="8" y="37"/>
                  </a:lnTo>
                  <a:lnTo>
                    <a:pt x="10" y="41"/>
                  </a:lnTo>
                  <a:lnTo>
                    <a:pt x="11" y="43"/>
                  </a:lnTo>
                  <a:lnTo>
                    <a:pt x="13" y="46"/>
                  </a:lnTo>
                  <a:lnTo>
                    <a:pt x="14" y="46"/>
                  </a:lnTo>
                  <a:lnTo>
                    <a:pt x="15" y="48"/>
                  </a:lnTo>
                  <a:lnTo>
                    <a:pt x="16" y="50"/>
                  </a:lnTo>
                  <a:lnTo>
                    <a:pt x="16" y="53"/>
                  </a:lnTo>
                  <a:lnTo>
                    <a:pt x="16" y="55"/>
                  </a:lnTo>
                  <a:lnTo>
                    <a:pt x="16" y="56"/>
                  </a:lnTo>
                </a:path>
              </a:pathLst>
            </a:custGeom>
            <a:noFill/>
            <a:ln w="12700" cap="rnd" cmpd="sng">
              <a:solidFill>
                <a:srgbClr val="63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23" name="Freeform 499"/>
            <p:cNvSpPr>
              <a:spLocks/>
            </p:cNvSpPr>
            <p:nvPr/>
          </p:nvSpPr>
          <p:spPr bwMode="auto">
            <a:xfrm>
              <a:off x="415" y="304"/>
              <a:ext cx="17" cy="57"/>
            </a:xfrm>
            <a:custGeom>
              <a:avLst/>
              <a:gdLst/>
              <a:ahLst/>
              <a:cxnLst>
                <a:cxn ang="0">
                  <a:pos x="1" y="0"/>
                </a:cxn>
                <a:cxn ang="0">
                  <a:pos x="1" y="3"/>
                </a:cxn>
                <a:cxn ang="0">
                  <a:pos x="0" y="7"/>
                </a:cxn>
                <a:cxn ang="0">
                  <a:pos x="0" y="12"/>
                </a:cxn>
                <a:cxn ang="0">
                  <a:pos x="0" y="16"/>
                </a:cxn>
                <a:cxn ang="0">
                  <a:pos x="0" y="18"/>
                </a:cxn>
                <a:cxn ang="0">
                  <a:pos x="1" y="20"/>
                </a:cxn>
                <a:cxn ang="0">
                  <a:pos x="2" y="23"/>
                </a:cxn>
                <a:cxn ang="0">
                  <a:pos x="3" y="26"/>
                </a:cxn>
                <a:cxn ang="0">
                  <a:pos x="5" y="30"/>
                </a:cxn>
                <a:cxn ang="0">
                  <a:pos x="6" y="34"/>
                </a:cxn>
                <a:cxn ang="0">
                  <a:pos x="8" y="37"/>
                </a:cxn>
                <a:cxn ang="0">
                  <a:pos x="10" y="41"/>
                </a:cxn>
                <a:cxn ang="0">
                  <a:pos x="11" y="44"/>
                </a:cxn>
                <a:cxn ang="0">
                  <a:pos x="13" y="46"/>
                </a:cxn>
                <a:cxn ang="0">
                  <a:pos x="14" y="47"/>
                </a:cxn>
                <a:cxn ang="0">
                  <a:pos x="15" y="48"/>
                </a:cxn>
                <a:cxn ang="0">
                  <a:pos x="15" y="51"/>
                </a:cxn>
                <a:cxn ang="0">
                  <a:pos x="16" y="53"/>
                </a:cxn>
                <a:cxn ang="0">
                  <a:pos x="16" y="55"/>
                </a:cxn>
                <a:cxn ang="0">
                  <a:pos x="16" y="56"/>
                </a:cxn>
              </a:cxnLst>
              <a:rect l="0" t="0" r="r" b="b"/>
              <a:pathLst>
                <a:path w="17" h="57">
                  <a:moveTo>
                    <a:pt x="1" y="0"/>
                  </a:moveTo>
                  <a:lnTo>
                    <a:pt x="1" y="3"/>
                  </a:lnTo>
                  <a:lnTo>
                    <a:pt x="0" y="7"/>
                  </a:lnTo>
                  <a:lnTo>
                    <a:pt x="0" y="12"/>
                  </a:lnTo>
                  <a:lnTo>
                    <a:pt x="0" y="16"/>
                  </a:lnTo>
                  <a:lnTo>
                    <a:pt x="0" y="18"/>
                  </a:lnTo>
                  <a:lnTo>
                    <a:pt x="1" y="20"/>
                  </a:lnTo>
                  <a:lnTo>
                    <a:pt x="2" y="23"/>
                  </a:lnTo>
                  <a:lnTo>
                    <a:pt x="3" y="26"/>
                  </a:lnTo>
                  <a:lnTo>
                    <a:pt x="5" y="30"/>
                  </a:lnTo>
                  <a:lnTo>
                    <a:pt x="6" y="34"/>
                  </a:lnTo>
                  <a:lnTo>
                    <a:pt x="8" y="37"/>
                  </a:lnTo>
                  <a:lnTo>
                    <a:pt x="10" y="41"/>
                  </a:lnTo>
                  <a:lnTo>
                    <a:pt x="11" y="44"/>
                  </a:lnTo>
                  <a:lnTo>
                    <a:pt x="13" y="46"/>
                  </a:lnTo>
                  <a:lnTo>
                    <a:pt x="14" y="47"/>
                  </a:lnTo>
                  <a:lnTo>
                    <a:pt x="15" y="48"/>
                  </a:lnTo>
                  <a:lnTo>
                    <a:pt x="15" y="51"/>
                  </a:lnTo>
                  <a:lnTo>
                    <a:pt x="16" y="53"/>
                  </a:lnTo>
                  <a:lnTo>
                    <a:pt x="16" y="55"/>
                  </a:lnTo>
                  <a:lnTo>
                    <a:pt x="16" y="56"/>
                  </a:lnTo>
                </a:path>
              </a:pathLst>
            </a:custGeom>
            <a:noFill/>
            <a:ln w="12700" cap="rnd" cmpd="sng">
              <a:solidFill>
                <a:srgbClr val="63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24" name="Freeform 500"/>
            <p:cNvSpPr>
              <a:spLocks/>
            </p:cNvSpPr>
            <p:nvPr/>
          </p:nvSpPr>
          <p:spPr bwMode="auto">
            <a:xfrm>
              <a:off x="415" y="305"/>
              <a:ext cx="17" cy="56"/>
            </a:xfrm>
            <a:custGeom>
              <a:avLst/>
              <a:gdLst/>
              <a:ahLst/>
              <a:cxnLst>
                <a:cxn ang="0">
                  <a:pos x="1" y="0"/>
                </a:cxn>
                <a:cxn ang="0">
                  <a:pos x="1" y="2"/>
                </a:cxn>
                <a:cxn ang="0">
                  <a:pos x="0" y="7"/>
                </a:cxn>
                <a:cxn ang="0">
                  <a:pos x="0" y="11"/>
                </a:cxn>
                <a:cxn ang="0">
                  <a:pos x="0" y="15"/>
                </a:cxn>
                <a:cxn ang="0">
                  <a:pos x="0" y="17"/>
                </a:cxn>
                <a:cxn ang="0">
                  <a:pos x="1" y="19"/>
                </a:cxn>
                <a:cxn ang="0">
                  <a:pos x="2" y="22"/>
                </a:cxn>
                <a:cxn ang="0">
                  <a:pos x="3" y="25"/>
                </a:cxn>
                <a:cxn ang="0">
                  <a:pos x="5" y="29"/>
                </a:cxn>
                <a:cxn ang="0">
                  <a:pos x="6" y="33"/>
                </a:cxn>
                <a:cxn ang="0">
                  <a:pos x="8" y="37"/>
                </a:cxn>
                <a:cxn ang="0">
                  <a:pos x="9" y="40"/>
                </a:cxn>
                <a:cxn ang="0">
                  <a:pos x="11" y="43"/>
                </a:cxn>
                <a:cxn ang="0">
                  <a:pos x="12" y="45"/>
                </a:cxn>
                <a:cxn ang="0">
                  <a:pos x="13" y="46"/>
                </a:cxn>
                <a:cxn ang="0">
                  <a:pos x="14" y="47"/>
                </a:cxn>
                <a:cxn ang="0">
                  <a:pos x="15" y="50"/>
                </a:cxn>
                <a:cxn ang="0">
                  <a:pos x="15" y="52"/>
                </a:cxn>
                <a:cxn ang="0">
                  <a:pos x="16" y="55"/>
                </a:cxn>
              </a:cxnLst>
              <a:rect l="0" t="0" r="r" b="b"/>
              <a:pathLst>
                <a:path w="17" h="56">
                  <a:moveTo>
                    <a:pt x="1" y="0"/>
                  </a:moveTo>
                  <a:lnTo>
                    <a:pt x="1" y="2"/>
                  </a:lnTo>
                  <a:lnTo>
                    <a:pt x="0" y="7"/>
                  </a:lnTo>
                  <a:lnTo>
                    <a:pt x="0" y="11"/>
                  </a:lnTo>
                  <a:lnTo>
                    <a:pt x="0" y="15"/>
                  </a:lnTo>
                  <a:lnTo>
                    <a:pt x="0" y="17"/>
                  </a:lnTo>
                  <a:lnTo>
                    <a:pt x="1" y="19"/>
                  </a:lnTo>
                  <a:lnTo>
                    <a:pt x="2" y="22"/>
                  </a:lnTo>
                  <a:lnTo>
                    <a:pt x="3" y="25"/>
                  </a:lnTo>
                  <a:lnTo>
                    <a:pt x="5" y="29"/>
                  </a:lnTo>
                  <a:lnTo>
                    <a:pt x="6" y="33"/>
                  </a:lnTo>
                  <a:lnTo>
                    <a:pt x="8" y="37"/>
                  </a:lnTo>
                  <a:lnTo>
                    <a:pt x="9" y="40"/>
                  </a:lnTo>
                  <a:lnTo>
                    <a:pt x="11" y="43"/>
                  </a:lnTo>
                  <a:lnTo>
                    <a:pt x="12" y="45"/>
                  </a:lnTo>
                  <a:lnTo>
                    <a:pt x="13" y="46"/>
                  </a:lnTo>
                  <a:lnTo>
                    <a:pt x="14" y="47"/>
                  </a:lnTo>
                  <a:lnTo>
                    <a:pt x="15" y="50"/>
                  </a:lnTo>
                  <a:lnTo>
                    <a:pt x="15" y="52"/>
                  </a:lnTo>
                  <a:lnTo>
                    <a:pt x="16" y="55"/>
                  </a:lnTo>
                </a:path>
              </a:pathLst>
            </a:custGeom>
            <a:noFill/>
            <a:ln w="12700" cap="rnd" cmpd="sng">
              <a:solidFill>
                <a:srgbClr val="62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25" name="Freeform 501"/>
            <p:cNvSpPr>
              <a:spLocks/>
            </p:cNvSpPr>
            <p:nvPr/>
          </p:nvSpPr>
          <p:spPr bwMode="auto">
            <a:xfrm>
              <a:off x="415" y="305"/>
              <a:ext cx="17" cy="57"/>
            </a:xfrm>
            <a:custGeom>
              <a:avLst/>
              <a:gdLst/>
              <a:ahLst/>
              <a:cxnLst>
                <a:cxn ang="0">
                  <a:pos x="1" y="0"/>
                </a:cxn>
                <a:cxn ang="0">
                  <a:pos x="1" y="2"/>
                </a:cxn>
                <a:cxn ang="0">
                  <a:pos x="0" y="7"/>
                </a:cxn>
                <a:cxn ang="0">
                  <a:pos x="0" y="11"/>
                </a:cxn>
                <a:cxn ang="0">
                  <a:pos x="0" y="15"/>
                </a:cxn>
                <a:cxn ang="0">
                  <a:pos x="0" y="17"/>
                </a:cxn>
                <a:cxn ang="0">
                  <a:pos x="1" y="19"/>
                </a:cxn>
                <a:cxn ang="0">
                  <a:pos x="2" y="22"/>
                </a:cxn>
                <a:cxn ang="0">
                  <a:pos x="3" y="26"/>
                </a:cxn>
                <a:cxn ang="0">
                  <a:pos x="4" y="29"/>
                </a:cxn>
                <a:cxn ang="0">
                  <a:pos x="6" y="33"/>
                </a:cxn>
                <a:cxn ang="0">
                  <a:pos x="8" y="37"/>
                </a:cxn>
                <a:cxn ang="0">
                  <a:pos x="9" y="40"/>
                </a:cxn>
                <a:cxn ang="0">
                  <a:pos x="11" y="43"/>
                </a:cxn>
                <a:cxn ang="0">
                  <a:pos x="12" y="45"/>
                </a:cxn>
                <a:cxn ang="0">
                  <a:pos x="13" y="46"/>
                </a:cxn>
                <a:cxn ang="0">
                  <a:pos x="14" y="48"/>
                </a:cxn>
                <a:cxn ang="0">
                  <a:pos x="16" y="50"/>
                </a:cxn>
                <a:cxn ang="0">
                  <a:pos x="16" y="53"/>
                </a:cxn>
                <a:cxn ang="0">
                  <a:pos x="16" y="55"/>
                </a:cxn>
                <a:cxn ang="0">
                  <a:pos x="16" y="56"/>
                </a:cxn>
              </a:cxnLst>
              <a:rect l="0" t="0" r="r" b="b"/>
              <a:pathLst>
                <a:path w="17" h="57">
                  <a:moveTo>
                    <a:pt x="1" y="0"/>
                  </a:moveTo>
                  <a:lnTo>
                    <a:pt x="1" y="2"/>
                  </a:lnTo>
                  <a:lnTo>
                    <a:pt x="0" y="7"/>
                  </a:lnTo>
                  <a:lnTo>
                    <a:pt x="0" y="11"/>
                  </a:lnTo>
                  <a:lnTo>
                    <a:pt x="0" y="15"/>
                  </a:lnTo>
                  <a:lnTo>
                    <a:pt x="0" y="17"/>
                  </a:lnTo>
                  <a:lnTo>
                    <a:pt x="1" y="19"/>
                  </a:lnTo>
                  <a:lnTo>
                    <a:pt x="2" y="22"/>
                  </a:lnTo>
                  <a:lnTo>
                    <a:pt x="3" y="26"/>
                  </a:lnTo>
                  <a:lnTo>
                    <a:pt x="4" y="29"/>
                  </a:lnTo>
                  <a:lnTo>
                    <a:pt x="6" y="33"/>
                  </a:lnTo>
                  <a:lnTo>
                    <a:pt x="8" y="37"/>
                  </a:lnTo>
                  <a:lnTo>
                    <a:pt x="9" y="40"/>
                  </a:lnTo>
                  <a:lnTo>
                    <a:pt x="11" y="43"/>
                  </a:lnTo>
                  <a:lnTo>
                    <a:pt x="12" y="45"/>
                  </a:lnTo>
                  <a:lnTo>
                    <a:pt x="13" y="46"/>
                  </a:lnTo>
                  <a:lnTo>
                    <a:pt x="14" y="48"/>
                  </a:lnTo>
                  <a:lnTo>
                    <a:pt x="16" y="50"/>
                  </a:lnTo>
                  <a:lnTo>
                    <a:pt x="16" y="53"/>
                  </a:lnTo>
                  <a:lnTo>
                    <a:pt x="16" y="55"/>
                  </a:lnTo>
                  <a:lnTo>
                    <a:pt x="16" y="56"/>
                  </a:lnTo>
                </a:path>
              </a:pathLst>
            </a:custGeom>
            <a:noFill/>
            <a:ln w="12700" cap="rnd" cmpd="sng">
              <a:solidFill>
                <a:srgbClr val="62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26" name="Freeform 502"/>
            <p:cNvSpPr>
              <a:spLocks/>
            </p:cNvSpPr>
            <p:nvPr/>
          </p:nvSpPr>
          <p:spPr bwMode="auto">
            <a:xfrm>
              <a:off x="415" y="305"/>
              <a:ext cx="17" cy="57"/>
            </a:xfrm>
            <a:custGeom>
              <a:avLst/>
              <a:gdLst/>
              <a:ahLst/>
              <a:cxnLst>
                <a:cxn ang="0">
                  <a:pos x="1" y="0"/>
                </a:cxn>
                <a:cxn ang="0">
                  <a:pos x="1" y="2"/>
                </a:cxn>
                <a:cxn ang="0">
                  <a:pos x="0" y="7"/>
                </a:cxn>
                <a:cxn ang="0">
                  <a:pos x="0" y="11"/>
                </a:cxn>
                <a:cxn ang="0">
                  <a:pos x="0" y="15"/>
                </a:cxn>
                <a:cxn ang="0">
                  <a:pos x="0" y="18"/>
                </a:cxn>
                <a:cxn ang="0">
                  <a:pos x="1" y="20"/>
                </a:cxn>
                <a:cxn ang="0">
                  <a:pos x="2" y="22"/>
                </a:cxn>
                <a:cxn ang="0">
                  <a:pos x="3" y="26"/>
                </a:cxn>
                <a:cxn ang="0">
                  <a:pos x="4" y="29"/>
                </a:cxn>
                <a:cxn ang="0">
                  <a:pos x="6" y="33"/>
                </a:cxn>
                <a:cxn ang="0">
                  <a:pos x="8" y="37"/>
                </a:cxn>
                <a:cxn ang="0">
                  <a:pos x="9" y="40"/>
                </a:cxn>
                <a:cxn ang="0">
                  <a:pos x="11" y="43"/>
                </a:cxn>
                <a:cxn ang="0">
                  <a:pos x="12" y="45"/>
                </a:cxn>
                <a:cxn ang="0">
                  <a:pos x="13" y="46"/>
                </a:cxn>
                <a:cxn ang="0">
                  <a:pos x="14" y="48"/>
                </a:cxn>
                <a:cxn ang="0">
                  <a:pos x="16" y="50"/>
                </a:cxn>
                <a:cxn ang="0">
                  <a:pos x="16" y="53"/>
                </a:cxn>
                <a:cxn ang="0">
                  <a:pos x="16" y="55"/>
                </a:cxn>
                <a:cxn ang="0">
                  <a:pos x="16" y="56"/>
                </a:cxn>
              </a:cxnLst>
              <a:rect l="0" t="0" r="r" b="b"/>
              <a:pathLst>
                <a:path w="17" h="57">
                  <a:moveTo>
                    <a:pt x="1" y="0"/>
                  </a:moveTo>
                  <a:lnTo>
                    <a:pt x="1" y="2"/>
                  </a:lnTo>
                  <a:lnTo>
                    <a:pt x="0" y="7"/>
                  </a:lnTo>
                  <a:lnTo>
                    <a:pt x="0" y="11"/>
                  </a:lnTo>
                  <a:lnTo>
                    <a:pt x="0" y="15"/>
                  </a:lnTo>
                  <a:lnTo>
                    <a:pt x="0" y="18"/>
                  </a:lnTo>
                  <a:lnTo>
                    <a:pt x="1" y="20"/>
                  </a:lnTo>
                  <a:lnTo>
                    <a:pt x="2" y="22"/>
                  </a:lnTo>
                  <a:lnTo>
                    <a:pt x="3" y="26"/>
                  </a:lnTo>
                  <a:lnTo>
                    <a:pt x="4" y="29"/>
                  </a:lnTo>
                  <a:lnTo>
                    <a:pt x="6" y="33"/>
                  </a:lnTo>
                  <a:lnTo>
                    <a:pt x="8" y="37"/>
                  </a:lnTo>
                  <a:lnTo>
                    <a:pt x="9" y="40"/>
                  </a:lnTo>
                  <a:lnTo>
                    <a:pt x="11" y="43"/>
                  </a:lnTo>
                  <a:lnTo>
                    <a:pt x="12" y="45"/>
                  </a:lnTo>
                  <a:lnTo>
                    <a:pt x="13" y="46"/>
                  </a:lnTo>
                  <a:lnTo>
                    <a:pt x="14" y="48"/>
                  </a:lnTo>
                  <a:lnTo>
                    <a:pt x="16" y="50"/>
                  </a:lnTo>
                  <a:lnTo>
                    <a:pt x="16" y="53"/>
                  </a:lnTo>
                  <a:lnTo>
                    <a:pt x="16" y="55"/>
                  </a:lnTo>
                  <a:lnTo>
                    <a:pt x="16" y="56"/>
                  </a:lnTo>
                </a:path>
              </a:pathLst>
            </a:custGeom>
            <a:noFill/>
            <a:ln w="12700" cap="rnd" cmpd="sng">
              <a:solidFill>
                <a:srgbClr val="61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27" name="Freeform 503"/>
            <p:cNvSpPr>
              <a:spLocks/>
            </p:cNvSpPr>
            <p:nvPr/>
          </p:nvSpPr>
          <p:spPr bwMode="auto">
            <a:xfrm>
              <a:off x="414" y="305"/>
              <a:ext cx="17" cy="57"/>
            </a:xfrm>
            <a:custGeom>
              <a:avLst/>
              <a:gdLst/>
              <a:ahLst/>
              <a:cxnLst>
                <a:cxn ang="0">
                  <a:pos x="2" y="0"/>
                </a:cxn>
                <a:cxn ang="0">
                  <a:pos x="1" y="2"/>
                </a:cxn>
                <a:cxn ang="0">
                  <a:pos x="1" y="7"/>
                </a:cxn>
                <a:cxn ang="0">
                  <a:pos x="1" y="11"/>
                </a:cxn>
                <a:cxn ang="0">
                  <a:pos x="0" y="15"/>
                </a:cxn>
                <a:cxn ang="0">
                  <a:pos x="1" y="18"/>
                </a:cxn>
                <a:cxn ang="0">
                  <a:pos x="1" y="20"/>
                </a:cxn>
                <a:cxn ang="0">
                  <a:pos x="3" y="22"/>
                </a:cxn>
                <a:cxn ang="0">
                  <a:pos x="4" y="26"/>
                </a:cxn>
                <a:cxn ang="0">
                  <a:pos x="5" y="29"/>
                </a:cxn>
                <a:cxn ang="0">
                  <a:pos x="7" y="33"/>
                </a:cxn>
                <a:cxn ang="0">
                  <a:pos x="9" y="37"/>
                </a:cxn>
                <a:cxn ang="0">
                  <a:pos x="10" y="41"/>
                </a:cxn>
                <a:cxn ang="0">
                  <a:pos x="11" y="44"/>
                </a:cxn>
                <a:cxn ang="0">
                  <a:pos x="13" y="45"/>
                </a:cxn>
                <a:cxn ang="0">
                  <a:pos x="14" y="47"/>
                </a:cxn>
                <a:cxn ang="0">
                  <a:pos x="15" y="48"/>
                </a:cxn>
                <a:cxn ang="0">
                  <a:pos x="15" y="51"/>
                </a:cxn>
                <a:cxn ang="0">
                  <a:pos x="16" y="53"/>
                </a:cxn>
                <a:cxn ang="0">
                  <a:pos x="16" y="55"/>
                </a:cxn>
                <a:cxn ang="0">
                  <a:pos x="16" y="56"/>
                </a:cxn>
              </a:cxnLst>
              <a:rect l="0" t="0" r="r" b="b"/>
              <a:pathLst>
                <a:path w="17" h="57">
                  <a:moveTo>
                    <a:pt x="2" y="0"/>
                  </a:moveTo>
                  <a:lnTo>
                    <a:pt x="1" y="2"/>
                  </a:lnTo>
                  <a:lnTo>
                    <a:pt x="1" y="7"/>
                  </a:lnTo>
                  <a:lnTo>
                    <a:pt x="1" y="11"/>
                  </a:lnTo>
                  <a:lnTo>
                    <a:pt x="0" y="15"/>
                  </a:lnTo>
                  <a:lnTo>
                    <a:pt x="1" y="18"/>
                  </a:lnTo>
                  <a:lnTo>
                    <a:pt x="1" y="20"/>
                  </a:lnTo>
                  <a:lnTo>
                    <a:pt x="3" y="22"/>
                  </a:lnTo>
                  <a:lnTo>
                    <a:pt x="4" y="26"/>
                  </a:lnTo>
                  <a:lnTo>
                    <a:pt x="5" y="29"/>
                  </a:lnTo>
                  <a:lnTo>
                    <a:pt x="7" y="33"/>
                  </a:lnTo>
                  <a:lnTo>
                    <a:pt x="9" y="37"/>
                  </a:lnTo>
                  <a:lnTo>
                    <a:pt x="10" y="41"/>
                  </a:lnTo>
                  <a:lnTo>
                    <a:pt x="11" y="44"/>
                  </a:lnTo>
                  <a:lnTo>
                    <a:pt x="13" y="45"/>
                  </a:lnTo>
                  <a:lnTo>
                    <a:pt x="14" y="47"/>
                  </a:lnTo>
                  <a:lnTo>
                    <a:pt x="15" y="48"/>
                  </a:lnTo>
                  <a:lnTo>
                    <a:pt x="15" y="51"/>
                  </a:lnTo>
                  <a:lnTo>
                    <a:pt x="16" y="53"/>
                  </a:lnTo>
                  <a:lnTo>
                    <a:pt x="16" y="55"/>
                  </a:lnTo>
                  <a:lnTo>
                    <a:pt x="16" y="56"/>
                  </a:lnTo>
                </a:path>
              </a:pathLst>
            </a:custGeom>
            <a:noFill/>
            <a:ln w="12700" cap="rnd" cmpd="sng">
              <a:solidFill>
                <a:srgbClr val="61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28" name="Freeform 504"/>
            <p:cNvSpPr>
              <a:spLocks/>
            </p:cNvSpPr>
            <p:nvPr/>
          </p:nvSpPr>
          <p:spPr bwMode="auto">
            <a:xfrm>
              <a:off x="414" y="305"/>
              <a:ext cx="17" cy="58"/>
            </a:xfrm>
            <a:custGeom>
              <a:avLst/>
              <a:gdLst/>
              <a:ahLst/>
              <a:cxnLst>
                <a:cxn ang="0">
                  <a:pos x="2" y="0"/>
                </a:cxn>
                <a:cxn ang="0">
                  <a:pos x="1" y="2"/>
                </a:cxn>
                <a:cxn ang="0">
                  <a:pos x="1" y="7"/>
                </a:cxn>
                <a:cxn ang="0">
                  <a:pos x="1" y="11"/>
                </a:cxn>
                <a:cxn ang="0">
                  <a:pos x="0" y="15"/>
                </a:cxn>
                <a:cxn ang="0">
                  <a:pos x="1" y="18"/>
                </a:cxn>
                <a:cxn ang="0">
                  <a:pos x="1" y="20"/>
                </a:cxn>
                <a:cxn ang="0">
                  <a:pos x="2" y="22"/>
                </a:cxn>
                <a:cxn ang="0">
                  <a:pos x="3" y="26"/>
                </a:cxn>
                <a:cxn ang="0">
                  <a:pos x="5" y="30"/>
                </a:cxn>
                <a:cxn ang="0">
                  <a:pos x="7" y="33"/>
                </a:cxn>
                <a:cxn ang="0">
                  <a:pos x="8" y="37"/>
                </a:cxn>
                <a:cxn ang="0">
                  <a:pos x="10" y="41"/>
                </a:cxn>
                <a:cxn ang="0">
                  <a:pos x="11" y="44"/>
                </a:cxn>
                <a:cxn ang="0">
                  <a:pos x="13" y="46"/>
                </a:cxn>
                <a:cxn ang="0">
                  <a:pos x="14" y="47"/>
                </a:cxn>
                <a:cxn ang="0">
                  <a:pos x="16" y="48"/>
                </a:cxn>
                <a:cxn ang="0">
                  <a:pos x="16" y="51"/>
                </a:cxn>
                <a:cxn ang="0">
                  <a:pos x="16" y="53"/>
                </a:cxn>
                <a:cxn ang="0">
                  <a:pos x="16" y="56"/>
                </a:cxn>
                <a:cxn ang="0">
                  <a:pos x="16" y="57"/>
                </a:cxn>
              </a:cxnLst>
              <a:rect l="0" t="0" r="r" b="b"/>
              <a:pathLst>
                <a:path w="17" h="58">
                  <a:moveTo>
                    <a:pt x="2" y="0"/>
                  </a:moveTo>
                  <a:lnTo>
                    <a:pt x="1" y="2"/>
                  </a:lnTo>
                  <a:lnTo>
                    <a:pt x="1" y="7"/>
                  </a:lnTo>
                  <a:lnTo>
                    <a:pt x="1" y="11"/>
                  </a:lnTo>
                  <a:lnTo>
                    <a:pt x="0" y="15"/>
                  </a:lnTo>
                  <a:lnTo>
                    <a:pt x="1" y="18"/>
                  </a:lnTo>
                  <a:lnTo>
                    <a:pt x="1" y="20"/>
                  </a:lnTo>
                  <a:lnTo>
                    <a:pt x="2" y="22"/>
                  </a:lnTo>
                  <a:lnTo>
                    <a:pt x="3" y="26"/>
                  </a:lnTo>
                  <a:lnTo>
                    <a:pt x="5" y="30"/>
                  </a:lnTo>
                  <a:lnTo>
                    <a:pt x="7" y="33"/>
                  </a:lnTo>
                  <a:lnTo>
                    <a:pt x="8" y="37"/>
                  </a:lnTo>
                  <a:lnTo>
                    <a:pt x="10" y="41"/>
                  </a:lnTo>
                  <a:lnTo>
                    <a:pt x="11" y="44"/>
                  </a:lnTo>
                  <a:lnTo>
                    <a:pt x="13" y="46"/>
                  </a:lnTo>
                  <a:lnTo>
                    <a:pt x="14" y="47"/>
                  </a:lnTo>
                  <a:lnTo>
                    <a:pt x="16" y="48"/>
                  </a:lnTo>
                  <a:lnTo>
                    <a:pt x="16" y="51"/>
                  </a:lnTo>
                  <a:lnTo>
                    <a:pt x="16" y="53"/>
                  </a:lnTo>
                  <a:lnTo>
                    <a:pt x="16" y="56"/>
                  </a:lnTo>
                  <a:lnTo>
                    <a:pt x="16" y="57"/>
                  </a:lnTo>
                </a:path>
              </a:pathLst>
            </a:custGeom>
            <a:noFill/>
            <a:ln w="12700" cap="rnd" cmpd="sng">
              <a:solidFill>
                <a:srgbClr val="60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29" name="Freeform 505"/>
            <p:cNvSpPr>
              <a:spLocks/>
            </p:cNvSpPr>
            <p:nvPr/>
          </p:nvSpPr>
          <p:spPr bwMode="auto">
            <a:xfrm>
              <a:off x="414" y="305"/>
              <a:ext cx="17" cy="58"/>
            </a:xfrm>
            <a:custGeom>
              <a:avLst/>
              <a:gdLst/>
              <a:ahLst/>
              <a:cxnLst>
                <a:cxn ang="0">
                  <a:pos x="2" y="0"/>
                </a:cxn>
                <a:cxn ang="0">
                  <a:pos x="1" y="3"/>
                </a:cxn>
                <a:cxn ang="0">
                  <a:pos x="1" y="7"/>
                </a:cxn>
                <a:cxn ang="0">
                  <a:pos x="1" y="12"/>
                </a:cxn>
                <a:cxn ang="0">
                  <a:pos x="0" y="16"/>
                </a:cxn>
                <a:cxn ang="0">
                  <a:pos x="0" y="18"/>
                </a:cxn>
                <a:cxn ang="0">
                  <a:pos x="1" y="20"/>
                </a:cxn>
                <a:cxn ang="0">
                  <a:pos x="2" y="22"/>
                </a:cxn>
                <a:cxn ang="0">
                  <a:pos x="3" y="26"/>
                </a:cxn>
                <a:cxn ang="0">
                  <a:pos x="5" y="30"/>
                </a:cxn>
                <a:cxn ang="0">
                  <a:pos x="7" y="34"/>
                </a:cxn>
                <a:cxn ang="0">
                  <a:pos x="8" y="38"/>
                </a:cxn>
                <a:cxn ang="0">
                  <a:pos x="10" y="41"/>
                </a:cxn>
                <a:cxn ang="0">
                  <a:pos x="11" y="44"/>
                </a:cxn>
                <a:cxn ang="0">
                  <a:pos x="12" y="46"/>
                </a:cxn>
                <a:cxn ang="0">
                  <a:pos x="13" y="47"/>
                </a:cxn>
                <a:cxn ang="0">
                  <a:pos x="16" y="49"/>
                </a:cxn>
                <a:cxn ang="0">
                  <a:pos x="16" y="51"/>
                </a:cxn>
                <a:cxn ang="0">
                  <a:pos x="16" y="54"/>
                </a:cxn>
                <a:cxn ang="0">
                  <a:pos x="16" y="56"/>
                </a:cxn>
                <a:cxn ang="0">
                  <a:pos x="16" y="57"/>
                </a:cxn>
              </a:cxnLst>
              <a:rect l="0" t="0" r="r" b="b"/>
              <a:pathLst>
                <a:path w="17" h="58">
                  <a:moveTo>
                    <a:pt x="2" y="0"/>
                  </a:moveTo>
                  <a:lnTo>
                    <a:pt x="1" y="3"/>
                  </a:lnTo>
                  <a:lnTo>
                    <a:pt x="1" y="7"/>
                  </a:lnTo>
                  <a:lnTo>
                    <a:pt x="1" y="12"/>
                  </a:lnTo>
                  <a:lnTo>
                    <a:pt x="0" y="16"/>
                  </a:lnTo>
                  <a:lnTo>
                    <a:pt x="0" y="18"/>
                  </a:lnTo>
                  <a:lnTo>
                    <a:pt x="1" y="20"/>
                  </a:lnTo>
                  <a:lnTo>
                    <a:pt x="2" y="22"/>
                  </a:lnTo>
                  <a:lnTo>
                    <a:pt x="3" y="26"/>
                  </a:lnTo>
                  <a:lnTo>
                    <a:pt x="5" y="30"/>
                  </a:lnTo>
                  <a:lnTo>
                    <a:pt x="7" y="34"/>
                  </a:lnTo>
                  <a:lnTo>
                    <a:pt x="8" y="38"/>
                  </a:lnTo>
                  <a:lnTo>
                    <a:pt x="10" y="41"/>
                  </a:lnTo>
                  <a:lnTo>
                    <a:pt x="11" y="44"/>
                  </a:lnTo>
                  <a:lnTo>
                    <a:pt x="12" y="46"/>
                  </a:lnTo>
                  <a:lnTo>
                    <a:pt x="13" y="47"/>
                  </a:lnTo>
                  <a:lnTo>
                    <a:pt x="16" y="49"/>
                  </a:lnTo>
                  <a:lnTo>
                    <a:pt x="16" y="51"/>
                  </a:lnTo>
                  <a:lnTo>
                    <a:pt x="16" y="54"/>
                  </a:lnTo>
                  <a:lnTo>
                    <a:pt x="16" y="56"/>
                  </a:lnTo>
                  <a:lnTo>
                    <a:pt x="16" y="57"/>
                  </a:lnTo>
                </a:path>
              </a:pathLst>
            </a:custGeom>
            <a:noFill/>
            <a:ln w="12700" cap="rnd" cmpd="sng">
              <a:solidFill>
                <a:srgbClr val="60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30" name="Freeform 506"/>
            <p:cNvSpPr>
              <a:spLocks/>
            </p:cNvSpPr>
            <p:nvPr/>
          </p:nvSpPr>
          <p:spPr bwMode="auto">
            <a:xfrm>
              <a:off x="414" y="305"/>
              <a:ext cx="17" cy="58"/>
            </a:xfrm>
            <a:custGeom>
              <a:avLst/>
              <a:gdLst/>
              <a:ahLst/>
              <a:cxnLst>
                <a:cxn ang="0">
                  <a:pos x="1" y="0"/>
                </a:cxn>
                <a:cxn ang="0">
                  <a:pos x="1" y="3"/>
                </a:cxn>
                <a:cxn ang="0">
                  <a:pos x="1" y="7"/>
                </a:cxn>
                <a:cxn ang="0">
                  <a:pos x="0" y="12"/>
                </a:cxn>
                <a:cxn ang="0">
                  <a:pos x="0" y="16"/>
                </a:cxn>
                <a:cxn ang="0">
                  <a:pos x="0" y="18"/>
                </a:cxn>
                <a:cxn ang="0">
                  <a:pos x="1" y="20"/>
                </a:cxn>
                <a:cxn ang="0">
                  <a:pos x="2" y="23"/>
                </a:cxn>
                <a:cxn ang="0">
                  <a:pos x="3" y="26"/>
                </a:cxn>
                <a:cxn ang="0">
                  <a:pos x="5" y="30"/>
                </a:cxn>
                <a:cxn ang="0">
                  <a:pos x="6" y="34"/>
                </a:cxn>
                <a:cxn ang="0">
                  <a:pos x="8" y="38"/>
                </a:cxn>
                <a:cxn ang="0">
                  <a:pos x="9" y="41"/>
                </a:cxn>
                <a:cxn ang="0">
                  <a:pos x="11" y="44"/>
                </a:cxn>
                <a:cxn ang="0">
                  <a:pos x="12" y="46"/>
                </a:cxn>
                <a:cxn ang="0">
                  <a:pos x="13" y="47"/>
                </a:cxn>
                <a:cxn ang="0">
                  <a:pos x="14" y="49"/>
                </a:cxn>
                <a:cxn ang="0">
                  <a:pos x="16" y="51"/>
                </a:cxn>
                <a:cxn ang="0">
                  <a:pos x="16" y="54"/>
                </a:cxn>
                <a:cxn ang="0">
                  <a:pos x="16" y="56"/>
                </a:cxn>
                <a:cxn ang="0">
                  <a:pos x="16" y="57"/>
                </a:cxn>
              </a:cxnLst>
              <a:rect l="0" t="0" r="r" b="b"/>
              <a:pathLst>
                <a:path w="17" h="58">
                  <a:moveTo>
                    <a:pt x="1" y="0"/>
                  </a:moveTo>
                  <a:lnTo>
                    <a:pt x="1" y="3"/>
                  </a:lnTo>
                  <a:lnTo>
                    <a:pt x="1" y="7"/>
                  </a:lnTo>
                  <a:lnTo>
                    <a:pt x="0" y="12"/>
                  </a:lnTo>
                  <a:lnTo>
                    <a:pt x="0" y="16"/>
                  </a:lnTo>
                  <a:lnTo>
                    <a:pt x="0" y="18"/>
                  </a:lnTo>
                  <a:lnTo>
                    <a:pt x="1" y="20"/>
                  </a:lnTo>
                  <a:lnTo>
                    <a:pt x="2" y="23"/>
                  </a:lnTo>
                  <a:lnTo>
                    <a:pt x="3" y="26"/>
                  </a:lnTo>
                  <a:lnTo>
                    <a:pt x="5" y="30"/>
                  </a:lnTo>
                  <a:lnTo>
                    <a:pt x="6" y="34"/>
                  </a:lnTo>
                  <a:lnTo>
                    <a:pt x="8" y="38"/>
                  </a:lnTo>
                  <a:lnTo>
                    <a:pt x="9" y="41"/>
                  </a:lnTo>
                  <a:lnTo>
                    <a:pt x="11" y="44"/>
                  </a:lnTo>
                  <a:lnTo>
                    <a:pt x="12" y="46"/>
                  </a:lnTo>
                  <a:lnTo>
                    <a:pt x="13" y="47"/>
                  </a:lnTo>
                  <a:lnTo>
                    <a:pt x="14" y="49"/>
                  </a:lnTo>
                  <a:lnTo>
                    <a:pt x="16" y="51"/>
                  </a:lnTo>
                  <a:lnTo>
                    <a:pt x="16" y="54"/>
                  </a:lnTo>
                  <a:lnTo>
                    <a:pt x="16" y="56"/>
                  </a:lnTo>
                  <a:lnTo>
                    <a:pt x="16" y="57"/>
                  </a:lnTo>
                </a:path>
              </a:pathLst>
            </a:custGeom>
            <a:noFill/>
            <a:ln w="12700" cap="rnd" cmpd="sng">
              <a:solidFill>
                <a:srgbClr val="5F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31" name="Freeform 507"/>
            <p:cNvSpPr>
              <a:spLocks/>
            </p:cNvSpPr>
            <p:nvPr/>
          </p:nvSpPr>
          <p:spPr bwMode="auto">
            <a:xfrm>
              <a:off x="414" y="305"/>
              <a:ext cx="17" cy="58"/>
            </a:xfrm>
            <a:custGeom>
              <a:avLst/>
              <a:gdLst/>
              <a:ahLst/>
              <a:cxnLst>
                <a:cxn ang="0">
                  <a:pos x="1" y="0"/>
                </a:cxn>
                <a:cxn ang="0">
                  <a:pos x="1" y="3"/>
                </a:cxn>
                <a:cxn ang="0">
                  <a:pos x="1" y="7"/>
                </a:cxn>
                <a:cxn ang="0">
                  <a:pos x="0" y="12"/>
                </a:cxn>
                <a:cxn ang="0">
                  <a:pos x="0" y="16"/>
                </a:cxn>
                <a:cxn ang="0">
                  <a:pos x="0" y="18"/>
                </a:cxn>
                <a:cxn ang="0">
                  <a:pos x="1" y="20"/>
                </a:cxn>
                <a:cxn ang="0">
                  <a:pos x="2" y="23"/>
                </a:cxn>
                <a:cxn ang="0">
                  <a:pos x="3" y="26"/>
                </a:cxn>
                <a:cxn ang="0">
                  <a:pos x="5" y="30"/>
                </a:cxn>
                <a:cxn ang="0">
                  <a:pos x="6" y="34"/>
                </a:cxn>
                <a:cxn ang="0">
                  <a:pos x="8" y="38"/>
                </a:cxn>
                <a:cxn ang="0">
                  <a:pos x="9" y="41"/>
                </a:cxn>
                <a:cxn ang="0">
                  <a:pos x="11" y="44"/>
                </a:cxn>
                <a:cxn ang="0">
                  <a:pos x="12" y="46"/>
                </a:cxn>
                <a:cxn ang="0">
                  <a:pos x="13" y="47"/>
                </a:cxn>
                <a:cxn ang="0">
                  <a:pos x="14" y="49"/>
                </a:cxn>
                <a:cxn ang="0">
                  <a:pos x="16" y="51"/>
                </a:cxn>
                <a:cxn ang="0">
                  <a:pos x="16" y="54"/>
                </a:cxn>
                <a:cxn ang="0">
                  <a:pos x="16" y="57"/>
                </a:cxn>
              </a:cxnLst>
              <a:rect l="0" t="0" r="r" b="b"/>
              <a:pathLst>
                <a:path w="17" h="58">
                  <a:moveTo>
                    <a:pt x="1" y="0"/>
                  </a:moveTo>
                  <a:lnTo>
                    <a:pt x="1" y="3"/>
                  </a:lnTo>
                  <a:lnTo>
                    <a:pt x="1" y="7"/>
                  </a:lnTo>
                  <a:lnTo>
                    <a:pt x="0" y="12"/>
                  </a:lnTo>
                  <a:lnTo>
                    <a:pt x="0" y="16"/>
                  </a:lnTo>
                  <a:lnTo>
                    <a:pt x="0" y="18"/>
                  </a:lnTo>
                  <a:lnTo>
                    <a:pt x="1" y="20"/>
                  </a:lnTo>
                  <a:lnTo>
                    <a:pt x="2" y="23"/>
                  </a:lnTo>
                  <a:lnTo>
                    <a:pt x="3" y="26"/>
                  </a:lnTo>
                  <a:lnTo>
                    <a:pt x="5" y="30"/>
                  </a:lnTo>
                  <a:lnTo>
                    <a:pt x="6" y="34"/>
                  </a:lnTo>
                  <a:lnTo>
                    <a:pt x="8" y="38"/>
                  </a:lnTo>
                  <a:lnTo>
                    <a:pt x="9" y="41"/>
                  </a:lnTo>
                  <a:lnTo>
                    <a:pt x="11" y="44"/>
                  </a:lnTo>
                  <a:lnTo>
                    <a:pt x="12" y="46"/>
                  </a:lnTo>
                  <a:lnTo>
                    <a:pt x="13" y="47"/>
                  </a:lnTo>
                  <a:lnTo>
                    <a:pt x="14" y="49"/>
                  </a:lnTo>
                  <a:lnTo>
                    <a:pt x="16" y="51"/>
                  </a:lnTo>
                  <a:lnTo>
                    <a:pt x="16" y="54"/>
                  </a:lnTo>
                  <a:lnTo>
                    <a:pt x="16" y="57"/>
                  </a:lnTo>
                </a:path>
              </a:pathLst>
            </a:custGeom>
            <a:noFill/>
            <a:ln w="12700" cap="rnd" cmpd="sng">
              <a:solidFill>
                <a:srgbClr val="5F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32" name="Freeform 508"/>
            <p:cNvSpPr>
              <a:spLocks/>
            </p:cNvSpPr>
            <p:nvPr/>
          </p:nvSpPr>
          <p:spPr bwMode="auto">
            <a:xfrm>
              <a:off x="414" y="305"/>
              <a:ext cx="17" cy="59"/>
            </a:xfrm>
            <a:custGeom>
              <a:avLst/>
              <a:gdLst/>
              <a:ahLst/>
              <a:cxnLst>
                <a:cxn ang="0">
                  <a:pos x="1" y="0"/>
                </a:cxn>
                <a:cxn ang="0">
                  <a:pos x="1" y="3"/>
                </a:cxn>
                <a:cxn ang="0">
                  <a:pos x="1" y="7"/>
                </a:cxn>
                <a:cxn ang="0">
                  <a:pos x="0" y="12"/>
                </a:cxn>
                <a:cxn ang="0">
                  <a:pos x="0" y="16"/>
                </a:cxn>
                <a:cxn ang="0">
                  <a:pos x="0" y="18"/>
                </a:cxn>
                <a:cxn ang="0">
                  <a:pos x="1" y="20"/>
                </a:cxn>
                <a:cxn ang="0">
                  <a:pos x="2" y="23"/>
                </a:cxn>
                <a:cxn ang="0">
                  <a:pos x="3" y="26"/>
                </a:cxn>
                <a:cxn ang="0">
                  <a:pos x="4" y="30"/>
                </a:cxn>
                <a:cxn ang="0">
                  <a:pos x="6" y="34"/>
                </a:cxn>
                <a:cxn ang="0">
                  <a:pos x="9" y="38"/>
                </a:cxn>
                <a:cxn ang="0">
                  <a:pos x="10" y="42"/>
                </a:cxn>
                <a:cxn ang="0">
                  <a:pos x="12" y="45"/>
                </a:cxn>
                <a:cxn ang="0">
                  <a:pos x="13" y="47"/>
                </a:cxn>
                <a:cxn ang="0">
                  <a:pos x="14" y="48"/>
                </a:cxn>
                <a:cxn ang="0">
                  <a:pos x="16" y="49"/>
                </a:cxn>
                <a:cxn ang="0">
                  <a:pos x="16" y="52"/>
                </a:cxn>
                <a:cxn ang="0">
                  <a:pos x="16" y="55"/>
                </a:cxn>
                <a:cxn ang="0">
                  <a:pos x="16" y="57"/>
                </a:cxn>
                <a:cxn ang="0">
                  <a:pos x="16" y="58"/>
                </a:cxn>
              </a:cxnLst>
              <a:rect l="0" t="0" r="r" b="b"/>
              <a:pathLst>
                <a:path w="17" h="59">
                  <a:moveTo>
                    <a:pt x="1" y="0"/>
                  </a:moveTo>
                  <a:lnTo>
                    <a:pt x="1" y="3"/>
                  </a:lnTo>
                  <a:lnTo>
                    <a:pt x="1" y="7"/>
                  </a:lnTo>
                  <a:lnTo>
                    <a:pt x="0" y="12"/>
                  </a:lnTo>
                  <a:lnTo>
                    <a:pt x="0" y="16"/>
                  </a:lnTo>
                  <a:lnTo>
                    <a:pt x="0" y="18"/>
                  </a:lnTo>
                  <a:lnTo>
                    <a:pt x="1" y="20"/>
                  </a:lnTo>
                  <a:lnTo>
                    <a:pt x="2" y="23"/>
                  </a:lnTo>
                  <a:lnTo>
                    <a:pt x="3" y="26"/>
                  </a:lnTo>
                  <a:lnTo>
                    <a:pt x="4" y="30"/>
                  </a:lnTo>
                  <a:lnTo>
                    <a:pt x="6" y="34"/>
                  </a:lnTo>
                  <a:lnTo>
                    <a:pt x="9" y="38"/>
                  </a:lnTo>
                  <a:lnTo>
                    <a:pt x="10" y="42"/>
                  </a:lnTo>
                  <a:lnTo>
                    <a:pt x="12" y="45"/>
                  </a:lnTo>
                  <a:lnTo>
                    <a:pt x="13" y="47"/>
                  </a:lnTo>
                  <a:lnTo>
                    <a:pt x="14" y="48"/>
                  </a:lnTo>
                  <a:lnTo>
                    <a:pt x="16" y="49"/>
                  </a:lnTo>
                  <a:lnTo>
                    <a:pt x="16" y="52"/>
                  </a:lnTo>
                  <a:lnTo>
                    <a:pt x="16" y="55"/>
                  </a:lnTo>
                  <a:lnTo>
                    <a:pt x="16" y="57"/>
                  </a:lnTo>
                  <a:lnTo>
                    <a:pt x="16" y="58"/>
                  </a:lnTo>
                </a:path>
              </a:pathLst>
            </a:custGeom>
            <a:noFill/>
            <a:ln w="12700" cap="rnd" cmpd="sng">
              <a:solidFill>
                <a:srgbClr val="5E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33" name="Freeform 509"/>
            <p:cNvSpPr>
              <a:spLocks/>
            </p:cNvSpPr>
            <p:nvPr/>
          </p:nvSpPr>
          <p:spPr bwMode="auto">
            <a:xfrm>
              <a:off x="414" y="306"/>
              <a:ext cx="17" cy="58"/>
            </a:xfrm>
            <a:custGeom>
              <a:avLst/>
              <a:gdLst/>
              <a:ahLst/>
              <a:cxnLst>
                <a:cxn ang="0">
                  <a:pos x="1" y="0"/>
                </a:cxn>
                <a:cxn ang="0">
                  <a:pos x="1" y="2"/>
                </a:cxn>
                <a:cxn ang="0">
                  <a:pos x="1" y="6"/>
                </a:cxn>
                <a:cxn ang="0">
                  <a:pos x="0" y="11"/>
                </a:cxn>
                <a:cxn ang="0">
                  <a:pos x="0" y="15"/>
                </a:cxn>
                <a:cxn ang="0">
                  <a:pos x="0" y="17"/>
                </a:cxn>
                <a:cxn ang="0">
                  <a:pos x="1" y="19"/>
                </a:cxn>
                <a:cxn ang="0">
                  <a:pos x="2" y="22"/>
                </a:cxn>
                <a:cxn ang="0">
                  <a:pos x="3" y="25"/>
                </a:cxn>
                <a:cxn ang="0">
                  <a:pos x="4" y="29"/>
                </a:cxn>
                <a:cxn ang="0">
                  <a:pos x="6" y="33"/>
                </a:cxn>
                <a:cxn ang="0">
                  <a:pos x="9" y="37"/>
                </a:cxn>
                <a:cxn ang="0">
                  <a:pos x="10" y="41"/>
                </a:cxn>
                <a:cxn ang="0">
                  <a:pos x="11" y="44"/>
                </a:cxn>
                <a:cxn ang="0">
                  <a:pos x="13" y="46"/>
                </a:cxn>
                <a:cxn ang="0">
                  <a:pos x="14" y="47"/>
                </a:cxn>
                <a:cxn ang="0">
                  <a:pos x="16" y="48"/>
                </a:cxn>
                <a:cxn ang="0">
                  <a:pos x="16" y="51"/>
                </a:cxn>
                <a:cxn ang="0">
                  <a:pos x="16" y="54"/>
                </a:cxn>
                <a:cxn ang="0">
                  <a:pos x="16" y="56"/>
                </a:cxn>
                <a:cxn ang="0">
                  <a:pos x="16" y="57"/>
                </a:cxn>
              </a:cxnLst>
              <a:rect l="0" t="0" r="r" b="b"/>
              <a:pathLst>
                <a:path w="17" h="58">
                  <a:moveTo>
                    <a:pt x="1" y="0"/>
                  </a:moveTo>
                  <a:lnTo>
                    <a:pt x="1" y="2"/>
                  </a:lnTo>
                  <a:lnTo>
                    <a:pt x="1" y="6"/>
                  </a:lnTo>
                  <a:lnTo>
                    <a:pt x="0" y="11"/>
                  </a:lnTo>
                  <a:lnTo>
                    <a:pt x="0" y="15"/>
                  </a:lnTo>
                  <a:lnTo>
                    <a:pt x="0" y="17"/>
                  </a:lnTo>
                  <a:lnTo>
                    <a:pt x="1" y="19"/>
                  </a:lnTo>
                  <a:lnTo>
                    <a:pt x="2" y="22"/>
                  </a:lnTo>
                  <a:lnTo>
                    <a:pt x="3" y="25"/>
                  </a:lnTo>
                  <a:lnTo>
                    <a:pt x="4" y="29"/>
                  </a:lnTo>
                  <a:lnTo>
                    <a:pt x="6" y="33"/>
                  </a:lnTo>
                  <a:lnTo>
                    <a:pt x="9" y="37"/>
                  </a:lnTo>
                  <a:lnTo>
                    <a:pt x="10" y="41"/>
                  </a:lnTo>
                  <a:lnTo>
                    <a:pt x="11" y="44"/>
                  </a:lnTo>
                  <a:lnTo>
                    <a:pt x="13" y="46"/>
                  </a:lnTo>
                  <a:lnTo>
                    <a:pt x="14" y="47"/>
                  </a:lnTo>
                  <a:lnTo>
                    <a:pt x="16" y="48"/>
                  </a:lnTo>
                  <a:lnTo>
                    <a:pt x="16" y="51"/>
                  </a:lnTo>
                  <a:lnTo>
                    <a:pt x="16" y="54"/>
                  </a:lnTo>
                  <a:lnTo>
                    <a:pt x="16" y="56"/>
                  </a:lnTo>
                  <a:lnTo>
                    <a:pt x="16" y="57"/>
                  </a:lnTo>
                </a:path>
              </a:pathLst>
            </a:custGeom>
            <a:noFill/>
            <a:ln w="12700" cap="rnd" cmpd="sng">
              <a:solidFill>
                <a:srgbClr val="5E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34" name="Freeform 510"/>
            <p:cNvSpPr>
              <a:spLocks/>
            </p:cNvSpPr>
            <p:nvPr/>
          </p:nvSpPr>
          <p:spPr bwMode="auto">
            <a:xfrm>
              <a:off x="414" y="306"/>
              <a:ext cx="17" cy="58"/>
            </a:xfrm>
            <a:custGeom>
              <a:avLst/>
              <a:gdLst/>
              <a:ahLst/>
              <a:cxnLst>
                <a:cxn ang="0">
                  <a:pos x="1" y="0"/>
                </a:cxn>
                <a:cxn ang="0">
                  <a:pos x="1" y="2"/>
                </a:cxn>
                <a:cxn ang="0">
                  <a:pos x="1" y="7"/>
                </a:cxn>
                <a:cxn ang="0">
                  <a:pos x="0" y="11"/>
                </a:cxn>
                <a:cxn ang="0">
                  <a:pos x="0" y="15"/>
                </a:cxn>
                <a:cxn ang="0">
                  <a:pos x="0" y="18"/>
                </a:cxn>
                <a:cxn ang="0">
                  <a:pos x="1" y="19"/>
                </a:cxn>
                <a:cxn ang="0">
                  <a:pos x="2" y="22"/>
                </a:cxn>
                <a:cxn ang="0">
                  <a:pos x="3" y="25"/>
                </a:cxn>
                <a:cxn ang="0">
                  <a:pos x="4" y="29"/>
                </a:cxn>
                <a:cxn ang="0">
                  <a:pos x="6" y="33"/>
                </a:cxn>
                <a:cxn ang="0">
                  <a:pos x="8" y="37"/>
                </a:cxn>
                <a:cxn ang="0">
                  <a:pos x="10" y="41"/>
                </a:cxn>
                <a:cxn ang="0">
                  <a:pos x="11" y="44"/>
                </a:cxn>
                <a:cxn ang="0">
                  <a:pos x="12" y="46"/>
                </a:cxn>
                <a:cxn ang="0">
                  <a:pos x="13" y="47"/>
                </a:cxn>
                <a:cxn ang="0">
                  <a:pos x="14" y="49"/>
                </a:cxn>
                <a:cxn ang="0">
                  <a:pos x="16" y="51"/>
                </a:cxn>
                <a:cxn ang="0">
                  <a:pos x="16" y="54"/>
                </a:cxn>
                <a:cxn ang="0">
                  <a:pos x="16" y="56"/>
                </a:cxn>
                <a:cxn ang="0">
                  <a:pos x="16" y="57"/>
                </a:cxn>
              </a:cxnLst>
              <a:rect l="0" t="0" r="r" b="b"/>
              <a:pathLst>
                <a:path w="17" h="58">
                  <a:moveTo>
                    <a:pt x="1" y="0"/>
                  </a:moveTo>
                  <a:lnTo>
                    <a:pt x="1" y="2"/>
                  </a:lnTo>
                  <a:lnTo>
                    <a:pt x="1" y="7"/>
                  </a:lnTo>
                  <a:lnTo>
                    <a:pt x="0" y="11"/>
                  </a:lnTo>
                  <a:lnTo>
                    <a:pt x="0" y="15"/>
                  </a:lnTo>
                  <a:lnTo>
                    <a:pt x="0" y="18"/>
                  </a:lnTo>
                  <a:lnTo>
                    <a:pt x="1" y="19"/>
                  </a:lnTo>
                  <a:lnTo>
                    <a:pt x="2" y="22"/>
                  </a:lnTo>
                  <a:lnTo>
                    <a:pt x="3" y="25"/>
                  </a:lnTo>
                  <a:lnTo>
                    <a:pt x="4" y="29"/>
                  </a:lnTo>
                  <a:lnTo>
                    <a:pt x="6" y="33"/>
                  </a:lnTo>
                  <a:lnTo>
                    <a:pt x="8" y="37"/>
                  </a:lnTo>
                  <a:lnTo>
                    <a:pt x="10" y="41"/>
                  </a:lnTo>
                  <a:lnTo>
                    <a:pt x="11" y="44"/>
                  </a:lnTo>
                  <a:lnTo>
                    <a:pt x="12" y="46"/>
                  </a:lnTo>
                  <a:lnTo>
                    <a:pt x="13" y="47"/>
                  </a:lnTo>
                  <a:lnTo>
                    <a:pt x="14" y="49"/>
                  </a:lnTo>
                  <a:lnTo>
                    <a:pt x="16" y="51"/>
                  </a:lnTo>
                  <a:lnTo>
                    <a:pt x="16" y="54"/>
                  </a:lnTo>
                  <a:lnTo>
                    <a:pt x="16" y="56"/>
                  </a:lnTo>
                  <a:lnTo>
                    <a:pt x="16" y="57"/>
                  </a:lnTo>
                </a:path>
              </a:pathLst>
            </a:custGeom>
            <a:noFill/>
            <a:ln w="12700" cap="rnd" cmpd="sng">
              <a:solidFill>
                <a:srgbClr val="5D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35" name="Freeform 511"/>
            <p:cNvSpPr>
              <a:spLocks/>
            </p:cNvSpPr>
            <p:nvPr/>
          </p:nvSpPr>
          <p:spPr bwMode="auto">
            <a:xfrm>
              <a:off x="414" y="306"/>
              <a:ext cx="17" cy="59"/>
            </a:xfrm>
            <a:custGeom>
              <a:avLst/>
              <a:gdLst/>
              <a:ahLst/>
              <a:cxnLst>
                <a:cxn ang="0">
                  <a:pos x="1" y="0"/>
                </a:cxn>
                <a:cxn ang="0">
                  <a:pos x="1" y="2"/>
                </a:cxn>
                <a:cxn ang="0">
                  <a:pos x="1" y="7"/>
                </a:cxn>
                <a:cxn ang="0">
                  <a:pos x="0" y="11"/>
                </a:cxn>
                <a:cxn ang="0">
                  <a:pos x="0" y="15"/>
                </a:cxn>
                <a:cxn ang="0">
                  <a:pos x="0" y="18"/>
                </a:cxn>
                <a:cxn ang="0">
                  <a:pos x="0" y="19"/>
                </a:cxn>
                <a:cxn ang="0">
                  <a:pos x="2" y="22"/>
                </a:cxn>
                <a:cxn ang="0">
                  <a:pos x="3" y="25"/>
                </a:cxn>
                <a:cxn ang="0">
                  <a:pos x="4" y="29"/>
                </a:cxn>
                <a:cxn ang="0">
                  <a:pos x="6" y="33"/>
                </a:cxn>
                <a:cxn ang="0">
                  <a:pos x="8" y="38"/>
                </a:cxn>
                <a:cxn ang="0">
                  <a:pos x="10" y="41"/>
                </a:cxn>
                <a:cxn ang="0">
                  <a:pos x="11" y="44"/>
                </a:cxn>
                <a:cxn ang="0">
                  <a:pos x="12" y="46"/>
                </a:cxn>
                <a:cxn ang="0">
                  <a:pos x="13" y="47"/>
                </a:cxn>
                <a:cxn ang="0">
                  <a:pos x="14" y="49"/>
                </a:cxn>
                <a:cxn ang="0">
                  <a:pos x="14" y="51"/>
                </a:cxn>
                <a:cxn ang="0">
                  <a:pos x="16" y="54"/>
                </a:cxn>
                <a:cxn ang="0">
                  <a:pos x="14" y="57"/>
                </a:cxn>
                <a:cxn ang="0">
                  <a:pos x="14" y="58"/>
                </a:cxn>
              </a:cxnLst>
              <a:rect l="0" t="0" r="r" b="b"/>
              <a:pathLst>
                <a:path w="17" h="59">
                  <a:moveTo>
                    <a:pt x="1" y="0"/>
                  </a:moveTo>
                  <a:lnTo>
                    <a:pt x="1" y="2"/>
                  </a:lnTo>
                  <a:lnTo>
                    <a:pt x="1" y="7"/>
                  </a:lnTo>
                  <a:lnTo>
                    <a:pt x="0" y="11"/>
                  </a:lnTo>
                  <a:lnTo>
                    <a:pt x="0" y="15"/>
                  </a:lnTo>
                  <a:lnTo>
                    <a:pt x="0" y="18"/>
                  </a:lnTo>
                  <a:lnTo>
                    <a:pt x="0" y="19"/>
                  </a:lnTo>
                  <a:lnTo>
                    <a:pt x="2" y="22"/>
                  </a:lnTo>
                  <a:lnTo>
                    <a:pt x="3" y="25"/>
                  </a:lnTo>
                  <a:lnTo>
                    <a:pt x="4" y="29"/>
                  </a:lnTo>
                  <a:lnTo>
                    <a:pt x="6" y="33"/>
                  </a:lnTo>
                  <a:lnTo>
                    <a:pt x="8" y="38"/>
                  </a:lnTo>
                  <a:lnTo>
                    <a:pt x="10" y="41"/>
                  </a:lnTo>
                  <a:lnTo>
                    <a:pt x="11" y="44"/>
                  </a:lnTo>
                  <a:lnTo>
                    <a:pt x="12" y="46"/>
                  </a:lnTo>
                  <a:lnTo>
                    <a:pt x="13" y="47"/>
                  </a:lnTo>
                  <a:lnTo>
                    <a:pt x="14" y="49"/>
                  </a:lnTo>
                  <a:lnTo>
                    <a:pt x="14" y="51"/>
                  </a:lnTo>
                  <a:lnTo>
                    <a:pt x="16" y="54"/>
                  </a:lnTo>
                  <a:lnTo>
                    <a:pt x="14" y="57"/>
                  </a:lnTo>
                  <a:lnTo>
                    <a:pt x="14" y="58"/>
                  </a:lnTo>
                </a:path>
              </a:pathLst>
            </a:custGeom>
            <a:noFill/>
            <a:ln w="12700" cap="rnd" cmpd="sng">
              <a:solidFill>
                <a:srgbClr val="5C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36" name="Freeform 512"/>
            <p:cNvSpPr>
              <a:spLocks/>
            </p:cNvSpPr>
            <p:nvPr/>
          </p:nvSpPr>
          <p:spPr bwMode="auto">
            <a:xfrm>
              <a:off x="414" y="306"/>
              <a:ext cx="17" cy="59"/>
            </a:xfrm>
            <a:custGeom>
              <a:avLst/>
              <a:gdLst/>
              <a:ahLst/>
              <a:cxnLst>
                <a:cxn ang="0">
                  <a:pos x="1" y="0"/>
                </a:cxn>
                <a:cxn ang="0">
                  <a:pos x="1" y="2"/>
                </a:cxn>
                <a:cxn ang="0">
                  <a:pos x="0" y="7"/>
                </a:cxn>
                <a:cxn ang="0">
                  <a:pos x="0" y="11"/>
                </a:cxn>
                <a:cxn ang="0">
                  <a:pos x="0" y="15"/>
                </a:cxn>
                <a:cxn ang="0">
                  <a:pos x="0" y="18"/>
                </a:cxn>
                <a:cxn ang="0">
                  <a:pos x="0" y="19"/>
                </a:cxn>
                <a:cxn ang="0">
                  <a:pos x="1" y="22"/>
                </a:cxn>
                <a:cxn ang="0">
                  <a:pos x="3" y="25"/>
                </a:cxn>
                <a:cxn ang="0">
                  <a:pos x="4" y="30"/>
                </a:cxn>
                <a:cxn ang="0">
                  <a:pos x="7" y="34"/>
                </a:cxn>
                <a:cxn ang="0">
                  <a:pos x="8" y="38"/>
                </a:cxn>
                <a:cxn ang="0">
                  <a:pos x="11" y="41"/>
                </a:cxn>
                <a:cxn ang="0">
                  <a:pos x="12" y="44"/>
                </a:cxn>
                <a:cxn ang="0">
                  <a:pos x="13" y="47"/>
                </a:cxn>
                <a:cxn ang="0">
                  <a:pos x="14" y="48"/>
                </a:cxn>
                <a:cxn ang="0">
                  <a:pos x="16" y="49"/>
                </a:cxn>
                <a:cxn ang="0">
                  <a:pos x="16" y="52"/>
                </a:cxn>
                <a:cxn ang="0">
                  <a:pos x="16" y="55"/>
                </a:cxn>
                <a:cxn ang="0">
                  <a:pos x="16" y="57"/>
                </a:cxn>
                <a:cxn ang="0">
                  <a:pos x="16" y="58"/>
                </a:cxn>
              </a:cxnLst>
              <a:rect l="0" t="0" r="r" b="b"/>
              <a:pathLst>
                <a:path w="17" h="59">
                  <a:moveTo>
                    <a:pt x="1" y="0"/>
                  </a:moveTo>
                  <a:lnTo>
                    <a:pt x="1" y="2"/>
                  </a:lnTo>
                  <a:lnTo>
                    <a:pt x="0" y="7"/>
                  </a:lnTo>
                  <a:lnTo>
                    <a:pt x="0" y="11"/>
                  </a:lnTo>
                  <a:lnTo>
                    <a:pt x="0" y="15"/>
                  </a:lnTo>
                  <a:lnTo>
                    <a:pt x="0" y="18"/>
                  </a:lnTo>
                  <a:lnTo>
                    <a:pt x="0" y="19"/>
                  </a:lnTo>
                  <a:lnTo>
                    <a:pt x="1" y="22"/>
                  </a:lnTo>
                  <a:lnTo>
                    <a:pt x="3" y="25"/>
                  </a:lnTo>
                  <a:lnTo>
                    <a:pt x="4" y="30"/>
                  </a:lnTo>
                  <a:lnTo>
                    <a:pt x="7" y="34"/>
                  </a:lnTo>
                  <a:lnTo>
                    <a:pt x="8" y="38"/>
                  </a:lnTo>
                  <a:lnTo>
                    <a:pt x="11" y="41"/>
                  </a:lnTo>
                  <a:lnTo>
                    <a:pt x="12" y="44"/>
                  </a:lnTo>
                  <a:lnTo>
                    <a:pt x="13" y="47"/>
                  </a:lnTo>
                  <a:lnTo>
                    <a:pt x="14" y="48"/>
                  </a:lnTo>
                  <a:lnTo>
                    <a:pt x="16" y="49"/>
                  </a:lnTo>
                  <a:lnTo>
                    <a:pt x="16" y="52"/>
                  </a:lnTo>
                  <a:lnTo>
                    <a:pt x="16" y="55"/>
                  </a:lnTo>
                  <a:lnTo>
                    <a:pt x="16" y="57"/>
                  </a:lnTo>
                  <a:lnTo>
                    <a:pt x="16" y="58"/>
                  </a:lnTo>
                </a:path>
              </a:pathLst>
            </a:custGeom>
            <a:noFill/>
            <a:ln w="12700" cap="rnd" cmpd="sng">
              <a:solidFill>
                <a:srgbClr val="5C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37" name="Freeform 513"/>
            <p:cNvSpPr>
              <a:spLocks/>
            </p:cNvSpPr>
            <p:nvPr/>
          </p:nvSpPr>
          <p:spPr bwMode="auto">
            <a:xfrm>
              <a:off x="414" y="306"/>
              <a:ext cx="17" cy="59"/>
            </a:xfrm>
            <a:custGeom>
              <a:avLst/>
              <a:gdLst/>
              <a:ahLst/>
              <a:cxnLst>
                <a:cxn ang="0">
                  <a:pos x="1" y="0"/>
                </a:cxn>
                <a:cxn ang="0">
                  <a:pos x="1" y="2"/>
                </a:cxn>
                <a:cxn ang="0">
                  <a:pos x="0" y="7"/>
                </a:cxn>
                <a:cxn ang="0">
                  <a:pos x="0" y="12"/>
                </a:cxn>
                <a:cxn ang="0">
                  <a:pos x="0" y="16"/>
                </a:cxn>
                <a:cxn ang="0">
                  <a:pos x="0" y="18"/>
                </a:cxn>
                <a:cxn ang="0">
                  <a:pos x="0" y="19"/>
                </a:cxn>
                <a:cxn ang="0">
                  <a:pos x="1" y="22"/>
                </a:cxn>
                <a:cxn ang="0">
                  <a:pos x="3" y="26"/>
                </a:cxn>
                <a:cxn ang="0">
                  <a:pos x="4" y="30"/>
                </a:cxn>
                <a:cxn ang="0">
                  <a:pos x="6" y="34"/>
                </a:cxn>
                <a:cxn ang="0">
                  <a:pos x="8" y="38"/>
                </a:cxn>
                <a:cxn ang="0">
                  <a:pos x="11" y="42"/>
                </a:cxn>
                <a:cxn ang="0">
                  <a:pos x="12" y="44"/>
                </a:cxn>
                <a:cxn ang="0">
                  <a:pos x="13" y="47"/>
                </a:cxn>
                <a:cxn ang="0">
                  <a:pos x="14" y="48"/>
                </a:cxn>
                <a:cxn ang="0">
                  <a:pos x="16" y="49"/>
                </a:cxn>
                <a:cxn ang="0">
                  <a:pos x="16" y="52"/>
                </a:cxn>
                <a:cxn ang="0">
                  <a:pos x="16" y="55"/>
                </a:cxn>
                <a:cxn ang="0">
                  <a:pos x="16" y="57"/>
                </a:cxn>
                <a:cxn ang="0">
                  <a:pos x="16" y="58"/>
                </a:cxn>
              </a:cxnLst>
              <a:rect l="0" t="0" r="r" b="b"/>
              <a:pathLst>
                <a:path w="17" h="59">
                  <a:moveTo>
                    <a:pt x="1" y="0"/>
                  </a:moveTo>
                  <a:lnTo>
                    <a:pt x="1" y="2"/>
                  </a:lnTo>
                  <a:lnTo>
                    <a:pt x="0" y="7"/>
                  </a:lnTo>
                  <a:lnTo>
                    <a:pt x="0" y="12"/>
                  </a:lnTo>
                  <a:lnTo>
                    <a:pt x="0" y="16"/>
                  </a:lnTo>
                  <a:lnTo>
                    <a:pt x="0" y="18"/>
                  </a:lnTo>
                  <a:lnTo>
                    <a:pt x="0" y="19"/>
                  </a:lnTo>
                  <a:lnTo>
                    <a:pt x="1" y="22"/>
                  </a:lnTo>
                  <a:lnTo>
                    <a:pt x="3" y="26"/>
                  </a:lnTo>
                  <a:lnTo>
                    <a:pt x="4" y="30"/>
                  </a:lnTo>
                  <a:lnTo>
                    <a:pt x="6" y="34"/>
                  </a:lnTo>
                  <a:lnTo>
                    <a:pt x="8" y="38"/>
                  </a:lnTo>
                  <a:lnTo>
                    <a:pt x="11" y="42"/>
                  </a:lnTo>
                  <a:lnTo>
                    <a:pt x="12" y="44"/>
                  </a:lnTo>
                  <a:lnTo>
                    <a:pt x="13" y="47"/>
                  </a:lnTo>
                  <a:lnTo>
                    <a:pt x="14" y="48"/>
                  </a:lnTo>
                  <a:lnTo>
                    <a:pt x="16" y="49"/>
                  </a:lnTo>
                  <a:lnTo>
                    <a:pt x="16" y="52"/>
                  </a:lnTo>
                  <a:lnTo>
                    <a:pt x="16" y="55"/>
                  </a:lnTo>
                  <a:lnTo>
                    <a:pt x="16" y="57"/>
                  </a:lnTo>
                  <a:lnTo>
                    <a:pt x="16" y="58"/>
                  </a:lnTo>
                </a:path>
              </a:pathLst>
            </a:custGeom>
            <a:noFill/>
            <a:ln w="12700" cap="rnd" cmpd="sng">
              <a:solidFill>
                <a:srgbClr val="5B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38" name="Freeform 514"/>
            <p:cNvSpPr>
              <a:spLocks/>
            </p:cNvSpPr>
            <p:nvPr/>
          </p:nvSpPr>
          <p:spPr bwMode="auto">
            <a:xfrm>
              <a:off x="413" y="306"/>
              <a:ext cx="17" cy="60"/>
            </a:xfrm>
            <a:custGeom>
              <a:avLst/>
              <a:gdLst/>
              <a:ahLst/>
              <a:cxnLst>
                <a:cxn ang="0">
                  <a:pos x="2" y="0"/>
                </a:cxn>
                <a:cxn ang="0">
                  <a:pos x="2" y="2"/>
                </a:cxn>
                <a:cxn ang="0">
                  <a:pos x="1" y="7"/>
                </a:cxn>
                <a:cxn ang="0">
                  <a:pos x="1" y="12"/>
                </a:cxn>
                <a:cxn ang="0">
                  <a:pos x="0" y="16"/>
                </a:cxn>
                <a:cxn ang="0">
                  <a:pos x="0" y="18"/>
                </a:cxn>
                <a:cxn ang="0">
                  <a:pos x="1" y="20"/>
                </a:cxn>
                <a:cxn ang="0">
                  <a:pos x="2" y="22"/>
                </a:cxn>
                <a:cxn ang="0">
                  <a:pos x="3" y="26"/>
                </a:cxn>
                <a:cxn ang="0">
                  <a:pos x="5" y="30"/>
                </a:cxn>
                <a:cxn ang="0">
                  <a:pos x="6" y="34"/>
                </a:cxn>
                <a:cxn ang="0">
                  <a:pos x="9" y="38"/>
                </a:cxn>
                <a:cxn ang="0">
                  <a:pos x="10" y="42"/>
                </a:cxn>
                <a:cxn ang="0">
                  <a:pos x="12" y="45"/>
                </a:cxn>
                <a:cxn ang="0">
                  <a:pos x="13" y="47"/>
                </a:cxn>
                <a:cxn ang="0">
                  <a:pos x="14" y="48"/>
                </a:cxn>
                <a:cxn ang="0">
                  <a:pos x="14" y="50"/>
                </a:cxn>
                <a:cxn ang="0">
                  <a:pos x="16" y="52"/>
                </a:cxn>
                <a:cxn ang="0">
                  <a:pos x="16" y="55"/>
                </a:cxn>
                <a:cxn ang="0">
                  <a:pos x="14" y="58"/>
                </a:cxn>
                <a:cxn ang="0">
                  <a:pos x="14" y="59"/>
                </a:cxn>
              </a:cxnLst>
              <a:rect l="0" t="0" r="r" b="b"/>
              <a:pathLst>
                <a:path w="17" h="60">
                  <a:moveTo>
                    <a:pt x="2" y="0"/>
                  </a:moveTo>
                  <a:lnTo>
                    <a:pt x="2" y="2"/>
                  </a:lnTo>
                  <a:lnTo>
                    <a:pt x="1" y="7"/>
                  </a:lnTo>
                  <a:lnTo>
                    <a:pt x="1" y="12"/>
                  </a:lnTo>
                  <a:lnTo>
                    <a:pt x="0" y="16"/>
                  </a:lnTo>
                  <a:lnTo>
                    <a:pt x="0" y="18"/>
                  </a:lnTo>
                  <a:lnTo>
                    <a:pt x="1" y="20"/>
                  </a:lnTo>
                  <a:lnTo>
                    <a:pt x="2" y="22"/>
                  </a:lnTo>
                  <a:lnTo>
                    <a:pt x="3" y="26"/>
                  </a:lnTo>
                  <a:lnTo>
                    <a:pt x="5" y="30"/>
                  </a:lnTo>
                  <a:lnTo>
                    <a:pt x="6" y="34"/>
                  </a:lnTo>
                  <a:lnTo>
                    <a:pt x="9" y="38"/>
                  </a:lnTo>
                  <a:lnTo>
                    <a:pt x="10" y="42"/>
                  </a:lnTo>
                  <a:lnTo>
                    <a:pt x="12" y="45"/>
                  </a:lnTo>
                  <a:lnTo>
                    <a:pt x="13" y="47"/>
                  </a:lnTo>
                  <a:lnTo>
                    <a:pt x="14" y="48"/>
                  </a:lnTo>
                  <a:lnTo>
                    <a:pt x="14" y="50"/>
                  </a:lnTo>
                  <a:lnTo>
                    <a:pt x="16" y="52"/>
                  </a:lnTo>
                  <a:lnTo>
                    <a:pt x="16" y="55"/>
                  </a:lnTo>
                  <a:lnTo>
                    <a:pt x="14" y="58"/>
                  </a:lnTo>
                  <a:lnTo>
                    <a:pt x="14" y="59"/>
                  </a:lnTo>
                </a:path>
              </a:pathLst>
            </a:custGeom>
            <a:noFill/>
            <a:ln w="12700" cap="rnd" cmpd="sng">
              <a:solidFill>
                <a:srgbClr val="5B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39" name="Freeform 515"/>
            <p:cNvSpPr>
              <a:spLocks/>
            </p:cNvSpPr>
            <p:nvPr/>
          </p:nvSpPr>
          <p:spPr bwMode="auto">
            <a:xfrm>
              <a:off x="413" y="306"/>
              <a:ext cx="17" cy="60"/>
            </a:xfrm>
            <a:custGeom>
              <a:avLst/>
              <a:gdLst/>
              <a:ahLst/>
              <a:cxnLst>
                <a:cxn ang="0">
                  <a:pos x="2" y="0"/>
                </a:cxn>
                <a:cxn ang="0">
                  <a:pos x="2" y="2"/>
                </a:cxn>
                <a:cxn ang="0">
                  <a:pos x="1" y="7"/>
                </a:cxn>
                <a:cxn ang="0">
                  <a:pos x="1" y="12"/>
                </a:cxn>
                <a:cxn ang="0">
                  <a:pos x="0" y="16"/>
                </a:cxn>
                <a:cxn ang="0">
                  <a:pos x="0" y="18"/>
                </a:cxn>
                <a:cxn ang="0">
                  <a:pos x="1" y="20"/>
                </a:cxn>
                <a:cxn ang="0">
                  <a:pos x="2" y="22"/>
                </a:cxn>
                <a:cxn ang="0">
                  <a:pos x="3" y="26"/>
                </a:cxn>
                <a:cxn ang="0">
                  <a:pos x="4" y="30"/>
                </a:cxn>
                <a:cxn ang="0">
                  <a:pos x="7" y="34"/>
                </a:cxn>
                <a:cxn ang="0">
                  <a:pos x="9" y="38"/>
                </a:cxn>
                <a:cxn ang="0">
                  <a:pos x="11" y="42"/>
                </a:cxn>
                <a:cxn ang="0">
                  <a:pos x="12" y="45"/>
                </a:cxn>
                <a:cxn ang="0">
                  <a:pos x="14" y="47"/>
                </a:cxn>
                <a:cxn ang="0">
                  <a:pos x="14" y="48"/>
                </a:cxn>
                <a:cxn ang="0">
                  <a:pos x="16" y="50"/>
                </a:cxn>
                <a:cxn ang="0">
                  <a:pos x="16" y="52"/>
                </a:cxn>
                <a:cxn ang="0">
                  <a:pos x="16" y="56"/>
                </a:cxn>
                <a:cxn ang="0">
                  <a:pos x="16" y="58"/>
                </a:cxn>
                <a:cxn ang="0">
                  <a:pos x="16" y="59"/>
                </a:cxn>
              </a:cxnLst>
              <a:rect l="0" t="0" r="r" b="b"/>
              <a:pathLst>
                <a:path w="17" h="60">
                  <a:moveTo>
                    <a:pt x="2" y="0"/>
                  </a:moveTo>
                  <a:lnTo>
                    <a:pt x="2" y="2"/>
                  </a:lnTo>
                  <a:lnTo>
                    <a:pt x="1" y="7"/>
                  </a:lnTo>
                  <a:lnTo>
                    <a:pt x="1" y="12"/>
                  </a:lnTo>
                  <a:lnTo>
                    <a:pt x="0" y="16"/>
                  </a:lnTo>
                  <a:lnTo>
                    <a:pt x="0" y="18"/>
                  </a:lnTo>
                  <a:lnTo>
                    <a:pt x="1" y="20"/>
                  </a:lnTo>
                  <a:lnTo>
                    <a:pt x="2" y="22"/>
                  </a:lnTo>
                  <a:lnTo>
                    <a:pt x="3" y="26"/>
                  </a:lnTo>
                  <a:lnTo>
                    <a:pt x="4" y="30"/>
                  </a:lnTo>
                  <a:lnTo>
                    <a:pt x="7" y="34"/>
                  </a:lnTo>
                  <a:lnTo>
                    <a:pt x="9" y="38"/>
                  </a:lnTo>
                  <a:lnTo>
                    <a:pt x="11" y="42"/>
                  </a:lnTo>
                  <a:lnTo>
                    <a:pt x="12" y="45"/>
                  </a:lnTo>
                  <a:lnTo>
                    <a:pt x="14" y="47"/>
                  </a:lnTo>
                  <a:lnTo>
                    <a:pt x="14" y="48"/>
                  </a:lnTo>
                  <a:lnTo>
                    <a:pt x="16" y="50"/>
                  </a:lnTo>
                  <a:lnTo>
                    <a:pt x="16" y="52"/>
                  </a:lnTo>
                  <a:lnTo>
                    <a:pt x="16" y="56"/>
                  </a:lnTo>
                  <a:lnTo>
                    <a:pt x="16" y="58"/>
                  </a:lnTo>
                  <a:lnTo>
                    <a:pt x="16" y="59"/>
                  </a:lnTo>
                </a:path>
              </a:pathLst>
            </a:custGeom>
            <a:noFill/>
            <a:ln w="12700" cap="rnd" cmpd="sng">
              <a:solidFill>
                <a:srgbClr val="5A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40" name="Freeform 516"/>
            <p:cNvSpPr>
              <a:spLocks/>
            </p:cNvSpPr>
            <p:nvPr/>
          </p:nvSpPr>
          <p:spPr bwMode="auto">
            <a:xfrm>
              <a:off x="413" y="306"/>
              <a:ext cx="17" cy="60"/>
            </a:xfrm>
            <a:custGeom>
              <a:avLst/>
              <a:gdLst/>
              <a:ahLst/>
              <a:cxnLst>
                <a:cxn ang="0">
                  <a:pos x="2" y="0"/>
                </a:cxn>
                <a:cxn ang="0">
                  <a:pos x="2" y="3"/>
                </a:cxn>
                <a:cxn ang="0">
                  <a:pos x="1" y="7"/>
                </a:cxn>
                <a:cxn ang="0">
                  <a:pos x="1" y="12"/>
                </a:cxn>
                <a:cxn ang="0">
                  <a:pos x="0" y="16"/>
                </a:cxn>
                <a:cxn ang="0">
                  <a:pos x="0" y="18"/>
                </a:cxn>
                <a:cxn ang="0">
                  <a:pos x="1" y="20"/>
                </a:cxn>
                <a:cxn ang="0">
                  <a:pos x="2" y="23"/>
                </a:cxn>
                <a:cxn ang="0">
                  <a:pos x="3" y="26"/>
                </a:cxn>
                <a:cxn ang="0">
                  <a:pos x="4" y="30"/>
                </a:cxn>
                <a:cxn ang="0">
                  <a:pos x="7" y="34"/>
                </a:cxn>
                <a:cxn ang="0">
                  <a:pos x="9" y="38"/>
                </a:cxn>
                <a:cxn ang="0">
                  <a:pos x="11" y="42"/>
                </a:cxn>
                <a:cxn ang="0">
                  <a:pos x="12" y="45"/>
                </a:cxn>
                <a:cxn ang="0">
                  <a:pos x="13" y="47"/>
                </a:cxn>
                <a:cxn ang="0">
                  <a:pos x="14" y="49"/>
                </a:cxn>
                <a:cxn ang="0">
                  <a:pos x="16" y="50"/>
                </a:cxn>
                <a:cxn ang="0">
                  <a:pos x="16" y="53"/>
                </a:cxn>
                <a:cxn ang="0">
                  <a:pos x="16" y="56"/>
                </a:cxn>
                <a:cxn ang="0">
                  <a:pos x="16" y="58"/>
                </a:cxn>
                <a:cxn ang="0">
                  <a:pos x="16" y="59"/>
                </a:cxn>
              </a:cxnLst>
              <a:rect l="0" t="0" r="r" b="b"/>
              <a:pathLst>
                <a:path w="17" h="60">
                  <a:moveTo>
                    <a:pt x="2" y="0"/>
                  </a:moveTo>
                  <a:lnTo>
                    <a:pt x="2" y="3"/>
                  </a:lnTo>
                  <a:lnTo>
                    <a:pt x="1" y="7"/>
                  </a:lnTo>
                  <a:lnTo>
                    <a:pt x="1" y="12"/>
                  </a:lnTo>
                  <a:lnTo>
                    <a:pt x="0" y="16"/>
                  </a:lnTo>
                  <a:lnTo>
                    <a:pt x="0" y="18"/>
                  </a:lnTo>
                  <a:lnTo>
                    <a:pt x="1" y="20"/>
                  </a:lnTo>
                  <a:lnTo>
                    <a:pt x="2" y="23"/>
                  </a:lnTo>
                  <a:lnTo>
                    <a:pt x="3" y="26"/>
                  </a:lnTo>
                  <a:lnTo>
                    <a:pt x="4" y="30"/>
                  </a:lnTo>
                  <a:lnTo>
                    <a:pt x="7" y="34"/>
                  </a:lnTo>
                  <a:lnTo>
                    <a:pt x="9" y="38"/>
                  </a:lnTo>
                  <a:lnTo>
                    <a:pt x="11" y="42"/>
                  </a:lnTo>
                  <a:lnTo>
                    <a:pt x="12" y="45"/>
                  </a:lnTo>
                  <a:lnTo>
                    <a:pt x="13" y="47"/>
                  </a:lnTo>
                  <a:lnTo>
                    <a:pt x="14" y="49"/>
                  </a:lnTo>
                  <a:lnTo>
                    <a:pt x="16" y="50"/>
                  </a:lnTo>
                  <a:lnTo>
                    <a:pt x="16" y="53"/>
                  </a:lnTo>
                  <a:lnTo>
                    <a:pt x="16" y="56"/>
                  </a:lnTo>
                  <a:lnTo>
                    <a:pt x="16" y="58"/>
                  </a:lnTo>
                  <a:lnTo>
                    <a:pt x="16" y="59"/>
                  </a:lnTo>
                </a:path>
              </a:pathLst>
            </a:custGeom>
            <a:noFill/>
            <a:ln w="12700" cap="rnd" cmpd="sng">
              <a:solidFill>
                <a:srgbClr val="5A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41" name="Freeform 517"/>
            <p:cNvSpPr>
              <a:spLocks/>
            </p:cNvSpPr>
            <p:nvPr/>
          </p:nvSpPr>
          <p:spPr bwMode="auto">
            <a:xfrm>
              <a:off x="413" y="306"/>
              <a:ext cx="17" cy="61"/>
            </a:xfrm>
            <a:custGeom>
              <a:avLst/>
              <a:gdLst/>
              <a:ahLst/>
              <a:cxnLst>
                <a:cxn ang="0">
                  <a:pos x="2" y="0"/>
                </a:cxn>
                <a:cxn ang="0">
                  <a:pos x="2" y="3"/>
                </a:cxn>
                <a:cxn ang="0">
                  <a:pos x="1" y="7"/>
                </a:cxn>
                <a:cxn ang="0">
                  <a:pos x="1" y="12"/>
                </a:cxn>
                <a:cxn ang="0">
                  <a:pos x="0" y="16"/>
                </a:cxn>
                <a:cxn ang="0">
                  <a:pos x="0" y="18"/>
                </a:cxn>
                <a:cxn ang="0">
                  <a:pos x="1" y="20"/>
                </a:cxn>
                <a:cxn ang="0">
                  <a:pos x="2" y="23"/>
                </a:cxn>
                <a:cxn ang="0">
                  <a:pos x="3" y="26"/>
                </a:cxn>
                <a:cxn ang="0">
                  <a:pos x="4" y="30"/>
                </a:cxn>
                <a:cxn ang="0">
                  <a:pos x="7" y="34"/>
                </a:cxn>
                <a:cxn ang="0">
                  <a:pos x="8" y="38"/>
                </a:cxn>
                <a:cxn ang="0">
                  <a:pos x="11" y="42"/>
                </a:cxn>
                <a:cxn ang="0">
                  <a:pos x="12" y="45"/>
                </a:cxn>
                <a:cxn ang="0">
                  <a:pos x="13" y="48"/>
                </a:cxn>
                <a:cxn ang="0">
                  <a:pos x="14" y="49"/>
                </a:cxn>
                <a:cxn ang="0">
                  <a:pos x="16" y="50"/>
                </a:cxn>
                <a:cxn ang="0">
                  <a:pos x="16" y="53"/>
                </a:cxn>
                <a:cxn ang="0">
                  <a:pos x="16" y="56"/>
                </a:cxn>
                <a:cxn ang="0">
                  <a:pos x="16" y="58"/>
                </a:cxn>
                <a:cxn ang="0">
                  <a:pos x="14" y="60"/>
                </a:cxn>
              </a:cxnLst>
              <a:rect l="0" t="0" r="r" b="b"/>
              <a:pathLst>
                <a:path w="17" h="61">
                  <a:moveTo>
                    <a:pt x="2" y="0"/>
                  </a:moveTo>
                  <a:lnTo>
                    <a:pt x="2" y="3"/>
                  </a:lnTo>
                  <a:lnTo>
                    <a:pt x="1" y="7"/>
                  </a:lnTo>
                  <a:lnTo>
                    <a:pt x="1" y="12"/>
                  </a:lnTo>
                  <a:lnTo>
                    <a:pt x="0" y="16"/>
                  </a:lnTo>
                  <a:lnTo>
                    <a:pt x="0" y="18"/>
                  </a:lnTo>
                  <a:lnTo>
                    <a:pt x="1" y="20"/>
                  </a:lnTo>
                  <a:lnTo>
                    <a:pt x="2" y="23"/>
                  </a:lnTo>
                  <a:lnTo>
                    <a:pt x="3" y="26"/>
                  </a:lnTo>
                  <a:lnTo>
                    <a:pt x="4" y="30"/>
                  </a:lnTo>
                  <a:lnTo>
                    <a:pt x="7" y="34"/>
                  </a:lnTo>
                  <a:lnTo>
                    <a:pt x="8" y="38"/>
                  </a:lnTo>
                  <a:lnTo>
                    <a:pt x="11" y="42"/>
                  </a:lnTo>
                  <a:lnTo>
                    <a:pt x="12" y="45"/>
                  </a:lnTo>
                  <a:lnTo>
                    <a:pt x="13" y="48"/>
                  </a:lnTo>
                  <a:lnTo>
                    <a:pt x="14" y="49"/>
                  </a:lnTo>
                  <a:lnTo>
                    <a:pt x="16" y="50"/>
                  </a:lnTo>
                  <a:lnTo>
                    <a:pt x="16" y="53"/>
                  </a:lnTo>
                  <a:lnTo>
                    <a:pt x="16" y="56"/>
                  </a:lnTo>
                  <a:lnTo>
                    <a:pt x="16" y="58"/>
                  </a:lnTo>
                  <a:lnTo>
                    <a:pt x="14" y="60"/>
                  </a:lnTo>
                </a:path>
              </a:pathLst>
            </a:custGeom>
            <a:noFill/>
            <a:ln w="12700" cap="rnd" cmpd="sng">
              <a:solidFill>
                <a:srgbClr val="59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42" name="Freeform 518"/>
            <p:cNvSpPr>
              <a:spLocks/>
            </p:cNvSpPr>
            <p:nvPr/>
          </p:nvSpPr>
          <p:spPr bwMode="auto">
            <a:xfrm>
              <a:off x="413" y="307"/>
              <a:ext cx="17" cy="60"/>
            </a:xfrm>
            <a:custGeom>
              <a:avLst/>
              <a:gdLst/>
              <a:ahLst/>
              <a:cxnLst>
                <a:cxn ang="0">
                  <a:pos x="2" y="0"/>
                </a:cxn>
                <a:cxn ang="0">
                  <a:pos x="2" y="2"/>
                </a:cxn>
                <a:cxn ang="0">
                  <a:pos x="1" y="6"/>
                </a:cxn>
                <a:cxn ang="0">
                  <a:pos x="0" y="11"/>
                </a:cxn>
                <a:cxn ang="0">
                  <a:pos x="0" y="15"/>
                </a:cxn>
                <a:cxn ang="0">
                  <a:pos x="0" y="18"/>
                </a:cxn>
                <a:cxn ang="0">
                  <a:pos x="1" y="19"/>
                </a:cxn>
                <a:cxn ang="0">
                  <a:pos x="2" y="22"/>
                </a:cxn>
                <a:cxn ang="0">
                  <a:pos x="3" y="25"/>
                </a:cxn>
                <a:cxn ang="0">
                  <a:pos x="4" y="29"/>
                </a:cxn>
                <a:cxn ang="0">
                  <a:pos x="7" y="34"/>
                </a:cxn>
                <a:cxn ang="0">
                  <a:pos x="8" y="38"/>
                </a:cxn>
                <a:cxn ang="0">
                  <a:pos x="11" y="42"/>
                </a:cxn>
                <a:cxn ang="0">
                  <a:pos x="12" y="45"/>
                </a:cxn>
                <a:cxn ang="0">
                  <a:pos x="13" y="47"/>
                </a:cxn>
                <a:cxn ang="0">
                  <a:pos x="14" y="48"/>
                </a:cxn>
                <a:cxn ang="0">
                  <a:pos x="14" y="49"/>
                </a:cxn>
                <a:cxn ang="0">
                  <a:pos x="16" y="52"/>
                </a:cxn>
                <a:cxn ang="0">
                  <a:pos x="14" y="55"/>
                </a:cxn>
                <a:cxn ang="0">
                  <a:pos x="14" y="58"/>
                </a:cxn>
                <a:cxn ang="0">
                  <a:pos x="14" y="59"/>
                </a:cxn>
              </a:cxnLst>
              <a:rect l="0" t="0" r="r" b="b"/>
              <a:pathLst>
                <a:path w="17" h="60">
                  <a:moveTo>
                    <a:pt x="2" y="0"/>
                  </a:moveTo>
                  <a:lnTo>
                    <a:pt x="2" y="2"/>
                  </a:lnTo>
                  <a:lnTo>
                    <a:pt x="1" y="6"/>
                  </a:lnTo>
                  <a:lnTo>
                    <a:pt x="0" y="11"/>
                  </a:lnTo>
                  <a:lnTo>
                    <a:pt x="0" y="15"/>
                  </a:lnTo>
                  <a:lnTo>
                    <a:pt x="0" y="18"/>
                  </a:lnTo>
                  <a:lnTo>
                    <a:pt x="1" y="19"/>
                  </a:lnTo>
                  <a:lnTo>
                    <a:pt x="2" y="22"/>
                  </a:lnTo>
                  <a:lnTo>
                    <a:pt x="3" y="25"/>
                  </a:lnTo>
                  <a:lnTo>
                    <a:pt x="4" y="29"/>
                  </a:lnTo>
                  <a:lnTo>
                    <a:pt x="7" y="34"/>
                  </a:lnTo>
                  <a:lnTo>
                    <a:pt x="8" y="38"/>
                  </a:lnTo>
                  <a:lnTo>
                    <a:pt x="11" y="42"/>
                  </a:lnTo>
                  <a:lnTo>
                    <a:pt x="12" y="45"/>
                  </a:lnTo>
                  <a:lnTo>
                    <a:pt x="13" y="47"/>
                  </a:lnTo>
                  <a:lnTo>
                    <a:pt x="14" y="48"/>
                  </a:lnTo>
                  <a:lnTo>
                    <a:pt x="14" y="49"/>
                  </a:lnTo>
                  <a:lnTo>
                    <a:pt x="16" y="52"/>
                  </a:lnTo>
                  <a:lnTo>
                    <a:pt x="14" y="55"/>
                  </a:lnTo>
                  <a:lnTo>
                    <a:pt x="14" y="58"/>
                  </a:lnTo>
                  <a:lnTo>
                    <a:pt x="14" y="59"/>
                  </a:lnTo>
                </a:path>
              </a:pathLst>
            </a:custGeom>
            <a:noFill/>
            <a:ln w="12700" cap="rnd" cmpd="sng">
              <a:solidFill>
                <a:srgbClr val="59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43" name="Freeform 519"/>
            <p:cNvSpPr>
              <a:spLocks/>
            </p:cNvSpPr>
            <p:nvPr/>
          </p:nvSpPr>
          <p:spPr bwMode="auto">
            <a:xfrm>
              <a:off x="413" y="307"/>
              <a:ext cx="17" cy="60"/>
            </a:xfrm>
            <a:custGeom>
              <a:avLst/>
              <a:gdLst/>
              <a:ahLst/>
              <a:cxnLst>
                <a:cxn ang="0">
                  <a:pos x="2" y="0"/>
                </a:cxn>
                <a:cxn ang="0">
                  <a:pos x="2" y="2"/>
                </a:cxn>
                <a:cxn ang="0">
                  <a:pos x="1" y="6"/>
                </a:cxn>
                <a:cxn ang="0">
                  <a:pos x="0" y="11"/>
                </a:cxn>
                <a:cxn ang="0">
                  <a:pos x="0" y="15"/>
                </a:cxn>
                <a:cxn ang="0">
                  <a:pos x="0" y="18"/>
                </a:cxn>
                <a:cxn ang="0">
                  <a:pos x="1" y="19"/>
                </a:cxn>
                <a:cxn ang="0">
                  <a:pos x="2" y="22"/>
                </a:cxn>
                <a:cxn ang="0">
                  <a:pos x="4" y="25"/>
                </a:cxn>
                <a:cxn ang="0">
                  <a:pos x="5" y="30"/>
                </a:cxn>
                <a:cxn ang="0">
                  <a:pos x="6" y="34"/>
                </a:cxn>
                <a:cxn ang="0">
                  <a:pos x="9" y="38"/>
                </a:cxn>
                <a:cxn ang="0">
                  <a:pos x="12" y="42"/>
                </a:cxn>
                <a:cxn ang="0">
                  <a:pos x="13" y="45"/>
                </a:cxn>
                <a:cxn ang="0">
                  <a:pos x="14" y="47"/>
                </a:cxn>
                <a:cxn ang="0">
                  <a:pos x="16" y="48"/>
                </a:cxn>
                <a:cxn ang="0">
                  <a:pos x="16" y="49"/>
                </a:cxn>
                <a:cxn ang="0">
                  <a:pos x="16" y="52"/>
                </a:cxn>
                <a:cxn ang="0">
                  <a:pos x="16" y="55"/>
                </a:cxn>
                <a:cxn ang="0">
                  <a:pos x="16" y="58"/>
                </a:cxn>
                <a:cxn ang="0">
                  <a:pos x="16" y="59"/>
                </a:cxn>
              </a:cxnLst>
              <a:rect l="0" t="0" r="r" b="b"/>
              <a:pathLst>
                <a:path w="17" h="60">
                  <a:moveTo>
                    <a:pt x="2" y="0"/>
                  </a:moveTo>
                  <a:lnTo>
                    <a:pt x="2" y="2"/>
                  </a:lnTo>
                  <a:lnTo>
                    <a:pt x="1" y="6"/>
                  </a:lnTo>
                  <a:lnTo>
                    <a:pt x="0" y="11"/>
                  </a:lnTo>
                  <a:lnTo>
                    <a:pt x="0" y="15"/>
                  </a:lnTo>
                  <a:lnTo>
                    <a:pt x="0" y="18"/>
                  </a:lnTo>
                  <a:lnTo>
                    <a:pt x="1" y="19"/>
                  </a:lnTo>
                  <a:lnTo>
                    <a:pt x="2" y="22"/>
                  </a:lnTo>
                  <a:lnTo>
                    <a:pt x="4" y="25"/>
                  </a:lnTo>
                  <a:lnTo>
                    <a:pt x="5" y="30"/>
                  </a:lnTo>
                  <a:lnTo>
                    <a:pt x="6" y="34"/>
                  </a:lnTo>
                  <a:lnTo>
                    <a:pt x="9" y="38"/>
                  </a:lnTo>
                  <a:lnTo>
                    <a:pt x="12" y="42"/>
                  </a:lnTo>
                  <a:lnTo>
                    <a:pt x="13" y="45"/>
                  </a:lnTo>
                  <a:lnTo>
                    <a:pt x="14" y="47"/>
                  </a:lnTo>
                  <a:lnTo>
                    <a:pt x="16" y="48"/>
                  </a:lnTo>
                  <a:lnTo>
                    <a:pt x="16" y="49"/>
                  </a:lnTo>
                  <a:lnTo>
                    <a:pt x="16" y="52"/>
                  </a:lnTo>
                  <a:lnTo>
                    <a:pt x="16" y="55"/>
                  </a:lnTo>
                  <a:lnTo>
                    <a:pt x="16" y="58"/>
                  </a:lnTo>
                  <a:lnTo>
                    <a:pt x="16" y="59"/>
                  </a:lnTo>
                </a:path>
              </a:pathLst>
            </a:custGeom>
            <a:noFill/>
            <a:ln w="12700" cap="rnd" cmpd="sng">
              <a:solidFill>
                <a:srgbClr val="58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44" name="Freeform 520"/>
            <p:cNvSpPr>
              <a:spLocks/>
            </p:cNvSpPr>
            <p:nvPr/>
          </p:nvSpPr>
          <p:spPr bwMode="auto">
            <a:xfrm>
              <a:off x="413" y="307"/>
              <a:ext cx="17" cy="60"/>
            </a:xfrm>
            <a:custGeom>
              <a:avLst/>
              <a:gdLst/>
              <a:ahLst/>
              <a:cxnLst>
                <a:cxn ang="0">
                  <a:pos x="2" y="0"/>
                </a:cxn>
                <a:cxn ang="0">
                  <a:pos x="1" y="2"/>
                </a:cxn>
                <a:cxn ang="0">
                  <a:pos x="1" y="6"/>
                </a:cxn>
                <a:cxn ang="0">
                  <a:pos x="0" y="11"/>
                </a:cxn>
                <a:cxn ang="0">
                  <a:pos x="0" y="16"/>
                </a:cxn>
                <a:cxn ang="0">
                  <a:pos x="0" y="18"/>
                </a:cxn>
                <a:cxn ang="0">
                  <a:pos x="0" y="19"/>
                </a:cxn>
                <a:cxn ang="0">
                  <a:pos x="1" y="22"/>
                </a:cxn>
                <a:cxn ang="0">
                  <a:pos x="4" y="25"/>
                </a:cxn>
                <a:cxn ang="0">
                  <a:pos x="5" y="30"/>
                </a:cxn>
                <a:cxn ang="0">
                  <a:pos x="6" y="34"/>
                </a:cxn>
                <a:cxn ang="0">
                  <a:pos x="9" y="38"/>
                </a:cxn>
                <a:cxn ang="0">
                  <a:pos x="10" y="42"/>
                </a:cxn>
                <a:cxn ang="0">
                  <a:pos x="13" y="45"/>
                </a:cxn>
                <a:cxn ang="0">
                  <a:pos x="14" y="47"/>
                </a:cxn>
                <a:cxn ang="0">
                  <a:pos x="14" y="48"/>
                </a:cxn>
                <a:cxn ang="0">
                  <a:pos x="16" y="50"/>
                </a:cxn>
                <a:cxn ang="0">
                  <a:pos x="16" y="53"/>
                </a:cxn>
                <a:cxn ang="0">
                  <a:pos x="16" y="56"/>
                </a:cxn>
                <a:cxn ang="0">
                  <a:pos x="16" y="58"/>
                </a:cxn>
                <a:cxn ang="0">
                  <a:pos x="14" y="59"/>
                </a:cxn>
              </a:cxnLst>
              <a:rect l="0" t="0" r="r" b="b"/>
              <a:pathLst>
                <a:path w="17" h="60">
                  <a:moveTo>
                    <a:pt x="2" y="0"/>
                  </a:moveTo>
                  <a:lnTo>
                    <a:pt x="1" y="2"/>
                  </a:lnTo>
                  <a:lnTo>
                    <a:pt x="1" y="6"/>
                  </a:lnTo>
                  <a:lnTo>
                    <a:pt x="0" y="11"/>
                  </a:lnTo>
                  <a:lnTo>
                    <a:pt x="0" y="16"/>
                  </a:lnTo>
                  <a:lnTo>
                    <a:pt x="0" y="18"/>
                  </a:lnTo>
                  <a:lnTo>
                    <a:pt x="0" y="19"/>
                  </a:lnTo>
                  <a:lnTo>
                    <a:pt x="1" y="22"/>
                  </a:lnTo>
                  <a:lnTo>
                    <a:pt x="4" y="25"/>
                  </a:lnTo>
                  <a:lnTo>
                    <a:pt x="5" y="30"/>
                  </a:lnTo>
                  <a:lnTo>
                    <a:pt x="6" y="34"/>
                  </a:lnTo>
                  <a:lnTo>
                    <a:pt x="9" y="38"/>
                  </a:lnTo>
                  <a:lnTo>
                    <a:pt x="10" y="42"/>
                  </a:lnTo>
                  <a:lnTo>
                    <a:pt x="13" y="45"/>
                  </a:lnTo>
                  <a:lnTo>
                    <a:pt x="14" y="47"/>
                  </a:lnTo>
                  <a:lnTo>
                    <a:pt x="14" y="48"/>
                  </a:lnTo>
                  <a:lnTo>
                    <a:pt x="16" y="50"/>
                  </a:lnTo>
                  <a:lnTo>
                    <a:pt x="16" y="53"/>
                  </a:lnTo>
                  <a:lnTo>
                    <a:pt x="16" y="56"/>
                  </a:lnTo>
                  <a:lnTo>
                    <a:pt x="16" y="58"/>
                  </a:lnTo>
                  <a:lnTo>
                    <a:pt x="14" y="59"/>
                  </a:lnTo>
                </a:path>
              </a:pathLst>
            </a:custGeom>
            <a:noFill/>
            <a:ln w="12700" cap="rnd" cmpd="sng">
              <a:solidFill>
                <a:srgbClr val="58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45" name="Freeform 521"/>
            <p:cNvSpPr>
              <a:spLocks/>
            </p:cNvSpPr>
            <p:nvPr/>
          </p:nvSpPr>
          <p:spPr bwMode="auto">
            <a:xfrm>
              <a:off x="413" y="307"/>
              <a:ext cx="17" cy="61"/>
            </a:xfrm>
            <a:custGeom>
              <a:avLst/>
              <a:gdLst/>
              <a:ahLst/>
              <a:cxnLst>
                <a:cxn ang="0">
                  <a:pos x="2" y="0"/>
                </a:cxn>
                <a:cxn ang="0">
                  <a:pos x="1" y="2"/>
                </a:cxn>
                <a:cxn ang="0">
                  <a:pos x="1" y="6"/>
                </a:cxn>
                <a:cxn ang="0">
                  <a:pos x="0" y="12"/>
                </a:cxn>
                <a:cxn ang="0">
                  <a:pos x="0" y="16"/>
                </a:cxn>
                <a:cxn ang="0">
                  <a:pos x="0" y="18"/>
                </a:cxn>
                <a:cxn ang="0">
                  <a:pos x="0" y="19"/>
                </a:cxn>
                <a:cxn ang="0">
                  <a:pos x="1" y="22"/>
                </a:cxn>
                <a:cxn ang="0">
                  <a:pos x="2" y="25"/>
                </a:cxn>
                <a:cxn ang="0">
                  <a:pos x="5" y="30"/>
                </a:cxn>
                <a:cxn ang="0">
                  <a:pos x="6" y="34"/>
                </a:cxn>
                <a:cxn ang="0">
                  <a:pos x="9" y="38"/>
                </a:cxn>
                <a:cxn ang="0">
                  <a:pos x="10" y="42"/>
                </a:cxn>
                <a:cxn ang="0">
                  <a:pos x="13" y="45"/>
                </a:cxn>
                <a:cxn ang="0">
                  <a:pos x="13" y="48"/>
                </a:cxn>
                <a:cxn ang="0">
                  <a:pos x="14" y="49"/>
                </a:cxn>
                <a:cxn ang="0">
                  <a:pos x="16" y="50"/>
                </a:cxn>
                <a:cxn ang="0">
                  <a:pos x="16" y="53"/>
                </a:cxn>
                <a:cxn ang="0">
                  <a:pos x="16" y="56"/>
                </a:cxn>
                <a:cxn ang="0">
                  <a:pos x="14" y="59"/>
                </a:cxn>
                <a:cxn ang="0">
                  <a:pos x="14" y="60"/>
                </a:cxn>
              </a:cxnLst>
              <a:rect l="0" t="0" r="r" b="b"/>
              <a:pathLst>
                <a:path w="17" h="61">
                  <a:moveTo>
                    <a:pt x="2" y="0"/>
                  </a:moveTo>
                  <a:lnTo>
                    <a:pt x="1" y="2"/>
                  </a:lnTo>
                  <a:lnTo>
                    <a:pt x="1" y="6"/>
                  </a:lnTo>
                  <a:lnTo>
                    <a:pt x="0" y="12"/>
                  </a:lnTo>
                  <a:lnTo>
                    <a:pt x="0" y="16"/>
                  </a:lnTo>
                  <a:lnTo>
                    <a:pt x="0" y="18"/>
                  </a:lnTo>
                  <a:lnTo>
                    <a:pt x="0" y="19"/>
                  </a:lnTo>
                  <a:lnTo>
                    <a:pt x="1" y="22"/>
                  </a:lnTo>
                  <a:lnTo>
                    <a:pt x="2" y="25"/>
                  </a:lnTo>
                  <a:lnTo>
                    <a:pt x="5" y="30"/>
                  </a:lnTo>
                  <a:lnTo>
                    <a:pt x="6" y="34"/>
                  </a:lnTo>
                  <a:lnTo>
                    <a:pt x="9" y="38"/>
                  </a:lnTo>
                  <a:lnTo>
                    <a:pt x="10" y="42"/>
                  </a:lnTo>
                  <a:lnTo>
                    <a:pt x="13" y="45"/>
                  </a:lnTo>
                  <a:lnTo>
                    <a:pt x="13" y="48"/>
                  </a:lnTo>
                  <a:lnTo>
                    <a:pt x="14" y="49"/>
                  </a:lnTo>
                  <a:lnTo>
                    <a:pt x="16" y="50"/>
                  </a:lnTo>
                  <a:lnTo>
                    <a:pt x="16" y="53"/>
                  </a:lnTo>
                  <a:lnTo>
                    <a:pt x="16" y="56"/>
                  </a:lnTo>
                  <a:lnTo>
                    <a:pt x="14" y="59"/>
                  </a:lnTo>
                  <a:lnTo>
                    <a:pt x="14" y="60"/>
                  </a:lnTo>
                </a:path>
              </a:pathLst>
            </a:custGeom>
            <a:noFill/>
            <a:ln w="12700" cap="rnd" cmpd="sng">
              <a:solidFill>
                <a:srgbClr val="5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46" name="Freeform 522"/>
            <p:cNvSpPr>
              <a:spLocks/>
            </p:cNvSpPr>
            <p:nvPr/>
          </p:nvSpPr>
          <p:spPr bwMode="auto">
            <a:xfrm>
              <a:off x="413" y="307"/>
              <a:ext cx="17" cy="61"/>
            </a:xfrm>
            <a:custGeom>
              <a:avLst/>
              <a:gdLst/>
              <a:ahLst/>
              <a:cxnLst>
                <a:cxn ang="0">
                  <a:pos x="2" y="0"/>
                </a:cxn>
                <a:cxn ang="0">
                  <a:pos x="1" y="2"/>
                </a:cxn>
                <a:cxn ang="0">
                  <a:pos x="1" y="6"/>
                </a:cxn>
                <a:cxn ang="0">
                  <a:pos x="0" y="12"/>
                </a:cxn>
                <a:cxn ang="0">
                  <a:pos x="0" y="16"/>
                </a:cxn>
                <a:cxn ang="0">
                  <a:pos x="0" y="18"/>
                </a:cxn>
                <a:cxn ang="0">
                  <a:pos x="0" y="19"/>
                </a:cxn>
                <a:cxn ang="0">
                  <a:pos x="1" y="22"/>
                </a:cxn>
                <a:cxn ang="0">
                  <a:pos x="2" y="26"/>
                </a:cxn>
                <a:cxn ang="0">
                  <a:pos x="5" y="30"/>
                </a:cxn>
                <a:cxn ang="0">
                  <a:pos x="7" y="34"/>
                </a:cxn>
                <a:cxn ang="0">
                  <a:pos x="10" y="38"/>
                </a:cxn>
                <a:cxn ang="0">
                  <a:pos x="11" y="42"/>
                </a:cxn>
                <a:cxn ang="0">
                  <a:pos x="13" y="45"/>
                </a:cxn>
                <a:cxn ang="0">
                  <a:pos x="14" y="48"/>
                </a:cxn>
                <a:cxn ang="0">
                  <a:pos x="16" y="49"/>
                </a:cxn>
                <a:cxn ang="0">
                  <a:pos x="16" y="50"/>
                </a:cxn>
                <a:cxn ang="0">
                  <a:pos x="16" y="53"/>
                </a:cxn>
                <a:cxn ang="0">
                  <a:pos x="16" y="56"/>
                </a:cxn>
                <a:cxn ang="0">
                  <a:pos x="16" y="59"/>
                </a:cxn>
                <a:cxn ang="0">
                  <a:pos x="16" y="60"/>
                </a:cxn>
              </a:cxnLst>
              <a:rect l="0" t="0" r="r" b="b"/>
              <a:pathLst>
                <a:path w="17" h="61">
                  <a:moveTo>
                    <a:pt x="2" y="0"/>
                  </a:moveTo>
                  <a:lnTo>
                    <a:pt x="1" y="2"/>
                  </a:lnTo>
                  <a:lnTo>
                    <a:pt x="1" y="6"/>
                  </a:lnTo>
                  <a:lnTo>
                    <a:pt x="0" y="12"/>
                  </a:lnTo>
                  <a:lnTo>
                    <a:pt x="0" y="16"/>
                  </a:lnTo>
                  <a:lnTo>
                    <a:pt x="0" y="18"/>
                  </a:lnTo>
                  <a:lnTo>
                    <a:pt x="0" y="19"/>
                  </a:lnTo>
                  <a:lnTo>
                    <a:pt x="1" y="22"/>
                  </a:lnTo>
                  <a:lnTo>
                    <a:pt x="2" y="26"/>
                  </a:lnTo>
                  <a:lnTo>
                    <a:pt x="5" y="30"/>
                  </a:lnTo>
                  <a:lnTo>
                    <a:pt x="7" y="34"/>
                  </a:lnTo>
                  <a:lnTo>
                    <a:pt x="10" y="38"/>
                  </a:lnTo>
                  <a:lnTo>
                    <a:pt x="11" y="42"/>
                  </a:lnTo>
                  <a:lnTo>
                    <a:pt x="13" y="45"/>
                  </a:lnTo>
                  <a:lnTo>
                    <a:pt x="14" y="48"/>
                  </a:lnTo>
                  <a:lnTo>
                    <a:pt x="16" y="49"/>
                  </a:lnTo>
                  <a:lnTo>
                    <a:pt x="16" y="50"/>
                  </a:lnTo>
                  <a:lnTo>
                    <a:pt x="16" y="53"/>
                  </a:lnTo>
                  <a:lnTo>
                    <a:pt x="16" y="56"/>
                  </a:lnTo>
                  <a:lnTo>
                    <a:pt x="16" y="59"/>
                  </a:lnTo>
                  <a:lnTo>
                    <a:pt x="16" y="60"/>
                  </a:lnTo>
                </a:path>
              </a:pathLst>
            </a:custGeom>
            <a:noFill/>
            <a:ln w="12700" cap="rnd" cmpd="sng">
              <a:solidFill>
                <a:srgbClr val="5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47" name="Freeform 523"/>
            <p:cNvSpPr>
              <a:spLocks/>
            </p:cNvSpPr>
            <p:nvPr/>
          </p:nvSpPr>
          <p:spPr bwMode="auto">
            <a:xfrm>
              <a:off x="412" y="307"/>
              <a:ext cx="17" cy="61"/>
            </a:xfrm>
            <a:custGeom>
              <a:avLst/>
              <a:gdLst/>
              <a:ahLst/>
              <a:cxnLst>
                <a:cxn ang="0">
                  <a:pos x="4" y="0"/>
                </a:cxn>
                <a:cxn ang="0">
                  <a:pos x="2" y="2"/>
                </a:cxn>
                <a:cxn ang="0">
                  <a:pos x="2" y="6"/>
                </a:cxn>
                <a:cxn ang="0">
                  <a:pos x="1" y="12"/>
                </a:cxn>
                <a:cxn ang="0">
                  <a:pos x="1" y="16"/>
                </a:cxn>
                <a:cxn ang="0">
                  <a:pos x="0" y="18"/>
                </a:cxn>
                <a:cxn ang="0">
                  <a:pos x="1" y="19"/>
                </a:cxn>
                <a:cxn ang="0">
                  <a:pos x="2" y="22"/>
                </a:cxn>
                <a:cxn ang="0">
                  <a:pos x="4" y="26"/>
                </a:cxn>
                <a:cxn ang="0">
                  <a:pos x="6" y="30"/>
                </a:cxn>
                <a:cxn ang="0">
                  <a:pos x="8" y="34"/>
                </a:cxn>
                <a:cxn ang="0">
                  <a:pos x="9" y="38"/>
                </a:cxn>
                <a:cxn ang="0">
                  <a:pos x="12" y="43"/>
                </a:cxn>
                <a:cxn ang="0">
                  <a:pos x="13" y="46"/>
                </a:cxn>
                <a:cxn ang="0">
                  <a:pos x="14" y="48"/>
                </a:cxn>
                <a:cxn ang="0">
                  <a:pos x="16" y="49"/>
                </a:cxn>
                <a:cxn ang="0">
                  <a:pos x="16" y="50"/>
                </a:cxn>
                <a:cxn ang="0">
                  <a:pos x="16" y="53"/>
                </a:cxn>
                <a:cxn ang="0">
                  <a:pos x="16" y="56"/>
                </a:cxn>
                <a:cxn ang="0">
                  <a:pos x="16" y="59"/>
                </a:cxn>
                <a:cxn ang="0">
                  <a:pos x="14" y="60"/>
                </a:cxn>
              </a:cxnLst>
              <a:rect l="0" t="0" r="r" b="b"/>
              <a:pathLst>
                <a:path w="17" h="61">
                  <a:moveTo>
                    <a:pt x="4" y="0"/>
                  </a:moveTo>
                  <a:lnTo>
                    <a:pt x="2" y="2"/>
                  </a:lnTo>
                  <a:lnTo>
                    <a:pt x="2" y="6"/>
                  </a:lnTo>
                  <a:lnTo>
                    <a:pt x="1" y="12"/>
                  </a:lnTo>
                  <a:lnTo>
                    <a:pt x="1" y="16"/>
                  </a:lnTo>
                  <a:lnTo>
                    <a:pt x="0" y="18"/>
                  </a:lnTo>
                  <a:lnTo>
                    <a:pt x="1" y="19"/>
                  </a:lnTo>
                  <a:lnTo>
                    <a:pt x="2" y="22"/>
                  </a:lnTo>
                  <a:lnTo>
                    <a:pt x="4" y="26"/>
                  </a:lnTo>
                  <a:lnTo>
                    <a:pt x="6" y="30"/>
                  </a:lnTo>
                  <a:lnTo>
                    <a:pt x="8" y="34"/>
                  </a:lnTo>
                  <a:lnTo>
                    <a:pt x="9" y="38"/>
                  </a:lnTo>
                  <a:lnTo>
                    <a:pt x="12" y="43"/>
                  </a:lnTo>
                  <a:lnTo>
                    <a:pt x="13" y="46"/>
                  </a:lnTo>
                  <a:lnTo>
                    <a:pt x="14" y="48"/>
                  </a:lnTo>
                  <a:lnTo>
                    <a:pt x="16" y="49"/>
                  </a:lnTo>
                  <a:lnTo>
                    <a:pt x="16" y="50"/>
                  </a:lnTo>
                  <a:lnTo>
                    <a:pt x="16" y="53"/>
                  </a:lnTo>
                  <a:lnTo>
                    <a:pt x="16" y="56"/>
                  </a:lnTo>
                  <a:lnTo>
                    <a:pt x="16" y="59"/>
                  </a:lnTo>
                  <a:lnTo>
                    <a:pt x="14" y="60"/>
                  </a:lnTo>
                </a:path>
              </a:pathLst>
            </a:custGeom>
            <a:noFill/>
            <a:ln w="12700" cap="rnd" cmpd="sng">
              <a:solidFill>
                <a:srgbClr val="56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48" name="Freeform 524"/>
            <p:cNvSpPr>
              <a:spLocks/>
            </p:cNvSpPr>
            <p:nvPr/>
          </p:nvSpPr>
          <p:spPr bwMode="auto">
            <a:xfrm>
              <a:off x="412" y="307"/>
              <a:ext cx="17" cy="62"/>
            </a:xfrm>
            <a:custGeom>
              <a:avLst/>
              <a:gdLst/>
              <a:ahLst/>
              <a:cxnLst>
                <a:cxn ang="0">
                  <a:pos x="4" y="0"/>
                </a:cxn>
                <a:cxn ang="0">
                  <a:pos x="2" y="2"/>
                </a:cxn>
                <a:cxn ang="0">
                  <a:pos x="2" y="7"/>
                </a:cxn>
                <a:cxn ang="0">
                  <a:pos x="1" y="12"/>
                </a:cxn>
                <a:cxn ang="0">
                  <a:pos x="0" y="16"/>
                </a:cxn>
                <a:cxn ang="0">
                  <a:pos x="0" y="18"/>
                </a:cxn>
                <a:cxn ang="0">
                  <a:pos x="1" y="20"/>
                </a:cxn>
                <a:cxn ang="0">
                  <a:pos x="2" y="22"/>
                </a:cxn>
                <a:cxn ang="0">
                  <a:pos x="4" y="26"/>
                </a:cxn>
                <a:cxn ang="0">
                  <a:pos x="6" y="30"/>
                </a:cxn>
                <a:cxn ang="0">
                  <a:pos x="8" y="34"/>
                </a:cxn>
                <a:cxn ang="0">
                  <a:pos x="9" y="39"/>
                </a:cxn>
                <a:cxn ang="0">
                  <a:pos x="12" y="43"/>
                </a:cxn>
                <a:cxn ang="0">
                  <a:pos x="13" y="46"/>
                </a:cxn>
                <a:cxn ang="0">
                  <a:pos x="14" y="48"/>
                </a:cxn>
                <a:cxn ang="0">
                  <a:pos x="14" y="49"/>
                </a:cxn>
                <a:cxn ang="0">
                  <a:pos x="16" y="51"/>
                </a:cxn>
                <a:cxn ang="0">
                  <a:pos x="16" y="54"/>
                </a:cxn>
                <a:cxn ang="0">
                  <a:pos x="16" y="57"/>
                </a:cxn>
                <a:cxn ang="0">
                  <a:pos x="14" y="60"/>
                </a:cxn>
                <a:cxn ang="0">
                  <a:pos x="14" y="61"/>
                </a:cxn>
              </a:cxnLst>
              <a:rect l="0" t="0" r="r" b="b"/>
              <a:pathLst>
                <a:path w="17" h="62">
                  <a:moveTo>
                    <a:pt x="4" y="0"/>
                  </a:moveTo>
                  <a:lnTo>
                    <a:pt x="2" y="2"/>
                  </a:lnTo>
                  <a:lnTo>
                    <a:pt x="2" y="7"/>
                  </a:lnTo>
                  <a:lnTo>
                    <a:pt x="1" y="12"/>
                  </a:lnTo>
                  <a:lnTo>
                    <a:pt x="0" y="16"/>
                  </a:lnTo>
                  <a:lnTo>
                    <a:pt x="0" y="18"/>
                  </a:lnTo>
                  <a:lnTo>
                    <a:pt x="1" y="20"/>
                  </a:lnTo>
                  <a:lnTo>
                    <a:pt x="2" y="22"/>
                  </a:lnTo>
                  <a:lnTo>
                    <a:pt x="4" y="26"/>
                  </a:lnTo>
                  <a:lnTo>
                    <a:pt x="6" y="30"/>
                  </a:lnTo>
                  <a:lnTo>
                    <a:pt x="8" y="34"/>
                  </a:lnTo>
                  <a:lnTo>
                    <a:pt x="9" y="39"/>
                  </a:lnTo>
                  <a:lnTo>
                    <a:pt x="12" y="43"/>
                  </a:lnTo>
                  <a:lnTo>
                    <a:pt x="13" y="46"/>
                  </a:lnTo>
                  <a:lnTo>
                    <a:pt x="14" y="48"/>
                  </a:lnTo>
                  <a:lnTo>
                    <a:pt x="14" y="49"/>
                  </a:lnTo>
                  <a:lnTo>
                    <a:pt x="16" y="51"/>
                  </a:lnTo>
                  <a:lnTo>
                    <a:pt x="16" y="54"/>
                  </a:lnTo>
                  <a:lnTo>
                    <a:pt x="16" y="57"/>
                  </a:lnTo>
                  <a:lnTo>
                    <a:pt x="14" y="60"/>
                  </a:lnTo>
                  <a:lnTo>
                    <a:pt x="14" y="61"/>
                  </a:lnTo>
                </a:path>
              </a:pathLst>
            </a:custGeom>
            <a:noFill/>
            <a:ln w="12700" cap="rnd" cmpd="sng">
              <a:solidFill>
                <a:srgbClr val="56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49" name="Freeform 525"/>
            <p:cNvSpPr>
              <a:spLocks/>
            </p:cNvSpPr>
            <p:nvPr/>
          </p:nvSpPr>
          <p:spPr bwMode="auto">
            <a:xfrm>
              <a:off x="412" y="307"/>
              <a:ext cx="17" cy="62"/>
            </a:xfrm>
            <a:custGeom>
              <a:avLst/>
              <a:gdLst/>
              <a:ahLst/>
              <a:cxnLst>
                <a:cxn ang="0">
                  <a:pos x="2" y="0"/>
                </a:cxn>
                <a:cxn ang="0">
                  <a:pos x="2" y="2"/>
                </a:cxn>
                <a:cxn ang="0">
                  <a:pos x="2" y="7"/>
                </a:cxn>
                <a:cxn ang="0">
                  <a:pos x="1" y="12"/>
                </a:cxn>
                <a:cxn ang="0">
                  <a:pos x="0" y="16"/>
                </a:cxn>
                <a:cxn ang="0">
                  <a:pos x="0" y="18"/>
                </a:cxn>
                <a:cxn ang="0">
                  <a:pos x="1" y="20"/>
                </a:cxn>
                <a:cxn ang="0">
                  <a:pos x="2" y="22"/>
                </a:cxn>
                <a:cxn ang="0">
                  <a:pos x="4" y="26"/>
                </a:cxn>
                <a:cxn ang="0">
                  <a:pos x="5" y="30"/>
                </a:cxn>
                <a:cxn ang="0">
                  <a:pos x="8" y="35"/>
                </a:cxn>
                <a:cxn ang="0">
                  <a:pos x="9" y="39"/>
                </a:cxn>
                <a:cxn ang="0">
                  <a:pos x="12" y="43"/>
                </a:cxn>
                <a:cxn ang="0">
                  <a:pos x="13" y="46"/>
                </a:cxn>
                <a:cxn ang="0">
                  <a:pos x="14" y="49"/>
                </a:cxn>
                <a:cxn ang="0">
                  <a:pos x="16" y="51"/>
                </a:cxn>
                <a:cxn ang="0">
                  <a:pos x="16" y="54"/>
                </a:cxn>
                <a:cxn ang="0">
                  <a:pos x="14" y="57"/>
                </a:cxn>
                <a:cxn ang="0">
                  <a:pos x="14" y="60"/>
                </a:cxn>
                <a:cxn ang="0">
                  <a:pos x="14" y="61"/>
                </a:cxn>
              </a:cxnLst>
              <a:rect l="0" t="0" r="r" b="b"/>
              <a:pathLst>
                <a:path w="17" h="62">
                  <a:moveTo>
                    <a:pt x="2" y="0"/>
                  </a:moveTo>
                  <a:lnTo>
                    <a:pt x="2" y="2"/>
                  </a:lnTo>
                  <a:lnTo>
                    <a:pt x="2" y="7"/>
                  </a:lnTo>
                  <a:lnTo>
                    <a:pt x="1" y="12"/>
                  </a:lnTo>
                  <a:lnTo>
                    <a:pt x="0" y="16"/>
                  </a:lnTo>
                  <a:lnTo>
                    <a:pt x="0" y="18"/>
                  </a:lnTo>
                  <a:lnTo>
                    <a:pt x="1" y="20"/>
                  </a:lnTo>
                  <a:lnTo>
                    <a:pt x="2" y="22"/>
                  </a:lnTo>
                  <a:lnTo>
                    <a:pt x="4" y="26"/>
                  </a:lnTo>
                  <a:lnTo>
                    <a:pt x="5" y="30"/>
                  </a:lnTo>
                  <a:lnTo>
                    <a:pt x="8" y="35"/>
                  </a:lnTo>
                  <a:lnTo>
                    <a:pt x="9" y="39"/>
                  </a:lnTo>
                  <a:lnTo>
                    <a:pt x="12" y="43"/>
                  </a:lnTo>
                  <a:lnTo>
                    <a:pt x="13" y="46"/>
                  </a:lnTo>
                  <a:lnTo>
                    <a:pt x="14" y="49"/>
                  </a:lnTo>
                  <a:lnTo>
                    <a:pt x="16" y="51"/>
                  </a:lnTo>
                  <a:lnTo>
                    <a:pt x="16" y="54"/>
                  </a:lnTo>
                  <a:lnTo>
                    <a:pt x="14" y="57"/>
                  </a:lnTo>
                  <a:lnTo>
                    <a:pt x="14" y="60"/>
                  </a:lnTo>
                  <a:lnTo>
                    <a:pt x="14" y="61"/>
                  </a:lnTo>
                </a:path>
              </a:pathLst>
            </a:custGeom>
            <a:noFill/>
            <a:ln w="12700" cap="rnd" cmpd="sng">
              <a:solidFill>
                <a:srgbClr val="55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50" name="Freeform 526"/>
            <p:cNvSpPr>
              <a:spLocks/>
            </p:cNvSpPr>
            <p:nvPr/>
          </p:nvSpPr>
          <p:spPr bwMode="auto">
            <a:xfrm>
              <a:off x="412" y="307"/>
              <a:ext cx="17" cy="62"/>
            </a:xfrm>
            <a:custGeom>
              <a:avLst/>
              <a:gdLst/>
              <a:ahLst/>
              <a:cxnLst>
                <a:cxn ang="0">
                  <a:pos x="2" y="0"/>
                </a:cxn>
                <a:cxn ang="0">
                  <a:pos x="2" y="2"/>
                </a:cxn>
                <a:cxn ang="0">
                  <a:pos x="2" y="7"/>
                </a:cxn>
                <a:cxn ang="0">
                  <a:pos x="1" y="12"/>
                </a:cxn>
                <a:cxn ang="0">
                  <a:pos x="0" y="16"/>
                </a:cxn>
                <a:cxn ang="0">
                  <a:pos x="0" y="18"/>
                </a:cxn>
                <a:cxn ang="0">
                  <a:pos x="1" y="20"/>
                </a:cxn>
                <a:cxn ang="0">
                  <a:pos x="2" y="23"/>
                </a:cxn>
                <a:cxn ang="0">
                  <a:pos x="4" y="26"/>
                </a:cxn>
                <a:cxn ang="0">
                  <a:pos x="5" y="30"/>
                </a:cxn>
                <a:cxn ang="0">
                  <a:pos x="6" y="35"/>
                </a:cxn>
                <a:cxn ang="0">
                  <a:pos x="9" y="39"/>
                </a:cxn>
                <a:cxn ang="0">
                  <a:pos x="10" y="43"/>
                </a:cxn>
                <a:cxn ang="0">
                  <a:pos x="13" y="46"/>
                </a:cxn>
                <a:cxn ang="0">
                  <a:pos x="14" y="49"/>
                </a:cxn>
                <a:cxn ang="0">
                  <a:pos x="14" y="50"/>
                </a:cxn>
                <a:cxn ang="0">
                  <a:pos x="16" y="51"/>
                </a:cxn>
                <a:cxn ang="0">
                  <a:pos x="14" y="54"/>
                </a:cxn>
                <a:cxn ang="0">
                  <a:pos x="14" y="57"/>
                </a:cxn>
                <a:cxn ang="0">
                  <a:pos x="14" y="60"/>
                </a:cxn>
                <a:cxn ang="0">
                  <a:pos x="14" y="61"/>
                </a:cxn>
              </a:cxnLst>
              <a:rect l="0" t="0" r="r" b="b"/>
              <a:pathLst>
                <a:path w="17" h="62">
                  <a:moveTo>
                    <a:pt x="2" y="0"/>
                  </a:moveTo>
                  <a:lnTo>
                    <a:pt x="2" y="2"/>
                  </a:lnTo>
                  <a:lnTo>
                    <a:pt x="2" y="7"/>
                  </a:lnTo>
                  <a:lnTo>
                    <a:pt x="1" y="12"/>
                  </a:lnTo>
                  <a:lnTo>
                    <a:pt x="0" y="16"/>
                  </a:lnTo>
                  <a:lnTo>
                    <a:pt x="0" y="18"/>
                  </a:lnTo>
                  <a:lnTo>
                    <a:pt x="1" y="20"/>
                  </a:lnTo>
                  <a:lnTo>
                    <a:pt x="2" y="23"/>
                  </a:lnTo>
                  <a:lnTo>
                    <a:pt x="4" y="26"/>
                  </a:lnTo>
                  <a:lnTo>
                    <a:pt x="5" y="30"/>
                  </a:lnTo>
                  <a:lnTo>
                    <a:pt x="6" y="35"/>
                  </a:lnTo>
                  <a:lnTo>
                    <a:pt x="9" y="39"/>
                  </a:lnTo>
                  <a:lnTo>
                    <a:pt x="10" y="43"/>
                  </a:lnTo>
                  <a:lnTo>
                    <a:pt x="13" y="46"/>
                  </a:lnTo>
                  <a:lnTo>
                    <a:pt x="14" y="49"/>
                  </a:lnTo>
                  <a:lnTo>
                    <a:pt x="14" y="50"/>
                  </a:lnTo>
                  <a:lnTo>
                    <a:pt x="16" y="51"/>
                  </a:lnTo>
                  <a:lnTo>
                    <a:pt x="14" y="54"/>
                  </a:lnTo>
                  <a:lnTo>
                    <a:pt x="14" y="57"/>
                  </a:lnTo>
                  <a:lnTo>
                    <a:pt x="14" y="60"/>
                  </a:lnTo>
                  <a:lnTo>
                    <a:pt x="14" y="61"/>
                  </a:lnTo>
                </a:path>
              </a:pathLst>
            </a:custGeom>
            <a:noFill/>
            <a:ln w="12700" cap="rnd" cmpd="sng">
              <a:solidFill>
                <a:srgbClr val="55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51" name="Freeform 527"/>
            <p:cNvSpPr>
              <a:spLocks/>
            </p:cNvSpPr>
            <p:nvPr/>
          </p:nvSpPr>
          <p:spPr bwMode="auto">
            <a:xfrm>
              <a:off x="412" y="307"/>
              <a:ext cx="17" cy="62"/>
            </a:xfrm>
            <a:custGeom>
              <a:avLst/>
              <a:gdLst/>
              <a:ahLst/>
              <a:cxnLst>
                <a:cxn ang="0">
                  <a:pos x="2" y="0"/>
                </a:cxn>
                <a:cxn ang="0">
                  <a:pos x="2" y="3"/>
                </a:cxn>
                <a:cxn ang="0">
                  <a:pos x="1" y="7"/>
                </a:cxn>
                <a:cxn ang="0">
                  <a:pos x="1" y="12"/>
                </a:cxn>
                <a:cxn ang="0">
                  <a:pos x="0" y="16"/>
                </a:cxn>
                <a:cxn ang="0">
                  <a:pos x="0" y="18"/>
                </a:cxn>
                <a:cxn ang="0">
                  <a:pos x="1" y="20"/>
                </a:cxn>
                <a:cxn ang="0">
                  <a:pos x="1" y="23"/>
                </a:cxn>
                <a:cxn ang="0">
                  <a:pos x="4" y="26"/>
                </a:cxn>
                <a:cxn ang="0">
                  <a:pos x="5" y="31"/>
                </a:cxn>
                <a:cxn ang="0">
                  <a:pos x="7" y="35"/>
                </a:cxn>
                <a:cxn ang="0">
                  <a:pos x="10" y="39"/>
                </a:cxn>
                <a:cxn ang="0">
                  <a:pos x="11" y="43"/>
                </a:cxn>
                <a:cxn ang="0">
                  <a:pos x="14" y="47"/>
                </a:cxn>
                <a:cxn ang="0">
                  <a:pos x="16" y="49"/>
                </a:cxn>
                <a:cxn ang="0">
                  <a:pos x="16" y="50"/>
                </a:cxn>
                <a:cxn ang="0">
                  <a:pos x="16" y="51"/>
                </a:cxn>
                <a:cxn ang="0">
                  <a:pos x="16" y="54"/>
                </a:cxn>
                <a:cxn ang="0">
                  <a:pos x="16" y="58"/>
                </a:cxn>
                <a:cxn ang="0">
                  <a:pos x="16" y="60"/>
                </a:cxn>
                <a:cxn ang="0">
                  <a:pos x="14" y="61"/>
                </a:cxn>
              </a:cxnLst>
              <a:rect l="0" t="0" r="r" b="b"/>
              <a:pathLst>
                <a:path w="17" h="62">
                  <a:moveTo>
                    <a:pt x="2" y="0"/>
                  </a:moveTo>
                  <a:lnTo>
                    <a:pt x="2" y="3"/>
                  </a:lnTo>
                  <a:lnTo>
                    <a:pt x="1" y="7"/>
                  </a:lnTo>
                  <a:lnTo>
                    <a:pt x="1" y="12"/>
                  </a:lnTo>
                  <a:lnTo>
                    <a:pt x="0" y="16"/>
                  </a:lnTo>
                  <a:lnTo>
                    <a:pt x="0" y="18"/>
                  </a:lnTo>
                  <a:lnTo>
                    <a:pt x="1" y="20"/>
                  </a:lnTo>
                  <a:lnTo>
                    <a:pt x="1" y="23"/>
                  </a:lnTo>
                  <a:lnTo>
                    <a:pt x="4" y="26"/>
                  </a:lnTo>
                  <a:lnTo>
                    <a:pt x="5" y="31"/>
                  </a:lnTo>
                  <a:lnTo>
                    <a:pt x="7" y="35"/>
                  </a:lnTo>
                  <a:lnTo>
                    <a:pt x="10" y="39"/>
                  </a:lnTo>
                  <a:lnTo>
                    <a:pt x="11" y="43"/>
                  </a:lnTo>
                  <a:lnTo>
                    <a:pt x="14" y="47"/>
                  </a:lnTo>
                  <a:lnTo>
                    <a:pt x="16" y="49"/>
                  </a:lnTo>
                  <a:lnTo>
                    <a:pt x="16" y="50"/>
                  </a:lnTo>
                  <a:lnTo>
                    <a:pt x="16" y="51"/>
                  </a:lnTo>
                  <a:lnTo>
                    <a:pt x="16" y="54"/>
                  </a:lnTo>
                  <a:lnTo>
                    <a:pt x="16" y="58"/>
                  </a:lnTo>
                  <a:lnTo>
                    <a:pt x="16" y="60"/>
                  </a:lnTo>
                  <a:lnTo>
                    <a:pt x="14" y="61"/>
                  </a:lnTo>
                </a:path>
              </a:pathLst>
            </a:custGeom>
            <a:noFill/>
            <a:ln w="12700" cap="rnd" cmpd="sng">
              <a:solidFill>
                <a:srgbClr val="54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52" name="Freeform 528"/>
            <p:cNvSpPr>
              <a:spLocks/>
            </p:cNvSpPr>
            <p:nvPr/>
          </p:nvSpPr>
          <p:spPr bwMode="auto">
            <a:xfrm>
              <a:off x="412" y="307"/>
              <a:ext cx="17" cy="63"/>
            </a:xfrm>
            <a:custGeom>
              <a:avLst/>
              <a:gdLst/>
              <a:ahLst/>
              <a:cxnLst>
                <a:cxn ang="0">
                  <a:pos x="2" y="0"/>
                </a:cxn>
                <a:cxn ang="0">
                  <a:pos x="2" y="3"/>
                </a:cxn>
                <a:cxn ang="0">
                  <a:pos x="1" y="7"/>
                </a:cxn>
                <a:cxn ang="0">
                  <a:pos x="1" y="12"/>
                </a:cxn>
                <a:cxn ang="0">
                  <a:pos x="0" y="17"/>
                </a:cxn>
                <a:cxn ang="0">
                  <a:pos x="0" y="18"/>
                </a:cxn>
                <a:cxn ang="0">
                  <a:pos x="0" y="20"/>
                </a:cxn>
                <a:cxn ang="0">
                  <a:pos x="1" y="23"/>
                </a:cxn>
                <a:cxn ang="0">
                  <a:pos x="4" y="26"/>
                </a:cxn>
                <a:cxn ang="0">
                  <a:pos x="5" y="31"/>
                </a:cxn>
                <a:cxn ang="0">
                  <a:pos x="7" y="35"/>
                </a:cxn>
                <a:cxn ang="0">
                  <a:pos x="10" y="39"/>
                </a:cxn>
                <a:cxn ang="0">
                  <a:pos x="11" y="43"/>
                </a:cxn>
                <a:cxn ang="0">
                  <a:pos x="13" y="47"/>
                </a:cxn>
                <a:cxn ang="0">
                  <a:pos x="14" y="49"/>
                </a:cxn>
                <a:cxn ang="0">
                  <a:pos x="16" y="50"/>
                </a:cxn>
                <a:cxn ang="0">
                  <a:pos x="16" y="52"/>
                </a:cxn>
                <a:cxn ang="0">
                  <a:pos x="16" y="55"/>
                </a:cxn>
                <a:cxn ang="0">
                  <a:pos x="16" y="58"/>
                </a:cxn>
                <a:cxn ang="0">
                  <a:pos x="14" y="61"/>
                </a:cxn>
                <a:cxn ang="0">
                  <a:pos x="14" y="62"/>
                </a:cxn>
              </a:cxnLst>
              <a:rect l="0" t="0" r="r" b="b"/>
              <a:pathLst>
                <a:path w="17" h="63">
                  <a:moveTo>
                    <a:pt x="2" y="0"/>
                  </a:moveTo>
                  <a:lnTo>
                    <a:pt x="2" y="3"/>
                  </a:lnTo>
                  <a:lnTo>
                    <a:pt x="1" y="7"/>
                  </a:lnTo>
                  <a:lnTo>
                    <a:pt x="1" y="12"/>
                  </a:lnTo>
                  <a:lnTo>
                    <a:pt x="0" y="17"/>
                  </a:lnTo>
                  <a:lnTo>
                    <a:pt x="0" y="18"/>
                  </a:lnTo>
                  <a:lnTo>
                    <a:pt x="0" y="20"/>
                  </a:lnTo>
                  <a:lnTo>
                    <a:pt x="1" y="23"/>
                  </a:lnTo>
                  <a:lnTo>
                    <a:pt x="4" y="26"/>
                  </a:lnTo>
                  <a:lnTo>
                    <a:pt x="5" y="31"/>
                  </a:lnTo>
                  <a:lnTo>
                    <a:pt x="7" y="35"/>
                  </a:lnTo>
                  <a:lnTo>
                    <a:pt x="10" y="39"/>
                  </a:lnTo>
                  <a:lnTo>
                    <a:pt x="11" y="43"/>
                  </a:lnTo>
                  <a:lnTo>
                    <a:pt x="13" y="47"/>
                  </a:lnTo>
                  <a:lnTo>
                    <a:pt x="14" y="49"/>
                  </a:lnTo>
                  <a:lnTo>
                    <a:pt x="16" y="50"/>
                  </a:lnTo>
                  <a:lnTo>
                    <a:pt x="16" y="52"/>
                  </a:lnTo>
                  <a:lnTo>
                    <a:pt x="16" y="55"/>
                  </a:lnTo>
                  <a:lnTo>
                    <a:pt x="16" y="58"/>
                  </a:lnTo>
                  <a:lnTo>
                    <a:pt x="14" y="61"/>
                  </a:lnTo>
                  <a:lnTo>
                    <a:pt x="14" y="62"/>
                  </a:lnTo>
                </a:path>
              </a:pathLst>
            </a:custGeom>
            <a:noFill/>
            <a:ln w="12700" cap="rnd" cmpd="sng">
              <a:solidFill>
                <a:srgbClr val="54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53" name="Freeform 529"/>
            <p:cNvSpPr>
              <a:spLocks/>
            </p:cNvSpPr>
            <p:nvPr/>
          </p:nvSpPr>
          <p:spPr bwMode="auto">
            <a:xfrm>
              <a:off x="412" y="307"/>
              <a:ext cx="17" cy="63"/>
            </a:xfrm>
            <a:custGeom>
              <a:avLst/>
              <a:gdLst/>
              <a:ahLst/>
              <a:cxnLst>
                <a:cxn ang="0">
                  <a:pos x="2" y="0"/>
                </a:cxn>
                <a:cxn ang="0">
                  <a:pos x="2" y="3"/>
                </a:cxn>
                <a:cxn ang="0">
                  <a:pos x="1" y="7"/>
                </a:cxn>
                <a:cxn ang="0">
                  <a:pos x="1" y="12"/>
                </a:cxn>
                <a:cxn ang="0">
                  <a:pos x="0" y="17"/>
                </a:cxn>
                <a:cxn ang="0">
                  <a:pos x="0" y="19"/>
                </a:cxn>
                <a:cxn ang="0">
                  <a:pos x="0" y="20"/>
                </a:cxn>
                <a:cxn ang="0">
                  <a:pos x="1" y="23"/>
                </a:cxn>
                <a:cxn ang="0">
                  <a:pos x="2" y="26"/>
                </a:cxn>
                <a:cxn ang="0">
                  <a:pos x="5" y="31"/>
                </a:cxn>
                <a:cxn ang="0">
                  <a:pos x="7" y="35"/>
                </a:cxn>
                <a:cxn ang="0">
                  <a:pos x="8" y="40"/>
                </a:cxn>
                <a:cxn ang="0">
                  <a:pos x="11" y="43"/>
                </a:cxn>
                <a:cxn ang="0">
                  <a:pos x="13" y="47"/>
                </a:cxn>
                <a:cxn ang="0">
                  <a:pos x="14" y="49"/>
                </a:cxn>
                <a:cxn ang="0">
                  <a:pos x="16" y="50"/>
                </a:cxn>
                <a:cxn ang="0">
                  <a:pos x="16" y="52"/>
                </a:cxn>
                <a:cxn ang="0">
                  <a:pos x="16" y="55"/>
                </a:cxn>
                <a:cxn ang="0">
                  <a:pos x="14" y="58"/>
                </a:cxn>
                <a:cxn ang="0">
                  <a:pos x="14" y="61"/>
                </a:cxn>
                <a:cxn ang="0">
                  <a:pos x="14" y="62"/>
                </a:cxn>
              </a:cxnLst>
              <a:rect l="0" t="0" r="r" b="b"/>
              <a:pathLst>
                <a:path w="17" h="63">
                  <a:moveTo>
                    <a:pt x="2" y="0"/>
                  </a:moveTo>
                  <a:lnTo>
                    <a:pt x="2" y="3"/>
                  </a:lnTo>
                  <a:lnTo>
                    <a:pt x="1" y="7"/>
                  </a:lnTo>
                  <a:lnTo>
                    <a:pt x="1" y="12"/>
                  </a:lnTo>
                  <a:lnTo>
                    <a:pt x="0" y="17"/>
                  </a:lnTo>
                  <a:lnTo>
                    <a:pt x="0" y="19"/>
                  </a:lnTo>
                  <a:lnTo>
                    <a:pt x="0" y="20"/>
                  </a:lnTo>
                  <a:lnTo>
                    <a:pt x="1" y="23"/>
                  </a:lnTo>
                  <a:lnTo>
                    <a:pt x="2" y="26"/>
                  </a:lnTo>
                  <a:lnTo>
                    <a:pt x="5" y="31"/>
                  </a:lnTo>
                  <a:lnTo>
                    <a:pt x="7" y="35"/>
                  </a:lnTo>
                  <a:lnTo>
                    <a:pt x="8" y="40"/>
                  </a:lnTo>
                  <a:lnTo>
                    <a:pt x="11" y="43"/>
                  </a:lnTo>
                  <a:lnTo>
                    <a:pt x="13" y="47"/>
                  </a:lnTo>
                  <a:lnTo>
                    <a:pt x="14" y="49"/>
                  </a:lnTo>
                  <a:lnTo>
                    <a:pt x="16" y="50"/>
                  </a:lnTo>
                  <a:lnTo>
                    <a:pt x="16" y="52"/>
                  </a:lnTo>
                  <a:lnTo>
                    <a:pt x="16" y="55"/>
                  </a:lnTo>
                  <a:lnTo>
                    <a:pt x="14" y="58"/>
                  </a:lnTo>
                  <a:lnTo>
                    <a:pt x="14" y="61"/>
                  </a:lnTo>
                  <a:lnTo>
                    <a:pt x="14" y="62"/>
                  </a:lnTo>
                </a:path>
              </a:pathLst>
            </a:custGeom>
            <a:noFill/>
            <a:ln w="12700" cap="rnd" cmpd="sng">
              <a:solidFill>
                <a:srgbClr val="53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54" name="Freeform 530"/>
            <p:cNvSpPr>
              <a:spLocks/>
            </p:cNvSpPr>
            <p:nvPr/>
          </p:nvSpPr>
          <p:spPr bwMode="auto">
            <a:xfrm>
              <a:off x="412" y="307"/>
              <a:ext cx="17" cy="63"/>
            </a:xfrm>
            <a:custGeom>
              <a:avLst/>
              <a:gdLst/>
              <a:ahLst/>
              <a:cxnLst>
                <a:cxn ang="0">
                  <a:pos x="2" y="0"/>
                </a:cxn>
                <a:cxn ang="0">
                  <a:pos x="2" y="3"/>
                </a:cxn>
                <a:cxn ang="0">
                  <a:pos x="1" y="7"/>
                </a:cxn>
                <a:cxn ang="0">
                  <a:pos x="0" y="12"/>
                </a:cxn>
                <a:cxn ang="0">
                  <a:pos x="0" y="17"/>
                </a:cxn>
                <a:cxn ang="0">
                  <a:pos x="0" y="19"/>
                </a:cxn>
                <a:cxn ang="0">
                  <a:pos x="0" y="20"/>
                </a:cxn>
                <a:cxn ang="0">
                  <a:pos x="1" y="23"/>
                </a:cxn>
                <a:cxn ang="0">
                  <a:pos x="2" y="26"/>
                </a:cxn>
                <a:cxn ang="0">
                  <a:pos x="5" y="31"/>
                </a:cxn>
                <a:cxn ang="0">
                  <a:pos x="7" y="35"/>
                </a:cxn>
                <a:cxn ang="0">
                  <a:pos x="8" y="40"/>
                </a:cxn>
                <a:cxn ang="0">
                  <a:pos x="11" y="44"/>
                </a:cxn>
                <a:cxn ang="0">
                  <a:pos x="13" y="47"/>
                </a:cxn>
                <a:cxn ang="0">
                  <a:pos x="14" y="49"/>
                </a:cxn>
                <a:cxn ang="0">
                  <a:pos x="16" y="50"/>
                </a:cxn>
                <a:cxn ang="0">
                  <a:pos x="16" y="52"/>
                </a:cxn>
                <a:cxn ang="0">
                  <a:pos x="16" y="55"/>
                </a:cxn>
                <a:cxn ang="0">
                  <a:pos x="14" y="58"/>
                </a:cxn>
                <a:cxn ang="0">
                  <a:pos x="14" y="61"/>
                </a:cxn>
                <a:cxn ang="0">
                  <a:pos x="13" y="62"/>
                </a:cxn>
              </a:cxnLst>
              <a:rect l="0" t="0" r="r" b="b"/>
              <a:pathLst>
                <a:path w="17" h="63">
                  <a:moveTo>
                    <a:pt x="2" y="0"/>
                  </a:moveTo>
                  <a:lnTo>
                    <a:pt x="2" y="3"/>
                  </a:lnTo>
                  <a:lnTo>
                    <a:pt x="1" y="7"/>
                  </a:lnTo>
                  <a:lnTo>
                    <a:pt x="0" y="12"/>
                  </a:lnTo>
                  <a:lnTo>
                    <a:pt x="0" y="17"/>
                  </a:lnTo>
                  <a:lnTo>
                    <a:pt x="0" y="19"/>
                  </a:lnTo>
                  <a:lnTo>
                    <a:pt x="0" y="20"/>
                  </a:lnTo>
                  <a:lnTo>
                    <a:pt x="1" y="23"/>
                  </a:lnTo>
                  <a:lnTo>
                    <a:pt x="2" y="26"/>
                  </a:lnTo>
                  <a:lnTo>
                    <a:pt x="5" y="31"/>
                  </a:lnTo>
                  <a:lnTo>
                    <a:pt x="7" y="35"/>
                  </a:lnTo>
                  <a:lnTo>
                    <a:pt x="8" y="40"/>
                  </a:lnTo>
                  <a:lnTo>
                    <a:pt x="11" y="44"/>
                  </a:lnTo>
                  <a:lnTo>
                    <a:pt x="13" y="47"/>
                  </a:lnTo>
                  <a:lnTo>
                    <a:pt x="14" y="49"/>
                  </a:lnTo>
                  <a:lnTo>
                    <a:pt x="16" y="50"/>
                  </a:lnTo>
                  <a:lnTo>
                    <a:pt x="16" y="52"/>
                  </a:lnTo>
                  <a:lnTo>
                    <a:pt x="16" y="55"/>
                  </a:lnTo>
                  <a:lnTo>
                    <a:pt x="14" y="58"/>
                  </a:lnTo>
                  <a:lnTo>
                    <a:pt x="14" y="61"/>
                  </a:lnTo>
                  <a:lnTo>
                    <a:pt x="13" y="62"/>
                  </a:lnTo>
                </a:path>
              </a:pathLst>
            </a:custGeom>
            <a:noFill/>
            <a:ln w="12700" cap="rnd" cmpd="sng">
              <a:solidFill>
                <a:srgbClr val="53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55" name="Freeform 531"/>
            <p:cNvSpPr>
              <a:spLocks/>
            </p:cNvSpPr>
            <p:nvPr/>
          </p:nvSpPr>
          <p:spPr bwMode="auto">
            <a:xfrm>
              <a:off x="412" y="308"/>
              <a:ext cx="17" cy="63"/>
            </a:xfrm>
            <a:custGeom>
              <a:avLst/>
              <a:gdLst/>
              <a:ahLst/>
              <a:cxnLst>
                <a:cxn ang="0">
                  <a:pos x="2" y="0"/>
                </a:cxn>
                <a:cxn ang="0">
                  <a:pos x="2" y="2"/>
                </a:cxn>
                <a:cxn ang="0">
                  <a:pos x="1" y="6"/>
                </a:cxn>
                <a:cxn ang="0">
                  <a:pos x="0" y="11"/>
                </a:cxn>
                <a:cxn ang="0">
                  <a:pos x="0" y="16"/>
                </a:cxn>
                <a:cxn ang="0">
                  <a:pos x="0" y="18"/>
                </a:cxn>
                <a:cxn ang="0">
                  <a:pos x="0" y="19"/>
                </a:cxn>
                <a:cxn ang="0">
                  <a:pos x="1" y="22"/>
                </a:cxn>
                <a:cxn ang="0">
                  <a:pos x="2" y="26"/>
                </a:cxn>
                <a:cxn ang="0">
                  <a:pos x="5" y="30"/>
                </a:cxn>
                <a:cxn ang="0">
                  <a:pos x="7" y="34"/>
                </a:cxn>
                <a:cxn ang="0">
                  <a:pos x="8" y="39"/>
                </a:cxn>
                <a:cxn ang="0">
                  <a:pos x="11" y="43"/>
                </a:cxn>
                <a:cxn ang="0">
                  <a:pos x="13" y="46"/>
                </a:cxn>
                <a:cxn ang="0">
                  <a:pos x="14" y="49"/>
                </a:cxn>
                <a:cxn ang="0">
                  <a:pos x="14" y="50"/>
                </a:cxn>
                <a:cxn ang="0">
                  <a:pos x="16" y="51"/>
                </a:cxn>
                <a:cxn ang="0">
                  <a:pos x="14" y="54"/>
                </a:cxn>
                <a:cxn ang="0">
                  <a:pos x="14" y="58"/>
                </a:cxn>
                <a:cxn ang="0">
                  <a:pos x="13" y="60"/>
                </a:cxn>
                <a:cxn ang="0">
                  <a:pos x="13" y="62"/>
                </a:cxn>
              </a:cxnLst>
              <a:rect l="0" t="0" r="r" b="b"/>
              <a:pathLst>
                <a:path w="17" h="63">
                  <a:moveTo>
                    <a:pt x="2" y="0"/>
                  </a:moveTo>
                  <a:lnTo>
                    <a:pt x="2" y="2"/>
                  </a:lnTo>
                  <a:lnTo>
                    <a:pt x="1" y="6"/>
                  </a:lnTo>
                  <a:lnTo>
                    <a:pt x="0" y="11"/>
                  </a:lnTo>
                  <a:lnTo>
                    <a:pt x="0" y="16"/>
                  </a:lnTo>
                  <a:lnTo>
                    <a:pt x="0" y="18"/>
                  </a:lnTo>
                  <a:lnTo>
                    <a:pt x="0" y="19"/>
                  </a:lnTo>
                  <a:lnTo>
                    <a:pt x="1" y="22"/>
                  </a:lnTo>
                  <a:lnTo>
                    <a:pt x="2" y="26"/>
                  </a:lnTo>
                  <a:lnTo>
                    <a:pt x="5" y="30"/>
                  </a:lnTo>
                  <a:lnTo>
                    <a:pt x="7" y="34"/>
                  </a:lnTo>
                  <a:lnTo>
                    <a:pt x="8" y="39"/>
                  </a:lnTo>
                  <a:lnTo>
                    <a:pt x="11" y="43"/>
                  </a:lnTo>
                  <a:lnTo>
                    <a:pt x="13" y="46"/>
                  </a:lnTo>
                  <a:lnTo>
                    <a:pt x="14" y="49"/>
                  </a:lnTo>
                  <a:lnTo>
                    <a:pt x="14" y="50"/>
                  </a:lnTo>
                  <a:lnTo>
                    <a:pt x="16" y="51"/>
                  </a:lnTo>
                  <a:lnTo>
                    <a:pt x="14" y="54"/>
                  </a:lnTo>
                  <a:lnTo>
                    <a:pt x="14" y="58"/>
                  </a:lnTo>
                  <a:lnTo>
                    <a:pt x="13" y="60"/>
                  </a:lnTo>
                  <a:lnTo>
                    <a:pt x="13" y="62"/>
                  </a:lnTo>
                </a:path>
              </a:pathLst>
            </a:custGeom>
            <a:noFill/>
            <a:ln w="12700" cap="rnd" cmpd="sng">
              <a:solidFill>
                <a:srgbClr val="52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56" name="Freeform 532"/>
            <p:cNvSpPr>
              <a:spLocks/>
            </p:cNvSpPr>
            <p:nvPr/>
          </p:nvSpPr>
          <p:spPr bwMode="auto">
            <a:xfrm>
              <a:off x="412" y="308"/>
              <a:ext cx="17" cy="63"/>
            </a:xfrm>
            <a:custGeom>
              <a:avLst/>
              <a:gdLst/>
              <a:ahLst/>
              <a:cxnLst>
                <a:cxn ang="0">
                  <a:pos x="3" y="0"/>
                </a:cxn>
                <a:cxn ang="0">
                  <a:pos x="3" y="2"/>
                </a:cxn>
                <a:cxn ang="0">
                  <a:pos x="1" y="6"/>
                </a:cxn>
                <a:cxn ang="0">
                  <a:pos x="0" y="11"/>
                </a:cxn>
                <a:cxn ang="0">
                  <a:pos x="0" y="16"/>
                </a:cxn>
                <a:cxn ang="0">
                  <a:pos x="0" y="18"/>
                </a:cxn>
                <a:cxn ang="0">
                  <a:pos x="0" y="19"/>
                </a:cxn>
                <a:cxn ang="0">
                  <a:pos x="1" y="22"/>
                </a:cxn>
                <a:cxn ang="0">
                  <a:pos x="3" y="26"/>
                </a:cxn>
                <a:cxn ang="0">
                  <a:pos x="4" y="30"/>
                </a:cxn>
                <a:cxn ang="0">
                  <a:pos x="8" y="35"/>
                </a:cxn>
                <a:cxn ang="0">
                  <a:pos x="9" y="39"/>
                </a:cxn>
                <a:cxn ang="0">
                  <a:pos x="11" y="43"/>
                </a:cxn>
                <a:cxn ang="0">
                  <a:pos x="14" y="47"/>
                </a:cxn>
                <a:cxn ang="0">
                  <a:pos x="16" y="49"/>
                </a:cxn>
                <a:cxn ang="0">
                  <a:pos x="16" y="50"/>
                </a:cxn>
                <a:cxn ang="0">
                  <a:pos x="16" y="51"/>
                </a:cxn>
                <a:cxn ang="0">
                  <a:pos x="16" y="54"/>
                </a:cxn>
                <a:cxn ang="0">
                  <a:pos x="16" y="58"/>
                </a:cxn>
                <a:cxn ang="0">
                  <a:pos x="14" y="61"/>
                </a:cxn>
                <a:cxn ang="0">
                  <a:pos x="14" y="62"/>
                </a:cxn>
              </a:cxnLst>
              <a:rect l="0" t="0" r="r" b="b"/>
              <a:pathLst>
                <a:path w="17" h="63">
                  <a:moveTo>
                    <a:pt x="3" y="0"/>
                  </a:moveTo>
                  <a:lnTo>
                    <a:pt x="3" y="2"/>
                  </a:lnTo>
                  <a:lnTo>
                    <a:pt x="1" y="6"/>
                  </a:lnTo>
                  <a:lnTo>
                    <a:pt x="0" y="11"/>
                  </a:lnTo>
                  <a:lnTo>
                    <a:pt x="0" y="16"/>
                  </a:lnTo>
                  <a:lnTo>
                    <a:pt x="0" y="18"/>
                  </a:lnTo>
                  <a:lnTo>
                    <a:pt x="0" y="19"/>
                  </a:lnTo>
                  <a:lnTo>
                    <a:pt x="1" y="22"/>
                  </a:lnTo>
                  <a:lnTo>
                    <a:pt x="3" y="26"/>
                  </a:lnTo>
                  <a:lnTo>
                    <a:pt x="4" y="30"/>
                  </a:lnTo>
                  <a:lnTo>
                    <a:pt x="8" y="35"/>
                  </a:lnTo>
                  <a:lnTo>
                    <a:pt x="9" y="39"/>
                  </a:lnTo>
                  <a:lnTo>
                    <a:pt x="11" y="43"/>
                  </a:lnTo>
                  <a:lnTo>
                    <a:pt x="14" y="47"/>
                  </a:lnTo>
                  <a:lnTo>
                    <a:pt x="16" y="49"/>
                  </a:lnTo>
                  <a:lnTo>
                    <a:pt x="16" y="50"/>
                  </a:lnTo>
                  <a:lnTo>
                    <a:pt x="16" y="51"/>
                  </a:lnTo>
                  <a:lnTo>
                    <a:pt x="16" y="54"/>
                  </a:lnTo>
                  <a:lnTo>
                    <a:pt x="16" y="58"/>
                  </a:lnTo>
                  <a:lnTo>
                    <a:pt x="14" y="61"/>
                  </a:lnTo>
                  <a:lnTo>
                    <a:pt x="14" y="62"/>
                  </a:lnTo>
                </a:path>
              </a:pathLst>
            </a:custGeom>
            <a:noFill/>
            <a:ln w="12700" cap="rnd" cmpd="sng">
              <a:solidFill>
                <a:srgbClr val="51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57" name="Freeform 533"/>
            <p:cNvSpPr>
              <a:spLocks/>
            </p:cNvSpPr>
            <p:nvPr/>
          </p:nvSpPr>
          <p:spPr bwMode="auto">
            <a:xfrm>
              <a:off x="411" y="308"/>
              <a:ext cx="17" cy="63"/>
            </a:xfrm>
            <a:custGeom>
              <a:avLst/>
              <a:gdLst/>
              <a:ahLst/>
              <a:cxnLst>
                <a:cxn ang="0">
                  <a:pos x="4" y="0"/>
                </a:cxn>
                <a:cxn ang="0">
                  <a:pos x="4" y="2"/>
                </a:cxn>
                <a:cxn ang="0">
                  <a:pos x="2" y="6"/>
                </a:cxn>
                <a:cxn ang="0">
                  <a:pos x="1" y="12"/>
                </a:cxn>
                <a:cxn ang="0">
                  <a:pos x="1" y="16"/>
                </a:cxn>
                <a:cxn ang="0">
                  <a:pos x="0" y="18"/>
                </a:cxn>
                <a:cxn ang="0">
                  <a:pos x="1" y="20"/>
                </a:cxn>
                <a:cxn ang="0">
                  <a:pos x="2" y="22"/>
                </a:cxn>
                <a:cxn ang="0">
                  <a:pos x="4" y="26"/>
                </a:cxn>
                <a:cxn ang="0">
                  <a:pos x="5" y="30"/>
                </a:cxn>
                <a:cxn ang="0">
                  <a:pos x="8" y="35"/>
                </a:cxn>
                <a:cxn ang="0">
                  <a:pos x="10" y="39"/>
                </a:cxn>
                <a:cxn ang="0">
                  <a:pos x="11" y="43"/>
                </a:cxn>
                <a:cxn ang="0">
                  <a:pos x="13" y="47"/>
                </a:cxn>
                <a:cxn ang="0">
                  <a:pos x="14" y="49"/>
                </a:cxn>
                <a:cxn ang="0">
                  <a:pos x="16" y="50"/>
                </a:cxn>
                <a:cxn ang="0">
                  <a:pos x="16" y="52"/>
                </a:cxn>
                <a:cxn ang="0">
                  <a:pos x="16" y="55"/>
                </a:cxn>
                <a:cxn ang="0">
                  <a:pos x="14" y="58"/>
                </a:cxn>
                <a:cxn ang="0">
                  <a:pos x="14" y="61"/>
                </a:cxn>
                <a:cxn ang="0">
                  <a:pos x="13" y="62"/>
                </a:cxn>
              </a:cxnLst>
              <a:rect l="0" t="0" r="r" b="b"/>
              <a:pathLst>
                <a:path w="17" h="63">
                  <a:moveTo>
                    <a:pt x="4" y="0"/>
                  </a:moveTo>
                  <a:lnTo>
                    <a:pt x="4" y="2"/>
                  </a:lnTo>
                  <a:lnTo>
                    <a:pt x="2" y="6"/>
                  </a:lnTo>
                  <a:lnTo>
                    <a:pt x="1" y="12"/>
                  </a:lnTo>
                  <a:lnTo>
                    <a:pt x="1" y="16"/>
                  </a:lnTo>
                  <a:lnTo>
                    <a:pt x="0" y="18"/>
                  </a:lnTo>
                  <a:lnTo>
                    <a:pt x="1" y="20"/>
                  </a:lnTo>
                  <a:lnTo>
                    <a:pt x="2" y="22"/>
                  </a:lnTo>
                  <a:lnTo>
                    <a:pt x="4" y="26"/>
                  </a:lnTo>
                  <a:lnTo>
                    <a:pt x="5" y="30"/>
                  </a:lnTo>
                  <a:lnTo>
                    <a:pt x="8" y="35"/>
                  </a:lnTo>
                  <a:lnTo>
                    <a:pt x="10" y="39"/>
                  </a:lnTo>
                  <a:lnTo>
                    <a:pt x="11" y="43"/>
                  </a:lnTo>
                  <a:lnTo>
                    <a:pt x="13" y="47"/>
                  </a:lnTo>
                  <a:lnTo>
                    <a:pt x="14" y="49"/>
                  </a:lnTo>
                  <a:lnTo>
                    <a:pt x="16" y="50"/>
                  </a:lnTo>
                  <a:lnTo>
                    <a:pt x="16" y="52"/>
                  </a:lnTo>
                  <a:lnTo>
                    <a:pt x="16" y="55"/>
                  </a:lnTo>
                  <a:lnTo>
                    <a:pt x="14" y="58"/>
                  </a:lnTo>
                  <a:lnTo>
                    <a:pt x="14" y="61"/>
                  </a:lnTo>
                  <a:lnTo>
                    <a:pt x="13" y="62"/>
                  </a:lnTo>
                </a:path>
              </a:pathLst>
            </a:custGeom>
            <a:noFill/>
            <a:ln w="12700" cap="rnd" cmpd="sng">
              <a:solidFill>
                <a:srgbClr val="51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58" name="Freeform 534"/>
            <p:cNvSpPr>
              <a:spLocks/>
            </p:cNvSpPr>
            <p:nvPr/>
          </p:nvSpPr>
          <p:spPr bwMode="auto">
            <a:xfrm>
              <a:off x="411" y="308"/>
              <a:ext cx="17" cy="64"/>
            </a:xfrm>
            <a:custGeom>
              <a:avLst/>
              <a:gdLst/>
              <a:ahLst/>
              <a:cxnLst>
                <a:cxn ang="0">
                  <a:pos x="4" y="0"/>
                </a:cxn>
                <a:cxn ang="0">
                  <a:pos x="4" y="2"/>
                </a:cxn>
                <a:cxn ang="0">
                  <a:pos x="2" y="7"/>
                </a:cxn>
                <a:cxn ang="0">
                  <a:pos x="1" y="12"/>
                </a:cxn>
                <a:cxn ang="0">
                  <a:pos x="0" y="16"/>
                </a:cxn>
                <a:cxn ang="0">
                  <a:pos x="0" y="18"/>
                </a:cxn>
                <a:cxn ang="0">
                  <a:pos x="1" y="20"/>
                </a:cxn>
                <a:cxn ang="0">
                  <a:pos x="2" y="22"/>
                </a:cxn>
                <a:cxn ang="0">
                  <a:pos x="4" y="26"/>
                </a:cxn>
                <a:cxn ang="0">
                  <a:pos x="5" y="30"/>
                </a:cxn>
                <a:cxn ang="0">
                  <a:pos x="8" y="35"/>
                </a:cxn>
                <a:cxn ang="0">
                  <a:pos x="10" y="39"/>
                </a:cxn>
                <a:cxn ang="0">
                  <a:pos x="11" y="44"/>
                </a:cxn>
                <a:cxn ang="0">
                  <a:pos x="13" y="47"/>
                </a:cxn>
                <a:cxn ang="0">
                  <a:pos x="14" y="49"/>
                </a:cxn>
                <a:cxn ang="0">
                  <a:pos x="16" y="50"/>
                </a:cxn>
                <a:cxn ang="0">
                  <a:pos x="16" y="52"/>
                </a:cxn>
                <a:cxn ang="0">
                  <a:pos x="16" y="55"/>
                </a:cxn>
                <a:cxn ang="0">
                  <a:pos x="14" y="59"/>
                </a:cxn>
                <a:cxn ang="0">
                  <a:pos x="13" y="61"/>
                </a:cxn>
                <a:cxn ang="0">
                  <a:pos x="13" y="63"/>
                </a:cxn>
              </a:cxnLst>
              <a:rect l="0" t="0" r="r" b="b"/>
              <a:pathLst>
                <a:path w="17" h="64">
                  <a:moveTo>
                    <a:pt x="4" y="0"/>
                  </a:moveTo>
                  <a:lnTo>
                    <a:pt x="4" y="2"/>
                  </a:lnTo>
                  <a:lnTo>
                    <a:pt x="2" y="7"/>
                  </a:lnTo>
                  <a:lnTo>
                    <a:pt x="1" y="12"/>
                  </a:lnTo>
                  <a:lnTo>
                    <a:pt x="0" y="16"/>
                  </a:lnTo>
                  <a:lnTo>
                    <a:pt x="0" y="18"/>
                  </a:lnTo>
                  <a:lnTo>
                    <a:pt x="1" y="20"/>
                  </a:lnTo>
                  <a:lnTo>
                    <a:pt x="2" y="22"/>
                  </a:lnTo>
                  <a:lnTo>
                    <a:pt x="4" y="26"/>
                  </a:lnTo>
                  <a:lnTo>
                    <a:pt x="5" y="30"/>
                  </a:lnTo>
                  <a:lnTo>
                    <a:pt x="8" y="35"/>
                  </a:lnTo>
                  <a:lnTo>
                    <a:pt x="10" y="39"/>
                  </a:lnTo>
                  <a:lnTo>
                    <a:pt x="11" y="44"/>
                  </a:lnTo>
                  <a:lnTo>
                    <a:pt x="13" y="47"/>
                  </a:lnTo>
                  <a:lnTo>
                    <a:pt x="14" y="49"/>
                  </a:lnTo>
                  <a:lnTo>
                    <a:pt x="16" y="50"/>
                  </a:lnTo>
                  <a:lnTo>
                    <a:pt x="16" y="52"/>
                  </a:lnTo>
                  <a:lnTo>
                    <a:pt x="16" y="55"/>
                  </a:lnTo>
                  <a:lnTo>
                    <a:pt x="14" y="59"/>
                  </a:lnTo>
                  <a:lnTo>
                    <a:pt x="13" y="61"/>
                  </a:lnTo>
                  <a:lnTo>
                    <a:pt x="13" y="63"/>
                  </a:lnTo>
                </a:path>
              </a:pathLst>
            </a:custGeom>
            <a:noFill/>
            <a:ln w="12700" cap="rnd" cmpd="sng">
              <a:solidFill>
                <a:srgbClr val="50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59" name="Freeform 535"/>
            <p:cNvSpPr>
              <a:spLocks/>
            </p:cNvSpPr>
            <p:nvPr/>
          </p:nvSpPr>
          <p:spPr bwMode="auto">
            <a:xfrm>
              <a:off x="411" y="308"/>
              <a:ext cx="17" cy="64"/>
            </a:xfrm>
            <a:custGeom>
              <a:avLst/>
              <a:gdLst/>
              <a:ahLst/>
              <a:cxnLst>
                <a:cxn ang="0">
                  <a:pos x="4" y="0"/>
                </a:cxn>
                <a:cxn ang="0">
                  <a:pos x="4" y="2"/>
                </a:cxn>
                <a:cxn ang="0">
                  <a:pos x="2" y="7"/>
                </a:cxn>
                <a:cxn ang="0">
                  <a:pos x="1" y="12"/>
                </a:cxn>
                <a:cxn ang="0">
                  <a:pos x="0" y="17"/>
                </a:cxn>
                <a:cxn ang="0">
                  <a:pos x="0" y="18"/>
                </a:cxn>
                <a:cxn ang="0">
                  <a:pos x="1" y="20"/>
                </a:cxn>
                <a:cxn ang="0">
                  <a:pos x="1" y="23"/>
                </a:cxn>
                <a:cxn ang="0">
                  <a:pos x="4" y="26"/>
                </a:cxn>
                <a:cxn ang="0">
                  <a:pos x="5" y="30"/>
                </a:cxn>
                <a:cxn ang="0">
                  <a:pos x="7" y="35"/>
                </a:cxn>
                <a:cxn ang="0">
                  <a:pos x="10" y="40"/>
                </a:cxn>
                <a:cxn ang="0">
                  <a:pos x="11" y="44"/>
                </a:cxn>
                <a:cxn ang="0">
                  <a:pos x="13" y="47"/>
                </a:cxn>
                <a:cxn ang="0">
                  <a:pos x="14" y="50"/>
                </a:cxn>
                <a:cxn ang="0">
                  <a:pos x="16" y="51"/>
                </a:cxn>
                <a:cxn ang="0">
                  <a:pos x="16" y="52"/>
                </a:cxn>
                <a:cxn ang="0">
                  <a:pos x="14" y="55"/>
                </a:cxn>
                <a:cxn ang="0">
                  <a:pos x="14" y="59"/>
                </a:cxn>
                <a:cxn ang="0">
                  <a:pos x="13" y="62"/>
                </a:cxn>
                <a:cxn ang="0">
                  <a:pos x="13" y="63"/>
                </a:cxn>
              </a:cxnLst>
              <a:rect l="0" t="0" r="r" b="b"/>
              <a:pathLst>
                <a:path w="17" h="64">
                  <a:moveTo>
                    <a:pt x="4" y="0"/>
                  </a:moveTo>
                  <a:lnTo>
                    <a:pt x="4" y="2"/>
                  </a:lnTo>
                  <a:lnTo>
                    <a:pt x="2" y="7"/>
                  </a:lnTo>
                  <a:lnTo>
                    <a:pt x="1" y="12"/>
                  </a:lnTo>
                  <a:lnTo>
                    <a:pt x="0" y="17"/>
                  </a:lnTo>
                  <a:lnTo>
                    <a:pt x="0" y="18"/>
                  </a:lnTo>
                  <a:lnTo>
                    <a:pt x="1" y="20"/>
                  </a:lnTo>
                  <a:lnTo>
                    <a:pt x="1" y="23"/>
                  </a:lnTo>
                  <a:lnTo>
                    <a:pt x="4" y="26"/>
                  </a:lnTo>
                  <a:lnTo>
                    <a:pt x="5" y="30"/>
                  </a:lnTo>
                  <a:lnTo>
                    <a:pt x="7" y="35"/>
                  </a:lnTo>
                  <a:lnTo>
                    <a:pt x="10" y="40"/>
                  </a:lnTo>
                  <a:lnTo>
                    <a:pt x="11" y="44"/>
                  </a:lnTo>
                  <a:lnTo>
                    <a:pt x="13" y="47"/>
                  </a:lnTo>
                  <a:lnTo>
                    <a:pt x="14" y="50"/>
                  </a:lnTo>
                  <a:lnTo>
                    <a:pt x="16" y="51"/>
                  </a:lnTo>
                  <a:lnTo>
                    <a:pt x="16" y="52"/>
                  </a:lnTo>
                  <a:lnTo>
                    <a:pt x="14" y="55"/>
                  </a:lnTo>
                  <a:lnTo>
                    <a:pt x="14" y="59"/>
                  </a:lnTo>
                  <a:lnTo>
                    <a:pt x="13" y="62"/>
                  </a:lnTo>
                  <a:lnTo>
                    <a:pt x="13" y="63"/>
                  </a:lnTo>
                </a:path>
              </a:pathLst>
            </a:custGeom>
            <a:noFill/>
            <a:ln w="12700" cap="rnd" cmpd="sng">
              <a:solidFill>
                <a:srgbClr val="50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60" name="Freeform 536"/>
            <p:cNvSpPr>
              <a:spLocks/>
            </p:cNvSpPr>
            <p:nvPr/>
          </p:nvSpPr>
          <p:spPr bwMode="auto">
            <a:xfrm>
              <a:off x="411" y="308"/>
              <a:ext cx="17" cy="64"/>
            </a:xfrm>
            <a:custGeom>
              <a:avLst/>
              <a:gdLst/>
              <a:ahLst/>
              <a:cxnLst>
                <a:cxn ang="0">
                  <a:pos x="4" y="0"/>
                </a:cxn>
                <a:cxn ang="0">
                  <a:pos x="4" y="2"/>
                </a:cxn>
                <a:cxn ang="0">
                  <a:pos x="3" y="7"/>
                </a:cxn>
                <a:cxn ang="0">
                  <a:pos x="1" y="12"/>
                </a:cxn>
                <a:cxn ang="0">
                  <a:pos x="0" y="17"/>
                </a:cxn>
                <a:cxn ang="0">
                  <a:pos x="0" y="18"/>
                </a:cxn>
                <a:cxn ang="0">
                  <a:pos x="0" y="20"/>
                </a:cxn>
                <a:cxn ang="0">
                  <a:pos x="1" y="23"/>
                </a:cxn>
                <a:cxn ang="0">
                  <a:pos x="3" y="26"/>
                </a:cxn>
                <a:cxn ang="0">
                  <a:pos x="6" y="30"/>
                </a:cxn>
                <a:cxn ang="0">
                  <a:pos x="8" y="35"/>
                </a:cxn>
                <a:cxn ang="0">
                  <a:pos x="9" y="40"/>
                </a:cxn>
                <a:cxn ang="0">
                  <a:pos x="12" y="44"/>
                </a:cxn>
                <a:cxn ang="0">
                  <a:pos x="14" y="48"/>
                </a:cxn>
                <a:cxn ang="0">
                  <a:pos x="16" y="50"/>
                </a:cxn>
                <a:cxn ang="0">
                  <a:pos x="16" y="51"/>
                </a:cxn>
                <a:cxn ang="0">
                  <a:pos x="16" y="52"/>
                </a:cxn>
                <a:cxn ang="0">
                  <a:pos x="16" y="55"/>
                </a:cxn>
                <a:cxn ang="0">
                  <a:pos x="14" y="59"/>
                </a:cxn>
                <a:cxn ang="0">
                  <a:pos x="14" y="62"/>
                </a:cxn>
                <a:cxn ang="0">
                  <a:pos x="14" y="63"/>
                </a:cxn>
              </a:cxnLst>
              <a:rect l="0" t="0" r="r" b="b"/>
              <a:pathLst>
                <a:path w="17" h="64">
                  <a:moveTo>
                    <a:pt x="4" y="0"/>
                  </a:moveTo>
                  <a:lnTo>
                    <a:pt x="4" y="2"/>
                  </a:lnTo>
                  <a:lnTo>
                    <a:pt x="3" y="7"/>
                  </a:lnTo>
                  <a:lnTo>
                    <a:pt x="1" y="12"/>
                  </a:lnTo>
                  <a:lnTo>
                    <a:pt x="0" y="17"/>
                  </a:lnTo>
                  <a:lnTo>
                    <a:pt x="0" y="18"/>
                  </a:lnTo>
                  <a:lnTo>
                    <a:pt x="0" y="20"/>
                  </a:lnTo>
                  <a:lnTo>
                    <a:pt x="1" y="23"/>
                  </a:lnTo>
                  <a:lnTo>
                    <a:pt x="3" y="26"/>
                  </a:lnTo>
                  <a:lnTo>
                    <a:pt x="6" y="30"/>
                  </a:lnTo>
                  <a:lnTo>
                    <a:pt x="8" y="35"/>
                  </a:lnTo>
                  <a:lnTo>
                    <a:pt x="9" y="40"/>
                  </a:lnTo>
                  <a:lnTo>
                    <a:pt x="12" y="44"/>
                  </a:lnTo>
                  <a:lnTo>
                    <a:pt x="14" y="48"/>
                  </a:lnTo>
                  <a:lnTo>
                    <a:pt x="16" y="50"/>
                  </a:lnTo>
                  <a:lnTo>
                    <a:pt x="16" y="51"/>
                  </a:lnTo>
                  <a:lnTo>
                    <a:pt x="16" y="52"/>
                  </a:lnTo>
                  <a:lnTo>
                    <a:pt x="16" y="55"/>
                  </a:lnTo>
                  <a:lnTo>
                    <a:pt x="14" y="59"/>
                  </a:lnTo>
                  <a:lnTo>
                    <a:pt x="14" y="62"/>
                  </a:lnTo>
                  <a:lnTo>
                    <a:pt x="14" y="63"/>
                  </a:lnTo>
                </a:path>
              </a:pathLst>
            </a:custGeom>
            <a:noFill/>
            <a:ln w="12700" cap="rnd" cmpd="sng">
              <a:solidFill>
                <a:srgbClr val="4F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61" name="Freeform 537"/>
            <p:cNvSpPr>
              <a:spLocks/>
            </p:cNvSpPr>
            <p:nvPr/>
          </p:nvSpPr>
          <p:spPr bwMode="auto">
            <a:xfrm>
              <a:off x="411" y="308"/>
              <a:ext cx="17" cy="65"/>
            </a:xfrm>
            <a:custGeom>
              <a:avLst/>
              <a:gdLst/>
              <a:ahLst/>
              <a:cxnLst>
                <a:cxn ang="0">
                  <a:pos x="4" y="0"/>
                </a:cxn>
                <a:cxn ang="0">
                  <a:pos x="4" y="2"/>
                </a:cxn>
                <a:cxn ang="0">
                  <a:pos x="3" y="7"/>
                </a:cxn>
                <a:cxn ang="0">
                  <a:pos x="1" y="12"/>
                </a:cxn>
                <a:cxn ang="0">
                  <a:pos x="0" y="17"/>
                </a:cxn>
                <a:cxn ang="0">
                  <a:pos x="0" y="19"/>
                </a:cxn>
                <a:cxn ang="0">
                  <a:pos x="0" y="20"/>
                </a:cxn>
                <a:cxn ang="0">
                  <a:pos x="1" y="23"/>
                </a:cxn>
                <a:cxn ang="0">
                  <a:pos x="3" y="26"/>
                </a:cxn>
                <a:cxn ang="0">
                  <a:pos x="6" y="30"/>
                </a:cxn>
                <a:cxn ang="0">
                  <a:pos x="8" y="35"/>
                </a:cxn>
                <a:cxn ang="0">
                  <a:pos x="9" y="40"/>
                </a:cxn>
                <a:cxn ang="0">
                  <a:pos x="12" y="44"/>
                </a:cxn>
                <a:cxn ang="0">
                  <a:pos x="14" y="48"/>
                </a:cxn>
                <a:cxn ang="0">
                  <a:pos x="16" y="50"/>
                </a:cxn>
                <a:cxn ang="0">
                  <a:pos x="16" y="51"/>
                </a:cxn>
                <a:cxn ang="0">
                  <a:pos x="16" y="53"/>
                </a:cxn>
                <a:cxn ang="0">
                  <a:pos x="16" y="56"/>
                </a:cxn>
                <a:cxn ang="0">
                  <a:pos x="14" y="59"/>
                </a:cxn>
                <a:cxn ang="0">
                  <a:pos x="12" y="62"/>
                </a:cxn>
                <a:cxn ang="0">
                  <a:pos x="12" y="64"/>
                </a:cxn>
              </a:cxnLst>
              <a:rect l="0" t="0" r="r" b="b"/>
              <a:pathLst>
                <a:path w="17" h="65">
                  <a:moveTo>
                    <a:pt x="4" y="0"/>
                  </a:moveTo>
                  <a:lnTo>
                    <a:pt x="4" y="2"/>
                  </a:lnTo>
                  <a:lnTo>
                    <a:pt x="3" y="7"/>
                  </a:lnTo>
                  <a:lnTo>
                    <a:pt x="1" y="12"/>
                  </a:lnTo>
                  <a:lnTo>
                    <a:pt x="0" y="17"/>
                  </a:lnTo>
                  <a:lnTo>
                    <a:pt x="0" y="19"/>
                  </a:lnTo>
                  <a:lnTo>
                    <a:pt x="0" y="20"/>
                  </a:lnTo>
                  <a:lnTo>
                    <a:pt x="1" y="23"/>
                  </a:lnTo>
                  <a:lnTo>
                    <a:pt x="3" y="26"/>
                  </a:lnTo>
                  <a:lnTo>
                    <a:pt x="6" y="30"/>
                  </a:lnTo>
                  <a:lnTo>
                    <a:pt x="8" y="35"/>
                  </a:lnTo>
                  <a:lnTo>
                    <a:pt x="9" y="40"/>
                  </a:lnTo>
                  <a:lnTo>
                    <a:pt x="12" y="44"/>
                  </a:lnTo>
                  <a:lnTo>
                    <a:pt x="14" y="48"/>
                  </a:lnTo>
                  <a:lnTo>
                    <a:pt x="16" y="50"/>
                  </a:lnTo>
                  <a:lnTo>
                    <a:pt x="16" y="51"/>
                  </a:lnTo>
                  <a:lnTo>
                    <a:pt x="16" y="53"/>
                  </a:lnTo>
                  <a:lnTo>
                    <a:pt x="16" y="56"/>
                  </a:lnTo>
                  <a:lnTo>
                    <a:pt x="14" y="59"/>
                  </a:lnTo>
                  <a:lnTo>
                    <a:pt x="12" y="62"/>
                  </a:lnTo>
                  <a:lnTo>
                    <a:pt x="12" y="64"/>
                  </a:lnTo>
                </a:path>
              </a:pathLst>
            </a:custGeom>
            <a:noFill/>
            <a:ln w="12700" cap="rnd" cmpd="sng">
              <a:solidFill>
                <a:srgbClr val="4F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62" name="Freeform 538"/>
            <p:cNvSpPr>
              <a:spLocks/>
            </p:cNvSpPr>
            <p:nvPr/>
          </p:nvSpPr>
          <p:spPr bwMode="auto">
            <a:xfrm>
              <a:off x="411" y="308"/>
              <a:ext cx="17" cy="65"/>
            </a:xfrm>
            <a:custGeom>
              <a:avLst/>
              <a:gdLst/>
              <a:ahLst/>
              <a:cxnLst>
                <a:cxn ang="0">
                  <a:pos x="4" y="0"/>
                </a:cxn>
                <a:cxn ang="0">
                  <a:pos x="3" y="3"/>
                </a:cxn>
                <a:cxn ang="0">
                  <a:pos x="3" y="7"/>
                </a:cxn>
                <a:cxn ang="0">
                  <a:pos x="1" y="12"/>
                </a:cxn>
                <a:cxn ang="0">
                  <a:pos x="0" y="17"/>
                </a:cxn>
                <a:cxn ang="0">
                  <a:pos x="0" y="19"/>
                </a:cxn>
                <a:cxn ang="0">
                  <a:pos x="0" y="20"/>
                </a:cxn>
                <a:cxn ang="0">
                  <a:pos x="1" y="23"/>
                </a:cxn>
                <a:cxn ang="0">
                  <a:pos x="3" y="26"/>
                </a:cxn>
                <a:cxn ang="0">
                  <a:pos x="6" y="31"/>
                </a:cxn>
                <a:cxn ang="0">
                  <a:pos x="8" y="36"/>
                </a:cxn>
                <a:cxn ang="0">
                  <a:pos x="9" y="40"/>
                </a:cxn>
                <a:cxn ang="0">
                  <a:pos x="11" y="44"/>
                </a:cxn>
                <a:cxn ang="0">
                  <a:pos x="14" y="48"/>
                </a:cxn>
                <a:cxn ang="0">
                  <a:pos x="14" y="50"/>
                </a:cxn>
                <a:cxn ang="0">
                  <a:pos x="16" y="51"/>
                </a:cxn>
                <a:cxn ang="0">
                  <a:pos x="16" y="53"/>
                </a:cxn>
                <a:cxn ang="0">
                  <a:pos x="16" y="56"/>
                </a:cxn>
                <a:cxn ang="0">
                  <a:pos x="14" y="60"/>
                </a:cxn>
                <a:cxn ang="0">
                  <a:pos x="12" y="63"/>
                </a:cxn>
                <a:cxn ang="0">
                  <a:pos x="12" y="64"/>
                </a:cxn>
              </a:cxnLst>
              <a:rect l="0" t="0" r="r" b="b"/>
              <a:pathLst>
                <a:path w="17" h="65">
                  <a:moveTo>
                    <a:pt x="4" y="0"/>
                  </a:moveTo>
                  <a:lnTo>
                    <a:pt x="3" y="3"/>
                  </a:lnTo>
                  <a:lnTo>
                    <a:pt x="3" y="7"/>
                  </a:lnTo>
                  <a:lnTo>
                    <a:pt x="1" y="12"/>
                  </a:lnTo>
                  <a:lnTo>
                    <a:pt x="0" y="17"/>
                  </a:lnTo>
                  <a:lnTo>
                    <a:pt x="0" y="19"/>
                  </a:lnTo>
                  <a:lnTo>
                    <a:pt x="0" y="20"/>
                  </a:lnTo>
                  <a:lnTo>
                    <a:pt x="1" y="23"/>
                  </a:lnTo>
                  <a:lnTo>
                    <a:pt x="3" y="26"/>
                  </a:lnTo>
                  <a:lnTo>
                    <a:pt x="6" y="31"/>
                  </a:lnTo>
                  <a:lnTo>
                    <a:pt x="8" y="36"/>
                  </a:lnTo>
                  <a:lnTo>
                    <a:pt x="9" y="40"/>
                  </a:lnTo>
                  <a:lnTo>
                    <a:pt x="11" y="44"/>
                  </a:lnTo>
                  <a:lnTo>
                    <a:pt x="14" y="48"/>
                  </a:lnTo>
                  <a:lnTo>
                    <a:pt x="14" y="50"/>
                  </a:lnTo>
                  <a:lnTo>
                    <a:pt x="16" y="51"/>
                  </a:lnTo>
                  <a:lnTo>
                    <a:pt x="16" y="53"/>
                  </a:lnTo>
                  <a:lnTo>
                    <a:pt x="16" y="56"/>
                  </a:lnTo>
                  <a:lnTo>
                    <a:pt x="14" y="60"/>
                  </a:lnTo>
                  <a:lnTo>
                    <a:pt x="12" y="63"/>
                  </a:lnTo>
                  <a:lnTo>
                    <a:pt x="12" y="64"/>
                  </a:lnTo>
                </a:path>
              </a:pathLst>
            </a:custGeom>
            <a:noFill/>
            <a:ln w="12700" cap="rnd" cmpd="sng">
              <a:solidFill>
                <a:srgbClr val="4E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63" name="Freeform 539"/>
            <p:cNvSpPr>
              <a:spLocks/>
            </p:cNvSpPr>
            <p:nvPr/>
          </p:nvSpPr>
          <p:spPr bwMode="auto">
            <a:xfrm>
              <a:off x="411" y="308"/>
              <a:ext cx="17" cy="65"/>
            </a:xfrm>
            <a:custGeom>
              <a:avLst/>
              <a:gdLst/>
              <a:ahLst/>
              <a:cxnLst>
                <a:cxn ang="0">
                  <a:pos x="4" y="0"/>
                </a:cxn>
                <a:cxn ang="0">
                  <a:pos x="3" y="3"/>
                </a:cxn>
                <a:cxn ang="0">
                  <a:pos x="3" y="7"/>
                </a:cxn>
                <a:cxn ang="0">
                  <a:pos x="1" y="12"/>
                </a:cxn>
                <a:cxn ang="0">
                  <a:pos x="0" y="17"/>
                </a:cxn>
                <a:cxn ang="0">
                  <a:pos x="0" y="19"/>
                </a:cxn>
                <a:cxn ang="0">
                  <a:pos x="0" y="20"/>
                </a:cxn>
                <a:cxn ang="0">
                  <a:pos x="1" y="23"/>
                </a:cxn>
                <a:cxn ang="0">
                  <a:pos x="3" y="26"/>
                </a:cxn>
                <a:cxn ang="0">
                  <a:pos x="4" y="31"/>
                </a:cxn>
                <a:cxn ang="0">
                  <a:pos x="8" y="36"/>
                </a:cxn>
                <a:cxn ang="0">
                  <a:pos x="9" y="40"/>
                </a:cxn>
                <a:cxn ang="0">
                  <a:pos x="11" y="45"/>
                </a:cxn>
                <a:cxn ang="0">
                  <a:pos x="12" y="48"/>
                </a:cxn>
                <a:cxn ang="0">
                  <a:pos x="14" y="51"/>
                </a:cxn>
                <a:cxn ang="0">
                  <a:pos x="16" y="52"/>
                </a:cxn>
                <a:cxn ang="0">
                  <a:pos x="16" y="53"/>
                </a:cxn>
                <a:cxn ang="0">
                  <a:pos x="14" y="56"/>
                </a:cxn>
                <a:cxn ang="0">
                  <a:pos x="12" y="60"/>
                </a:cxn>
                <a:cxn ang="0">
                  <a:pos x="12" y="63"/>
                </a:cxn>
                <a:cxn ang="0">
                  <a:pos x="12" y="64"/>
                </a:cxn>
              </a:cxnLst>
              <a:rect l="0" t="0" r="r" b="b"/>
              <a:pathLst>
                <a:path w="17" h="65">
                  <a:moveTo>
                    <a:pt x="4" y="0"/>
                  </a:moveTo>
                  <a:lnTo>
                    <a:pt x="3" y="3"/>
                  </a:lnTo>
                  <a:lnTo>
                    <a:pt x="3" y="7"/>
                  </a:lnTo>
                  <a:lnTo>
                    <a:pt x="1" y="12"/>
                  </a:lnTo>
                  <a:lnTo>
                    <a:pt x="0" y="17"/>
                  </a:lnTo>
                  <a:lnTo>
                    <a:pt x="0" y="19"/>
                  </a:lnTo>
                  <a:lnTo>
                    <a:pt x="0" y="20"/>
                  </a:lnTo>
                  <a:lnTo>
                    <a:pt x="1" y="23"/>
                  </a:lnTo>
                  <a:lnTo>
                    <a:pt x="3" y="26"/>
                  </a:lnTo>
                  <a:lnTo>
                    <a:pt x="4" y="31"/>
                  </a:lnTo>
                  <a:lnTo>
                    <a:pt x="8" y="36"/>
                  </a:lnTo>
                  <a:lnTo>
                    <a:pt x="9" y="40"/>
                  </a:lnTo>
                  <a:lnTo>
                    <a:pt x="11" y="45"/>
                  </a:lnTo>
                  <a:lnTo>
                    <a:pt x="12" y="48"/>
                  </a:lnTo>
                  <a:lnTo>
                    <a:pt x="14" y="51"/>
                  </a:lnTo>
                  <a:lnTo>
                    <a:pt x="16" y="52"/>
                  </a:lnTo>
                  <a:lnTo>
                    <a:pt x="16" y="53"/>
                  </a:lnTo>
                  <a:lnTo>
                    <a:pt x="14" y="56"/>
                  </a:lnTo>
                  <a:lnTo>
                    <a:pt x="12" y="60"/>
                  </a:lnTo>
                  <a:lnTo>
                    <a:pt x="12" y="63"/>
                  </a:lnTo>
                  <a:lnTo>
                    <a:pt x="12" y="64"/>
                  </a:lnTo>
                </a:path>
              </a:pathLst>
            </a:custGeom>
            <a:noFill/>
            <a:ln w="12700" cap="rnd" cmpd="sng">
              <a:solidFill>
                <a:srgbClr val="4E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64" name="Freeform 540"/>
            <p:cNvSpPr>
              <a:spLocks/>
            </p:cNvSpPr>
            <p:nvPr/>
          </p:nvSpPr>
          <p:spPr bwMode="auto">
            <a:xfrm>
              <a:off x="411" y="308"/>
              <a:ext cx="17" cy="65"/>
            </a:xfrm>
            <a:custGeom>
              <a:avLst/>
              <a:gdLst/>
              <a:ahLst/>
              <a:cxnLst>
                <a:cxn ang="0">
                  <a:pos x="4" y="0"/>
                </a:cxn>
                <a:cxn ang="0">
                  <a:pos x="3" y="3"/>
                </a:cxn>
                <a:cxn ang="0">
                  <a:pos x="3" y="7"/>
                </a:cxn>
                <a:cxn ang="0">
                  <a:pos x="1" y="12"/>
                </a:cxn>
                <a:cxn ang="0">
                  <a:pos x="0" y="17"/>
                </a:cxn>
                <a:cxn ang="0">
                  <a:pos x="0" y="19"/>
                </a:cxn>
                <a:cxn ang="0">
                  <a:pos x="0" y="20"/>
                </a:cxn>
                <a:cxn ang="0">
                  <a:pos x="1" y="23"/>
                </a:cxn>
                <a:cxn ang="0">
                  <a:pos x="3" y="27"/>
                </a:cxn>
                <a:cxn ang="0">
                  <a:pos x="4" y="31"/>
                </a:cxn>
                <a:cxn ang="0">
                  <a:pos x="8" y="36"/>
                </a:cxn>
                <a:cxn ang="0">
                  <a:pos x="9" y="41"/>
                </a:cxn>
                <a:cxn ang="0">
                  <a:pos x="11" y="45"/>
                </a:cxn>
                <a:cxn ang="0">
                  <a:pos x="12" y="48"/>
                </a:cxn>
                <a:cxn ang="0">
                  <a:pos x="14" y="51"/>
                </a:cxn>
                <a:cxn ang="0">
                  <a:pos x="16" y="52"/>
                </a:cxn>
                <a:cxn ang="0">
                  <a:pos x="16" y="53"/>
                </a:cxn>
                <a:cxn ang="0">
                  <a:pos x="14" y="56"/>
                </a:cxn>
                <a:cxn ang="0">
                  <a:pos x="12" y="60"/>
                </a:cxn>
                <a:cxn ang="0">
                  <a:pos x="12" y="63"/>
                </a:cxn>
                <a:cxn ang="0">
                  <a:pos x="11" y="64"/>
                </a:cxn>
              </a:cxnLst>
              <a:rect l="0" t="0" r="r" b="b"/>
              <a:pathLst>
                <a:path w="17" h="65">
                  <a:moveTo>
                    <a:pt x="4" y="0"/>
                  </a:moveTo>
                  <a:lnTo>
                    <a:pt x="3" y="3"/>
                  </a:lnTo>
                  <a:lnTo>
                    <a:pt x="3" y="7"/>
                  </a:lnTo>
                  <a:lnTo>
                    <a:pt x="1" y="12"/>
                  </a:lnTo>
                  <a:lnTo>
                    <a:pt x="0" y="17"/>
                  </a:lnTo>
                  <a:lnTo>
                    <a:pt x="0" y="19"/>
                  </a:lnTo>
                  <a:lnTo>
                    <a:pt x="0" y="20"/>
                  </a:lnTo>
                  <a:lnTo>
                    <a:pt x="1" y="23"/>
                  </a:lnTo>
                  <a:lnTo>
                    <a:pt x="3" y="27"/>
                  </a:lnTo>
                  <a:lnTo>
                    <a:pt x="4" y="31"/>
                  </a:lnTo>
                  <a:lnTo>
                    <a:pt x="8" y="36"/>
                  </a:lnTo>
                  <a:lnTo>
                    <a:pt x="9" y="41"/>
                  </a:lnTo>
                  <a:lnTo>
                    <a:pt x="11" y="45"/>
                  </a:lnTo>
                  <a:lnTo>
                    <a:pt x="12" y="48"/>
                  </a:lnTo>
                  <a:lnTo>
                    <a:pt x="14" y="51"/>
                  </a:lnTo>
                  <a:lnTo>
                    <a:pt x="16" y="52"/>
                  </a:lnTo>
                  <a:lnTo>
                    <a:pt x="16" y="53"/>
                  </a:lnTo>
                  <a:lnTo>
                    <a:pt x="14" y="56"/>
                  </a:lnTo>
                  <a:lnTo>
                    <a:pt x="12" y="60"/>
                  </a:lnTo>
                  <a:lnTo>
                    <a:pt x="12" y="63"/>
                  </a:lnTo>
                  <a:lnTo>
                    <a:pt x="11" y="64"/>
                  </a:lnTo>
                </a:path>
              </a:pathLst>
            </a:custGeom>
            <a:noFill/>
            <a:ln w="12700" cap="rnd" cmpd="sng">
              <a:solidFill>
                <a:srgbClr val="4D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65" name="Freeform 541"/>
            <p:cNvSpPr>
              <a:spLocks/>
            </p:cNvSpPr>
            <p:nvPr/>
          </p:nvSpPr>
          <p:spPr bwMode="auto">
            <a:xfrm>
              <a:off x="411" y="309"/>
              <a:ext cx="17" cy="65"/>
            </a:xfrm>
            <a:custGeom>
              <a:avLst/>
              <a:gdLst/>
              <a:ahLst/>
              <a:cxnLst>
                <a:cxn ang="0">
                  <a:pos x="5" y="0"/>
                </a:cxn>
                <a:cxn ang="0">
                  <a:pos x="3" y="2"/>
                </a:cxn>
                <a:cxn ang="0">
                  <a:pos x="1" y="6"/>
                </a:cxn>
                <a:cxn ang="0">
                  <a:pos x="1" y="12"/>
                </a:cxn>
                <a:cxn ang="0">
                  <a:pos x="0" y="16"/>
                </a:cxn>
                <a:cxn ang="0">
                  <a:pos x="0" y="18"/>
                </a:cxn>
                <a:cxn ang="0">
                  <a:pos x="0" y="19"/>
                </a:cxn>
                <a:cxn ang="0">
                  <a:pos x="1" y="22"/>
                </a:cxn>
                <a:cxn ang="0">
                  <a:pos x="3" y="26"/>
                </a:cxn>
                <a:cxn ang="0">
                  <a:pos x="5" y="30"/>
                </a:cxn>
                <a:cxn ang="0">
                  <a:pos x="7" y="35"/>
                </a:cxn>
                <a:cxn ang="0">
                  <a:pos x="10" y="40"/>
                </a:cxn>
                <a:cxn ang="0">
                  <a:pos x="12" y="44"/>
                </a:cxn>
                <a:cxn ang="0">
                  <a:pos x="14" y="47"/>
                </a:cxn>
                <a:cxn ang="0">
                  <a:pos x="16" y="50"/>
                </a:cxn>
                <a:cxn ang="0">
                  <a:pos x="16" y="51"/>
                </a:cxn>
                <a:cxn ang="0">
                  <a:pos x="16" y="53"/>
                </a:cxn>
                <a:cxn ang="0">
                  <a:pos x="16" y="56"/>
                </a:cxn>
                <a:cxn ang="0">
                  <a:pos x="14" y="59"/>
                </a:cxn>
                <a:cxn ang="0">
                  <a:pos x="12" y="62"/>
                </a:cxn>
                <a:cxn ang="0">
                  <a:pos x="12" y="64"/>
                </a:cxn>
              </a:cxnLst>
              <a:rect l="0" t="0" r="r" b="b"/>
              <a:pathLst>
                <a:path w="17" h="65">
                  <a:moveTo>
                    <a:pt x="5" y="0"/>
                  </a:moveTo>
                  <a:lnTo>
                    <a:pt x="3" y="2"/>
                  </a:lnTo>
                  <a:lnTo>
                    <a:pt x="1" y="6"/>
                  </a:lnTo>
                  <a:lnTo>
                    <a:pt x="1" y="12"/>
                  </a:lnTo>
                  <a:lnTo>
                    <a:pt x="0" y="16"/>
                  </a:lnTo>
                  <a:lnTo>
                    <a:pt x="0" y="18"/>
                  </a:lnTo>
                  <a:lnTo>
                    <a:pt x="0" y="19"/>
                  </a:lnTo>
                  <a:lnTo>
                    <a:pt x="1" y="22"/>
                  </a:lnTo>
                  <a:lnTo>
                    <a:pt x="3" y="26"/>
                  </a:lnTo>
                  <a:lnTo>
                    <a:pt x="5" y="30"/>
                  </a:lnTo>
                  <a:lnTo>
                    <a:pt x="7" y="35"/>
                  </a:lnTo>
                  <a:lnTo>
                    <a:pt x="10" y="40"/>
                  </a:lnTo>
                  <a:lnTo>
                    <a:pt x="12" y="44"/>
                  </a:lnTo>
                  <a:lnTo>
                    <a:pt x="14" y="47"/>
                  </a:lnTo>
                  <a:lnTo>
                    <a:pt x="16" y="50"/>
                  </a:lnTo>
                  <a:lnTo>
                    <a:pt x="16" y="51"/>
                  </a:lnTo>
                  <a:lnTo>
                    <a:pt x="16" y="53"/>
                  </a:lnTo>
                  <a:lnTo>
                    <a:pt x="16" y="56"/>
                  </a:lnTo>
                  <a:lnTo>
                    <a:pt x="14" y="59"/>
                  </a:lnTo>
                  <a:lnTo>
                    <a:pt x="12" y="62"/>
                  </a:lnTo>
                  <a:lnTo>
                    <a:pt x="12" y="64"/>
                  </a:lnTo>
                </a:path>
              </a:pathLst>
            </a:custGeom>
            <a:noFill/>
            <a:ln w="12700" cap="rnd" cmpd="sng">
              <a:solidFill>
                <a:srgbClr val="4D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66" name="Freeform 542"/>
            <p:cNvSpPr>
              <a:spLocks/>
            </p:cNvSpPr>
            <p:nvPr/>
          </p:nvSpPr>
          <p:spPr bwMode="auto">
            <a:xfrm>
              <a:off x="411" y="309"/>
              <a:ext cx="17" cy="65"/>
            </a:xfrm>
            <a:custGeom>
              <a:avLst/>
              <a:gdLst/>
              <a:ahLst/>
              <a:cxnLst>
                <a:cxn ang="0">
                  <a:pos x="5" y="0"/>
                </a:cxn>
                <a:cxn ang="0">
                  <a:pos x="3" y="2"/>
                </a:cxn>
                <a:cxn ang="0">
                  <a:pos x="1" y="6"/>
                </a:cxn>
                <a:cxn ang="0">
                  <a:pos x="0" y="12"/>
                </a:cxn>
                <a:cxn ang="0">
                  <a:pos x="0" y="16"/>
                </a:cxn>
                <a:cxn ang="0">
                  <a:pos x="0" y="18"/>
                </a:cxn>
                <a:cxn ang="0">
                  <a:pos x="0" y="19"/>
                </a:cxn>
                <a:cxn ang="0">
                  <a:pos x="1" y="22"/>
                </a:cxn>
                <a:cxn ang="0">
                  <a:pos x="3" y="26"/>
                </a:cxn>
                <a:cxn ang="0">
                  <a:pos x="5" y="30"/>
                </a:cxn>
                <a:cxn ang="0">
                  <a:pos x="7" y="35"/>
                </a:cxn>
                <a:cxn ang="0">
                  <a:pos x="10" y="40"/>
                </a:cxn>
                <a:cxn ang="0">
                  <a:pos x="12" y="44"/>
                </a:cxn>
                <a:cxn ang="0">
                  <a:pos x="14" y="48"/>
                </a:cxn>
                <a:cxn ang="0">
                  <a:pos x="16" y="50"/>
                </a:cxn>
                <a:cxn ang="0">
                  <a:pos x="16" y="51"/>
                </a:cxn>
                <a:cxn ang="0">
                  <a:pos x="16" y="53"/>
                </a:cxn>
                <a:cxn ang="0">
                  <a:pos x="14" y="56"/>
                </a:cxn>
                <a:cxn ang="0">
                  <a:pos x="14" y="59"/>
                </a:cxn>
                <a:cxn ang="0">
                  <a:pos x="12" y="63"/>
                </a:cxn>
                <a:cxn ang="0">
                  <a:pos x="12" y="64"/>
                </a:cxn>
              </a:cxnLst>
              <a:rect l="0" t="0" r="r" b="b"/>
              <a:pathLst>
                <a:path w="17" h="65">
                  <a:moveTo>
                    <a:pt x="5" y="0"/>
                  </a:moveTo>
                  <a:lnTo>
                    <a:pt x="3" y="2"/>
                  </a:lnTo>
                  <a:lnTo>
                    <a:pt x="1" y="6"/>
                  </a:lnTo>
                  <a:lnTo>
                    <a:pt x="0" y="12"/>
                  </a:lnTo>
                  <a:lnTo>
                    <a:pt x="0" y="16"/>
                  </a:lnTo>
                  <a:lnTo>
                    <a:pt x="0" y="18"/>
                  </a:lnTo>
                  <a:lnTo>
                    <a:pt x="0" y="19"/>
                  </a:lnTo>
                  <a:lnTo>
                    <a:pt x="1" y="22"/>
                  </a:lnTo>
                  <a:lnTo>
                    <a:pt x="3" y="26"/>
                  </a:lnTo>
                  <a:lnTo>
                    <a:pt x="5" y="30"/>
                  </a:lnTo>
                  <a:lnTo>
                    <a:pt x="7" y="35"/>
                  </a:lnTo>
                  <a:lnTo>
                    <a:pt x="10" y="40"/>
                  </a:lnTo>
                  <a:lnTo>
                    <a:pt x="12" y="44"/>
                  </a:lnTo>
                  <a:lnTo>
                    <a:pt x="14" y="48"/>
                  </a:lnTo>
                  <a:lnTo>
                    <a:pt x="16" y="50"/>
                  </a:lnTo>
                  <a:lnTo>
                    <a:pt x="16" y="51"/>
                  </a:lnTo>
                  <a:lnTo>
                    <a:pt x="16" y="53"/>
                  </a:lnTo>
                  <a:lnTo>
                    <a:pt x="14" y="56"/>
                  </a:lnTo>
                  <a:lnTo>
                    <a:pt x="14" y="59"/>
                  </a:lnTo>
                  <a:lnTo>
                    <a:pt x="12" y="63"/>
                  </a:lnTo>
                  <a:lnTo>
                    <a:pt x="12" y="64"/>
                  </a:lnTo>
                </a:path>
              </a:pathLst>
            </a:custGeom>
            <a:noFill/>
            <a:ln w="12700" cap="rnd" cmpd="sng">
              <a:solidFill>
                <a:srgbClr val="4C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67" name="Freeform 543"/>
            <p:cNvSpPr>
              <a:spLocks/>
            </p:cNvSpPr>
            <p:nvPr/>
          </p:nvSpPr>
          <p:spPr bwMode="auto">
            <a:xfrm>
              <a:off x="411" y="309"/>
              <a:ext cx="17" cy="65"/>
            </a:xfrm>
            <a:custGeom>
              <a:avLst/>
              <a:gdLst/>
              <a:ahLst/>
              <a:cxnLst>
                <a:cxn ang="0">
                  <a:pos x="5" y="0"/>
                </a:cxn>
                <a:cxn ang="0">
                  <a:pos x="3" y="2"/>
                </a:cxn>
                <a:cxn ang="0">
                  <a:pos x="1" y="6"/>
                </a:cxn>
                <a:cxn ang="0">
                  <a:pos x="0" y="12"/>
                </a:cxn>
                <a:cxn ang="0">
                  <a:pos x="0" y="16"/>
                </a:cxn>
                <a:cxn ang="0">
                  <a:pos x="0" y="18"/>
                </a:cxn>
                <a:cxn ang="0">
                  <a:pos x="0" y="20"/>
                </a:cxn>
                <a:cxn ang="0">
                  <a:pos x="0" y="22"/>
                </a:cxn>
                <a:cxn ang="0">
                  <a:pos x="1" y="26"/>
                </a:cxn>
                <a:cxn ang="0">
                  <a:pos x="5" y="30"/>
                </a:cxn>
                <a:cxn ang="0">
                  <a:pos x="7" y="35"/>
                </a:cxn>
                <a:cxn ang="0">
                  <a:pos x="10" y="40"/>
                </a:cxn>
                <a:cxn ang="0">
                  <a:pos x="12" y="44"/>
                </a:cxn>
                <a:cxn ang="0">
                  <a:pos x="14" y="48"/>
                </a:cxn>
                <a:cxn ang="0">
                  <a:pos x="14" y="50"/>
                </a:cxn>
                <a:cxn ang="0">
                  <a:pos x="16" y="51"/>
                </a:cxn>
                <a:cxn ang="0">
                  <a:pos x="16" y="53"/>
                </a:cxn>
                <a:cxn ang="0">
                  <a:pos x="14" y="56"/>
                </a:cxn>
                <a:cxn ang="0">
                  <a:pos x="12" y="60"/>
                </a:cxn>
                <a:cxn ang="0">
                  <a:pos x="12" y="63"/>
                </a:cxn>
                <a:cxn ang="0">
                  <a:pos x="10" y="64"/>
                </a:cxn>
              </a:cxnLst>
              <a:rect l="0" t="0" r="r" b="b"/>
              <a:pathLst>
                <a:path w="17" h="65">
                  <a:moveTo>
                    <a:pt x="5" y="0"/>
                  </a:moveTo>
                  <a:lnTo>
                    <a:pt x="3" y="2"/>
                  </a:lnTo>
                  <a:lnTo>
                    <a:pt x="1" y="6"/>
                  </a:lnTo>
                  <a:lnTo>
                    <a:pt x="0" y="12"/>
                  </a:lnTo>
                  <a:lnTo>
                    <a:pt x="0" y="16"/>
                  </a:lnTo>
                  <a:lnTo>
                    <a:pt x="0" y="18"/>
                  </a:lnTo>
                  <a:lnTo>
                    <a:pt x="0" y="20"/>
                  </a:lnTo>
                  <a:lnTo>
                    <a:pt x="0" y="22"/>
                  </a:lnTo>
                  <a:lnTo>
                    <a:pt x="1" y="26"/>
                  </a:lnTo>
                  <a:lnTo>
                    <a:pt x="5" y="30"/>
                  </a:lnTo>
                  <a:lnTo>
                    <a:pt x="7" y="35"/>
                  </a:lnTo>
                  <a:lnTo>
                    <a:pt x="10" y="40"/>
                  </a:lnTo>
                  <a:lnTo>
                    <a:pt x="12" y="44"/>
                  </a:lnTo>
                  <a:lnTo>
                    <a:pt x="14" y="48"/>
                  </a:lnTo>
                  <a:lnTo>
                    <a:pt x="14" y="50"/>
                  </a:lnTo>
                  <a:lnTo>
                    <a:pt x="16" y="51"/>
                  </a:lnTo>
                  <a:lnTo>
                    <a:pt x="16" y="53"/>
                  </a:lnTo>
                  <a:lnTo>
                    <a:pt x="14" y="56"/>
                  </a:lnTo>
                  <a:lnTo>
                    <a:pt x="12" y="60"/>
                  </a:lnTo>
                  <a:lnTo>
                    <a:pt x="12" y="63"/>
                  </a:lnTo>
                  <a:lnTo>
                    <a:pt x="10" y="64"/>
                  </a:lnTo>
                </a:path>
              </a:pathLst>
            </a:custGeom>
            <a:noFill/>
            <a:ln w="12700" cap="rnd" cmpd="sng">
              <a:solidFill>
                <a:srgbClr val="4C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68" name="Freeform 544"/>
            <p:cNvSpPr>
              <a:spLocks/>
            </p:cNvSpPr>
            <p:nvPr/>
          </p:nvSpPr>
          <p:spPr bwMode="auto">
            <a:xfrm>
              <a:off x="411" y="309"/>
              <a:ext cx="17" cy="66"/>
            </a:xfrm>
            <a:custGeom>
              <a:avLst/>
              <a:gdLst/>
              <a:ahLst/>
              <a:cxnLst>
                <a:cxn ang="0">
                  <a:pos x="3" y="0"/>
                </a:cxn>
                <a:cxn ang="0">
                  <a:pos x="3" y="2"/>
                </a:cxn>
                <a:cxn ang="0">
                  <a:pos x="1" y="7"/>
                </a:cxn>
                <a:cxn ang="0">
                  <a:pos x="0" y="12"/>
                </a:cxn>
                <a:cxn ang="0">
                  <a:pos x="0" y="16"/>
                </a:cxn>
                <a:cxn ang="0">
                  <a:pos x="0" y="18"/>
                </a:cxn>
                <a:cxn ang="0">
                  <a:pos x="0" y="20"/>
                </a:cxn>
                <a:cxn ang="0">
                  <a:pos x="0" y="22"/>
                </a:cxn>
                <a:cxn ang="0">
                  <a:pos x="1" y="26"/>
                </a:cxn>
                <a:cxn ang="0">
                  <a:pos x="5" y="30"/>
                </a:cxn>
                <a:cxn ang="0">
                  <a:pos x="7" y="35"/>
                </a:cxn>
                <a:cxn ang="0">
                  <a:pos x="8" y="40"/>
                </a:cxn>
                <a:cxn ang="0">
                  <a:pos x="10" y="45"/>
                </a:cxn>
                <a:cxn ang="0">
                  <a:pos x="14" y="48"/>
                </a:cxn>
                <a:cxn ang="0">
                  <a:pos x="14" y="51"/>
                </a:cxn>
                <a:cxn ang="0">
                  <a:pos x="16" y="52"/>
                </a:cxn>
                <a:cxn ang="0">
                  <a:pos x="16" y="53"/>
                </a:cxn>
                <a:cxn ang="0">
                  <a:pos x="14" y="56"/>
                </a:cxn>
                <a:cxn ang="0">
                  <a:pos x="12" y="60"/>
                </a:cxn>
                <a:cxn ang="0">
                  <a:pos x="10" y="63"/>
                </a:cxn>
                <a:cxn ang="0">
                  <a:pos x="10" y="65"/>
                </a:cxn>
              </a:cxnLst>
              <a:rect l="0" t="0" r="r" b="b"/>
              <a:pathLst>
                <a:path w="17" h="66">
                  <a:moveTo>
                    <a:pt x="3" y="0"/>
                  </a:moveTo>
                  <a:lnTo>
                    <a:pt x="3" y="2"/>
                  </a:lnTo>
                  <a:lnTo>
                    <a:pt x="1" y="7"/>
                  </a:lnTo>
                  <a:lnTo>
                    <a:pt x="0" y="12"/>
                  </a:lnTo>
                  <a:lnTo>
                    <a:pt x="0" y="16"/>
                  </a:lnTo>
                  <a:lnTo>
                    <a:pt x="0" y="18"/>
                  </a:lnTo>
                  <a:lnTo>
                    <a:pt x="0" y="20"/>
                  </a:lnTo>
                  <a:lnTo>
                    <a:pt x="0" y="22"/>
                  </a:lnTo>
                  <a:lnTo>
                    <a:pt x="1" y="26"/>
                  </a:lnTo>
                  <a:lnTo>
                    <a:pt x="5" y="30"/>
                  </a:lnTo>
                  <a:lnTo>
                    <a:pt x="7" y="35"/>
                  </a:lnTo>
                  <a:lnTo>
                    <a:pt x="8" y="40"/>
                  </a:lnTo>
                  <a:lnTo>
                    <a:pt x="10" y="45"/>
                  </a:lnTo>
                  <a:lnTo>
                    <a:pt x="14" y="48"/>
                  </a:lnTo>
                  <a:lnTo>
                    <a:pt x="14" y="51"/>
                  </a:lnTo>
                  <a:lnTo>
                    <a:pt x="16" y="52"/>
                  </a:lnTo>
                  <a:lnTo>
                    <a:pt x="16" y="53"/>
                  </a:lnTo>
                  <a:lnTo>
                    <a:pt x="14" y="56"/>
                  </a:lnTo>
                  <a:lnTo>
                    <a:pt x="12" y="60"/>
                  </a:lnTo>
                  <a:lnTo>
                    <a:pt x="10" y="63"/>
                  </a:lnTo>
                  <a:lnTo>
                    <a:pt x="10" y="65"/>
                  </a:lnTo>
                </a:path>
              </a:pathLst>
            </a:custGeom>
            <a:noFill/>
            <a:ln w="12700" cap="rnd" cmpd="sng">
              <a:solidFill>
                <a:srgbClr val="4B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69" name="Freeform 545"/>
            <p:cNvSpPr>
              <a:spLocks/>
            </p:cNvSpPr>
            <p:nvPr/>
          </p:nvSpPr>
          <p:spPr bwMode="auto">
            <a:xfrm>
              <a:off x="410" y="309"/>
              <a:ext cx="17" cy="66"/>
            </a:xfrm>
            <a:custGeom>
              <a:avLst/>
              <a:gdLst/>
              <a:ahLst/>
              <a:cxnLst>
                <a:cxn ang="0">
                  <a:pos x="5" y="0"/>
                </a:cxn>
                <a:cxn ang="0">
                  <a:pos x="5" y="2"/>
                </a:cxn>
                <a:cxn ang="0">
                  <a:pos x="3" y="7"/>
                </a:cxn>
                <a:cxn ang="0">
                  <a:pos x="1" y="12"/>
                </a:cxn>
                <a:cxn ang="0">
                  <a:pos x="1" y="17"/>
                </a:cxn>
                <a:cxn ang="0">
                  <a:pos x="0" y="19"/>
                </a:cxn>
                <a:cxn ang="0">
                  <a:pos x="1" y="20"/>
                </a:cxn>
                <a:cxn ang="0">
                  <a:pos x="1" y="22"/>
                </a:cxn>
                <a:cxn ang="0">
                  <a:pos x="3" y="26"/>
                </a:cxn>
                <a:cxn ang="0">
                  <a:pos x="5" y="31"/>
                </a:cxn>
                <a:cxn ang="0">
                  <a:pos x="8" y="35"/>
                </a:cxn>
                <a:cxn ang="0">
                  <a:pos x="10" y="40"/>
                </a:cxn>
                <a:cxn ang="0">
                  <a:pos x="12" y="45"/>
                </a:cxn>
                <a:cxn ang="0">
                  <a:pos x="14" y="48"/>
                </a:cxn>
                <a:cxn ang="0">
                  <a:pos x="16" y="51"/>
                </a:cxn>
                <a:cxn ang="0">
                  <a:pos x="16" y="52"/>
                </a:cxn>
                <a:cxn ang="0">
                  <a:pos x="16" y="53"/>
                </a:cxn>
                <a:cxn ang="0">
                  <a:pos x="16" y="57"/>
                </a:cxn>
                <a:cxn ang="0">
                  <a:pos x="14" y="60"/>
                </a:cxn>
                <a:cxn ang="0">
                  <a:pos x="12" y="64"/>
                </a:cxn>
                <a:cxn ang="0">
                  <a:pos x="12" y="65"/>
                </a:cxn>
              </a:cxnLst>
              <a:rect l="0" t="0" r="r" b="b"/>
              <a:pathLst>
                <a:path w="17" h="66">
                  <a:moveTo>
                    <a:pt x="5" y="0"/>
                  </a:moveTo>
                  <a:lnTo>
                    <a:pt x="5" y="2"/>
                  </a:lnTo>
                  <a:lnTo>
                    <a:pt x="3" y="7"/>
                  </a:lnTo>
                  <a:lnTo>
                    <a:pt x="1" y="12"/>
                  </a:lnTo>
                  <a:lnTo>
                    <a:pt x="1" y="17"/>
                  </a:lnTo>
                  <a:lnTo>
                    <a:pt x="0" y="19"/>
                  </a:lnTo>
                  <a:lnTo>
                    <a:pt x="1" y="20"/>
                  </a:lnTo>
                  <a:lnTo>
                    <a:pt x="1" y="22"/>
                  </a:lnTo>
                  <a:lnTo>
                    <a:pt x="3" y="26"/>
                  </a:lnTo>
                  <a:lnTo>
                    <a:pt x="5" y="31"/>
                  </a:lnTo>
                  <a:lnTo>
                    <a:pt x="8" y="35"/>
                  </a:lnTo>
                  <a:lnTo>
                    <a:pt x="10" y="40"/>
                  </a:lnTo>
                  <a:lnTo>
                    <a:pt x="12" y="45"/>
                  </a:lnTo>
                  <a:lnTo>
                    <a:pt x="14" y="48"/>
                  </a:lnTo>
                  <a:lnTo>
                    <a:pt x="16" y="51"/>
                  </a:lnTo>
                  <a:lnTo>
                    <a:pt x="16" y="52"/>
                  </a:lnTo>
                  <a:lnTo>
                    <a:pt x="16" y="53"/>
                  </a:lnTo>
                  <a:lnTo>
                    <a:pt x="16" y="57"/>
                  </a:lnTo>
                  <a:lnTo>
                    <a:pt x="14" y="60"/>
                  </a:lnTo>
                  <a:lnTo>
                    <a:pt x="12" y="64"/>
                  </a:lnTo>
                  <a:lnTo>
                    <a:pt x="12" y="65"/>
                  </a:lnTo>
                </a:path>
              </a:pathLst>
            </a:custGeom>
            <a:noFill/>
            <a:ln w="12700" cap="rnd" cmpd="sng">
              <a:solidFill>
                <a:srgbClr val="4B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70" name="Freeform 546"/>
            <p:cNvSpPr>
              <a:spLocks/>
            </p:cNvSpPr>
            <p:nvPr/>
          </p:nvSpPr>
          <p:spPr bwMode="auto">
            <a:xfrm>
              <a:off x="410" y="309"/>
              <a:ext cx="17" cy="66"/>
            </a:xfrm>
            <a:custGeom>
              <a:avLst/>
              <a:gdLst/>
              <a:ahLst/>
              <a:cxnLst>
                <a:cxn ang="0">
                  <a:pos x="5" y="0"/>
                </a:cxn>
                <a:cxn ang="0">
                  <a:pos x="5" y="2"/>
                </a:cxn>
                <a:cxn ang="0">
                  <a:pos x="3" y="7"/>
                </a:cxn>
                <a:cxn ang="0">
                  <a:pos x="1" y="12"/>
                </a:cxn>
                <a:cxn ang="0">
                  <a:pos x="1" y="17"/>
                </a:cxn>
                <a:cxn ang="0">
                  <a:pos x="0" y="19"/>
                </a:cxn>
                <a:cxn ang="0">
                  <a:pos x="1" y="20"/>
                </a:cxn>
                <a:cxn ang="0">
                  <a:pos x="1" y="22"/>
                </a:cxn>
                <a:cxn ang="0">
                  <a:pos x="3" y="26"/>
                </a:cxn>
                <a:cxn ang="0">
                  <a:pos x="5" y="31"/>
                </a:cxn>
                <a:cxn ang="0">
                  <a:pos x="8" y="35"/>
                </a:cxn>
                <a:cxn ang="0">
                  <a:pos x="10" y="41"/>
                </a:cxn>
                <a:cxn ang="0">
                  <a:pos x="12" y="45"/>
                </a:cxn>
                <a:cxn ang="0">
                  <a:pos x="14" y="49"/>
                </a:cxn>
                <a:cxn ang="0">
                  <a:pos x="16" y="51"/>
                </a:cxn>
                <a:cxn ang="0">
                  <a:pos x="16" y="52"/>
                </a:cxn>
                <a:cxn ang="0">
                  <a:pos x="16" y="53"/>
                </a:cxn>
                <a:cxn ang="0">
                  <a:pos x="14" y="57"/>
                </a:cxn>
                <a:cxn ang="0">
                  <a:pos x="12" y="61"/>
                </a:cxn>
                <a:cxn ang="0">
                  <a:pos x="12" y="64"/>
                </a:cxn>
                <a:cxn ang="0">
                  <a:pos x="12" y="65"/>
                </a:cxn>
              </a:cxnLst>
              <a:rect l="0" t="0" r="r" b="b"/>
              <a:pathLst>
                <a:path w="17" h="66">
                  <a:moveTo>
                    <a:pt x="5" y="0"/>
                  </a:moveTo>
                  <a:lnTo>
                    <a:pt x="5" y="2"/>
                  </a:lnTo>
                  <a:lnTo>
                    <a:pt x="3" y="7"/>
                  </a:lnTo>
                  <a:lnTo>
                    <a:pt x="1" y="12"/>
                  </a:lnTo>
                  <a:lnTo>
                    <a:pt x="1" y="17"/>
                  </a:lnTo>
                  <a:lnTo>
                    <a:pt x="0" y="19"/>
                  </a:lnTo>
                  <a:lnTo>
                    <a:pt x="1" y="20"/>
                  </a:lnTo>
                  <a:lnTo>
                    <a:pt x="1" y="22"/>
                  </a:lnTo>
                  <a:lnTo>
                    <a:pt x="3" y="26"/>
                  </a:lnTo>
                  <a:lnTo>
                    <a:pt x="5" y="31"/>
                  </a:lnTo>
                  <a:lnTo>
                    <a:pt x="8" y="35"/>
                  </a:lnTo>
                  <a:lnTo>
                    <a:pt x="10" y="41"/>
                  </a:lnTo>
                  <a:lnTo>
                    <a:pt x="12" y="45"/>
                  </a:lnTo>
                  <a:lnTo>
                    <a:pt x="14" y="49"/>
                  </a:lnTo>
                  <a:lnTo>
                    <a:pt x="16" y="51"/>
                  </a:lnTo>
                  <a:lnTo>
                    <a:pt x="16" y="52"/>
                  </a:lnTo>
                  <a:lnTo>
                    <a:pt x="16" y="53"/>
                  </a:lnTo>
                  <a:lnTo>
                    <a:pt x="14" y="57"/>
                  </a:lnTo>
                  <a:lnTo>
                    <a:pt x="12" y="61"/>
                  </a:lnTo>
                  <a:lnTo>
                    <a:pt x="12" y="64"/>
                  </a:lnTo>
                  <a:lnTo>
                    <a:pt x="12" y="65"/>
                  </a:lnTo>
                </a:path>
              </a:pathLst>
            </a:custGeom>
            <a:noFill/>
            <a:ln w="12700" cap="rnd" cmpd="sng">
              <a:solidFill>
                <a:srgbClr val="4A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71" name="Freeform 547"/>
            <p:cNvSpPr>
              <a:spLocks/>
            </p:cNvSpPr>
            <p:nvPr/>
          </p:nvSpPr>
          <p:spPr bwMode="auto">
            <a:xfrm>
              <a:off x="410" y="309"/>
              <a:ext cx="17" cy="66"/>
            </a:xfrm>
            <a:custGeom>
              <a:avLst/>
              <a:gdLst/>
              <a:ahLst/>
              <a:cxnLst>
                <a:cxn ang="0">
                  <a:pos x="5" y="0"/>
                </a:cxn>
                <a:cxn ang="0">
                  <a:pos x="5" y="2"/>
                </a:cxn>
                <a:cxn ang="0">
                  <a:pos x="3" y="7"/>
                </a:cxn>
                <a:cxn ang="0">
                  <a:pos x="1" y="12"/>
                </a:cxn>
                <a:cxn ang="0">
                  <a:pos x="1" y="17"/>
                </a:cxn>
                <a:cxn ang="0">
                  <a:pos x="0" y="19"/>
                </a:cxn>
                <a:cxn ang="0">
                  <a:pos x="0" y="20"/>
                </a:cxn>
                <a:cxn ang="0">
                  <a:pos x="1" y="22"/>
                </a:cxn>
                <a:cxn ang="0">
                  <a:pos x="3" y="26"/>
                </a:cxn>
                <a:cxn ang="0">
                  <a:pos x="5" y="31"/>
                </a:cxn>
                <a:cxn ang="0">
                  <a:pos x="8" y="36"/>
                </a:cxn>
                <a:cxn ang="0">
                  <a:pos x="10" y="41"/>
                </a:cxn>
                <a:cxn ang="0">
                  <a:pos x="12" y="45"/>
                </a:cxn>
                <a:cxn ang="0">
                  <a:pos x="14" y="49"/>
                </a:cxn>
                <a:cxn ang="0">
                  <a:pos x="16" y="51"/>
                </a:cxn>
                <a:cxn ang="0">
                  <a:pos x="16" y="52"/>
                </a:cxn>
                <a:cxn ang="0">
                  <a:pos x="16" y="54"/>
                </a:cxn>
                <a:cxn ang="0">
                  <a:pos x="14" y="57"/>
                </a:cxn>
                <a:cxn ang="0">
                  <a:pos x="12" y="61"/>
                </a:cxn>
                <a:cxn ang="0">
                  <a:pos x="12" y="64"/>
                </a:cxn>
                <a:cxn ang="0">
                  <a:pos x="10" y="65"/>
                </a:cxn>
              </a:cxnLst>
              <a:rect l="0" t="0" r="r" b="b"/>
              <a:pathLst>
                <a:path w="17" h="66">
                  <a:moveTo>
                    <a:pt x="5" y="0"/>
                  </a:moveTo>
                  <a:lnTo>
                    <a:pt x="5" y="2"/>
                  </a:lnTo>
                  <a:lnTo>
                    <a:pt x="3" y="7"/>
                  </a:lnTo>
                  <a:lnTo>
                    <a:pt x="1" y="12"/>
                  </a:lnTo>
                  <a:lnTo>
                    <a:pt x="1" y="17"/>
                  </a:lnTo>
                  <a:lnTo>
                    <a:pt x="0" y="19"/>
                  </a:lnTo>
                  <a:lnTo>
                    <a:pt x="0" y="20"/>
                  </a:lnTo>
                  <a:lnTo>
                    <a:pt x="1" y="22"/>
                  </a:lnTo>
                  <a:lnTo>
                    <a:pt x="3" y="26"/>
                  </a:lnTo>
                  <a:lnTo>
                    <a:pt x="5" y="31"/>
                  </a:lnTo>
                  <a:lnTo>
                    <a:pt x="8" y="36"/>
                  </a:lnTo>
                  <a:lnTo>
                    <a:pt x="10" y="41"/>
                  </a:lnTo>
                  <a:lnTo>
                    <a:pt x="12" y="45"/>
                  </a:lnTo>
                  <a:lnTo>
                    <a:pt x="14" y="49"/>
                  </a:lnTo>
                  <a:lnTo>
                    <a:pt x="16" y="51"/>
                  </a:lnTo>
                  <a:lnTo>
                    <a:pt x="16" y="52"/>
                  </a:lnTo>
                  <a:lnTo>
                    <a:pt x="16" y="54"/>
                  </a:lnTo>
                  <a:lnTo>
                    <a:pt x="14" y="57"/>
                  </a:lnTo>
                  <a:lnTo>
                    <a:pt x="12" y="61"/>
                  </a:lnTo>
                  <a:lnTo>
                    <a:pt x="12" y="64"/>
                  </a:lnTo>
                  <a:lnTo>
                    <a:pt x="10" y="65"/>
                  </a:lnTo>
                </a:path>
              </a:pathLst>
            </a:custGeom>
            <a:noFill/>
            <a:ln w="12700" cap="rnd" cmpd="sng">
              <a:solidFill>
                <a:srgbClr val="4A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72" name="Freeform 548"/>
            <p:cNvSpPr>
              <a:spLocks/>
            </p:cNvSpPr>
            <p:nvPr/>
          </p:nvSpPr>
          <p:spPr bwMode="auto">
            <a:xfrm>
              <a:off x="410" y="309"/>
              <a:ext cx="17" cy="67"/>
            </a:xfrm>
            <a:custGeom>
              <a:avLst/>
              <a:gdLst/>
              <a:ahLst/>
              <a:cxnLst>
                <a:cxn ang="0">
                  <a:pos x="5" y="0"/>
                </a:cxn>
                <a:cxn ang="0">
                  <a:pos x="5" y="2"/>
                </a:cxn>
                <a:cxn ang="0">
                  <a:pos x="3" y="7"/>
                </a:cxn>
                <a:cxn ang="0">
                  <a:pos x="1" y="12"/>
                </a:cxn>
                <a:cxn ang="0">
                  <a:pos x="0" y="17"/>
                </a:cxn>
                <a:cxn ang="0">
                  <a:pos x="0" y="19"/>
                </a:cxn>
                <a:cxn ang="0">
                  <a:pos x="0" y="20"/>
                </a:cxn>
                <a:cxn ang="0">
                  <a:pos x="1" y="22"/>
                </a:cxn>
                <a:cxn ang="0">
                  <a:pos x="3" y="26"/>
                </a:cxn>
                <a:cxn ang="0">
                  <a:pos x="5" y="31"/>
                </a:cxn>
                <a:cxn ang="0">
                  <a:pos x="7" y="36"/>
                </a:cxn>
                <a:cxn ang="0">
                  <a:pos x="10" y="41"/>
                </a:cxn>
                <a:cxn ang="0">
                  <a:pos x="12" y="45"/>
                </a:cxn>
                <a:cxn ang="0">
                  <a:pos x="14" y="49"/>
                </a:cxn>
                <a:cxn ang="0">
                  <a:pos x="16" y="52"/>
                </a:cxn>
                <a:cxn ang="0">
                  <a:pos x="16" y="53"/>
                </a:cxn>
                <a:cxn ang="0">
                  <a:pos x="16" y="54"/>
                </a:cxn>
                <a:cxn ang="0">
                  <a:pos x="14" y="57"/>
                </a:cxn>
                <a:cxn ang="0">
                  <a:pos x="12" y="61"/>
                </a:cxn>
                <a:cxn ang="0">
                  <a:pos x="10" y="65"/>
                </a:cxn>
                <a:cxn ang="0">
                  <a:pos x="10" y="66"/>
                </a:cxn>
              </a:cxnLst>
              <a:rect l="0" t="0" r="r" b="b"/>
              <a:pathLst>
                <a:path w="17" h="67">
                  <a:moveTo>
                    <a:pt x="5" y="0"/>
                  </a:moveTo>
                  <a:lnTo>
                    <a:pt x="5" y="2"/>
                  </a:lnTo>
                  <a:lnTo>
                    <a:pt x="3" y="7"/>
                  </a:lnTo>
                  <a:lnTo>
                    <a:pt x="1" y="12"/>
                  </a:lnTo>
                  <a:lnTo>
                    <a:pt x="0" y="17"/>
                  </a:lnTo>
                  <a:lnTo>
                    <a:pt x="0" y="19"/>
                  </a:lnTo>
                  <a:lnTo>
                    <a:pt x="0" y="20"/>
                  </a:lnTo>
                  <a:lnTo>
                    <a:pt x="1" y="22"/>
                  </a:lnTo>
                  <a:lnTo>
                    <a:pt x="3" y="26"/>
                  </a:lnTo>
                  <a:lnTo>
                    <a:pt x="5" y="31"/>
                  </a:lnTo>
                  <a:lnTo>
                    <a:pt x="7" y="36"/>
                  </a:lnTo>
                  <a:lnTo>
                    <a:pt x="10" y="41"/>
                  </a:lnTo>
                  <a:lnTo>
                    <a:pt x="12" y="45"/>
                  </a:lnTo>
                  <a:lnTo>
                    <a:pt x="14" y="49"/>
                  </a:lnTo>
                  <a:lnTo>
                    <a:pt x="16" y="52"/>
                  </a:lnTo>
                  <a:lnTo>
                    <a:pt x="16" y="53"/>
                  </a:lnTo>
                  <a:lnTo>
                    <a:pt x="16" y="54"/>
                  </a:lnTo>
                  <a:lnTo>
                    <a:pt x="14" y="57"/>
                  </a:lnTo>
                  <a:lnTo>
                    <a:pt x="12" y="61"/>
                  </a:lnTo>
                  <a:lnTo>
                    <a:pt x="10" y="65"/>
                  </a:lnTo>
                  <a:lnTo>
                    <a:pt x="10" y="66"/>
                  </a:lnTo>
                </a:path>
              </a:pathLst>
            </a:custGeom>
            <a:noFill/>
            <a:ln w="12700" cap="rnd" cmpd="sng">
              <a:solidFill>
                <a:srgbClr val="49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73" name="Freeform 549"/>
            <p:cNvSpPr>
              <a:spLocks/>
            </p:cNvSpPr>
            <p:nvPr/>
          </p:nvSpPr>
          <p:spPr bwMode="auto">
            <a:xfrm>
              <a:off x="410" y="309"/>
              <a:ext cx="17" cy="67"/>
            </a:xfrm>
            <a:custGeom>
              <a:avLst/>
              <a:gdLst/>
              <a:ahLst/>
              <a:cxnLst>
                <a:cxn ang="0">
                  <a:pos x="5" y="0"/>
                </a:cxn>
                <a:cxn ang="0">
                  <a:pos x="5" y="3"/>
                </a:cxn>
                <a:cxn ang="0">
                  <a:pos x="3" y="7"/>
                </a:cxn>
                <a:cxn ang="0">
                  <a:pos x="1" y="13"/>
                </a:cxn>
                <a:cxn ang="0">
                  <a:pos x="0" y="17"/>
                </a:cxn>
                <a:cxn ang="0">
                  <a:pos x="0" y="19"/>
                </a:cxn>
                <a:cxn ang="0">
                  <a:pos x="0" y="20"/>
                </a:cxn>
                <a:cxn ang="0">
                  <a:pos x="1" y="23"/>
                </a:cxn>
                <a:cxn ang="0">
                  <a:pos x="3" y="27"/>
                </a:cxn>
                <a:cxn ang="0">
                  <a:pos x="5" y="31"/>
                </a:cxn>
                <a:cxn ang="0">
                  <a:pos x="7" y="36"/>
                </a:cxn>
                <a:cxn ang="0">
                  <a:pos x="10" y="41"/>
                </a:cxn>
                <a:cxn ang="0">
                  <a:pos x="12" y="46"/>
                </a:cxn>
                <a:cxn ang="0">
                  <a:pos x="14" y="49"/>
                </a:cxn>
                <a:cxn ang="0">
                  <a:pos x="14" y="52"/>
                </a:cxn>
                <a:cxn ang="0">
                  <a:pos x="16" y="53"/>
                </a:cxn>
                <a:cxn ang="0">
                  <a:pos x="14" y="54"/>
                </a:cxn>
                <a:cxn ang="0">
                  <a:pos x="14" y="58"/>
                </a:cxn>
                <a:cxn ang="0">
                  <a:pos x="12" y="61"/>
                </a:cxn>
                <a:cxn ang="0">
                  <a:pos x="10" y="65"/>
                </a:cxn>
                <a:cxn ang="0">
                  <a:pos x="10" y="66"/>
                </a:cxn>
              </a:cxnLst>
              <a:rect l="0" t="0" r="r" b="b"/>
              <a:pathLst>
                <a:path w="17" h="67">
                  <a:moveTo>
                    <a:pt x="5" y="0"/>
                  </a:moveTo>
                  <a:lnTo>
                    <a:pt x="5" y="3"/>
                  </a:lnTo>
                  <a:lnTo>
                    <a:pt x="3" y="7"/>
                  </a:lnTo>
                  <a:lnTo>
                    <a:pt x="1" y="13"/>
                  </a:lnTo>
                  <a:lnTo>
                    <a:pt x="0" y="17"/>
                  </a:lnTo>
                  <a:lnTo>
                    <a:pt x="0" y="19"/>
                  </a:lnTo>
                  <a:lnTo>
                    <a:pt x="0" y="20"/>
                  </a:lnTo>
                  <a:lnTo>
                    <a:pt x="1" y="23"/>
                  </a:lnTo>
                  <a:lnTo>
                    <a:pt x="3" y="27"/>
                  </a:lnTo>
                  <a:lnTo>
                    <a:pt x="5" y="31"/>
                  </a:lnTo>
                  <a:lnTo>
                    <a:pt x="7" y="36"/>
                  </a:lnTo>
                  <a:lnTo>
                    <a:pt x="10" y="41"/>
                  </a:lnTo>
                  <a:lnTo>
                    <a:pt x="12" y="46"/>
                  </a:lnTo>
                  <a:lnTo>
                    <a:pt x="14" y="49"/>
                  </a:lnTo>
                  <a:lnTo>
                    <a:pt x="14" y="52"/>
                  </a:lnTo>
                  <a:lnTo>
                    <a:pt x="16" y="53"/>
                  </a:lnTo>
                  <a:lnTo>
                    <a:pt x="14" y="54"/>
                  </a:lnTo>
                  <a:lnTo>
                    <a:pt x="14" y="58"/>
                  </a:lnTo>
                  <a:lnTo>
                    <a:pt x="12" y="61"/>
                  </a:lnTo>
                  <a:lnTo>
                    <a:pt x="10" y="65"/>
                  </a:lnTo>
                  <a:lnTo>
                    <a:pt x="10" y="66"/>
                  </a:lnTo>
                </a:path>
              </a:pathLst>
            </a:custGeom>
            <a:noFill/>
            <a:ln w="12700" cap="rnd" cmpd="sng">
              <a:solidFill>
                <a:srgbClr val="48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74" name="Freeform 550"/>
            <p:cNvSpPr>
              <a:spLocks/>
            </p:cNvSpPr>
            <p:nvPr/>
          </p:nvSpPr>
          <p:spPr bwMode="auto">
            <a:xfrm>
              <a:off x="410" y="310"/>
              <a:ext cx="17" cy="66"/>
            </a:xfrm>
            <a:custGeom>
              <a:avLst/>
              <a:gdLst/>
              <a:ahLst/>
              <a:cxnLst>
                <a:cxn ang="0">
                  <a:pos x="6" y="0"/>
                </a:cxn>
                <a:cxn ang="0">
                  <a:pos x="6" y="2"/>
                </a:cxn>
                <a:cxn ang="0">
                  <a:pos x="4" y="6"/>
                </a:cxn>
                <a:cxn ang="0">
                  <a:pos x="2" y="12"/>
                </a:cxn>
                <a:cxn ang="0">
                  <a:pos x="0" y="16"/>
                </a:cxn>
                <a:cxn ang="0">
                  <a:pos x="0" y="18"/>
                </a:cxn>
                <a:cxn ang="0">
                  <a:pos x="0" y="19"/>
                </a:cxn>
                <a:cxn ang="0">
                  <a:pos x="2" y="22"/>
                </a:cxn>
                <a:cxn ang="0">
                  <a:pos x="4" y="26"/>
                </a:cxn>
                <a:cxn ang="0">
                  <a:pos x="6" y="30"/>
                </a:cxn>
                <a:cxn ang="0">
                  <a:pos x="8" y="35"/>
                </a:cxn>
                <a:cxn ang="0">
                  <a:pos x="10" y="40"/>
                </a:cxn>
                <a:cxn ang="0">
                  <a:pos x="14" y="45"/>
                </a:cxn>
                <a:cxn ang="0">
                  <a:pos x="14" y="48"/>
                </a:cxn>
                <a:cxn ang="0">
                  <a:pos x="16" y="51"/>
                </a:cxn>
                <a:cxn ang="0">
                  <a:pos x="16" y="52"/>
                </a:cxn>
                <a:cxn ang="0">
                  <a:pos x="16" y="53"/>
                </a:cxn>
                <a:cxn ang="0">
                  <a:pos x="14" y="57"/>
                </a:cxn>
                <a:cxn ang="0">
                  <a:pos x="14" y="61"/>
                </a:cxn>
                <a:cxn ang="0">
                  <a:pos x="12" y="64"/>
                </a:cxn>
                <a:cxn ang="0">
                  <a:pos x="10" y="65"/>
                </a:cxn>
              </a:cxnLst>
              <a:rect l="0" t="0" r="r" b="b"/>
              <a:pathLst>
                <a:path w="17" h="66">
                  <a:moveTo>
                    <a:pt x="6" y="0"/>
                  </a:moveTo>
                  <a:lnTo>
                    <a:pt x="6" y="2"/>
                  </a:lnTo>
                  <a:lnTo>
                    <a:pt x="4" y="6"/>
                  </a:lnTo>
                  <a:lnTo>
                    <a:pt x="2" y="12"/>
                  </a:lnTo>
                  <a:lnTo>
                    <a:pt x="0" y="16"/>
                  </a:lnTo>
                  <a:lnTo>
                    <a:pt x="0" y="18"/>
                  </a:lnTo>
                  <a:lnTo>
                    <a:pt x="0" y="19"/>
                  </a:lnTo>
                  <a:lnTo>
                    <a:pt x="2" y="22"/>
                  </a:lnTo>
                  <a:lnTo>
                    <a:pt x="4" y="26"/>
                  </a:lnTo>
                  <a:lnTo>
                    <a:pt x="6" y="30"/>
                  </a:lnTo>
                  <a:lnTo>
                    <a:pt x="8" y="35"/>
                  </a:lnTo>
                  <a:lnTo>
                    <a:pt x="10" y="40"/>
                  </a:lnTo>
                  <a:lnTo>
                    <a:pt x="14" y="45"/>
                  </a:lnTo>
                  <a:lnTo>
                    <a:pt x="14" y="48"/>
                  </a:lnTo>
                  <a:lnTo>
                    <a:pt x="16" y="51"/>
                  </a:lnTo>
                  <a:lnTo>
                    <a:pt x="16" y="52"/>
                  </a:lnTo>
                  <a:lnTo>
                    <a:pt x="16" y="53"/>
                  </a:lnTo>
                  <a:lnTo>
                    <a:pt x="14" y="57"/>
                  </a:lnTo>
                  <a:lnTo>
                    <a:pt x="14" y="61"/>
                  </a:lnTo>
                  <a:lnTo>
                    <a:pt x="12" y="64"/>
                  </a:lnTo>
                  <a:lnTo>
                    <a:pt x="10" y="65"/>
                  </a:lnTo>
                </a:path>
              </a:pathLst>
            </a:custGeom>
            <a:noFill/>
            <a:ln w="12700" cap="rnd" cmpd="sng">
              <a:solidFill>
                <a:srgbClr val="48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75" name="Freeform 551"/>
            <p:cNvSpPr>
              <a:spLocks/>
            </p:cNvSpPr>
            <p:nvPr/>
          </p:nvSpPr>
          <p:spPr bwMode="auto">
            <a:xfrm>
              <a:off x="410" y="310"/>
              <a:ext cx="17" cy="67"/>
            </a:xfrm>
            <a:custGeom>
              <a:avLst/>
              <a:gdLst/>
              <a:ahLst/>
              <a:cxnLst>
                <a:cxn ang="0">
                  <a:pos x="6" y="0"/>
                </a:cxn>
                <a:cxn ang="0">
                  <a:pos x="6" y="2"/>
                </a:cxn>
                <a:cxn ang="0">
                  <a:pos x="4" y="6"/>
                </a:cxn>
                <a:cxn ang="0">
                  <a:pos x="2" y="12"/>
                </a:cxn>
                <a:cxn ang="0">
                  <a:pos x="0" y="16"/>
                </a:cxn>
                <a:cxn ang="0">
                  <a:pos x="0" y="18"/>
                </a:cxn>
                <a:cxn ang="0">
                  <a:pos x="0" y="19"/>
                </a:cxn>
                <a:cxn ang="0">
                  <a:pos x="2" y="22"/>
                </a:cxn>
                <a:cxn ang="0">
                  <a:pos x="2" y="26"/>
                </a:cxn>
                <a:cxn ang="0">
                  <a:pos x="6" y="30"/>
                </a:cxn>
                <a:cxn ang="0">
                  <a:pos x="8" y="35"/>
                </a:cxn>
                <a:cxn ang="0">
                  <a:pos x="10" y="40"/>
                </a:cxn>
                <a:cxn ang="0">
                  <a:pos x="14" y="45"/>
                </a:cxn>
                <a:cxn ang="0">
                  <a:pos x="14" y="49"/>
                </a:cxn>
                <a:cxn ang="0">
                  <a:pos x="16" y="51"/>
                </a:cxn>
                <a:cxn ang="0">
                  <a:pos x="16" y="52"/>
                </a:cxn>
                <a:cxn ang="0">
                  <a:pos x="16" y="53"/>
                </a:cxn>
                <a:cxn ang="0">
                  <a:pos x="14" y="57"/>
                </a:cxn>
                <a:cxn ang="0">
                  <a:pos x="12" y="61"/>
                </a:cxn>
                <a:cxn ang="0">
                  <a:pos x="10" y="64"/>
                </a:cxn>
                <a:cxn ang="0">
                  <a:pos x="10" y="66"/>
                </a:cxn>
              </a:cxnLst>
              <a:rect l="0" t="0" r="r" b="b"/>
              <a:pathLst>
                <a:path w="17" h="67">
                  <a:moveTo>
                    <a:pt x="6" y="0"/>
                  </a:moveTo>
                  <a:lnTo>
                    <a:pt x="6" y="2"/>
                  </a:lnTo>
                  <a:lnTo>
                    <a:pt x="4" y="6"/>
                  </a:lnTo>
                  <a:lnTo>
                    <a:pt x="2" y="12"/>
                  </a:lnTo>
                  <a:lnTo>
                    <a:pt x="0" y="16"/>
                  </a:lnTo>
                  <a:lnTo>
                    <a:pt x="0" y="18"/>
                  </a:lnTo>
                  <a:lnTo>
                    <a:pt x="0" y="19"/>
                  </a:lnTo>
                  <a:lnTo>
                    <a:pt x="2" y="22"/>
                  </a:lnTo>
                  <a:lnTo>
                    <a:pt x="2" y="26"/>
                  </a:lnTo>
                  <a:lnTo>
                    <a:pt x="6" y="30"/>
                  </a:lnTo>
                  <a:lnTo>
                    <a:pt x="8" y="35"/>
                  </a:lnTo>
                  <a:lnTo>
                    <a:pt x="10" y="40"/>
                  </a:lnTo>
                  <a:lnTo>
                    <a:pt x="14" y="45"/>
                  </a:lnTo>
                  <a:lnTo>
                    <a:pt x="14" y="49"/>
                  </a:lnTo>
                  <a:lnTo>
                    <a:pt x="16" y="51"/>
                  </a:lnTo>
                  <a:lnTo>
                    <a:pt x="16" y="52"/>
                  </a:lnTo>
                  <a:lnTo>
                    <a:pt x="16" y="53"/>
                  </a:lnTo>
                  <a:lnTo>
                    <a:pt x="14" y="57"/>
                  </a:lnTo>
                  <a:lnTo>
                    <a:pt x="12" y="61"/>
                  </a:lnTo>
                  <a:lnTo>
                    <a:pt x="10" y="64"/>
                  </a:lnTo>
                  <a:lnTo>
                    <a:pt x="10" y="66"/>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76" name="Freeform 552"/>
            <p:cNvSpPr>
              <a:spLocks/>
            </p:cNvSpPr>
            <p:nvPr/>
          </p:nvSpPr>
          <p:spPr bwMode="auto">
            <a:xfrm>
              <a:off x="410" y="310"/>
              <a:ext cx="17" cy="67"/>
            </a:xfrm>
            <a:custGeom>
              <a:avLst/>
              <a:gdLst/>
              <a:ahLst/>
              <a:cxnLst>
                <a:cxn ang="0">
                  <a:pos x="6" y="0"/>
                </a:cxn>
                <a:cxn ang="0">
                  <a:pos x="0" y="18"/>
                </a:cxn>
                <a:cxn ang="0">
                  <a:pos x="16" y="52"/>
                </a:cxn>
                <a:cxn ang="0">
                  <a:pos x="10" y="66"/>
                </a:cxn>
              </a:cxnLst>
              <a:rect l="0" t="0" r="r" b="b"/>
              <a:pathLst>
                <a:path w="17" h="67">
                  <a:moveTo>
                    <a:pt x="6" y="0"/>
                  </a:moveTo>
                  <a:lnTo>
                    <a:pt x="0" y="18"/>
                  </a:lnTo>
                  <a:lnTo>
                    <a:pt x="16" y="52"/>
                  </a:lnTo>
                  <a:lnTo>
                    <a:pt x="10" y="66"/>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77" name="Line 553"/>
            <p:cNvSpPr>
              <a:spLocks noChangeShapeType="1"/>
            </p:cNvSpPr>
            <p:nvPr/>
          </p:nvSpPr>
          <p:spPr bwMode="auto">
            <a:xfrm flipH="1" flipV="1">
              <a:off x="409" y="346"/>
              <a:ext cx="14" cy="6"/>
            </a:xfrm>
            <a:prstGeom prst="line">
              <a:avLst/>
            </a:prstGeom>
            <a:noFill/>
            <a:ln w="9525">
              <a:noFill/>
              <a:round/>
              <a:headEnd type="none" w="sm" len="sm"/>
              <a:tailEnd type="none" w="sm" len="sm"/>
            </a:ln>
            <a:effectLst/>
          </p:spPr>
          <p:txBody>
            <a:bodyPr wrap="none" lIns="104683" tIns="52342" rIns="104683" bIns="52342">
              <a:spAutoFit/>
            </a:bodyPr>
            <a:lstStyle/>
            <a:p>
              <a:pPr>
                <a:defRPr/>
              </a:pPr>
              <a:endParaRPr lang="en-US" dirty="0"/>
            </a:p>
          </p:txBody>
        </p:sp>
        <p:sp>
          <p:nvSpPr>
            <p:cNvPr id="1578" name="Line 554"/>
            <p:cNvSpPr>
              <a:spLocks noChangeShapeType="1"/>
            </p:cNvSpPr>
            <p:nvPr/>
          </p:nvSpPr>
          <p:spPr bwMode="auto">
            <a:xfrm flipH="1" flipV="1">
              <a:off x="409" y="346"/>
              <a:ext cx="14" cy="6"/>
            </a:xfrm>
            <a:prstGeom prst="line">
              <a:avLst/>
            </a:prstGeom>
            <a:noFill/>
            <a:ln w="12700">
              <a:solidFill>
                <a:srgbClr val="D80033"/>
              </a:solidFill>
              <a:round/>
              <a:headEnd type="none" w="sm" len="sm"/>
              <a:tailEnd type="none" w="sm" len="sm"/>
            </a:ln>
            <a:effectLst/>
          </p:spPr>
          <p:txBody>
            <a:bodyPr wrap="none" lIns="104683" tIns="52342" rIns="104683" bIns="52342">
              <a:spAutoFit/>
            </a:bodyPr>
            <a:lstStyle/>
            <a:p>
              <a:pPr>
                <a:defRPr/>
              </a:pPr>
              <a:endParaRPr lang="en-US" dirty="0"/>
            </a:p>
          </p:txBody>
        </p:sp>
        <p:sp>
          <p:nvSpPr>
            <p:cNvPr id="1579" name="Freeform 555"/>
            <p:cNvSpPr>
              <a:spLocks/>
            </p:cNvSpPr>
            <p:nvPr/>
          </p:nvSpPr>
          <p:spPr bwMode="auto">
            <a:xfrm>
              <a:off x="462" y="278"/>
              <a:ext cx="10" cy="32"/>
            </a:xfrm>
            <a:custGeom>
              <a:avLst/>
              <a:gdLst/>
              <a:ahLst/>
              <a:cxnLst>
                <a:cxn ang="0">
                  <a:pos x="0" y="0"/>
                </a:cxn>
                <a:cxn ang="0">
                  <a:pos x="3" y="1"/>
                </a:cxn>
                <a:cxn ang="0">
                  <a:pos x="6" y="3"/>
                </a:cxn>
                <a:cxn ang="0">
                  <a:pos x="9" y="6"/>
                </a:cxn>
                <a:cxn ang="0">
                  <a:pos x="11" y="11"/>
                </a:cxn>
                <a:cxn ang="0">
                  <a:pos x="12" y="15"/>
                </a:cxn>
                <a:cxn ang="0">
                  <a:pos x="13" y="20"/>
                </a:cxn>
                <a:cxn ang="0">
                  <a:pos x="14" y="24"/>
                </a:cxn>
                <a:cxn ang="0">
                  <a:pos x="16" y="28"/>
                </a:cxn>
                <a:cxn ang="0">
                  <a:pos x="16" y="30"/>
                </a:cxn>
                <a:cxn ang="0">
                  <a:pos x="16" y="31"/>
                </a:cxn>
              </a:cxnLst>
              <a:rect l="0" t="0" r="r" b="b"/>
              <a:pathLst>
                <a:path w="17" h="32">
                  <a:moveTo>
                    <a:pt x="0" y="0"/>
                  </a:moveTo>
                  <a:lnTo>
                    <a:pt x="3" y="1"/>
                  </a:lnTo>
                  <a:lnTo>
                    <a:pt x="6" y="3"/>
                  </a:lnTo>
                  <a:lnTo>
                    <a:pt x="9" y="6"/>
                  </a:lnTo>
                  <a:lnTo>
                    <a:pt x="11" y="11"/>
                  </a:lnTo>
                  <a:lnTo>
                    <a:pt x="12" y="15"/>
                  </a:lnTo>
                  <a:lnTo>
                    <a:pt x="13" y="20"/>
                  </a:lnTo>
                  <a:lnTo>
                    <a:pt x="14" y="24"/>
                  </a:lnTo>
                  <a:lnTo>
                    <a:pt x="16" y="28"/>
                  </a:lnTo>
                  <a:lnTo>
                    <a:pt x="16" y="30"/>
                  </a:lnTo>
                  <a:lnTo>
                    <a:pt x="16" y="31"/>
                  </a:lnTo>
                </a:path>
              </a:pathLst>
            </a:custGeom>
            <a:noFill/>
            <a:ln w="12700" cap="rnd" cmpd="sng">
              <a:solidFill>
                <a:srgbClr val="A8473A"/>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80" name="Freeform 556"/>
            <p:cNvSpPr>
              <a:spLocks/>
            </p:cNvSpPr>
            <p:nvPr/>
          </p:nvSpPr>
          <p:spPr bwMode="auto">
            <a:xfrm>
              <a:off x="462" y="278"/>
              <a:ext cx="10" cy="32"/>
            </a:xfrm>
            <a:custGeom>
              <a:avLst/>
              <a:gdLst/>
              <a:ahLst/>
              <a:cxnLst>
                <a:cxn ang="0">
                  <a:pos x="16" y="31"/>
                </a:cxn>
                <a:cxn ang="0">
                  <a:pos x="16" y="30"/>
                </a:cxn>
                <a:cxn ang="0">
                  <a:pos x="16" y="28"/>
                </a:cxn>
                <a:cxn ang="0">
                  <a:pos x="14" y="24"/>
                </a:cxn>
                <a:cxn ang="0">
                  <a:pos x="13" y="20"/>
                </a:cxn>
                <a:cxn ang="0">
                  <a:pos x="12" y="16"/>
                </a:cxn>
                <a:cxn ang="0">
                  <a:pos x="10" y="11"/>
                </a:cxn>
                <a:cxn ang="0">
                  <a:pos x="9" y="7"/>
                </a:cxn>
                <a:cxn ang="0">
                  <a:pos x="6" y="3"/>
                </a:cxn>
                <a:cxn ang="0">
                  <a:pos x="3" y="1"/>
                </a:cxn>
                <a:cxn ang="0">
                  <a:pos x="0" y="0"/>
                </a:cxn>
              </a:cxnLst>
              <a:rect l="0" t="0" r="r" b="b"/>
              <a:pathLst>
                <a:path w="17" h="32">
                  <a:moveTo>
                    <a:pt x="16" y="31"/>
                  </a:moveTo>
                  <a:lnTo>
                    <a:pt x="16" y="30"/>
                  </a:lnTo>
                  <a:lnTo>
                    <a:pt x="16" y="28"/>
                  </a:lnTo>
                  <a:lnTo>
                    <a:pt x="14" y="24"/>
                  </a:lnTo>
                  <a:lnTo>
                    <a:pt x="13" y="20"/>
                  </a:lnTo>
                  <a:lnTo>
                    <a:pt x="12" y="16"/>
                  </a:lnTo>
                  <a:lnTo>
                    <a:pt x="10" y="11"/>
                  </a:lnTo>
                  <a:lnTo>
                    <a:pt x="9" y="7"/>
                  </a:lnTo>
                  <a:lnTo>
                    <a:pt x="6" y="3"/>
                  </a:lnTo>
                  <a:lnTo>
                    <a:pt x="3" y="1"/>
                  </a:lnTo>
                  <a:lnTo>
                    <a:pt x="0" y="0"/>
                  </a:lnTo>
                </a:path>
              </a:pathLst>
            </a:custGeom>
            <a:noFill/>
            <a:ln w="12700" cap="rnd" cmpd="sng">
              <a:solidFill>
                <a:srgbClr val="A74639"/>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81" name="Freeform 557"/>
            <p:cNvSpPr>
              <a:spLocks/>
            </p:cNvSpPr>
            <p:nvPr/>
          </p:nvSpPr>
          <p:spPr bwMode="auto">
            <a:xfrm>
              <a:off x="462" y="278"/>
              <a:ext cx="10" cy="32"/>
            </a:xfrm>
            <a:custGeom>
              <a:avLst/>
              <a:gdLst/>
              <a:ahLst/>
              <a:cxnLst>
                <a:cxn ang="0">
                  <a:pos x="16" y="31"/>
                </a:cxn>
                <a:cxn ang="0">
                  <a:pos x="16" y="30"/>
                </a:cxn>
                <a:cxn ang="0">
                  <a:pos x="16" y="28"/>
                </a:cxn>
                <a:cxn ang="0">
                  <a:pos x="14" y="25"/>
                </a:cxn>
                <a:cxn ang="0">
                  <a:pos x="13" y="20"/>
                </a:cxn>
                <a:cxn ang="0">
                  <a:pos x="12" y="16"/>
                </a:cxn>
                <a:cxn ang="0">
                  <a:pos x="10" y="11"/>
                </a:cxn>
                <a:cxn ang="0">
                  <a:pos x="9" y="7"/>
                </a:cxn>
                <a:cxn ang="0">
                  <a:pos x="6" y="3"/>
                </a:cxn>
                <a:cxn ang="0">
                  <a:pos x="3" y="1"/>
                </a:cxn>
                <a:cxn ang="0">
                  <a:pos x="0" y="0"/>
                </a:cxn>
              </a:cxnLst>
              <a:rect l="0" t="0" r="r" b="b"/>
              <a:pathLst>
                <a:path w="17" h="32">
                  <a:moveTo>
                    <a:pt x="16" y="31"/>
                  </a:moveTo>
                  <a:lnTo>
                    <a:pt x="16" y="30"/>
                  </a:lnTo>
                  <a:lnTo>
                    <a:pt x="16" y="28"/>
                  </a:lnTo>
                  <a:lnTo>
                    <a:pt x="14" y="25"/>
                  </a:lnTo>
                  <a:lnTo>
                    <a:pt x="13" y="20"/>
                  </a:lnTo>
                  <a:lnTo>
                    <a:pt x="12" y="16"/>
                  </a:lnTo>
                  <a:lnTo>
                    <a:pt x="10" y="11"/>
                  </a:lnTo>
                  <a:lnTo>
                    <a:pt x="9" y="7"/>
                  </a:lnTo>
                  <a:lnTo>
                    <a:pt x="6" y="3"/>
                  </a:lnTo>
                  <a:lnTo>
                    <a:pt x="3" y="1"/>
                  </a:lnTo>
                  <a:lnTo>
                    <a:pt x="0" y="0"/>
                  </a:lnTo>
                </a:path>
              </a:pathLst>
            </a:custGeom>
            <a:noFill/>
            <a:ln w="12700" cap="rnd" cmpd="sng">
              <a:solidFill>
                <a:srgbClr val="A74537"/>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82" name="Freeform 558"/>
            <p:cNvSpPr>
              <a:spLocks/>
            </p:cNvSpPr>
            <p:nvPr/>
          </p:nvSpPr>
          <p:spPr bwMode="auto">
            <a:xfrm>
              <a:off x="462" y="278"/>
              <a:ext cx="10" cy="32"/>
            </a:xfrm>
            <a:custGeom>
              <a:avLst/>
              <a:gdLst/>
              <a:ahLst/>
              <a:cxnLst>
                <a:cxn ang="0">
                  <a:pos x="16" y="31"/>
                </a:cxn>
                <a:cxn ang="0">
                  <a:pos x="16" y="30"/>
                </a:cxn>
                <a:cxn ang="0">
                  <a:pos x="16" y="28"/>
                </a:cxn>
                <a:cxn ang="0">
                  <a:pos x="14" y="25"/>
                </a:cxn>
                <a:cxn ang="0">
                  <a:pos x="13" y="20"/>
                </a:cxn>
                <a:cxn ang="0">
                  <a:pos x="12" y="16"/>
                </a:cxn>
                <a:cxn ang="0">
                  <a:pos x="10" y="11"/>
                </a:cxn>
                <a:cxn ang="0">
                  <a:pos x="9" y="7"/>
                </a:cxn>
                <a:cxn ang="0">
                  <a:pos x="5" y="3"/>
                </a:cxn>
                <a:cxn ang="0">
                  <a:pos x="3" y="1"/>
                </a:cxn>
                <a:cxn ang="0">
                  <a:pos x="0" y="0"/>
                </a:cxn>
              </a:cxnLst>
              <a:rect l="0" t="0" r="r" b="b"/>
              <a:pathLst>
                <a:path w="17" h="32">
                  <a:moveTo>
                    <a:pt x="16" y="31"/>
                  </a:moveTo>
                  <a:lnTo>
                    <a:pt x="16" y="30"/>
                  </a:lnTo>
                  <a:lnTo>
                    <a:pt x="16" y="28"/>
                  </a:lnTo>
                  <a:lnTo>
                    <a:pt x="14" y="25"/>
                  </a:lnTo>
                  <a:lnTo>
                    <a:pt x="13" y="20"/>
                  </a:lnTo>
                  <a:lnTo>
                    <a:pt x="12" y="16"/>
                  </a:lnTo>
                  <a:lnTo>
                    <a:pt x="10" y="11"/>
                  </a:lnTo>
                  <a:lnTo>
                    <a:pt x="9" y="7"/>
                  </a:lnTo>
                  <a:lnTo>
                    <a:pt x="5" y="3"/>
                  </a:lnTo>
                  <a:lnTo>
                    <a:pt x="3" y="1"/>
                  </a:lnTo>
                  <a:lnTo>
                    <a:pt x="0" y="0"/>
                  </a:lnTo>
                </a:path>
              </a:pathLst>
            </a:custGeom>
            <a:noFill/>
            <a:ln w="12700" cap="rnd" cmpd="sng">
              <a:solidFill>
                <a:srgbClr val="A64336"/>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83" name="Freeform 559"/>
            <p:cNvSpPr>
              <a:spLocks/>
            </p:cNvSpPr>
            <p:nvPr/>
          </p:nvSpPr>
          <p:spPr bwMode="auto">
            <a:xfrm>
              <a:off x="462" y="278"/>
              <a:ext cx="10" cy="32"/>
            </a:xfrm>
            <a:custGeom>
              <a:avLst/>
              <a:gdLst/>
              <a:ahLst/>
              <a:cxnLst>
                <a:cxn ang="0">
                  <a:pos x="16" y="31"/>
                </a:cxn>
                <a:cxn ang="0">
                  <a:pos x="16" y="31"/>
                </a:cxn>
                <a:cxn ang="0">
                  <a:pos x="16" y="28"/>
                </a:cxn>
                <a:cxn ang="0">
                  <a:pos x="14" y="25"/>
                </a:cxn>
                <a:cxn ang="0">
                  <a:pos x="13" y="21"/>
                </a:cxn>
                <a:cxn ang="0">
                  <a:pos x="12" y="16"/>
                </a:cxn>
                <a:cxn ang="0">
                  <a:pos x="10" y="11"/>
                </a:cxn>
                <a:cxn ang="0">
                  <a:pos x="9" y="7"/>
                </a:cxn>
                <a:cxn ang="0">
                  <a:pos x="5" y="3"/>
                </a:cxn>
                <a:cxn ang="0">
                  <a:pos x="3" y="1"/>
                </a:cxn>
                <a:cxn ang="0">
                  <a:pos x="0" y="0"/>
                </a:cxn>
              </a:cxnLst>
              <a:rect l="0" t="0" r="r" b="b"/>
              <a:pathLst>
                <a:path w="17" h="32">
                  <a:moveTo>
                    <a:pt x="16" y="31"/>
                  </a:moveTo>
                  <a:lnTo>
                    <a:pt x="16" y="31"/>
                  </a:lnTo>
                  <a:lnTo>
                    <a:pt x="16" y="28"/>
                  </a:lnTo>
                  <a:lnTo>
                    <a:pt x="14" y="25"/>
                  </a:lnTo>
                  <a:lnTo>
                    <a:pt x="13" y="21"/>
                  </a:lnTo>
                  <a:lnTo>
                    <a:pt x="12" y="16"/>
                  </a:lnTo>
                  <a:lnTo>
                    <a:pt x="10" y="11"/>
                  </a:lnTo>
                  <a:lnTo>
                    <a:pt x="9" y="7"/>
                  </a:lnTo>
                  <a:lnTo>
                    <a:pt x="5" y="3"/>
                  </a:lnTo>
                  <a:lnTo>
                    <a:pt x="3" y="1"/>
                  </a:lnTo>
                  <a:lnTo>
                    <a:pt x="0" y="0"/>
                  </a:lnTo>
                </a:path>
              </a:pathLst>
            </a:custGeom>
            <a:noFill/>
            <a:ln w="12700" cap="rnd" cmpd="sng">
              <a:solidFill>
                <a:srgbClr val="A64234"/>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84" name="Freeform 560"/>
            <p:cNvSpPr>
              <a:spLocks/>
            </p:cNvSpPr>
            <p:nvPr/>
          </p:nvSpPr>
          <p:spPr bwMode="auto">
            <a:xfrm>
              <a:off x="462" y="278"/>
              <a:ext cx="10" cy="33"/>
            </a:xfrm>
            <a:custGeom>
              <a:avLst/>
              <a:gdLst/>
              <a:ahLst/>
              <a:cxnLst>
                <a:cxn ang="0">
                  <a:pos x="16" y="32"/>
                </a:cxn>
                <a:cxn ang="0">
                  <a:pos x="16" y="31"/>
                </a:cxn>
                <a:cxn ang="0">
                  <a:pos x="16" y="28"/>
                </a:cxn>
                <a:cxn ang="0">
                  <a:pos x="14" y="25"/>
                </a:cxn>
                <a:cxn ang="0">
                  <a:pos x="13" y="21"/>
                </a:cxn>
                <a:cxn ang="0">
                  <a:pos x="12" y="16"/>
                </a:cxn>
                <a:cxn ang="0">
                  <a:pos x="10" y="11"/>
                </a:cxn>
                <a:cxn ang="0">
                  <a:pos x="9" y="7"/>
                </a:cxn>
                <a:cxn ang="0">
                  <a:pos x="5" y="3"/>
                </a:cxn>
                <a:cxn ang="0">
                  <a:pos x="3" y="1"/>
                </a:cxn>
                <a:cxn ang="0">
                  <a:pos x="0" y="0"/>
                </a:cxn>
              </a:cxnLst>
              <a:rect l="0" t="0" r="r" b="b"/>
              <a:pathLst>
                <a:path w="17" h="33">
                  <a:moveTo>
                    <a:pt x="16" y="32"/>
                  </a:moveTo>
                  <a:lnTo>
                    <a:pt x="16" y="31"/>
                  </a:lnTo>
                  <a:lnTo>
                    <a:pt x="16" y="28"/>
                  </a:lnTo>
                  <a:lnTo>
                    <a:pt x="14" y="25"/>
                  </a:lnTo>
                  <a:lnTo>
                    <a:pt x="13" y="21"/>
                  </a:lnTo>
                  <a:lnTo>
                    <a:pt x="12" y="16"/>
                  </a:lnTo>
                  <a:lnTo>
                    <a:pt x="10" y="11"/>
                  </a:lnTo>
                  <a:lnTo>
                    <a:pt x="9" y="7"/>
                  </a:lnTo>
                  <a:lnTo>
                    <a:pt x="5" y="3"/>
                  </a:lnTo>
                  <a:lnTo>
                    <a:pt x="3" y="1"/>
                  </a:lnTo>
                  <a:lnTo>
                    <a:pt x="0" y="0"/>
                  </a:lnTo>
                </a:path>
              </a:pathLst>
            </a:custGeom>
            <a:noFill/>
            <a:ln w="12700" cap="rnd" cmpd="sng">
              <a:solidFill>
                <a:srgbClr val="A64133"/>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85" name="Freeform 561"/>
            <p:cNvSpPr>
              <a:spLocks/>
            </p:cNvSpPr>
            <p:nvPr/>
          </p:nvSpPr>
          <p:spPr bwMode="auto">
            <a:xfrm>
              <a:off x="462" y="278"/>
              <a:ext cx="10" cy="33"/>
            </a:xfrm>
            <a:custGeom>
              <a:avLst/>
              <a:gdLst/>
              <a:ahLst/>
              <a:cxnLst>
                <a:cxn ang="0">
                  <a:pos x="16" y="32"/>
                </a:cxn>
                <a:cxn ang="0">
                  <a:pos x="16" y="31"/>
                </a:cxn>
                <a:cxn ang="0">
                  <a:pos x="16" y="29"/>
                </a:cxn>
                <a:cxn ang="0">
                  <a:pos x="14" y="25"/>
                </a:cxn>
                <a:cxn ang="0">
                  <a:pos x="13" y="21"/>
                </a:cxn>
                <a:cxn ang="0">
                  <a:pos x="12" y="16"/>
                </a:cxn>
                <a:cxn ang="0">
                  <a:pos x="10" y="11"/>
                </a:cxn>
                <a:cxn ang="0">
                  <a:pos x="9" y="7"/>
                </a:cxn>
                <a:cxn ang="0">
                  <a:pos x="5" y="4"/>
                </a:cxn>
                <a:cxn ang="0">
                  <a:pos x="3" y="1"/>
                </a:cxn>
                <a:cxn ang="0">
                  <a:pos x="0" y="0"/>
                </a:cxn>
              </a:cxnLst>
              <a:rect l="0" t="0" r="r" b="b"/>
              <a:pathLst>
                <a:path w="17" h="33">
                  <a:moveTo>
                    <a:pt x="16" y="32"/>
                  </a:moveTo>
                  <a:lnTo>
                    <a:pt x="16" y="31"/>
                  </a:lnTo>
                  <a:lnTo>
                    <a:pt x="16" y="29"/>
                  </a:lnTo>
                  <a:lnTo>
                    <a:pt x="14" y="25"/>
                  </a:lnTo>
                  <a:lnTo>
                    <a:pt x="13" y="21"/>
                  </a:lnTo>
                  <a:lnTo>
                    <a:pt x="12" y="16"/>
                  </a:lnTo>
                  <a:lnTo>
                    <a:pt x="10" y="11"/>
                  </a:lnTo>
                  <a:lnTo>
                    <a:pt x="9" y="7"/>
                  </a:lnTo>
                  <a:lnTo>
                    <a:pt x="5" y="4"/>
                  </a:lnTo>
                  <a:lnTo>
                    <a:pt x="3" y="1"/>
                  </a:lnTo>
                  <a:lnTo>
                    <a:pt x="0" y="0"/>
                  </a:lnTo>
                </a:path>
              </a:pathLst>
            </a:custGeom>
            <a:noFill/>
            <a:ln w="12700" cap="rnd" cmpd="sng">
              <a:solidFill>
                <a:srgbClr val="A54032"/>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86" name="Freeform 562"/>
            <p:cNvSpPr>
              <a:spLocks/>
            </p:cNvSpPr>
            <p:nvPr/>
          </p:nvSpPr>
          <p:spPr bwMode="auto">
            <a:xfrm>
              <a:off x="462" y="278"/>
              <a:ext cx="10" cy="33"/>
            </a:xfrm>
            <a:custGeom>
              <a:avLst/>
              <a:gdLst/>
              <a:ahLst/>
              <a:cxnLst>
                <a:cxn ang="0">
                  <a:pos x="16" y="32"/>
                </a:cxn>
                <a:cxn ang="0">
                  <a:pos x="16" y="31"/>
                </a:cxn>
                <a:cxn ang="0">
                  <a:pos x="16" y="29"/>
                </a:cxn>
                <a:cxn ang="0">
                  <a:pos x="14" y="25"/>
                </a:cxn>
                <a:cxn ang="0">
                  <a:pos x="13" y="21"/>
                </a:cxn>
                <a:cxn ang="0">
                  <a:pos x="12" y="16"/>
                </a:cxn>
                <a:cxn ang="0">
                  <a:pos x="10" y="11"/>
                </a:cxn>
                <a:cxn ang="0">
                  <a:pos x="9" y="7"/>
                </a:cxn>
                <a:cxn ang="0">
                  <a:pos x="5" y="4"/>
                </a:cxn>
                <a:cxn ang="0">
                  <a:pos x="3" y="1"/>
                </a:cxn>
                <a:cxn ang="0">
                  <a:pos x="0" y="0"/>
                </a:cxn>
              </a:cxnLst>
              <a:rect l="0" t="0" r="r" b="b"/>
              <a:pathLst>
                <a:path w="17" h="33">
                  <a:moveTo>
                    <a:pt x="16" y="32"/>
                  </a:moveTo>
                  <a:lnTo>
                    <a:pt x="16" y="31"/>
                  </a:lnTo>
                  <a:lnTo>
                    <a:pt x="16" y="29"/>
                  </a:lnTo>
                  <a:lnTo>
                    <a:pt x="14" y="25"/>
                  </a:lnTo>
                  <a:lnTo>
                    <a:pt x="13" y="21"/>
                  </a:lnTo>
                  <a:lnTo>
                    <a:pt x="12" y="16"/>
                  </a:lnTo>
                  <a:lnTo>
                    <a:pt x="10" y="11"/>
                  </a:lnTo>
                  <a:lnTo>
                    <a:pt x="9" y="7"/>
                  </a:lnTo>
                  <a:lnTo>
                    <a:pt x="5" y="4"/>
                  </a:lnTo>
                  <a:lnTo>
                    <a:pt x="3" y="1"/>
                  </a:lnTo>
                  <a:lnTo>
                    <a:pt x="0" y="0"/>
                  </a:lnTo>
                </a:path>
              </a:pathLst>
            </a:custGeom>
            <a:noFill/>
            <a:ln w="12700" cap="rnd" cmpd="sng">
              <a:solidFill>
                <a:srgbClr val="A53F3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87" name="Freeform 563"/>
            <p:cNvSpPr>
              <a:spLocks/>
            </p:cNvSpPr>
            <p:nvPr/>
          </p:nvSpPr>
          <p:spPr bwMode="auto">
            <a:xfrm>
              <a:off x="462" y="278"/>
              <a:ext cx="10" cy="33"/>
            </a:xfrm>
            <a:custGeom>
              <a:avLst/>
              <a:gdLst/>
              <a:ahLst/>
              <a:cxnLst>
                <a:cxn ang="0">
                  <a:pos x="16" y="32"/>
                </a:cxn>
                <a:cxn ang="0">
                  <a:pos x="16" y="31"/>
                </a:cxn>
                <a:cxn ang="0">
                  <a:pos x="14" y="29"/>
                </a:cxn>
                <a:cxn ang="0">
                  <a:pos x="14" y="25"/>
                </a:cxn>
                <a:cxn ang="0">
                  <a:pos x="13" y="21"/>
                </a:cxn>
                <a:cxn ang="0">
                  <a:pos x="12" y="16"/>
                </a:cxn>
                <a:cxn ang="0">
                  <a:pos x="10" y="11"/>
                </a:cxn>
                <a:cxn ang="0">
                  <a:pos x="9" y="7"/>
                </a:cxn>
                <a:cxn ang="0">
                  <a:pos x="5" y="4"/>
                </a:cxn>
                <a:cxn ang="0">
                  <a:pos x="3" y="1"/>
                </a:cxn>
                <a:cxn ang="0">
                  <a:pos x="0" y="0"/>
                </a:cxn>
              </a:cxnLst>
              <a:rect l="0" t="0" r="r" b="b"/>
              <a:pathLst>
                <a:path w="17" h="33">
                  <a:moveTo>
                    <a:pt x="16" y="32"/>
                  </a:moveTo>
                  <a:lnTo>
                    <a:pt x="16" y="31"/>
                  </a:lnTo>
                  <a:lnTo>
                    <a:pt x="14" y="29"/>
                  </a:lnTo>
                  <a:lnTo>
                    <a:pt x="14" y="25"/>
                  </a:lnTo>
                  <a:lnTo>
                    <a:pt x="13" y="21"/>
                  </a:lnTo>
                  <a:lnTo>
                    <a:pt x="12" y="16"/>
                  </a:lnTo>
                  <a:lnTo>
                    <a:pt x="10" y="11"/>
                  </a:lnTo>
                  <a:lnTo>
                    <a:pt x="9" y="7"/>
                  </a:lnTo>
                  <a:lnTo>
                    <a:pt x="5" y="4"/>
                  </a:lnTo>
                  <a:lnTo>
                    <a:pt x="3" y="1"/>
                  </a:lnTo>
                  <a:lnTo>
                    <a:pt x="0" y="0"/>
                  </a:lnTo>
                </a:path>
              </a:pathLst>
            </a:custGeom>
            <a:noFill/>
            <a:ln w="12700" cap="rnd" cmpd="sng">
              <a:solidFill>
                <a:srgbClr val="A43D2F"/>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88" name="Freeform 564"/>
            <p:cNvSpPr>
              <a:spLocks/>
            </p:cNvSpPr>
            <p:nvPr/>
          </p:nvSpPr>
          <p:spPr bwMode="auto">
            <a:xfrm>
              <a:off x="462" y="278"/>
              <a:ext cx="10" cy="33"/>
            </a:xfrm>
            <a:custGeom>
              <a:avLst/>
              <a:gdLst/>
              <a:ahLst/>
              <a:cxnLst>
                <a:cxn ang="0">
                  <a:pos x="16" y="32"/>
                </a:cxn>
                <a:cxn ang="0">
                  <a:pos x="16" y="31"/>
                </a:cxn>
                <a:cxn ang="0">
                  <a:pos x="14" y="29"/>
                </a:cxn>
                <a:cxn ang="0">
                  <a:pos x="14" y="25"/>
                </a:cxn>
                <a:cxn ang="0">
                  <a:pos x="13" y="21"/>
                </a:cxn>
                <a:cxn ang="0">
                  <a:pos x="12" y="16"/>
                </a:cxn>
                <a:cxn ang="0">
                  <a:pos x="10" y="12"/>
                </a:cxn>
                <a:cxn ang="0">
                  <a:pos x="8" y="7"/>
                </a:cxn>
                <a:cxn ang="0">
                  <a:pos x="5" y="4"/>
                </a:cxn>
                <a:cxn ang="0">
                  <a:pos x="3" y="1"/>
                </a:cxn>
                <a:cxn ang="0">
                  <a:pos x="0" y="0"/>
                </a:cxn>
              </a:cxnLst>
              <a:rect l="0" t="0" r="r" b="b"/>
              <a:pathLst>
                <a:path w="17" h="33">
                  <a:moveTo>
                    <a:pt x="16" y="32"/>
                  </a:moveTo>
                  <a:lnTo>
                    <a:pt x="16" y="31"/>
                  </a:lnTo>
                  <a:lnTo>
                    <a:pt x="14" y="29"/>
                  </a:lnTo>
                  <a:lnTo>
                    <a:pt x="14" y="25"/>
                  </a:lnTo>
                  <a:lnTo>
                    <a:pt x="13" y="21"/>
                  </a:lnTo>
                  <a:lnTo>
                    <a:pt x="12" y="16"/>
                  </a:lnTo>
                  <a:lnTo>
                    <a:pt x="10" y="12"/>
                  </a:lnTo>
                  <a:lnTo>
                    <a:pt x="8" y="7"/>
                  </a:lnTo>
                  <a:lnTo>
                    <a:pt x="5" y="4"/>
                  </a:lnTo>
                  <a:lnTo>
                    <a:pt x="3" y="1"/>
                  </a:lnTo>
                  <a:lnTo>
                    <a:pt x="0" y="0"/>
                  </a:lnTo>
                </a:path>
              </a:pathLst>
            </a:custGeom>
            <a:noFill/>
            <a:ln w="12700" cap="rnd" cmpd="sng">
              <a:solidFill>
                <a:srgbClr val="A43C2D"/>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89" name="Freeform 565"/>
            <p:cNvSpPr>
              <a:spLocks/>
            </p:cNvSpPr>
            <p:nvPr/>
          </p:nvSpPr>
          <p:spPr bwMode="auto">
            <a:xfrm>
              <a:off x="462" y="278"/>
              <a:ext cx="10" cy="33"/>
            </a:xfrm>
            <a:custGeom>
              <a:avLst/>
              <a:gdLst/>
              <a:ahLst/>
              <a:cxnLst>
                <a:cxn ang="0">
                  <a:pos x="16" y="32"/>
                </a:cxn>
                <a:cxn ang="0">
                  <a:pos x="16" y="31"/>
                </a:cxn>
                <a:cxn ang="0">
                  <a:pos x="14" y="29"/>
                </a:cxn>
                <a:cxn ang="0">
                  <a:pos x="14" y="25"/>
                </a:cxn>
                <a:cxn ang="0">
                  <a:pos x="13" y="21"/>
                </a:cxn>
                <a:cxn ang="0">
                  <a:pos x="12" y="17"/>
                </a:cxn>
                <a:cxn ang="0">
                  <a:pos x="10" y="12"/>
                </a:cxn>
                <a:cxn ang="0">
                  <a:pos x="8" y="7"/>
                </a:cxn>
                <a:cxn ang="0">
                  <a:pos x="5" y="4"/>
                </a:cxn>
                <a:cxn ang="0">
                  <a:pos x="3" y="1"/>
                </a:cxn>
                <a:cxn ang="0">
                  <a:pos x="0" y="0"/>
                </a:cxn>
              </a:cxnLst>
              <a:rect l="0" t="0" r="r" b="b"/>
              <a:pathLst>
                <a:path w="17" h="33">
                  <a:moveTo>
                    <a:pt x="16" y="32"/>
                  </a:moveTo>
                  <a:lnTo>
                    <a:pt x="16" y="31"/>
                  </a:lnTo>
                  <a:lnTo>
                    <a:pt x="14" y="29"/>
                  </a:lnTo>
                  <a:lnTo>
                    <a:pt x="14" y="25"/>
                  </a:lnTo>
                  <a:lnTo>
                    <a:pt x="13" y="21"/>
                  </a:lnTo>
                  <a:lnTo>
                    <a:pt x="12" y="17"/>
                  </a:lnTo>
                  <a:lnTo>
                    <a:pt x="10" y="12"/>
                  </a:lnTo>
                  <a:lnTo>
                    <a:pt x="8" y="7"/>
                  </a:lnTo>
                  <a:lnTo>
                    <a:pt x="5" y="4"/>
                  </a:lnTo>
                  <a:lnTo>
                    <a:pt x="3" y="1"/>
                  </a:lnTo>
                  <a:lnTo>
                    <a:pt x="0" y="0"/>
                  </a:lnTo>
                </a:path>
              </a:pathLst>
            </a:custGeom>
            <a:noFill/>
            <a:ln w="12700" cap="rnd" cmpd="sng">
              <a:solidFill>
                <a:srgbClr val="A33B2C"/>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90" name="Freeform 566"/>
            <p:cNvSpPr>
              <a:spLocks/>
            </p:cNvSpPr>
            <p:nvPr/>
          </p:nvSpPr>
          <p:spPr bwMode="auto">
            <a:xfrm>
              <a:off x="462" y="278"/>
              <a:ext cx="10" cy="33"/>
            </a:xfrm>
            <a:custGeom>
              <a:avLst/>
              <a:gdLst/>
              <a:ahLst/>
              <a:cxnLst>
                <a:cxn ang="0">
                  <a:pos x="16" y="32"/>
                </a:cxn>
                <a:cxn ang="0">
                  <a:pos x="16" y="31"/>
                </a:cxn>
                <a:cxn ang="0">
                  <a:pos x="14" y="29"/>
                </a:cxn>
                <a:cxn ang="0">
                  <a:pos x="14" y="25"/>
                </a:cxn>
                <a:cxn ang="0">
                  <a:pos x="13" y="21"/>
                </a:cxn>
                <a:cxn ang="0">
                  <a:pos x="12" y="17"/>
                </a:cxn>
                <a:cxn ang="0">
                  <a:pos x="10" y="12"/>
                </a:cxn>
                <a:cxn ang="0">
                  <a:pos x="8" y="8"/>
                </a:cxn>
                <a:cxn ang="0">
                  <a:pos x="5" y="4"/>
                </a:cxn>
                <a:cxn ang="0">
                  <a:pos x="3" y="1"/>
                </a:cxn>
                <a:cxn ang="0">
                  <a:pos x="0" y="0"/>
                </a:cxn>
              </a:cxnLst>
              <a:rect l="0" t="0" r="r" b="b"/>
              <a:pathLst>
                <a:path w="17" h="33">
                  <a:moveTo>
                    <a:pt x="16" y="32"/>
                  </a:moveTo>
                  <a:lnTo>
                    <a:pt x="16" y="31"/>
                  </a:lnTo>
                  <a:lnTo>
                    <a:pt x="14" y="29"/>
                  </a:lnTo>
                  <a:lnTo>
                    <a:pt x="14" y="25"/>
                  </a:lnTo>
                  <a:lnTo>
                    <a:pt x="13" y="21"/>
                  </a:lnTo>
                  <a:lnTo>
                    <a:pt x="12" y="17"/>
                  </a:lnTo>
                  <a:lnTo>
                    <a:pt x="10" y="12"/>
                  </a:lnTo>
                  <a:lnTo>
                    <a:pt x="8" y="8"/>
                  </a:lnTo>
                  <a:lnTo>
                    <a:pt x="5" y="4"/>
                  </a:lnTo>
                  <a:lnTo>
                    <a:pt x="3" y="1"/>
                  </a:lnTo>
                  <a:lnTo>
                    <a:pt x="0" y="0"/>
                  </a:lnTo>
                </a:path>
              </a:pathLst>
            </a:custGeom>
            <a:noFill/>
            <a:ln w="12700" cap="rnd" cmpd="sng">
              <a:solidFill>
                <a:srgbClr val="A33A2A"/>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91" name="Freeform 567"/>
            <p:cNvSpPr>
              <a:spLocks/>
            </p:cNvSpPr>
            <p:nvPr/>
          </p:nvSpPr>
          <p:spPr bwMode="auto">
            <a:xfrm>
              <a:off x="462" y="278"/>
              <a:ext cx="10" cy="33"/>
            </a:xfrm>
            <a:custGeom>
              <a:avLst/>
              <a:gdLst/>
              <a:ahLst/>
              <a:cxnLst>
                <a:cxn ang="0">
                  <a:pos x="16" y="32"/>
                </a:cxn>
                <a:cxn ang="0">
                  <a:pos x="16" y="31"/>
                </a:cxn>
                <a:cxn ang="0">
                  <a:pos x="14" y="29"/>
                </a:cxn>
                <a:cxn ang="0">
                  <a:pos x="14" y="25"/>
                </a:cxn>
                <a:cxn ang="0">
                  <a:pos x="13" y="21"/>
                </a:cxn>
                <a:cxn ang="0">
                  <a:pos x="11" y="17"/>
                </a:cxn>
                <a:cxn ang="0">
                  <a:pos x="10" y="12"/>
                </a:cxn>
                <a:cxn ang="0">
                  <a:pos x="8" y="8"/>
                </a:cxn>
                <a:cxn ang="0">
                  <a:pos x="5" y="4"/>
                </a:cxn>
                <a:cxn ang="0">
                  <a:pos x="3" y="1"/>
                </a:cxn>
                <a:cxn ang="0">
                  <a:pos x="0" y="0"/>
                </a:cxn>
              </a:cxnLst>
              <a:rect l="0" t="0" r="r" b="b"/>
              <a:pathLst>
                <a:path w="17" h="33">
                  <a:moveTo>
                    <a:pt x="16" y="32"/>
                  </a:moveTo>
                  <a:lnTo>
                    <a:pt x="16" y="31"/>
                  </a:lnTo>
                  <a:lnTo>
                    <a:pt x="14" y="29"/>
                  </a:lnTo>
                  <a:lnTo>
                    <a:pt x="14" y="25"/>
                  </a:lnTo>
                  <a:lnTo>
                    <a:pt x="13" y="21"/>
                  </a:lnTo>
                  <a:lnTo>
                    <a:pt x="11" y="17"/>
                  </a:lnTo>
                  <a:lnTo>
                    <a:pt x="10" y="12"/>
                  </a:lnTo>
                  <a:lnTo>
                    <a:pt x="8" y="8"/>
                  </a:lnTo>
                  <a:lnTo>
                    <a:pt x="5" y="4"/>
                  </a:lnTo>
                  <a:lnTo>
                    <a:pt x="3" y="1"/>
                  </a:lnTo>
                  <a:lnTo>
                    <a:pt x="0" y="0"/>
                  </a:lnTo>
                </a:path>
              </a:pathLst>
            </a:custGeom>
            <a:noFill/>
            <a:ln w="12700" cap="rnd" cmpd="sng">
              <a:solidFill>
                <a:srgbClr val="A23929"/>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92" name="Freeform 568"/>
            <p:cNvSpPr>
              <a:spLocks/>
            </p:cNvSpPr>
            <p:nvPr/>
          </p:nvSpPr>
          <p:spPr bwMode="auto">
            <a:xfrm>
              <a:off x="461" y="278"/>
              <a:ext cx="17" cy="33"/>
            </a:xfrm>
            <a:custGeom>
              <a:avLst/>
              <a:gdLst/>
              <a:ahLst/>
              <a:cxnLst>
                <a:cxn ang="0">
                  <a:pos x="16" y="32"/>
                </a:cxn>
                <a:cxn ang="0">
                  <a:pos x="16" y="31"/>
                </a:cxn>
                <a:cxn ang="0">
                  <a:pos x="14" y="29"/>
                </a:cxn>
                <a:cxn ang="0">
                  <a:pos x="14" y="25"/>
                </a:cxn>
                <a:cxn ang="0">
                  <a:pos x="13" y="21"/>
                </a:cxn>
                <a:cxn ang="0">
                  <a:pos x="11" y="17"/>
                </a:cxn>
                <a:cxn ang="0">
                  <a:pos x="10" y="12"/>
                </a:cxn>
                <a:cxn ang="0">
                  <a:pos x="8" y="8"/>
                </a:cxn>
                <a:cxn ang="0">
                  <a:pos x="6" y="4"/>
                </a:cxn>
                <a:cxn ang="0">
                  <a:pos x="4" y="1"/>
                </a:cxn>
                <a:cxn ang="0">
                  <a:pos x="0" y="0"/>
                </a:cxn>
              </a:cxnLst>
              <a:rect l="0" t="0" r="r" b="b"/>
              <a:pathLst>
                <a:path w="17" h="33">
                  <a:moveTo>
                    <a:pt x="16" y="32"/>
                  </a:moveTo>
                  <a:lnTo>
                    <a:pt x="16" y="31"/>
                  </a:lnTo>
                  <a:lnTo>
                    <a:pt x="14" y="29"/>
                  </a:lnTo>
                  <a:lnTo>
                    <a:pt x="14" y="25"/>
                  </a:lnTo>
                  <a:lnTo>
                    <a:pt x="13" y="21"/>
                  </a:lnTo>
                  <a:lnTo>
                    <a:pt x="11" y="17"/>
                  </a:lnTo>
                  <a:lnTo>
                    <a:pt x="10" y="12"/>
                  </a:lnTo>
                  <a:lnTo>
                    <a:pt x="8" y="8"/>
                  </a:lnTo>
                  <a:lnTo>
                    <a:pt x="6" y="4"/>
                  </a:lnTo>
                  <a:lnTo>
                    <a:pt x="4" y="1"/>
                  </a:lnTo>
                  <a:lnTo>
                    <a:pt x="0" y="0"/>
                  </a:lnTo>
                </a:path>
              </a:pathLst>
            </a:custGeom>
            <a:noFill/>
            <a:ln w="12700" cap="rnd" cmpd="sng">
              <a:solidFill>
                <a:srgbClr val="A23728"/>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93" name="Freeform 569"/>
            <p:cNvSpPr>
              <a:spLocks/>
            </p:cNvSpPr>
            <p:nvPr/>
          </p:nvSpPr>
          <p:spPr bwMode="auto">
            <a:xfrm>
              <a:off x="461" y="278"/>
              <a:ext cx="17" cy="33"/>
            </a:xfrm>
            <a:custGeom>
              <a:avLst/>
              <a:gdLst/>
              <a:ahLst/>
              <a:cxnLst>
                <a:cxn ang="0">
                  <a:pos x="16" y="32"/>
                </a:cxn>
                <a:cxn ang="0">
                  <a:pos x="14" y="31"/>
                </a:cxn>
                <a:cxn ang="0">
                  <a:pos x="14" y="29"/>
                </a:cxn>
                <a:cxn ang="0">
                  <a:pos x="14" y="26"/>
                </a:cxn>
                <a:cxn ang="0">
                  <a:pos x="13" y="22"/>
                </a:cxn>
                <a:cxn ang="0">
                  <a:pos x="11" y="17"/>
                </a:cxn>
                <a:cxn ang="0">
                  <a:pos x="10" y="12"/>
                </a:cxn>
                <a:cxn ang="0">
                  <a:pos x="8" y="8"/>
                </a:cxn>
                <a:cxn ang="0">
                  <a:pos x="6" y="4"/>
                </a:cxn>
                <a:cxn ang="0">
                  <a:pos x="4" y="1"/>
                </a:cxn>
                <a:cxn ang="0">
                  <a:pos x="0" y="0"/>
                </a:cxn>
              </a:cxnLst>
              <a:rect l="0" t="0" r="r" b="b"/>
              <a:pathLst>
                <a:path w="17" h="33">
                  <a:moveTo>
                    <a:pt x="16" y="32"/>
                  </a:moveTo>
                  <a:lnTo>
                    <a:pt x="14" y="31"/>
                  </a:lnTo>
                  <a:lnTo>
                    <a:pt x="14" y="29"/>
                  </a:lnTo>
                  <a:lnTo>
                    <a:pt x="14" y="26"/>
                  </a:lnTo>
                  <a:lnTo>
                    <a:pt x="13" y="22"/>
                  </a:lnTo>
                  <a:lnTo>
                    <a:pt x="11" y="17"/>
                  </a:lnTo>
                  <a:lnTo>
                    <a:pt x="10" y="12"/>
                  </a:lnTo>
                  <a:lnTo>
                    <a:pt x="8" y="8"/>
                  </a:lnTo>
                  <a:lnTo>
                    <a:pt x="6" y="4"/>
                  </a:lnTo>
                  <a:lnTo>
                    <a:pt x="4" y="1"/>
                  </a:lnTo>
                  <a:lnTo>
                    <a:pt x="0" y="0"/>
                  </a:lnTo>
                </a:path>
              </a:pathLst>
            </a:custGeom>
            <a:noFill/>
            <a:ln w="12700" cap="rnd" cmpd="sng">
              <a:solidFill>
                <a:srgbClr val="A23626"/>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94" name="Freeform 570"/>
            <p:cNvSpPr>
              <a:spLocks/>
            </p:cNvSpPr>
            <p:nvPr/>
          </p:nvSpPr>
          <p:spPr bwMode="auto">
            <a:xfrm>
              <a:off x="461" y="278"/>
              <a:ext cx="17" cy="33"/>
            </a:xfrm>
            <a:custGeom>
              <a:avLst/>
              <a:gdLst/>
              <a:ahLst/>
              <a:cxnLst>
                <a:cxn ang="0">
                  <a:pos x="16" y="32"/>
                </a:cxn>
                <a:cxn ang="0">
                  <a:pos x="14" y="31"/>
                </a:cxn>
                <a:cxn ang="0">
                  <a:pos x="14" y="29"/>
                </a:cxn>
                <a:cxn ang="0">
                  <a:pos x="13" y="26"/>
                </a:cxn>
                <a:cxn ang="0">
                  <a:pos x="13" y="22"/>
                </a:cxn>
                <a:cxn ang="0">
                  <a:pos x="11" y="17"/>
                </a:cxn>
                <a:cxn ang="0">
                  <a:pos x="10" y="12"/>
                </a:cxn>
                <a:cxn ang="0">
                  <a:pos x="8" y="8"/>
                </a:cxn>
                <a:cxn ang="0">
                  <a:pos x="6" y="4"/>
                </a:cxn>
                <a:cxn ang="0">
                  <a:pos x="4" y="1"/>
                </a:cxn>
                <a:cxn ang="0">
                  <a:pos x="0" y="0"/>
                </a:cxn>
              </a:cxnLst>
              <a:rect l="0" t="0" r="r" b="b"/>
              <a:pathLst>
                <a:path w="17" h="33">
                  <a:moveTo>
                    <a:pt x="16" y="32"/>
                  </a:moveTo>
                  <a:lnTo>
                    <a:pt x="14" y="31"/>
                  </a:lnTo>
                  <a:lnTo>
                    <a:pt x="14" y="29"/>
                  </a:lnTo>
                  <a:lnTo>
                    <a:pt x="13" y="26"/>
                  </a:lnTo>
                  <a:lnTo>
                    <a:pt x="13" y="22"/>
                  </a:lnTo>
                  <a:lnTo>
                    <a:pt x="11" y="17"/>
                  </a:lnTo>
                  <a:lnTo>
                    <a:pt x="10" y="12"/>
                  </a:lnTo>
                  <a:lnTo>
                    <a:pt x="8" y="8"/>
                  </a:lnTo>
                  <a:lnTo>
                    <a:pt x="6" y="4"/>
                  </a:lnTo>
                  <a:lnTo>
                    <a:pt x="4" y="1"/>
                  </a:lnTo>
                  <a:lnTo>
                    <a:pt x="0" y="0"/>
                  </a:lnTo>
                </a:path>
              </a:pathLst>
            </a:custGeom>
            <a:noFill/>
            <a:ln w="12700" cap="rnd" cmpd="sng">
              <a:solidFill>
                <a:srgbClr val="A13525"/>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95" name="Freeform 571"/>
            <p:cNvSpPr>
              <a:spLocks/>
            </p:cNvSpPr>
            <p:nvPr/>
          </p:nvSpPr>
          <p:spPr bwMode="auto">
            <a:xfrm>
              <a:off x="461" y="278"/>
              <a:ext cx="17" cy="33"/>
            </a:xfrm>
            <a:custGeom>
              <a:avLst/>
              <a:gdLst/>
              <a:ahLst/>
              <a:cxnLst>
                <a:cxn ang="0">
                  <a:pos x="16" y="32"/>
                </a:cxn>
                <a:cxn ang="0">
                  <a:pos x="16" y="31"/>
                </a:cxn>
                <a:cxn ang="0">
                  <a:pos x="16" y="29"/>
                </a:cxn>
                <a:cxn ang="0">
                  <a:pos x="14" y="26"/>
                </a:cxn>
                <a:cxn ang="0">
                  <a:pos x="13" y="22"/>
                </a:cxn>
                <a:cxn ang="0">
                  <a:pos x="12" y="17"/>
                </a:cxn>
                <a:cxn ang="0">
                  <a:pos x="11" y="12"/>
                </a:cxn>
                <a:cxn ang="0">
                  <a:pos x="9" y="8"/>
                </a:cxn>
                <a:cxn ang="0">
                  <a:pos x="6" y="4"/>
                </a:cxn>
                <a:cxn ang="0">
                  <a:pos x="3" y="1"/>
                </a:cxn>
                <a:cxn ang="0">
                  <a:pos x="0" y="0"/>
                </a:cxn>
              </a:cxnLst>
              <a:rect l="0" t="0" r="r" b="b"/>
              <a:pathLst>
                <a:path w="17" h="33">
                  <a:moveTo>
                    <a:pt x="16" y="32"/>
                  </a:moveTo>
                  <a:lnTo>
                    <a:pt x="16" y="31"/>
                  </a:lnTo>
                  <a:lnTo>
                    <a:pt x="16" y="29"/>
                  </a:lnTo>
                  <a:lnTo>
                    <a:pt x="14" y="26"/>
                  </a:lnTo>
                  <a:lnTo>
                    <a:pt x="13" y="22"/>
                  </a:lnTo>
                  <a:lnTo>
                    <a:pt x="12" y="17"/>
                  </a:lnTo>
                  <a:lnTo>
                    <a:pt x="11" y="12"/>
                  </a:lnTo>
                  <a:lnTo>
                    <a:pt x="9" y="8"/>
                  </a:lnTo>
                  <a:lnTo>
                    <a:pt x="6" y="4"/>
                  </a:lnTo>
                  <a:lnTo>
                    <a:pt x="3" y="1"/>
                  </a:lnTo>
                  <a:lnTo>
                    <a:pt x="0" y="0"/>
                  </a:lnTo>
                </a:path>
              </a:pathLst>
            </a:custGeom>
            <a:noFill/>
            <a:ln w="12700" cap="rnd" cmpd="sng">
              <a:solidFill>
                <a:srgbClr val="A13423"/>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96" name="Freeform 572"/>
            <p:cNvSpPr>
              <a:spLocks/>
            </p:cNvSpPr>
            <p:nvPr/>
          </p:nvSpPr>
          <p:spPr bwMode="auto">
            <a:xfrm>
              <a:off x="461" y="278"/>
              <a:ext cx="17" cy="33"/>
            </a:xfrm>
            <a:custGeom>
              <a:avLst/>
              <a:gdLst/>
              <a:ahLst/>
              <a:cxnLst>
                <a:cxn ang="0">
                  <a:pos x="16" y="32"/>
                </a:cxn>
                <a:cxn ang="0">
                  <a:pos x="16" y="31"/>
                </a:cxn>
                <a:cxn ang="0">
                  <a:pos x="16" y="29"/>
                </a:cxn>
                <a:cxn ang="0">
                  <a:pos x="14" y="26"/>
                </a:cxn>
                <a:cxn ang="0">
                  <a:pos x="13" y="22"/>
                </a:cxn>
                <a:cxn ang="0">
                  <a:pos x="12" y="17"/>
                </a:cxn>
                <a:cxn ang="0">
                  <a:pos x="11" y="12"/>
                </a:cxn>
                <a:cxn ang="0">
                  <a:pos x="9" y="8"/>
                </a:cxn>
                <a:cxn ang="0">
                  <a:pos x="6" y="4"/>
                </a:cxn>
                <a:cxn ang="0">
                  <a:pos x="3" y="1"/>
                </a:cxn>
                <a:cxn ang="0">
                  <a:pos x="0" y="0"/>
                </a:cxn>
              </a:cxnLst>
              <a:rect l="0" t="0" r="r" b="b"/>
              <a:pathLst>
                <a:path w="17" h="33">
                  <a:moveTo>
                    <a:pt x="16" y="32"/>
                  </a:moveTo>
                  <a:lnTo>
                    <a:pt x="16" y="31"/>
                  </a:lnTo>
                  <a:lnTo>
                    <a:pt x="16" y="29"/>
                  </a:lnTo>
                  <a:lnTo>
                    <a:pt x="14" y="26"/>
                  </a:lnTo>
                  <a:lnTo>
                    <a:pt x="13" y="22"/>
                  </a:lnTo>
                  <a:lnTo>
                    <a:pt x="12" y="17"/>
                  </a:lnTo>
                  <a:lnTo>
                    <a:pt x="11" y="12"/>
                  </a:lnTo>
                  <a:lnTo>
                    <a:pt x="9" y="8"/>
                  </a:lnTo>
                  <a:lnTo>
                    <a:pt x="6" y="4"/>
                  </a:lnTo>
                  <a:lnTo>
                    <a:pt x="3" y="1"/>
                  </a:lnTo>
                  <a:lnTo>
                    <a:pt x="0" y="0"/>
                  </a:lnTo>
                </a:path>
              </a:pathLst>
            </a:custGeom>
            <a:noFill/>
            <a:ln w="12700" cap="rnd" cmpd="sng">
              <a:solidFill>
                <a:srgbClr val="A03322"/>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97" name="Freeform 573"/>
            <p:cNvSpPr>
              <a:spLocks/>
            </p:cNvSpPr>
            <p:nvPr/>
          </p:nvSpPr>
          <p:spPr bwMode="auto">
            <a:xfrm>
              <a:off x="461" y="278"/>
              <a:ext cx="17" cy="33"/>
            </a:xfrm>
            <a:custGeom>
              <a:avLst/>
              <a:gdLst/>
              <a:ahLst/>
              <a:cxnLst>
                <a:cxn ang="0">
                  <a:pos x="16" y="32"/>
                </a:cxn>
                <a:cxn ang="0">
                  <a:pos x="16" y="32"/>
                </a:cxn>
                <a:cxn ang="0">
                  <a:pos x="16" y="29"/>
                </a:cxn>
                <a:cxn ang="0">
                  <a:pos x="14" y="26"/>
                </a:cxn>
                <a:cxn ang="0">
                  <a:pos x="13" y="22"/>
                </a:cxn>
                <a:cxn ang="0">
                  <a:pos x="12" y="17"/>
                </a:cxn>
                <a:cxn ang="0">
                  <a:pos x="11" y="13"/>
                </a:cxn>
                <a:cxn ang="0">
                  <a:pos x="9" y="8"/>
                </a:cxn>
                <a:cxn ang="0">
                  <a:pos x="6" y="5"/>
                </a:cxn>
                <a:cxn ang="0">
                  <a:pos x="3" y="1"/>
                </a:cxn>
                <a:cxn ang="0">
                  <a:pos x="0" y="0"/>
                </a:cxn>
              </a:cxnLst>
              <a:rect l="0" t="0" r="r" b="b"/>
              <a:pathLst>
                <a:path w="17" h="33">
                  <a:moveTo>
                    <a:pt x="16" y="32"/>
                  </a:moveTo>
                  <a:lnTo>
                    <a:pt x="16" y="32"/>
                  </a:lnTo>
                  <a:lnTo>
                    <a:pt x="16" y="29"/>
                  </a:lnTo>
                  <a:lnTo>
                    <a:pt x="14" y="26"/>
                  </a:lnTo>
                  <a:lnTo>
                    <a:pt x="13" y="22"/>
                  </a:lnTo>
                  <a:lnTo>
                    <a:pt x="12" y="17"/>
                  </a:lnTo>
                  <a:lnTo>
                    <a:pt x="11" y="13"/>
                  </a:lnTo>
                  <a:lnTo>
                    <a:pt x="9" y="8"/>
                  </a:lnTo>
                  <a:lnTo>
                    <a:pt x="6" y="5"/>
                  </a:lnTo>
                  <a:lnTo>
                    <a:pt x="3" y="1"/>
                  </a:lnTo>
                  <a:lnTo>
                    <a:pt x="0" y="0"/>
                  </a:lnTo>
                </a:path>
              </a:pathLst>
            </a:custGeom>
            <a:noFill/>
            <a:ln w="12700" cap="rnd" cmpd="sng">
              <a:solidFill>
                <a:srgbClr val="A0312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98" name="Freeform 574"/>
            <p:cNvSpPr>
              <a:spLocks/>
            </p:cNvSpPr>
            <p:nvPr/>
          </p:nvSpPr>
          <p:spPr bwMode="auto">
            <a:xfrm>
              <a:off x="461" y="278"/>
              <a:ext cx="17" cy="33"/>
            </a:xfrm>
            <a:custGeom>
              <a:avLst/>
              <a:gdLst/>
              <a:ahLst/>
              <a:cxnLst>
                <a:cxn ang="0">
                  <a:pos x="16" y="32"/>
                </a:cxn>
                <a:cxn ang="0">
                  <a:pos x="16" y="32"/>
                </a:cxn>
                <a:cxn ang="0">
                  <a:pos x="16" y="29"/>
                </a:cxn>
                <a:cxn ang="0">
                  <a:pos x="14" y="26"/>
                </a:cxn>
                <a:cxn ang="0">
                  <a:pos x="13" y="22"/>
                </a:cxn>
                <a:cxn ang="0">
                  <a:pos x="12" y="17"/>
                </a:cxn>
                <a:cxn ang="0">
                  <a:pos x="11" y="13"/>
                </a:cxn>
                <a:cxn ang="0">
                  <a:pos x="9" y="8"/>
                </a:cxn>
                <a:cxn ang="0">
                  <a:pos x="6" y="5"/>
                </a:cxn>
                <a:cxn ang="0">
                  <a:pos x="3" y="1"/>
                </a:cxn>
                <a:cxn ang="0">
                  <a:pos x="0" y="0"/>
                </a:cxn>
              </a:cxnLst>
              <a:rect l="0" t="0" r="r" b="b"/>
              <a:pathLst>
                <a:path w="17" h="33">
                  <a:moveTo>
                    <a:pt x="16" y="32"/>
                  </a:moveTo>
                  <a:lnTo>
                    <a:pt x="16" y="32"/>
                  </a:lnTo>
                  <a:lnTo>
                    <a:pt x="16" y="29"/>
                  </a:lnTo>
                  <a:lnTo>
                    <a:pt x="14" y="26"/>
                  </a:lnTo>
                  <a:lnTo>
                    <a:pt x="13" y="22"/>
                  </a:lnTo>
                  <a:lnTo>
                    <a:pt x="12" y="17"/>
                  </a:lnTo>
                  <a:lnTo>
                    <a:pt x="11" y="13"/>
                  </a:lnTo>
                  <a:lnTo>
                    <a:pt x="9" y="8"/>
                  </a:lnTo>
                  <a:lnTo>
                    <a:pt x="6" y="5"/>
                  </a:lnTo>
                  <a:lnTo>
                    <a:pt x="3" y="1"/>
                  </a:lnTo>
                  <a:lnTo>
                    <a:pt x="0" y="0"/>
                  </a:lnTo>
                </a:path>
              </a:pathLst>
            </a:custGeom>
            <a:noFill/>
            <a:ln w="12700" cap="rnd" cmpd="sng">
              <a:solidFill>
                <a:srgbClr val="9F301F"/>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599" name="Freeform 575"/>
            <p:cNvSpPr>
              <a:spLocks/>
            </p:cNvSpPr>
            <p:nvPr/>
          </p:nvSpPr>
          <p:spPr bwMode="auto">
            <a:xfrm>
              <a:off x="461" y="278"/>
              <a:ext cx="17" cy="34"/>
            </a:xfrm>
            <a:custGeom>
              <a:avLst/>
              <a:gdLst/>
              <a:ahLst/>
              <a:cxnLst>
                <a:cxn ang="0">
                  <a:pos x="16" y="33"/>
                </a:cxn>
                <a:cxn ang="0">
                  <a:pos x="16" y="32"/>
                </a:cxn>
                <a:cxn ang="0">
                  <a:pos x="16" y="29"/>
                </a:cxn>
                <a:cxn ang="0">
                  <a:pos x="14" y="26"/>
                </a:cxn>
                <a:cxn ang="0">
                  <a:pos x="13" y="22"/>
                </a:cxn>
                <a:cxn ang="0">
                  <a:pos x="12" y="17"/>
                </a:cxn>
                <a:cxn ang="0">
                  <a:pos x="11" y="13"/>
                </a:cxn>
                <a:cxn ang="0">
                  <a:pos x="9" y="8"/>
                </a:cxn>
                <a:cxn ang="0">
                  <a:pos x="6" y="5"/>
                </a:cxn>
                <a:cxn ang="0">
                  <a:pos x="3" y="1"/>
                </a:cxn>
                <a:cxn ang="0">
                  <a:pos x="0" y="0"/>
                </a:cxn>
              </a:cxnLst>
              <a:rect l="0" t="0" r="r" b="b"/>
              <a:pathLst>
                <a:path w="17" h="34">
                  <a:moveTo>
                    <a:pt x="16" y="33"/>
                  </a:moveTo>
                  <a:lnTo>
                    <a:pt x="16" y="32"/>
                  </a:lnTo>
                  <a:lnTo>
                    <a:pt x="16" y="29"/>
                  </a:lnTo>
                  <a:lnTo>
                    <a:pt x="14" y="26"/>
                  </a:lnTo>
                  <a:lnTo>
                    <a:pt x="13" y="22"/>
                  </a:lnTo>
                  <a:lnTo>
                    <a:pt x="12" y="17"/>
                  </a:lnTo>
                  <a:lnTo>
                    <a:pt x="11" y="13"/>
                  </a:lnTo>
                  <a:lnTo>
                    <a:pt x="9" y="8"/>
                  </a:lnTo>
                  <a:lnTo>
                    <a:pt x="6" y="5"/>
                  </a:lnTo>
                  <a:lnTo>
                    <a:pt x="3" y="1"/>
                  </a:lnTo>
                  <a:lnTo>
                    <a:pt x="0" y="0"/>
                  </a:lnTo>
                </a:path>
              </a:pathLst>
            </a:custGeom>
            <a:noFill/>
            <a:ln w="12700" cap="rnd" cmpd="sng">
              <a:solidFill>
                <a:srgbClr val="9F2F1E"/>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00" name="Freeform 576"/>
            <p:cNvSpPr>
              <a:spLocks/>
            </p:cNvSpPr>
            <p:nvPr/>
          </p:nvSpPr>
          <p:spPr bwMode="auto">
            <a:xfrm>
              <a:off x="461" y="278"/>
              <a:ext cx="17" cy="34"/>
            </a:xfrm>
            <a:custGeom>
              <a:avLst/>
              <a:gdLst/>
              <a:ahLst/>
              <a:cxnLst>
                <a:cxn ang="0">
                  <a:pos x="16" y="33"/>
                </a:cxn>
                <a:cxn ang="0">
                  <a:pos x="16" y="32"/>
                </a:cxn>
                <a:cxn ang="0">
                  <a:pos x="16" y="29"/>
                </a:cxn>
                <a:cxn ang="0">
                  <a:pos x="14" y="26"/>
                </a:cxn>
                <a:cxn ang="0">
                  <a:pos x="13" y="22"/>
                </a:cxn>
                <a:cxn ang="0">
                  <a:pos x="12" y="17"/>
                </a:cxn>
                <a:cxn ang="0">
                  <a:pos x="11" y="13"/>
                </a:cxn>
                <a:cxn ang="0">
                  <a:pos x="9" y="9"/>
                </a:cxn>
                <a:cxn ang="0">
                  <a:pos x="6" y="5"/>
                </a:cxn>
                <a:cxn ang="0">
                  <a:pos x="3" y="2"/>
                </a:cxn>
                <a:cxn ang="0">
                  <a:pos x="0" y="0"/>
                </a:cxn>
              </a:cxnLst>
              <a:rect l="0" t="0" r="r" b="b"/>
              <a:pathLst>
                <a:path w="17" h="34">
                  <a:moveTo>
                    <a:pt x="16" y="33"/>
                  </a:moveTo>
                  <a:lnTo>
                    <a:pt x="16" y="32"/>
                  </a:lnTo>
                  <a:lnTo>
                    <a:pt x="16" y="29"/>
                  </a:lnTo>
                  <a:lnTo>
                    <a:pt x="14" y="26"/>
                  </a:lnTo>
                  <a:lnTo>
                    <a:pt x="13" y="22"/>
                  </a:lnTo>
                  <a:lnTo>
                    <a:pt x="12" y="17"/>
                  </a:lnTo>
                  <a:lnTo>
                    <a:pt x="11" y="13"/>
                  </a:lnTo>
                  <a:lnTo>
                    <a:pt x="9" y="9"/>
                  </a:lnTo>
                  <a:lnTo>
                    <a:pt x="6" y="5"/>
                  </a:lnTo>
                  <a:lnTo>
                    <a:pt x="3" y="2"/>
                  </a:lnTo>
                  <a:lnTo>
                    <a:pt x="0" y="0"/>
                  </a:lnTo>
                </a:path>
              </a:pathLst>
            </a:custGeom>
            <a:noFill/>
            <a:ln w="12700" cap="rnd" cmpd="sng">
              <a:solidFill>
                <a:srgbClr val="9F2E1C"/>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01" name="Freeform 577"/>
            <p:cNvSpPr>
              <a:spLocks/>
            </p:cNvSpPr>
            <p:nvPr/>
          </p:nvSpPr>
          <p:spPr bwMode="auto">
            <a:xfrm>
              <a:off x="461" y="278"/>
              <a:ext cx="17" cy="34"/>
            </a:xfrm>
            <a:custGeom>
              <a:avLst/>
              <a:gdLst/>
              <a:ahLst/>
              <a:cxnLst>
                <a:cxn ang="0">
                  <a:pos x="16" y="33"/>
                </a:cxn>
                <a:cxn ang="0">
                  <a:pos x="16" y="32"/>
                </a:cxn>
                <a:cxn ang="0">
                  <a:pos x="16" y="29"/>
                </a:cxn>
                <a:cxn ang="0">
                  <a:pos x="14" y="26"/>
                </a:cxn>
                <a:cxn ang="0">
                  <a:pos x="13" y="22"/>
                </a:cxn>
                <a:cxn ang="0">
                  <a:pos x="12" y="18"/>
                </a:cxn>
                <a:cxn ang="0">
                  <a:pos x="11" y="13"/>
                </a:cxn>
                <a:cxn ang="0">
                  <a:pos x="9" y="9"/>
                </a:cxn>
                <a:cxn ang="0">
                  <a:pos x="6" y="5"/>
                </a:cxn>
                <a:cxn ang="0">
                  <a:pos x="3" y="2"/>
                </a:cxn>
                <a:cxn ang="0">
                  <a:pos x="0" y="0"/>
                </a:cxn>
              </a:cxnLst>
              <a:rect l="0" t="0" r="r" b="b"/>
              <a:pathLst>
                <a:path w="17" h="34">
                  <a:moveTo>
                    <a:pt x="16" y="33"/>
                  </a:moveTo>
                  <a:lnTo>
                    <a:pt x="16" y="32"/>
                  </a:lnTo>
                  <a:lnTo>
                    <a:pt x="16" y="29"/>
                  </a:lnTo>
                  <a:lnTo>
                    <a:pt x="14" y="26"/>
                  </a:lnTo>
                  <a:lnTo>
                    <a:pt x="13" y="22"/>
                  </a:lnTo>
                  <a:lnTo>
                    <a:pt x="12" y="18"/>
                  </a:lnTo>
                  <a:lnTo>
                    <a:pt x="11" y="13"/>
                  </a:lnTo>
                  <a:lnTo>
                    <a:pt x="9" y="9"/>
                  </a:lnTo>
                  <a:lnTo>
                    <a:pt x="6" y="5"/>
                  </a:lnTo>
                  <a:lnTo>
                    <a:pt x="3" y="2"/>
                  </a:lnTo>
                  <a:lnTo>
                    <a:pt x="0" y="0"/>
                  </a:lnTo>
                </a:path>
              </a:pathLst>
            </a:custGeom>
            <a:noFill/>
            <a:ln w="12700" cap="rnd" cmpd="sng">
              <a:solidFill>
                <a:srgbClr val="9E2D1B"/>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02" name="Freeform 578"/>
            <p:cNvSpPr>
              <a:spLocks/>
            </p:cNvSpPr>
            <p:nvPr/>
          </p:nvSpPr>
          <p:spPr bwMode="auto">
            <a:xfrm>
              <a:off x="461" y="278"/>
              <a:ext cx="17" cy="34"/>
            </a:xfrm>
            <a:custGeom>
              <a:avLst/>
              <a:gdLst/>
              <a:ahLst/>
              <a:cxnLst>
                <a:cxn ang="0">
                  <a:pos x="16" y="33"/>
                </a:cxn>
                <a:cxn ang="0">
                  <a:pos x="16" y="32"/>
                </a:cxn>
                <a:cxn ang="0">
                  <a:pos x="16" y="30"/>
                </a:cxn>
                <a:cxn ang="0">
                  <a:pos x="14" y="26"/>
                </a:cxn>
                <a:cxn ang="0">
                  <a:pos x="13" y="22"/>
                </a:cxn>
                <a:cxn ang="0">
                  <a:pos x="12" y="18"/>
                </a:cxn>
                <a:cxn ang="0">
                  <a:pos x="11" y="13"/>
                </a:cxn>
                <a:cxn ang="0">
                  <a:pos x="9" y="9"/>
                </a:cxn>
                <a:cxn ang="0">
                  <a:pos x="6" y="5"/>
                </a:cxn>
                <a:cxn ang="0">
                  <a:pos x="3" y="2"/>
                </a:cxn>
                <a:cxn ang="0">
                  <a:pos x="0" y="0"/>
                </a:cxn>
              </a:cxnLst>
              <a:rect l="0" t="0" r="r" b="b"/>
              <a:pathLst>
                <a:path w="17" h="34">
                  <a:moveTo>
                    <a:pt x="16" y="33"/>
                  </a:moveTo>
                  <a:lnTo>
                    <a:pt x="16" y="32"/>
                  </a:lnTo>
                  <a:lnTo>
                    <a:pt x="16" y="30"/>
                  </a:lnTo>
                  <a:lnTo>
                    <a:pt x="14" y="26"/>
                  </a:lnTo>
                  <a:lnTo>
                    <a:pt x="13" y="22"/>
                  </a:lnTo>
                  <a:lnTo>
                    <a:pt x="12" y="18"/>
                  </a:lnTo>
                  <a:lnTo>
                    <a:pt x="11" y="13"/>
                  </a:lnTo>
                  <a:lnTo>
                    <a:pt x="9" y="9"/>
                  </a:lnTo>
                  <a:lnTo>
                    <a:pt x="6" y="5"/>
                  </a:lnTo>
                  <a:lnTo>
                    <a:pt x="3" y="2"/>
                  </a:lnTo>
                  <a:lnTo>
                    <a:pt x="0" y="0"/>
                  </a:lnTo>
                </a:path>
              </a:pathLst>
            </a:custGeom>
            <a:noFill/>
            <a:ln w="12700" cap="rnd" cmpd="sng">
              <a:solidFill>
                <a:srgbClr val="9E2C19"/>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03" name="Freeform 579"/>
            <p:cNvSpPr>
              <a:spLocks/>
            </p:cNvSpPr>
            <p:nvPr/>
          </p:nvSpPr>
          <p:spPr bwMode="auto">
            <a:xfrm>
              <a:off x="461" y="277"/>
              <a:ext cx="17" cy="35"/>
            </a:xfrm>
            <a:custGeom>
              <a:avLst/>
              <a:gdLst/>
              <a:ahLst/>
              <a:cxnLst>
                <a:cxn ang="0">
                  <a:pos x="16" y="34"/>
                </a:cxn>
                <a:cxn ang="0">
                  <a:pos x="16" y="33"/>
                </a:cxn>
                <a:cxn ang="0">
                  <a:pos x="16" y="31"/>
                </a:cxn>
                <a:cxn ang="0">
                  <a:pos x="14" y="27"/>
                </a:cxn>
                <a:cxn ang="0">
                  <a:pos x="13" y="24"/>
                </a:cxn>
                <a:cxn ang="0">
                  <a:pos x="12" y="19"/>
                </a:cxn>
                <a:cxn ang="0">
                  <a:pos x="11" y="14"/>
                </a:cxn>
                <a:cxn ang="0">
                  <a:pos x="9" y="10"/>
                </a:cxn>
                <a:cxn ang="0">
                  <a:pos x="5" y="6"/>
                </a:cxn>
                <a:cxn ang="0">
                  <a:pos x="3" y="3"/>
                </a:cxn>
                <a:cxn ang="0">
                  <a:pos x="0" y="0"/>
                </a:cxn>
              </a:cxnLst>
              <a:rect l="0" t="0" r="r" b="b"/>
              <a:pathLst>
                <a:path w="17" h="35">
                  <a:moveTo>
                    <a:pt x="16" y="34"/>
                  </a:moveTo>
                  <a:lnTo>
                    <a:pt x="16" y="33"/>
                  </a:lnTo>
                  <a:lnTo>
                    <a:pt x="16" y="31"/>
                  </a:lnTo>
                  <a:lnTo>
                    <a:pt x="14" y="27"/>
                  </a:lnTo>
                  <a:lnTo>
                    <a:pt x="13" y="24"/>
                  </a:lnTo>
                  <a:lnTo>
                    <a:pt x="12" y="19"/>
                  </a:lnTo>
                  <a:lnTo>
                    <a:pt x="11" y="14"/>
                  </a:lnTo>
                  <a:lnTo>
                    <a:pt x="9" y="10"/>
                  </a:lnTo>
                  <a:lnTo>
                    <a:pt x="5" y="6"/>
                  </a:lnTo>
                  <a:lnTo>
                    <a:pt x="3" y="3"/>
                  </a:lnTo>
                  <a:lnTo>
                    <a:pt x="0" y="0"/>
                  </a:lnTo>
                </a:path>
              </a:pathLst>
            </a:custGeom>
            <a:noFill/>
            <a:ln w="12700" cap="rnd" cmpd="sng">
              <a:solidFill>
                <a:srgbClr val="9D2A18"/>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04" name="Freeform 580"/>
            <p:cNvSpPr>
              <a:spLocks/>
            </p:cNvSpPr>
            <p:nvPr/>
          </p:nvSpPr>
          <p:spPr bwMode="auto">
            <a:xfrm>
              <a:off x="461" y="277"/>
              <a:ext cx="17" cy="35"/>
            </a:xfrm>
            <a:custGeom>
              <a:avLst/>
              <a:gdLst/>
              <a:ahLst/>
              <a:cxnLst>
                <a:cxn ang="0">
                  <a:pos x="16" y="34"/>
                </a:cxn>
                <a:cxn ang="0">
                  <a:pos x="16" y="33"/>
                </a:cxn>
                <a:cxn ang="0">
                  <a:pos x="16" y="31"/>
                </a:cxn>
                <a:cxn ang="0">
                  <a:pos x="14" y="28"/>
                </a:cxn>
                <a:cxn ang="0">
                  <a:pos x="13" y="24"/>
                </a:cxn>
                <a:cxn ang="0">
                  <a:pos x="12" y="19"/>
                </a:cxn>
                <a:cxn ang="0">
                  <a:pos x="11" y="14"/>
                </a:cxn>
                <a:cxn ang="0">
                  <a:pos x="9" y="10"/>
                </a:cxn>
                <a:cxn ang="0">
                  <a:pos x="5" y="6"/>
                </a:cxn>
                <a:cxn ang="0">
                  <a:pos x="3" y="3"/>
                </a:cxn>
                <a:cxn ang="0">
                  <a:pos x="0" y="0"/>
                </a:cxn>
              </a:cxnLst>
              <a:rect l="0" t="0" r="r" b="b"/>
              <a:pathLst>
                <a:path w="17" h="35">
                  <a:moveTo>
                    <a:pt x="16" y="34"/>
                  </a:moveTo>
                  <a:lnTo>
                    <a:pt x="16" y="33"/>
                  </a:lnTo>
                  <a:lnTo>
                    <a:pt x="16" y="31"/>
                  </a:lnTo>
                  <a:lnTo>
                    <a:pt x="14" y="28"/>
                  </a:lnTo>
                  <a:lnTo>
                    <a:pt x="13" y="24"/>
                  </a:lnTo>
                  <a:lnTo>
                    <a:pt x="12" y="19"/>
                  </a:lnTo>
                  <a:lnTo>
                    <a:pt x="11" y="14"/>
                  </a:lnTo>
                  <a:lnTo>
                    <a:pt x="9" y="10"/>
                  </a:lnTo>
                  <a:lnTo>
                    <a:pt x="5" y="6"/>
                  </a:lnTo>
                  <a:lnTo>
                    <a:pt x="3" y="3"/>
                  </a:lnTo>
                  <a:lnTo>
                    <a:pt x="0" y="0"/>
                  </a:lnTo>
                </a:path>
              </a:pathLst>
            </a:custGeom>
            <a:noFill/>
            <a:ln w="12700" cap="rnd" cmpd="sng">
              <a:solidFill>
                <a:srgbClr val="9D2916"/>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05" name="Freeform 581"/>
            <p:cNvSpPr>
              <a:spLocks/>
            </p:cNvSpPr>
            <p:nvPr/>
          </p:nvSpPr>
          <p:spPr bwMode="auto">
            <a:xfrm>
              <a:off x="461" y="277"/>
              <a:ext cx="17" cy="35"/>
            </a:xfrm>
            <a:custGeom>
              <a:avLst/>
              <a:gdLst/>
              <a:ahLst/>
              <a:cxnLst>
                <a:cxn ang="0">
                  <a:pos x="16" y="34"/>
                </a:cxn>
                <a:cxn ang="0">
                  <a:pos x="16" y="33"/>
                </a:cxn>
                <a:cxn ang="0">
                  <a:pos x="14" y="31"/>
                </a:cxn>
                <a:cxn ang="0">
                  <a:pos x="14" y="28"/>
                </a:cxn>
                <a:cxn ang="0">
                  <a:pos x="13" y="24"/>
                </a:cxn>
                <a:cxn ang="0">
                  <a:pos x="12" y="19"/>
                </a:cxn>
                <a:cxn ang="0">
                  <a:pos x="11" y="14"/>
                </a:cxn>
                <a:cxn ang="0">
                  <a:pos x="9" y="10"/>
                </a:cxn>
                <a:cxn ang="0">
                  <a:pos x="5" y="6"/>
                </a:cxn>
                <a:cxn ang="0">
                  <a:pos x="3" y="3"/>
                </a:cxn>
                <a:cxn ang="0">
                  <a:pos x="0" y="0"/>
                </a:cxn>
              </a:cxnLst>
              <a:rect l="0" t="0" r="r" b="b"/>
              <a:pathLst>
                <a:path w="17" h="35">
                  <a:moveTo>
                    <a:pt x="16" y="34"/>
                  </a:moveTo>
                  <a:lnTo>
                    <a:pt x="16" y="33"/>
                  </a:lnTo>
                  <a:lnTo>
                    <a:pt x="14" y="31"/>
                  </a:lnTo>
                  <a:lnTo>
                    <a:pt x="14" y="28"/>
                  </a:lnTo>
                  <a:lnTo>
                    <a:pt x="13" y="24"/>
                  </a:lnTo>
                  <a:lnTo>
                    <a:pt x="12" y="19"/>
                  </a:lnTo>
                  <a:lnTo>
                    <a:pt x="11" y="14"/>
                  </a:lnTo>
                  <a:lnTo>
                    <a:pt x="9" y="10"/>
                  </a:lnTo>
                  <a:lnTo>
                    <a:pt x="5" y="6"/>
                  </a:lnTo>
                  <a:lnTo>
                    <a:pt x="3" y="3"/>
                  </a:lnTo>
                  <a:lnTo>
                    <a:pt x="0" y="0"/>
                  </a:lnTo>
                </a:path>
              </a:pathLst>
            </a:custGeom>
            <a:noFill/>
            <a:ln w="12700" cap="rnd" cmpd="sng">
              <a:solidFill>
                <a:srgbClr val="9C2815"/>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06" name="Freeform 582"/>
            <p:cNvSpPr>
              <a:spLocks/>
            </p:cNvSpPr>
            <p:nvPr/>
          </p:nvSpPr>
          <p:spPr bwMode="auto">
            <a:xfrm>
              <a:off x="461" y="277"/>
              <a:ext cx="17" cy="35"/>
            </a:xfrm>
            <a:custGeom>
              <a:avLst/>
              <a:gdLst/>
              <a:ahLst/>
              <a:cxnLst>
                <a:cxn ang="0">
                  <a:pos x="16" y="34"/>
                </a:cxn>
                <a:cxn ang="0">
                  <a:pos x="16" y="33"/>
                </a:cxn>
                <a:cxn ang="0">
                  <a:pos x="14" y="31"/>
                </a:cxn>
                <a:cxn ang="0">
                  <a:pos x="14" y="28"/>
                </a:cxn>
                <a:cxn ang="0">
                  <a:pos x="13" y="24"/>
                </a:cxn>
                <a:cxn ang="0">
                  <a:pos x="12" y="19"/>
                </a:cxn>
                <a:cxn ang="0">
                  <a:pos x="11" y="15"/>
                </a:cxn>
                <a:cxn ang="0">
                  <a:pos x="9" y="10"/>
                </a:cxn>
                <a:cxn ang="0">
                  <a:pos x="5" y="6"/>
                </a:cxn>
                <a:cxn ang="0">
                  <a:pos x="3" y="3"/>
                </a:cxn>
                <a:cxn ang="0">
                  <a:pos x="0" y="0"/>
                </a:cxn>
              </a:cxnLst>
              <a:rect l="0" t="0" r="r" b="b"/>
              <a:pathLst>
                <a:path w="17" h="35">
                  <a:moveTo>
                    <a:pt x="16" y="34"/>
                  </a:moveTo>
                  <a:lnTo>
                    <a:pt x="16" y="33"/>
                  </a:lnTo>
                  <a:lnTo>
                    <a:pt x="14" y="31"/>
                  </a:lnTo>
                  <a:lnTo>
                    <a:pt x="14" y="28"/>
                  </a:lnTo>
                  <a:lnTo>
                    <a:pt x="13" y="24"/>
                  </a:lnTo>
                  <a:lnTo>
                    <a:pt x="12" y="19"/>
                  </a:lnTo>
                  <a:lnTo>
                    <a:pt x="11" y="15"/>
                  </a:lnTo>
                  <a:lnTo>
                    <a:pt x="9" y="10"/>
                  </a:lnTo>
                  <a:lnTo>
                    <a:pt x="5" y="6"/>
                  </a:lnTo>
                  <a:lnTo>
                    <a:pt x="3" y="3"/>
                  </a:lnTo>
                  <a:lnTo>
                    <a:pt x="0" y="0"/>
                  </a:lnTo>
                </a:path>
              </a:pathLst>
            </a:custGeom>
            <a:noFill/>
            <a:ln w="12700" cap="rnd" cmpd="sng">
              <a:solidFill>
                <a:srgbClr val="9C2714"/>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07" name="Freeform 583"/>
            <p:cNvSpPr>
              <a:spLocks/>
            </p:cNvSpPr>
            <p:nvPr/>
          </p:nvSpPr>
          <p:spPr bwMode="auto">
            <a:xfrm>
              <a:off x="461" y="277"/>
              <a:ext cx="17" cy="35"/>
            </a:xfrm>
            <a:custGeom>
              <a:avLst/>
              <a:gdLst/>
              <a:ahLst/>
              <a:cxnLst>
                <a:cxn ang="0">
                  <a:pos x="16" y="34"/>
                </a:cxn>
                <a:cxn ang="0">
                  <a:pos x="16" y="33"/>
                </a:cxn>
                <a:cxn ang="0">
                  <a:pos x="14" y="31"/>
                </a:cxn>
                <a:cxn ang="0">
                  <a:pos x="14" y="28"/>
                </a:cxn>
                <a:cxn ang="0">
                  <a:pos x="13" y="24"/>
                </a:cxn>
                <a:cxn ang="0">
                  <a:pos x="12" y="19"/>
                </a:cxn>
                <a:cxn ang="0">
                  <a:pos x="10" y="15"/>
                </a:cxn>
                <a:cxn ang="0">
                  <a:pos x="9" y="10"/>
                </a:cxn>
                <a:cxn ang="0">
                  <a:pos x="5" y="6"/>
                </a:cxn>
                <a:cxn ang="0">
                  <a:pos x="3" y="3"/>
                </a:cxn>
                <a:cxn ang="0">
                  <a:pos x="0" y="0"/>
                </a:cxn>
              </a:cxnLst>
              <a:rect l="0" t="0" r="r" b="b"/>
              <a:pathLst>
                <a:path w="17" h="35">
                  <a:moveTo>
                    <a:pt x="16" y="34"/>
                  </a:moveTo>
                  <a:lnTo>
                    <a:pt x="16" y="33"/>
                  </a:lnTo>
                  <a:lnTo>
                    <a:pt x="14" y="31"/>
                  </a:lnTo>
                  <a:lnTo>
                    <a:pt x="14" y="28"/>
                  </a:lnTo>
                  <a:lnTo>
                    <a:pt x="13" y="24"/>
                  </a:lnTo>
                  <a:lnTo>
                    <a:pt x="12" y="19"/>
                  </a:lnTo>
                  <a:lnTo>
                    <a:pt x="10" y="15"/>
                  </a:lnTo>
                  <a:lnTo>
                    <a:pt x="9" y="10"/>
                  </a:lnTo>
                  <a:lnTo>
                    <a:pt x="5" y="6"/>
                  </a:lnTo>
                  <a:lnTo>
                    <a:pt x="3" y="3"/>
                  </a:lnTo>
                  <a:lnTo>
                    <a:pt x="0" y="0"/>
                  </a:lnTo>
                </a:path>
              </a:pathLst>
            </a:custGeom>
            <a:noFill/>
            <a:ln w="12700" cap="rnd" cmpd="sng">
              <a:solidFill>
                <a:srgbClr val="9B2612"/>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08" name="Freeform 584"/>
            <p:cNvSpPr>
              <a:spLocks/>
            </p:cNvSpPr>
            <p:nvPr/>
          </p:nvSpPr>
          <p:spPr bwMode="auto">
            <a:xfrm>
              <a:off x="461" y="277"/>
              <a:ext cx="17" cy="35"/>
            </a:xfrm>
            <a:custGeom>
              <a:avLst/>
              <a:gdLst/>
              <a:ahLst/>
              <a:cxnLst>
                <a:cxn ang="0">
                  <a:pos x="16" y="34"/>
                </a:cxn>
                <a:cxn ang="0">
                  <a:pos x="16" y="33"/>
                </a:cxn>
                <a:cxn ang="0">
                  <a:pos x="14" y="31"/>
                </a:cxn>
                <a:cxn ang="0">
                  <a:pos x="14" y="28"/>
                </a:cxn>
                <a:cxn ang="0">
                  <a:pos x="13" y="24"/>
                </a:cxn>
                <a:cxn ang="0">
                  <a:pos x="12" y="19"/>
                </a:cxn>
                <a:cxn ang="0">
                  <a:pos x="10" y="15"/>
                </a:cxn>
                <a:cxn ang="0">
                  <a:pos x="9" y="10"/>
                </a:cxn>
                <a:cxn ang="0">
                  <a:pos x="5" y="6"/>
                </a:cxn>
                <a:cxn ang="0">
                  <a:pos x="3" y="3"/>
                </a:cxn>
                <a:cxn ang="0">
                  <a:pos x="0" y="0"/>
                </a:cxn>
              </a:cxnLst>
              <a:rect l="0" t="0" r="r" b="b"/>
              <a:pathLst>
                <a:path w="17" h="35">
                  <a:moveTo>
                    <a:pt x="16" y="34"/>
                  </a:moveTo>
                  <a:lnTo>
                    <a:pt x="16" y="33"/>
                  </a:lnTo>
                  <a:lnTo>
                    <a:pt x="14" y="31"/>
                  </a:lnTo>
                  <a:lnTo>
                    <a:pt x="14" y="28"/>
                  </a:lnTo>
                  <a:lnTo>
                    <a:pt x="13" y="24"/>
                  </a:lnTo>
                  <a:lnTo>
                    <a:pt x="12" y="19"/>
                  </a:lnTo>
                  <a:lnTo>
                    <a:pt x="10" y="15"/>
                  </a:lnTo>
                  <a:lnTo>
                    <a:pt x="9" y="10"/>
                  </a:lnTo>
                  <a:lnTo>
                    <a:pt x="5" y="6"/>
                  </a:lnTo>
                  <a:lnTo>
                    <a:pt x="3" y="3"/>
                  </a:lnTo>
                  <a:lnTo>
                    <a:pt x="0" y="0"/>
                  </a:lnTo>
                </a:path>
              </a:pathLst>
            </a:custGeom>
            <a:noFill/>
            <a:ln w="12700" cap="rnd" cmpd="sng">
              <a:solidFill>
                <a:srgbClr val="9B2411"/>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09" name="Freeform 585"/>
            <p:cNvSpPr>
              <a:spLocks/>
            </p:cNvSpPr>
            <p:nvPr/>
          </p:nvSpPr>
          <p:spPr bwMode="auto">
            <a:xfrm>
              <a:off x="461" y="277"/>
              <a:ext cx="17" cy="35"/>
            </a:xfrm>
            <a:custGeom>
              <a:avLst/>
              <a:gdLst/>
              <a:ahLst/>
              <a:cxnLst>
                <a:cxn ang="0">
                  <a:pos x="16" y="34"/>
                </a:cxn>
                <a:cxn ang="0">
                  <a:pos x="16" y="33"/>
                </a:cxn>
                <a:cxn ang="0">
                  <a:pos x="14" y="31"/>
                </a:cxn>
                <a:cxn ang="0">
                  <a:pos x="14" y="28"/>
                </a:cxn>
                <a:cxn ang="0">
                  <a:pos x="13" y="24"/>
                </a:cxn>
                <a:cxn ang="0">
                  <a:pos x="12" y="19"/>
                </a:cxn>
                <a:cxn ang="0">
                  <a:pos x="10" y="15"/>
                </a:cxn>
                <a:cxn ang="0">
                  <a:pos x="8" y="10"/>
                </a:cxn>
                <a:cxn ang="0">
                  <a:pos x="5" y="6"/>
                </a:cxn>
                <a:cxn ang="0">
                  <a:pos x="3" y="3"/>
                </a:cxn>
                <a:cxn ang="0">
                  <a:pos x="0" y="0"/>
                </a:cxn>
              </a:cxnLst>
              <a:rect l="0" t="0" r="r" b="b"/>
              <a:pathLst>
                <a:path w="17" h="35">
                  <a:moveTo>
                    <a:pt x="16" y="34"/>
                  </a:moveTo>
                  <a:lnTo>
                    <a:pt x="16" y="33"/>
                  </a:lnTo>
                  <a:lnTo>
                    <a:pt x="14" y="31"/>
                  </a:lnTo>
                  <a:lnTo>
                    <a:pt x="14" y="28"/>
                  </a:lnTo>
                  <a:lnTo>
                    <a:pt x="13" y="24"/>
                  </a:lnTo>
                  <a:lnTo>
                    <a:pt x="12" y="19"/>
                  </a:lnTo>
                  <a:lnTo>
                    <a:pt x="10" y="15"/>
                  </a:lnTo>
                  <a:lnTo>
                    <a:pt x="8" y="10"/>
                  </a:lnTo>
                  <a:lnTo>
                    <a:pt x="5" y="6"/>
                  </a:lnTo>
                  <a:lnTo>
                    <a:pt x="3" y="3"/>
                  </a:lnTo>
                  <a:lnTo>
                    <a:pt x="0" y="0"/>
                  </a:lnTo>
                </a:path>
              </a:pathLst>
            </a:custGeom>
            <a:noFill/>
            <a:ln w="12700" cap="rnd" cmpd="sng">
              <a:solidFill>
                <a:srgbClr val="9B230F"/>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10" name="Freeform 586"/>
            <p:cNvSpPr>
              <a:spLocks/>
            </p:cNvSpPr>
            <p:nvPr/>
          </p:nvSpPr>
          <p:spPr bwMode="auto">
            <a:xfrm>
              <a:off x="461" y="277"/>
              <a:ext cx="17" cy="35"/>
            </a:xfrm>
            <a:custGeom>
              <a:avLst/>
              <a:gdLst/>
              <a:ahLst/>
              <a:cxnLst>
                <a:cxn ang="0">
                  <a:pos x="16" y="34"/>
                </a:cxn>
                <a:cxn ang="0">
                  <a:pos x="16" y="33"/>
                </a:cxn>
                <a:cxn ang="0">
                  <a:pos x="14" y="31"/>
                </a:cxn>
                <a:cxn ang="0">
                  <a:pos x="14" y="28"/>
                </a:cxn>
                <a:cxn ang="0">
                  <a:pos x="13" y="24"/>
                </a:cxn>
                <a:cxn ang="0">
                  <a:pos x="12" y="20"/>
                </a:cxn>
                <a:cxn ang="0">
                  <a:pos x="10" y="15"/>
                </a:cxn>
                <a:cxn ang="0">
                  <a:pos x="8" y="11"/>
                </a:cxn>
                <a:cxn ang="0">
                  <a:pos x="5" y="6"/>
                </a:cxn>
                <a:cxn ang="0">
                  <a:pos x="3" y="3"/>
                </a:cxn>
                <a:cxn ang="0">
                  <a:pos x="0" y="0"/>
                </a:cxn>
              </a:cxnLst>
              <a:rect l="0" t="0" r="r" b="b"/>
              <a:pathLst>
                <a:path w="17" h="35">
                  <a:moveTo>
                    <a:pt x="16" y="34"/>
                  </a:moveTo>
                  <a:lnTo>
                    <a:pt x="16" y="33"/>
                  </a:lnTo>
                  <a:lnTo>
                    <a:pt x="14" y="31"/>
                  </a:lnTo>
                  <a:lnTo>
                    <a:pt x="14" y="28"/>
                  </a:lnTo>
                  <a:lnTo>
                    <a:pt x="13" y="24"/>
                  </a:lnTo>
                  <a:lnTo>
                    <a:pt x="12" y="20"/>
                  </a:lnTo>
                  <a:lnTo>
                    <a:pt x="10" y="15"/>
                  </a:lnTo>
                  <a:lnTo>
                    <a:pt x="8" y="11"/>
                  </a:lnTo>
                  <a:lnTo>
                    <a:pt x="5" y="6"/>
                  </a:lnTo>
                  <a:lnTo>
                    <a:pt x="3" y="3"/>
                  </a:lnTo>
                  <a:lnTo>
                    <a:pt x="0" y="0"/>
                  </a:lnTo>
                </a:path>
              </a:pathLst>
            </a:custGeom>
            <a:noFill/>
            <a:ln w="12700" cap="rnd" cmpd="sng">
              <a:solidFill>
                <a:srgbClr val="9A220E"/>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11" name="Freeform 587"/>
            <p:cNvSpPr>
              <a:spLocks/>
            </p:cNvSpPr>
            <p:nvPr/>
          </p:nvSpPr>
          <p:spPr bwMode="auto">
            <a:xfrm>
              <a:off x="461" y="277"/>
              <a:ext cx="17" cy="35"/>
            </a:xfrm>
            <a:custGeom>
              <a:avLst/>
              <a:gdLst/>
              <a:ahLst/>
              <a:cxnLst>
                <a:cxn ang="0">
                  <a:pos x="16" y="34"/>
                </a:cxn>
                <a:cxn ang="0">
                  <a:pos x="14" y="33"/>
                </a:cxn>
                <a:cxn ang="0">
                  <a:pos x="14" y="31"/>
                </a:cxn>
                <a:cxn ang="0">
                  <a:pos x="14" y="28"/>
                </a:cxn>
                <a:cxn ang="0">
                  <a:pos x="13" y="24"/>
                </a:cxn>
                <a:cxn ang="0">
                  <a:pos x="11" y="20"/>
                </a:cxn>
                <a:cxn ang="0">
                  <a:pos x="10" y="15"/>
                </a:cxn>
                <a:cxn ang="0">
                  <a:pos x="8" y="11"/>
                </a:cxn>
                <a:cxn ang="0">
                  <a:pos x="5" y="6"/>
                </a:cxn>
                <a:cxn ang="0">
                  <a:pos x="3" y="3"/>
                </a:cxn>
                <a:cxn ang="0">
                  <a:pos x="0" y="0"/>
                </a:cxn>
              </a:cxnLst>
              <a:rect l="0" t="0" r="r" b="b"/>
              <a:pathLst>
                <a:path w="17" h="35">
                  <a:moveTo>
                    <a:pt x="16" y="34"/>
                  </a:moveTo>
                  <a:lnTo>
                    <a:pt x="14" y="33"/>
                  </a:lnTo>
                  <a:lnTo>
                    <a:pt x="14" y="31"/>
                  </a:lnTo>
                  <a:lnTo>
                    <a:pt x="14" y="28"/>
                  </a:lnTo>
                  <a:lnTo>
                    <a:pt x="13" y="24"/>
                  </a:lnTo>
                  <a:lnTo>
                    <a:pt x="11" y="20"/>
                  </a:lnTo>
                  <a:lnTo>
                    <a:pt x="10" y="15"/>
                  </a:lnTo>
                  <a:lnTo>
                    <a:pt x="8" y="11"/>
                  </a:lnTo>
                  <a:lnTo>
                    <a:pt x="5" y="6"/>
                  </a:lnTo>
                  <a:lnTo>
                    <a:pt x="3" y="3"/>
                  </a:lnTo>
                  <a:lnTo>
                    <a:pt x="0" y="0"/>
                  </a:lnTo>
                </a:path>
              </a:pathLst>
            </a:custGeom>
            <a:noFill/>
            <a:ln w="12700" cap="rnd" cmpd="sng">
              <a:solidFill>
                <a:srgbClr val="9A210C"/>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12" name="Freeform 588"/>
            <p:cNvSpPr>
              <a:spLocks/>
            </p:cNvSpPr>
            <p:nvPr/>
          </p:nvSpPr>
          <p:spPr bwMode="auto">
            <a:xfrm>
              <a:off x="460" y="277"/>
              <a:ext cx="17" cy="35"/>
            </a:xfrm>
            <a:custGeom>
              <a:avLst/>
              <a:gdLst/>
              <a:ahLst/>
              <a:cxnLst>
                <a:cxn ang="0">
                  <a:pos x="16" y="34"/>
                </a:cxn>
                <a:cxn ang="0">
                  <a:pos x="16" y="34"/>
                </a:cxn>
                <a:cxn ang="0">
                  <a:pos x="16" y="31"/>
                </a:cxn>
                <a:cxn ang="0">
                  <a:pos x="14" y="28"/>
                </a:cxn>
                <a:cxn ang="0">
                  <a:pos x="14" y="24"/>
                </a:cxn>
                <a:cxn ang="0">
                  <a:pos x="12" y="20"/>
                </a:cxn>
                <a:cxn ang="0">
                  <a:pos x="11" y="15"/>
                </a:cxn>
                <a:cxn ang="0">
                  <a:pos x="9" y="11"/>
                </a:cxn>
                <a:cxn ang="0">
                  <a:pos x="6" y="6"/>
                </a:cxn>
                <a:cxn ang="0">
                  <a:pos x="4" y="3"/>
                </a:cxn>
                <a:cxn ang="0">
                  <a:pos x="0" y="0"/>
                </a:cxn>
              </a:cxnLst>
              <a:rect l="0" t="0" r="r" b="b"/>
              <a:pathLst>
                <a:path w="17" h="35">
                  <a:moveTo>
                    <a:pt x="16" y="34"/>
                  </a:moveTo>
                  <a:lnTo>
                    <a:pt x="16" y="34"/>
                  </a:lnTo>
                  <a:lnTo>
                    <a:pt x="16" y="31"/>
                  </a:lnTo>
                  <a:lnTo>
                    <a:pt x="14" y="28"/>
                  </a:lnTo>
                  <a:lnTo>
                    <a:pt x="14" y="24"/>
                  </a:lnTo>
                  <a:lnTo>
                    <a:pt x="12" y="20"/>
                  </a:lnTo>
                  <a:lnTo>
                    <a:pt x="11" y="15"/>
                  </a:lnTo>
                  <a:lnTo>
                    <a:pt x="9" y="11"/>
                  </a:lnTo>
                  <a:lnTo>
                    <a:pt x="6" y="6"/>
                  </a:lnTo>
                  <a:lnTo>
                    <a:pt x="4" y="3"/>
                  </a:lnTo>
                  <a:lnTo>
                    <a:pt x="0" y="0"/>
                  </a:lnTo>
                </a:path>
              </a:pathLst>
            </a:custGeom>
            <a:noFill/>
            <a:ln w="12700" cap="rnd" cmpd="sng">
              <a:solidFill>
                <a:srgbClr val="99200B"/>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13" name="Freeform 589"/>
            <p:cNvSpPr>
              <a:spLocks/>
            </p:cNvSpPr>
            <p:nvPr/>
          </p:nvSpPr>
          <p:spPr bwMode="auto">
            <a:xfrm>
              <a:off x="460" y="277"/>
              <a:ext cx="17" cy="35"/>
            </a:xfrm>
            <a:custGeom>
              <a:avLst/>
              <a:gdLst/>
              <a:ahLst/>
              <a:cxnLst>
                <a:cxn ang="0">
                  <a:pos x="16" y="34"/>
                </a:cxn>
                <a:cxn ang="0">
                  <a:pos x="16" y="34"/>
                </a:cxn>
                <a:cxn ang="0">
                  <a:pos x="16" y="31"/>
                </a:cxn>
                <a:cxn ang="0">
                  <a:pos x="14" y="28"/>
                </a:cxn>
                <a:cxn ang="0">
                  <a:pos x="14" y="24"/>
                </a:cxn>
                <a:cxn ang="0">
                  <a:pos x="12" y="20"/>
                </a:cxn>
                <a:cxn ang="0">
                  <a:pos x="11" y="15"/>
                </a:cxn>
                <a:cxn ang="0">
                  <a:pos x="9" y="11"/>
                </a:cxn>
                <a:cxn ang="0">
                  <a:pos x="6" y="6"/>
                </a:cxn>
                <a:cxn ang="0">
                  <a:pos x="4" y="3"/>
                </a:cxn>
                <a:cxn ang="0">
                  <a:pos x="0" y="0"/>
                </a:cxn>
              </a:cxnLst>
              <a:rect l="0" t="0" r="r" b="b"/>
              <a:pathLst>
                <a:path w="17" h="35">
                  <a:moveTo>
                    <a:pt x="16" y="34"/>
                  </a:moveTo>
                  <a:lnTo>
                    <a:pt x="16" y="34"/>
                  </a:lnTo>
                  <a:lnTo>
                    <a:pt x="16" y="31"/>
                  </a:lnTo>
                  <a:lnTo>
                    <a:pt x="14" y="28"/>
                  </a:lnTo>
                  <a:lnTo>
                    <a:pt x="14" y="24"/>
                  </a:lnTo>
                  <a:lnTo>
                    <a:pt x="12" y="20"/>
                  </a:lnTo>
                  <a:lnTo>
                    <a:pt x="11" y="15"/>
                  </a:lnTo>
                  <a:lnTo>
                    <a:pt x="9" y="11"/>
                  </a:lnTo>
                  <a:lnTo>
                    <a:pt x="6" y="6"/>
                  </a:lnTo>
                  <a:lnTo>
                    <a:pt x="4" y="3"/>
                  </a:lnTo>
                  <a:lnTo>
                    <a:pt x="0" y="0"/>
                  </a:lnTo>
                </a:path>
              </a:pathLst>
            </a:custGeom>
            <a:noFill/>
            <a:ln w="12700" cap="rnd" cmpd="sng">
              <a:solidFill>
                <a:srgbClr val="991E0A"/>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14" name="Freeform 590"/>
            <p:cNvSpPr>
              <a:spLocks/>
            </p:cNvSpPr>
            <p:nvPr/>
          </p:nvSpPr>
          <p:spPr bwMode="auto">
            <a:xfrm>
              <a:off x="460" y="277"/>
              <a:ext cx="17" cy="35"/>
            </a:xfrm>
            <a:custGeom>
              <a:avLst/>
              <a:gdLst/>
              <a:ahLst/>
              <a:cxnLst>
                <a:cxn ang="0">
                  <a:pos x="16" y="34"/>
                </a:cxn>
                <a:cxn ang="0">
                  <a:pos x="16" y="34"/>
                </a:cxn>
                <a:cxn ang="0">
                  <a:pos x="16" y="31"/>
                </a:cxn>
                <a:cxn ang="0">
                  <a:pos x="14" y="28"/>
                </a:cxn>
                <a:cxn ang="0">
                  <a:pos x="14" y="24"/>
                </a:cxn>
                <a:cxn ang="0">
                  <a:pos x="12" y="20"/>
                </a:cxn>
                <a:cxn ang="0">
                  <a:pos x="11" y="15"/>
                </a:cxn>
                <a:cxn ang="0">
                  <a:pos x="9" y="11"/>
                </a:cxn>
                <a:cxn ang="0">
                  <a:pos x="6" y="7"/>
                </a:cxn>
                <a:cxn ang="0">
                  <a:pos x="4" y="3"/>
                </a:cxn>
                <a:cxn ang="0">
                  <a:pos x="0" y="0"/>
                </a:cxn>
              </a:cxnLst>
              <a:rect l="0" t="0" r="r" b="b"/>
              <a:pathLst>
                <a:path w="17" h="35">
                  <a:moveTo>
                    <a:pt x="16" y="34"/>
                  </a:moveTo>
                  <a:lnTo>
                    <a:pt x="16" y="34"/>
                  </a:lnTo>
                  <a:lnTo>
                    <a:pt x="16" y="31"/>
                  </a:lnTo>
                  <a:lnTo>
                    <a:pt x="14" y="28"/>
                  </a:lnTo>
                  <a:lnTo>
                    <a:pt x="14" y="24"/>
                  </a:lnTo>
                  <a:lnTo>
                    <a:pt x="12" y="20"/>
                  </a:lnTo>
                  <a:lnTo>
                    <a:pt x="11" y="15"/>
                  </a:lnTo>
                  <a:lnTo>
                    <a:pt x="9" y="11"/>
                  </a:lnTo>
                  <a:lnTo>
                    <a:pt x="6" y="7"/>
                  </a:lnTo>
                  <a:lnTo>
                    <a:pt x="4" y="3"/>
                  </a:lnTo>
                  <a:lnTo>
                    <a:pt x="0" y="0"/>
                  </a:lnTo>
                </a:path>
              </a:pathLst>
            </a:custGeom>
            <a:noFill/>
            <a:ln w="12700" cap="rnd" cmpd="sng">
              <a:solidFill>
                <a:srgbClr val="981D08"/>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15" name="Freeform 591"/>
            <p:cNvSpPr>
              <a:spLocks/>
            </p:cNvSpPr>
            <p:nvPr/>
          </p:nvSpPr>
          <p:spPr bwMode="auto">
            <a:xfrm>
              <a:off x="460" y="277"/>
              <a:ext cx="17" cy="36"/>
            </a:xfrm>
            <a:custGeom>
              <a:avLst/>
              <a:gdLst/>
              <a:ahLst/>
              <a:cxnLst>
                <a:cxn ang="0">
                  <a:pos x="16" y="35"/>
                </a:cxn>
                <a:cxn ang="0">
                  <a:pos x="16" y="34"/>
                </a:cxn>
                <a:cxn ang="0">
                  <a:pos x="16" y="32"/>
                </a:cxn>
                <a:cxn ang="0">
                  <a:pos x="14" y="29"/>
                </a:cxn>
                <a:cxn ang="0">
                  <a:pos x="13" y="24"/>
                </a:cxn>
                <a:cxn ang="0">
                  <a:pos x="12" y="20"/>
                </a:cxn>
                <a:cxn ang="0">
                  <a:pos x="11" y="16"/>
                </a:cxn>
                <a:cxn ang="0">
                  <a:pos x="9" y="11"/>
                </a:cxn>
                <a:cxn ang="0">
                  <a:pos x="6" y="7"/>
                </a:cxn>
                <a:cxn ang="0">
                  <a:pos x="4" y="3"/>
                </a:cxn>
                <a:cxn ang="0">
                  <a:pos x="0" y="0"/>
                </a:cxn>
              </a:cxnLst>
              <a:rect l="0" t="0" r="r" b="b"/>
              <a:pathLst>
                <a:path w="17" h="36">
                  <a:moveTo>
                    <a:pt x="16" y="35"/>
                  </a:moveTo>
                  <a:lnTo>
                    <a:pt x="16" y="34"/>
                  </a:lnTo>
                  <a:lnTo>
                    <a:pt x="16" y="32"/>
                  </a:lnTo>
                  <a:lnTo>
                    <a:pt x="14" y="29"/>
                  </a:lnTo>
                  <a:lnTo>
                    <a:pt x="13" y="24"/>
                  </a:lnTo>
                  <a:lnTo>
                    <a:pt x="12" y="20"/>
                  </a:lnTo>
                  <a:lnTo>
                    <a:pt x="11" y="16"/>
                  </a:lnTo>
                  <a:lnTo>
                    <a:pt x="9" y="11"/>
                  </a:lnTo>
                  <a:lnTo>
                    <a:pt x="6" y="7"/>
                  </a:lnTo>
                  <a:lnTo>
                    <a:pt x="4" y="3"/>
                  </a:lnTo>
                  <a:lnTo>
                    <a:pt x="0" y="0"/>
                  </a:lnTo>
                </a:path>
              </a:pathLst>
            </a:custGeom>
            <a:noFill/>
            <a:ln w="12700" cap="rnd" cmpd="sng">
              <a:solidFill>
                <a:srgbClr val="981C07"/>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16" name="Freeform 592"/>
            <p:cNvSpPr>
              <a:spLocks/>
            </p:cNvSpPr>
            <p:nvPr/>
          </p:nvSpPr>
          <p:spPr bwMode="auto">
            <a:xfrm>
              <a:off x="460" y="277"/>
              <a:ext cx="17" cy="36"/>
            </a:xfrm>
            <a:custGeom>
              <a:avLst/>
              <a:gdLst/>
              <a:ahLst/>
              <a:cxnLst>
                <a:cxn ang="0">
                  <a:pos x="16" y="35"/>
                </a:cxn>
                <a:cxn ang="0">
                  <a:pos x="16" y="34"/>
                </a:cxn>
                <a:cxn ang="0">
                  <a:pos x="16" y="32"/>
                </a:cxn>
                <a:cxn ang="0">
                  <a:pos x="14" y="29"/>
                </a:cxn>
                <a:cxn ang="0">
                  <a:pos x="13" y="25"/>
                </a:cxn>
                <a:cxn ang="0">
                  <a:pos x="12" y="20"/>
                </a:cxn>
                <a:cxn ang="0">
                  <a:pos x="11" y="16"/>
                </a:cxn>
                <a:cxn ang="0">
                  <a:pos x="9" y="11"/>
                </a:cxn>
                <a:cxn ang="0">
                  <a:pos x="6" y="7"/>
                </a:cxn>
                <a:cxn ang="0">
                  <a:pos x="3" y="3"/>
                </a:cxn>
                <a:cxn ang="0">
                  <a:pos x="0" y="0"/>
                </a:cxn>
              </a:cxnLst>
              <a:rect l="0" t="0" r="r" b="b"/>
              <a:pathLst>
                <a:path w="17" h="36">
                  <a:moveTo>
                    <a:pt x="16" y="35"/>
                  </a:moveTo>
                  <a:lnTo>
                    <a:pt x="16" y="34"/>
                  </a:lnTo>
                  <a:lnTo>
                    <a:pt x="16" y="32"/>
                  </a:lnTo>
                  <a:lnTo>
                    <a:pt x="14" y="29"/>
                  </a:lnTo>
                  <a:lnTo>
                    <a:pt x="13" y="25"/>
                  </a:lnTo>
                  <a:lnTo>
                    <a:pt x="12" y="20"/>
                  </a:lnTo>
                  <a:lnTo>
                    <a:pt x="11" y="16"/>
                  </a:lnTo>
                  <a:lnTo>
                    <a:pt x="9" y="11"/>
                  </a:lnTo>
                  <a:lnTo>
                    <a:pt x="6" y="7"/>
                  </a:lnTo>
                  <a:lnTo>
                    <a:pt x="3" y="3"/>
                  </a:lnTo>
                  <a:lnTo>
                    <a:pt x="0" y="0"/>
                  </a:lnTo>
                </a:path>
              </a:pathLst>
            </a:custGeom>
            <a:noFill/>
            <a:ln w="12700" cap="rnd" cmpd="sng">
              <a:solidFill>
                <a:srgbClr val="971B05"/>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17" name="Freeform 593"/>
            <p:cNvSpPr>
              <a:spLocks/>
            </p:cNvSpPr>
            <p:nvPr/>
          </p:nvSpPr>
          <p:spPr bwMode="auto">
            <a:xfrm>
              <a:off x="460" y="277"/>
              <a:ext cx="17" cy="36"/>
            </a:xfrm>
            <a:custGeom>
              <a:avLst/>
              <a:gdLst/>
              <a:ahLst/>
              <a:cxnLst>
                <a:cxn ang="0">
                  <a:pos x="16" y="35"/>
                </a:cxn>
                <a:cxn ang="0">
                  <a:pos x="16" y="34"/>
                </a:cxn>
                <a:cxn ang="0">
                  <a:pos x="16" y="32"/>
                </a:cxn>
                <a:cxn ang="0">
                  <a:pos x="14" y="29"/>
                </a:cxn>
                <a:cxn ang="0">
                  <a:pos x="13" y="25"/>
                </a:cxn>
                <a:cxn ang="0">
                  <a:pos x="12" y="20"/>
                </a:cxn>
                <a:cxn ang="0">
                  <a:pos x="11" y="16"/>
                </a:cxn>
                <a:cxn ang="0">
                  <a:pos x="9" y="11"/>
                </a:cxn>
                <a:cxn ang="0">
                  <a:pos x="6" y="7"/>
                </a:cxn>
                <a:cxn ang="0">
                  <a:pos x="3" y="3"/>
                </a:cxn>
                <a:cxn ang="0">
                  <a:pos x="0" y="0"/>
                </a:cxn>
              </a:cxnLst>
              <a:rect l="0" t="0" r="r" b="b"/>
              <a:pathLst>
                <a:path w="17" h="36">
                  <a:moveTo>
                    <a:pt x="16" y="35"/>
                  </a:moveTo>
                  <a:lnTo>
                    <a:pt x="16" y="34"/>
                  </a:lnTo>
                  <a:lnTo>
                    <a:pt x="16" y="32"/>
                  </a:lnTo>
                  <a:lnTo>
                    <a:pt x="14" y="29"/>
                  </a:lnTo>
                  <a:lnTo>
                    <a:pt x="13" y="25"/>
                  </a:lnTo>
                  <a:lnTo>
                    <a:pt x="12" y="20"/>
                  </a:lnTo>
                  <a:lnTo>
                    <a:pt x="11" y="16"/>
                  </a:lnTo>
                  <a:lnTo>
                    <a:pt x="9" y="11"/>
                  </a:lnTo>
                  <a:lnTo>
                    <a:pt x="6" y="7"/>
                  </a:lnTo>
                  <a:lnTo>
                    <a:pt x="3" y="3"/>
                  </a:lnTo>
                  <a:lnTo>
                    <a:pt x="0" y="0"/>
                  </a:lnTo>
                </a:path>
              </a:pathLst>
            </a:custGeom>
            <a:noFill/>
            <a:ln w="12700" cap="rnd" cmpd="sng">
              <a:solidFill>
                <a:srgbClr val="971A04"/>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18" name="Freeform 594"/>
            <p:cNvSpPr>
              <a:spLocks/>
            </p:cNvSpPr>
            <p:nvPr/>
          </p:nvSpPr>
          <p:spPr bwMode="auto">
            <a:xfrm>
              <a:off x="460" y="277"/>
              <a:ext cx="17" cy="36"/>
            </a:xfrm>
            <a:custGeom>
              <a:avLst/>
              <a:gdLst/>
              <a:ahLst/>
              <a:cxnLst>
                <a:cxn ang="0">
                  <a:pos x="16" y="35"/>
                </a:cxn>
                <a:cxn ang="0">
                  <a:pos x="16" y="34"/>
                </a:cxn>
                <a:cxn ang="0">
                  <a:pos x="16" y="32"/>
                </a:cxn>
                <a:cxn ang="0">
                  <a:pos x="14" y="29"/>
                </a:cxn>
                <a:cxn ang="0">
                  <a:pos x="13" y="25"/>
                </a:cxn>
                <a:cxn ang="0">
                  <a:pos x="12" y="20"/>
                </a:cxn>
                <a:cxn ang="0">
                  <a:pos x="11" y="16"/>
                </a:cxn>
                <a:cxn ang="0">
                  <a:pos x="9" y="11"/>
                </a:cxn>
                <a:cxn ang="0">
                  <a:pos x="6" y="7"/>
                </a:cxn>
                <a:cxn ang="0">
                  <a:pos x="3" y="3"/>
                </a:cxn>
                <a:cxn ang="0">
                  <a:pos x="0" y="0"/>
                </a:cxn>
              </a:cxnLst>
              <a:rect l="0" t="0" r="r" b="b"/>
              <a:pathLst>
                <a:path w="17" h="36">
                  <a:moveTo>
                    <a:pt x="16" y="35"/>
                  </a:moveTo>
                  <a:lnTo>
                    <a:pt x="16" y="34"/>
                  </a:lnTo>
                  <a:lnTo>
                    <a:pt x="16" y="32"/>
                  </a:lnTo>
                  <a:lnTo>
                    <a:pt x="14" y="29"/>
                  </a:lnTo>
                  <a:lnTo>
                    <a:pt x="13" y="25"/>
                  </a:lnTo>
                  <a:lnTo>
                    <a:pt x="12" y="20"/>
                  </a:lnTo>
                  <a:lnTo>
                    <a:pt x="11" y="16"/>
                  </a:lnTo>
                  <a:lnTo>
                    <a:pt x="9" y="11"/>
                  </a:lnTo>
                  <a:lnTo>
                    <a:pt x="6" y="7"/>
                  </a:lnTo>
                  <a:lnTo>
                    <a:pt x="3" y="3"/>
                  </a:lnTo>
                  <a:lnTo>
                    <a:pt x="0" y="0"/>
                  </a:lnTo>
                </a:path>
              </a:pathLst>
            </a:custGeom>
            <a:noFill/>
            <a:ln w="12700" cap="rnd" cmpd="sng">
              <a:solidFill>
                <a:srgbClr val="971802"/>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19" name="Freeform 595"/>
            <p:cNvSpPr>
              <a:spLocks/>
            </p:cNvSpPr>
            <p:nvPr/>
          </p:nvSpPr>
          <p:spPr bwMode="auto">
            <a:xfrm>
              <a:off x="460" y="277"/>
              <a:ext cx="17" cy="36"/>
            </a:xfrm>
            <a:custGeom>
              <a:avLst/>
              <a:gdLst/>
              <a:ahLst/>
              <a:cxnLst>
                <a:cxn ang="0">
                  <a:pos x="16" y="35"/>
                </a:cxn>
                <a:cxn ang="0">
                  <a:pos x="16" y="34"/>
                </a:cxn>
                <a:cxn ang="0">
                  <a:pos x="16" y="32"/>
                </a:cxn>
                <a:cxn ang="0">
                  <a:pos x="14" y="29"/>
                </a:cxn>
                <a:cxn ang="0">
                  <a:pos x="13" y="25"/>
                </a:cxn>
                <a:cxn ang="0">
                  <a:pos x="12" y="21"/>
                </a:cxn>
                <a:cxn ang="0">
                  <a:pos x="11" y="16"/>
                </a:cxn>
                <a:cxn ang="0">
                  <a:pos x="9" y="12"/>
                </a:cxn>
                <a:cxn ang="0">
                  <a:pos x="6" y="7"/>
                </a:cxn>
                <a:cxn ang="0">
                  <a:pos x="3" y="3"/>
                </a:cxn>
                <a:cxn ang="0">
                  <a:pos x="0" y="0"/>
                </a:cxn>
              </a:cxnLst>
              <a:rect l="0" t="0" r="r" b="b"/>
              <a:pathLst>
                <a:path w="17" h="36">
                  <a:moveTo>
                    <a:pt x="16" y="35"/>
                  </a:moveTo>
                  <a:lnTo>
                    <a:pt x="16" y="34"/>
                  </a:lnTo>
                  <a:lnTo>
                    <a:pt x="16" y="32"/>
                  </a:lnTo>
                  <a:lnTo>
                    <a:pt x="14" y="29"/>
                  </a:lnTo>
                  <a:lnTo>
                    <a:pt x="13" y="25"/>
                  </a:lnTo>
                  <a:lnTo>
                    <a:pt x="12" y="21"/>
                  </a:lnTo>
                  <a:lnTo>
                    <a:pt x="11" y="16"/>
                  </a:lnTo>
                  <a:lnTo>
                    <a:pt x="9" y="12"/>
                  </a:lnTo>
                  <a:lnTo>
                    <a:pt x="6" y="7"/>
                  </a:lnTo>
                  <a:lnTo>
                    <a:pt x="3" y="3"/>
                  </a:lnTo>
                  <a:lnTo>
                    <a:pt x="0" y="0"/>
                  </a:lnTo>
                </a:path>
              </a:pathLst>
            </a:custGeom>
            <a:noFill/>
            <a:ln w="12700" cap="rnd" cmpd="sng">
              <a:solidFill>
                <a:srgbClr val="961701"/>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20" name="Freeform 596"/>
            <p:cNvSpPr>
              <a:spLocks/>
            </p:cNvSpPr>
            <p:nvPr/>
          </p:nvSpPr>
          <p:spPr bwMode="auto">
            <a:xfrm>
              <a:off x="460" y="277"/>
              <a:ext cx="17" cy="36"/>
            </a:xfrm>
            <a:custGeom>
              <a:avLst/>
              <a:gdLst/>
              <a:ahLst/>
              <a:cxnLst>
                <a:cxn ang="0">
                  <a:pos x="16" y="35"/>
                </a:cxn>
                <a:cxn ang="0">
                  <a:pos x="16" y="34"/>
                </a:cxn>
                <a:cxn ang="0">
                  <a:pos x="16" y="32"/>
                </a:cxn>
                <a:cxn ang="0">
                  <a:pos x="14" y="29"/>
                </a:cxn>
                <a:cxn ang="0">
                  <a:pos x="13" y="25"/>
                </a:cxn>
                <a:cxn ang="0">
                  <a:pos x="12" y="21"/>
                </a:cxn>
                <a:cxn ang="0">
                  <a:pos x="11" y="16"/>
                </a:cxn>
                <a:cxn ang="0">
                  <a:pos x="9" y="12"/>
                </a:cxn>
                <a:cxn ang="0">
                  <a:pos x="6" y="7"/>
                </a:cxn>
                <a:cxn ang="0">
                  <a:pos x="3" y="3"/>
                </a:cxn>
                <a:cxn ang="0">
                  <a:pos x="0" y="0"/>
                </a:cxn>
              </a:cxnLst>
              <a:rect l="0" t="0" r="r" b="b"/>
              <a:pathLst>
                <a:path w="17" h="36">
                  <a:moveTo>
                    <a:pt x="16" y="35"/>
                  </a:moveTo>
                  <a:lnTo>
                    <a:pt x="16" y="34"/>
                  </a:lnTo>
                  <a:lnTo>
                    <a:pt x="16" y="32"/>
                  </a:lnTo>
                  <a:lnTo>
                    <a:pt x="14" y="29"/>
                  </a:lnTo>
                  <a:lnTo>
                    <a:pt x="13" y="25"/>
                  </a:lnTo>
                  <a:lnTo>
                    <a:pt x="12" y="21"/>
                  </a:lnTo>
                  <a:lnTo>
                    <a:pt x="11" y="16"/>
                  </a:lnTo>
                  <a:lnTo>
                    <a:pt x="9" y="12"/>
                  </a:lnTo>
                  <a:lnTo>
                    <a:pt x="6" y="7"/>
                  </a:lnTo>
                  <a:lnTo>
                    <a:pt x="3" y="3"/>
                  </a:lnTo>
                  <a:lnTo>
                    <a:pt x="0" y="0"/>
                  </a:lnTo>
                </a:path>
              </a:pathLst>
            </a:custGeom>
            <a:noFill/>
            <a:ln w="12700" cap="rnd" cmpd="sng">
              <a:solidFill>
                <a:srgbClr val="9616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21" name="Freeform 597"/>
            <p:cNvSpPr>
              <a:spLocks/>
            </p:cNvSpPr>
            <p:nvPr/>
          </p:nvSpPr>
          <p:spPr bwMode="auto">
            <a:xfrm>
              <a:off x="460" y="277"/>
              <a:ext cx="17" cy="36"/>
            </a:xfrm>
            <a:custGeom>
              <a:avLst/>
              <a:gdLst/>
              <a:ahLst/>
              <a:cxnLst>
                <a:cxn ang="0">
                  <a:pos x="16" y="35"/>
                </a:cxn>
                <a:cxn ang="0">
                  <a:pos x="16" y="34"/>
                </a:cxn>
                <a:cxn ang="0">
                  <a:pos x="16" y="32"/>
                </a:cxn>
                <a:cxn ang="0">
                  <a:pos x="14" y="29"/>
                </a:cxn>
                <a:cxn ang="0">
                  <a:pos x="13" y="25"/>
                </a:cxn>
                <a:cxn ang="0">
                  <a:pos x="12" y="21"/>
                </a:cxn>
                <a:cxn ang="0">
                  <a:pos x="11" y="16"/>
                </a:cxn>
                <a:cxn ang="0">
                  <a:pos x="9" y="12"/>
                </a:cxn>
                <a:cxn ang="0">
                  <a:pos x="6" y="7"/>
                </a:cxn>
                <a:cxn ang="0">
                  <a:pos x="3" y="3"/>
                </a:cxn>
                <a:cxn ang="0">
                  <a:pos x="0" y="0"/>
                </a:cxn>
              </a:cxnLst>
              <a:rect l="0" t="0" r="r" b="b"/>
              <a:pathLst>
                <a:path w="17" h="36">
                  <a:moveTo>
                    <a:pt x="16" y="35"/>
                  </a:moveTo>
                  <a:lnTo>
                    <a:pt x="16" y="34"/>
                  </a:lnTo>
                  <a:lnTo>
                    <a:pt x="16" y="32"/>
                  </a:lnTo>
                  <a:lnTo>
                    <a:pt x="14" y="29"/>
                  </a:lnTo>
                  <a:lnTo>
                    <a:pt x="13" y="25"/>
                  </a:lnTo>
                  <a:lnTo>
                    <a:pt x="12" y="21"/>
                  </a:lnTo>
                  <a:lnTo>
                    <a:pt x="11" y="16"/>
                  </a:lnTo>
                  <a:lnTo>
                    <a:pt x="9" y="12"/>
                  </a:lnTo>
                  <a:lnTo>
                    <a:pt x="6" y="7"/>
                  </a:lnTo>
                  <a:lnTo>
                    <a:pt x="3" y="3"/>
                  </a:lnTo>
                  <a:lnTo>
                    <a:pt x="0" y="0"/>
                  </a:lnTo>
                </a:path>
              </a:pathLst>
            </a:custGeom>
            <a:noFill/>
            <a:ln w="12700" cap="rnd" cmpd="sng">
              <a:solidFill>
                <a:srgbClr val="9515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22" name="Freeform 598"/>
            <p:cNvSpPr>
              <a:spLocks/>
            </p:cNvSpPr>
            <p:nvPr/>
          </p:nvSpPr>
          <p:spPr bwMode="auto">
            <a:xfrm>
              <a:off x="460" y="277"/>
              <a:ext cx="17" cy="36"/>
            </a:xfrm>
            <a:custGeom>
              <a:avLst/>
              <a:gdLst/>
              <a:ahLst/>
              <a:cxnLst>
                <a:cxn ang="0">
                  <a:pos x="16" y="35"/>
                </a:cxn>
                <a:cxn ang="0">
                  <a:pos x="16" y="34"/>
                </a:cxn>
                <a:cxn ang="0">
                  <a:pos x="16" y="32"/>
                </a:cxn>
                <a:cxn ang="0">
                  <a:pos x="14" y="29"/>
                </a:cxn>
                <a:cxn ang="0">
                  <a:pos x="13" y="25"/>
                </a:cxn>
                <a:cxn ang="0">
                  <a:pos x="12" y="21"/>
                </a:cxn>
                <a:cxn ang="0">
                  <a:pos x="11" y="16"/>
                </a:cxn>
                <a:cxn ang="0">
                  <a:pos x="9" y="12"/>
                </a:cxn>
                <a:cxn ang="0">
                  <a:pos x="6" y="7"/>
                </a:cxn>
                <a:cxn ang="0">
                  <a:pos x="3" y="3"/>
                </a:cxn>
                <a:cxn ang="0">
                  <a:pos x="0" y="0"/>
                </a:cxn>
              </a:cxnLst>
              <a:rect l="0" t="0" r="r" b="b"/>
              <a:pathLst>
                <a:path w="17" h="36">
                  <a:moveTo>
                    <a:pt x="16" y="35"/>
                  </a:moveTo>
                  <a:lnTo>
                    <a:pt x="16" y="34"/>
                  </a:lnTo>
                  <a:lnTo>
                    <a:pt x="16" y="32"/>
                  </a:lnTo>
                  <a:lnTo>
                    <a:pt x="14" y="29"/>
                  </a:lnTo>
                  <a:lnTo>
                    <a:pt x="13" y="25"/>
                  </a:lnTo>
                  <a:lnTo>
                    <a:pt x="12" y="21"/>
                  </a:lnTo>
                  <a:lnTo>
                    <a:pt x="11" y="16"/>
                  </a:lnTo>
                  <a:lnTo>
                    <a:pt x="9" y="12"/>
                  </a:lnTo>
                  <a:lnTo>
                    <a:pt x="6" y="7"/>
                  </a:lnTo>
                  <a:lnTo>
                    <a:pt x="3" y="3"/>
                  </a:lnTo>
                  <a:lnTo>
                    <a:pt x="0" y="0"/>
                  </a:lnTo>
                </a:path>
              </a:pathLst>
            </a:custGeom>
            <a:noFill/>
            <a:ln w="12700" cap="rnd" cmpd="sng">
              <a:solidFill>
                <a:srgbClr val="9514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23" name="Freeform 599"/>
            <p:cNvSpPr>
              <a:spLocks/>
            </p:cNvSpPr>
            <p:nvPr/>
          </p:nvSpPr>
          <p:spPr bwMode="auto">
            <a:xfrm>
              <a:off x="460" y="277"/>
              <a:ext cx="17" cy="36"/>
            </a:xfrm>
            <a:custGeom>
              <a:avLst/>
              <a:gdLst/>
              <a:ahLst/>
              <a:cxnLst>
                <a:cxn ang="0">
                  <a:pos x="16" y="35"/>
                </a:cxn>
                <a:cxn ang="0">
                  <a:pos x="16" y="34"/>
                </a:cxn>
                <a:cxn ang="0">
                  <a:pos x="14" y="32"/>
                </a:cxn>
                <a:cxn ang="0">
                  <a:pos x="14" y="29"/>
                </a:cxn>
                <a:cxn ang="0">
                  <a:pos x="13" y="25"/>
                </a:cxn>
                <a:cxn ang="0">
                  <a:pos x="12" y="21"/>
                </a:cxn>
                <a:cxn ang="0">
                  <a:pos x="11" y="16"/>
                </a:cxn>
                <a:cxn ang="0">
                  <a:pos x="9" y="12"/>
                </a:cxn>
                <a:cxn ang="0">
                  <a:pos x="6" y="7"/>
                </a:cxn>
                <a:cxn ang="0">
                  <a:pos x="3" y="4"/>
                </a:cxn>
                <a:cxn ang="0">
                  <a:pos x="0" y="0"/>
                </a:cxn>
              </a:cxnLst>
              <a:rect l="0" t="0" r="r" b="b"/>
              <a:pathLst>
                <a:path w="17" h="36">
                  <a:moveTo>
                    <a:pt x="16" y="35"/>
                  </a:moveTo>
                  <a:lnTo>
                    <a:pt x="16" y="34"/>
                  </a:lnTo>
                  <a:lnTo>
                    <a:pt x="14" y="32"/>
                  </a:lnTo>
                  <a:lnTo>
                    <a:pt x="14" y="29"/>
                  </a:lnTo>
                  <a:lnTo>
                    <a:pt x="13" y="25"/>
                  </a:lnTo>
                  <a:lnTo>
                    <a:pt x="12" y="21"/>
                  </a:lnTo>
                  <a:lnTo>
                    <a:pt x="11" y="16"/>
                  </a:lnTo>
                  <a:lnTo>
                    <a:pt x="9" y="12"/>
                  </a:lnTo>
                  <a:lnTo>
                    <a:pt x="6" y="7"/>
                  </a:lnTo>
                  <a:lnTo>
                    <a:pt x="3" y="4"/>
                  </a:lnTo>
                  <a:lnTo>
                    <a:pt x="0" y="0"/>
                  </a:lnTo>
                </a:path>
              </a:pathLst>
            </a:custGeom>
            <a:noFill/>
            <a:ln w="12700" cap="rnd" cmpd="sng">
              <a:solidFill>
                <a:srgbClr val="9413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24" name="Freeform 600"/>
            <p:cNvSpPr>
              <a:spLocks/>
            </p:cNvSpPr>
            <p:nvPr/>
          </p:nvSpPr>
          <p:spPr bwMode="auto">
            <a:xfrm>
              <a:off x="460" y="277"/>
              <a:ext cx="17" cy="36"/>
            </a:xfrm>
            <a:custGeom>
              <a:avLst/>
              <a:gdLst/>
              <a:ahLst/>
              <a:cxnLst>
                <a:cxn ang="0">
                  <a:pos x="16" y="35"/>
                </a:cxn>
                <a:cxn ang="0">
                  <a:pos x="16" y="34"/>
                </a:cxn>
                <a:cxn ang="0">
                  <a:pos x="14" y="32"/>
                </a:cxn>
                <a:cxn ang="0">
                  <a:pos x="14" y="29"/>
                </a:cxn>
                <a:cxn ang="0">
                  <a:pos x="13" y="25"/>
                </a:cxn>
                <a:cxn ang="0">
                  <a:pos x="12" y="21"/>
                </a:cxn>
                <a:cxn ang="0">
                  <a:pos x="11" y="17"/>
                </a:cxn>
                <a:cxn ang="0">
                  <a:pos x="9" y="12"/>
                </a:cxn>
                <a:cxn ang="0">
                  <a:pos x="5" y="7"/>
                </a:cxn>
                <a:cxn ang="0">
                  <a:pos x="3" y="4"/>
                </a:cxn>
                <a:cxn ang="0">
                  <a:pos x="0" y="0"/>
                </a:cxn>
              </a:cxnLst>
              <a:rect l="0" t="0" r="r" b="b"/>
              <a:pathLst>
                <a:path w="17" h="36">
                  <a:moveTo>
                    <a:pt x="16" y="35"/>
                  </a:moveTo>
                  <a:lnTo>
                    <a:pt x="16" y="34"/>
                  </a:lnTo>
                  <a:lnTo>
                    <a:pt x="14" y="32"/>
                  </a:lnTo>
                  <a:lnTo>
                    <a:pt x="14" y="29"/>
                  </a:lnTo>
                  <a:lnTo>
                    <a:pt x="13" y="25"/>
                  </a:lnTo>
                  <a:lnTo>
                    <a:pt x="12" y="21"/>
                  </a:lnTo>
                  <a:lnTo>
                    <a:pt x="11" y="17"/>
                  </a:lnTo>
                  <a:lnTo>
                    <a:pt x="9" y="12"/>
                  </a:lnTo>
                  <a:lnTo>
                    <a:pt x="5" y="7"/>
                  </a:lnTo>
                  <a:lnTo>
                    <a:pt x="3" y="4"/>
                  </a:lnTo>
                  <a:lnTo>
                    <a:pt x="0" y="0"/>
                  </a:lnTo>
                </a:path>
              </a:pathLst>
            </a:custGeom>
            <a:noFill/>
            <a:ln w="12700" cap="rnd" cmpd="sng">
              <a:solidFill>
                <a:srgbClr val="9411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25" name="Freeform 601"/>
            <p:cNvSpPr>
              <a:spLocks/>
            </p:cNvSpPr>
            <p:nvPr/>
          </p:nvSpPr>
          <p:spPr bwMode="auto">
            <a:xfrm>
              <a:off x="460" y="277"/>
              <a:ext cx="17" cy="36"/>
            </a:xfrm>
            <a:custGeom>
              <a:avLst/>
              <a:gdLst/>
              <a:ahLst/>
              <a:cxnLst>
                <a:cxn ang="0">
                  <a:pos x="16" y="35"/>
                </a:cxn>
                <a:cxn ang="0">
                  <a:pos x="16" y="34"/>
                </a:cxn>
                <a:cxn ang="0">
                  <a:pos x="14" y="32"/>
                </a:cxn>
                <a:cxn ang="0">
                  <a:pos x="14" y="29"/>
                </a:cxn>
                <a:cxn ang="0">
                  <a:pos x="13" y="25"/>
                </a:cxn>
                <a:cxn ang="0">
                  <a:pos x="12" y="21"/>
                </a:cxn>
                <a:cxn ang="0">
                  <a:pos x="11" y="17"/>
                </a:cxn>
                <a:cxn ang="0">
                  <a:pos x="9" y="12"/>
                </a:cxn>
                <a:cxn ang="0">
                  <a:pos x="5" y="7"/>
                </a:cxn>
                <a:cxn ang="0">
                  <a:pos x="3" y="4"/>
                </a:cxn>
                <a:cxn ang="0">
                  <a:pos x="0" y="0"/>
                </a:cxn>
              </a:cxnLst>
              <a:rect l="0" t="0" r="r" b="b"/>
              <a:pathLst>
                <a:path w="17" h="36">
                  <a:moveTo>
                    <a:pt x="16" y="35"/>
                  </a:moveTo>
                  <a:lnTo>
                    <a:pt x="16" y="34"/>
                  </a:lnTo>
                  <a:lnTo>
                    <a:pt x="14" y="32"/>
                  </a:lnTo>
                  <a:lnTo>
                    <a:pt x="14" y="29"/>
                  </a:lnTo>
                  <a:lnTo>
                    <a:pt x="13" y="25"/>
                  </a:lnTo>
                  <a:lnTo>
                    <a:pt x="12" y="21"/>
                  </a:lnTo>
                  <a:lnTo>
                    <a:pt x="11" y="17"/>
                  </a:lnTo>
                  <a:lnTo>
                    <a:pt x="9" y="12"/>
                  </a:lnTo>
                  <a:lnTo>
                    <a:pt x="5" y="7"/>
                  </a:lnTo>
                  <a:lnTo>
                    <a:pt x="3" y="4"/>
                  </a:lnTo>
                  <a:lnTo>
                    <a:pt x="0" y="0"/>
                  </a:lnTo>
                </a:path>
              </a:pathLst>
            </a:custGeom>
            <a:noFill/>
            <a:ln w="12700" cap="rnd" cmpd="sng">
              <a:solidFill>
                <a:srgbClr val="931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26" name="Freeform 602"/>
            <p:cNvSpPr>
              <a:spLocks/>
            </p:cNvSpPr>
            <p:nvPr/>
          </p:nvSpPr>
          <p:spPr bwMode="auto">
            <a:xfrm>
              <a:off x="460" y="277"/>
              <a:ext cx="17" cy="36"/>
            </a:xfrm>
            <a:custGeom>
              <a:avLst/>
              <a:gdLst/>
              <a:ahLst/>
              <a:cxnLst>
                <a:cxn ang="0">
                  <a:pos x="16" y="35"/>
                </a:cxn>
                <a:cxn ang="0">
                  <a:pos x="16" y="34"/>
                </a:cxn>
                <a:cxn ang="0">
                  <a:pos x="14" y="32"/>
                </a:cxn>
                <a:cxn ang="0">
                  <a:pos x="14" y="30"/>
                </a:cxn>
                <a:cxn ang="0">
                  <a:pos x="13" y="26"/>
                </a:cxn>
                <a:cxn ang="0">
                  <a:pos x="12" y="21"/>
                </a:cxn>
                <a:cxn ang="0">
                  <a:pos x="11" y="17"/>
                </a:cxn>
                <a:cxn ang="0">
                  <a:pos x="9" y="12"/>
                </a:cxn>
                <a:cxn ang="0">
                  <a:pos x="5" y="8"/>
                </a:cxn>
                <a:cxn ang="0">
                  <a:pos x="3" y="4"/>
                </a:cxn>
                <a:cxn ang="0">
                  <a:pos x="0" y="0"/>
                </a:cxn>
              </a:cxnLst>
              <a:rect l="0" t="0" r="r" b="b"/>
              <a:pathLst>
                <a:path w="17" h="36">
                  <a:moveTo>
                    <a:pt x="16" y="35"/>
                  </a:moveTo>
                  <a:lnTo>
                    <a:pt x="16" y="34"/>
                  </a:lnTo>
                  <a:lnTo>
                    <a:pt x="14" y="32"/>
                  </a:lnTo>
                  <a:lnTo>
                    <a:pt x="14" y="30"/>
                  </a:lnTo>
                  <a:lnTo>
                    <a:pt x="13" y="26"/>
                  </a:lnTo>
                  <a:lnTo>
                    <a:pt x="12" y="21"/>
                  </a:lnTo>
                  <a:lnTo>
                    <a:pt x="11" y="17"/>
                  </a:lnTo>
                  <a:lnTo>
                    <a:pt x="9" y="12"/>
                  </a:lnTo>
                  <a:lnTo>
                    <a:pt x="5" y="8"/>
                  </a:lnTo>
                  <a:lnTo>
                    <a:pt x="3" y="4"/>
                  </a:lnTo>
                  <a:lnTo>
                    <a:pt x="0" y="0"/>
                  </a:lnTo>
                </a:path>
              </a:pathLst>
            </a:custGeom>
            <a:noFill/>
            <a:ln w="12700" cap="rnd" cmpd="sng">
              <a:solidFill>
                <a:srgbClr val="930F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27" name="Freeform 603"/>
            <p:cNvSpPr>
              <a:spLocks/>
            </p:cNvSpPr>
            <p:nvPr/>
          </p:nvSpPr>
          <p:spPr bwMode="auto">
            <a:xfrm>
              <a:off x="460" y="277"/>
              <a:ext cx="17" cy="36"/>
            </a:xfrm>
            <a:custGeom>
              <a:avLst/>
              <a:gdLst/>
              <a:ahLst/>
              <a:cxnLst>
                <a:cxn ang="0">
                  <a:pos x="16" y="35"/>
                </a:cxn>
                <a:cxn ang="0">
                  <a:pos x="16" y="35"/>
                </a:cxn>
                <a:cxn ang="0">
                  <a:pos x="14" y="32"/>
                </a:cxn>
                <a:cxn ang="0">
                  <a:pos x="14" y="30"/>
                </a:cxn>
                <a:cxn ang="0">
                  <a:pos x="13" y="26"/>
                </a:cxn>
                <a:cxn ang="0">
                  <a:pos x="12" y="21"/>
                </a:cxn>
                <a:cxn ang="0">
                  <a:pos x="11" y="17"/>
                </a:cxn>
                <a:cxn ang="0">
                  <a:pos x="9" y="12"/>
                </a:cxn>
                <a:cxn ang="0">
                  <a:pos x="5" y="8"/>
                </a:cxn>
                <a:cxn ang="0">
                  <a:pos x="3" y="4"/>
                </a:cxn>
                <a:cxn ang="0">
                  <a:pos x="0" y="0"/>
                </a:cxn>
              </a:cxnLst>
              <a:rect l="0" t="0" r="r" b="b"/>
              <a:pathLst>
                <a:path w="17" h="36">
                  <a:moveTo>
                    <a:pt x="16" y="35"/>
                  </a:moveTo>
                  <a:lnTo>
                    <a:pt x="16" y="35"/>
                  </a:lnTo>
                  <a:lnTo>
                    <a:pt x="14" y="32"/>
                  </a:lnTo>
                  <a:lnTo>
                    <a:pt x="14" y="30"/>
                  </a:lnTo>
                  <a:lnTo>
                    <a:pt x="13" y="26"/>
                  </a:lnTo>
                  <a:lnTo>
                    <a:pt x="12" y="21"/>
                  </a:lnTo>
                  <a:lnTo>
                    <a:pt x="11" y="17"/>
                  </a:lnTo>
                  <a:lnTo>
                    <a:pt x="9" y="12"/>
                  </a:lnTo>
                  <a:lnTo>
                    <a:pt x="5" y="8"/>
                  </a:lnTo>
                  <a:lnTo>
                    <a:pt x="3" y="4"/>
                  </a:lnTo>
                  <a:lnTo>
                    <a:pt x="0" y="0"/>
                  </a:lnTo>
                </a:path>
              </a:pathLst>
            </a:custGeom>
            <a:noFill/>
            <a:ln w="12700" cap="rnd" cmpd="sng">
              <a:solidFill>
                <a:srgbClr val="930E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28" name="Freeform 604"/>
            <p:cNvSpPr>
              <a:spLocks/>
            </p:cNvSpPr>
            <p:nvPr/>
          </p:nvSpPr>
          <p:spPr bwMode="auto">
            <a:xfrm>
              <a:off x="460" y="277"/>
              <a:ext cx="17" cy="36"/>
            </a:xfrm>
            <a:custGeom>
              <a:avLst/>
              <a:gdLst/>
              <a:ahLst/>
              <a:cxnLst>
                <a:cxn ang="0">
                  <a:pos x="16" y="35"/>
                </a:cxn>
                <a:cxn ang="0">
                  <a:pos x="14" y="35"/>
                </a:cxn>
                <a:cxn ang="0">
                  <a:pos x="14" y="33"/>
                </a:cxn>
                <a:cxn ang="0">
                  <a:pos x="14" y="30"/>
                </a:cxn>
                <a:cxn ang="0">
                  <a:pos x="13" y="26"/>
                </a:cxn>
                <a:cxn ang="0">
                  <a:pos x="12" y="22"/>
                </a:cxn>
                <a:cxn ang="0">
                  <a:pos x="10" y="17"/>
                </a:cxn>
                <a:cxn ang="0">
                  <a:pos x="9" y="12"/>
                </a:cxn>
                <a:cxn ang="0">
                  <a:pos x="5" y="8"/>
                </a:cxn>
                <a:cxn ang="0">
                  <a:pos x="3" y="4"/>
                </a:cxn>
                <a:cxn ang="0">
                  <a:pos x="0" y="0"/>
                </a:cxn>
              </a:cxnLst>
              <a:rect l="0" t="0" r="r" b="b"/>
              <a:pathLst>
                <a:path w="17" h="36">
                  <a:moveTo>
                    <a:pt x="16" y="35"/>
                  </a:moveTo>
                  <a:lnTo>
                    <a:pt x="14" y="35"/>
                  </a:lnTo>
                  <a:lnTo>
                    <a:pt x="14" y="33"/>
                  </a:lnTo>
                  <a:lnTo>
                    <a:pt x="14" y="30"/>
                  </a:lnTo>
                  <a:lnTo>
                    <a:pt x="13" y="26"/>
                  </a:lnTo>
                  <a:lnTo>
                    <a:pt x="12" y="22"/>
                  </a:lnTo>
                  <a:lnTo>
                    <a:pt x="10" y="17"/>
                  </a:lnTo>
                  <a:lnTo>
                    <a:pt x="9" y="12"/>
                  </a:lnTo>
                  <a:lnTo>
                    <a:pt x="5" y="8"/>
                  </a:lnTo>
                  <a:lnTo>
                    <a:pt x="3" y="4"/>
                  </a:lnTo>
                  <a:lnTo>
                    <a:pt x="0" y="0"/>
                  </a:lnTo>
                </a:path>
              </a:pathLst>
            </a:custGeom>
            <a:noFill/>
            <a:ln w="12700" cap="rnd" cmpd="sng">
              <a:solidFill>
                <a:srgbClr val="920D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29" name="Freeform 605"/>
            <p:cNvSpPr>
              <a:spLocks/>
            </p:cNvSpPr>
            <p:nvPr/>
          </p:nvSpPr>
          <p:spPr bwMode="auto">
            <a:xfrm>
              <a:off x="460" y="277"/>
              <a:ext cx="17" cy="36"/>
            </a:xfrm>
            <a:custGeom>
              <a:avLst/>
              <a:gdLst/>
              <a:ahLst/>
              <a:cxnLst>
                <a:cxn ang="0">
                  <a:pos x="16" y="35"/>
                </a:cxn>
                <a:cxn ang="0">
                  <a:pos x="14" y="35"/>
                </a:cxn>
                <a:cxn ang="0">
                  <a:pos x="14" y="33"/>
                </a:cxn>
                <a:cxn ang="0">
                  <a:pos x="14" y="30"/>
                </a:cxn>
                <a:cxn ang="0">
                  <a:pos x="13" y="26"/>
                </a:cxn>
                <a:cxn ang="0">
                  <a:pos x="12" y="22"/>
                </a:cxn>
                <a:cxn ang="0">
                  <a:pos x="10" y="17"/>
                </a:cxn>
                <a:cxn ang="0">
                  <a:pos x="9" y="12"/>
                </a:cxn>
                <a:cxn ang="0">
                  <a:pos x="5" y="8"/>
                </a:cxn>
                <a:cxn ang="0">
                  <a:pos x="3" y="4"/>
                </a:cxn>
                <a:cxn ang="0">
                  <a:pos x="0" y="0"/>
                </a:cxn>
              </a:cxnLst>
              <a:rect l="0" t="0" r="r" b="b"/>
              <a:pathLst>
                <a:path w="17" h="36">
                  <a:moveTo>
                    <a:pt x="16" y="35"/>
                  </a:moveTo>
                  <a:lnTo>
                    <a:pt x="14" y="35"/>
                  </a:lnTo>
                  <a:lnTo>
                    <a:pt x="14" y="33"/>
                  </a:lnTo>
                  <a:lnTo>
                    <a:pt x="14" y="30"/>
                  </a:lnTo>
                  <a:lnTo>
                    <a:pt x="13" y="26"/>
                  </a:lnTo>
                  <a:lnTo>
                    <a:pt x="12" y="22"/>
                  </a:lnTo>
                  <a:lnTo>
                    <a:pt x="10" y="17"/>
                  </a:lnTo>
                  <a:lnTo>
                    <a:pt x="9" y="12"/>
                  </a:lnTo>
                  <a:lnTo>
                    <a:pt x="5" y="8"/>
                  </a:lnTo>
                  <a:lnTo>
                    <a:pt x="3" y="4"/>
                  </a:lnTo>
                  <a:lnTo>
                    <a:pt x="0" y="0"/>
                  </a:lnTo>
                </a:path>
              </a:pathLst>
            </a:custGeom>
            <a:noFill/>
            <a:ln w="12700" cap="rnd" cmpd="sng">
              <a:solidFill>
                <a:srgbClr val="920B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30" name="Freeform 606"/>
            <p:cNvSpPr>
              <a:spLocks/>
            </p:cNvSpPr>
            <p:nvPr/>
          </p:nvSpPr>
          <p:spPr bwMode="auto">
            <a:xfrm>
              <a:off x="460" y="277"/>
              <a:ext cx="17" cy="36"/>
            </a:xfrm>
            <a:custGeom>
              <a:avLst/>
              <a:gdLst/>
              <a:ahLst/>
              <a:cxnLst>
                <a:cxn ang="0">
                  <a:pos x="16" y="35"/>
                </a:cxn>
                <a:cxn ang="0">
                  <a:pos x="16" y="35"/>
                </a:cxn>
                <a:cxn ang="0">
                  <a:pos x="16" y="33"/>
                </a:cxn>
                <a:cxn ang="0">
                  <a:pos x="16" y="30"/>
                </a:cxn>
                <a:cxn ang="0">
                  <a:pos x="14" y="26"/>
                </a:cxn>
                <a:cxn ang="0">
                  <a:pos x="13" y="22"/>
                </a:cxn>
                <a:cxn ang="0">
                  <a:pos x="11" y="17"/>
                </a:cxn>
                <a:cxn ang="0">
                  <a:pos x="8" y="12"/>
                </a:cxn>
                <a:cxn ang="0">
                  <a:pos x="6" y="8"/>
                </a:cxn>
                <a:cxn ang="0">
                  <a:pos x="3" y="4"/>
                </a:cxn>
                <a:cxn ang="0">
                  <a:pos x="0" y="0"/>
                </a:cxn>
              </a:cxnLst>
              <a:rect l="0" t="0" r="r" b="b"/>
              <a:pathLst>
                <a:path w="17" h="36">
                  <a:moveTo>
                    <a:pt x="16" y="35"/>
                  </a:moveTo>
                  <a:lnTo>
                    <a:pt x="16" y="35"/>
                  </a:lnTo>
                  <a:lnTo>
                    <a:pt x="16" y="33"/>
                  </a:lnTo>
                  <a:lnTo>
                    <a:pt x="16" y="30"/>
                  </a:lnTo>
                  <a:lnTo>
                    <a:pt x="14" y="26"/>
                  </a:lnTo>
                  <a:lnTo>
                    <a:pt x="13" y="22"/>
                  </a:lnTo>
                  <a:lnTo>
                    <a:pt x="11" y="17"/>
                  </a:lnTo>
                  <a:lnTo>
                    <a:pt x="8" y="12"/>
                  </a:lnTo>
                  <a:lnTo>
                    <a:pt x="6" y="8"/>
                  </a:lnTo>
                  <a:lnTo>
                    <a:pt x="3" y="4"/>
                  </a:lnTo>
                  <a:lnTo>
                    <a:pt x="0" y="0"/>
                  </a:lnTo>
                </a:path>
              </a:pathLst>
            </a:custGeom>
            <a:noFill/>
            <a:ln w="12700" cap="rnd" cmpd="sng">
              <a:solidFill>
                <a:srgbClr val="910A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31" name="Freeform 607"/>
            <p:cNvSpPr>
              <a:spLocks/>
            </p:cNvSpPr>
            <p:nvPr/>
          </p:nvSpPr>
          <p:spPr bwMode="auto">
            <a:xfrm>
              <a:off x="460" y="277"/>
              <a:ext cx="17" cy="37"/>
            </a:xfrm>
            <a:custGeom>
              <a:avLst/>
              <a:gdLst/>
              <a:ahLst/>
              <a:cxnLst>
                <a:cxn ang="0">
                  <a:pos x="16" y="36"/>
                </a:cxn>
                <a:cxn ang="0">
                  <a:pos x="16" y="35"/>
                </a:cxn>
                <a:cxn ang="0">
                  <a:pos x="16" y="33"/>
                </a:cxn>
                <a:cxn ang="0">
                  <a:pos x="14" y="30"/>
                </a:cxn>
                <a:cxn ang="0">
                  <a:pos x="14" y="26"/>
                </a:cxn>
                <a:cxn ang="0">
                  <a:pos x="13" y="22"/>
                </a:cxn>
                <a:cxn ang="0">
                  <a:pos x="11" y="17"/>
                </a:cxn>
                <a:cxn ang="0">
                  <a:pos x="8" y="12"/>
                </a:cxn>
                <a:cxn ang="0">
                  <a:pos x="6" y="8"/>
                </a:cxn>
                <a:cxn ang="0">
                  <a:pos x="3" y="4"/>
                </a:cxn>
                <a:cxn ang="0">
                  <a:pos x="0" y="0"/>
                </a:cxn>
              </a:cxnLst>
              <a:rect l="0" t="0" r="r" b="b"/>
              <a:pathLst>
                <a:path w="17" h="37">
                  <a:moveTo>
                    <a:pt x="16" y="36"/>
                  </a:moveTo>
                  <a:lnTo>
                    <a:pt x="16" y="35"/>
                  </a:lnTo>
                  <a:lnTo>
                    <a:pt x="16" y="33"/>
                  </a:lnTo>
                  <a:lnTo>
                    <a:pt x="14" y="30"/>
                  </a:lnTo>
                  <a:lnTo>
                    <a:pt x="14" y="26"/>
                  </a:lnTo>
                  <a:lnTo>
                    <a:pt x="13" y="22"/>
                  </a:lnTo>
                  <a:lnTo>
                    <a:pt x="11" y="17"/>
                  </a:lnTo>
                  <a:lnTo>
                    <a:pt x="8" y="12"/>
                  </a:lnTo>
                  <a:lnTo>
                    <a:pt x="6" y="8"/>
                  </a:lnTo>
                  <a:lnTo>
                    <a:pt x="3" y="4"/>
                  </a:lnTo>
                  <a:lnTo>
                    <a:pt x="0" y="0"/>
                  </a:lnTo>
                </a:path>
              </a:pathLst>
            </a:custGeom>
            <a:noFill/>
            <a:ln w="12700" cap="rnd" cmpd="sng">
              <a:solidFill>
                <a:srgbClr val="9109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32" name="Freeform 608"/>
            <p:cNvSpPr>
              <a:spLocks/>
            </p:cNvSpPr>
            <p:nvPr/>
          </p:nvSpPr>
          <p:spPr bwMode="auto">
            <a:xfrm>
              <a:off x="459" y="277"/>
              <a:ext cx="17" cy="37"/>
            </a:xfrm>
            <a:custGeom>
              <a:avLst/>
              <a:gdLst/>
              <a:ahLst/>
              <a:cxnLst>
                <a:cxn ang="0">
                  <a:pos x="16" y="36"/>
                </a:cxn>
                <a:cxn ang="0">
                  <a:pos x="16" y="35"/>
                </a:cxn>
                <a:cxn ang="0">
                  <a:pos x="16" y="33"/>
                </a:cxn>
                <a:cxn ang="0">
                  <a:pos x="14" y="30"/>
                </a:cxn>
                <a:cxn ang="0">
                  <a:pos x="14" y="26"/>
                </a:cxn>
                <a:cxn ang="0">
                  <a:pos x="13" y="22"/>
                </a:cxn>
                <a:cxn ang="0">
                  <a:pos x="11" y="17"/>
                </a:cxn>
                <a:cxn ang="0">
                  <a:pos x="9" y="13"/>
                </a:cxn>
                <a:cxn ang="0">
                  <a:pos x="6" y="8"/>
                </a:cxn>
                <a:cxn ang="0">
                  <a:pos x="4" y="4"/>
                </a:cxn>
                <a:cxn ang="0">
                  <a:pos x="0" y="0"/>
                </a:cxn>
              </a:cxnLst>
              <a:rect l="0" t="0" r="r" b="b"/>
              <a:pathLst>
                <a:path w="17" h="37">
                  <a:moveTo>
                    <a:pt x="16" y="36"/>
                  </a:moveTo>
                  <a:lnTo>
                    <a:pt x="16" y="35"/>
                  </a:lnTo>
                  <a:lnTo>
                    <a:pt x="16" y="33"/>
                  </a:lnTo>
                  <a:lnTo>
                    <a:pt x="14" y="30"/>
                  </a:lnTo>
                  <a:lnTo>
                    <a:pt x="14" y="26"/>
                  </a:lnTo>
                  <a:lnTo>
                    <a:pt x="13" y="22"/>
                  </a:lnTo>
                  <a:lnTo>
                    <a:pt x="11" y="17"/>
                  </a:lnTo>
                  <a:lnTo>
                    <a:pt x="9" y="13"/>
                  </a:lnTo>
                  <a:lnTo>
                    <a:pt x="6" y="8"/>
                  </a:lnTo>
                  <a:lnTo>
                    <a:pt x="4" y="4"/>
                  </a:lnTo>
                  <a:lnTo>
                    <a:pt x="0" y="0"/>
                  </a:lnTo>
                </a:path>
              </a:pathLst>
            </a:custGeom>
            <a:noFill/>
            <a:ln w="12700" cap="rnd" cmpd="sng">
              <a:solidFill>
                <a:srgbClr val="9008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33" name="Freeform 609"/>
            <p:cNvSpPr>
              <a:spLocks/>
            </p:cNvSpPr>
            <p:nvPr/>
          </p:nvSpPr>
          <p:spPr bwMode="auto">
            <a:xfrm>
              <a:off x="459" y="277"/>
              <a:ext cx="17" cy="37"/>
            </a:xfrm>
            <a:custGeom>
              <a:avLst/>
              <a:gdLst/>
              <a:ahLst/>
              <a:cxnLst>
                <a:cxn ang="0">
                  <a:pos x="16" y="36"/>
                </a:cxn>
                <a:cxn ang="0">
                  <a:pos x="16" y="35"/>
                </a:cxn>
                <a:cxn ang="0">
                  <a:pos x="16" y="33"/>
                </a:cxn>
                <a:cxn ang="0">
                  <a:pos x="14" y="30"/>
                </a:cxn>
                <a:cxn ang="0">
                  <a:pos x="14" y="26"/>
                </a:cxn>
                <a:cxn ang="0">
                  <a:pos x="13" y="22"/>
                </a:cxn>
                <a:cxn ang="0">
                  <a:pos x="11" y="18"/>
                </a:cxn>
                <a:cxn ang="0">
                  <a:pos x="9" y="13"/>
                </a:cxn>
                <a:cxn ang="0">
                  <a:pos x="6" y="8"/>
                </a:cxn>
                <a:cxn ang="0">
                  <a:pos x="4" y="4"/>
                </a:cxn>
                <a:cxn ang="0">
                  <a:pos x="0" y="0"/>
                </a:cxn>
              </a:cxnLst>
              <a:rect l="0" t="0" r="r" b="b"/>
              <a:pathLst>
                <a:path w="17" h="37">
                  <a:moveTo>
                    <a:pt x="16" y="36"/>
                  </a:moveTo>
                  <a:lnTo>
                    <a:pt x="16" y="35"/>
                  </a:lnTo>
                  <a:lnTo>
                    <a:pt x="16" y="33"/>
                  </a:lnTo>
                  <a:lnTo>
                    <a:pt x="14" y="30"/>
                  </a:lnTo>
                  <a:lnTo>
                    <a:pt x="14" y="26"/>
                  </a:lnTo>
                  <a:lnTo>
                    <a:pt x="13" y="22"/>
                  </a:lnTo>
                  <a:lnTo>
                    <a:pt x="11" y="18"/>
                  </a:lnTo>
                  <a:lnTo>
                    <a:pt x="9" y="13"/>
                  </a:lnTo>
                  <a:lnTo>
                    <a:pt x="6" y="8"/>
                  </a:lnTo>
                  <a:lnTo>
                    <a:pt x="4" y="4"/>
                  </a:lnTo>
                  <a:lnTo>
                    <a:pt x="0" y="0"/>
                  </a:lnTo>
                </a:path>
              </a:pathLst>
            </a:custGeom>
            <a:noFill/>
            <a:ln w="12700" cap="rnd" cmpd="sng">
              <a:solidFill>
                <a:srgbClr val="9007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34" name="Freeform 610"/>
            <p:cNvSpPr>
              <a:spLocks/>
            </p:cNvSpPr>
            <p:nvPr/>
          </p:nvSpPr>
          <p:spPr bwMode="auto">
            <a:xfrm>
              <a:off x="459" y="277"/>
              <a:ext cx="17" cy="37"/>
            </a:xfrm>
            <a:custGeom>
              <a:avLst/>
              <a:gdLst/>
              <a:ahLst/>
              <a:cxnLst>
                <a:cxn ang="0">
                  <a:pos x="16" y="36"/>
                </a:cxn>
                <a:cxn ang="0">
                  <a:pos x="16" y="35"/>
                </a:cxn>
                <a:cxn ang="0">
                  <a:pos x="16" y="33"/>
                </a:cxn>
                <a:cxn ang="0">
                  <a:pos x="14" y="30"/>
                </a:cxn>
                <a:cxn ang="0">
                  <a:pos x="13" y="26"/>
                </a:cxn>
                <a:cxn ang="0">
                  <a:pos x="13" y="22"/>
                </a:cxn>
                <a:cxn ang="0">
                  <a:pos x="11" y="18"/>
                </a:cxn>
                <a:cxn ang="0">
                  <a:pos x="9" y="13"/>
                </a:cxn>
                <a:cxn ang="0">
                  <a:pos x="6" y="8"/>
                </a:cxn>
                <a:cxn ang="0">
                  <a:pos x="4" y="4"/>
                </a:cxn>
                <a:cxn ang="0">
                  <a:pos x="0" y="0"/>
                </a:cxn>
              </a:cxnLst>
              <a:rect l="0" t="0" r="r" b="b"/>
              <a:pathLst>
                <a:path w="17" h="37">
                  <a:moveTo>
                    <a:pt x="16" y="36"/>
                  </a:moveTo>
                  <a:lnTo>
                    <a:pt x="16" y="35"/>
                  </a:lnTo>
                  <a:lnTo>
                    <a:pt x="16" y="33"/>
                  </a:lnTo>
                  <a:lnTo>
                    <a:pt x="14" y="30"/>
                  </a:lnTo>
                  <a:lnTo>
                    <a:pt x="13" y="26"/>
                  </a:lnTo>
                  <a:lnTo>
                    <a:pt x="13" y="22"/>
                  </a:lnTo>
                  <a:lnTo>
                    <a:pt x="11" y="18"/>
                  </a:lnTo>
                  <a:lnTo>
                    <a:pt x="9" y="13"/>
                  </a:lnTo>
                  <a:lnTo>
                    <a:pt x="6" y="8"/>
                  </a:lnTo>
                  <a:lnTo>
                    <a:pt x="4" y="4"/>
                  </a:lnTo>
                  <a:lnTo>
                    <a:pt x="0" y="0"/>
                  </a:lnTo>
                </a:path>
              </a:pathLst>
            </a:custGeom>
            <a:noFill/>
            <a:ln w="12700" cap="rnd" cmpd="sng">
              <a:solidFill>
                <a:srgbClr val="8F05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35" name="Freeform 611"/>
            <p:cNvSpPr>
              <a:spLocks/>
            </p:cNvSpPr>
            <p:nvPr/>
          </p:nvSpPr>
          <p:spPr bwMode="auto">
            <a:xfrm>
              <a:off x="459" y="277"/>
              <a:ext cx="17" cy="37"/>
            </a:xfrm>
            <a:custGeom>
              <a:avLst/>
              <a:gdLst/>
              <a:ahLst/>
              <a:cxnLst>
                <a:cxn ang="0">
                  <a:pos x="16" y="36"/>
                </a:cxn>
                <a:cxn ang="0">
                  <a:pos x="16" y="35"/>
                </a:cxn>
                <a:cxn ang="0">
                  <a:pos x="16" y="33"/>
                </a:cxn>
                <a:cxn ang="0">
                  <a:pos x="14" y="30"/>
                </a:cxn>
                <a:cxn ang="0">
                  <a:pos x="13" y="26"/>
                </a:cxn>
                <a:cxn ang="0">
                  <a:pos x="13" y="22"/>
                </a:cxn>
                <a:cxn ang="0">
                  <a:pos x="11" y="18"/>
                </a:cxn>
                <a:cxn ang="0">
                  <a:pos x="9" y="13"/>
                </a:cxn>
                <a:cxn ang="0">
                  <a:pos x="6" y="8"/>
                </a:cxn>
                <a:cxn ang="0">
                  <a:pos x="4" y="4"/>
                </a:cxn>
                <a:cxn ang="0">
                  <a:pos x="0" y="0"/>
                </a:cxn>
              </a:cxnLst>
              <a:rect l="0" t="0" r="r" b="b"/>
              <a:pathLst>
                <a:path w="17" h="37">
                  <a:moveTo>
                    <a:pt x="16" y="36"/>
                  </a:moveTo>
                  <a:lnTo>
                    <a:pt x="16" y="35"/>
                  </a:lnTo>
                  <a:lnTo>
                    <a:pt x="16" y="33"/>
                  </a:lnTo>
                  <a:lnTo>
                    <a:pt x="14" y="30"/>
                  </a:lnTo>
                  <a:lnTo>
                    <a:pt x="13" y="26"/>
                  </a:lnTo>
                  <a:lnTo>
                    <a:pt x="13" y="22"/>
                  </a:lnTo>
                  <a:lnTo>
                    <a:pt x="11" y="18"/>
                  </a:lnTo>
                  <a:lnTo>
                    <a:pt x="9" y="13"/>
                  </a:lnTo>
                  <a:lnTo>
                    <a:pt x="6" y="8"/>
                  </a:lnTo>
                  <a:lnTo>
                    <a:pt x="4" y="4"/>
                  </a:lnTo>
                  <a:lnTo>
                    <a:pt x="0" y="0"/>
                  </a:lnTo>
                </a:path>
              </a:pathLst>
            </a:custGeom>
            <a:noFill/>
            <a:ln w="12700" cap="rnd" cmpd="sng">
              <a:solidFill>
                <a:srgbClr val="8F04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36" name="Freeform 612"/>
            <p:cNvSpPr>
              <a:spLocks/>
            </p:cNvSpPr>
            <p:nvPr/>
          </p:nvSpPr>
          <p:spPr bwMode="auto">
            <a:xfrm>
              <a:off x="459" y="277"/>
              <a:ext cx="17" cy="37"/>
            </a:xfrm>
            <a:custGeom>
              <a:avLst/>
              <a:gdLst/>
              <a:ahLst/>
              <a:cxnLst>
                <a:cxn ang="0">
                  <a:pos x="16" y="36"/>
                </a:cxn>
                <a:cxn ang="0">
                  <a:pos x="16" y="35"/>
                </a:cxn>
                <a:cxn ang="0">
                  <a:pos x="16" y="33"/>
                </a:cxn>
                <a:cxn ang="0">
                  <a:pos x="14" y="30"/>
                </a:cxn>
                <a:cxn ang="0">
                  <a:pos x="13" y="27"/>
                </a:cxn>
                <a:cxn ang="0">
                  <a:pos x="13" y="22"/>
                </a:cxn>
                <a:cxn ang="0">
                  <a:pos x="11" y="18"/>
                </a:cxn>
                <a:cxn ang="0">
                  <a:pos x="9" y="13"/>
                </a:cxn>
                <a:cxn ang="0">
                  <a:pos x="6" y="8"/>
                </a:cxn>
                <a:cxn ang="0">
                  <a:pos x="3" y="4"/>
                </a:cxn>
                <a:cxn ang="0">
                  <a:pos x="0" y="0"/>
                </a:cxn>
              </a:cxnLst>
              <a:rect l="0" t="0" r="r" b="b"/>
              <a:pathLst>
                <a:path w="17" h="37">
                  <a:moveTo>
                    <a:pt x="16" y="36"/>
                  </a:moveTo>
                  <a:lnTo>
                    <a:pt x="16" y="35"/>
                  </a:lnTo>
                  <a:lnTo>
                    <a:pt x="16" y="33"/>
                  </a:lnTo>
                  <a:lnTo>
                    <a:pt x="14" y="30"/>
                  </a:lnTo>
                  <a:lnTo>
                    <a:pt x="13" y="27"/>
                  </a:lnTo>
                  <a:lnTo>
                    <a:pt x="13" y="22"/>
                  </a:lnTo>
                  <a:lnTo>
                    <a:pt x="11" y="18"/>
                  </a:lnTo>
                  <a:lnTo>
                    <a:pt x="9" y="13"/>
                  </a:lnTo>
                  <a:lnTo>
                    <a:pt x="6" y="8"/>
                  </a:lnTo>
                  <a:lnTo>
                    <a:pt x="3" y="4"/>
                  </a:lnTo>
                  <a:lnTo>
                    <a:pt x="0" y="0"/>
                  </a:lnTo>
                </a:path>
              </a:pathLst>
            </a:custGeom>
            <a:noFill/>
            <a:ln w="12700" cap="rnd" cmpd="sng">
              <a:solidFill>
                <a:srgbClr val="8F03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37" name="Freeform 613"/>
            <p:cNvSpPr>
              <a:spLocks/>
            </p:cNvSpPr>
            <p:nvPr/>
          </p:nvSpPr>
          <p:spPr bwMode="auto">
            <a:xfrm>
              <a:off x="459" y="277"/>
              <a:ext cx="17" cy="37"/>
            </a:xfrm>
            <a:custGeom>
              <a:avLst/>
              <a:gdLst/>
              <a:ahLst/>
              <a:cxnLst>
                <a:cxn ang="0">
                  <a:pos x="16" y="36"/>
                </a:cxn>
                <a:cxn ang="0">
                  <a:pos x="16" y="35"/>
                </a:cxn>
                <a:cxn ang="0">
                  <a:pos x="16" y="33"/>
                </a:cxn>
                <a:cxn ang="0">
                  <a:pos x="14" y="30"/>
                </a:cxn>
                <a:cxn ang="0">
                  <a:pos x="13" y="27"/>
                </a:cxn>
                <a:cxn ang="0">
                  <a:pos x="12" y="23"/>
                </a:cxn>
                <a:cxn ang="0">
                  <a:pos x="11" y="18"/>
                </a:cxn>
                <a:cxn ang="0">
                  <a:pos x="9" y="13"/>
                </a:cxn>
                <a:cxn ang="0">
                  <a:pos x="6" y="8"/>
                </a:cxn>
                <a:cxn ang="0">
                  <a:pos x="3" y="4"/>
                </a:cxn>
                <a:cxn ang="0">
                  <a:pos x="0" y="0"/>
                </a:cxn>
              </a:cxnLst>
              <a:rect l="0" t="0" r="r" b="b"/>
              <a:pathLst>
                <a:path w="17" h="37">
                  <a:moveTo>
                    <a:pt x="16" y="36"/>
                  </a:moveTo>
                  <a:lnTo>
                    <a:pt x="16" y="35"/>
                  </a:lnTo>
                  <a:lnTo>
                    <a:pt x="16" y="33"/>
                  </a:lnTo>
                  <a:lnTo>
                    <a:pt x="14" y="30"/>
                  </a:lnTo>
                  <a:lnTo>
                    <a:pt x="13" y="27"/>
                  </a:lnTo>
                  <a:lnTo>
                    <a:pt x="12" y="23"/>
                  </a:lnTo>
                  <a:lnTo>
                    <a:pt x="11" y="18"/>
                  </a:lnTo>
                  <a:lnTo>
                    <a:pt x="9" y="13"/>
                  </a:lnTo>
                  <a:lnTo>
                    <a:pt x="6" y="8"/>
                  </a:lnTo>
                  <a:lnTo>
                    <a:pt x="3" y="4"/>
                  </a:lnTo>
                  <a:lnTo>
                    <a:pt x="0" y="0"/>
                  </a:lnTo>
                </a:path>
              </a:pathLst>
            </a:custGeom>
            <a:noFill/>
            <a:ln w="12700" cap="rnd" cmpd="sng">
              <a:solidFill>
                <a:srgbClr val="8E02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38" name="Freeform 614"/>
            <p:cNvSpPr>
              <a:spLocks/>
            </p:cNvSpPr>
            <p:nvPr/>
          </p:nvSpPr>
          <p:spPr bwMode="auto">
            <a:xfrm>
              <a:off x="459" y="277"/>
              <a:ext cx="17" cy="37"/>
            </a:xfrm>
            <a:custGeom>
              <a:avLst/>
              <a:gdLst/>
              <a:ahLst/>
              <a:cxnLst>
                <a:cxn ang="0">
                  <a:pos x="16" y="36"/>
                </a:cxn>
                <a:cxn ang="0">
                  <a:pos x="16" y="35"/>
                </a:cxn>
                <a:cxn ang="0">
                  <a:pos x="16" y="33"/>
                </a:cxn>
                <a:cxn ang="0">
                  <a:pos x="14" y="30"/>
                </a:cxn>
                <a:cxn ang="0">
                  <a:pos x="13" y="27"/>
                </a:cxn>
                <a:cxn ang="0">
                  <a:pos x="12" y="23"/>
                </a:cxn>
                <a:cxn ang="0">
                  <a:pos x="11" y="18"/>
                </a:cxn>
                <a:cxn ang="0">
                  <a:pos x="9" y="13"/>
                </a:cxn>
                <a:cxn ang="0">
                  <a:pos x="6" y="9"/>
                </a:cxn>
                <a:cxn ang="0">
                  <a:pos x="3" y="4"/>
                </a:cxn>
                <a:cxn ang="0">
                  <a:pos x="0" y="0"/>
                </a:cxn>
              </a:cxnLst>
              <a:rect l="0" t="0" r="r" b="b"/>
              <a:pathLst>
                <a:path w="17" h="37">
                  <a:moveTo>
                    <a:pt x="16" y="36"/>
                  </a:moveTo>
                  <a:lnTo>
                    <a:pt x="16" y="35"/>
                  </a:lnTo>
                  <a:lnTo>
                    <a:pt x="16" y="33"/>
                  </a:lnTo>
                  <a:lnTo>
                    <a:pt x="14" y="30"/>
                  </a:lnTo>
                  <a:lnTo>
                    <a:pt x="13" y="27"/>
                  </a:lnTo>
                  <a:lnTo>
                    <a:pt x="12" y="23"/>
                  </a:lnTo>
                  <a:lnTo>
                    <a:pt x="11" y="18"/>
                  </a:lnTo>
                  <a:lnTo>
                    <a:pt x="9" y="13"/>
                  </a:lnTo>
                  <a:lnTo>
                    <a:pt x="6" y="9"/>
                  </a:lnTo>
                  <a:lnTo>
                    <a:pt x="3" y="4"/>
                  </a:lnTo>
                  <a:lnTo>
                    <a:pt x="0" y="0"/>
                  </a:lnTo>
                </a:path>
              </a:pathLst>
            </a:custGeom>
            <a:noFill/>
            <a:ln w="12700" cap="rnd" cmpd="sng">
              <a:solidFill>
                <a:srgbClr val="8E01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39" name="Freeform 615"/>
            <p:cNvSpPr>
              <a:spLocks/>
            </p:cNvSpPr>
            <p:nvPr/>
          </p:nvSpPr>
          <p:spPr bwMode="auto">
            <a:xfrm>
              <a:off x="459" y="277"/>
              <a:ext cx="17" cy="37"/>
            </a:xfrm>
            <a:custGeom>
              <a:avLst/>
              <a:gdLst/>
              <a:ahLst/>
              <a:cxnLst>
                <a:cxn ang="0">
                  <a:pos x="16" y="36"/>
                </a:cxn>
                <a:cxn ang="0">
                  <a:pos x="16" y="35"/>
                </a:cxn>
                <a:cxn ang="0">
                  <a:pos x="16" y="33"/>
                </a:cxn>
                <a:cxn ang="0">
                  <a:pos x="14" y="30"/>
                </a:cxn>
                <a:cxn ang="0">
                  <a:pos x="13" y="27"/>
                </a:cxn>
                <a:cxn ang="0">
                  <a:pos x="12" y="23"/>
                </a:cxn>
                <a:cxn ang="0">
                  <a:pos x="11" y="18"/>
                </a:cxn>
                <a:cxn ang="0">
                  <a:pos x="9" y="13"/>
                </a:cxn>
                <a:cxn ang="0">
                  <a:pos x="6" y="9"/>
                </a:cxn>
                <a:cxn ang="0">
                  <a:pos x="3" y="4"/>
                </a:cxn>
                <a:cxn ang="0">
                  <a:pos x="0" y="0"/>
                </a:cxn>
              </a:cxnLst>
              <a:rect l="0" t="0" r="r" b="b"/>
              <a:pathLst>
                <a:path w="17" h="37">
                  <a:moveTo>
                    <a:pt x="16" y="36"/>
                  </a:moveTo>
                  <a:lnTo>
                    <a:pt x="16" y="35"/>
                  </a:lnTo>
                  <a:lnTo>
                    <a:pt x="16" y="33"/>
                  </a:lnTo>
                  <a:lnTo>
                    <a:pt x="14" y="30"/>
                  </a:lnTo>
                  <a:lnTo>
                    <a:pt x="13" y="27"/>
                  </a:lnTo>
                  <a:lnTo>
                    <a:pt x="12" y="23"/>
                  </a:lnTo>
                  <a:lnTo>
                    <a:pt x="11" y="18"/>
                  </a:lnTo>
                  <a:lnTo>
                    <a:pt x="9" y="13"/>
                  </a:lnTo>
                  <a:lnTo>
                    <a:pt x="6" y="9"/>
                  </a:lnTo>
                  <a:lnTo>
                    <a:pt x="3" y="4"/>
                  </a:lnTo>
                  <a:lnTo>
                    <a:pt x="0" y="0"/>
                  </a:lnTo>
                </a:path>
              </a:pathLst>
            </a:custGeom>
            <a:noFill/>
            <a:ln w="12700" cap="rnd" cmpd="sng">
              <a:solidFill>
                <a:srgbClr val="8D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40" name="Freeform 616"/>
            <p:cNvSpPr>
              <a:spLocks/>
            </p:cNvSpPr>
            <p:nvPr/>
          </p:nvSpPr>
          <p:spPr bwMode="auto">
            <a:xfrm>
              <a:off x="459" y="277"/>
              <a:ext cx="17" cy="37"/>
            </a:xfrm>
            <a:custGeom>
              <a:avLst/>
              <a:gdLst/>
              <a:ahLst/>
              <a:cxnLst>
                <a:cxn ang="0">
                  <a:pos x="16" y="36"/>
                </a:cxn>
                <a:cxn ang="0">
                  <a:pos x="16" y="35"/>
                </a:cxn>
                <a:cxn ang="0">
                  <a:pos x="16" y="33"/>
                </a:cxn>
                <a:cxn ang="0">
                  <a:pos x="14" y="30"/>
                </a:cxn>
                <a:cxn ang="0">
                  <a:pos x="13" y="27"/>
                </a:cxn>
                <a:cxn ang="0">
                  <a:pos x="12" y="23"/>
                </a:cxn>
                <a:cxn ang="0">
                  <a:pos x="11" y="18"/>
                </a:cxn>
                <a:cxn ang="0">
                  <a:pos x="9" y="13"/>
                </a:cxn>
                <a:cxn ang="0">
                  <a:pos x="6" y="9"/>
                </a:cxn>
                <a:cxn ang="0">
                  <a:pos x="3" y="4"/>
                </a:cxn>
                <a:cxn ang="0">
                  <a:pos x="0" y="0"/>
                </a:cxn>
              </a:cxnLst>
              <a:rect l="0" t="0" r="r" b="b"/>
              <a:pathLst>
                <a:path w="17" h="37">
                  <a:moveTo>
                    <a:pt x="16" y="36"/>
                  </a:moveTo>
                  <a:lnTo>
                    <a:pt x="16" y="35"/>
                  </a:lnTo>
                  <a:lnTo>
                    <a:pt x="16" y="33"/>
                  </a:lnTo>
                  <a:lnTo>
                    <a:pt x="14" y="30"/>
                  </a:lnTo>
                  <a:lnTo>
                    <a:pt x="13" y="27"/>
                  </a:lnTo>
                  <a:lnTo>
                    <a:pt x="12" y="23"/>
                  </a:lnTo>
                  <a:lnTo>
                    <a:pt x="11" y="18"/>
                  </a:lnTo>
                  <a:lnTo>
                    <a:pt x="9" y="13"/>
                  </a:lnTo>
                  <a:lnTo>
                    <a:pt x="6" y="9"/>
                  </a:lnTo>
                  <a:lnTo>
                    <a:pt x="3" y="4"/>
                  </a:lnTo>
                  <a:lnTo>
                    <a:pt x="0" y="0"/>
                  </a:lnTo>
                </a:path>
              </a:pathLst>
            </a:custGeom>
            <a:noFill/>
            <a:ln w="12700" cap="rnd" cmpd="sng">
              <a:solidFill>
                <a:srgbClr val="8D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41" name="Freeform 617"/>
            <p:cNvSpPr>
              <a:spLocks/>
            </p:cNvSpPr>
            <p:nvPr/>
          </p:nvSpPr>
          <p:spPr bwMode="auto">
            <a:xfrm>
              <a:off x="459" y="277"/>
              <a:ext cx="17" cy="37"/>
            </a:xfrm>
            <a:custGeom>
              <a:avLst/>
              <a:gdLst/>
              <a:ahLst/>
              <a:cxnLst>
                <a:cxn ang="0">
                  <a:pos x="16" y="36"/>
                </a:cxn>
                <a:cxn ang="0">
                  <a:pos x="16" y="36"/>
                </a:cxn>
                <a:cxn ang="0">
                  <a:pos x="14" y="34"/>
                </a:cxn>
                <a:cxn ang="0">
                  <a:pos x="14" y="31"/>
                </a:cxn>
                <a:cxn ang="0">
                  <a:pos x="13" y="27"/>
                </a:cxn>
                <a:cxn ang="0">
                  <a:pos x="12" y="23"/>
                </a:cxn>
                <a:cxn ang="0">
                  <a:pos x="11" y="18"/>
                </a:cxn>
                <a:cxn ang="0">
                  <a:pos x="9" y="13"/>
                </a:cxn>
                <a:cxn ang="0">
                  <a:pos x="6" y="9"/>
                </a:cxn>
                <a:cxn ang="0">
                  <a:pos x="3" y="4"/>
                </a:cxn>
                <a:cxn ang="0">
                  <a:pos x="0" y="0"/>
                </a:cxn>
              </a:cxnLst>
              <a:rect l="0" t="0" r="r" b="b"/>
              <a:pathLst>
                <a:path w="17" h="37">
                  <a:moveTo>
                    <a:pt x="16" y="36"/>
                  </a:moveTo>
                  <a:lnTo>
                    <a:pt x="16" y="36"/>
                  </a:lnTo>
                  <a:lnTo>
                    <a:pt x="14" y="34"/>
                  </a:lnTo>
                  <a:lnTo>
                    <a:pt x="14" y="31"/>
                  </a:lnTo>
                  <a:lnTo>
                    <a:pt x="13" y="27"/>
                  </a:lnTo>
                  <a:lnTo>
                    <a:pt x="12" y="23"/>
                  </a:lnTo>
                  <a:lnTo>
                    <a:pt x="11" y="18"/>
                  </a:lnTo>
                  <a:lnTo>
                    <a:pt x="9" y="13"/>
                  </a:lnTo>
                  <a:lnTo>
                    <a:pt x="6" y="9"/>
                  </a:lnTo>
                  <a:lnTo>
                    <a:pt x="3" y="4"/>
                  </a:lnTo>
                  <a:lnTo>
                    <a:pt x="0" y="0"/>
                  </a:lnTo>
                </a:path>
              </a:pathLst>
            </a:custGeom>
            <a:noFill/>
            <a:ln w="12700" cap="rnd" cmpd="sng">
              <a:solidFill>
                <a:srgbClr val="8C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42" name="Freeform 618"/>
            <p:cNvSpPr>
              <a:spLocks/>
            </p:cNvSpPr>
            <p:nvPr/>
          </p:nvSpPr>
          <p:spPr bwMode="auto">
            <a:xfrm>
              <a:off x="459" y="277"/>
              <a:ext cx="17" cy="37"/>
            </a:xfrm>
            <a:custGeom>
              <a:avLst/>
              <a:gdLst/>
              <a:ahLst/>
              <a:cxnLst>
                <a:cxn ang="0">
                  <a:pos x="16" y="36"/>
                </a:cxn>
                <a:cxn ang="0">
                  <a:pos x="16" y="36"/>
                </a:cxn>
                <a:cxn ang="0">
                  <a:pos x="14" y="34"/>
                </a:cxn>
                <a:cxn ang="0">
                  <a:pos x="14" y="31"/>
                </a:cxn>
                <a:cxn ang="0">
                  <a:pos x="13" y="27"/>
                </a:cxn>
                <a:cxn ang="0">
                  <a:pos x="12" y="23"/>
                </a:cxn>
                <a:cxn ang="0">
                  <a:pos x="11" y="18"/>
                </a:cxn>
                <a:cxn ang="0">
                  <a:pos x="9" y="14"/>
                </a:cxn>
                <a:cxn ang="0">
                  <a:pos x="6" y="9"/>
                </a:cxn>
                <a:cxn ang="0">
                  <a:pos x="3" y="4"/>
                </a:cxn>
                <a:cxn ang="0">
                  <a:pos x="0" y="0"/>
                </a:cxn>
              </a:cxnLst>
              <a:rect l="0" t="0" r="r" b="b"/>
              <a:pathLst>
                <a:path w="17" h="37">
                  <a:moveTo>
                    <a:pt x="16" y="36"/>
                  </a:moveTo>
                  <a:lnTo>
                    <a:pt x="16" y="36"/>
                  </a:lnTo>
                  <a:lnTo>
                    <a:pt x="14" y="34"/>
                  </a:lnTo>
                  <a:lnTo>
                    <a:pt x="14" y="31"/>
                  </a:lnTo>
                  <a:lnTo>
                    <a:pt x="13" y="27"/>
                  </a:lnTo>
                  <a:lnTo>
                    <a:pt x="12" y="23"/>
                  </a:lnTo>
                  <a:lnTo>
                    <a:pt x="11" y="18"/>
                  </a:lnTo>
                  <a:lnTo>
                    <a:pt x="9" y="14"/>
                  </a:lnTo>
                  <a:lnTo>
                    <a:pt x="6" y="9"/>
                  </a:lnTo>
                  <a:lnTo>
                    <a:pt x="3" y="4"/>
                  </a:lnTo>
                  <a:lnTo>
                    <a:pt x="0" y="0"/>
                  </a:lnTo>
                </a:path>
              </a:pathLst>
            </a:custGeom>
            <a:noFill/>
            <a:ln w="12700" cap="rnd" cmpd="sng">
              <a:solidFill>
                <a:srgbClr val="8C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43" name="Freeform 619"/>
            <p:cNvSpPr>
              <a:spLocks/>
            </p:cNvSpPr>
            <p:nvPr/>
          </p:nvSpPr>
          <p:spPr bwMode="auto">
            <a:xfrm>
              <a:off x="459" y="277"/>
              <a:ext cx="17" cy="37"/>
            </a:xfrm>
            <a:custGeom>
              <a:avLst/>
              <a:gdLst/>
              <a:ahLst/>
              <a:cxnLst>
                <a:cxn ang="0">
                  <a:pos x="16" y="36"/>
                </a:cxn>
                <a:cxn ang="0">
                  <a:pos x="16" y="36"/>
                </a:cxn>
                <a:cxn ang="0">
                  <a:pos x="14" y="34"/>
                </a:cxn>
                <a:cxn ang="0">
                  <a:pos x="14" y="31"/>
                </a:cxn>
                <a:cxn ang="0">
                  <a:pos x="13" y="27"/>
                </a:cxn>
                <a:cxn ang="0">
                  <a:pos x="12" y="23"/>
                </a:cxn>
                <a:cxn ang="0">
                  <a:pos x="11" y="18"/>
                </a:cxn>
                <a:cxn ang="0">
                  <a:pos x="9" y="14"/>
                </a:cxn>
                <a:cxn ang="0">
                  <a:pos x="6" y="9"/>
                </a:cxn>
                <a:cxn ang="0">
                  <a:pos x="3" y="4"/>
                </a:cxn>
                <a:cxn ang="0">
                  <a:pos x="0" y="0"/>
                </a:cxn>
              </a:cxnLst>
              <a:rect l="0" t="0" r="r" b="b"/>
              <a:pathLst>
                <a:path w="17" h="37">
                  <a:moveTo>
                    <a:pt x="16" y="36"/>
                  </a:moveTo>
                  <a:lnTo>
                    <a:pt x="16" y="36"/>
                  </a:lnTo>
                  <a:lnTo>
                    <a:pt x="14" y="34"/>
                  </a:lnTo>
                  <a:lnTo>
                    <a:pt x="14" y="31"/>
                  </a:lnTo>
                  <a:lnTo>
                    <a:pt x="13" y="27"/>
                  </a:lnTo>
                  <a:lnTo>
                    <a:pt x="12" y="23"/>
                  </a:lnTo>
                  <a:lnTo>
                    <a:pt x="11" y="18"/>
                  </a:lnTo>
                  <a:lnTo>
                    <a:pt x="9" y="14"/>
                  </a:lnTo>
                  <a:lnTo>
                    <a:pt x="6" y="9"/>
                  </a:lnTo>
                  <a:lnTo>
                    <a:pt x="3" y="4"/>
                  </a:lnTo>
                  <a:lnTo>
                    <a:pt x="0" y="0"/>
                  </a:lnTo>
                </a:path>
              </a:pathLst>
            </a:custGeom>
            <a:noFill/>
            <a:ln w="12700" cap="rnd" cmpd="sng">
              <a:solidFill>
                <a:srgbClr val="8C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44" name="Freeform 620"/>
            <p:cNvSpPr>
              <a:spLocks/>
            </p:cNvSpPr>
            <p:nvPr/>
          </p:nvSpPr>
          <p:spPr bwMode="auto">
            <a:xfrm>
              <a:off x="459" y="277"/>
              <a:ext cx="17" cy="37"/>
            </a:xfrm>
            <a:custGeom>
              <a:avLst/>
              <a:gdLst/>
              <a:ahLst/>
              <a:cxnLst>
                <a:cxn ang="0">
                  <a:pos x="16" y="36"/>
                </a:cxn>
                <a:cxn ang="0">
                  <a:pos x="16" y="36"/>
                </a:cxn>
                <a:cxn ang="0">
                  <a:pos x="14" y="34"/>
                </a:cxn>
                <a:cxn ang="0">
                  <a:pos x="14" y="31"/>
                </a:cxn>
                <a:cxn ang="0">
                  <a:pos x="13" y="27"/>
                </a:cxn>
                <a:cxn ang="0">
                  <a:pos x="12" y="23"/>
                </a:cxn>
                <a:cxn ang="0">
                  <a:pos x="11" y="18"/>
                </a:cxn>
                <a:cxn ang="0">
                  <a:pos x="9" y="14"/>
                </a:cxn>
                <a:cxn ang="0">
                  <a:pos x="6" y="9"/>
                </a:cxn>
                <a:cxn ang="0">
                  <a:pos x="3" y="4"/>
                </a:cxn>
                <a:cxn ang="0">
                  <a:pos x="0" y="0"/>
                </a:cxn>
              </a:cxnLst>
              <a:rect l="0" t="0" r="r" b="b"/>
              <a:pathLst>
                <a:path w="17" h="37">
                  <a:moveTo>
                    <a:pt x="16" y="36"/>
                  </a:moveTo>
                  <a:lnTo>
                    <a:pt x="16" y="36"/>
                  </a:lnTo>
                  <a:lnTo>
                    <a:pt x="14" y="34"/>
                  </a:lnTo>
                  <a:lnTo>
                    <a:pt x="14" y="31"/>
                  </a:lnTo>
                  <a:lnTo>
                    <a:pt x="13" y="27"/>
                  </a:lnTo>
                  <a:lnTo>
                    <a:pt x="12" y="23"/>
                  </a:lnTo>
                  <a:lnTo>
                    <a:pt x="11" y="18"/>
                  </a:lnTo>
                  <a:lnTo>
                    <a:pt x="9" y="14"/>
                  </a:lnTo>
                  <a:lnTo>
                    <a:pt x="6" y="9"/>
                  </a:lnTo>
                  <a:lnTo>
                    <a:pt x="3" y="4"/>
                  </a:lnTo>
                  <a:lnTo>
                    <a:pt x="0" y="0"/>
                  </a:lnTo>
                </a:path>
              </a:pathLst>
            </a:custGeom>
            <a:noFill/>
            <a:ln w="12700" cap="rnd" cmpd="sng">
              <a:solidFill>
                <a:srgbClr val="8B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45" name="Freeform 621"/>
            <p:cNvSpPr>
              <a:spLocks/>
            </p:cNvSpPr>
            <p:nvPr/>
          </p:nvSpPr>
          <p:spPr bwMode="auto">
            <a:xfrm>
              <a:off x="459" y="277"/>
              <a:ext cx="17" cy="37"/>
            </a:xfrm>
            <a:custGeom>
              <a:avLst/>
              <a:gdLst/>
              <a:ahLst/>
              <a:cxnLst>
                <a:cxn ang="0">
                  <a:pos x="16" y="36"/>
                </a:cxn>
                <a:cxn ang="0">
                  <a:pos x="16" y="36"/>
                </a:cxn>
                <a:cxn ang="0">
                  <a:pos x="14" y="34"/>
                </a:cxn>
                <a:cxn ang="0">
                  <a:pos x="14" y="31"/>
                </a:cxn>
                <a:cxn ang="0">
                  <a:pos x="13" y="28"/>
                </a:cxn>
                <a:cxn ang="0">
                  <a:pos x="12" y="23"/>
                </a:cxn>
                <a:cxn ang="0">
                  <a:pos x="11" y="19"/>
                </a:cxn>
                <a:cxn ang="0">
                  <a:pos x="9" y="14"/>
                </a:cxn>
                <a:cxn ang="0">
                  <a:pos x="6" y="9"/>
                </a:cxn>
                <a:cxn ang="0">
                  <a:pos x="3" y="4"/>
                </a:cxn>
                <a:cxn ang="0">
                  <a:pos x="0" y="0"/>
                </a:cxn>
              </a:cxnLst>
              <a:rect l="0" t="0" r="r" b="b"/>
              <a:pathLst>
                <a:path w="17" h="37">
                  <a:moveTo>
                    <a:pt x="16" y="36"/>
                  </a:moveTo>
                  <a:lnTo>
                    <a:pt x="16" y="36"/>
                  </a:lnTo>
                  <a:lnTo>
                    <a:pt x="14" y="34"/>
                  </a:lnTo>
                  <a:lnTo>
                    <a:pt x="14" y="31"/>
                  </a:lnTo>
                  <a:lnTo>
                    <a:pt x="13" y="28"/>
                  </a:lnTo>
                  <a:lnTo>
                    <a:pt x="12" y="23"/>
                  </a:lnTo>
                  <a:lnTo>
                    <a:pt x="11" y="19"/>
                  </a:lnTo>
                  <a:lnTo>
                    <a:pt x="9" y="14"/>
                  </a:lnTo>
                  <a:lnTo>
                    <a:pt x="6" y="9"/>
                  </a:lnTo>
                  <a:lnTo>
                    <a:pt x="3" y="4"/>
                  </a:lnTo>
                  <a:lnTo>
                    <a:pt x="0" y="0"/>
                  </a:lnTo>
                </a:path>
              </a:pathLst>
            </a:custGeom>
            <a:noFill/>
            <a:ln w="12700" cap="rnd" cmpd="sng">
              <a:solidFill>
                <a:srgbClr val="8B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46" name="Freeform 622"/>
            <p:cNvSpPr>
              <a:spLocks/>
            </p:cNvSpPr>
            <p:nvPr/>
          </p:nvSpPr>
          <p:spPr bwMode="auto">
            <a:xfrm>
              <a:off x="459" y="277"/>
              <a:ext cx="17" cy="37"/>
            </a:xfrm>
            <a:custGeom>
              <a:avLst/>
              <a:gdLst/>
              <a:ahLst/>
              <a:cxnLst>
                <a:cxn ang="0">
                  <a:pos x="16" y="36"/>
                </a:cxn>
                <a:cxn ang="0">
                  <a:pos x="14" y="36"/>
                </a:cxn>
                <a:cxn ang="0">
                  <a:pos x="14" y="34"/>
                </a:cxn>
                <a:cxn ang="0">
                  <a:pos x="14" y="31"/>
                </a:cxn>
                <a:cxn ang="0">
                  <a:pos x="13" y="28"/>
                </a:cxn>
                <a:cxn ang="0">
                  <a:pos x="12" y="24"/>
                </a:cxn>
                <a:cxn ang="0">
                  <a:pos x="11" y="19"/>
                </a:cxn>
                <a:cxn ang="0">
                  <a:pos x="9" y="14"/>
                </a:cxn>
                <a:cxn ang="0">
                  <a:pos x="6" y="9"/>
                </a:cxn>
                <a:cxn ang="0">
                  <a:pos x="3" y="5"/>
                </a:cxn>
                <a:cxn ang="0">
                  <a:pos x="0" y="0"/>
                </a:cxn>
              </a:cxnLst>
              <a:rect l="0" t="0" r="r" b="b"/>
              <a:pathLst>
                <a:path w="17" h="37">
                  <a:moveTo>
                    <a:pt x="16" y="36"/>
                  </a:moveTo>
                  <a:lnTo>
                    <a:pt x="14" y="36"/>
                  </a:lnTo>
                  <a:lnTo>
                    <a:pt x="14" y="34"/>
                  </a:lnTo>
                  <a:lnTo>
                    <a:pt x="14" y="31"/>
                  </a:lnTo>
                  <a:lnTo>
                    <a:pt x="13" y="28"/>
                  </a:lnTo>
                  <a:lnTo>
                    <a:pt x="12" y="24"/>
                  </a:lnTo>
                  <a:lnTo>
                    <a:pt x="11" y="19"/>
                  </a:lnTo>
                  <a:lnTo>
                    <a:pt x="9" y="14"/>
                  </a:lnTo>
                  <a:lnTo>
                    <a:pt x="6" y="9"/>
                  </a:lnTo>
                  <a:lnTo>
                    <a:pt x="3" y="5"/>
                  </a:lnTo>
                  <a:lnTo>
                    <a:pt x="0" y="0"/>
                  </a:lnTo>
                </a:path>
              </a:pathLst>
            </a:custGeom>
            <a:noFill/>
            <a:ln w="12700" cap="rnd" cmpd="sng">
              <a:solidFill>
                <a:srgbClr val="8A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47" name="Freeform 623"/>
            <p:cNvSpPr>
              <a:spLocks/>
            </p:cNvSpPr>
            <p:nvPr/>
          </p:nvSpPr>
          <p:spPr bwMode="auto">
            <a:xfrm>
              <a:off x="459" y="277"/>
              <a:ext cx="17" cy="37"/>
            </a:xfrm>
            <a:custGeom>
              <a:avLst/>
              <a:gdLst/>
              <a:ahLst/>
              <a:cxnLst>
                <a:cxn ang="0">
                  <a:pos x="16" y="36"/>
                </a:cxn>
                <a:cxn ang="0">
                  <a:pos x="16" y="36"/>
                </a:cxn>
                <a:cxn ang="0">
                  <a:pos x="16" y="34"/>
                </a:cxn>
                <a:cxn ang="0">
                  <a:pos x="16" y="31"/>
                </a:cxn>
                <a:cxn ang="0">
                  <a:pos x="14" y="28"/>
                </a:cxn>
                <a:cxn ang="0">
                  <a:pos x="13" y="24"/>
                </a:cxn>
                <a:cxn ang="0">
                  <a:pos x="12" y="19"/>
                </a:cxn>
                <a:cxn ang="0">
                  <a:pos x="9" y="14"/>
                </a:cxn>
                <a:cxn ang="0">
                  <a:pos x="7" y="9"/>
                </a:cxn>
                <a:cxn ang="0">
                  <a:pos x="3" y="5"/>
                </a:cxn>
                <a:cxn ang="0">
                  <a:pos x="0" y="0"/>
                </a:cxn>
              </a:cxnLst>
              <a:rect l="0" t="0" r="r" b="b"/>
              <a:pathLst>
                <a:path w="17" h="37">
                  <a:moveTo>
                    <a:pt x="16" y="36"/>
                  </a:moveTo>
                  <a:lnTo>
                    <a:pt x="16" y="36"/>
                  </a:lnTo>
                  <a:lnTo>
                    <a:pt x="16" y="34"/>
                  </a:lnTo>
                  <a:lnTo>
                    <a:pt x="16" y="31"/>
                  </a:lnTo>
                  <a:lnTo>
                    <a:pt x="14" y="28"/>
                  </a:lnTo>
                  <a:lnTo>
                    <a:pt x="13" y="24"/>
                  </a:lnTo>
                  <a:lnTo>
                    <a:pt x="12" y="19"/>
                  </a:lnTo>
                  <a:lnTo>
                    <a:pt x="9" y="14"/>
                  </a:lnTo>
                  <a:lnTo>
                    <a:pt x="7" y="9"/>
                  </a:lnTo>
                  <a:lnTo>
                    <a:pt x="3" y="5"/>
                  </a:lnTo>
                  <a:lnTo>
                    <a:pt x="0" y="0"/>
                  </a:lnTo>
                </a:path>
              </a:pathLst>
            </a:custGeom>
            <a:noFill/>
            <a:ln w="12700" cap="rnd" cmpd="sng">
              <a:solidFill>
                <a:srgbClr val="8A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48" name="Freeform 624"/>
            <p:cNvSpPr>
              <a:spLocks/>
            </p:cNvSpPr>
            <p:nvPr/>
          </p:nvSpPr>
          <p:spPr bwMode="auto">
            <a:xfrm>
              <a:off x="459" y="277"/>
              <a:ext cx="17" cy="37"/>
            </a:xfrm>
            <a:custGeom>
              <a:avLst/>
              <a:gdLst/>
              <a:ahLst/>
              <a:cxnLst>
                <a:cxn ang="0">
                  <a:pos x="16" y="36"/>
                </a:cxn>
                <a:cxn ang="0">
                  <a:pos x="16" y="36"/>
                </a:cxn>
                <a:cxn ang="0">
                  <a:pos x="16" y="34"/>
                </a:cxn>
                <a:cxn ang="0">
                  <a:pos x="16" y="31"/>
                </a:cxn>
                <a:cxn ang="0">
                  <a:pos x="14" y="28"/>
                </a:cxn>
                <a:cxn ang="0">
                  <a:pos x="13" y="24"/>
                </a:cxn>
                <a:cxn ang="0">
                  <a:pos x="11" y="19"/>
                </a:cxn>
                <a:cxn ang="0">
                  <a:pos x="9" y="14"/>
                </a:cxn>
                <a:cxn ang="0">
                  <a:pos x="7" y="9"/>
                </a:cxn>
                <a:cxn ang="0">
                  <a:pos x="3" y="5"/>
                </a:cxn>
                <a:cxn ang="0">
                  <a:pos x="0" y="0"/>
                </a:cxn>
              </a:cxnLst>
              <a:rect l="0" t="0" r="r" b="b"/>
              <a:pathLst>
                <a:path w="17" h="37">
                  <a:moveTo>
                    <a:pt x="16" y="36"/>
                  </a:moveTo>
                  <a:lnTo>
                    <a:pt x="16" y="36"/>
                  </a:lnTo>
                  <a:lnTo>
                    <a:pt x="16" y="34"/>
                  </a:lnTo>
                  <a:lnTo>
                    <a:pt x="16" y="31"/>
                  </a:lnTo>
                  <a:lnTo>
                    <a:pt x="14" y="28"/>
                  </a:lnTo>
                  <a:lnTo>
                    <a:pt x="13" y="24"/>
                  </a:lnTo>
                  <a:lnTo>
                    <a:pt x="11" y="19"/>
                  </a:lnTo>
                  <a:lnTo>
                    <a:pt x="9" y="14"/>
                  </a:lnTo>
                  <a:lnTo>
                    <a:pt x="7" y="9"/>
                  </a:lnTo>
                  <a:lnTo>
                    <a:pt x="3" y="5"/>
                  </a:lnTo>
                  <a:lnTo>
                    <a:pt x="0" y="0"/>
                  </a:lnTo>
                </a:path>
              </a:pathLst>
            </a:custGeom>
            <a:noFill/>
            <a:ln w="12700" cap="rnd" cmpd="sng">
              <a:solidFill>
                <a:srgbClr val="89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49" name="Freeform 625"/>
            <p:cNvSpPr>
              <a:spLocks/>
            </p:cNvSpPr>
            <p:nvPr/>
          </p:nvSpPr>
          <p:spPr bwMode="auto">
            <a:xfrm>
              <a:off x="459" y="277"/>
              <a:ext cx="17" cy="37"/>
            </a:xfrm>
            <a:custGeom>
              <a:avLst/>
              <a:gdLst/>
              <a:ahLst/>
              <a:cxnLst>
                <a:cxn ang="0">
                  <a:pos x="16" y="36"/>
                </a:cxn>
                <a:cxn ang="0">
                  <a:pos x="16" y="36"/>
                </a:cxn>
                <a:cxn ang="0">
                  <a:pos x="16" y="34"/>
                </a:cxn>
                <a:cxn ang="0">
                  <a:pos x="14" y="31"/>
                </a:cxn>
                <a:cxn ang="0">
                  <a:pos x="14" y="28"/>
                </a:cxn>
                <a:cxn ang="0">
                  <a:pos x="13" y="24"/>
                </a:cxn>
                <a:cxn ang="0">
                  <a:pos x="11" y="19"/>
                </a:cxn>
                <a:cxn ang="0">
                  <a:pos x="9" y="14"/>
                </a:cxn>
                <a:cxn ang="0">
                  <a:pos x="7" y="9"/>
                </a:cxn>
                <a:cxn ang="0">
                  <a:pos x="3" y="5"/>
                </a:cxn>
                <a:cxn ang="0">
                  <a:pos x="0" y="0"/>
                </a:cxn>
              </a:cxnLst>
              <a:rect l="0" t="0" r="r" b="b"/>
              <a:pathLst>
                <a:path w="17" h="37">
                  <a:moveTo>
                    <a:pt x="16" y="36"/>
                  </a:moveTo>
                  <a:lnTo>
                    <a:pt x="16" y="36"/>
                  </a:lnTo>
                  <a:lnTo>
                    <a:pt x="16" y="34"/>
                  </a:lnTo>
                  <a:lnTo>
                    <a:pt x="14" y="31"/>
                  </a:lnTo>
                  <a:lnTo>
                    <a:pt x="14" y="28"/>
                  </a:lnTo>
                  <a:lnTo>
                    <a:pt x="13" y="24"/>
                  </a:lnTo>
                  <a:lnTo>
                    <a:pt x="11" y="19"/>
                  </a:lnTo>
                  <a:lnTo>
                    <a:pt x="9" y="14"/>
                  </a:lnTo>
                  <a:lnTo>
                    <a:pt x="7" y="9"/>
                  </a:lnTo>
                  <a:lnTo>
                    <a:pt x="3" y="5"/>
                  </a:lnTo>
                  <a:lnTo>
                    <a:pt x="0" y="0"/>
                  </a:lnTo>
                </a:path>
              </a:pathLst>
            </a:custGeom>
            <a:noFill/>
            <a:ln w="12700" cap="rnd" cmpd="sng">
              <a:solidFill>
                <a:srgbClr val="89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50" name="Freeform 626"/>
            <p:cNvSpPr>
              <a:spLocks/>
            </p:cNvSpPr>
            <p:nvPr/>
          </p:nvSpPr>
          <p:spPr bwMode="auto">
            <a:xfrm>
              <a:off x="459" y="277"/>
              <a:ext cx="17" cy="37"/>
            </a:xfrm>
            <a:custGeom>
              <a:avLst/>
              <a:gdLst/>
              <a:ahLst/>
              <a:cxnLst>
                <a:cxn ang="0">
                  <a:pos x="16" y="36"/>
                </a:cxn>
                <a:cxn ang="0">
                  <a:pos x="16" y="36"/>
                </a:cxn>
                <a:cxn ang="0">
                  <a:pos x="16" y="34"/>
                </a:cxn>
                <a:cxn ang="0">
                  <a:pos x="14" y="31"/>
                </a:cxn>
                <a:cxn ang="0">
                  <a:pos x="14" y="28"/>
                </a:cxn>
                <a:cxn ang="0">
                  <a:pos x="13" y="24"/>
                </a:cxn>
                <a:cxn ang="0">
                  <a:pos x="11" y="19"/>
                </a:cxn>
                <a:cxn ang="0">
                  <a:pos x="9" y="14"/>
                </a:cxn>
                <a:cxn ang="0">
                  <a:pos x="7" y="10"/>
                </a:cxn>
                <a:cxn ang="0">
                  <a:pos x="3" y="5"/>
                </a:cxn>
                <a:cxn ang="0">
                  <a:pos x="0" y="0"/>
                </a:cxn>
              </a:cxnLst>
              <a:rect l="0" t="0" r="r" b="b"/>
              <a:pathLst>
                <a:path w="17" h="37">
                  <a:moveTo>
                    <a:pt x="16" y="36"/>
                  </a:moveTo>
                  <a:lnTo>
                    <a:pt x="16" y="36"/>
                  </a:lnTo>
                  <a:lnTo>
                    <a:pt x="16" y="34"/>
                  </a:lnTo>
                  <a:lnTo>
                    <a:pt x="14" y="31"/>
                  </a:lnTo>
                  <a:lnTo>
                    <a:pt x="14" y="28"/>
                  </a:lnTo>
                  <a:lnTo>
                    <a:pt x="13" y="24"/>
                  </a:lnTo>
                  <a:lnTo>
                    <a:pt x="11" y="19"/>
                  </a:lnTo>
                  <a:lnTo>
                    <a:pt x="9" y="14"/>
                  </a:lnTo>
                  <a:lnTo>
                    <a:pt x="7" y="10"/>
                  </a:lnTo>
                  <a:lnTo>
                    <a:pt x="3" y="5"/>
                  </a:lnTo>
                  <a:lnTo>
                    <a:pt x="0" y="0"/>
                  </a:lnTo>
                </a:path>
              </a:pathLst>
            </a:custGeom>
            <a:noFill/>
            <a:ln w="12700" cap="rnd" cmpd="sng">
              <a:solidFill>
                <a:srgbClr val="88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51" name="Freeform 627"/>
            <p:cNvSpPr>
              <a:spLocks/>
            </p:cNvSpPr>
            <p:nvPr/>
          </p:nvSpPr>
          <p:spPr bwMode="auto">
            <a:xfrm>
              <a:off x="459" y="277"/>
              <a:ext cx="17" cy="38"/>
            </a:xfrm>
            <a:custGeom>
              <a:avLst/>
              <a:gdLst/>
              <a:ahLst/>
              <a:cxnLst>
                <a:cxn ang="0">
                  <a:pos x="16" y="37"/>
                </a:cxn>
                <a:cxn ang="0">
                  <a:pos x="16" y="36"/>
                </a:cxn>
                <a:cxn ang="0">
                  <a:pos x="16" y="34"/>
                </a:cxn>
                <a:cxn ang="0">
                  <a:pos x="14" y="31"/>
                </a:cxn>
                <a:cxn ang="0">
                  <a:pos x="14" y="28"/>
                </a:cxn>
                <a:cxn ang="0">
                  <a:pos x="13" y="24"/>
                </a:cxn>
                <a:cxn ang="0">
                  <a:pos x="11" y="19"/>
                </a:cxn>
                <a:cxn ang="0">
                  <a:pos x="8" y="14"/>
                </a:cxn>
                <a:cxn ang="0">
                  <a:pos x="7" y="10"/>
                </a:cxn>
                <a:cxn ang="0">
                  <a:pos x="3" y="5"/>
                </a:cxn>
                <a:cxn ang="0">
                  <a:pos x="0" y="0"/>
                </a:cxn>
              </a:cxnLst>
              <a:rect l="0" t="0" r="r" b="b"/>
              <a:pathLst>
                <a:path w="17" h="38">
                  <a:moveTo>
                    <a:pt x="16" y="37"/>
                  </a:moveTo>
                  <a:lnTo>
                    <a:pt x="16" y="36"/>
                  </a:lnTo>
                  <a:lnTo>
                    <a:pt x="16" y="34"/>
                  </a:lnTo>
                  <a:lnTo>
                    <a:pt x="14" y="31"/>
                  </a:lnTo>
                  <a:lnTo>
                    <a:pt x="14" y="28"/>
                  </a:lnTo>
                  <a:lnTo>
                    <a:pt x="13" y="24"/>
                  </a:lnTo>
                  <a:lnTo>
                    <a:pt x="11" y="19"/>
                  </a:lnTo>
                  <a:lnTo>
                    <a:pt x="8" y="14"/>
                  </a:lnTo>
                  <a:lnTo>
                    <a:pt x="7" y="10"/>
                  </a:lnTo>
                  <a:lnTo>
                    <a:pt x="3" y="5"/>
                  </a:lnTo>
                  <a:lnTo>
                    <a:pt x="0" y="0"/>
                  </a:lnTo>
                </a:path>
              </a:pathLst>
            </a:custGeom>
            <a:noFill/>
            <a:ln w="12700" cap="rnd" cmpd="sng">
              <a:solidFill>
                <a:srgbClr val="88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52" name="Freeform 628"/>
            <p:cNvSpPr>
              <a:spLocks/>
            </p:cNvSpPr>
            <p:nvPr/>
          </p:nvSpPr>
          <p:spPr bwMode="auto">
            <a:xfrm>
              <a:off x="459" y="277"/>
              <a:ext cx="17" cy="38"/>
            </a:xfrm>
            <a:custGeom>
              <a:avLst/>
              <a:gdLst/>
              <a:ahLst/>
              <a:cxnLst>
                <a:cxn ang="0">
                  <a:pos x="16" y="37"/>
                </a:cxn>
                <a:cxn ang="0">
                  <a:pos x="16" y="36"/>
                </a:cxn>
                <a:cxn ang="0">
                  <a:pos x="16" y="34"/>
                </a:cxn>
                <a:cxn ang="0">
                  <a:pos x="14" y="32"/>
                </a:cxn>
                <a:cxn ang="0">
                  <a:pos x="14" y="28"/>
                </a:cxn>
                <a:cxn ang="0">
                  <a:pos x="13" y="24"/>
                </a:cxn>
                <a:cxn ang="0">
                  <a:pos x="11" y="19"/>
                </a:cxn>
                <a:cxn ang="0">
                  <a:pos x="8" y="15"/>
                </a:cxn>
                <a:cxn ang="0">
                  <a:pos x="6" y="10"/>
                </a:cxn>
                <a:cxn ang="0">
                  <a:pos x="3" y="5"/>
                </a:cxn>
                <a:cxn ang="0">
                  <a:pos x="0" y="0"/>
                </a:cxn>
              </a:cxnLst>
              <a:rect l="0" t="0" r="r" b="b"/>
              <a:pathLst>
                <a:path w="17" h="38">
                  <a:moveTo>
                    <a:pt x="16" y="37"/>
                  </a:moveTo>
                  <a:lnTo>
                    <a:pt x="16" y="36"/>
                  </a:lnTo>
                  <a:lnTo>
                    <a:pt x="16" y="34"/>
                  </a:lnTo>
                  <a:lnTo>
                    <a:pt x="14" y="32"/>
                  </a:lnTo>
                  <a:lnTo>
                    <a:pt x="14" y="28"/>
                  </a:lnTo>
                  <a:lnTo>
                    <a:pt x="13" y="24"/>
                  </a:lnTo>
                  <a:lnTo>
                    <a:pt x="11" y="19"/>
                  </a:lnTo>
                  <a:lnTo>
                    <a:pt x="8" y="15"/>
                  </a:lnTo>
                  <a:lnTo>
                    <a:pt x="6" y="10"/>
                  </a:lnTo>
                  <a:lnTo>
                    <a:pt x="3" y="5"/>
                  </a:lnTo>
                  <a:lnTo>
                    <a:pt x="0" y="0"/>
                  </a:lnTo>
                </a:path>
              </a:pathLst>
            </a:custGeom>
            <a:noFill/>
            <a:ln w="12700" cap="rnd" cmpd="sng">
              <a:solidFill>
                <a:srgbClr val="88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53" name="Freeform 629"/>
            <p:cNvSpPr>
              <a:spLocks/>
            </p:cNvSpPr>
            <p:nvPr/>
          </p:nvSpPr>
          <p:spPr bwMode="auto">
            <a:xfrm>
              <a:off x="459" y="277"/>
              <a:ext cx="17" cy="38"/>
            </a:xfrm>
            <a:custGeom>
              <a:avLst/>
              <a:gdLst/>
              <a:ahLst/>
              <a:cxnLst>
                <a:cxn ang="0">
                  <a:pos x="16" y="37"/>
                </a:cxn>
                <a:cxn ang="0">
                  <a:pos x="16" y="36"/>
                </a:cxn>
                <a:cxn ang="0">
                  <a:pos x="16" y="34"/>
                </a:cxn>
                <a:cxn ang="0">
                  <a:pos x="14" y="32"/>
                </a:cxn>
                <a:cxn ang="0">
                  <a:pos x="14" y="28"/>
                </a:cxn>
                <a:cxn ang="0">
                  <a:pos x="13" y="24"/>
                </a:cxn>
                <a:cxn ang="0">
                  <a:pos x="11" y="20"/>
                </a:cxn>
                <a:cxn ang="0">
                  <a:pos x="8" y="15"/>
                </a:cxn>
                <a:cxn ang="0">
                  <a:pos x="6" y="10"/>
                </a:cxn>
                <a:cxn ang="0">
                  <a:pos x="3" y="5"/>
                </a:cxn>
                <a:cxn ang="0">
                  <a:pos x="0" y="0"/>
                </a:cxn>
              </a:cxnLst>
              <a:rect l="0" t="0" r="r" b="b"/>
              <a:pathLst>
                <a:path w="17" h="38">
                  <a:moveTo>
                    <a:pt x="16" y="37"/>
                  </a:moveTo>
                  <a:lnTo>
                    <a:pt x="16" y="36"/>
                  </a:lnTo>
                  <a:lnTo>
                    <a:pt x="16" y="34"/>
                  </a:lnTo>
                  <a:lnTo>
                    <a:pt x="14" y="32"/>
                  </a:lnTo>
                  <a:lnTo>
                    <a:pt x="14" y="28"/>
                  </a:lnTo>
                  <a:lnTo>
                    <a:pt x="13" y="24"/>
                  </a:lnTo>
                  <a:lnTo>
                    <a:pt x="11" y="20"/>
                  </a:lnTo>
                  <a:lnTo>
                    <a:pt x="8" y="15"/>
                  </a:lnTo>
                  <a:lnTo>
                    <a:pt x="6" y="10"/>
                  </a:lnTo>
                  <a:lnTo>
                    <a:pt x="3" y="5"/>
                  </a:lnTo>
                  <a:lnTo>
                    <a:pt x="0" y="0"/>
                  </a:lnTo>
                </a:path>
              </a:pathLst>
            </a:custGeom>
            <a:noFill/>
            <a:ln w="12700" cap="rnd" cmpd="sng">
              <a:solidFill>
                <a:srgbClr val="8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54" name="Freeform 630"/>
            <p:cNvSpPr>
              <a:spLocks/>
            </p:cNvSpPr>
            <p:nvPr/>
          </p:nvSpPr>
          <p:spPr bwMode="auto">
            <a:xfrm>
              <a:off x="459" y="277"/>
              <a:ext cx="17" cy="38"/>
            </a:xfrm>
            <a:custGeom>
              <a:avLst/>
              <a:gdLst/>
              <a:ahLst/>
              <a:cxnLst>
                <a:cxn ang="0">
                  <a:pos x="0" y="0"/>
                </a:cxn>
                <a:cxn ang="0">
                  <a:pos x="3" y="5"/>
                </a:cxn>
                <a:cxn ang="0">
                  <a:pos x="6" y="10"/>
                </a:cxn>
                <a:cxn ang="0">
                  <a:pos x="8" y="15"/>
                </a:cxn>
                <a:cxn ang="0">
                  <a:pos x="11" y="20"/>
                </a:cxn>
                <a:cxn ang="0">
                  <a:pos x="13" y="24"/>
                </a:cxn>
                <a:cxn ang="0">
                  <a:pos x="14" y="28"/>
                </a:cxn>
                <a:cxn ang="0">
                  <a:pos x="14" y="32"/>
                </a:cxn>
                <a:cxn ang="0">
                  <a:pos x="16" y="35"/>
                </a:cxn>
                <a:cxn ang="0">
                  <a:pos x="16" y="36"/>
                </a:cxn>
                <a:cxn ang="0">
                  <a:pos x="16" y="37"/>
                </a:cxn>
              </a:cxnLst>
              <a:rect l="0" t="0" r="r" b="b"/>
              <a:pathLst>
                <a:path w="17" h="38">
                  <a:moveTo>
                    <a:pt x="0" y="0"/>
                  </a:moveTo>
                  <a:lnTo>
                    <a:pt x="3" y="5"/>
                  </a:lnTo>
                  <a:lnTo>
                    <a:pt x="6" y="10"/>
                  </a:lnTo>
                  <a:lnTo>
                    <a:pt x="8" y="15"/>
                  </a:lnTo>
                  <a:lnTo>
                    <a:pt x="11" y="20"/>
                  </a:lnTo>
                  <a:lnTo>
                    <a:pt x="13" y="24"/>
                  </a:lnTo>
                  <a:lnTo>
                    <a:pt x="14" y="28"/>
                  </a:lnTo>
                  <a:lnTo>
                    <a:pt x="14" y="32"/>
                  </a:lnTo>
                  <a:lnTo>
                    <a:pt x="16" y="35"/>
                  </a:lnTo>
                  <a:lnTo>
                    <a:pt x="16" y="36"/>
                  </a:lnTo>
                  <a:lnTo>
                    <a:pt x="16" y="37"/>
                  </a:lnTo>
                </a:path>
              </a:pathLst>
            </a:custGeom>
            <a:noFill/>
            <a:ln w="12700" cap="rnd" cmpd="sng">
              <a:solidFill>
                <a:srgbClr val="8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55" name="Freeform 631"/>
            <p:cNvSpPr>
              <a:spLocks/>
            </p:cNvSpPr>
            <p:nvPr/>
          </p:nvSpPr>
          <p:spPr bwMode="auto">
            <a:xfrm>
              <a:off x="452" y="223"/>
              <a:ext cx="17" cy="18"/>
            </a:xfrm>
            <a:custGeom>
              <a:avLst/>
              <a:gdLst/>
              <a:ahLst/>
              <a:cxnLst>
                <a:cxn ang="0">
                  <a:pos x="0" y="0"/>
                </a:cxn>
                <a:cxn ang="0">
                  <a:pos x="8" y="2"/>
                </a:cxn>
                <a:cxn ang="0">
                  <a:pos x="13" y="6"/>
                </a:cxn>
                <a:cxn ang="0">
                  <a:pos x="14" y="11"/>
                </a:cxn>
                <a:cxn ang="0">
                  <a:pos x="16" y="15"/>
                </a:cxn>
                <a:cxn ang="0">
                  <a:pos x="16" y="17"/>
                </a:cxn>
              </a:cxnLst>
              <a:rect l="0" t="0" r="r" b="b"/>
              <a:pathLst>
                <a:path w="17" h="18">
                  <a:moveTo>
                    <a:pt x="0" y="0"/>
                  </a:moveTo>
                  <a:lnTo>
                    <a:pt x="8" y="2"/>
                  </a:lnTo>
                  <a:lnTo>
                    <a:pt x="13" y="6"/>
                  </a:lnTo>
                  <a:lnTo>
                    <a:pt x="14" y="11"/>
                  </a:lnTo>
                  <a:lnTo>
                    <a:pt x="16" y="15"/>
                  </a:lnTo>
                  <a:lnTo>
                    <a:pt x="16" y="17"/>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56" name="Freeform 632"/>
            <p:cNvSpPr>
              <a:spLocks/>
            </p:cNvSpPr>
            <p:nvPr/>
          </p:nvSpPr>
          <p:spPr bwMode="auto">
            <a:xfrm>
              <a:off x="452" y="223"/>
              <a:ext cx="17" cy="18"/>
            </a:xfrm>
            <a:custGeom>
              <a:avLst/>
              <a:gdLst/>
              <a:ahLst/>
              <a:cxnLst>
                <a:cxn ang="0">
                  <a:pos x="0" y="0"/>
                </a:cxn>
                <a:cxn ang="0">
                  <a:pos x="8" y="2"/>
                </a:cxn>
                <a:cxn ang="0">
                  <a:pos x="13" y="6"/>
                </a:cxn>
                <a:cxn ang="0">
                  <a:pos x="14" y="11"/>
                </a:cxn>
                <a:cxn ang="0">
                  <a:pos x="16" y="15"/>
                </a:cxn>
                <a:cxn ang="0">
                  <a:pos x="16" y="17"/>
                </a:cxn>
              </a:cxnLst>
              <a:rect l="0" t="0" r="r" b="b"/>
              <a:pathLst>
                <a:path w="17" h="18">
                  <a:moveTo>
                    <a:pt x="0" y="0"/>
                  </a:moveTo>
                  <a:lnTo>
                    <a:pt x="8" y="2"/>
                  </a:lnTo>
                  <a:lnTo>
                    <a:pt x="13" y="6"/>
                  </a:lnTo>
                  <a:lnTo>
                    <a:pt x="14" y="11"/>
                  </a:lnTo>
                  <a:lnTo>
                    <a:pt x="16" y="15"/>
                  </a:lnTo>
                  <a:lnTo>
                    <a:pt x="16" y="17"/>
                  </a:lnTo>
                </a:path>
              </a:pathLst>
            </a:custGeom>
            <a:noFill/>
            <a:ln w="12700" cap="rnd" cmpd="sng">
              <a:solidFill>
                <a:srgbClr val="48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57" name="Freeform 633"/>
            <p:cNvSpPr>
              <a:spLocks/>
            </p:cNvSpPr>
            <p:nvPr/>
          </p:nvSpPr>
          <p:spPr bwMode="auto">
            <a:xfrm>
              <a:off x="452" y="223"/>
              <a:ext cx="17" cy="18"/>
            </a:xfrm>
            <a:custGeom>
              <a:avLst/>
              <a:gdLst/>
              <a:ahLst/>
              <a:cxnLst>
                <a:cxn ang="0">
                  <a:pos x="0" y="0"/>
                </a:cxn>
                <a:cxn ang="0">
                  <a:pos x="8" y="2"/>
                </a:cxn>
                <a:cxn ang="0">
                  <a:pos x="12" y="6"/>
                </a:cxn>
                <a:cxn ang="0">
                  <a:pos x="14" y="11"/>
                </a:cxn>
                <a:cxn ang="0">
                  <a:pos x="16" y="15"/>
                </a:cxn>
                <a:cxn ang="0">
                  <a:pos x="16" y="17"/>
                </a:cxn>
              </a:cxnLst>
              <a:rect l="0" t="0" r="r" b="b"/>
              <a:pathLst>
                <a:path w="17" h="18">
                  <a:moveTo>
                    <a:pt x="0" y="0"/>
                  </a:moveTo>
                  <a:lnTo>
                    <a:pt x="8" y="2"/>
                  </a:lnTo>
                  <a:lnTo>
                    <a:pt x="12" y="6"/>
                  </a:lnTo>
                  <a:lnTo>
                    <a:pt x="14" y="11"/>
                  </a:lnTo>
                  <a:lnTo>
                    <a:pt x="16" y="15"/>
                  </a:lnTo>
                  <a:lnTo>
                    <a:pt x="16" y="17"/>
                  </a:lnTo>
                </a:path>
              </a:pathLst>
            </a:custGeom>
            <a:noFill/>
            <a:ln w="12700" cap="rnd" cmpd="sng">
              <a:solidFill>
                <a:srgbClr val="49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58" name="Freeform 634"/>
            <p:cNvSpPr>
              <a:spLocks/>
            </p:cNvSpPr>
            <p:nvPr/>
          </p:nvSpPr>
          <p:spPr bwMode="auto">
            <a:xfrm>
              <a:off x="452" y="223"/>
              <a:ext cx="17" cy="18"/>
            </a:xfrm>
            <a:custGeom>
              <a:avLst/>
              <a:gdLst/>
              <a:ahLst/>
              <a:cxnLst>
                <a:cxn ang="0">
                  <a:pos x="0" y="0"/>
                </a:cxn>
                <a:cxn ang="0">
                  <a:pos x="8" y="2"/>
                </a:cxn>
                <a:cxn ang="0">
                  <a:pos x="12" y="6"/>
                </a:cxn>
                <a:cxn ang="0">
                  <a:pos x="14" y="11"/>
                </a:cxn>
                <a:cxn ang="0">
                  <a:pos x="16" y="15"/>
                </a:cxn>
                <a:cxn ang="0">
                  <a:pos x="16" y="17"/>
                </a:cxn>
              </a:cxnLst>
              <a:rect l="0" t="0" r="r" b="b"/>
              <a:pathLst>
                <a:path w="17" h="18">
                  <a:moveTo>
                    <a:pt x="0" y="0"/>
                  </a:moveTo>
                  <a:lnTo>
                    <a:pt x="8" y="2"/>
                  </a:lnTo>
                  <a:lnTo>
                    <a:pt x="12" y="6"/>
                  </a:lnTo>
                  <a:lnTo>
                    <a:pt x="14" y="11"/>
                  </a:lnTo>
                  <a:lnTo>
                    <a:pt x="16" y="15"/>
                  </a:lnTo>
                  <a:lnTo>
                    <a:pt x="16" y="17"/>
                  </a:lnTo>
                </a:path>
              </a:pathLst>
            </a:custGeom>
            <a:noFill/>
            <a:ln w="12700" cap="rnd" cmpd="sng">
              <a:solidFill>
                <a:srgbClr val="4A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59" name="Freeform 635"/>
            <p:cNvSpPr>
              <a:spLocks/>
            </p:cNvSpPr>
            <p:nvPr/>
          </p:nvSpPr>
          <p:spPr bwMode="auto">
            <a:xfrm>
              <a:off x="452" y="223"/>
              <a:ext cx="17" cy="18"/>
            </a:xfrm>
            <a:custGeom>
              <a:avLst/>
              <a:gdLst/>
              <a:ahLst/>
              <a:cxnLst>
                <a:cxn ang="0">
                  <a:pos x="0" y="0"/>
                </a:cxn>
                <a:cxn ang="0">
                  <a:pos x="8" y="2"/>
                </a:cxn>
                <a:cxn ang="0">
                  <a:pos x="12" y="7"/>
                </a:cxn>
                <a:cxn ang="0">
                  <a:pos x="14" y="11"/>
                </a:cxn>
                <a:cxn ang="0">
                  <a:pos x="16" y="15"/>
                </a:cxn>
                <a:cxn ang="0">
                  <a:pos x="16" y="17"/>
                </a:cxn>
              </a:cxnLst>
              <a:rect l="0" t="0" r="r" b="b"/>
              <a:pathLst>
                <a:path w="17" h="18">
                  <a:moveTo>
                    <a:pt x="0" y="0"/>
                  </a:moveTo>
                  <a:lnTo>
                    <a:pt x="8" y="2"/>
                  </a:lnTo>
                  <a:lnTo>
                    <a:pt x="12" y="7"/>
                  </a:lnTo>
                  <a:lnTo>
                    <a:pt x="14" y="11"/>
                  </a:lnTo>
                  <a:lnTo>
                    <a:pt x="16" y="15"/>
                  </a:lnTo>
                  <a:lnTo>
                    <a:pt x="16" y="17"/>
                  </a:lnTo>
                </a:path>
              </a:pathLst>
            </a:custGeom>
            <a:noFill/>
            <a:ln w="12700" cap="rnd" cmpd="sng">
              <a:solidFill>
                <a:srgbClr val="4A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60" name="Freeform 636"/>
            <p:cNvSpPr>
              <a:spLocks/>
            </p:cNvSpPr>
            <p:nvPr/>
          </p:nvSpPr>
          <p:spPr bwMode="auto">
            <a:xfrm>
              <a:off x="451" y="223"/>
              <a:ext cx="17" cy="18"/>
            </a:xfrm>
            <a:custGeom>
              <a:avLst/>
              <a:gdLst/>
              <a:ahLst/>
              <a:cxnLst>
                <a:cxn ang="0">
                  <a:pos x="0" y="0"/>
                </a:cxn>
                <a:cxn ang="0">
                  <a:pos x="8" y="2"/>
                </a:cxn>
                <a:cxn ang="0">
                  <a:pos x="12" y="7"/>
                </a:cxn>
                <a:cxn ang="0">
                  <a:pos x="14" y="11"/>
                </a:cxn>
                <a:cxn ang="0">
                  <a:pos x="16" y="15"/>
                </a:cxn>
                <a:cxn ang="0">
                  <a:pos x="16" y="17"/>
                </a:cxn>
              </a:cxnLst>
              <a:rect l="0" t="0" r="r" b="b"/>
              <a:pathLst>
                <a:path w="17" h="18">
                  <a:moveTo>
                    <a:pt x="0" y="0"/>
                  </a:moveTo>
                  <a:lnTo>
                    <a:pt x="8" y="2"/>
                  </a:lnTo>
                  <a:lnTo>
                    <a:pt x="12" y="7"/>
                  </a:lnTo>
                  <a:lnTo>
                    <a:pt x="14" y="11"/>
                  </a:lnTo>
                  <a:lnTo>
                    <a:pt x="16" y="15"/>
                  </a:lnTo>
                  <a:lnTo>
                    <a:pt x="16" y="17"/>
                  </a:lnTo>
                </a:path>
              </a:pathLst>
            </a:custGeom>
            <a:noFill/>
            <a:ln w="12700" cap="rnd" cmpd="sng">
              <a:solidFill>
                <a:srgbClr val="4B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61" name="Freeform 637"/>
            <p:cNvSpPr>
              <a:spLocks/>
            </p:cNvSpPr>
            <p:nvPr/>
          </p:nvSpPr>
          <p:spPr bwMode="auto">
            <a:xfrm>
              <a:off x="451" y="223"/>
              <a:ext cx="17" cy="18"/>
            </a:xfrm>
            <a:custGeom>
              <a:avLst/>
              <a:gdLst/>
              <a:ahLst/>
              <a:cxnLst>
                <a:cxn ang="0">
                  <a:pos x="0" y="0"/>
                </a:cxn>
                <a:cxn ang="0">
                  <a:pos x="8" y="3"/>
                </a:cxn>
                <a:cxn ang="0">
                  <a:pos x="12" y="7"/>
                </a:cxn>
                <a:cxn ang="0">
                  <a:pos x="14" y="11"/>
                </a:cxn>
                <a:cxn ang="0">
                  <a:pos x="14" y="15"/>
                </a:cxn>
                <a:cxn ang="0">
                  <a:pos x="16" y="17"/>
                </a:cxn>
              </a:cxnLst>
              <a:rect l="0" t="0" r="r" b="b"/>
              <a:pathLst>
                <a:path w="17" h="18">
                  <a:moveTo>
                    <a:pt x="0" y="0"/>
                  </a:moveTo>
                  <a:lnTo>
                    <a:pt x="8" y="3"/>
                  </a:lnTo>
                  <a:lnTo>
                    <a:pt x="12" y="7"/>
                  </a:lnTo>
                  <a:lnTo>
                    <a:pt x="14" y="11"/>
                  </a:lnTo>
                  <a:lnTo>
                    <a:pt x="14" y="15"/>
                  </a:lnTo>
                  <a:lnTo>
                    <a:pt x="16" y="17"/>
                  </a:lnTo>
                </a:path>
              </a:pathLst>
            </a:custGeom>
            <a:noFill/>
            <a:ln w="12700" cap="rnd" cmpd="sng">
              <a:solidFill>
                <a:srgbClr val="4C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62" name="Freeform 638"/>
            <p:cNvSpPr>
              <a:spLocks/>
            </p:cNvSpPr>
            <p:nvPr/>
          </p:nvSpPr>
          <p:spPr bwMode="auto">
            <a:xfrm>
              <a:off x="451" y="223"/>
              <a:ext cx="17" cy="18"/>
            </a:xfrm>
            <a:custGeom>
              <a:avLst/>
              <a:gdLst/>
              <a:ahLst/>
              <a:cxnLst>
                <a:cxn ang="0">
                  <a:pos x="0" y="0"/>
                </a:cxn>
                <a:cxn ang="0">
                  <a:pos x="9" y="3"/>
                </a:cxn>
                <a:cxn ang="0">
                  <a:pos x="13" y="7"/>
                </a:cxn>
                <a:cxn ang="0">
                  <a:pos x="16" y="11"/>
                </a:cxn>
                <a:cxn ang="0">
                  <a:pos x="16" y="15"/>
                </a:cxn>
                <a:cxn ang="0">
                  <a:pos x="16" y="17"/>
                </a:cxn>
              </a:cxnLst>
              <a:rect l="0" t="0" r="r" b="b"/>
              <a:pathLst>
                <a:path w="17" h="18">
                  <a:moveTo>
                    <a:pt x="0" y="0"/>
                  </a:moveTo>
                  <a:lnTo>
                    <a:pt x="9" y="3"/>
                  </a:lnTo>
                  <a:lnTo>
                    <a:pt x="13" y="7"/>
                  </a:lnTo>
                  <a:lnTo>
                    <a:pt x="16" y="11"/>
                  </a:lnTo>
                  <a:lnTo>
                    <a:pt x="16" y="15"/>
                  </a:lnTo>
                  <a:lnTo>
                    <a:pt x="16" y="17"/>
                  </a:lnTo>
                </a:path>
              </a:pathLst>
            </a:custGeom>
            <a:noFill/>
            <a:ln w="12700" cap="rnd" cmpd="sng">
              <a:solidFill>
                <a:srgbClr val="4D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63" name="Freeform 639"/>
            <p:cNvSpPr>
              <a:spLocks/>
            </p:cNvSpPr>
            <p:nvPr/>
          </p:nvSpPr>
          <p:spPr bwMode="auto">
            <a:xfrm>
              <a:off x="451" y="223"/>
              <a:ext cx="17" cy="18"/>
            </a:xfrm>
            <a:custGeom>
              <a:avLst/>
              <a:gdLst/>
              <a:ahLst/>
              <a:cxnLst>
                <a:cxn ang="0">
                  <a:pos x="0" y="0"/>
                </a:cxn>
                <a:cxn ang="0">
                  <a:pos x="9" y="3"/>
                </a:cxn>
                <a:cxn ang="0">
                  <a:pos x="13" y="7"/>
                </a:cxn>
                <a:cxn ang="0">
                  <a:pos x="16" y="11"/>
                </a:cxn>
                <a:cxn ang="0">
                  <a:pos x="16" y="15"/>
                </a:cxn>
                <a:cxn ang="0">
                  <a:pos x="16" y="17"/>
                </a:cxn>
              </a:cxnLst>
              <a:rect l="0" t="0" r="r" b="b"/>
              <a:pathLst>
                <a:path w="17" h="18">
                  <a:moveTo>
                    <a:pt x="0" y="0"/>
                  </a:moveTo>
                  <a:lnTo>
                    <a:pt x="9" y="3"/>
                  </a:lnTo>
                  <a:lnTo>
                    <a:pt x="13" y="7"/>
                  </a:lnTo>
                  <a:lnTo>
                    <a:pt x="16" y="11"/>
                  </a:lnTo>
                  <a:lnTo>
                    <a:pt x="16" y="15"/>
                  </a:lnTo>
                  <a:lnTo>
                    <a:pt x="16" y="17"/>
                  </a:lnTo>
                </a:path>
              </a:pathLst>
            </a:custGeom>
            <a:noFill/>
            <a:ln w="12700" cap="rnd" cmpd="sng">
              <a:solidFill>
                <a:srgbClr val="4E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64" name="Freeform 640"/>
            <p:cNvSpPr>
              <a:spLocks/>
            </p:cNvSpPr>
            <p:nvPr/>
          </p:nvSpPr>
          <p:spPr bwMode="auto">
            <a:xfrm>
              <a:off x="451" y="223"/>
              <a:ext cx="17" cy="18"/>
            </a:xfrm>
            <a:custGeom>
              <a:avLst/>
              <a:gdLst/>
              <a:ahLst/>
              <a:cxnLst>
                <a:cxn ang="0">
                  <a:pos x="0" y="0"/>
                </a:cxn>
                <a:cxn ang="0">
                  <a:pos x="8" y="3"/>
                </a:cxn>
                <a:cxn ang="0">
                  <a:pos x="13" y="7"/>
                </a:cxn>
                <a:cxn ang="0">
                  <a:pos x="16" y="11"/>
                </a:cxn>
                <a:cxn ang="0">
                  <a:pos x="16" y="15"/>
                </a:cxn>
                <a:cxn ang="0">
                  <a:pos x="16" y="17"/>
                </a:cxn>
              </a:cxnLst>
              <a:rect l="0" t="0" r="r" b="b"/>
              <a:pathLst>
                <a:path w="17" h="18">
                  <a:moveTo>
                    <a:pt x="0" y="0"/>
                  </a:moveTo>
                  <a:lnTo>
                    <a:pt x="8" y="3"/>
                  </a:lnTo>
                  <a:lnTo>
                    <a:pt x="13" y="7"/>
                  </a:lnTo>
                  <a:lnTo>
                    <a:pt x="16" y="11"/>
                  </a:lnTo>
                  <a:lnTo>
                    <a:pt x="16" y="15"/>
                  </a:lnTo>
                  <a:lnTo>
                    <a:pt x="16" y="17"/>
                  </a:lnTo>
                </a:path>
              </a:pathLst>
            </a:custGeom>
            <a:noFill/>
            <a:ln w="12700" cap="rnd" cmpd="sng">
              <a:solidFill>
                <a:srgbClr val="4F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65" name="Freeform 641"/>
            <p:cNvSpPr>
              <a:spLocks/>
            </p:cNvSpPr>
            <p:nvPr/>
          </p:nvSpPr>
          <p:spPr bwMode="auto">
            <a:xfrm>
              <a:off x="451" y="223"/>
              <a:ext cx="17" cy="18"/>
            </a:xfrm>
            <a:custGeom>
              <a:avLst/>
              <a:gdLst/>
              <a:ahLst/>
              <a:cxnLst>
                <a:cxn ang="0">
                  <a:pos x="0" y="0"/>
                </a:cxn>
                <a:cxn ang="0">
                  <a:pos x="8" y="3"/>
                </a:cxn>
                <a:cxn ang="0">
                  <a:pos x="13" y="7"/>
                </a:cxn>
                <a:cxn ang="0">
                  <a:pos x="16" y="11"/>
                </a:cxn>
                <a:cxn ang="0">
                  <a:pos x="16" y="15"/>
                </a:cxn>
                <a:cxn ang="0">
                  <a:pos x="16" y="17"/>
                </a:cxn>
              </a:cxnLst>
              <a:rect l="0" t="0" r="r" b="b"/>
              <a:pathLst>
                <a:path w="17" h="18">
                  <a:moveTo>
                    <a:pt x="0" y="0"/>
                  </a:moveTo>
                  <a:lnTo>
                    <a:pt x="8" y="3"/>
                  </a:lnTo>
                  <a:lnTo>
                    <a:pt x="13" y="7"/>
                  </a:lnTo>
                  <a:lnTo>
                    <a:pt x="16" y="11"/>
                  </a:lnTo>
                  <a:lnTo>
                    <a:pt x="16" y="15"/>
                  </a:lnTo>
                  <a:lnTo>
                    <a:pt x="16" y="17"/>
                  </a:lnTo>
                </a:path>
              </a:pathLst>
            </a:custGeom>
            <a:noFill/>
            <a:ln w="12700" cap="rnd" cmpd="sng">
              <a:solidFill>
                <a:srgbClr val="50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66" name="Freeform 642"/>
            <p:cNvSpPr>
              <a:spLocks/>
            </p:cNvSpPr>
            <p:nvPr/>
          </p:nvSpPr>
          <p:spPr bwMode="auto">
            <a:xfrm>
              <a:off x="451" y="223"/>
              <a:ext cx="17" cy="18"/>
            </a:xfrm>
            <a:custGeom>
              <a:avLst/>
              <a:gdLst/>
              <a:ahLst/>
              <a:cxnLst>
                <a:cxn ang="0">
                  <a:pos x="0" y="0"/>
                </a:cxn>
                <a:cxn ang="0">
                  <a:pos x="8" y="3"/>
                </a:cxn>
                <a:cxn ang="0">
                  <a:pos x="13" y="7"/>
                </a:cxn>
                <a:cxn ang="0">
                  <a:pos x="16" y="11"/>
                </a:cxn>
                <a:cxn ang="0">
                  <a:pos x="16" y="15"/>
                </a:cxn>
                <a:cxn ang="0">
                  <a:pos x="16" y="17"/>
                </a:cxn>
              </a:cxnLst>
              <a:rect l="0" t="0" r="r" b="b"/>
              <a:pathLst>
                <a:path w="17" h="18">
                  <a:moveTo>
                    <a:pt x="0" y="0"/>
                  </a:moveTo>
                  <a:lnTo>
                    <a:pt x="8" y="3"/>
                  </a:lnTo>
                  <a:lnTo>
                    <a:pt x="13" y="7"/>
                  </a:lnTo>
                  <a:lnTo>
                    <a:pt x="16" y="11"/>
                  </a:lnTo>
                  <a:lnTo>
                    <a:pt x="16" y="15"/>
                  </a:lnTo>
                  <a:lnTo>
                    <a:pt x="16" y="17"/>
                  </a:lnTo>
                </a:path>
              </a:pathLst>
            </a:custGeom>
            <a:noFill/>
            <a:ln w="12700" cap="rnd" cmpd="sng">
              <a:solidFill>
                <a:srgbClr val="51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67" name="Freeform 643"/>
            <p:cNvSpPr>
              <a:spLocks/>
            </p:cNvSpPr>
            <p:nvPr/>
          </p:nvSpPr>
          <p:spPr bwMode="auto">
            <a:xfrm>
              <a:off x="451" y="223"/>
              <a:ext cx="17" cy="18"/>
            </a:xfrm>
            <a:custGeom>
              <a:avLst/>
              <a:gdLst/>
              <a:ahLst/>
              <a:cxnLst>
                <a:cxn ang="0">
                  <a:pos x="0" y="0"/>
                </a:cxn>
                <a:cxn ang="0">
                  <a:pos x="8" y="3"/>
                </a:cxn>
                <a:cxn ang="0">
                  <a:pos x="13" y="7"/>
                </a:cxn>
                <a:cxn ang="0">
                  <a:pos x="16" y="12"/>
                </a:cxn>
                <a:cxn ang="0">
                  <a:pos x="16" y="15"/>
                </a:cxn>
                <a:cxn ang="0">
                  <a:pos x="16" y="17"/>
                </a:cxn>
              </a:cxnLst>
              <a:rect l="0" t="0" r="r" b="b"/>
              <a:pathLst>
                <a:path w="17" h="18">
                  <a:moveTo>
                    <a:pt x="0" y="0"/>
                  </a:moveTo>
                  <a:lnTo>
                    <a:pt x="8" y="3"/>
                  </a:lnTo>
                  <a:lnTo>
                    <a:pt x="13" y="7"/>
                  </a:lnTo>
                  <a:lnTo>
                    <a:pt x="16" y="12"/>
                  </a:lnTo>
                  <a:lnTo>
                    <a:pt x="16" y="15"/>
                  </a:lnTo>
                  <a:lnTo>
                    <a:pt x="16" y="17"/>
                  </a:lnTo>
                </a:path>
              </a:pathLst>
            </a:custGeom>
            <a:noFill/>
            <a:ln w="12700" cap="rnd" cmpd="sng">
              <a:solidFill>
                <a:srgbClr val="52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68" name="Freeform 644"/>
            <p:cNvSpPr>
              <a:spLocks/>
            </p:cNvSpPr>
            <p:nvPr/>
          </p:nvSpPr>
          <p:spPr bwMode="auto">
            <a:xfrm>
              <a:off x="451" y="223"/>
              <a:ext cx="17" cy="18"/>
            </a:xfrm>
            <a:custGeom>
              <a:avLst/>
              <a:gdLst/>
              <a:ahLst/>
              <a:cxnLst>
                <a:cxn ang="0">
                  <a:pos x="0" y="0"/>
                </a:cxn>
                <a:cxn ang="0">
                  <a:pos x="8" y="3"/>
                </a:cxn>
                <a:cxn ang="0">
                  <a:pos x="13" y="7"/>
                </a:cxn>
                <a:cxn ang="0">
                  <a:pos x="14" y="12"/>
                </a:cxn>
                <a:cxn ang="0">
                  <a:pos x="16" y="15"/>
                </a:cxn>
                <a:cxn ang="0">
                  <a:pos x="16" y="17"/>
                </a:cxn>
              </a:cxnLst>
              <a:rect l="0" t="0" r="r" b="b"/>
              <a:pathLst>
                <a:path w="17" h="18">
                  <a:moveTo>
                    <a:pt x="0" y="0"/>
                  </a:moveTo>
                  <a:lnTo>
                    <a:pt x="8" y="3"/>
                  </a:lnTo>
                  <a:lnTo>
                    <a:pt x="13" y="7"/>
                  </a:lnTo>
                  <a:lnTo>
                    <a:pt x="14" y="12"/>
                  </a:lnTo>
                  <a:lnTo>
                    <a:pt x="16" y="15"/>
                  </a:lnTo>
                  <a:lnTo>
                    <a:pt x="16" y="17"/>
                  </a:lnTo>
                </a:path>
              </a:pathLst>
            </a:custGeom>
            <a:noFill/>
            <a:ln w="12700" cap="rnd" cmpd="sng">
              <a:solidFill>
                <a:srgbClr val="52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69" name="Freeform 645"/>
            <p:cNvSpPr>
              <a:spLocks/>
            </p:cNvSpPr>
            <p:nvPr/>
          </p:nvSpPr>
          <p:spPr bwMode="auto">
            <a:xfrm>
              <a:off x="451" y="223"/>
              <a:ext cx="17" cy="18"/>
            </a:xfrm>
            <a:custGeom>
              <a:avLst/>
              <a:gdLst/>
              <a:ahLst/>
              <a:cxnLst>
                <a:cxn ang="0">
                  <a:pos x="0" y="0"/>
                </a:cxn>
                <a:cxn ang="0">
                  <a:pos x="8" y="3"/>
                </a:cxn>
                <a:cxn ang="0">
                  <a:pos x="12" y="7"/>
                </a:cxn>
                <a:cxn ang="0">
                  <a:pos x="14" y="12"/>
                </a:cxn>
                <a:cxn ang="0">
                  <a:pos x="16" y="15"/>
                </a:cxn>
                <a:cxn ang="0">
                  <a:pos x="16" y="17"/>
                </a:cxn>
              </a:cxnLst>
              <a:rect l="0" t="0" r="r" b="b"/>
              <a:pathLst>
                <a:path w="17" h="18">
                  <a:moveTo>
                    <a:pt x="0" y="0"/>
                  </a:moveTo>
                  <a:lnTo>
                    <a:pt x="8" y="3"/>
                  </a:lnTo>
                  <a:lnTo>
                    <a:pt x="12" y="7"/>
                  </a:lnTo>
                  <a:lnTo>
                    <a:pt x="14" y="12"/>
                  </a:lnTo>
                  <a:lnTo>
                    <a:pt x="16" y="15"/>
                  </a:lnTo>
                  <a:lnTo>
                    <a:pt x="16" y="17"/>
                  </a:lnTo>
                </a:path>
              </a:pathLst>
            </a:custGeom>
            <a:noFill/>
            <a:ln w="12700" cap="rnd" cmpd="sng">
              <a:solidFill>
                <a:srgbClr val="53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70" name="Freeform 646"/>
            <p:cNvSpPr>
              <a:spLocks/>
            </p:cNvSpPr>
            <p:nvPr/>
          </p:nvSpPr>
          <p:spPr bwMode="auto">
            <a:xfrm>
              <a:off x="451" y="223"/>
              <a:ext cx="17" cy="18"/>
            </a:xfrm>
            <a:custGeom>
              <a:avLst/>
              <a:gdLst/>
              <a:ahLst/>
              <a:cxnLst>
                <a:cxn ang="0">
                  <a:pos x="0" y="0"/>
                </a:cxn>
                <a:cxn ang="0">
                  <a:pos x="8" y="3"/>
                </a:cxn>
                <a:cxn ang="0">
                  <a:pos x="12" y="7"/>
                </a:cxn>
                <a:cxn ang="0">
                  <a:pos x="14" y="12"/>
                </a:cxn>
                <a:cxn ang="0">
                  <a:pos x="16" y="15"/>
                </a:cxn>
                <a:cxn ang="0">
                  <a:pos x="16" y="17"/>
                </a:cxn>
              </a:cxnLst>
              <a:rect l="0" t="0" r="r" b="b"/>
              <a:pathLst>
                <a:path w="17" h="18">
                  <a:moveTo>
                    <a:pt x="0" y="0"/>
                  </a:moveTo>
                  <a:lnTo>
                    <a:pt x="8" y="3"/>
                  </a:lnTo>
                  <a:lnTo>
                    <a:pt x="12" y="7"/>
                  </a:lnTo>
                  <a:lnTo>
                    <a:pt x="14" y="12"/>
                  </a:lnTo>
                  <a:lnTo>
                    <a:pt x="16" y="15"/>
                  </a:lnTo>
                  <a:lnTo>
                    <a:pt x="16" y="17"/>
                  </a:lnTo>
                </a:path>
              </a:pathLst>
            </a:custGeom>
            <a:noFill/>
            <a:ln w="12700" cap="rnd" cmpd="sng">
              <a:solidFill>
                <a:srgbClr val="54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71" name="Freeform 647"/>
            <p:cNvSpPr>
              <a:spLocks/>
            </p:cNvSpPr>
            <p:nvPr/>
          </p:nvSpPr>
          <p:spPr bwMode="auto">
            <a:xfrm>
              <a:off x="451" y="223"/>
              <a:ext cx="17" cy="18"/>
            </a:xfrm>
            <a:custGeom>
              <a:avLst/>
              <a:gdLst/>
              <a:ahLst/>
              <a:cxnLst>
                <a:cxn ang="0">
                  <a:pos x="0" y="0"/>
                </a:cxn>
                <a:cxn ang="0">
                  <a:pos x="8" y="3"/>
                </a:cxn>
                <a:cxn ang="0">
                  <a:pos x="12" y="7"/>
                </a:cxn>
                <a:cxn ang="0">
                  <a:pos x="14" y="12"/>
                </a:cxn>
                <a:cxn ang="0">
                  <a:pos x="16" y="15"/>
                </a:cxn>
                <a:cxn ang="0">
                  <a:pos x="16" y="17"/>
                </a:cxn>
              </a:cxnLst>
              <a:rect l="0" t="0" r="r" b="b"/>
              <a:pathLst>
                <a:path w="17" h="18">
                  <a:moveTo>
                    <a:pt x="0" y="0"/>
                  </a:moveTo>
                  <a:lnTo>
                    <a:pt x="8" y="3"/>
                  </a:lnTo>
                  <a:lnTo>
                    <a:pt x="12" y="7"/>
                  </a:lnTo>
                  <a:lnTo>
                    <a:pt x="14" y="12"/>
                  </a:lnTo>
                  <a:lnTo>
                    <a:pt x="16" y="15"/>
                  </a:lnTo>
                  <a:lnTo>
                    <a:pt x="16" y="17"/>
                  </a:lnTo>
                </a:path>
              </a:pathLst>
            </a:custGeom>
            <a:noFill/>
            <a:ln w="12700" cap="rnd" cmpd="sng">
              <a:solidFill>
                <a:srgbClr val="55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72" name="Freeform 648"/>
            <p:cNvSpPr>
              <a:spLocks/>
            </p:cNvSpPr>
            <p:nvPr/>
          </p:nvSpPr>
          <p:spPr bwMode="auto">
            <a:xfrm>
              <a:off x="451" y="223"/>
              <a:ext cx="17" cy="18"/>
            </a:xfrm>
            <a:custGeom>
              <a:avLst/>
              <a:gdLst/>
              <a:ahLst/>
              <a:cxnLst>
                <a:cxn ang="0">
                  <a:pos x="0" y="0"/>
                </a:cxn>
                <a:cxn ang="0">
                  <a:pos x="8" y="3"/>
                </a:cxn>
                <a:cxn ang="0">
                  <a:pos x="12" y="7"/>
                </a:cxn>
                <a:cxn ang="0">
                  <a:pos x="14" y="12"/>
                </a:cxn>
                <a:cxn ang="0">
                  <a:pos x="16" y="15"/>
                </a:cxn>
                <a:cxn ang="0">
                  <a:pos x="16" y="17"/>
                </a:cxn>
              </a:cxnLst>
              <a:rect l="0" t="0" r="r" b="b"/>
              <a:pathLst>
                <a:path w="17" h="18">
                  <a:moveTo>
                    <a:pt x="0" y="0"/>
                  </a:moveTo>
                  <a:lnTo>
                    <a:pt x="8" y="3"/>
                  </a:lnTo>
                  <a:lnTo>
                    <a:pt x="12" y="7"/>
                  </a:lnTo>
                  <a:lnTo>
                    <a:pt x="14" y="12"/>
                  </a:lnTo>
                  <a:lnTo>
                    <a:pt x="16" y="15"/>
                  </a:lnTo>
                  <a:lnTo>
                    <a:pt x="16" y="17"/>
                  </a:lnTo>
                </a:path>
              </a:pathLst>
            </a:custGeom>
            <a:noFill/>
            <a:ln w="12700" cap="rnd" cmpd="sng">
              <a:solidFill>
                <a:srgbClr val="56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73" name="Freeform 649"/>
            <p:cNvSpPr>
              <a:spLocks/>
            </p:cNvSpPr>
            <p:nvPr/>
          </p:nvSpPr>
          <p:spPr bwMode="auto">
            <a:xfrm>
              <a:off x="451" y="223"/>
              <a:ext cx="17" cy="18"/>
            </a:xfrm>
            <a:custGeom>
              <a:avLst/>
              <a:gdLst/>
              <a:ahLst/>
              <a:cxnLst>
                <a:cxn ang="0">
                  <a:pos x="0" y="0"/>
                </a:cxn>
                <a:cxn ang="0">
                  <a:pos x="8" y="3"/>
                </a:cxn>
                <a:cxn ang="0">
                  <a:pos x="12" y="8"/>
                </a:cxn>
                <a:cxn ang="0">
                  <a:pos x="14" y="12"/>
                </a:cxn>
                <a:cxn ang="0">
                  <a:pos x="16" y="15"/>
                </a:cxn>
                <a:cxn ang="0">
                  <a:pos x="16" y="17"/>
                </a:cxn>
              </a:cxnLst>
              <a:rect l="0" t="0" r="r" b="b"/>
              <a:pathLst>
                <a:path w="17" h="18">
                  <a:moveTo>
                    <a:pt x="0" y="0"/>
                  </a:moveTo>
                  <a:lnTo>
                    <a:pt x="8" y="3"/>
                  </a:lnTo>
                  <a:lnTo>
                    <a:pt x="12" y="8"/>
                  </a:lnTo>
                  <a:lnTo>
                    <a:pt x="14" y="12"/>
                  </a:lnTo>
                  <a:lnTo>
                    <a:pt x="16" y="15"/>
                  </a:lnTo>
                  <a:lnTo>
                    <a:pt x="16" y="17"/>
                  </a:lnTo>
                </a:path>
              </a:pathLst>
            </a:custGeom>
            <a:noFill/>
            <a:ln w="12700" cap="rnd" cmpd="sng">
              <a:solidFill>
                <a:srgbClr val="5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74" name="Freeform 650"/>
            <p:cNvSpPr>
              <a:spLocks/>
            </p:cNvSpPr>
            <p:nvPr/>
          </p:nvSpPr>
          <p:spPr bwMode="auto">
            <a:xfrm>
              <a:off x="451" y="223"/>
              <a:ext cx="17" cy="18"/>
            </a:xfrm>
            <a:custGeom>
              <a:avLst/>
              <a:gdLst/>
              <a:ahLst/>
              <a:cxnLst>
                <a:cxn ang="0">
                  <a:pos x="0" y="0"/>
                </a:cxn>
                <a:cxn ang="0">
                  <a:pos x="8" y="3"/>
                </a:cxn>
                <a:cxn ang="0">
                  <a:pos x="12" y="8"/>
                </a:cxn>
                <a:cxn ang="0">
                  <a:pos x="14" y="12"/>
                </a:cxn>
                <a:cxn ang="0">
                  <a:pos x="16" y="15"/>
                </a:cxn>
                <a:cxn ang="0">
                  <a:pos x="16" y="17"/>
                </a:cxn>
              </a:cxnLst>
              <a:rect l="0" t="0" r="r" b="b"/>
              <a:pathLst>
                <a:path w="17" h="18">
                  <a:moveTo>
                    <a:pt x="0" y="0"/>
                  </a:moveTo>
                  <a:lnTo>
                    <a:pt x="8" y="3"/>
                  </a:lnTo>
                  <a:lnTo>
                    <a:pt x="12" y="8"/>
                  </a:lnTo>
                  <a:lnTo>
                    <a:pt x="14" y="12"/>
                  </a:lnTo>
                  <a:lnTo>
                    <a:pt x="16" y="15"/>
                  </a:lnTo>
                  <a:lnTo>
                    <a:pt x="16" y="17"/>
                  </a:lnTo>
                </a:path>
              </a:pathLst>
            </a:custGeom>
            <a:noFill/>
            <a:ln w="12700" cap="rnd" cmpd="sng">
              <a:solidFill>
                <a:srgbClr val="58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75" name="Freeform 651"/>
            <p:cNvSpPr>
              <a:spLocks/>
            </p:cNvSpPr>
            <p:nvPr/>
          </p:nvSpPr>
          <p:spPr bwMode="auto">
            <a:xfrm>
              <a:off x="451" y="223"/>
              <a:ext cx="17" cy="18"/>
            </a:xfrm>
            <a:custGeom>
              <a:avLst/>
              <a:gdLst/>
              <a:ahLst/>
              <a:cxnLst>
                <a:cxn ang="0">
                  <a:pos x="0" y="0"/>
                </a:cxn>
                <a:cxn ang="0">
                  <a:pos x="8" y="4"/>
                </a:cxn>
                <a:cxn ang="0">
                  <a:pos x="12" y="8"/>
                </a:cxn>
                <a:cxn ang="0">
                  <a:pos x="14" y="12"/>
                </a:cxn>
                <a:cxn ang="0">
                  <a:pos x="16" y="15"/>
                </a:cxn>
                <a:cxn ang="0">
                  <a:pos x="16" y="17"/>
                </a:cxn>
              </a:cxnLst>
              <a:rect l="0" t="0" r="r" b="b"/>
              <a:pathLst>
                <a:path w="17" h="18">
                  <a:moveTo>
                    <a:pt x="0" y="0"/>
                  </a:moveTo>
                  <a:lnTo>
                    <a:pt x="8" y="4"/>
                  </a:lnTo>
                  <a:lnTo>
                    <a:pt x="12" y="8"/>
                  </a:lnTo>
                  <a:lnTo>
                    <a:pt x="14" y="12"/>
                  </a:lnTo>
                  <a:lnTo>
                    <a:pt x="16" y="15"/>
                  </a:lnTo>
                  <a:lnTo>
                    <a:pt x="16" y="17"/>
                  </a:lnTo>
                </a:path>
              </a:pathLst>
            </a:custGeom>
            <a:noFill/>
            <a:ln w="12700" cap="rnd" cmpd="sng">
              <a:solidFill>
                <a:srgbClr val="59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76" name="Freeform 652"/>
            <p:cNvSpPr>
              <a:spLocks/>
            </p:cNvSpPr>
            <p:nvPr/>
          </p:nvSpPr>
          <p:spPr bwMode="auto">
            <a:xfrm>
              <a:off x="451" y="223"/>
              <a:ext cx="17" cy="18"/>
            </a:xfrm>
            <a:custGeom>
              <a:avLst/>
              <a:gdLst/>
              <a:ahLst/>
              <a:cxnLst>
                <a:cxn ang="0">
                  <a:pos x="0" y="0"/>
                </a:cxn>
                <a:cxn ang="0">
                  <a:pos x="8" y="4"/>
                </a:cxn>
                <a:cxn ang="0">
                  <a:pos x="12" y="8"/>
                </a:cxn>
                <a:cxn ang="0">
                  <a:pos x="14" y="12"/>
                </a:cxn>
                <a:cxn ang="0">
                  <a:pos x="16" y="16"/>
                </a:cxn>
                <a:cxn ang="0">
                  <a:pos x="16" y="17"/>
                </a:cxn>
              </a:cxnLst>
              <a:rect l="0" t="0" r="r" b="b"/>
              <a:pathLst>
                <a:path w="17" h="18">
                  <a:moveTo>
                    <a:pt x="0" y="0"/>
                  </a:moveTo>
                  <a:lnTo>
                    <a:pt x="8" y="4"/>
                  </a:lnTo>
                  <a:lnTo>
                    <a:pt x="12" y="8"/>
                  </a:lnTo>
                  <a:lnTo>
                    <a:pt x="14" y="12"/>
                  </a:lnTo>
                  <a:lnTo>
                    <a:pt x="16" y="16"/>
                  </a:lnTo>
                  <a:lnTo>
                    <a:pt x="16" y="17"/>
                  </a:lnTo>
                </a:path>
              </a:pathLst>
            </a:custGeom>
            <a:noFill/>
            <a:ln w="12700" cap="rnd" cmpd="sng">
              <a:solidFill>
                <a:srgbClr val="59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77" name="Freeform 653"/>
            <p:cNvSpPr>
              <a:spLocks/>
            </p:cNvSpPr>
            <p:nvPr/>
          </p:nvSpPr>
          <p:spPr bwMode="auto">
            <a:xfrm>
              <a:off x="451" y="223"/>
              <a:ext cx="17" cy="18"/>
            </a:xfrm>
            <a:custGeom>
              <a:avLst/>
              <a:gdLst/>
              <a:ahLst/>
              <a:cxnLst>
                <a:cxn ang="0">
                  <a:pos x="0" y="0"/>
                </a:cxn>
                <a:cxn ang="0">
                  <a:pos x="6" y="4"/>
                </a:cxn>
                <a:cxn ang="0">
                  <a:pos x="12" y="8"/>
                </a:cxn>
                <a:cxn ang="0">
                  <a:pos x="14" y="12"/>
                </a:cxn>
                <a:cxn ang="0">
                  <a:pos x="16" y="16"/>
                </a:cxn>
                <a:cxn ang="0">
                  <a:pos x="16" y="17"/>
                </a:cxn>
              </a:cxnLst>
              <a:rect l="0" t="0" r="r" b="b"/>
              <a:pathLst>
                <a:path w="17" h="18">
                  <a:moveTo>
                    <a:pt x="0" y="0"/>
                  </a:moveTo>
                  <a:lnTo>
                    <a:pt x="6" y="4"/>
                  </a:lnTo>
                  <a:lnTo>
                    <a:pt x="12" y="8"/>
                  </a:lnTo>
                  <a:lnTo>
                    <a:pt x="14" y="12"/>
                  </a:lnTo>
                  <a:lnTo>
                    <a:pt x="16" y="16"/>
                  </a:lnTo>
                  <a:lnTo>
                    <a:pt x="16" y="17"/>
                  </a:lnTo>
                </a:path>
              </a:pathLst>
            </a:custGeom>
            <a:noFill/>
            <a:ln w="12700" cap="rnd" cmpd="sng">
              <a:solidFill>
                <a:srgbClr val="5A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78" name="Freeform 654"/>
            <p:cNvSpPr>
              <a:spLocks/>
            </p:cNvSpPr>
            <p:nvPr/>
          </p:nvSpPr>
          <p:spPr bwMode="auto">
            <a:xfrm>
              <a:off x="451" y="223"/>
              <a:ext cx="17" cy="18"/>
            </a:xfrm>
            <a:custGeom>
              <a:avLst/>
              <a:gdLst/>
              <a:ahLst/>
              <a:cxnLst>
                <a:cxn ang="0">
                  <a:pos x="0" y="0"/>
                </a:cxn>
                <a:cxn ang="0">
                  <a:pos x="6" y="4"/>
                </a:cxn>
                <a:cxn ang="0">
                  <a:pos x="12" y="8"/>
                </a:cxn>
                <a:cxn ang="0">
                  <a:pos x="14" y="12"/>
                </a:cxn>
                <a:cxn ang="0">
                  <a:pos x="16" y="16"/>
                </a:cxn>
                <a:cxn ang="0">
                  <a:pos x="16" y="17"/>
                </a:cxn>
              </a:cxnLst>
              <a:rect l="0" t="0" r="r" b="b"/>
              <a:pathLst>
                <a:path w="17" h="18">
                  <a:moveTo>
                    <a:pt x="0" y="0"/>
                  </a:moveTo>
                  <a:lnTo>
                    <a:pt x="6" y="4"/>
                  </a:lnTo>
                  <a:lnTo>
                    <a:pt x="12" y="8"/>
                  </a:lnTo>
                  <a:lnTo>
                    <a:pt x="14" y="12"/>
                  </a:lnTo>
                  <a:lnTo>
                    <a:pt x="16" y="16"/>
                  </a:lnTo>
                  <a:lnTo>
                    <a:pt x="16" y="17"/>
                  </a:lnTo>
                </a:path>
              </a:pathLst>
            </a:custGeom>
            <a:noFill/>
            <a:ln w="12700" cap="rnd" cmpd="sng">
              <a:solidFill>
                <a:srgbClr val="5B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79" name="Freeform 655"/>
            <p:cNvSpPr>
              <a:spLocks/>
            </p:cNvSpPr>
            <p:nvPr/>
          </p:nvSpPr>
          <p:spPr bwMode="auto">
            <a:xfrm>
              <a:off x="451" y="223"/>
              <a:ext cx="17" cy="18"/>
            </a:xfrm>
            <a:custGeom>
              <a:avLst/>
              <a:gdLst/>
              <a:ahLst/>
              <a:cxnLst>
                <a:cxn ang="0">
                  <a:pos x="0" y="0"/>
                </a:cxn>
                <a:cxn ang="0">
                  <a:pos x="6" y="4"/>
                </a:cxn>
                <a:cxn ang="0">
                  <a:pos x="12" y="8"/>
                </a:cxn>
                <a:cxn ang="0">
                  <a:pos x="14" y="12"/>
                </a:cxn>
                <a:cxn ang="0">
                  <a:pos x="16" y="16"/>
                </a:cxn>
                <a:cxn ang="0">
                  <a:pos x="16" y="17"/>
                </a:cxn>
              </a:cxnLst>
              <a:rect l="0" t="0" r="r" b="b"/>
              <a:pathLst>
                <a:path w="17" h="18">
                  <a:moveTo>
                    <a:pt x="0" y="0"/>
                  </a:moveTo>
                  <a:lnTo>
                    <a:pt x="6" y="4"/>
                  </a:lnTo>
                  <a:lnTo>
                    <a:pt x="12" y="8"/>
                  </a:lnTo>
                  <a:lnTo>
                    <a:pt x="14" y="12"/>
                  </a:lnTo>
                  <a:lnTo>
                    <a:pt x="16" y="16"/>
                  </a:lnTo>
                  <a:lnTo>
                    <a:pt x="16" y="17"/>
                  </a:lnTo>
                </a:path>
              </a:pathLst>
            </a:custGeom>
            <a:noFill/>
            <a:ln w="12700" cap="rnd" cmpd="sng">
              <a:solidFill>
                <a:srgbClr val="5C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80" name="Freeform 656"/>
            <p:cNvSpPr>
              <a:spLocks/>
            </p:cNvSpPr>
            <p:nvPr/>
          </p:nvSpPr>
          <p:spPr bwMode="auto">
            <a:xfrm>
              <a:off x="451" y="223"/>
              <a:ext cx="17" cy="18"/>
            </a:xfrm>
            <a:custGeom>
              <a:avLst/>
              <a:gdLst/>
              <a:ahLst/>
              <a:cxnLst>
                <a:cxn ang="0">
                  <a:pos x="0" y="0"/>
                </a:cxn>
                <a:cxn ang="0">
                  <a:pos x="6" y="4"/>
                </a:cxn>
                <a:cxn ang="0">
                  <a:pos x="12" y="8"/>
                </a:cxn>
                <a:cxn ang="0">
                  <a:pos x="14" y="12"/>
                </a:cxn>
                <a:cxn ang="0">
                  <a:pos x="16" y="16"/>
                </a:cxn>
                <a:cxn ang="0">
                  <a:pos x="16" y="17"/>
                </a:cxn>
              </a:cxnLst>
              <a:rect l="0" t="0" r="r" b="b"/>
              <a:pathLst>
                <a:path w="17" h="18">
                  <a:moveTo>
                    <a:pt x="0" y="0"/>
                  </a:moveTo>
                  <a:lnTo>
                    <a:pt x="6" y="4"/>
                  </a:lnTo>
                  <a:lnTo>
                    <a:pt x="12" y="8"/>
                  </a:lnTo>
                  <a:lnTo>
                    <a:pt x="14" y="12"/>
                  </a:lnTo>
                  <a:lnTo>
                    <a:pt x="16" y="16"/>
                  </a:lnTo>
                  <a:lnTo>
                    <a:pt x="16" y="17"/>
                  </a:lnTo>
                </a:path>
              </a:pathLst>
            </a:custGeom>
            <a:noFill/>
            <a:ln w="12700" cap="rnd" cmpd="sng">
              <a:solidFill>
                <a:srgbClr val="5D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81" name="Freeform 657"/>
            <p:cNvSpPr>
              <a:spLocks/>
            </p:cNvSpPr>
            <p:nvPr/>
          </p:nvSpPr>
          <p:spPr bwMode="auto">
            <a:xfrm>
              <a:off x="451" y="223"/>
              <a:ext cx="17" cy="18"/>
            </a:xfrm>
            <a:custGeom>
              <a:avLst/>
              <a:gdLst/>
              <a:ahLst/>
              <a:cxnLst>
                <a:cxn ang="0">
                  <a:pos x="0" y="0"/>
                </a:cxn>
                <a:cxn ang="0">
                  <a:pos x="6" y="4"/>
                </a:cxn>
                <a:cxn ang="0">
                  <a:pos x="10" y="8"/>
                </a:cxn>
                <a:cxn ang="0">
                  <a:pos x="14" y="12"/>
                </a:cxn>
                <a:cxn ang="0">
                  <a:pos x="16" y="16"/>
                </a:cxn>
                <a:cxn ang="0">
                  <a:pos x="16" y="17"/>
                </a:cxn>
              </a:cxnLst>
              <a:rect l="0" t="0" r="r" b="b"/>
              <a:pathLst>
                <a:path w="17" h="18">
                  <a:moveTo>
                    <a:pt x="0" y="0"/>
                  </a:moveTo>
                  <a:lnTo>
                    <a:pt x="6" y="4"/>
                  </a:lnTo>
                  <a:lnTo>
                    <a:pt x="10" y="8"/>
                  </a:lnTo>
                  <a:lnTo>
                    <a:pt x="14" y="12"/>
                  </a:lnTo>
                  <a:lnTo>
                    <a:pt x="16" y="16"/>
                  </a:lnTo>
                  <a:lnTo>
                    <a:pt x="16" y="17"/>
                  </a:lnTo>
                </a:path>
              </a:pathLst>
            </a:custGeom>
            <a:noFill/>
            <a:ln w="12700" cap="rnd" cmpd="sng">
              <a:solidFill>
                <a:srgbClr val="5E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82" name="Freeform 658"/>
            <p:cNvSpPr>
              <a:spLocks/>
            </p:cNvSpPr>
            <p:nvPr/>
          </p:nvSpPr>
          <p:spPr bwMode="auto">
            <a:xfrm>
              <a:off x="451" y="223"/>
              <a:ext cx="17" cy="18"/>
            </a:xfrm>
            <a:custGeom>
              <a:avLst/>
              <a:gdLst/>
              <a:ahLst/>
              <a:cxnLst>
                <a:cxn ang="0">
                  <a:pos x="0" y="0"/>
                </a:cxn>
                <a:cxn ang="0">
                  <a:pos x="6" y="4"/>
                </a:cxn>
                <a:cxn ang="0">
                  <a:pos x="10" y="8"/>
                </a:cxn>
                <a:cxn ang="0">
                  <a:pos x="14" y="12"/>
                </a:cxn>
                <a:cxn ang="0">
                  <a:pos x="16" y="16"/>
                </a:cxn>
                <a:cxn ang="0">
                  <a:pos x="16" y="17"/>
                </a:cxn>
              </a:cxnLst>
              <a:rect l="0" t="0" r="r" b="b"/>
              <a:pathLst>
                <a:path w="17" h="18">
                  <a:moveTo>
                    <a:pt x="0" y="0"/>
                  </a:moveTo>
                  <a:lnTo>
                    <a:pt x="6" y="4"/>
                  </a:lnTo>
                  <a:lnTo>
                    <a:pt x="10" y="8"/>
                  </a:lnTo>
                  <a:lnTo>
                    <a:pt x="14" y="12"/>
                  </a:lnTo>
                  <a:lnTo>
                    <a:pt x="16" y="16"/>
                  </a:lnTo>
                  <a:lnTo>
                    <a:pt x="16" y="17"/>
                  </a:lnTo>
                </a:path>
              </a:pathLst>
            </a:custGeom>
            <a:noFill/>
            <a:ln w="12700" cap="rnd" cmpd="sng">
              <a:solidFill>
                <a:srgbClr val="5F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83" name="Freeform 659"/>
            <p:cNvSpPr>
              <a:spLocks/>
            </p:cNvSpPr>
            <p:nvPr/>
          </p:nvSpPr>
          <p:spPr bwMode="auto">
            <a:xfrm>
              <a:off x="451" y="224"/>
              <a:ext cx="17" cy="17"/>
            </a:xfrm>
            <a:custGeom>
              <a:avLst/>
              <a:gdLst/>
              <a:ahLst/>
              <a:cxnLst>
                <a:cxn ang="0">
                  <a:pos x="0" y="0"/>
                </a:cxn>
                <a:cxn ang="0">
                  <a:pos x="6" y="3"/>
                </a:cxn>
                <a:cxn ang="0">
                  <a:pos x="10" y="7"/>
                </a:cxn>
                <a:cxn ang="0">
                  <a:pos x="13" y="11"/>
                </a:cxn>
                <a:cxn ang="0">
                  <a:pos x="16" y="15"/>
                </a:cxn>
                <a:cxn ang="0">
                  <a:pos x="16" y="16"/>
                </a:cxn>
              </a:cxnLst>
              <a:rect l="0" t="0" r="r" b="b"/>
              <a:pathLst>
                <a:path w="17" h="17">
                  <a:moveTo>
                    <a:pt x="0" y="0"/>
                  </a:moveTo>
                  <a:lnTo>
                    <a:pt x="6" y="3"/>
                  </a:lnTo>
                  <a:lnTo>
                    <a:pt x="10" y="7"/>
                  </a:lnTo>
                  <a:lnTo>
                    <a:pt x="13" y="11"/>
                  </a:lnTo>
                  <a:lnTo>
                    <a:pt x="16" y="15"/>
                  </a:lnTo>
                  <a:lnTo>
                    <a:pt x="16" y="16"/>
                  </a:lnTo>
                </a:path>
              </a:pathLst>
            </a:custGeom>
            <a:noFill/>
            <a:ln w="12700" cap="rnd" cmpd="sng">
              <a:solidFill>
                <a:srgbClr val="60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84" name="Freeform 660"/>
            <p:cNvSpPr>
              <a:spLocks/>
            </p:cNvSpPr>
            <p:nvPr/>
          </p:nvSpPr>
          <p:spPr bwMode="auto">
            <a:xfrm>
              <a:off x="451" y="224"/>
              <a:ext cx="17" cy="17"/>
            </a:xfrm>
            <a:custGeom>
              <a:avLst/>
              <a:gdLst/>
              <a:ahLst/>
              <a:cxnLst>
                <a:cxn ang="0">
                  <a:pos x="0" y="0"/>
                </a:cxn>
                <a:cxn ang="0">
                  <a:pos x="6" y="3"/>
                </a:cxn>
                <a:cxn ang="0">
                  <a:pos x="10" y="7"/>
                </a:cxn>
                <a:cxn ang="0">
                  <a:pos x="13" y="11"/>
                </a:cxn>
                <a:cxn ang="0">
                  <a:pos x="16" y="15"/>
                </a:cxn>
                <a:cxn ang="0">
                  <a:pos x="16" y="16"/>
                </a:cxn>
              </a:cxnLst>
              <a:rect l="0" t="0" r="r" b="b"/>
              <a:pathLst>
                <a:path w="17" h="17">
                  <a:moveTo>
                    <a:pt x="0" y="0"/>
                  </a:moveTo>
                  <a:lnTo>
                    <a:pt x="6" y="3"/>
                  </a:lnTo>
                  <a:lnTo>
                    <a:pt x="10" y="7"/>
                  </a:lnTo>
                  <a:lnTo>
                    <a:pt x="13" y="11"/>
                  </a:lnTo>
                  <a:lnTo>
                    <a:pt x="16" y="15"/>
                  </a:lnTo>
                  <a:lnTo>
                    <a:pt x="16" y="16"/>
                  </a:lnTo>
                </a:path>
              </a:pathLst>
            </a:custGeom>
            <a:noFill/>
            <a:ln w="12700" cap="rnd" cmpd="sng">
              <a:solidFill>
                <a:srgbClr val="61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85" name="Freeform 661"/>
            <p:cNvSpPr>
              <a:spLocks/>
            </p:cNvSpPr>
            <p:nvPr/>
          </p:nvSpPr>
          <p:spPr bwMode="auto">
            <a:xfrm>
              <a:off x="451" y="224"/>
              <a:ext cx="17" cy="17"/>
            </a:xfrm>
            <a:custGeom>
              <a:avLst/>
              <a:gdLst/>
              <a:ahLst/>
              <a:cxnLst>
                <a:cxn ang="0">
                  <a:pos x="0" y="0"/>
                </a:cxn>
                <a:cxn ang="0">
                  <a:pos x="6" y="3"/>
                </a:cxn>
                <a:cxn ang="0">
                  <a:pos x="10" y="7"/>
                </a:cxn>
                <a:cxn ang="0">
                  <a:pos x="13" y="11"/>
                </a:cxn>
                <a:cxn ang="0">
                  <a:pos x="14" y="15"/>
                </a:cxn>
                <a:cxn ang="0">
                  <a:pos x="16" y="16"/>
                </a:cxn>
              </a:cxnLst>
              <a:rect l="0" t="0" r="r" b="b"/>
              <a:pathLst>
                <a:path w="17" h="17">
                  <a:moveTo>
                    <a:pt x="0" y="0"/>
                  </a:moveTo>
                  <a:lnTo>
                    <a:pt x="6" y="3"/>
                  </a:lnTo>
                  <a:lnTo>
                    <a:pt x="10" y="7"/>
                  </a:lnTo>
                  <a:lnTo>
                    <a:pt x="13" y="11"/>
                  </a:lnTo>
                  <a:lnTo>
                    <a:pt x="14" y="15"/>
                  </a:lnTo>
                  <a:lnTo>
                    <a:pt x="16" y="16"/>
                  </a:lnTo>
                </a:path>
              </a:pathLst>
            </a:custGeom>
            <a:noFill/>
            <a:ln w="12700" cap="rnd" cmpd="sng">
              <a:solidFill>
                <a:srgbClr val="61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86" name="Freeform 662"/>
            <p:cNvSpPr>
              <a:spLocks/>
            </p:cNvSpPr>
            <p:nvPr/>
          </p:nvSpPr>
          <p:spPr bwMode="auto">
            <a:xfrm>
              <a:off x="451" y="224"/>
              <a:ext cx="17" cy="17"/>
            </a:xfrm>
            <a:custGeom>
              <a:avLst/>
              <a:gdLst/>
              <a:ahLst/>
              <a:cxnLst>
                <a:cxn ang="0">
                  <a:pos x="0" y="0"/>
                </a:cxn>
                <a:cxn ang="0">
                  <a:pos x="6" y="3"/>
                </a:cxn>
                <a:cxn ang="0">
                  <a:pos x="10" y="7"/>
                </a:cxn>
                <a:cxn ang="0">
                  <a:pos x="13" y="12"/>
                </a:cxn>
                <a:cxn ang="0">
                  <a:pos x="14" y="15"/>
                </a:cxn>
                <a:cxn ang="0">
                  <a:pos x="16" y="16"/>
                </a:cxn>
              </a:cxnLst>
              <a:rect l="0" t="0" r="r" b="b"/>
              <a:pathLst>
                <a:path w="17" h="17">
                  <a:moveTo>
                    <a:pt x="0" y="0"/>
                  </a:moveTo>
                  <a:lnTo>
                    <a:pt x="6" y="3"/>
                  </a:lnTo>
                  <a:lnTo>
                    <a:pt x="10" y="7"/>
                  </a:lnTo>
                  <a:lnTo>
                    <a:pt x="13" y="12"/>
                  </a:lnTo>
                  <a:lnTo>
                    <a:pt x="14" y="15"/>
                  </a:lnTo>
                  <a:lnTo>
                    <a:pt x="16" y="16"/>
                  </a:lnTo>
                </a:path>
              </a:pathLst>
            </a:custGeom>
            <a:noFill/>
            <a:ln w="12700" cap="rnd" cmpd="sng">
              <a:solidFill>
                <a:srgbClr val="62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87" name="Freeform 663"/>
            <p:cNvSpPr>
              <a:spLocks/>
            </p:cNvSpPr>
            <p:nvPr/>
          </p:nvSpPr>
          <p:spPr bwMode="auto">
            <a:xfrm>
              <a:off x="451" y="224"/>
              <a:ext cx="17" cy="17"/>
            </a:xfrm>
            <a:custGeom>
              <a:avLst/>
              <a:gdLst/>
              <a:ahLst/>
              <a:cxnLst>
                <a:cxn ang="0">
                  <a:pos x="0" y="0"/>
                </a:cxn>
                <a:cxn ang="0">
                  <a:pos x="6" y="3"/>
                </a:cxn>
                <a:cxn ang="0">
                  <a:pos x="10" y="8"/>
                </a:cxn>
                <a:cxn ang="0">
                  <a:pos x="13" y="12"/>
                </a:cxn>
                <a:cxn ang="0">
                  <a:pos x="14" y="15"/>
                </a:cxn>
                <a:cxn ang="0">
                  <a:pos x="16" y="16"/>
                </a:cxn>
              </a:cxnLst>
              <a:rect l="0" t="0" r="r" b="b"/>
              <a:pathLst>
                <a:path w="17" h="17">
                  <a:moveTo>
                    <a:pt x="0" y="0"/>
                  </a:moveTo>
                  <a:lnTo>
                    <a:pt x="6" y="3"/>
                  </a:lnTo>
                  <a:lnTo>
                    <a:pt x="10" y="8"/>
                  </a:lnTo>
                  <a:lnTo>
                    <a:pt x="13" y="12"/>
                  </a:lnTo>
                  <a:lnTo>
                    <a:pt x="14" y="15"/>
                  </a:lnTo>
                  <a:lnTo>
                    <a:pt x="16" y="16"/>
                  </a:lnTo>
                </a:path>
              </a:pathLst>
            </a:custGeom>
            <a:noFill/>
            <a:ln w="12700" cap="rnd" cmpd="sng">
              <a:solidFill>
                <a:srgbClr val="63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88" name="Freeform 664"/>
            <p:cNvSpPr>
              <a:spLocks/>
            </p:cNvSpPr>
            <p:nvPr/>
          </p:nvSpPr>
          <p:spPr bwMode="auto">
            <a:xfrm>
              <a:off x="451" y="224"/>
              <a:ext cx="17" cy="17"/>
            </a:xfrm>
            <a:custGeom>
              <a:avLst/>
              <a:gdLst/>
              <a:ahLst/>
              <a:cxnLst>
                <a:cxn ang="0">
                  <a:pos x="0" y="0"/>
                </a:cxn>
                <a:cxn ang="0">
                  <a:pos x="6" y="3"/>
                </a:cxn>
                <a:cxn ang="0">
                  <a:pos x="10" y="8"/>
                </a:cxn>
                <a:cxn ang="0">
                  <a:pos x="13" y="12"/>
                </a:cxn>
                <a:cxn ang="0">
                  <a:pos x="14" y="15"/>
                </a:cxn>
                <a:cxn ang="0">
                  <a:pos x="16" y="16"/>
                </a:cxn>
              </a:cxnLst>
              <a:rect l="0" t="0" r="r" b="b"/>
              <a:pathLst>
                <a:path w="17" h="17">
                  <a:moveTo>
                    <a:pt x="0" y="0"/>
                  </a:moveTo>
                  <a:lnTo>
                    <a:pt x="6" y="3"/>
                  </a:lnTo>
                  <a:lnTo>
                    <a:pt x="10" y="8"/>
                  </a:lnTo>
                  <a:lnTo>
                    <a:pt x="13" y="12"/>
                  </a:lnTo>
                  <a:lnTo>
                    <a:pt x="14" y="15"/>
                  </a:lnTo>
                  <a:lnTo>
                    <a:pt x="16" y="16"/>
                  </a:lnTo>
                </a:path>
              </a:pathLst>
            </a:custGeom>
            <a:noFill/>
            <a:ln w="12700" cap="rnd" cmpd="sng">
              <a:solidFill>
                <a:srgbClr val="64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89" name="Freeform 665"/>
            <p:cNvSpPr>
              <a:spLocks/>
            </p:cNvSpPr>
            <p:nvPr/>
          </p:nvSpPr>
          <p:spPr bwMode="auto">
            <a:xfrm>
              <a:off x="451" y="224"/>
              <a:ext cx="17" cy="17"/>
            </a:xfrm>
            <a:custGeom>
              <a:avLst/>
              <a:gdLst/>
              <a:ahLst/>
              <a:cxnLst>
                <a:cxn ang="0">
                  <a:pos x="0" y="0"/>
                </a:cxn>
                <a:cxn ang="0">
                  <a:pos x="6" y="4"/>
                </a:cxn>
                <a:cxn ang="0">
                  <a:pos x="10" y="8"/>
                </a:cxn>
                <a:cxn ang="0">
                  <a:pos x="13" y="12"/>
                </a:cxn>
                <a:cxn ang="0">
                  <a:pos x="14" y="15"/>
                </a:cxn>
                <a:cxn ang="0">
                  <a:pos x="16" y="16"/>
                </a:cxn>
              </a:cxnLst>
              <a:rect l="0" t="0" r="r" b="b"/>
              <a:pathLst>
                <a:path w="17" h="17">
                  <a:moveTo>
                    <a:pt x="0" y="0"/>
                  </a:moveTo>
                  <a:lnTo>
                    <a:pt x="6" y="4"/>
                  </a:lnTo>
                  <a:lnTo>
                    <a:pt x="10" y="8"/>
                  </a:lnTo>
                  <a:lnTo>
                    <a:pt x="13" y="12"/>
                  </a:lnTo>
                  <a:lnTo>
                    <a:pt x="14" y="15"/>
                  </a:lnTo>
                  <a:lnTo>
                    <a:pt x="16" y="16"/>
                  </a:lnTo>
                </a:path>
              </a:pathLst>
            </a:custGeom>
            <a:noFill/>
            <a:ln w="12700" cap="rnd" cmpd="sng">
              <a:solidFill>
                <a:srgbClr val="65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90" name="Freeform 666"/>
            <p:cNvSpPr>
              <a:spLocks/>
            </p:cNvSpPr>
            <p:nvPr/>
          </p:nvSpPr>
          <p:spPr bwMode="auto">
            <a:xfrm>
              <a:off x="451" y="224"/>
              <a:ext cx="17" cy="17"/>
            </a:xfrm>
            <a:custGeom>
              <a:avLst/>
              <a:gdLst/>
              <a:ahLst/>
              <a:cxnLst>
                <a:cxn ang="0">
                  <a:pos x="0" y="0"/>
                </a:cxn>
                <a:cxn ang="0">
                  <a:pos x="6" y="4"/>
                </a:cxn>
                <a:cxn ang="0">
                  <a:pos x="10" y="8"/>
                </a:cxn>
                <a:cxn ang="0">
                  <a:pos x="13" y="12"/>
                </a:cxn>
                <a:cxn ang="0">
                  <a:pos x="14" y="15"/>
                </a:cxn>
                <a:cxn ang="0">
                  <a:pos x="16" y="16"/>
                </a:cxn>
              </a:cxnLst>
              <a:rect l="0" t="0" r="r" b="b"/>
              <a:pathLst>
                <a:path w="17" h="17">
                  <a:moveTo>
                    <a:pt x="0" y="0"/>
                  </a:moveTo>
                  <a:lnTo>
                    <a:pt x="6" y="4"/>
                  </a:lnTo>
                  <a:lnTo>
                    <a:pt x="10" y="8"/>
                  </a:lnTo>
                  <a:lnTo>
                    <a:pt x="13" y="12"/>
                  </a:lnTo>
                  <a:lnTo>
                    <a:pt x="14" y="15"/>
                  </a:lnTo>
                  <a:lnTo>
                    <a:pt x="16" y="16"/>
                  </a:lnTo>
                </a:path>
              </a:pathLst>
            </a:custGeom>
            <a:noFill/>
            <a:ln w="12700" cap="rnd" cmpd="sng">
              <a:solidFill>
                <a:srgbClr val="66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91" name="Freeform 667"/>
            <p:cNvSpPr>
              <a:spLocks/>
            </p:cNvSpPr>
            <p:nvPr/>
          </p:nvSpPr>
          <p:spPr bwMode="auto">
            <a:xfrm>
              <a:off x="451" y="224"/>
              <a:ext cx="17" cy="17"/>
            </a:xfrm>
            <a:custGeom>
              <a:avLst/>
              <a:gdLst/>
              <a:ahLst/>
              <a:cxnLst>
                <a:cxn ang="0">
                  <a:pos x="0" y="0"/>
                </a:cxn>
                <a:cxn ang="0">
                  <a:pos x="5" y="4"/>
                </a:cxn>
                <a:cxn ang="0">
                  <a:pos x="10" y="8"/>
                </a:cxn>
                <a:cxn ang="0">
                  <a:pos x="13" y="12"/>
                </a:cxn>
                <a:cxn ang="0">
                  <a:pos x="14" y="15"/>
                </a:cxn>
                <a:cxn ang="0">
                  <a:pos x="16" y="16"/>
                </a:cxn>
              </a:cxnLst>
              <a:rect l="0" t="0" r="r" b="b"/>
              <a:pathLst>
                <a:path w="17" h="17">
                  <a:moveTo>
                    <a:pt x="0" y="0"/>
                  </a:moveTo>
                  <a:lnTo>
                    <a:pt x="5" y="4"/>
                  </a:lnTo>
                  <a:lnTo>
                    <a:pt x="10" y="8"/>
                  </a:lnTo>
                  <a:lnTo>
                    <a:pt x="13" y="12"/>
                  </a:lnTo>
                  <a:lnTo>
                    <a:pt x="14" y="15"/>
                  </a:lnTo>
                  <a:lnTo>
                    <a:pt x="16" y="16"/>
                  </a:lnTo>
                </a:path>
              </a:pathLst>
            </a:custGeom>
            <a:noFill/>
            <a:ln w="12700" cap="rnd" cmpd="sng">
              <a:solidFill>
                <a:srgbClr val="6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92" name="Freeform 668"/>
            <p:cNvSpPr>
              <a:spLocks/>
            </p:cNvSpPr>
            <p:nvPr/>
          </p:nvSpPr>
          <p:spPr bwMode="auto">
            <a:xfrm>
              <a:off x="451" y="224"/>
              <a:ext cx="17" cy="17"/>
            </a:xfrm>
            <a:custGeom>
              <a:avLst/>
              <a:gdLst/>
              <a:ahLst/>
              <a:cxnLst>
                <a:cxn ang="0">
                  <a:pos x="0" y="0"/>
                </a:cxn>
                <a:cxn ang="0">
                  <a:pos x="5" y="4"/>
                </a:cxn>
                <a:cxn ang="0">
                  <a:pos x="10" y="8"/>
                </a:cxn>
                <a:cxn ang="0">
                  <a:pos x="13" y="12"/>
                </a:cxn>
                <a:cxn ang="0">
                  <a:pos x="14" y="15"/>
                </a:cxn>
                <a:cxn ang="0">
                  <a:pos x="16" y="16"/>
                </a:cxn>
              </a:cxnLst>
              <a:rect l="0" t="0" r="r" b="b"/>
              <a:pathLst>
                <a:path w="17" h="17">
                  <a:moveTo>
                    <a:pt x="0" y="0"/>
                  </a:moveTo>
                  <a:lnTo>
                    <a:pt x="5" y="4"/>
                  </a:lnTo>
                  <a:lnTo>
                    <a:pt x="10" y="8"/>
                  </a:lnTo>
                  <a:lnTo>
                    <a:pt x="13" y="12"/>
                  </a:lnTo>
                  <a:lnTo>
                    <a:pt x="14" y="15"/>
                  </a:lnTo>
                  <a:lnTo>
                    <a:pt x="16" y="16"/>
                  </a:lnTo>
                </a:path>
              </a:pathLst>
            </a:custGeom>
            <a:noFill/>
            <a:ln w="12700" cap="rnd" cmpd="sng">
              <a:solidFill>
                <a:srgbClr val="68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93" name="Freeform 669"/>
            <p:cNvSpPr>
              <a:spLocks/>
            </p:cNvSpPr>
            <p:nvPr/>
          </p:nvSpPr>
          <p:spPr bwMode="auto">
            <a:xfrm>
              <a:off x="451" y="224"/>
              <a:ext cx="17" cy="17"/>
            </a:xfrm>
            <a:custGeom>
              <a:avLst/>
              <a:gdLst/>
              <a:ahLst/>
              <a:cxnLst>
                <a:cxn ang="0">
                  <a:pos x="0" y="0"/>
                </a:cxn>
                <a:cxn ang="0">
                  <a:pos x="5" y="4"/>
                </a:cxn>
                <a:cxn ang="0">
                  <a:pos x="10" y="8"/>
                </a:cxn>
                <a:cxn ang="0">
                  <a:pos x="13" y="12"/>
                </a:cxn>
                <a:cxn ang="0">
                  <a:pos x="14" y="15"/>
                </a:cxn>
                <a:cxn ang="0">
                  <a:pos x="16" y="16"/>
                </a:cxn>
              </a:cxnLst>
              <a:rect l="0" t="0" r="r" b="b"/>
              <a:pathLst>
                <a:path w="17" h="17">
                  <a:moveTo>
                    <a:pt x="0" y="0"/>
                  </a:moveTo>
                  <a:lnTo>
                    <a:pt x="5" y="4"/>
                  </a:lnTo>
                  <a:lnTo>
                    <a:pt x="10" y="8"/>
                  </a:lnTo>
                  <a:lnTo>
                    <a:pt x="13" y="12"/>
                  </a:lnTo>
                  <a:lnTo>
                    <a:pt x="14" y="15"/>
                  </a:lnTo>
                  <a:lnTo>
                    <a:pt x="16" y="16"/>
                  </a:lnTo>
                </a:path>
              </a:pathLst>
            </a:custGeom>
            <a:noFill/>
            <a:ln w="12700" cap="rnd" cmpd="sng">
              <a:solidFill>
                <a:srgbClr val="69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94" name="Freeform 670"/>
            <p:cNvSpPr>
              <a:spLocks/>
            </p:cNvSpPr>
            <p:nvPr/>
          </p:nvSpPr>
          <p:spPr bwMode="auto">
            <a:xfrm>
              <a:off x="451" y="224"/>
              <a:ext cx="17" cy="17"/>
            </a:xfrm>
            <a:custGeom>
              <a:avLst/>
              <a:gdLst/>
              <a:ahLst/>
              <a:cxnLst>
                <a:cxn ang="0">
                  <a:pos x="0" y="0"/>
                </a:cxn>
                <a:cxn ang="0">
                  <a:pos x="5" y="4"/>
                </a:cxn>
                <a:cxn ang="0">
                  <a:pos x="10" y="8"/>
                </a:cxn>
                <a:cxn ang="0">
                  <a:pos x="13" y="12"/>
                </a:cxn>
                <a:cxn ang="0">
                  <a:pos x="14" y="15"/>
                </a:cxn>
                <a:cxn ang="0">
                  <a:pos x="16" y="16"/>
                </a:cxn>
              </a:cxnLst>
              <a:rect l="0" t="0" r="r" b="b"/>
              <a:pathLst>
                <a:path w="17" h="17">
                  <a:moveTo>
                    <a:pt x="0" y="0"/>
                  </a:moveTo>
                  <a:lnTo>
                    <a:pt x="5" y="4"/>
                  </a:lnTo>
                  <a:lnTo>
                    <a:pt x="10" y="8"/>
                  </a:lnTo>
                  <a:lnTo>
                    <a:pt x="13" y="12"/>
                  </a:lnTo>
                  <a:lnTo>
                    <a:pt x="14" y="15"/>
                  </a:lnTo>
                  <a:lnTo>
                    <a:pt x="16" y="16"/>
                  </a:lnTo>
                </a:path>
              </a:pathLst>
            </a:custGeom>
            <a:noFill/>
            <a:ln w="12700" cap="rnd" cmpd="sng">
              <a:solidFill>
                <a:srgbClr val="69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95" name="Freeform 671"/>
            <p:cNvSpPr>
              <a:spLocks/>
            </p:cNvSpPr>
            <p:nvPr/>
          </p:nvSpPr>
          <p:spPr bwMode="auto">
            <a:xfrm>
              <a:off x="451" y="224"/>
              <a:ext cx="17" cy="17"/>
            </a:xfrm>
            <a:custGeom>
              <a:avLst/>
              <a:gdLst/>
              <a:ahLst/>
              <a:cxnLst>
                <a:cxn ang="0">
                  <a:pos x="0" y="0"/>
                </a:cxn>
                <a:cxn ang="0">
                  <a:pos x="5" y="4"/>
                </a:cxn>
                <a:cxn ang="0">
                  <a:pos x="10" y="8"/>
                </a:cxn>
                <a:cxn ang="0">
                  <a:pos x="13" y="12"/>
                </a:cxn>
                <a:cxn ang="0">
                  <a:pos x="14" y="15"/>
                </a:cxn>
                <a:cxn ang="0">
                  <a:pos x="16" y="16"/>
                </a:cxn>
              </a:cxnLst>
              <a:rect l="0" t="0" r="r" b="b"/>
              <a:pathLst>
                <a:path w="17" h="17">
                  <a:moveTo>
                    <a:pt x="0" y="0"/>
                  </a:moveTo>
                  <a:lnTo>
                    <a:pt x="5" y="4"/>
                  </a:lnTo>
                  <a:lnTo>
                    <a:pt x="10" y="8"/>
                  </a:lnTo>
                  <a:lnTo>
                    <a:pt x="13" y="12"/>
                  </a:lnTo>
                  <a:lnTo>
                    <a:pt x="14" y="15"/>
                  </a:lnTo>
                  <a:lnTo>
                    <a:pt x="16" y="16"/>
                  </a:lnTo>
                </a:path>
              </a:pathLst>
            </a:custGeom>
            <a:noFill/>
            <a:ln w="12700" cap="rnd" cmpd="sng">
              <a:solidFill>
                <a:srgbClr val="6A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96" name="Freeform 672"/>
            <p:cNvSpPr>
              <a:spLocks/>
            </p:cNvSpPr>
            <p:nvPr/>
          </p:nvSpPr>
          <p:spPr bwMode="auto">
            <a:xfrm>
              <a:off x="451" y="224"/>
              <a:ext cx="17" cy="17"/>
            </a:xfrm>
            <a:custGeom>
              <a:avLst/>
              <a:gdLst/>
              <a:ahLst/>
              <a:cxnLst>
                <a:cxn ang="0">
                  <a:pos x="0" y="0"/>
                </a:cxn>
                <a:cxn ang="0">
                  <a:pos x="5" y="4"/>
                </a:cxn>
                <a:cxn ang="0">
                  <a:pos x="11" y="8"/>
                </a:cxn>
                <a:cxn ang="0">
                  <a:pos x="14" y="12"/>
                </a:cxn>
                <a:cxn ang="0">
                  <a:pos x="16" y="15"/>
                </a:cxn>
                <a:cxn ang="0">
                  <a:pos x="16" y="16"/>
                </a:cxn>
              </a:cxnLst>
              <a:rect l="0" t="0" r="r" b="b"/>
              <a:pathLst>
                <a:path w="17" h="17">
                  <a:moveTo>
                    <a:pt x="0" y="0"/>
                  </a:moveTo>
                  <a:lnTo>
                    <a:pt x="5" y="4"/>
                  </a:lnTo>
                  <a:lnTo>
                    <a:pt x="11" y="8"/>
                  </a:lnTo>
                  <a:lnTo>
                    <a:pt x="14" y="12"/>
                  </a:lnTo>
                  <a:lnTo>
                    <a:pt x="16" y="15"/>
                  </a:lnTo>
                  <a:lnTo>
                    <a:pt x="16" y="16"/>
                  </a:lnTo>
                </a:path>
              </a:pathLst>
            </a:custGeom>
            <a:noFill/>
            <a:ln w="12700" cap="rnd" cmpd="sng">
              <a:solidFill>
                <a:srgbClr val="6B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97" name="Freeform 673"/>
            <p:cNvSpPr>
              <a:spLocks/>
            </p:cNvSpPr>
            <p:nvPr/>
          </p:nvSpPr>
          <p:spPr bwMode="auto">
            <a:xfrm>
              <a:off x="451" y="224"/>
              <a:ext cx="17" cy="17"/>
            </a:xfrm>
            <a:custGeom>
              <a:avLst/>
              <a:gdLst/>
              <a:ahLst/>
              <a:cxnLst>
                <a:cxn ang="0">
                  <a:pos x="0" y="0"/>
                </a:cxn>
                <a:cxn ang="0">
                  <a:pos x="5" y="4"/>
                </a:cxn>
                <a:cxn ang="0">
                  <a:pos x="10" y="8"/>
                </a:cxn>
                <a:cxn ang="0">
                  <a:pos x="14" y="12"/>
                </a:cxn>
                <a:cxn ang="0">
                  <a:pos x="16" y="15"/>
                </a:cxn>
                <a:cxn ang="0">
                  <a:pos x="16" y="16"/>
                </a:cxn>
              </a:cxnLst>
              <a:rect l="0" t="0" r="r" b="b"/>
              <a:pathLst>
                <a:path w="17" h="17">
                  <a:moveTo>
                    <a:pt x="0" y="0"/>
                  </a:moveTo>
                  <a:lnTo>
                    <a:pt x="5" y="4"/>
                  </a:lnTo>
                  <a:lnTo>
                    <a:pt x="10" y="8"/>
                  </a:lnTo>
                  <a:lnTo>
                    <a:pt x="14" y="12"/>
                  </a:lnTo>
                  <a:lnTo>
                    <a:pt x="16" y="15"/>
                  </a:lnTo>
                  <a:lnTo>
                    <a:pt x="16" y="16"/>
                  </a:lnTo>
                </a:path>
              </a:pathLst>
            </a:custGeom>
            <a:noFill/>
            <a:ln w="12700" cap="rnd" cmpd="sng">
              <a:solidFill>
                <a:srgbClr val="6C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98" name="Freeform 674"/>
            <p:cNvSpPr>
              <a:spLocks/>
            </p:cNvSpPr>
            <p:nvPr/>
          </p:nvSpPr>
          <p:spPr bwMode="auto">
            <a:xfrm>
              <a:off x="451" y="224"/>
              <a:ext cx="17" cy="17"/>
            </a:xfrm>
            <a:custGeom>
              <a:avLst/>
              <a:gdLst/>
              <a:ahLst/>
              <a:cxnLst>
                <a:cxn ang="0">
                  <a:pos x="0" y="0"/>
                </a:cxn>
                <a:cxn ang="0">
                  <a:pos x="5" y="4"/>
                </a:cxn>
                <a:cxn ang="0">
                  <a:pos x="10" y="8"/>
                </a:cxn>
                <a:cxn ang="0">
                  <a:pos x="13" y="12"/>
                </a:cxn>
                <a:cxn ang="0">
                  <a:pos x="16" y="15"/>
                </a:cxn>
                <a:cxn ang="0">
                  <a:pos x="16" y="16"/>
                </a:cxn>
              </a:cxnLst>
              <a:rect l="0" t="0" r="r" b="b"/>
              <a:pathLst>
                <a:path w="17" h="17">
                  <a:moveTo>
                    <a:pt x="0" y="0"/>
                  </a:moveTo>
                  <a:lnTo>
                    <a:pt x="5" y="4"/>
                  </a:lnTo>
                  <a:lnTo>
                    <a:pt x="10" y="8"/>
                  </a:lnTo>
                  <a:lnTo>
                    <a:pt x="13" y="12"/>
                  </a:lnTo>
                  <a:lnTo>
                    <a:pt x="16" y="15"/>
                  </a:lnTo>
                  <a:lnTo>
                    <a:pt x="16" y="16"/>
                  </a:lnTo>
                </a:path>
              </a:pathLst>
            </a:custGeom>
            <a:noFill/>
            <a:ln w="12700" cap="rnd" cmpd="sng">
              <a:solidFill>
                <a:srgbClr val="6D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699" name="Freeform 675"/>
            <p:cNvSpPr>
              <a:spLocks/>
            </p:cNvSpPr>
            <p:nvPr/>
          </p:nvSpPr>
          <p:spPr bwMode="auto">
            <a:xfrm>
              <a:off x="451" y="224"/>
              <a:ext cx="17" cy="17"/>
            </a:xfrm>
            <a:custGeom>
              <a:avLst/>
              <a:gdLst/>
              <a:ahLst/>
              <a:cxnLst>
                <a:cxn ang="0">
                  <a:pos x="0" y="0"/>
                </a:cxn>
                <a:cxn ang="0">
                  <a:pos x="5" y="4"/>
                </a:cxn>
                <a:cxn ang="0">
                  <a:pos x="10" y="8"/>
                </a:cxn>
                <a:cxn ang="0">
                  <a:pos x="13" y="12"/>
                </a:cxn>
                <a:cxn ang="0">
                  <a:pos x="16" y="15"/>
                </a:cxn>
                <a:cxn ang="0">
                  <a:pos x="16" y="16"/>
                </a:cxn>
              </a:cxnLst>
              <a:rect l="0" t="0" r="r" b="b"/>
              <a:pathLst>
                <a:path w="17" h="17">
                  <a:moveTo>
                    <a:pt x="0" y="0"/>
                  </a:moveTo>
                  <a:lnTo>
                    <a:pt x="5" y="4"/>
                  </a:lnTo>
                  <a:lnTo>
                    <a:pt x="10" y="8"/>
                  </a:lnTo>
                  <a:lnTo>
                    <a:pt x="13" y="12"/>
                  </a:lnTo>
                  <a:lnTo>
                    <a:pt x="16" y="15"/>
                  </a:lnTo>
                  <a:lnTo>
                    <a:pt x="16" y="16"/>
                  </a:lnTo>
                </a:path>
              </a:pathLst>
            </a:custGeom>
            <a:noFill/>
            <a:ln w="12700" cap="rnd" cmpd="sng">
              <a:solidFill>
                <a:srgbClr val="6E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00" name="Freeform 676"/>
            <p:cNvSpPr>
              <a:spLocks/>
            </p:cNvSpPr>
            <p:nvPr/>
          </p:nvSpPr>
          <p:spPr bwMode="auto">
            <a:xfrm>
              <a:off x="451" y="224"/>
              <a:ext cx="17" cy="17"/>
            </a:xfrm>
            <a:custGeom>
              <a:avLst/>
              <a:gdLst/>
              <a:ahLst/>
              <a:cxnLst>
                <a:cxn ang="0">
                  <a:pos x="0" y="0"/>
                </a:cxn>
                <a:cxn ang="0">
                  <a:pos x="5" y="4"/>
                </a:cxn>
                <a:cxn ang="0">
                  <a:pos x="10" y="9"/>
                </a:cxn>
                <a:cxn ang="0">
                  <a:pos x="13" y="12"/>
                </a:cxn>
                <a:cxn ang="0">
                  <a:pos x="16" y="15"/>
                </a:cxn>
                <a:cxn ang="0">
                  <a:pos x="16" y="16"/>
                </a:cxn>
              </a:cxnLst>
              <a:rect l="0" t="0" r="r" b="b"/>
              <a:pathLst>
                <a:path w="17" h="17">
                  <a:moveTo>
                    <a:pt x="0" y="0"/>
                  </a:moveTo>
                  <a:lnTo>
                    <a:pt x="5" y="4"/>
                  </a:lnTo>
                  <a:lnTo>
                    <a:pt x="10" y="9"/>
                  </a:lnTo>
                  <a:lnTo>
                    <a:pt x="13" y="12"/>
                  </a:lnTo>
                  <a:lnTo>
                    <a:pt x="16" y="15"/>
                  </a:lnTo>
                  <a:lnTo>
                    <a:pt x="16" y="16"/>
                  </a:lnTo>
                </a:path>
              </a:pathLst>
            </a:custGeom>
            <a:noFill/>
            <a:ln w="12700" cap="rnd" cmpd="sng">
              <a:solidFill>
                <a:srgbClr val="6F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01" name="Freeform 677"/>
            <p:cNvSpPr>
              <a:spLocks/>
            </p:cNvSpPr>
            <p:nvPr/>
          </p:nvSpPr>
          <p:spPr bwMode="auto">
            <a:xfrm>
              <a:off x="451" y="224"/>
              <a:ext cx="17" cy="17"/>
            </a:xfrm>
            <a:custGeom>
              <a:avLst/>
              <a:gdLst/>
              <a:ahLst/>
              <a:cxnLst>
                <a:cxn ang="0">
                  <a:pos x="0" y="0"/>
                </a:cxn>
                <a:cxn ang="0">
                  <a:pos x="5" y="4"/>
                </a:cxn>
                <a:cxn ang="0">
                  <a:pos x="10" y="9"/>
                </a:cxn>
                <a:cxn ang="0">
                  <a:pos x="13" y="12"/>
                </a:cxn>
                <a:cxn ang="0">
                  <a:pos x="16" y="15"/>
                </a:cxn>
                <a:cxn ang="0">
                  <a:pos x="16" y="16"/>
                </a:cxn>
              </a:cxnLst>
              <a:rect l="0" t="0" r="r" b="b"/>
              <a:pathLst>
                <a:path w="17" h="17">
                  <a:moveTo>
                    <a:pt x="0" y="0"/>
                  </a:moveTo>
                  <a:lnTo>
                    <a:pt x="5" y="4"/>
                  </a:lnTo>
                  <a:lnTo>
                    <a:pt x="10" y="9"/>
                  </a:lnTo>
                  <a:lnTo>
                    <a:pt x="13" y="12"/>
                  </a:lnTo>
                  <a:lnTo>
                    <a:pt x="16" y="15"/>
                  </a:lnTo>
                  <a:lnTo>
                    <a:pt x="16" y="16"/>
                  </a:lnTo>
                </a:path>
              </a:pathLst>
            </a:custGeom>
            <a:noFill/>
            <a:ln w="12700" cap="rnd" cmpd="sng">
              <a:solidFill>
                <a:srgbClr val="70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02" name="Freeform 678"/>
            <p:cNvSpPr>
              <a:spLocks/>
            </p:cNvSpPr>
            <p:nvPr/>
          </p:nvSpPr>
          <p:spPr bwMode="auto">
            <a:xfrm>
              <a:off x="451" y="224"/>
              <a:ext cx="17" cy="17"/>
            </a:xfrm>
            <a:custGeom>
              <a:avLst/>
              <a:gdLst/>
              <a:ahLst/>
              <a:cxnLst>
                <a:cxn ang="0">
                  <a:pos x="0" y="0"/>
                </a:cxn>
                <a:cxn ang="0">
                  <a:pos x="5" y="4"/>
                </a:cxn>
                <a:cxn ang="0">
                  <a:pos x="10" y="9"/>
                </a:cxn>
                <a:cxn ang="0">
                  <a:pos x="13" y="12"/>
                </a:cxn>
                <a:cxn ang="0">
                  <a:pos x="16" y="15"/>
                </a:cxn>
                <a:cxn ang="0">
                  <a:pos x="16" y="16"/>
                </a:cxn>
              </a:cxnLst>
              <a:rect l="0" t="0" r="r" b="b"/>
              <a:pathLst>
                <a:path w="17" h="17">
                  <a:moveTo>
                    <a:pt x="0" y="0"/>
                  </a:moveTo>
                  <a:lnTo>
                    <a:pt x="5" y="4"/>
                  </a:lnTo>
                  <a:lnTo>
                    <a:pt x="10" y="9"/>
                  </a:lnTo>
                  <a:lnTo>
                    <a:pt x="13" y="12"/>
                  </a:lnTo>
                  <a:lnTo>
                    <a:pt x="16" y="15"/>
                  </a:lnTo>
                  <a:lnTo>
                    <a:pt x="16" y="16"/>
                  </a:lnTo>
                </a:path>
              </a:pathLst>
            </a:custGeom>
            <a:noFill/>
            <a:ln w="12700" cap="rnd" cmpd="sng">
              <a:solidFill>
                <a:srgbClr val="71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03" name="Freeform 679"/>
            <p:cNvSpPr>
              <a:spLocks/>
            </p:cNvSpPr>
            <p:nvPr/>
          </p:nvSpPr>
          <p:spPr bwMode="auto">
            <a:xfrm>
              <a:off x="451" y="224"/>
              <a:ext cx="17" cy="17"/>
            </a:xfrm>
            <a:custGeom>
              <a:avLst/>
              <a:gdLst/>
              <a:ahLst/>
              <a:cxnLst>
                <a:cxn ang="0">
                  <a:pos x="0" y="0"/>
                </a:cxn>
                <a:cxn ang="0">
                  <a:pos x="5" y="4"/>
                </a:cxn>
                <a:cxn ang="0">
                  <a:pos x="10" y="9"/>
                </a:cxn>
                <a:cxn ang="0">
                  <a:pos x="13" y="12"/>
                </a:cxn>
                <a:cxn ang="0">
                  <a:pos x="16" y="15"/>
                </a:cxn>
                <a:cxn ang="0">
                  <a:pos x="16" y="16"/>
                </a:cxn>
              </a:cxnLst>
              <a:rect l="0" t="0" r="r" b="b"/>
              <a:pathLst>
                <a:path w="17" h="17">
                  <a:moveTo>
                    <a:pt x="0" y="0"/>
                  </a:moveTo>
                  <a:lnTo>
                    <a:pt x="5" y="4"/>
                  </a:lnTo>
                  <a:lnTo>
                    <a:pt x="10" y="9"/>
                  </a:lnTo>
                  <a:lnTo>
                    <a:pt x="13" y="12"/>
                  </a:lnTo>
                  <a:lnTo>
                    <a:pt x="16" y="15"/>
                  </a:lnTo>
                  <a:lnTo>
                    <a:pt x="16" y="16"/>
                  </a:lnTo>
                </a:path>
              </a:pathLst>
            </a:custGeom>
            <a:noFill/>
            <a:ln w="12700" cap="rnd" cmpd="sng">
              <a:solidFill>
                <a:srgbClr val="71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04" name="Freeform 680"/>
            <p:cNvSpPr>
              <a:spLocks/>
            </p:cNvSpPr>
            <p:nvPr/>
          </p:nvSpPr>
          <p:spPr bwMode="auto">
            <a:xfrm>
              <a:off x="451" y="224"/>
              <a:ext cx="17" cy="17"/>
            </a:xfrm>
            <a:custGeom>
              <a:avLst/>
              <a:gdLst/>
              <a:ahLst/>
              <a:cxnLst>
                <a:cxn ang="0">
                  <a:pos x="0" y="0"/>
                </a:cxn>
                <a:cxn ang="0">
                  <a:pos x="5" y="4"/>
                </a:cxn>
                <a:cxn ang="0">
                  <a:pos x="10" y="9"/>
                </a:cxn>
                <a:cxn ang="0">
                  <a:pos x="13" y="12"/>
                </a:cxn>
                <a:cxn ang="0">
                  <a:pos x="16" y="15"/>
                </a:cxn>
                <a:cxn ang="0">
                  <a:pos x="16" y="16"/>
                </a:cxn>
              </a:cxnLst>
              <a:rect l="0" t="0" r="r" b="b"/>
              <a:pathLst>
                <a:path w="17" h="17">
                  <a:moveTo>
                    <a:pt x="0" y="0"/>
                  </a:moveTo>
                  <a:lnTo>
                    <a:pt x="5" y="4"/>
                  </a:lnTo>
                  <a:lnTo>
                    <a:pt x="10" y="9"/>
                  </a:lnTo>
                  <a:lnTo>
                    <a:pt x="13" y="12"/>
                  </a:lnTo>
                  <a:lnTo>
                    <a:pt x="16" y="15"/>
                  </a:lnTo>
                  <a:lnTo>
                    <a:pt x="16" y="16"/>
                  </a:lnTo>
                </a:path>
              </a:pathLst>
            </a:custGeom>
            <a:noFill/>
            <a:ln w="12700" cap="rnd" cmpd="sng">
              <a:solidFill>
                <a:srgbClr val="72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05" name="Freeform 681"/>
            <p:cNvSpPr>
              <a:spLocks/>
            </p:cNvSpPr>
            <p:nvPr/>
          </p:nvSpPr>
          <p:spPr bwMode="auto">
            <a:xfrm>
              <a:off x="451" y="224"/>
              <a:ext cx="17" cy="17"/>
            </a:xfrm>
            <a:custGeom>
              <a:avLst/>
              <a:gdLst/>
              <a:ahLst/>
              <a:cxnLst>
                <a:cxn ang="0">
                  <a:pos x="0" y="0"/>
                </a:cxn>
                <a:cxn ang="0">
                  <a:pos x="4" y="4"/>
                </a:cxn>
                <a:cxn ang="0">
                  <a:pos x="10" y="9"/>
                </a:cxn>
                <a:cxn ang="0">
                  <a:pos x="13" y="12"/>
                </a:cxn>
                <a:cxn ang="0">
                  <a:pos x="16" y="15"/>
                </a:cxn>
                <a:cxn ang="0">
                  <a:pos x="16" y="16"/>
                </a:cxn>
              </a:cxnLst>
              <a:rect l="0" t="0" r="r" b="b"/>
              <a:pathLst>
                <a:path w="17" h="17">
                  <a:moveTo>
                    <a:pt x="0" y="0"/>
                  </a:moveTo>
                  <a:lnTo>
                    <a:pt x="4" y="4"/>
                  </a:lnTo>
                  <a:lnTo>
                    <a:pt x="10" y="9"/>
                  </a:lnTo>
                  <a:lnTo>
                    <a:pt x="13" y="12"/>
                  </a:lnTo>
                  <a:lnTo>
                    <a:pt x="16" y="15"/>
                  </a:lnTo>
                  <a:lnTo>
                    <a:pt x="16" y="16"/>
                  </a:lnTo>
                </a:path>
              </a:pathLst>
            </a:custGeom>
            <a:noFill/>
            <a:ln w="12700" cap="rnd" cmpd="sng">
              <a:solidFill>
                <a:srgbClr val="73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06" name="Freeform 682"/>
            <p:cNvSpPr>
              <a:spLocks/>
            </p:cNvSpPr>
            <p:nvPr/>
          </p:nvSpPr>
          <p:spPr bwMode="auto">
            <a:xfrm>
              <a:off x="451" y="224"/>
              <a:ext cx="17" cy="17"/>
            </a:xfrm>
            <a:custGeom>
              <a:avLst/>
              <a:gdLst/>
              <a:ahLst/>
              <a:cxnLst>
                <a:cxn ang="0">
                  <a:pos x="0" y="0"/>
                </a:cxn>
                <a:cxn ang="0">
                  <a:pos x="4" y="4"/>
                </a:cxn>
                <a:cxn ang="0">
                  <a:pos x="10" y="9"/>
                </a:cxn>
                <a:cxn ang="0">
                  <a:pos x="13" y="13"/>
                </a:cxn>
                <a:cxn ang="0">
                  <a:pos x="16" y="15"/>
                </a:cxn>
                <a:cxn ang="0">
                  <a:pos x="16" y="16"/>
                </a:cxn>
              </a:cxnLst>
              <a:rect l="0" t="0" r="r" b="b"/>
              <a:pathLst>
                <a:path w="17" h="17">
                  <a:moveTo>
                    <a:pt x="0" y="0"/>
                  </a:moveTo>
                  <a:lnTo>
                    <a:pt x="4" y="4"/>
                  </a:lnTo>
                  <a:lnTo>
                    <a:pt x="10" y="9"/>
                  </a:lnTo>
                  <a:lnTo>
                    <a:pt x="13" y="13"/>
                  </a:lnTo>
                  <a:lnTo>
                    <a:pt x="16" y="15"/>
                  </a:lnTo>
                  <a:lnTo>
                    <a:pt x="16" y="16"/>
                  </a:lnTo>
                </a:path>
              </a:pathLst>
            </a:custGeom>
            <a:noFill/>
            <a:ln w="12700" cap="rnd" cmpd="sng">
              <a:solidFill>
                <a:srgbClr val="74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07" name="Freeform 683"/>
            <p:cNvSpPr>
              <a:spLocks/>
            </p:cNvSpPr>
            <p:nvPr/>
          </p:nvSpPr>
          <p:spPr bwMode="auto">
            <a:xfrm>
              <a:off x="451" y="224"/>
              <a:ext cx="17" cy="17"/>
            </a:xfrm>
            <a:custGeom>
              <a:avLst/>
              <a:gdLst/>
              <a:ahLst/>
              <a:cxnLst>
                <a:cxn ang="0">
                  <a:pos x="0" y="0"/>
                </a:cxn>
                <a:cxn ang="0">
                  <a:pos x="4" y="4"/>
                </a:cxn>
                <a:cxn ang="0">
                  <a:pos x="10" y="9"/>
                </a:cxn>
                <a:cxn ang="0">
                  <a:pos x="13" y="13"/>
                </a:cxn>
                <a:cxn ang="0">
                  <a:pos x="16" y="15"/>
                </a:cxn>
                <a:cxn ang="0">
                  <a:pos x="16" y="16"/>
                </a:cxn>
              </a:cxnLst>
              <a:rect l="0" t="0" r="r" b="b"/>
              <a:pathLst>
                <a:path w="17" h="17">
                  <a:moveTo>
                    <a:pt x="0" y="0"/>
                  </a:moveTo>
                  <a:lnTo>
                    <a:pt x="4" y="4"/>
                  </a:lnTo>
                  <a:lnTo>
                    <a:pt x="10" y="9"/>
                  </a:lnTo>
                  <a:lnTo>
                    <a:pt x="13" y="13"/>
                  </a:lnTo>
                  <a:lnTo>
                    <a:pt x="16" y="15"/>
                  </a:lnTo>
                  <a:lnTo>
                    <a:pt x="16" y="16"/>
                  </a:lnTo>
                </a:path>
              </a:pathLst>
            </a:custGeom>
            <a:noFill/>
            <a:ln w="12700" cap="rnd" cmpd="sng">
              <a:solidFill>
                <a:srgbClr val="75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08" name="Freeform 684"/>
            <p:cNvSpPr>
              <a:spLocks/>
            </p:cNvSpPr>
            <p:nvPr/>
          </p:nvSpPr>
          <p:spPr bwMode="auto">
            <a:xfrm>
              <a:off x="451" y="224"/>
              <a:ext cx="17" cy="17"/>
            </a:xfrm>
            <a:custGeom>
              <a:avLst/>
              <a:gdLst/>
              <a:ahLst/>
              <a:cxnLst>
                <a:cxn ang="0">
                  <a:pos x="0" y="0"/>
                </a:cxn>
                <a:cxn ang="0">
                  <a:pos x="4" y="5"/>
                </a:cxn>
                <a:cxn ang="0">
                  <a:pos x="10" y="9"/>
                </a:cxn>
                <a:cxn ang="0">
                  <a:pos x="13" y="13"/>
                </a:cxn>
                <a:cxn ang="0">
                  <a:pos x="16" y="15"/>
                </a:cxn>
                <a:cxn ang="0">
                  <a:pos x="16" y="16"/>
                </a:cxn>
              </a:cxnLst>
              <a:rect l="0" t="0" r="r" b="b"/>
              <a:pathLst>
                <a:path w="17" h="17">
                  <a:moveTo>
                    <a:pt x="0" y="0"/>
                  </a:moveTo>
                  <a:lnTo>
                    <a:pt x="4" y="5"/>
                  </a:lnTo>
                  <a:lnTo>
                    <a:pt x="10" y="9"/>
                  </a:lnTo>
                  <a:lnTo>
                    <a:pt x="13" y="13"/>
                  </a:lnTo>
                  <a:lnTo>
                    <a:pt x="16" y="15"/>
                  </a:lnTo>
                  <a:lnTo>
                    <a:pt x="16" y="16"/>
                  </a:lnTo>
                </a:path>
              </a:pathLst>
            </a:custGeom>
            <a:noFill/>
            <a:ln w="12700" cap="rnd" cmpd="sng">
              <a:solidFill>
                <a:srgbClr val="76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09" name="Freeform 685"/>
            <p:cNvSpPr>
              <a:spLocks/>
            </p:cNvSpPr>
            <p:nvPr/>
          </p:nvSpPr>
          <p:spPr bwMode="auto">
            <a:xfrm>
              <a:off x="451" y="224"/>
              <a:ext cx="17" cy="17"/>
            </a:xfrm>
            <a:custGeom>
              <a:avLst/>
              <a:gdLst/>
              <a:ahLst/>
              <a:cxnLst>
                <a:cxn ang="0">
                  <a:pos x="0" y="0"/>
                </a:cxn>
                <a:cxn ang="0">
                  <a:pos x="4" y="5"/>
                </a:cxn>
                <a:cxn ang="0">
                  <a:pos x="8" y="9"/>
                </a:cxn>
                <a:cxn ang="0">
                  <a:pos x="13" y="13"/>
                </a:cxn>
                <a:cxn ang="0">
                  <a:pos x="14" y="15"/>
                </a:cxn>
                <a:cxn ang="0">
                  <a:pos x="16" y="16"/>
                </a:cxn>
              </a:cxnLst>
              <a:rect l="0" t="0" r="r" b="b"/>
              <a:pathLst>
                <a:path w="17" h="17">
                  <a:moveTo>
                    <a:pt x="0" y="0"/>
                  </a:moveTo>
                  <a:lnTo>
                    <a:pt x="4" y="5"/>
                  </a:lnTo>
                  <a:lnTo>
                    <a:pt x="8" y="9"/>
                  </a:lnTo>
                  <a:lnTo>
                    <a:pt x="13" y="13"/>
                  </a:lnTo>
                  <a:lnTo>
                    <a:pt x="14" y="15"/>
                  </a:lnTo>
                  <a:lnTo>
                    <a:pt x="16" y="16"/>
                  </a:lnTo>
                </a:path>
              </a:pathLst>
            </a:custGeom>
            <a:noFill/>
            <a:ln w="12700" cap="rnd" cmpd="sng">
              <a:solidFill>
                <a:srgbClr val="7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10" name="Freeform 686"/>
            <p:cNvSpPr>
              <a:spLocks/>
            </p:cNvSpPr>
            <p:nvPr/>
          </p:nvSpPr>
          <p:spPr bwMode="auto">
            <a:xfrm>
              <a:off x="451" y="224"/>
              <a:ext cx="17" cy="17"/>
            </a:xfrm>
            <a:custGeom>
              <a:avLst/>
              <a:gdLst/>
              <a:ahLst/>
              <a:cxnLst>
                <a:cxn ang="0">
                  <a:pos x="0" y="0"/>
                </a:cxn>
                <a:cxn ang="0">
                  <a:pos x="4" y="5"/>
                </a:cxn>
                <a:cxn ang="0">
                  <a:pos x="8" y="9"/>
                </a:cxn>
                <a:cxn ang="0">
                  <a:pos x="13" y="13"/>
                </a:cxn>
                <a:cxn ang="0">
                  <a:pos x="14" y="15"/>
                </a:cxn>
                <a:cxn ang="0">
                  <a:pos x="16" y="16"/>
                </a:cxn>
              </a:cxnLst>
              <a:rect l="0" t="0" r="r" b="b"/>
              <a:pathLst>
                <a:path w="17" h="17">
                  <a:moveTo>
                    <a:pt x="0" y="0"/>
                  </a:moveTo>
                  <a:lnTo>
                    <a:pt x="4" y="5"/>
                  </a:lnTo>
                  <a:lnTo>
                    <a:pt x="8" y="9"/>
                  </a:lnTo>
                  <a:lnTo>
                    <a:pt x="13" y="13"/>
                  </a:lnTo>
                  <a:lnTo>
                    <a:pt x="14" y="15"/>
                  </a:lnTo>
                  <a:lnTo>
                    <a:pt x="16" y="16"/>
                  </a:lnTo>
                </a:path>
              </a:pathLst>
            </a:custGeom>
            <a:noFill/>
            <a:ln w="12700" cap="rnd" cmpd="sng">
              <a:solidFill>
                <a:srgbClr val="78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11" name="Freeform 687"/>
            <p:cNvSpPr>
              <a:spLocks/>
            </p:cNvSpPr>
            <p:nvPr/>
          </p:nvSpPr>
          <p:spPr bwMode="auto">
            <a:xfrm>
              <a:off x="451" y="224"/>
              <a:ext cx="17" cy="17"/>
            </a:xfrm>
            <a:custGeom>
              <a:avLst/>
              <a:gdLst/>
              <a:ahLst/>
              <a:cxnLst>
                <a:cxn ang="0">
                  <a:pos x="0" y="0"/>
                </a:cxn>
                <a:cxn ang="0">
                  <a:pos x="4" y="5"/>
                </a:cxn>
                <a:cxn ang="0">
                  <a:pos x="8" y="9"/>
                </a:cxn>
                <a:cxn ang="0">
                  <a:pos x="13" y="13"/>
                </a:cxn>
                <a:cxn ang="0">
                  <a:pos x="14" y="15"/>
                </a:cxn>
                <a:cxn ang="0">
                  <a:pos x="16" y="16"/>
                </a:cxn>
              </a:cxnLst>
              <a:rect l="0" t="0" r="r" b="b"/>
              <a:pathLst>
                <a:path w="17" h="17">
                  <a:moveTo>
                    <a:pt x="0" y="0"/>
                  </a:moveTo>
                  <a:lnTo>
                    <a:pt x="4" y="5"/>
                  </a:lnTo>
                  <a:lnTo>
                    <a:pt x="8" y="9"/>
                  </a:lnTo>
                  <a:lnTo>
                    <a:pt x="13" y="13"/>
                  </a:lnTo>
                  <a:lnTo>
                    <a:pt x="14" y="15"/>
                  </a:lnTo>
                  <a:lnTo>
                    <a:pt x="16" y="16"/>
                  </a:lnTo>
                </a:path>
              </a:pathLst>
            </a:custGeom>
            <a:noFill/>
            <a:ln w="12700" cap="rnd" cmpd="sng">
              <a:solidFill>
                <a:srgbClr val="78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12" name="Freeform 688"/>
            <p:cNvSpPr>
              <a:spLocks/>
            </p:cNvSpPr>
            <p:nvPr/>
          </p:nvSpPr>
          <p:spPr bwMode="auto">
            <a:xfrm>
              <a:off x="451" y="224"/>
              <a:ext cx="17" cy="17"/>
            </a:xfrm>
            <a:custGeom>
              <a:avLst/>
              <a:gdLst/>
              <a:ahLst/>
              <a:cxnLst>
                <a:cxn ang="0">
                  <a:pos x="0" y="0"/>
                </a:cxn>
                <a:cxn ang="0">
                  <a:pos x="4" y="5"/>
                </a:cxn>
                <a:cxn ang="0">
                  <a:pos x="8" y="9"/>
                </a:cxn>
                <a:cxn ang="0">
                  <a:pos x="13" y="13"/>
                </a:cxn>
                <a:cxn ang="0">
                  <a:pos x="14" y="15"/>
                </a:cxn>
                <a:cxn ang="0">
                  <a:pos x="16" y="16"/>
                </a:cxn>
              </a:cxnLst>
              <a:rect l="0" t="0" r="r" b="b"/>
              <a:pathLst>
                <a:path w="17" h="17">
                  <a:moveTo>
                    <a:pt x="0" y="0"/>
                  </a:moveTo>
                  <a:lnTo>
                    <a:pt x="4" y="5"/>
                  </a:lnTo>
                  <a:lnTo>
                    <a:pt x="8" y="9"/>
                  </a:lnTo>
                  <a:lnTo>
                    <a:pt x="13" y="13"/>
                  </a:lnTo>
                  <a:lnTo>
                    <a:pt x="14" y="15"/>
                  </a:lnTo>
                  <a:lnTo>
                    <a:pt x="16" y="16"/>
                  </a:lnTo>
                </a:path>
              </a:pathLst>
            </a:custGeom>
            <a:noFill/>
            <a:ln w="12700" cap="rnd" cmpd="sng">
              <a:solidFill>
                <a:srgbClr val="79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13" name="Freeform 689"/>
            <p:cNvSpPr>
              <a:spLocks/>
            </p:cNvSpPr>
            <p:nvPr/>
          </p:nvSpPr>
          <p:spPr bwMode="auto">
            <a:xfrm>
              <a:off x="451" y="224"/>
              <a:ext cx="17" cy="17"/>
            </a:xfrm>
            <a:custGeom>
              <a:avLst/>
              <a:gdLst/>
              <a:ahLst/>
              <a:cxnLst>
                <a:cxn ang="0">
                  <a:pos x="0" y="0"/>
                </a:cxn>
                <a:cxn ang="0">
                  <a:pos x="4" y="5"/>
                </a:cxn>
                <a:cxn ang="0">
                  <a:pos x="8" y="9"/>
                </a:cxn>
                <a:cxn ang="0">
                  <a:pos x="11" y="13"/>
                </a:cxn>
                <a:cxn ang="0">
                  <a:pos x="14" y="16"/>
                </a:cxn>
                <a:cxn ang="0">
                  <a:pos x="16" y="16"/>
                </a:cxn>
              </a:cxnLst>
              <a:rect l="0" t="0" r="r" b="b"/>
              <a:pathLst>
                <a:path w="17" h="17">
                  <a:moveTo>
                    <a:pt x="0" y="0"/>
                  </a:moveTo>
                  <a:lnTo>
                    <a:pt x="4" y="5"/>
                  </a:lnTo>
                  <a:lnTo>
                    <a:pt x="8" y="9"/>
                  </a:lnTo>
                  <a:lnTo>
                    <a:pt x="11" y="13"/>
                  </a:lnTo>
                  <a:lnTo>
                    <a:pt x="14" y="16"/>
                  </a:lnTo>
                  <a:lnTo>
                    <a:pt x="16" y="16"/>
                  </a:lnTo>
                </a:path>
              </a:pathLst>
            </a:custGeom>
            <a:noFill/>
            <a:ln w="12700" cap="rnd" cmpd="sng">
              <a:solidFill>
                <a:srgbClr val="7A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14" name="Freeform 690"/>
            <p:cNvSpPr>
              <a:spLocks/>
            </p:cNvSpPr>
            <p:nvPr/>
          </p:nvSpPr>
          <p:spPr bwMode="auto">
            <a:xfrm>
              <a:off x="451" y="224"/>
              <a:ext cx="17" cy="17"/>
            </a:xfrm>
            <a:custGeom>
              <a:avLst/>
              <a:gdLst/>
              <a:ahLst/>
              <a:cxnLst>
                <a:cxn ang="0">
                  <a:pos x="0" y="0"/>
                </a:cxn>
                <a:cxn ang="0">
                  <a:pos x="4" y="5"/>
                </a:cxn>
                <a:cxn ang="0">
                  <a:pos x="8" y="10"/>
                </a:cxn>
                <a:cxn ang="0">
                  <a:pos x="11" y="13"/>
                </a:cxn>
                <a:cxn ang="0">
                  <a:pos x="14" y="16"/>
                </a:cxn>
                <a:cxn ang="0">
                  <a:pos x="16" y="16"/>
                </a:cxn>
              </a:cxnLst>
              <a:rect l="0" t="0" r="r" b="b"/>
              <a:pathLst>
                <a:path w="17" h="17">
                  <a:moveTo>
                    <a:pt x="0" y="0"/>
                  </a:moveTo>
                  <a:lnTo>
                    <a:pt x="4" y="5"/>
                  </a:lnTo>
                  <a:lnTo>
                    <a:pt x="8" y="10"/>
                  </a:lnTo>
                  <a:lnTo>
                    <a:pt x="11" y="13"/>
                  </a:lnTo>
                  <a:lnTo>
                    <a:pt x="14" y="16"/>
                  </a:lnTo>
                  <a:lnTo>
                    <a:pt x="16" y="16"/>
                  </a:lnTo>
                </a:path>
              </a:pathLst>
            </a:custGeom>
            <a:noFill/>
            <a:ln w="12700" cap="rnd" cmpd="sng">
              <a:solidFill>
                <a:srgbClr val="7B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15" name="Freeform 691"/>
            <p:cNvSpPr>
              <a:spLocks/>
            </p:cNvSpPr>
            <p:nvPr/>
          </p:nvSpPr>
          <p:spPr bwMode="auto">
            <a:xfrm>
              <a:off x="451" y="224"/>
              <a:ext cx="17" cy="17"/>
            </a:xfrm>
            <a:custGeom>
              <a:avLst/>
              <a:gdLst/>
              <a:ahLst/>
              <a:cxnLst>
                <a:cxn ang="0">
                  <a:pos x="0" y="0"/>
                </a:cxn>
                <a:cxn ang="0">
                  <a:pos x="4" y="5"/>
                </a:cxn>
                <a:cxn ang="0">
                  <a:pos x="8" y="10"/>
                </a:cxn>
                <a:cxn ang="0">
                  <a:pos x="11" y="13"/>
                </a:cxn>
                <a:cxn ang="0">
                  <a:pos x="14" y="16"/>
                </a:cxn>
                <a:cxn ang="0">
                  <a:pos x="16" y="16"/>
                </a:cxn>
              </a:cxnLst>
              <a:rect l="0" t="0" r="r" b="b"/>
              <a:pathLst>
                <a:path w="17" h="17">
                  <a:moveTo>
                    <a:pt x="0" y="0"/>
                  </a:moveTo>
                  <a:lnTo>
                    <a:pt x="4" y="5"/>
                  </a:lnTo>
                  <a:lnTo>
                    <a:pt x="8" y="10"/>
                  </a:lnTo>
                  <a:lnTo>
                    <a:pt x="11" y="13"/>
                  </a:lnTo>
                  <a:lnTo>
                    <a:pt x="14" y="16"/>
                  </a:lnTo>
                  <a:lnTo>
                    <a:pt x="16" y="16"/>
                  </a:lnTo>
                </a:path>
              </a:pathLst>
            </a:custGeom>
            <a:noFill/>
            <a:ln w="12700" cap="rnd" cmpd="sng">
              <a:solidFill>
                <a:srgbClr val="7C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16" name="Freeform 692"/>
            <p:cNvSpPr>
              <a:spLocks/>
            </p:cNvSpPr>
            <p:nvPr/>
          </p:nvSpPr>
          <p:spPr bwMode="auto">
            <a:xfrm>
              <a:off x="451" y="225"/>
              <a:ext cx="17" cy="17"/>
            </a:xfrm>
            <a:custGeom>
              <a:avLst/>
              <a:gdLst/>
              <a:ahLst/>
              <a:cxnLst>
                <a:cxn ang="0">
                  <a:pos x="0" y="0"/>
                </a:cxn>
                <a:cxn ang="0">
                  <a:pos x="4" y="4"/>
                </a:cxn>
                <a:cxn ang="0">
                  <a:pos x="8" y="9"/>
                </a:cxn>
                <a:cxn ang="0">
                  <a:pos x="11" y="12"/>
                </a:cxn>
                <a:cxn ang="0">
                  <a:pos x="14" y="16"/>
                </a:cxn>
                <a:cxn ang="0">
                  <a:pos x="16" y="16"/>
                </a:cxn>
              </a:cxnLst>
              <a:rect l="0" t="0" r="r" b="b"/>
              <a:pathLst>
                <a:path w="17" h="17">
                  <a:moveTo>
                    <a:pt x="0" y="0"/>
                  </a:moveTo>
                  <a:lnTo>
                    <a:pt x="4" y="4"/>
                  </a:lnTo>
                  <a:lnTo>
                    <a:pt x="8" y="9"/>
                  </a:lnTo>
                  <a:lnTo>
                    <a:pt x="11" y="12"/>
                  </a:lnTo>
                  <a:lnTo>
                    <a:pt x="14" y="16"/>
                  </a:lnTo>
                  <a:lnTo>
                    <a:pt x="16" y="16"/>
                  </a:lnTo>
                </a:path>
              </a:pathLst>
            </a:custGeom>
            <a:noFill/>
            <a:ln w="12700" cap="rnd" cmpd="sng">
              <a:solidFill>
                <a:srgbClr val="7D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17" name="Freeform 693"/>
            <p:cNvSpPr>
              <a:spLocks/>
            </p:cNvSpPr>
            <p:nvPr/>
          </p:nvSpPr>
          <p:spPr bwMode="auto">
            <a:xfrm>
              <a:off x="451" y="225"/>
              <a:ext cx="17" cy="17"/>
            </a:xfrm>
            <a:custGeom>
              <a:avLst/>
              <a:gdLst/>
              <a:ahLst/>
              <a:cxnLst>
                <a:cxn ang="0">
                  <a:pos x="0" y="0"/>
                </a:cxn>
                <a:cxn ang="0">
                  <a:pos x="4" y="4"/>
                </a:cxn>
                <a:cxn ang="0">
                  <a:pos x="8" y="9"/>
                </a:cxn>
                <a:cxn ang="0">
                  <a:pos x="11" y="12"/>
                </a:cxn>
                <a:cxn ang="0">
                  <a:pos x="14" y="16"/>
                </a:cxn>
                <a:cxn ang="0">
                  <a:pos x="16" y="16"/>
                </a:cxn>
              </a:cxnLst>
              <a:rect l="0" t="0" r="r" b="b"/>
              <a:pathLst>
                <a:path w="17" h="17">
                  <a:moveTo>
                    <a:pt x="0" y="0"/>
                  </a:moveTo>
                  <a:lnTo>
                    <a:pt x="4" y="4"/>
                  </a:lnTo>
                  <a:lnTo>
                    <a:pt x="8" y="9"/>
                  </a:lnTo>
                  <a:lnTo>
                    <a:pt x="11" y="12"/>
                  </a:lnTo>
                  <a:lnTo>
                    <a:pt x="14" y="16"/>
                  </a:lnTo>
                  <a:lnTo>
                    <a:pt x="16" y="16"/>
                  </a:lnTo>
                </a:path>
              </a:pathLst>
            </a:custGeom>
            <a:noFill/>
            <a:ln w="12700" cap="rnd" cmpd="sng">
              <a:solidFill>
                <a:srgbClr val="7E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18" name="Freeform 694"/>
            <p:cNvSpPr>
              <a:spLocks/>
            </p:cNvSpPr>
            <p:nvPr/>
          </p:nvSpPr>
          <p:spPr bwMode="auto">
            <a:xfrm>
              <a:off x="451" y="225"/>
              <a:ext cx="17" cy="17"/>
            </a:xfrm>
            <a:custGeom>
              <a:avLst/>
              <a:gdLst/>
              <a:ahLst/>
              <a:cxnLst>
                <a:cxn ang="0">
                  <a:pos x="0" y="0"/>
                </a:cxn>
                <a:cxn ang="0">
                  <a:pos x="2" y="4"/>
                </a:cxn>
                <a:cxn ang="0">
                  <a:pos x="8" y="9"/>
                </a:cxn>
                <a:cxn ang="0">
                  <a:pos x="11" y="12"/>
                </a:cxn>
                <a:cxn ang="0">
                  <a:pos x="14" y="16"/>
                </a:cxn>
                <a:cxn ang="0">
                  <a:pos x="16" y="16"/>
                </a:cxn>
              </a:cxnLst>
              <a:rect l="0" t="0" r="r" b="b"/>
              <a:pathLst>
                <a:path w="17" h="17">
                  <a:moveTo>
                    <a:pt x="0" y="0"/>
                  </a:moveTo>
                  <a:lnTo>
                    <a:pt x="2" y="4"/>
                  </a:lnTo>
                  <a:lnTo>
                    <a:pt x="8" y="9"/>
                  </a:lnTo>
                  <a:lnTo>
                    <a:pt x="11" y="12"/>
                  </a:lnTo>
                  <a:lnTo>
                    <a:pt x="14" y="16"/>
                  </a:lnTo>
                  <a:lnTo>
                    <a:pt x="16" y="16"/>
                  </a:lnTo>
                </a:path>
              </a:pathLst>
            </a:custGeom>
            <a:noFill/>
            <a:ln w="12700" cap="rnd" cmpd="sng">
              <a:solidFill>
                <a:srgbClr val="7F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19" name="Freeform 695"/>
            <p:cNvSpPr>
              <a:spLocks/>
            </p:cNvSpPr>
            <p:nvPr/>
          </p:nvSpPr>
          <p:spPr bwMode="auto">
            <a:xfrm>
              <a:off x="451" y="225"/>
              <a:ext cx="17" cy="17"/>
            </a:xfrm>
            <a:custGeom>
              <a:avLst/>
              <a:gdLst/>
              <a:ahLst/>
              <a:cxnLst>
                <a:cxn ang="0">
                  <a:pos x="0" y="0"/>
                </a:cxn>
                <a:cxn ang="0">
                  <a:pos x="2" y="4"/>
                </a:cxn>
                <a:cxn ang="0">
                  <a:pos x="8" y="9"/>
                </a:cxn>
                <a:cxn ang="0">
                  <a:pos x="11" y="12"/>
                </a:cxn>
                <a:cxn ang="0">
                  <a:pos x="14" y="16"/>
                </a:cxn>
                <a:cxn ang="0">
                  <a:pos x="16" y="16"/>
                </a:cxn>
              </a:cxnLst>
              <a:rect l="0" t="0" r="r" b="b"/>
              <a:pathLst>
                <a:path w="17" h="17">
                  <a:moveTo>
                    <a:pt x="0" y="0"/>
                  </a:moveTo>
                  <a:lnTo>
                    <a:pt x="2" y="4"/>
                  </a:lnTo>
                  <a:lnTo>
                    <a:pt x="8" y="9"/>
                  </a:lnTo>
                  <a:lnTo>
                    <a:pt x="11" y="12"/>
                  </a:lnTo>
                  <a:lnTo>
                    <a:pt x="14" y="16"/>
                  </a:lnTo>
                  <a:lnTo>
                    <a:pt x="16" y="16"/>
                  </a:lnTo>
                </a:path>
              </a:pathLst>
            </a:custGeom>
            <a:noFill/>
            <a:ln w="12700" cap="rnd" cmpd="sng">
              <a:solidFill>
                <a:srgbClr val="80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20" name="Freeform 696"/>
            <p:cNvSpPr>
              <a:spLocks/>
            </p:cNvSpPr>
            <p:nvPr/>
          </p:nvSpPr>
          <p:spPr bwMode="auto">
            <a:xfrm>
              <a:off x="451" y="225"/>
              <a:ext cx="17" cy="17"/>
            </a:xfrm>
            <a:custGeom>
              <a:avLst/>
              <a:gdLst/>
              <a:ahLst/>
              <a:cxnLst>
                <a:cxn ang="0">
                  <a:pos x="0" y="0"/>
                </a:cxn>
                <a:cxn ang="0">
                  <a:pos x="2" y="4"/>
                </a:cxn>
                <a:cxn ang="0">
                  <a:pos x="7" y="9"/>
                </a:cxn>
                <a:cxn ang="0">
                  <a:pos x="11" y="12"/>
                </a:cxn>
                <a:cxn ang="0">
                  <a:pos x="14" y="16"/>
                </a:cxn>
                <a:cxn ang="0">
                  <a:pos x="16" y="16"/>
                </a:cxn>
              </a:cxnLst>
              <a:rect l="0" t="0" r="r" b="b"/>
              <a:pathLst>
                <a:path w="17" h="17">
                  <a:moveTo>
                    <a:pt x="0" y="0"/>
                  </a:moveTo>
                  <a:lnTo>
                    <a:pt x="2" y="4"/>
                  </a:lnTo>
                  <a:lnTo>
                    <a:pt x="7" y="9"/>
                  </a:lnTo>
                  <a:lnTo>
                    <a:pt x="11" y="12"/>
                  </a:lnTo>
                  <a:lnTo>
                    <a:pt x="14" y="16"/>
                  </a:lnTo>
                  <a:lnTo>
                    <a:pt x="16" y="16"/>
                  </a:lnTo>
                </a:path>
              </a:pathLst>
            </a:custGeom>
            <a:noFill/>
            <a:ln w="12700" cap="rnd" cmpd="sng">
              <a:solidFill>
                <a:srgbClr val="80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21" name="Freeform 697"/>
            <p:cNvSpPr>
              <a:spLocks/>
            </p:cNvSpPr>
            <p:nvPr/>
          </p:nvSpPr>
          <p:spPr bwMode="auto">
            <a:xfrm>
              <a:off x="451" y="225"/>
              <a:ext cx="17" cy="17"/>
            </a:xfrm>
            <a:custGeom>
              <a:avLst/>
              <a:gdLst/>
              <a:ahLst/>
              <a:cxnLst>
                <a:cxn ang="0">
                  <a:pos x="0" y="0"/>
                </a:cxn>
                <a:cxn ang="0">
                  <a:pos x="2" y="4"/>
                </a:cxn>
                <a:cxn ang="0">
                  <a:pos x="7" y="9"/>
                </a:cxn>
                <a:cxn ang="0">
                  <a:pos x="11" y="12"/>
                </a:cxn>
                <a:cxn ang="0">
                  <a:pos x="14" y="16"/>
                </a:cxn>
                <a:cxn ang="0">
                  <a:pos x="16" y="16"/>
                </a:cxn>
              </a:cxnLst>
              <a:rect l="0" t="0" r="r" b="b"/>
              <a:pathLst>
                <a:path w="17" h="17">
                  <a:moveTo>
                    <a:pt x="0" y="0"/>
                  </a:moveTo>
                  <a:lnTo>
                    <a:pt x="2" y="4"/>
                  </a:lnTo>
                  <a:lnTo>
                    <a:pt x="7" y="9"/>
                  </a:lnTo>
                  <a:lnTo>
                    <a:pt x="11" y="12"/>
                  </a:lnTo>
                  <a:lnTo>
                    <a:pt x="14" y="16"/>
                  </a:lnTo>
                  <a:lnTo>
                    <a:pt x="16" y="16"/>
                  </a:lnTo>
                </a:path>
              </a:pathLst>
            </a:custGeom>
            <a:noFill/>
            <a:ln w="12700" cap="rnd" cmpd="sng">
              <a:solidFill>
                <a:srgbClr val="81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22" name="Freeform 698"/>
            <p:cNvSpPr>
              <a:spLocks/>
            </p:cNvSpPr>
            <p:nvPr/>
          </p:nvSpPr>
          <p:spPr bwMode="auto">
            <a:xfrm>
              <a:off x="451" y="225"/>
              <a:ext cx="17" cy="17"/>
            </a:xfrm>
            <a:custGeom>
              <a:avLst/>
              <a:gdLst/>
              <a:ahLst/>
              <a:cxnLst>
                <a:cxn ang="0">
                  <a:pos x="0" y="0"/>
                </a:cxn>
                <a:cxn ang="0">
                  <a:pos x="2" y="5"/>
                </a:cxn>
                <a:cxn ang="0">
                  <a:pos x="7" y="9"/>
                </a:cxn>
                <a:cxn ang="0">
                  <a:pos x="11" y="12"/>
                </a:cxn>
                <a:cxn ang="0">
                  <a:pos x="14" y="16"/>
                </a:cxn>
                <a:cxn ang="0">
                  <a:pos x="16" y="16"/>
                </a:cxn>
              </a:cxnLst>
              <a:rect l="0" t="0" r="r" b="b"/>
              <a:pathLst>
                <a:path w="17" h="17">
                  <a:moveTo>
                    <a:pt x="0" y="0"/>
                  </a:moveTo>
                  <a:lnTo>
                    <a:pt x="2" y="5"/>
                  </a:lnTo>
                  <a:lnTo>
                    <a:pt x="7" y="9"/>
                  </a:lnTo>
                  <a:lnTo>
                    <a:pt x="11" y="12"/>
                  </a:lnTo>
                  <a:lnTo>
                    <a:pt x="14" y="16"/>
                  </a:lnTo>
                  <a:lnTo>
                    <a:pt x="16" y="16"/>
                  </a:lnTo>
                </a:path>
              </a:pathLst>
            </a:custGeom>
            <a:noFill/>
            <a:ln w="12700" cap="rnd" cmpd="sng">
              <a:solidFill>
                <a:srgbClr val="82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23" name="Freeform 699"/>
            <p:cNvSpPr>
              <a:spLocks/>
            </p:cNvSpPr>
            <p:nvPr/>
          </p:nvSpPr>
          <p:spPr bwMode="auto">
            <a:xfrm>
              <a:off x="451" y="225"/>
              <a:ext cx="17" cy="17"/>
            </a:xfrm>
            <a:custGeom>
              <a:avLst/>
              <a:gdLst/>
              <a:ahLst/>
              <a:cxnLst>
                <a:cxn ang="0">
                  <a:pos x="0" y="0"/>
                </a:cxn>
                <a:cxn ang="0">
                  <a:pos x="2" y="5"/>
                </a:cxn>
                <a:cxn ang="0">
                  <a:pos x="7" y="9"/>
                </a:cxn>
                <a:cxn ang="0">
                  <a:pos x="11" y="12"/>
                </a:cxn>
                <a:cxn ang="0">
                  <a:pos x="14" y="16"/>
                </a:cxn>
                <a:cxn ang="0">
                  <a:pos x="16" y="16"/>
                </a:cxn>
              </a:cxnLst>
              <a:rect l="0" t="0" r="r" b="b"/>
              <a:pathLst>
                <a:path w="17" h="17">
                  <a:moveTo>
                    <a:pt x="0" y="0"/>
                  </a:moveTo>
                  <a:lnTo>
                    <a:pt x="2" y="5"/>
                  </a:lnTo>
                  <a:lnTo>
                    <a:pt x="7" y="9"/>
                  </a:lnTo>
                  <a:lnTo>
                    <a:pt x="11" y="12"/>
                  </a:lnTo>
                  <a:lnTo>
                    <a:pt x="14" y="16"/>
                  </a:lnTo>
                  <a:lnTo>
                    <a:pt x="16" y="16"/>
                  </a:lnTo>
                </a:path>
              </a:pathLst>
            </a:custGeom>
            <a:noFill/>
            <a:ln w="12700" cap="rnd" cmpd="sng">
              <a:solidFill>
                <a:srgbClr val="83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24" name="Freeform 700"/>
            <p:cNvSpPr>
              <a:spLocks/>
            </p:cNvSpPr>
            <p:nvPr/>
          </p:nvSpPr>
          <p:spPr bwMode="auto">
            <a:xfrm>
              <a:off x="451" y="225"/>
              <a:ext cx="17" cy="17"/>
            </a:xfrm>
            <a:custGeom>
              <a:avLst/>
              <a:gdLst/>
              <a:ahLst/>
              <a:cxnLst>
                <a:cxn ang="0">
                  <a:pos x="0" y="0"/>
                </a:cxn>
                <a:cxn ang="0">
                  <a:pos x="2" y="5"/>
                </a:cxn>
                <a:cxn ang="0">
                  <a:pos x="7" y="9"/>
                </a:cxn>
                <a:cxn ang="0">
                  <a:pos x="11" y="12"/>
                </a:cxn>
                <a:cxn ang="0">
                  <a:pos x="14" y="16"/>
                </a:cxn>
                <a:cxn ang="0">
                  <a:pos x="16" y="16"/>
                </a:cxn>
              </a:cxnLst>
              <a:rect l="0" t="0" r="r" b="b"/>
              <a:pathLst>
                <a:path w="17" h="17">
                  <a:moveTo>
                    <a:pt x="0" y="0"/>
                  </a:moveTo>
                  <a:lnTo>
                    <a:pt x="2" y="5"/>
                  </a:lnTo>
                  <a:lnTo>
                    <a:pt x="7" y="9"/>
                  </a:lnTo>
                  <a:lnTo>
                    <a:pt x="11" y="12"/>
                  </a:lnTo>
                  <a:lnTo>
                    <a:pt x="14" y="16"/>
                  </a:lnTo>
                  <a:lnTo>
                    <a:pt x="16" y="16"/>
                  </a:lnTo>
                </a:path>
              </a:pathLst>
            </a:custGeom>
            <a:noFill/>
            <a:ln w="12700" cap="rnd" cmpd="sng">
              <a:solidFill>
                <a:srgbClr val="84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25" name="Freeform 701"/>
            <p:cNvSpPr>
              <a:spLocks/>
            </p:cNvSpPr>
            <p:nvPr/>
          </p:nvSpPr>
          <p:spPr bwMode="auto">
            <a:xfrm>
              <a:off x="451" y="225"/>
              <a:ext cx="17" cy="17"/>
            </a:xfrm>
            <a:custGeom>
              <a:avLst/>
              <a:gdLst/>
              <a:ahLst/>
              <a:cxnLst>
                <a:cxn ang="0">
                  <a:pos x="0" y="0"/>
                </a:cxn>
                <a:cxn ang="0">
                  <a:pos x="2" y="5"/>
                </a:cxn>
                <a:cxn ang="0">
                  <a:pos x="7" y="9"/>
                </a:cxn>
                <a:cxn ang="0">
                  <a:pos x="11" y="13"/>
                </a:cxn>
                <a:cxn ang="0">
                  <a:pos x="14" y="16"/>
                </a:cxn>
                <a:cxn ang="0">
                  <a:pos x="16" y="16"/>
                </a:cxn>
              </a:cxnLst>
              <a:rect l="0" t="0" r="r" b="b"/>
              <a:pathLst>
                <a:path w="17" h="17">
                  <a:moveTo>
                    <a:pt x="0" y="0"/>
                  </a:moveTo>
                  <a:lnTo>
                    <a:pt x="2" y="5"/>
                  </a:lnTo>
                  <a:lnTo>
                    <a:pt x="7" y="9"/>
                  </a:lnTo>
                  <a:lnTo>
                    <a:pt x="11" y="13"/>
                  </a:lnTo>
                  <a:lnTo>
                    <a:pt x="14" y="16"/>
                  </a:lnTo>
                  <a:lnTo>
                    <a:pt x="16" y="16"/>
                  </a:lnTo>
                </a:path>
              </a:pathLst>
            </a:custGeom>
            <a:noFill/>
            <a:ln w="12700" cap="rnd" cmpd="sng">
              <a:solidFill>
                <a:srgbClr val="85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26" name="Freeform 702"/>
            <p:cNvSpPr>
              <a:spLocks/>
            </p:cNvSpPr>
            <p:nvPr/>
          </p:nvSpPr>
          <p:spPr bwMode="auto">
            <a:xfrm>
              <a:off x="451" y="225"/>
              <a:ext cx="17" cy="17"/>
            </a:xfrm>
            <a:custGeom>
              <a:avLst/>
              <a:gdLst/>
              <a:ahLst/>
              <a:cxnLst>
                <a:cxn ang="0">
                  <a:pos x="0" y="0"/>
                </a:cxn>
                <a:cxn ang="0">
                  <a:pos x="2" y="5"/>
                </a:cxn>
                <a:cxn ang="0">
                  <a:pos x="7" y="9"/>
                </a:cxn>
                <a:cxn ang="0">
                  <a:pos x="11" y="13"/>
                </a:cxn>
                <a:cxn ang="0">
                  <a:pos x="14" y="16"/>
                </a:cxn>
                <a:cxn ang="0">
                  <a:pos x="16" y="16"/>
                </a:cxn>
              </a:cxnLst>
              <a:rect l="0" t="0" r="r" b="b"/>
              <a:pathLst>
                <a:path w="17" h="17">
                  <a:moveTo>
                    <a:pt x="0" y="0"/>
                  </a:moveTo>
                  <a:lnTo>
                    <a:pt x="2" y="5"/>
                  </a:lnTo>
                  <a:lnTo>
                    <a:pt x="7" y="9"/>
                  </a:lnTo>
                  <a:lnTo>
                    <a:pt x="11" y="13"/>
                  </a:lnTo>
                  <a:lnTo>
                    <a:pt x="14" y="16"/>
                  </a:lnTo>
                  <a:lnTo>
                    <a:pt x="16" y="16"/>
                  </a:lnTo>
                </a:path>
              </a:pathLst>
            </a:custGeom>
            <a:noFill/>
            <a:ln w="12700" cap="rnd" cmpd="sng">
              <a:solidFill>
                <a:srgbClr val="86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27" name="Freeform 703"/>
            <p:cNvSpPr>
              <a:spLocks/>
            </p:cNvSpPr>
            <p:nvPr/>
          </p:nvSpPr>
          <p:spPr bwMode="auto">
            <a:xfrm>
              <a:off x="451" y="225"/>
              <a:ext cx="17" cy="17"/>
            </a:xfrm>
            <a:custGeom>
              <a:avLst/>
              <a:gdLst/>
              <a:ahLst/>
              <a:cxnLst>
                <a:cxn ang="0">
                  <a:pos x="0" y="0"/>
                </a:cxn>
                <a:cxn ang="0">
                  <a:pos x="2" y="5"/>
                </a:cxn>
                <a:cxn ang="0">
                  <a:pos x="7" y="9"/>
                </a:cxn>
                <a:cxn ang="0">
                  <a:pos x="11" y="13"/>
                </a:cxn>
                <a:cxn ang="0">
                  <a:pos x="14" y="16"/>
                </a:cxn>
                <a:cxn ang="0">
                  <a:pos x="16" y="16"/>
                </a:cxn>
              </a:cxnLst>
              <a:rect l="0" t="0" r="r" b="b"/>
              <a:pathLst>
                <a:path w="17" h="17">
                  <a:moveTo>
                    <a:pt x="0" y="0"/>
                  </a:moveTo>
                  <a:lnTo>
                    <a:pt x="2" y="5"/>
                  </a:lnTo>
                  <a:lnTo>
                    <a:pt x="7" y="9"/>
                  </a:lnTo>
                  <a:lnTo>
                    <a:pt x="11" y="13"/>
                  </a:lnTo>
                  <a:lnTo>
                    <a:pt x="14" y="16"/>
                  </a:lnTo>
                  <a:lnTo>
                    <a:pt x="16" y="16"/>
                  </a:lnTo>
                </a:path>
              </a:pathLst>
            </a:custGeom>
            <a:noFill/>
            <a:ln w="12700" cap="rnd" cmpd="sng">
              <a:solidFill>
                <a:srgbClr val="8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28" name="Freeform 704"/>
            <p:cNvSpPr>
              <a:spLocks/>
            </p:cNvSpPr>
            <p:nvPr/>
          </p:nvSpPr>
          <p:spPr bwMode="auto">
            <a:xfrm>
              <a:off x="478" y="312"/>
              <a:ext cx="17" cy="62"/>
            </a:xfrm>
            <a:custGeom>
              <a:avLst/>
              <a:gdLst/>
              <a:ahLst/>
              <a:cxnLst>
                <a:cxn ang="0">
                  <a:pos x="4" y="0"/>
                </a:cxn>
                <a:cxn ang="0">
                  <a:pos x="7" y="6"/>
                </a:cxn>
                <a:cxn ang="0">
                  <a:pos x="8" y="12"/>
                </a:cxn>
                <a:cxn ang="0">
                  <a:pos x="10" y="18"/>
                </a:cxn>
                <a:cxn ang="0">
                  <a:pos x="11" y="25"/>
                </a:cxn>
                <a:cxn ang="0">
                  <a:pos x="11" y="30"/>
                </a:cxn>
                <a:cxn ang="0">
                  <a:pos x="14" y="37"/>
                </a:cxn>
                <a:cxn ang="0">
                  <a:pos x="14" y="41"/>
                </a:cxn>
                <a:cxn ang="0">
                  <a:pos x="14" y="45"/>
                </a:cxn>
                <a:cxn ang="0">
                  <a:pos x="14" y="47"/>
                </a:cxn>
                <a:cxn ang="0">
                  <a:pos x="16" y="47"/>
                </a:cxn>
                <a:cxn ang="0">
                  <a:pos x="16" y="49"/>
                </a:cxn>
                <a:cxn ang="0">
                  <a:pos x="14" y="52"/>
                </a:cxn>
                <a:cxn ang="0">
                  <a:pos x="14" y="56"/>
                </a:cxn>
                <a:cxn ang="0">
                  <a:pos x="13" y="59"/>
                </a:cxn>
                <a:cxn ang="0">
                  <a:pos x="10" y="62"/>
                </a:cxn>
                <a:cxn ang="0">
                  <a:pos x="7" y="63"/>
                </a:cxn>
                <a:cxn ang="0">
                  <a:pos x="7" y="62"/>
                </a:cxn>
                <a:cxn ang="0">
                  <a:pos x="8" y="58"/>
                </a:cxn>
                <a:cxn ang="0">
                  <a:pos x="8" y="52"/>
                </a:cxn>
                <a:cxn ang="0">
                  <a:pos x="7" y="47"/>
                </a:cxn>
                <a:cxn ang="0">
                  <a:pos x="7" y="44"/>
                </a:cxn>
                <a:cxn ang="0">
                  <a:pos x="7" y="42"/>
                </a:cxn>
                <a:cxn ang="0">
                  <a:pos x="7" y="38"/>
                </a:cxn>
                <a:cxn ang="0">
                  <a:pos x="5" y="35"/>
                </a:cxn>
                <a:cxn ang="0">
                  <a:pos x="4" y="29"/>
                </a:cxn>
                <a:cxn ang="0">
                  <a:pos x="4" y="24"/>
                </a:cxn>
                <a:cxn ang="0">
                  <a:pos x="2" y="18"/>
                </a:cxn>
                <a:cxn ang="0">
                  <a:pos x="1" y="13"/>
                </a:cxn>
                <a:cxn ang="0">
                  <a:pos x="1" y="9"/>
                </a:cxn>
                <a:cxn ang="0">
                  <a:pos x="0" y="6"/>
                </a:cxn>
                <a:cxn ang="0">
                  <a:pos x="0" y="5"/>
                </a:cxn>
                <a:cxn ang="0">
                  <a:pos x="4" y="0"/>
                </a:cxn>
              </a:cxnLst>
              <a:rect l="0" t="0" r="r" b="b"/>
              <a:pathLst>
                <a:path w="17" h="64">
                  <a:moveTo>
                    <a:pt x="4" y="0"/>
                  </a:moveTo>
                  <a:lnTo>
                    <a:pt x="7" y="6"/>
                  </a:lnTo>
                  <a:lnTo>
                    <a:pt x="8" y="12"/>
                  </a:lnTo>
                  <a:lnTo>
                    <a:pt x="10" y="18"/>
                  </a:lnTo>
                  <a:lnTo>
                    <a:pt x="11" y="25"/>
                  </a:lnTo>
                  <a:lnTo>
                    <a:pt x="11" y="30"/>
                  </a:lnTo>
                  <a:lnTo>
                    <a:pt x="14" y="37"/>
                  </a:lnTo>
                  <a:lnTo>
                    <a:pt x="14" y="41"/>
                  </a:lnTo>
                  <a:lnTo>
                    <a:pt x="14" y="45"/>
                  </a:lnTo>
                  <a:lnTo>
                    <a:pt x="14" y="47"/>
                  </a:lnTo>
                  <a:lnTo>
                    <a:pt x="16" y="47"/>
                  </a:lnTo>
                  <a:lnTo>
                    <a:pt x="16" y="49"/>
                  </a:lnTo>
                  <a:lnTo>
                    <a:pt x="14" y="52"/>
                  </a:lnTo>
                  <a:lnTo>
                    <a:pt x="14" y="56"/>
                  </a:lnTo>
                  <a:lnTo>
                    <a:pt x="13" y="59"/>
                  </a:lnTo>
                  <a:lnTo>
                    <a:pt x="10" y="62"/>
                  </a:lnTo>
                  <a:lnTo>
                    <a:pt x="7" y="63"/>
                  </a:lnTo>
                  <a:lnTo>
                    <a:pt x="7" y="62"/>
                  </a:lnTo>
                  <a:lnTo>
                    <a:pt x="8" y="58"/>
                  </a:lnTo>
                  <a:lnTo>
                    <a:pt x="8" y="52"/>
                  </a:lnTo>
                  <a:lnTo>
                    <a:pt x="7" y="47"/>
                  </a:lnTo>
                  <a:lnTo>
                    <a:pt x="7" y="44"/>
                  </a:lnTo>
                  <a:lnTo>
                    <a:pt x="7" y="42"/>
                  </a:lnTo>
                  <a:lnTo>
                    <a:pt x="7" y="38"/>
                  </a:lnTo>
                  <a:lnTo>
                    <a:pt x="5" y="35"/>
                  </a:lnTo>
                  <a:lnTo>
                    <a:pt x="4" y="29"/>
                  </a:lnTo>
                  <a:lnTo>
                    <a:pt x="4" y="24"/>
                  </a:lnTo>
                  <a:lnTo>
                    <a:pt x="2" y="18"/>
                  </a:lnTo>
                  <a:lnTo>
                    <a:pt x="1" y="13"/>
                  </a:lnTo>
                  <a:lnTo>
                    <a:pt x="1" y="9"/>
                  </a:lnTo>
                  <a:lnTo>
                    <a:pt x="0" y="6"/>
                  </a:lnTo>
                  <a:lnTo>
                    <a:pt x="0" y="5"/>
                  </a:lnTo>
                  <a:lnTo>
                    <a:pt x="4" y="0"/>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729" name="Freeform 705"/>
            <p:cNvSpPr>
              <a:spLocks/>
            </p:cNvSpPr>
            <p:nvPr/>
          </p:nvSpPr>
          <p:spPr bwMode="auto">
            <a:xfrm>
              <a:off x="478" y="313"/>
              <a:ext cx="17" cy="62"/>
            </a:xfrm>
            <a:custGeom>
              <a:avLst/>
              <a:gdLst/>
              <a:ahLst/>
              <a:cxnLst>
                <a:cxn ang="0">
                  <a:pos x="16" y="47"/>
                </a:cxn>
                <a:cxn ang="0">
                  <a:pos x="16" y="48"/>
                </a:cxn>
                <a:cxn ang="0">
                  <a:pos x="16" y="51"/>
                </a:cxn>
                <a:cxn ang="0">
                  <a:pos x="14" y="55"/>
                </a:cxn>
                <a:cxn ang="0">
                  <a:pos x="12" y="58"/>
                </a:cxn>
                <a:cxn ang="0">
                  <a:pos x="11" y="61"/>
                </a:cxn>
                <a:cxn ang="0">
                  <a:pos x="9" y="61"/>
                </a:cxn>
                <a:cxn ang="0">
                  <a:pos x="9" y="62"/>
                </a:cxn>
                <a:cxn ang="0">
                  <a:pos x="8" y="62"/>
                </a:cxn>
                <a:cxn ang="0">
                  <a:pos x="8" y="61"/>
                </a:cxn>
                <a:cxn ang="0">
                  <a:pos x="8" y="57"/>
                </a:cxn>
                <a:cxn ang="0">
                  <a:pos x="9" y="51"/>
                </a:cxn>
                <a:cxn ang="0">
                  <a:pos x="8" y="46"/>
                </a:cxn>
                <a:cxn ang="0">
                  <a:pos x="8" y="43"/>
                </a:cxn>
                <a:cxn ang="0">
                  <a:pos x="8" y="41"/>
                </a:cxn>
                <a:cxn ang="0">
                  <a:pos x="6" y="38"/>
                </a:cxn>
                <a:cxn ang="0">
                  <a:pos x="6" y="34"/>
                </a:cxn>
                <a:cxn ang="0">
                  <a:pos x="4" y="28"/>
                </a:cxn>
                <a:cxn ang="0">
                  <a:pos x="4" y="23"/>
                </a:cxn>
                <a:cxn ang="0">
                  <a:pos x="3" y="17"/>
                </a:cxn>
                <a:cxn ang="0">
                  <a:pos x="1" y="13"/>
                </a:cxn>
                <a:cxn ang="0">
                  <a:pos x="1" y="8"/>
                </a:cxn>
                <a:cxn ang="0">
                  <a:pos x="0" y="5"/>
                </a:cxn>
                <a:cxn ang="0">
                  <a:pos x="0" y="5"/>
                </a:cxn>
                <a:cxn ang="0">
                  <a:pos x="4" y="0"/>
                </a:cxn>
                <a:cxn ang="0">
                  <a:pos x="6" y="5"/>
                </a:cxn>
                <a:cxn ang="0">
                  <a:pos x="9" y="11"/>
                </a:cxn>
                <a:cxn ang="0">
                  <a:pos x="9" y="17"/>
                </a:cxn>
                <a:cxn ang="0">
                  <a:pos x="12" y="24"/>
                </a:cxn>
                <a:cxn ang="0">
                  <a:pos x="12" y="29"/>
                </a:cxn>
                <a:cxn ang="0">
                  <a:pos x="14" y="35"/>
                </a:cxn>
                <a:cxn ang="0">
                  <a:pos x="14" y="39"/>
                </a:cxn>
                <a:cxn ang="0">
                  <a:pos x="16" y="44"/>
                </a:cxn>
                <a:cxn ang="0">
                  <a:pos x="16" y="46"/>
                </a:cxn>
                <a:cxn ang="0">
                  <a:pos x="16" y="47"/>
                </a:cxn>
              </a:cxnLst>
              <a:rect l="0" t="0" r="r" b="b"/>
              <a:pathLst>
                <a:path w="17" h="63">
                  <a:moveTo>
                    <a:pt x="16" y="47"/>
                  </a:moveTo>
                  <a:lnTo>
                    <a:pt x="16" y="48"/>
                  </a:lnTo>
                  <a:lnTo>
                    <a:pt x="16" y="51"/>
                  </a:lnTo>
                  <a:lnTo>
                    <a:pt x="14" y="55"/>
                  </a:lnTo>
                  <a:lnTo>
                    <a:pt x="12" y="58"/>
                  </a:lnTo>
                  <a:lnTo>
                    <a:pt x="11" y="61"/>
                  </a:lnTo>
                  <a:lnTo>
                    <a:pt x="9" y="61"/>
                  </a:lnTo>
                  <a:lnTo>
                    <a:pt x="9" y="62"/>
                  </a:lnTo>
                  <a:lnTo>
                    <a:pt x="8" y="62"/>
                  </a:lnTo>
                  <a:lnTo>
                    <a:pt x="8" y="61"/>
                  </a:lnTo>
                  <a:lnTo>
                    <a:pt x="8" y="57"/>
                  </a:lnTo>
                  <a:lnTo>
                    <a:pt x="9" y="51"/>
                  </a:lnTo>
                  <a:lnTo>
                    <a:pt x="8" y="46"/>
                  </a:lnTo>
                  <a:lnTo>
                    <a:pt x="8" y="43"/>
                  </a:lnTo>
                  <a:lnTo>
                    <a:pt x="8" y="41"/>
                  </a:lnTo>
                  <a:lnTo>
                    <a:pt x="6" y="38"/>
                  </a:lnTo>
                  <a:lnTo>
                    <a:pt x="6" y="34"/>
                  </a:lnTo>
                  <a:lnTo>
                    <a:pt x="4" y="28"/>
                  </a:lnTo>
                  <a:lnTo>
                    <a:pt x="4" y="23"/>
                  </a:lnTo>
                  <a:lnTo>
                    <a:pt x="3" y="17"/>
                  </a:lnTo>
                  <a:lnTo>
                    <a:pt x="1" y="13"/>
                  </a:lnTo>
                  <a:lnTo>
                    <a:pt x="1" y="8"/>
                  </a:lnTo>
                  <a:lnTo>
                    <a:pt x="0" y="5"/>
                  </a:lnTo>
                  <a:lnTo>
                    <a:pt x="0" y="5"/>
                  </a:lnTo>
                  <a:lnTo>
                    <a:pt x="4" y="0"/>
                  </a:lnTo>
                  <a:lnTo>
                    <a:pt x="6" y="5"/>
                  </a:lnTo>
                  <a:lnTo>
                    <a:pt x="9" y="11"/>
                  </a:lnTo>
                  <a:lnTo>
                    <a:pt x="9" y="17"/>
                  </a:lnTo>
                  <a:lnTo>
                    <a:pt x="12" y="24"/>
                  </a:lnTo>
                  <a:lnTo>
                    <a:pt x="12" y="29"/>
                  </a:lnTo>
                  <a:lnTo>
                    <a:pt x="14" y="35"/>
                  </a:lnTo>
                  <a:lnTo>
                    <a:pt x="14" y="39"/>
                  </a:lnTo>
                  <a:lnTo>
                    <a:pt x="16" y="44"/>
                  </a:lnTo>
                  <a:lnTo>
                    <a:pt x="16" y="46"/>
                  </a:lnTo>
                  <a:lnTo>
                    <a:pt x="16" y="47"/>
                  </a:lnTo>
                </a:path>
              </a:pathLst>
            </a:custGeom>
            <a:solidFill>
              <a:srgbClr val="840000"/>
            </a:solidFill>
            <a:ln w="9525" cap="rnd">
              <a:noFill/>
              <a:round/>
              <a:headEnd/>
              <a:tailEnd/>
            </a:ln>
            <a:effectLst/>
          </p:spPr>
          <p:txBody>
            <a:bodyPr wrap="none" lIns="104683" tIns="52342" rIns="104683" bIns="52342">
              <a:spAutoFit/>
            </a:bodyPr>
            <a:lstStyle/>
            <a:p>
              <a:pPr>
                <a:defRPr/>
              </a:pPr>
              <a:endParaRPr lang="en-US" dirty="0"/>
            </a:p>
          </p:txBody>
        </p:sp>
        <p:sp>
          <p:nvSpPr>
            <p:cNvPr id="1730" name="Freeform 706"/>
            <p:cNvSpPr>
              <a:spLocks/>
            </p:cNvSpPr>
            <p:nvPr/>
          </p:nvSpPr>
          <p:spPr bwMode="auto">
            <a:xfrm>
              <a:off x="478" y="313"/>
              <a:ext cx="17" cy="62"/>
            </a:xfrm>
            <a:custGeom>
              <a:avLst/>
              <a:gdLst/>
              <a:ahLst/>
              <a:cxnLst>
                <a:cxn ang="0">
                  <a:pos x="16" y="47"/>
                </a:cxn>
                <a:cxn ang="0">
                  <a:pos x="16" y="48"/>
                </a:cxn>
                <a:cxn ang="0">
                  <a:pos x="16" y="51"/>
                </a:cxn>
                <a:cxn ang="0">
                  <a:pos x="14" y="55"/>
                </a:cxn>
                <a:cxn ang="0">
                  <a:pos x="12" y="58"/>
                </a:cxn>
                <a:cxn ang="0">
                  <a:pos x="11" y="61"/>
                </a:cxn>
                <a:cxn ang="0">
                  <a:pos x="9" y="61"/>
                </a:cxn>
                <a:cxn ang="0">
                  <a:pos x="9" y="62"/>
                </a:cxn>
                <a:cxn ang="0">
                  <a:pos x="8" y="62"/>
                </a:cxn>
                <a:cxn ang="0">
                  <a:pos x="8" y="61"/>
                </a:cxn>
                <a:cxn ang="0">
                  <a:pos x="8" y="57"/>
                </a:cxn>
                <a:cxn ang="0">
                  <a:pos x="9" y="51"/>
                </a:cxn>
                <a:cxn ang="0">
                  <a:pos x="8" y="46"/>
                </a:cxn>
                <a:cxn ang="0">
                  <a:pos x="8" y="43"/>
                </a:cxn>
                <a:cxn ang="0">
                  <a:pos x="8" y="41"/>
                </a:cxn>
                <a:cxn ang="0">
                  <a:pos x="6" y="38"/>
                </a:cxn>
                <a:cxn ang="0">
                  <a:pos x="6" y="34"/>
                </a:cxn>
                <a:cxn ang="0">
                  <a:pos x="4" y="29"/>
                </a:cxn>
                <a:cxn ang="0">
                  <a:pos x="4" y="24"/>
                </a:cxn>
                <a:cxn ang="0">
                  <a:pos x="3" y="18"/>
                </a:cxn>
                <a:cxn ang="0">
                  <a:pos x="1" y="13"/>
                </a:cxn>
                <a:cxn ang="0">
                  <a:pos x="1" y="9"/>
                </a:cxn>
                <a:cxn ang="0">
                  <a:pos x="0" y="5"/>
                </a:cxn>
                <a:cxn ang="0">
                  <a:pos x="0" y="5"/>
                </a:cxn>
                <a:cxn ang="0">
                  <a:pos x="4" y="0"/>
                </a:cxn>
                <a:cxn ang="0">
                  <a:pos x="6" y="5"/>
                </a:cxn>
                <a:cxn ang="0">
                  <a:pos x="8" y="11"/>
                </a:cxn>
                <a:cxn ang="0">
                  <a:pos x="9" y="16"/>
                </a:cxn>
                <a:cxn ang="0">
                  <a:pos x="12" y="23"/>
                </a:cxn>
                <a:cxn ang="0">
                  <a:pos x="12" y="29"/>
                </a:cxn>
                <a:cxn ang="0">
                  <a:pos x="14" y="35"/>
                </a:cxn>
                <a:cxn ang="0">
                  <a:pos x="14" y="39"/>
                </a:cxn>
                <a:cxn ang="0">
                  <a:pos x="14" y="44"/>
                </a:cxn>
                <a:cxn ang="0">
                  <a:pos x="16" y="46"/>
                </a:cxn>
                <a:cxn ang="0">
                  <a:pos x="16" y="47"/>
                </a:cxn>
              </a:cxnLst>
              <a:rect l="0" t="0" r="r" b="b"/>
              <a:pathLst>
                <a:path w="17" h="63">
                  <a:moveTo>
                    <a:pt x="16" y="47"/>
                  </a:moveTo>
                  <a:lnTo>
                    <a:pt x="16" y="48"/>
                  </a:lnTo>
                  <a:lnTo>
                    <a:pt x="16" y="51"/>
                  </a:lnTo>
                  <a:lnTo>
                    <a:pt x="14" y="55"/>
                  </a:lnTo>
                  <a:lnTo>
                    <a:pt x="12" y="58"/>
                  </a:lnTo>
                  <a:lnTo>
                    <a:pt x="11" y="61"/>
                  </a:lnTo>
                  <a:lnTo>
                    <a:pt x="9" y="61"/>
                  </a:lnTo>
                  <a:lnTo>
                    <a:pt x="9" y="62"/>
                  </a:lnTo>
                  <a:lnTo>
                    <a:pt x="8" y="62"/>
                  </a:lnTo>
                  <a:lnTo>
                    <a:pt x="8" y="61"/>
                  </a:lnTo>
                  <a:lnTo>
                    <a:pt x="8" y="57"/>
                  </a:lnTo>
                  <a:lnTo>
                    <a:pt x="9" y="51"/>
                  </a:lnTo>
                  <a:lnTo>
                    <a:pt x="8" y="46"/>
                  </a:lnTo>
                  <a:lnTo>
                    <a:pt x="8" y="43"/>
                  </a:lnTo>
                  <a:lnTo>
                    <a:pt x="8" y="41"/>
                  </a:lnTo>
                  <a:lnTo>
                    <a:pt x="6" y="38"/>
                  </a:lnTo>
                  <a:lnTo>
                    <a:pt x="6" y="34"/>
                  </a:lnTo>
                  <a:lnTo>
                    <a:pt x="4" y="29"/>
                  </a:lnTo>
                  <a:lnTo>
                    <a:pt x="4" y="24"/>
                  </a:lnTo>
                  <a:lnTo>
                    <a:pt x="3" y="18"/>
                  </a:lnTo>
                  <a:lnTo>
                    <a:pt x="1" y="13"/>
                  </a:lnTo>
                  <a:lnTo>
                    <a:pt x="1" y="9"/>
                  </a:lnTo>
                  <a:lnTo>
                    <a:pt x="0" y="5"/>
                  </a:lnTo>
                  <a:lnTo>
                    <a:pt x="0" y="5"/>
                  </a:lnTo>
                  <a:lnTo>
                    <a:pt x="4" y="0"/>
                  </a:lnTo>
                  <a:lnTo>
                    <a:pt x="6" y="5"/>
                  </a:lnTo>
                  <a:lnTo>
                    <a:pt x="8" y="11"/>
                  </a:lnTo>
                  <a:lnTo>
                    <a:pt x="9" y="16"/>
                  </a:lnTo>
                  <a:lnTo>
                    <a:pt x="12" y="23"/>
                  </a:lnTo>
                  <a:lnTo>
                    <a:pt x="12" y="29"/>
                  </a:lnTo>
                  <a:lnTo>
                    <a:pt x="14" y="35"/>
                  </a:lnTo>
                  <a:lnTo>
                    <a:pt x="14" y="39"/>
                  </a:lnTo>
                  <a:lnTo>
                    <a:pt x="14" y="44"/>
                  </a:lnTo>
                  <a:lnTo>
                    <a:pt x="16" y="46"/>
                  </a:lnTo>
                  <a:lnTo>
                    <a:pt x="16" y="47"/>
                  </a:lnTo>
                </a:path>
              </a:pathLst>
            </a:custGeom>
            <a:solidFill>
              <a:srgbClr val="810000"/>
            </a:solidFill>
            <a:ln w="9525" cap="rnd">
              <a:noFill/>
              <a:round/>
              <a:headEnd/>
              <a:tailEnd/>
            </a:ln>
            <a:effectLst/>
          </p:spPr>
          <p:txBody>
            <a:bodyPr wrap="none" lIns="104683" tIns="52342" rIns="104683" bIns="52342">
              <a:spAutoFit/>
            </a:bodyPr>
            <a:lstStyle/>
            <a:p>
              <a:pPr>
                <a:defRPr/>
              </a:pPr>
              <a:endParaRPr lang="en-US" dirty="0"/>
            </a:p>
          </p:txBody>
        </p:sp>
        <p:sp>
          <p:nvSpPr>
            <p:cNvPr id="1731" name="Freeform 707"/>
            <p:cNvSpPr>
              <a:spLocks/>
            </p:cNvSpPr>
            <p:nvPr/>
          </p:nvSpPr>
          <p:spPr bwMode="auto">
            <a:xfrm>
              <a:off x="478" y="313"/>
              <a:ext cx="17" cy="62"/>
            </a:xfrm>
            <a:custGeom>
              <a:avLst/>
              <a:gdLst/>
              <a:ahLst/>
              <a:cxnLst>
                <a:cxn ang="0">
                  <a:pos x="16" y="47"/>
                </a:cxn>
                <a:cxn ang="0">
                  <a:pos x="16" y="48"/>
                </a:cxn>
                <a:cxn ang="0">
                  <a:pos x="14" y="51"/>
                </a:cxn>
                <a:cxn ang="0">
                  <a:pos x="14" y="55"/>
                </a:cxn>
                <a:cxn ang="0">
                  <a:pos x="12" y="58"/>
                </a:cxn>
                <a:cxn ang="0">
                  <a:pos x="11" y="60"/>
                </a:cxn>
                <a:cxn ang="0">
                  <a:pos x="9" y="61"/>
                </a:cxn>
                <a:cxn ang="0">
                  <a:pos x="9" y="61"/>
                </a:cxn>
                <a:cxn ang="0">
                  <a:pos x="9" y="62"/>
                </a:cxn>
                <a:cxn ang="0">
                  <a:pos x="8" y="62"/>
                </a:cxn>
                <a:cxn ang="0">
                  <a:pos x="8" y="60"/>
                </a:cxn>
                <a:cxn ang="0">
                  <a:pos x="8" y="56"/>
                </a:cxn>
                <a:cxn ang="0">
                  <a:pos x="9" y="51"/>
                </a:cxn>
                <a:cxn ang="0">
                  <a:pos x="8" y="46"/>
                </a:cxn>
                <a:cxn ang="0">
                  <a:pos x="8" y="43"/>
                </a:cxn>
                <a:cxn ang="0">
                  <a:pos x="8" y="41"/>
                </a:cxn>
                <a:cxn ang="0">
                  <a:pos x="6" y="38"/>
                </a:cxn>
                <a:cxn ang="0">
                  <a:pos x="6" y="34"/>
                </a:cxn>
                <a:cxn ang="0">
                  <a:pos x="4" y="29"/>
                </a:cxn>
                <a:cxn ang="0">
                  <a:pos x="4" y="24"/>
                </a:cxn>
                <a:cxn ang="0">
                  <a:pos x="3" y="18"/>
                </a:cxn>
                <a:cxn ang="0">
                  <a:pos x="1" y="14"/>
                </a:cxn>
                <a:cxn ang="0">
                  <a:pos x="1" y="9"/>
                </a:cxn>
                <a:cxn ang="0">
                  <a:pos x="0" y="6"/>
                </a:cxn>
                <a:cxn ang="0">
                  <a:pos x="0" y="5"/>
                </a:cxn>
                <a:cxn ang="0">
                  <a:pos x="4" y="0"/>
                </a:cxn>
                <a:cxn ang="0">
                  <a:pos x="6" y="5"/>
                </a:cxn>
                <a:cxn ang="0">
                  <a:pos x="8" y="11"/>
                </a:cxn>
                <a:cxn ang="0">
                  <a:pos x="9" y="16"/>
                </a:cxn>
                <a:cxn ang="0">
                  <a:pos x="11" y="23"/>
                </a:cxn>
                <a:cxn ang="0">
                  <a:pos x="12" y="29"/>
                </a:cxn>
                <a:cxn ang="0">
                  <a:pos x="12" y="35"/>
                </a:cxn>
                <a:cxn ang="0">
                  <a:pos x="14" y="39"/>
                </a:cxn>
                <a:cxn ang="0">
                  <a:pos x="14" y="43"/>
                </a:cxn>
                <a:cxn ang="0">
                  <a:pos x="14" y="46"/>
                </a:cxn>
                <a:cxn ang="0">
                  <a:pos x="16" y="47"/>
                </a:cxn>
              </a:cxnLst>
              <a:rect l="0" t="0" r="r" b="b"/>
              <a:pathLst>
                <a:path w="17" h="63">
                  <a:moveTo>
                    <a:pt x="16" y="47"/>
                  </a:moveTo>
                  <a:lnTo>
                    <a:pt x="16" y="48"/>
                  </a:lnTo>
                  <a:lnTo>
                    <a:pt x="14" y="51"/>
                  </a:lnTo>
                  <a:lnTo>
                    <a:pt x="14" y="55"/>
                  </a:lnTo>
                  <a:lnTo>
                    <a:pt x="12" y="58"/>
                  </a:lnTo>
                  <a:lnTo>
                    <a:pt x="11" y="60"/>
                  </a:lnTo>
                  <a:lnTo>
                    <a:pt x="9" y="61"/>
                  </a:lnTo>
                  <a:lnTo>
                    <a:pt x="9" y="61"/>
                  </a:lnTo>
                  <a:lnTo>
                    <a:pt x="9" y="62"/>
                  </a:lnTo>
                  <a:lnTo>
                    <a:pt x="8" y="62"/>
                  </a:lnTo>
                  <a:lnTo>
                    <a:pt x="8" y="60"/>
                  </a:lnTo>
                  <a:lnTo>
                    <a:pt x="8" y="56"/>
                  </a:lnTo>
                  <a:lnTo>
                    <a:pt x="9" y="51"/>
                  </a:lnTo>
                  <a:lnTo>
                    <a:pt x="8" y="46"/>
                  </a:lnTo>
                  <a:lnTo>
                    <a:pt x="8" y="43"/>
                  </a:lnTo>
                  <a:lnTo>
                    <a:pt x="8" y="41"/>
                  </a:lnTo>
                  <a:lnTo>
                    <a:pt x="6" y="38"/>
                  </a:lnTo>
                  <a:lnTo>
                    <a:pt x="6" y="34"/>
                  </a:lnTo>
                  <a:lnTo>
                    <a:pt x="4" y="29"/>
                  </a:lnTo>
                  <a:lnTo>
                    <a:pt x="4" y="24"/>
                  </a:lnTo>
                  <a:lnTo>
                    <a:pt x="3" y="18"/>
                  </a:lnTo>
                  <a:lnTo>
                    <a:pt x="1" y="14"/>
                  </a:lnTo>
                  <a:lnTo>
                    <a:pt x="1" y="9"/>
                  </a:lnTo>
                  <a:lnTo>
                    <a:pt x="0" y="6"/>
                  </a:lnTo>
                  <a:lnTo>
                    <a:pt x="0" y="5"/>
                  </a:lnTo>
                  <a:lnTo>
                    <a:pt x="4" y="0"/>
                  </a:lnTo>
                  <a:lnTo>
                    <a:pt x="6" y="5"/>
                  </a:lnTo>
                  <a:lnTo>
                    <a:pt x="8" y="11"/>
                  </a:lnTo>
                  <a:lnTo>
                    <a:pt x="9" y="16"/>
                  </a:lnTo>
                  <a:lnTo>
                    <a:pt x="11" y="23"/>
                  </a:lnTo>
                  <a:lnTo>
                    <a:pt x="12" y="29"/>
                  </a:lnTo>
                  <a:lnTo>
                    <a:pt x="12" y="35"/>
                  </a:lnTo>
                  <a:lnTo>
                    <a:pt x="14" y="39"/>
                  </a:lnTo>
                  <a:lnTo>
                    <a:pt x="14" y="43"/>
                  </a:lnTo>
                  <a:lnTo>
                    <a:pt x="14" y="46"/>
                  </a:lnTo>
                  <a:lnTo>
                    <a:pt x="16" y="47"/>
                  </a:lnTo>
                </a:path>
              </a:pathLst>
            </a:custGeom>
            <a:solidFill>
              <a:srgbClr val="7E0000"/>
            </a:solidFill>
            <a:ln w="9525" cap="rnd">
              <a:noFill/>
              <a:round/>
              <a:headEnd/>
              <a:tailEnd/>
            </a:ln>
            <a:effectLst/>
          </p:spPr>
          <p:txBody>
            <a:bodyPr wrap="none" lIns="104683" tIns="52342" rIns="104683" bIns="52342">
              <a:spAutoFit/>
            </a:bodyPr>
            <a:lstStyle/>
            <a:p>
              <a:pPr>
                <a:defRPr/>
              </a:pPr>
              <a:endParaRPr lang="en-US" dirty="0"/>
            </a:p>
          </p:txBody>
        </p:sp>
        <p:sp>
          <p:nvSpPr>
            <p:cNvPr id="1732" name="Freeform 708"/>
            <p:cNvSpPr>
              <a:spLocks/>
            </p:cNvSpPr>
            <p:nvPr/>
          </p:nvSpPr>
          <p:spPr bwMode="auto">
            <a:xfrm>
              <a:off x="478" y="313"/>
              <a:ext cx="17" cy="62"/>
            </a:xfrm>
            <a:custGeom>
              <a:avLst/>
              <a:gdLst/>
              <a:ahLst/>
              <a:cxnLst>
                <a:cxn ang="0">
                  <a:pos x="16" y="47"/>
                </a:cxn>
                <a:cxn ang="0">
                  <a:pos x="16" y="48"/>
                </a:cxn>
                <a:cxn ang="0">
                  <a:pos x="16" y="51"/>
                </a:cxn>
                <a:cxn ang="0">
                  <a:pos x="14" y="55"/>
                </a:cxn>
                <a:cxn ang="0">
                  <a:pos x="14" y="57"/>
                </a:cxn>
                <a:cxn ang="0">
                  <a:pos x="12" y="60"/>
                </a:cxn>
                <a:cxn ang="0">
                  <a:pos x="10" y="60"/>
                </a:cxn>
                <a:cxn ang="0">
                  <a:pos x="10" y="61"/>
                </a:cxn>
                <a:cxn ang="0">
                  <a:pos x="8" y="61"/>
                </a:cxn>
                <a:cxn ang="0">
                  <a:pos x="8" y="62"/>
                </a:cxn>
                <a:cxn ang="0">
                  <a:pos x="8" y="62"/>
                </a:cxn>
                <a:cxn ang="0">
                  <a:pos x="8" y="60"/>
                </a:cxn>
                <a:cxn ang="0">
                  <a:pos x="8" y="56"/>
                </a:cxn>
                <a:cxn ang="0">
                  <a:pos x="8" y="51"/>
                </a:cxn>
                <a:cxn ang="0">
                  <a:pos x="8" y="46"/>
                </a:cxn>
                <a:cxn ang="0">
                  <a:pos x="8" y="43"/>
                </a:cxn>
                <a:cxn ang="0">
                  <a:pos x="8" y="42"/>
                </a:cxn>
                <a:cxn ang="0">
                  <a:pos x="7" y="38"/>
                </a:cxn>
                <a:cxn ang="0">
                  <a:pos x="7" y="35"/>
                </a:cxn>
                <a:cxn ang="0">
                  <a:pos x="5" y="29"/>
                </a:cxn>
                <a:cxn ang="0">
                  <a:pos x="3" y="25"/>
                </a:cxn>
                <a:cxn ang="0">
                  <a:pos x="3" y="19"/>
                </a:cxn>
                <a:cxn ang="0">
                  <a:pos x="1" y="14"/>
                </a:cxn>
                <a:cxn ang="0">
                  <a:pos x="1" y="10"/>
                </a:cxn>
                <a:cxn ang="0">
                  <a:pos x="0" y="6"/>
                </a:cxn>
                <a:cxn ang="0">
                  <a:pos x="0" y="5"/>
                </a:cxn>
                <a:cxn ang="0">
                  <a:pos x="3" y="0"/>
                </a:cxn>
                <a:cxn ang="0">
                  <a:pos x="7" y="5"/>
                </a:cxn>
                <a:cxn ang="0">
                  <a:pos x="8" y="11"/>
                </a:cxn>
                <a:cxn ang="0">
                  <a:pos x="8" y="16"/>
                </a:cxn>
                <a:cxn ang="0">
                  <a:pos x="12" y="23"/>
                </a:cxn>
                <a:cxn ang="0">
                  <a:pos x="12" y="28"/>
                </a:cxn>
                <a:cxn ang="0">
                  <a:pos x="14" y="34"/>
                </a:cxn>
                <a:cxn ang="0">
                  <a:pos x="14" y="39"/>
                </a:cxn>
                <a:cxn ang="0">
                  <a:pos x="16" y="43"/>
                </a:cxn>
                <a:cxn ang="0">
                  <a:pos x="16" y="46"/>
                </a:cxn>
                <a:cxn ang="0">
                  <a:pos x="16" y="47"/>
                </a:cxn>
              </a:cxnLst>
              <a:rect l="0" t="0" r="r" b="b"/>
              <a:pathLst>
                <a:path w="17" h="63">
                  <a:moveTo>
                    <a:pt x="16" y="47"/>
                  </a:moveTo>
                  <a:lnTo>
                    <a:pt x="16" y="48"/>
                  </a:lnTo>
                  <a:lnTo>
                    <a:pt x="16" y="51"/>
                  </a:lnTo>
                  <a:lnTo>
                    <a:pt x="14" y="55"/>
                  </a:lnTo>
                  <a:lnTo>
                    <a:pt x="14" y="57"/>
                  </a:lnTo>
                  <a:lnTo>
                    <a:pt x="12" y="60"/>
                  </a:lnTo>
                  <a:lnTo>
                    <a:pt x="10" y="60"/>
                  </a:lnTo>
                  <a:lnTo>
                    <a:pt x="10" y="61"/>
                  </a:lnTo>
                  <a:lnTo>
                    <a:pt x="8" y="61"/>
                  </a:lnTo>
                  <a:lnTo>
                    <a:pt x="8" y="62"/>
                  </a:lnTo>
                  <a:lnTo>
                    <a:pt x="8" y="62"/>
                  </a:lnTo>
                  <a:lnTo>
                    <a:pt x="8" y="60"/>
                  </a:lnTo>
                  <a:lnTo>
                    <a:pt x="8" y="56"/>
                  </a:lnTo>
                  <a:lnTo>
                    <a:pt x="8" y="51"/>
                  </a:lnTo>
                  <a:lnTo>
                    <a:pt x="8" y="46"/>
                  </a:lnTo>
                  <a:lnTo>
                    <a:pt x="8" y="43"/>
                  </a:lnTo>
                  <a:lnTo>
                    <a:pt x="8" y="42"/>
                  </a:lnTo>
                  <a:lnTo>
                    <a:pt x="7" y="38"/>
                  </a:lnTo>
                  <a:lnTo>
                    <a:pt x="7" y="35"/>
                  </a:lnTo>
                  <a:lnTo>
                    <a:pt x="5" y="29"/>
                  </a:lnTo>
                  <a:lnTo>
                    <a:pt x="3" y="25"/>
                  </a:lnTo>
                  <a:lnTo>
                    <a:pt x="3" y="19"/>
                  </a:lnTo>
                  <a:lnTo>
                    <a:pt x="1" y="14"/>
                  </a:lnTo>
                  <a:lnTo>
                    <a:pt x="1" y="10"/>
                  </a:lnTo>
                  <a:lnTo>
                    <a:pt x="0" y="6"/>
                  </a:lnTo>
                  <a:lnTo>
                    <a:pt x="0" y="5"/>
                  </a:lnTo>
                  <a:lnTo>
                    <a:pt x="3" y="0"/>
                  </a:lnTo>
                  <a:lnTo>
                    <a:pt x="7" y="5"/>
                  </a:lnTo>
                  <a:lnTo>
                    <a:pt x="8" y="11"/>
                  </a:lnTo>
                  <a:lnTo>
                    <a:pt x="8" y="16"/>
                  </a:lnTo>
                  <a:lnTo>
                    <a:pt x="12" y="23"/>
                  </a:lnTo>
                  <a:lnTo>
                    <a:pt x="12" y="28"/>
                  </a:lnTo>
                  <a:lnTo>
                    <a:pt x="14" y="34"/>
                  </a:lnTo>
                  <a:lnTo>
                    <a:pt x="14" y="39"/>
                  </a:lnTo>
                  <a:lnTo>
                    <a:pt x="16" y="43"/>
                  </a:lnTo>
                  <a:lnTo>
                    <a:pt x="16" y="46"/>
                  </a:lnTo>
                  <a:lnTo>
                    <a:pt x="16" y="47"/>
                  </a:lnTo>
                </a:path>
              </a:pathLst>
            </a:custGeom>
            <a:solidFill>
              <a:srgbClr val="7C0000"/>
            </a:solidFill>
            <a:ln w="9525" cap="rnd">
              <a:noFill/>
              <a:round/>
              <a:headEnd/>
              <a:tailEnd/>
            </a:ln>
            <a:effectLst/>
          </p:spPr>
          <p:txBody>
            <a:bodyPr wrap="none" lIns="104683" tIns="52342" rIns="104683" bIns="52342">
              <a:spAutoFit/>
            </a:bodyPr>
            <a:lstStyle/>
            <a:p>
              <a:pPr>
                <a:defRPr/>
              </a:pPr>
              <a:endParaRPr lang="en-US" dirty="0"/>
            </a:p>
          </p:txBody>
        </p:sp>
        <p:sp>
          <p:nvSpPr>
            <p:cNvPr id="1733" name="Freeform 709"/>
            <p:cNvSpPr>
              <a:spLocks/>
            </p:cNvSpPr>
            <p:nvPr/>
          </p:nvSpPr>
          <p:spPr bwMode="auto">
            <a:xfrm>
              <a:off x="478" y="313"/>
              <a:ext cx="17" cy="62"/>
            </a:xfrm>
            <a:custGeom>
              <a:avLst/>
              <a:gdLst/>
              <a:ahLst/>
              <a:cxnLst>
                <a:cxn ang="0">
                  <a:pos x="16" y="47"/>
                </a:cxn>
                <a:cxn ang="0">
                  <a:pos x="16" y="48"/>
                </a:cxn>
                <a:cxn ang="0">
                  <a:pos x="16" y="51"/>
                </a:cxn>
                <a:cxn ang="0">
                  <a:pos x="14" y="55"/>
                </a:cxn>
                <a:cxn ang="0">
                  <a:pos x="14" y="57"/>
                </a:cxn>
                <a:cxn ang="0">
                  <a:pos x="12" y="60"/>
                </a:cxn>
                <a:cxn ang="0">
                  <a:pos x="10" y="60"/>
                </a:cxn>
                <a:cxn ang="0">
                  <a:pos x="8" y="61"/>
                </a:cxn>
                <a:cxn ang="0">
                  <a:pos x="8" y="62"/>
                </a:cxn>
                <a:cxn ang="0">
                  <a:pos x="8" y="62"/>
                </a:cxn>
                <a:cxn ang="0">
                  <a:pos x="8" y="60"/>
                </a:cxn>
                <a:cxn ang="0">
                  <a:pos x="8" y="56"/>
                </a:cxn>
                <a:cxn ang="0">
                  <a:pos x="8" y="51"/>
                </a:cxn>
                <a:cxn ang="0">
                  <a:pos x="8" y="46"/>
                </a:cxn>
                <a:cxn ang="0">
                  <a:pos x="8" y="43"/>
                </a:cxn>
                <a:cxn ang="0">
                  <a:pos x="8" y="42"/>
                </a:cxn>
                <a:cxn ang="0">
                  <a:pos x="7" y="39"/>
                </a:cxn>
                <a:cxn ang="0">
                  <a:pos x="7" y="35"/>
                </a:cxn>
                <a:cxn ang="0">
                  <a:pos x="7" y="30"/>
                </a:cxn>
                <a:cxn ang="0">
                  <a:pos x="3" y="25"/>
                </a:cxn>
                <a:cxn ang="0">
                  <a:pos x="3" y="19"/>
                </a:cxn>
                <a:cxn ang="0">
                  <a:pos x="1" y="15"/>
                </a:cxn>
                <a:cxn ang="0">
                  <a:pos x="1" y="10"/>
                </a:cxn>
                <a:cxn ang="0">
                  <a:pos x="1" y="6"/>
                </a:cxn>
                <a:cxn ang="0">
                  <a:pos x="0" y="5"/>
                </a:cxn>
                <a:cxn ang="0">
                  <a:pos x="3" y="0"/>
                </a:cxn>
                <a:cxn ang="0">
                  <a:pos x="7" y="5"/>
                </a:cxn>
                <a:cxn ang="0">
                  <a:pos x="7" y="11"/>
                </a:cxn>
                <a:cxn ang="0">
                  <a:pos x="8" y="16"/>
                </a:cxn>
                <a:cxn ang="0">
                  <a:pos x="12" y="23"/>
                </a:cxn>
                <a:cxn ang="0">
                  <a:pos x="12" y="28"/>
                </a:cxn>
                <a:cxn ang="0">
                  <a:pos x="14" y="34"/>
                </a:cxn>
                <a:cxn ang="0">
                  <a:pos x="14" y="39"/>
                </a:cxn>
                <a:cxn ang="0">
                  <a:pos x="14" y="43"/>
                </a:cxn>
                <a:cxn ang="0">
                  <a:pos x="16" y="46"/>
                </a:cxn>
                <a:cxn ang="0">
                  <a:pos x="16" y="47"/>
                </a:cxn>
              </a:cxnLst>
              <a:rect l="0" t="0" r="r" b="b"/>
              <a:pathLst>
                <a:path w="17" h="63">
                  <a:moveTo>
                    <a:pt x="16" y="47"/>
                  </a:moveTo>
                  <a:lnTo>
                    <a:pt x="16" y="48"/>
                  </a:lnTo>
                  <a:lnTo>
                    <a:pt x="16" y="51"/>
                  </a:lnTo>
                  <a:lnTo>
                    <a:pt x="14" y="55"/>
                  </a:lnTo>
                  <a:lnTo>
                    <a:pt x="14" y="57"/>
                  </a:lnTo>
                  <a:lnTo>
                    <a:pt x="12" y="60"/>
                  </a:lnTo>
                  <a:lnTo>
                    <a:pt x="10" y="60"/>
                  </a:lnTo>
                  <a:lnTo>
                    <a:pt x="8" y="61"/>
                  </a:lnTo>
                  <a:lnTo>
                    <a:pt x="8" y="62"/>
                  </a:lnTo>
                  <a:lnTo>
                    <a:pt x="8" y="62"/>
                  </a:lnTo>
                  <a:lnTo>
                    <a:pt x="8" y="60"/>
                  </a:lnTo>
                  <a:lnTo>
                    <a:pt x="8" y="56"/>
                  </a:lnTo>
                  <a:lnTo>
                    <a:pt x="8" y="51"/>
                  </a:lnTo>
                  <a:lnTo>
                    <a:pt x="8" y="46"/>
                  </a:lnTo>
                  <a:lnTo>
                    <a:pt x="8" y="43"/>
                  </a:lnTo>
                  <a:lnTo>
                    <a:pt x="8" y="42"/>
                  </a:lnTo>
                  <a:lnTo>
                    <a:pt x="7" y="39"/>
                  </a:lnTo>
                  <a:lnTo>
                    <a:pt x="7" y="35"/>
                  </a:lnTo>
                  <a:lnTo>
                    <a:pt x="7" y="30"/>
                  </a:lnTo>
                  <a:lnTo>
                    <a:pt x="3" y="25"/>
                  </a:lnTo>
                  <a:lnTo>
                    <a:pt x="3" y="19"/>
                  </a:lnTo>
                  <a:lnTo>
                    <a:pt x="1" y="15"/>
                  </a:lnTo>
                  <a:lnTo>
                    <a:pt x="1" y="10"/>
                  </a:lnTo>
                  <a:lnTo>
                    <a:pt x="1" y="6"/>
                  </a:lnTo>
                  <a:lnTo>
                    <a:pt x="0" y="5"/>
                  </a:lnTo>
                  <a:lnTo>
                    <a:pt x="3" y="0"/>
                  </a:lnTo>
                  <a:lnTo>
                    <a:pt x="7" y="5"/>
                  </a:lnTo>
                  <a:lnTo>
                    <a:pt x="7" y="11"/>
                  </a:lnTo>
                  <a:lnTo>
                    <a:pt x="8" y="16"/>
                  </a:lnTo>
                  <a:lnTo>
                    <a:pt x="12" y="23"/>
                  </a:lnTo>
                  <a:lnTo>
                    <a:pt x="12" y="28"/>
                  </a:lnTo>
                  <a:lnTo>
                    <a:pt x="14" y="34"/>
                  </a:lnTo>
                  <a:lnTo>
                    <a:pt x="14" y="39"/>
                  </a:lnTo>
                  <a:lnTo>
                    <a:pt x="14" y="43"/>
                  </a:lnTo>
                  <a:lnTo>
                    <a:pt x="16" y="46"/>
                  </a:lnTo>
                  <a:lnTo>
                    <a:pt x="16" y="47"/>
                  </a:lnTo>
                </a:path>
              </a:pathLst>
            </a:custGeom>
            <a:solidFill>
              <a:srgbClr val="790000"/>
            </a:solidFill>
            <a:ln w="9525" cap="rnd">
              <a:noFill/>
              <a:round/>
              <a:headEnd/>
              <a:tailEnd/>
            </a:ln>
            <a:effectLst/>
          </p:spPr>
          <p:txBody>
            <a:bodyPr wrap="none" lIns="104683" tIns="52342" rIns="104683" bIns="52342">
              <a:spAutoFit/>
            </a:bodyPr>
            <a:lstStyle/>
            <a:p>
              <a:pPr>
                <a:defRPr/>
              </a:pPr>
              <a:endParaRPr lang="en-US" dirty="0"/>
            </a:p>
          </p:txBody>
        </p:sp>
        <p:sp>
          <p:nvSpPr>
            <p:cNvPr id="1734" name="Freeform 710"/>
            <p:cNvSpPr>
              <a:spLocks/>
            </p:cNvSpPr>
            <p:nvPr/>
          </p:nvSpPr>
          <p:spPr bwMode="auto">
            <a:xfrm>
              <a:off x="478" y="314"/>
              <a:ext cx="17" cy="62"/>
            </a:xfrm>
            <a:custGeom>
              <a:avLst/>
              <a:gdLst/>
              <a:ahLst/>
              <a:cxnLst>
                <a:cxn ang="0">
                  <a:pos x="16" y="46"/>
                </a:cxn>
                <a:cxn ang="0">
                  <a:pos x="16" y="47"/>
                </a:cxn>
                <a:cxn ang="0">
                  <a:pos x="14" y="50"/>
                </a:cxn>
                <a:cxn ang="0">
                  <a:pos x="14" y="54"/>
                </a:cxn>
                <a:cxn ang="0">
                  <a:pos x="12" y="56"/>
                </a:cxn>
                <a:cxn ang="0">
                  <a:pos x="10" y="58"/>
                </a:cxn>
                <a:cxn ang="0">
                  <a:pos x="10" y="59"/>
                </a:cxn>
                <a:cxn ang="0">
                  <a:pos x="8" y="60"/>
                </a:cxn>
                <a:cxn ang="0">
                  <a:pos x="8" y="61"/>
                </a:cxn>
                <a:cxn ang="0">
                  <a:pos x="8" y="59"/>
                </a:cxn>
                <a:cxn ang="0">
                  <a:pos x="8" y="55"/>
                </a:cxn>
                <a:cxn ang="0">
                  <a:pos x="8" y="50"/>
                </a:cxn>
                <a:cxn ang="0">
                  <a:pos x="8" y="45"/>
                </a:cxn>
                <a:cxn ang="0">
                  <a:pos x="8" y="43"/>
                </a:cxn>
                <a:cxn ang="0">
                  <a:pos x="8" y="41"/>
                </a:cxn>
                <a:cxn ang="0">
                  <a:pos x="7" y="38"/>
                </a:cxn>
                <a:cxn ang="0">
                  <a:pos x="7" y="34"/>
                </a:cxn>
                <a:cxn ang="0">
                  <a:pos x="7" y="29"/>
                </a:cxn>
                <a:cxn ang="0">
                  <a:pos x="5" y="25"/>
                </a:cxn>
                <a:cxn ang="0">
                  <a:pos x="3" y="19"/>
                </a:cxn>
                <a:cxn ang="0">
                  <a:pos x="1" y="15"/>
                </a:cxn>
                <a:cxn ang="0">
                  <a:pos x="1" y="10"/>
                </a:cxn>
                <a:cxn ang="0">
                  <a:pos x="1" y="6"/>
                </a:cxn>
                <a:cxn ang="0">
                  <a:pos x="0" y="4"/>
                </a:cxn>
                <a:cxn ang="0">
                  <a:pos x="3" y="0"/>
                </a:cxn>
                <a:cxn ang="0">
                  <a:pos x="7" y="5"/>
                </a:cxn>
                <a:cxn ang="0">
                  <a:pos x="7" y="9"/>
                </a:cxn>
                <a:cxn ang="0">
                  <a:pos x="8" y="15"/>
                </a:cxn>
                <a:cxn ang="0">
                  <a:pos x="10" y="21"/>
                </a:cxn>
                <a:cxn ang="0">
                  <a:pos x="12" y="27"/>
                </a:cxn>
                <a:cxn ang="0">
                  <a:pos x="12" y="33"/>
                </a:cxn>
                <a:cxn ang="0">
                  <a:pos x="14" y="38"/>
                </a:cxn>
                <a:cxn ang="0">
                  <a:pos x="14" y="42"/>
                </a:cxn>
                <a:cxn ang="0">
                  <a:pos x="14" y="45"/>
                </a:cxn>
                <a:cxn ang="0">
                  <a:pos x="16" y="46"/>
                </a:cxn>
              </a:cxnLst>
              <a:rect l="0" t="0" r="r" b="b"/>
              <a:pathLst>
                <a:path w="17" h="62">
                  <a:moveTo>
                    <a:pt x="16" y="46"/>
                  </a:moveTo>
                  <a:lnTo>
                    <a:pt x="16" y="47"/>
                  </a:lnTo>
                  <a:lnTo>
                    <a:pt x="14" y="50"/>
                  </a:lnTo>
                  <a:lnTo>
                    <a:pt x="14" y="54"/>
                  </a:lnTo>
                  <a:lnTo>
                    <a:pt x="12" y="56"/>
                  </a:lnTo>
                  <a:lnTo>
                    <a:pt x="10" y="58"/>
                  </a:lnTo>
                  <a:lnTo>
                    <a:pt x="10" y="59"/>
                  </a:lnTo>
                  <a:lnTo>
                    <a:pt x="8" y="60"/>
                  </a:lnTo>
                  <a:lnTo>
                    <a:pt x="8" y="61"/>
                  </a:lnTo>
                  <a:lnTo>
                    <a:pt x="8" y="59"/>
                  </a:lnTo>
                  <a:lnTo>
                    <a:pt x="8" y="55"/>
                  </a:lnTo>
                  <a:lnTo>
                    <a:pt x="8" y="50"/>
                  </a:lnTo>
                  <a:lnTo>
                    <a:pt x="8" y="45"/>
                  </a:lnTo>
                  <a:lnTo>
                    <a:pt x="8" y="43"/>
                  </a:lnTo>
                  <a:lnTo>
                    <a:pt x="8" y="41"/>
                  </a:lnTo>
                  <a:lnTo>
                    <a:pt x="7" y="38"/>
                  </a:lnTo>
                  <a:lnTo>
                    <a:pt x="7" y="34"/>
                  </a:lnTo>
                  <a:lnTo>
                    <a:pt x="7" y="29"/>
                  </a:lnTo>
                  <a:lnTo>
                    <a:pt x="5" y="25"/>
                  </a:lnTo>
                  <a:lnTo>
                    <a:pt x="3" y="19"/>
                  </a:lnTo>
                  <a:lnTo>
                    <a:pt x="1" y="15"/>
                  </a:lnTo>
                  <a:lnTo>
                    <a:pt x="1" y="10"/>
                  </a:lnTo>
                  <a:lnTo>
                    <a:pt x="1" y="6"/>
                  </a:lnTo>
                  <a:lnTo>
                    <a:pt x="0" y="4"/>
                  </a:lnTo>
                  <a:lnTo>
                    <a:pt x="3" y="0"/>
                  </a:lnTo>
                  <a:lnTo>
                    <a:pt x="7" y="5"/>
                  </a:lnTo>
                  <a:lnTo>
                    <a:pt x="7" y="9"/>
                  </a:lnTo>
                  <a:lnTo>
                    <a:pt x="8" y="15"/>
                  </a:lnTo>
                  <a:lnTo>
                    <a:pt x="10" y="21"/>
                  </a:lnTo>
                  <a:lnTo>
                    <a:pt x="12" y="27"/>
                  </a:lnTo>
                  <a:lnTo>
                    <a:pt x="12" y="33"/>
                  </a:lnTo>
                  <a:lnTo>
                    <a:pt x="14" y="38"/>
                  </a:lnTo>
                  <a:lnTo>
                    <a:pt x="14" y="42"/>
                  </a:lnTo>
                  <a:lnTo>
                    <a:pt x="14" y="45"/>
                  </a:lnTo>
                  <a:lnTo>
                    <a:pt x="16" y="46"/>
                  </a:lnTo>
                </a:path>
              </a:pathLst>
            </a:custGeom>
            <a:solidFill>
              <a:srgbClr val="760000"/>
            </a:solidFill>
            <a:ln w="9525" cap="rnd">
              <a:noFill/>
              <a:round/>
              <a:headEnd/>
              <a:tailEnd/>
            </a:ln>
            <a:effectLst/>
          </p:spPr>
          <p:txBody>
            <a:bodyPr wrap="none" lIns="104683" tIns="52342" rIns="104683" bIns="52342">
              <a:spAutoFit/>
            </a:bodyPr>
            <a:lstStyle/>
            <a:p>
              <a:pPr>
                <a:defRPr/>
              </a:pPr>
              <a:endParaRPr lang="en-US" dirty="0"/>
            </a:p>
          </p:txBody>
        </p:sp>
        <p:sp>
          <p:nvSpPr>
            <p:cNvPr id="1735" name="Freeform 711"/>
            <p:cNvSpPr>
              <a:spLocks/>
            </p:cNvSpPr>
            <p:nvPr/>
          </p:nvSpPr>
          <p:spPr bwMode="auto">
            <a:xfrm>
              <a:off x="478" y="314"/>
              <a:ext cx="17" cy="62"/>
            </a:xfrm>
            <a:custGeom>
              <a:avLst/>
              <a:gdLst/>
              <a:ahLst/>
              <a:cxnLst>
                <a:cxn ang="0">
                  <a:pos x="16" y="46"/>
                </a:cxn>
                <a:cxn ang="0">
                  <a:pos x="16" y="47"/>
                </a:cxn>
                <a:cxn ang="0">
                  <a:pos x="16" y="50"/>
                </a:cxn>
                <a:cxn ang="0">
                  <a:pos x="14" y="54"/>
                </a:cxn>
                <a:cxn ang="0">
                  <a:pos x="14" y="56"/>
                </a:cxn>
                <a:cxn ang="0">
                  <a:pos x="12" y="58"/>
                </a:cxn>
                <a:cxn ang="0">
                  <a:pos x="12" y="59"/>
                </a:cxn>
                <a:cxn ang="0">
                  <a:pos x="10" y="60"/>
                </a:cxn>
                <a:cxn ang="0">
                  <a:pos x="10" y="61"/>
                </a:cxn>
                <a:cxn ang="0">
                  <a:pos x="10" y="59"/>
                </a:cxn>
                <a:cxn ang="0">
                  <a:pos x="10" y="55"/>
                </a:cxn>
                <a:cxn ang="0">
                  <a:pos x="10" y="50"/>
                </a:cxn>
                <a:cxn ang="0">
                  <a:pos x="10" y="45"/>
                </a:cxn>
                <a:cxn ang="0">
                  <a:pos x="10" y="43"/>
                </a:cxn>
                <a:cxn ang="0">
                  <a:pos x="10" y="41"/>
                </a:cxn>
                <a:cxn ang="0">
                  <a:pos x="8" y="38"/>
                </a:cxn>
                <a:cxn ang="0">
                  <a:pos x="6" y="35"/>
                </a:cxn>
                <a:cxn ang="0">
                  <a:pos x="6" y="30"/>
                </a:cxn>
                <a:cxn ang="0">
                  <a:pos x="6" y="25"/>
                </a:cxn>
                <a:cxn ang="0">
                  <a:pos x="4" y="20"/>
                </a:cxn>
                <a:cxn ang="0">
                  <a:pos x="2" y="15"/>
                </a:cxn>
                <a:cxn ang="0">
                  <a:pos x="2" y="10"/>
                </a:cxn>
                <a:cxn ang="0">
                  <a:pos x="2" y="6"/>
                </a:cxn>
                <a:cxn ang="0">
                  <a:pos x="0" y="4"/>
                </a:cxn>
                <a:cxn ang="0">
                  <a:pos x="4" y="0"/>
                </a:cxn>
                <a:cxn ang="0">
                  <a:pos x="6" y="5"/>
                </a:cxn>
                <a:cxn ang="0">
                  <a:pos x="8" y="9"/>
                </a:cxn>
                <a:cxn ang="0">
                  <a:pos x="10" y="15"/>
                </a:cxn>
                <a:cxn ang="0">
                  <a:pos x="12" y="21"/>
                </a:cxn>
                <a:cxn ang="0">
                  <a:pos x="12" y="27"/>
                </a:cxn>
                <a:cxn ang="0">
                  <a:pos x="14" y="33"/>
                </a:cxn>
                <a:cxn ang="0">
                  <a:pos x="14" y="37"/>
                </a:cxn>
                <a:cxn ang="0">
                  <a:pos x="16" y="42"/>
                </a:cxn>
                <a:cxn ang="0">
                  <a:pos x="16" y="45"/>
                </a:cxn>
                <a:cxn ang="0">
                  <a:pos x="16" y="46"/>
                </a:cxn>
              </a:cxnLst>
              <a:rect l="0" t="0" r="r" b="b"/>
              <a:pathLst>
                <a:path w="17" h="62">
                  <a:moveTo>
                    <a:pt x="16" y="46"/>
                  </a:moveTo>
                  <a:lnTo>
                    <a:pt x="16" y="47"/>
                  </a:lnTo>
                  <a:lnTo>
                    <a:pt x="16" y="50"/>
                  </a:lnTo>
                  <a:lnTo>
                    <a:pt x="14" y="54"/>
                  </a:lnTo>
                  <a:lnTo>
                    <a:pt x="14" y="56"/>
                  </a:lnTo>
                  <a:lnTo>
                    <a:pt x="12" y="58"/>
                  </a:lnTo>
                  <a:lnTo>
                    <a:pt x="12" y="59"/>
                  </a:lnTo>
                  <a:lnTo>
                    <a:pt x="10" y="60"/>
                  </a:lnTo>
                  <a:lnTo>
                    <a:pt x="10" y="61"/>
                  </a:lnTo>
                  <a:lnTo>
                    <a:pt x="10" y="59"/>
                  </a:lnTo>
                  <a:lnTo>
                    <a:pt x="10" y="55"/>
                  </a:lnTo>
                  <a:lnTo>
                    <a:pt x="10" y="50"/>
                  </a:lnTo>
                  <a:lnTo>
                    <a:pt x="10" y="45"/>
                  </a:lnTo>
                  <a:lnTo>
                    <a:pt x="10" y="43"/>
                  </a:lnTo>
                  <a:lnTo>
                    <a:pt x="10" y="41"/>
                  </a:lnTo>
                  <a:lnTo>
                    <a:pt x="8" y="38"/>
                  </a:lnTo>
                  <a:lnTo>
                    <a:pt x="6" y="35"/>
                  </a:lnTo>
                  <a:lnTo>
                    <a:pt x="6" y="30"/>
                  </a:lnTo>
                  <a:lnTo>
                    <a:pt x="6" y="25"/>
                  </a:lnTo>
                  <a:lnTo>
                    <a:pt x="4" y="20"/>
                  </a:lnTo>
                  <a:lnTo>
                    <a:pt x="2" y="15"/>
                  </a:lnTo>
                  <a:lnTo>
                    <a:pt x="2" y="10"/>
                  </a:lnTo>
                  <a:lnTo>
                    <a:pt x="2" y="6"/>
                  </a:lnTo>
                  <a:lnTo>
                    <a:pt x="0" y="4"/>
                  </a:lnTo>
                  <a:lnTo>
                    <a:pt x="4" y="0"/>
                  </a:lnTo>
                  <a:lnTo>
                    <a:pt x="6" y="5"/>
                  </a:lnTo>
                  <a:lnTo>
                    <a:pt x="8" y="9"/>
                  </a:lnTo>
                  <a:lnTo>
                    <a:pt x="10" y="15"/>
                  </a:lnTo>
                  <a:lnTo>
                    <a:pt x="12" y="21"/>
                  </a:lnTo>
                  <a:lnTo>
                    <a:pt x="12" y="27"/>
                  </a:lnTo>
                  <a:lnTo>
                    <a:pt x="14" y="33"/>
                  </a:lnTo>
                  <a:lnTo>
                    <a:pt x="14" y="37"/>
                  </a:lnTo>
                  <a:lnTo>
                    <a:pt x="16" y="42"/>
                  </a:lnTo>
                  <a:lnTo>
                    <a:pt x="16" y="45"/>
                  </a:lnTo>
                  <a:lnTo>
                    <a:pt x="16" y="46"/>
                  </a:lnTo>
                </a:path>
              </a:pathLst>
            </a:custGeom>
            <a:solidFill>
              <a:srgbClr val="730000"/>
            </a:solidFill>
            <a:ln w="9525" cap="rnd">
              <a:noFill/>
              <a:round/>
              <a:headEnd/>
              <a:tailEnd/>
            </a:ln>
            <a:effectLst/>
          </p:spPr>
          <p:txBody>
            <a:bodyPr wrap="none" lIns="104683" tIns="52342" rIns="104683" bIns="52342">
              <a:spAutoFit/>
            </a:bodyPr>
            <a:lstStyle/>
            <a:p>
              <a:pPr>
                <a:defRPr/>
              </a:pPr>
              <a:endParaRPr lang="en-US" dirty="0"/>
            </a:p>
          </p:txBody>
        </p:sp>
        <p:sp>
          <p:nvSpPr>
            <p:cNvPr id="1736" name="Freeform 712"/>
            <p:cNvSpPr>
              <a:spLocks/>
            </p:cNvSpPr>
            <p:nvPr/>
          </p:nvSpPr>
          <p:spPr bwMode="auto">
            <a:xfrm>
              <a:off x="478" y="314"/>
              <a:ext cx="17" cy="62"/>
            </a:xfrm>
            <a:custGeom>
              <a:avLst/>
              <a:gdLst/>
              <a:ahLst/>
              <a:cxnLst>
                <a:cxn ang="0">
                  <a:pos x="16" y="46"/>
                </a:cxn>
                <a:cxn ang="0">
                  <a:pos x="16" y="47"/>
                </a:cxn>
                <a:cxn ang="0">
                  <a:pos x="16" y="50"/>
                </a:cxn>
                <a:cxn ang="0">
                  <a:pos x="14" y="54"/>
                </a:cxn>
                <a:cxn ang="0">
                  <a:pos x="14" y="56"/>
                </a:cxn>
                <a:cxn ang="0">
                  <a:pos x="12" y="57"/>
                </a:cxn>
                <a:cxn ang="0">
                  <a:pos x="12" y="58"/>
                </a:cxn>
                <a:cxn ang="0">
                  <a:pos x="12" y="59"/>
                </a:cxn>
                <a:cxn ang="0">
                  <a:pos x="10" y="60"/>
                </a:cxn>
                <a:cxn ang="0">
                  <a:pos x="10" y="61"/>
                </a:cxn>
                <a:cxn ang="0">
                  <a:pos x="10" y="59"/>
                </a:cxn>
                <a:cxn ang="0">
                  <a:pos x="10" y="55"/>
                </a:cxn>
                <a:cxn ang="0">
                  <a:pos x="10" y="49"/>
                </a:cxn>
                <a:cxn ang="0">
                  <a:pos x="10" y="45"/>
                </a:cxn>
                <a:cxn ang="0">
                  <a:pos x="10" y="43"/>
                </a:cxn>
                <a:cxn ang="0">
                  <a:pos x="10" y="41"/>
                </a:cxn>
                <a:cxn ang="0">
                  <a:pos x="8" y="38"/>
                </a:cxn>
                <a:cxn ang="0">
                  <a:pos x="6" y="35"/>
                </a:cxn>
                <a:cxn ang="0">
                  <a:pos x="6" y="30"/>
                </a:cxn>
                <a:cxn ang="0">
                  <a:pos x="6" y="25"/>
                </a:cxn>
                <a:cxn ang="0">
                  <a:pos x="4" y="20"/>
                </a:cxn>
                <a:cxn ang="0">
                  <a:pos x="4" y="15"/>
                </a:cxn>
                <a:cxn ang="0">
                  <a:pos x="2" y="10"/>
                </a:cxn>
                <a:cxn ang="0">
                  <a:pos x="2" y="6"/>
                </a:cxn>
                <a:cxn ang="0">
                  <a:pos x="0" y="4"/>
                </a:cxn>
                <a:cxn ang="0">
                  <a:pos x="4" y="0"/>
                </a:cxn>
                <a:cxn ang="0">
                  <a:pos x="6" y="5"/>
                </a:cxn>
                <a:cxn ang="0">
                  <a:pos x="6" y="9"/>
                </a:cxn>
                <a:cxn ang="0">
                  <a:pos x="10" y="15"/>
                </a:cxn>
                <a:cxn ang="0">
                  <a:pos x="10" y="21"/>
                </a:cxn>
                <a:cxn ang="0">
                  <a:pos x="12" y="26"/>
                </a:cxn>
                <a:cxn ang="0">
                  <a:pos x="14" y="32"/>
                </a:cxn>
                <a:cxn ang="0">
                  <a:pos x="14" y="37"/>
                </a:cxn>
                <a:cxn ang="0">
                  <a:pos x="14" y="41"/>
                </a:cxn>
                <a:cxn ang="0">
                  <a:pos x="16" y="45"/>
                </a:cxn>
                <a:cxn ang="0">
                  <a:pos x="16" y="46"/>
                </a:cxn>
              </a:cxnLst>
              <a:rect l="0" t="0" r="r" b="b"/>
              <a:pathLst>
                <a:path w="17" h="62">
                  <a:moveTo>
                    <a:pt x="16" y="46"/>
                  </a:moveTo>
                  <a:lnTo>
                    <a:pt x="16" y="47"/>
                  </a:lnTo>
                  <a:lnTo>
                    <a:pt x="16" y="50"/>
                  </a:lnTo>
                  <a:lnTo>
                    <a:pt x="14" y="54"/>
                  </a:lnTo>
                  <a:lnTo>
                    <a:pt x="14" y="56"/>
                  </a:lnTo>
                  <a:lnTo>
                    <a:pt x="12" y="57"/>
                  </a:lnTo>
                  <a:lnTo>
                    <a:pt x="12" y="58"/>
                  </a:lnTo>
                  <a:lnTo>
                    <a:pt x="12" y="59"/>
                  </a:lnTo>
                  <a:lnTo>
                    <a:pt x="10" y="60"/>
                  </a:lnTo>
                  <a:lnTo>
                    <a:pt x="10" y="61"/>
                  </a:lnTo>
                  <a:lnTo>
                    <a:pt x="10" y="59"/>
                  </a:lnTo>
                  <a:lnTo>
                    <a:pt x="10" y="55"/>
                  </a:lnTo>
                  <a:lnTo>
                    <a:pt x="10" y="49"/>
                  </a:lnTo>
                  <a:lnTo>
                    <a:pt x="10" y="45"/>
                  </a:lnTo>
                  <a:lnTo>
                    <a:pt x="10" y="43"/>
                  </a:lnTo>
                  <a:lnTo>
                    <a:pt x="10" y="41"/>
                  </a:lnTo>
                  <a:lnTo>
                    <a:pt x="8" y="38"/>
                  </a:lnTo>
                  <a:lnTo>
                    <a:pt x="6" y="35"/>
                  </a:lnTo>
                  <a:lnTo>
                    <a:pt x="6" y="30"/>
                  </a:lnTo>
                  <a:lnTo>
                    <a:pt x="6" y="25"/>
                  </a:lnTo>
                  <a:lnTo>
                    <a:pt x="4" y="20"/>
                  </a:lnTo>
                  <a:lnTo>
                    <a:pt x="4" y="15"/>
                  </a:lnTo>
                  <a:lnTo>
                    <a:pt x="2" y="10"/>
                  </a:lnTo>
                  <a:lnTo>
                    <a:pt x="2" y="6"/>
                  </a:lnTo>
                  <a:lnTo>
                    <a:pt x="0" y="4"/>
                  </a:lnTo>
                  <a:lnTo>
                    <a:pt x="4" y="0"/>
                  </a:lnTo>
                  <a:lnTo>
                    <a:pt x="6" y="5"/>
                  </a:lnTo>
                  <a:lnTo>
                    <a:pt x="6" y="9"/>
                  </a:lnTo>
                  <a:lnTo>
                    <a:pt x="10" y="15"/>
                  </a:lnTo>
                  <a:lnTo>
                    <a:pt x="10" y="21"/>
                  </a:lnTo>
                  <a:lnTo>
                    <a:pt x="12" y="26"/>
                  </a:lnTo>
                  <a:lnTo>
                    <a:pt x="14" y="32"/>
                  </a:lnTo>
                  <a:lnTo>
                    <a:pt x="14" y="37"/>
                  </a:lnTo>
                  <a:lnTo>
                    <a:pt x="14" y="41"/>
                  </a:lnTo>
                  <a:lnTo>
                    <a:pt x="16" y="45"/>
                  </a:lnTo>
                  <a:lnTo>
                    <a:pt x="16" y="46"/>
                  </a:lnTo>
                </a:path>
              </a:pathLst>
            </a:custGeom>
            <a:solidFill>
              <a:srgbClr val="700000"/>
            </a:solidFill>
            <a:ln w="9525" cap="rnd">
              <a:noFill/>
              <a:round/>
              <a:headEnd/>
              <a:tailEnd/>
            </a:ln>
            <a:effectLst/>
          </p:spPr>
          <p:txBody>
            <a:bodyPr wrap="none" lIns="104683" tIns="52342" rIns="104683" bIns="52342">
              <a:spAutoFit/>
            </a:bodyPr>
            <a:lstStyle/>
            <a:p>
              <a:pPr>
                <a:defRPr/>
              </a:pPr>
              <a:endParaRPr lang="en-US" dirty="0"/>
            </a:p>
          </p:txBody>
        </p:sp>
        <p:sp>
          <p:nvSpPr>
            <p:cNvPr id="1737" name="Freeform 713"/>
            <p:cNvSpPr>
              <a:spLocks/>
            </p:cNvSpPr>
            <p:nvPr/>
          </p:nvSpPr>
          <p:spPr bwMode="auto">
            <a:xfrm>
              <a:off x="478" y="314"/>
              <a:ext cx="17" cy="61"/>
            </a:xfrm>
            <a:custGeom>
              <a:avLst/>
              <a:gdLst/>
              <a:ahLst/>
              <a:cxnLst>
                <a:cxn ang="0">
                  <a:pos x="16" y="45"/>
                </a:cxn>
                <a:cxn ang="0">
                  <a:pos x="16" y="47"/>
                </a:cxn>
                <a:cxn ang="0">
                  <a:pos x="14" y="50"/>
                </a:cxn>
                <a:cxn ang="0">
                  <a:pos x="14" y="53"/>
                </a:cxn>
                <a:cxn ang="0">
                  <a:pos x="14" y="55"/>
                </a:cxn>
                <a:cxn ang="0">
                  <a:pos x="12" y="57"/>
                </a:cxn>
                <a:cxn ang="0">
                  <a:pos x="12" y="58"/>
                </a:cxn>
                <a:cxn ang="0">
                  <a:pos x="10" y="59"/>
                </a:cxn>
                <a:cxn ang="0">
                  <a:pos x="10" y="60"/>
                </a:cxn>
                <a:cxn ang="0">
                  <a:pos x="10" y="60"/>
                </a:cxn>
                <a:cxn ang="0">
                  <a:pos x="10" y="59"/>
                </a:cxn>
                <a:cxn ang="0">
                  <a:pos x="10" y="55"/>
                </a:cxn>
                <a:cxn ang="0">
                  <a:pos x="10" y="49"/>
                </a:cxn>
                <a:cxn ang="0">
                  <a:pos x="10" y="45"/>
                </a:cxn>
                <a:cxn ang="0">
                  <a:pos x="10" y="43"/>
                </a:cxn>
                <a:cxn ang="0">
                  <a:pos x="10" y="41"/>
                </a:cxn>
                <a:cxn ang="0">
                  <a:pos x="8" y="38"/>
                </a:cxn>
                <a:cxn ang="0">
                  <a:pos x="8" y="35"/>
                </a:cxn>
                <a:cxn ang="0">
                  <a:pos x="6" y="31"/>
                </a:cxn>
                <a:cxn ang="0">
                  <a:pos x="6" y="25"/>
                </a:cxn>
                <a:cxn ang="0">
                  <a:pos x="4" y="21"/>
                </a:cxn>
                <a:cxn ang="0">
                  <a:pos x="4" y="15"/>
                </a:cxn>
                <a:cxn ang="0">
                  <a:pos x="2" y="11"/>
                </a:cxn>
                <a:cxn ang="0">
                  <a:pos x="2" y="7"/>
                </a:cxn>
                <a:cxn ang="0">
                  <a:pos x="0" y="4"/>
                </a:cxn>
                <a:cxn ang="0">
                  <a:pos x="4" y="0"/>
                </a:cxn>
                <a:cxn ang="0">
                  <a:pos x="6" y="5"/>
                </a:cxn>
                <a:cxn ang="0">
                  <a:pos x="6" y="9"/>
                </a:cxn>
                <a:cxn ang="0">
                  <a:pos x="10" y="15"/>
                </a:cxn>
                <a:cxn ang="0">
                  <a:pos x="10" y="20"/>
                </a:cxn>
                <a:cxn ang="0">
                  <a:pos x="12" y="26"/>
                </a:cxn>
                <a:cxn ang="0">
                  <a:pos x="12" y="32"/>
                </a:cxn>
                <a:cxn ang="0">
                  <a:pos x="14" y="37"/>
                </a:cxn>
                <a:cxn ang="0">
                  <a:pos x="14" y="41"/>
                </a:cxn>
                <a:cxn ang="0">
                  <a:pos x="14" y="44"/>
                </a:cxn>
                <a:cxn ang="0">
                  <a:pos x="16" y="45"/>
                </a:cxn>
              </a:cxnLst>
              <a:rect l="0" t="0" r="r" b="b"/>
              <a:pathLst>
                <a:path w="17" h="61">
                  <a:moveTo>
                    <a:pt x="16" y="45"/>
                  </a:moveTo>
                  <a:lnTo>
                    <a:pt x="16" y="47"/>
                  </a:lnTo>
                  <a:lnTo>
                    <a:pt x="14" y="50"/>
                  </a:lnTo>
                  <a:lnTo>
                    <a:pt x="14" y="53"/>
                  </a:lnTo>
                  <a:lnTo>
                    <a:pt x="14" y="55"/>
                  </a:lnTo>
                  <a:lnTo>
                    <a:pt x="12" y="57"/>
                  </a:lnTo>
                  <a:lnTo>
                    <a:pt x="12" y="58"/>
                  </a:lnTo>
                  <a:lnTo>
                    <a:pt x="10" y="59"/>
                  </a:lnTo>
                  <a:lnTo>
                    <a:pt x="10" y="60"/>
                  </a:lnTo>
                  <a:lnTo>
                    <a:pt x="10" y="60"/>
                  </a:lnTo>
                  <a:lnTo>
                    <a:pt x="10" y="59"/>
                  </a:lnTo>
                  <a:lnTo>
                    <a:pt x="10" y="55"/>
                  </a:lnTo>
                  <a:lnTo>
                    <a:pt x="10" y="49"/>
                  </a:lnTo>
                  <a:lnTo>
                    <a:pt x="10" y="45"/>
                  </a:lnTo>
                  <a:lnTo>
                    <a:pt x="10" y="43"/>
                  </a:lnTo>
                  <a:lnTo>
                    <a:pt x="10" y="41"/>
                  </a:lnTo>
                  <a:lnTo>
                    <a:pt x="8" y="38"/>
                  </a:lnTo>
                  <a:lnTo>
                    <a:pt x="8" y="35"/>
                  </a:lnTo>
                  <a:lnTo>
                    <a:pt x="6" y="31"/>
                  </a:lnTo>
                  <a:lnTo>
                    <a:pt x="6" y="25"/>
                  </a:lnTo>
                  <a:lnTo>
                    <a:pt x="4" y="21"/>
                  </a:lnTo>
                  <a:lnTo>
                    <a:pt x="4" y="15"/>
                  </a:lnTo>
                  <a:lnTo>
                    <a:pt x="2" y="11"/>
                  </a:lnTo>
                  <a:lnTo>
                    <a:pt x="2" y="7"/>
                  </a:lnTo>
                  <a:lnTo>
                    <a:pt x="0" y="4"/>
                  </a:lnTo>
                  <a:lnTo>
                    <a:pt x="4" y="0"/>
                  </a:lnTo>
                  <a:lnTo>
                    <a:pt x="6" y="5"/>
                  </a:lnTo>
                  <a:lnTo>
                    <a:pt x="6" y="9"/>
                  </a:lnTo>
                  <a:lnTo>
                    <a:pt x="10" y="15"/>
                  </a:lnTo>
                  <a:lnTo>
                    <a:pt x="10" y="20"/>
                  </a:lnTo>
                  <a:lnTo>
                    <a:pt x="12" y="26"/>
                  </a:lnTo>
                  <a:lnTo>
                    <a:pt x="12" y="32"/>
                  </a:lnTo>
                  <a:lnTo>
                    <a:pt x="14" y="37"/>
                  </a:lnTo>
                  <a:lnTo>
                    <a:pt x="14" y="41"/>
                  </a:lnTo>
                  <a:lnTo>
                    <a:pt x="14" y="44"/>
                  </a:lnTo>
                  <a:lnTo>
                    <a:pt x="16" y="45"/>
                  </a:lnTo>
                </a:path>
              </a:pathLst>
            </a:custGeom>
            <a:solidFill>
              <a:srgbClr val="6E0000"/>
            </a:solidFill>
            <a:ln w="9525" cap="rnd">
              <a:noFill/>
              <a:round/>
              <a:headEnd/>
              <a:tailEnd/>
            </a:ln>
            <a:effectLst/>
          </p:spPr>
          <p:txBody>
            <a:bodyPr wrap="none" lIns="104683" tIns="52342" rIns="104683" bIns="52342">
              <a:spAutoFit/>
            </a:bodyPr>
            <a:lstStyle/>
            <a:p>
              <a:pPr>
                <a:defRPr/>
              </a:pPr>
              <a:endParaRPr lang="en-US" dirty="0"/>
            </a:p>
          </p:txBody>
        </p:sp>
        <p:sp>
          <p:nvSpPr>
            <p:cNvPr id="1738" name="Freeform 714"/>
            <p:cNvSpPr>
              <a:spLocks/>
            </p:cNvSpPr>
            <p:nvPr/>
          </p:nvSpPr>
          <p:spPr bwMode="auto">
            <a:xfrm>
              <a:off x="478" y="315"/>
              <a:ext cx="17" cy="60"/>
            </a:xfrm>
            <a:custGeom>
              <a:avLst/>
              <a:gdLst/>
              <a:ahLst/>
              <a:cxnLst>
                <a:cxn ang="0">
                  <a:pos x="16" y="44"/>
                </a:cxn>
                <a:cxn ang="0">
                  <a:pos x="16" y="47"/>
                </a:cxn>
                <a:cxn ang="0">
                  <a:pos x="16" y="49"/>
                </a:cxn>
                <a:cxn ang="0">
                  <a:pos x="16" y="52"/>
                </a:cxn>
                <a:cxn ang="0">
                  <a:pos x="13" y="54"/>
                </a:cxn>
                <a:cxn ang="0">
                  <a:pos x="11" y="56"/>
                </a:cxn>
                <a:cxn ang="0">
                  <a:pos x="11" y="57"/>
                </a:cxn>
                <a:cxn ang="0">
                  <a:pos x="11" y="58"/>
                </a:cxn>
                <a:cxn ang="0">
                  <a:pos x="11" y="59"/>
                </a:cxn>
                <a:cxn ang="0">
                  <a:pos x="9" y="59"/>
                </a:cxn>
                <a:cxn ang="0">
                  <a:pos x="9" y="58"/>
                </a:cxn>
                <a:cxn ang="0">
                  <a:pos x="9" y="54"/>
                </a:cxn>
                <a:cxn ang="0">
                  <a:pos x="9" y="48"/>
                </a:cxn>
                <a:cxn ang="0">
                  <a:pos x="9" y="44"/>
                </a:cxn>
                <a:cxn ang="0">
                  <a:pos x="9" y="42"/>
                </a:cxn>
                <a:cxn ang="0">
                  <a:pos x="9" y="41"/>
                </a:cxn>
                <a:cxn ang="0">
                  <a:pos x="9" y="38"/>
                </a:cxn>
                <a:cxn ang="0">
                  <a:pos x="9" y="34"/>
                </a:cxn>
                <a:cxn ang="0">
                  <a:pos x="6" y="30"/>
                </a:cxn>
                <a:cxn ang="0">
                  <a:pos x="6" y="25"/>
                </a:cxn>
                <a:cxn ang="0">
                  <a:pos x="4" y="20"/>
                </a:cxn>
                <a:cxn ang="0">
                  <a:pos x="4" y="15"/>
                </a:cxn>
                <a:cxn ang="0">
                  <a:pos x="2" y="10"/>
                </a:cxn>
                <a:cxn ang="0">
                  <a:pos x="2" y="6"/>
                </a:cxn>
                <a:cxn ang="0">
                  <a:pos x="0" y="3"/>
                </a:cxn>
                <a:cxn ang="0">
                  <a:pos x="4" y="0"/>
                </a:cxn>
                <a:cxn ang="0">
                  <a:pos x="6" y="4"/>
                </a:cxn>
                <a:cxn ang="0">
                  <a:pos x="6" y="8"/>
                </a:cxn>
                <a:cxn ang="0">
                  <a:pos x="9" y="14"/>
                </a:cxn>
                <a:cxn ang="0">
                  <a:pos x="11" y="19"/>
                </a:cxn>
                <a:cxn ang="0">
                  <a:pos x="11" y="25"/>
                </a:cxn>
                <a:cxn ang="0">
                  <a:pos x="13" y="31"/>
                </a:cxn>
                <a:cxn ang="0">
                  <a:pos x="13" y="36"/>
                </a:cxn>
                <a:cxn ang="0">
                  <a:pos x="16" y="40"/>
                </a:cxn>
                <a:cxn ang="0">
                  <a:pos x="16" y="43"/>
                </a:cxn>
                <a:cxn ang="0">
                  <a:pos x="16" y="44"/>
                </a:cxn>
              </a:cxnLst>
              <a:rect l="0" t="0" r="r" b="b"/>
              <a:pathLst>
                <a:path w="17" h="60">
                  <a:moveTo>
                    <a:pt x="16" y="44"/>
                  </a:moveTo>
                  <a:lnTo>
                    <a:pt x="16" y="47"/>
                  </a:lnTo>
                  <a:lnTo>
                    <a:pt x="16" y="49"/>
                  </a:lnTo>
                  <a:lnTo>
                    <a:pt x="16" y="52"/>
                  </a:lnTo>
                  <a:lnTo>
                    <a:pt x="13" y="54"/>
                  </a:lnTo>
                  <a:lnTo>
                    <a:pt x="11" y="56"/>
                  </a:lnTo>
                  <a:lnTo>
                    <a:pt x="11" y="57"/>
                  </a:lnTo>
                  <a:lnTo>
                    <a:pt x="11" y="58"/>
                  </a:lnTo>
                  <a:lnTo>
                    <a:pt x="11" y="59"/>
                  </a:lnTo>
                  <a:lnTo>
                    <a:pt x="9" y="59"/>
                  </a:lnTo>
                  <a:lnTo>
                    <a:pt x="9" y="58"/>
                  </a:lnTo>
                  <a:lnTo>
                    <a:pt x="9" y="54"/>
                  </a:lnTo>
                  <a:lnTo>
                    <a:pt x="9" y="48"/>
                  </a:lnTo>
                  <a:lnTo>
                    <a:pt x="9" y="44"/>
                  </a:lnTo>
                  <a:lnTo>
                    <a:pt x="9" y="42"/>
                  </a:lnTo>
                  <a:lnTo>
                    <a:pt x="9" y="41"/>
                  </a:lnTo>
                  <a:lnTo>
                    <a:pt x="9" y="38"/>
                  </a:lnTo>
                  <a:lnTo>
                    <a:pt x="9" y="34"/>
                  </a:lnTo>
                  <a:lnTo>
                    <a:pt x="6" y="30"/>
                  </a:lnTo>
                  <a:lnTo>
                    <a:pt x="6" y="25"/>
                  </a:lnTo>
                  <a:lnTo>
                    <a:pt x="4" y="20"/>
                  </a:lnTo>
                  <a:lnTo>
                    <a:pt x="4" y="15"/>
                  </a:lnTo>
                  <a:lnTo>
                    <a:pt x="2" y="10"/>
                  </a:lnTo>
                  <a:lnTo>
                    <a:pt x="2" y="6"/>
                  </a:lnTo>
                  <a:lnTo>
                    <a:pt x="0" y="3"/>
                  </a:lnTo>
                  <a:lnTo>
                    <a:pt x="4" y="0"/>
                  </a:lnTo>
                  <a:lnTo>
                    <a:pt x="6" y="4"/>
                  </a:lnTo>
                  <a:lnTo>
                    <a:pt x="6" y="8"/>
                  </a:lnTo>
                  <a:lnTo>
                    <a:pt x="9" y="14"/>
                  </a:lnTo>
                  <a:lnTo>
                    <a:pt x="11" y="19"/>
                  </a:lnTo>
                  <a:lnTo>
                    <a:pt x="11" y="25"/>
                  </a:lnTo>
                  <a:lnTo>
                    <a:pt x="13" y="31"/>
                  </a:lnTo>
                  <a:lnTo>
                    <a:pt x="13" y="36"/>
                  </a:lnTo>
                  <a:lnTo>
                    <a:pt x="16" y="40"/>
                  </a:lnTo>
                  <a:lnTo>
                    <a:pt x="16" y="43"/>
                  </a:lnTo>
                  <a:lnTo>
                    <a:pt x="16" y="44"/>
                  </a:lnTo>
                </a:path>
              </a:pathLst>
            </a:custGeom>
            <a:solidFill>
              <a:srgbClr val="6B0000"/>
            </a:solidFill>
            <a:ln w="9525" cap="rnd">
              <a:noFill/>
              <a:round/>
              <a:headEnd/>
              <a:tailEnd/>
            </a:ln>
            <a:effectLst/>
          </p:spPr>
          <p:txBody>
            <a:bodyPr wrap="none" lIns="104683" tIns="52342" rIns="104683" bIns="52342">
              <a:spAutoFit/>
            </a:bodyPr>
            <a:lstStyle/>
            <a:p>
              <a:pPr>
                <a:defRPr/>
              </a:pPr>
              <a:endParaRPr lang="en-US" dirty="0"/>
            </a:p>
          </p:txBody>
        </p:sp>
        <p:sp>
          <p:nvSpPr>
            <p:cNvPr id="1739" name="Freeform 715"/>
            <p:cNvSpPr>
              <a:spLocks/>
            </p:cNvSpPr>
            <p:nvPr/>
          </p:nvSpPr>
          <p:spPr bwMode="auto">
            <a:xfrm>
              <a:off x="478" y="315"/>
              <a:ext cx="17" cy="60"/>
            </a:xfrm>
            <a:custGeom>
              <a:avLst/>
              <a:gdLst/>
              <a:ahLst/>
              <a:cxnLst>
                <a:cxn ang="0">
                  <a:pos x="16" y="44"/>
                </a:cxn>
                <a:cxn ang="0">
                  <a:pos x="16" y="47"/>
                </a:cxn>
                <a:cxn ang="0">
                  <a:pos x="16" y="49"/>
                </a:cxn>
                <a:cxn ang="0">
                  <a:pos x="13" y="52"/>
                </a:cxn>
                <a:cxn ang="0">
                  <a:pos x="13" y="54"/>
                </a:cxn>
                <a:cxn ang="0">
                  <a:pos x="11" y="55"/>
                </a:cxn>
                <a:cxn ang="0">
                  <a:pos x="11" y="56"/>
                </a:cxn>
                <a:cxn ang="0">
                  <a:pos x="11" y="57"/>
                </a:cxn>
                <a:cxn ang="0">
                  <a:pos x="11" y="58"/>
                </a:cxn>
                <a:cxn ang="0">
                  <a:pos x="11" y="59"/>
                </a:cxn>
                <a:cxn ang="0">
                  <a:pos x="9" y="59"/>
                </a:cxn>
                <a:cxn ang="0">
                  <a:pos x="9" y="58"/>
                </a:cxn>
                <a:cxn ang="0">
                  <a:pos x="9" y="54"/>
                </a:cxn>
                <a:cxn ang="0">
                  <a:pos x="9" y="48"/>
                </a:cxn>
                <a:cxn ang="0">
                  <a:pos x="9" y="44"/>
                </a:cxn>
                <a:cxn ang="0">
                  <a:pos x="9" y="42"/>
                </a:cxn>
                <a:cxn ang="0">
                  <a:pos x="9" y="41"/>
                </a:cxn>
                <a:cxn ang="0">
                  <a:pos x="9" y="38"/>
                </a:cxn>
                <a:cxn ang="0">
                  <a:pos x="9" y="34"/>
                </a:cxn>
                <a:cxn ang="0">
                  <a:pos x="6" y="31"/>
                </a:cxn>
                <a:cxn ang="0">
                  <a:pos x="6" y="25"/>
                </a:cxn>
                <a:cxn ang="0">
                  <a:pos x="4" y="21"/>
                </a:cxn>
                <a:cxn ang="0">
                  <a:pos x="4" y="15"/>
                </a:cxn>
                <a:cxn ang="0">
                  <a:pos x="2" y="11"/>
                </a:cxn>
                <a:cxn ang="0">
                  <a:pos x="2" y="6"/>
                </a:cxn>
                <a:cxn ang="0">
                  <a:pos x="0" y="3"/>
                </a:cxn>
                <a:cxn ang="0">
                  <a:pos x="4" y="0"/>
                </a:cxn>
                <a:cxn ang="0">
                  <a:pos x="4" y="4"/>
                </a:cxn>
                <a:cxn ang="0">
                  <a:pos x="6" y="8"/>
                </a:cxn>
                <a:cxn ang="0">
                  <a:pos x="9" y="13"/>
                </a:cxn>
                <a:cxn ang="0">
                  <a:pos x="9" y="19"/>
                </a:cxn>
                <a:cxn ang="0">
                  <a:pos x="11" y="25"/>
                </a:cxn>
                <a:cxn ang="0">
                  <a:pos x="13" y="31"/>
                </a:cxn>
                <a:cxn ang="0">
                  <a:pos x="13" y="35"/>
                </a:cxn>
                <a:cxn ang="0">
                  <a:pos x="13" y="40"/>
                </a:cxn>
                <a:cxn ang="0">
                  <a:pos x="16" y="43"/>
                </a:cxn>
                <a:cxn ang="0">
                  <a:pos x="16" y="44"/>
                </a:cxn>
              </a:cxnLst>
              <a:rect l="0" t="0" r="r" b="b"/>
              <a:pathLst>
                <a:path w="17" h="60">
                  <a:moveTo>
                    <a:pt x="16" y="44"/>
                  </a:moveTo>
                  <a:lnTo>
                    <a:pt x="16" y="47"/>
                  </a:lnTo>
                  <a:lnTo>
                    <a:pt x="16" y="49"/>
                  </a:lnTo>
                  <a:lnTo>
                    <a:pt x="13" y="52"/>
                  </a:lnTo>
                  <a:lnTo>
                    <a:pt x="13" y="54"/>
                  </a:lnTo>
                  <a:lnTo>
                    <a:pt x="11" y="55"/>
                  </a:lnTo>
                  <a:lnTo>
                    <a:pt x="11" y="56"/>
                  </a:lnTo>
                  <a:lnTo>
                    <a:pt x="11" y="57"/>
                  </a:lnTo>
                  <a:lnTo>
                    <a:pt x="11" y="58"/>
                  </a:lnTo>
                  <a:lnTo>
                    <a:pt x="11" y="59"/>
                  </a:lnTo>
                  <a:lnTo>
                    <a:pt x="9" y="59"/>
                  </a:lnTo>
                  <a:lnTo>
                    <a:pt x="9" y="58"/>
                  </a:lnTo>
                  <a:lnTo>
                    <a:pt x="9" y="54"/>
                  </a:lnTo>
                  <a:lnTo>
                    <a:pt x="9" y="48"/>
                  </a:lnTo>
                  <a:lnTo>
                    <a:pt x="9" y="44"/>
                  </a:lnTo>
                  <a:lnTo>
                    <a:pt x="9" y="42"/>
                  </a:lnTo>
                  <a:lnTo>
                    <a:pt x="9" y="41"/>
                  </a:lnTo>
                  <a:lnTo>
                    <a:pt x="9" y="38"/>
                  </a:lnTo>
                  <a:lnTo>
                    <a:pt x="9" y="34"/>
                  </a:lnTo>
                  <a:lnTo>
                    <a:pt x="6" y="31"/>
                  </a:lnTo>
                  <a:lnTo>
                    <a:pt x="6" y="25"/>
                  </a:lnTo>
                  <a:lnTo>
                    <a:pt x="4" y="21"/>
                  </a:lnTo>
                  <a:lnTo>
                    <a:pt x="4" y="15"/>
                  </a:lnTo>
                  <a:lnTo>
                    <a:pt x="2" y="11"/>
                  </a:lnTo>
                  <a:lnTo>
                    <a:pt x="2" y="6"/>
                  </a:lnTo>
                  <a:lnTo>
                    <a:pt x="0" y="3"/>
                  </a:lnTo>
                  <a:lnTo>
                    <a:pt x="4" y="0"/>
                  </a:lnTo>
                  <a:lnTo>
                    <a:pt x="4" y="4"/>
                  </a:lnTo>
                  <a:lnTo>
                    <a:pt x="6" y="8"/>
                  </a:lnTo>
                  <a:lnTo>
                    <a:pt x="9" y="13"/>
                  </a:lnTo>
                  <a:lnTo>
                    <a:pt x="9" y="19"/>
                  </a:lnTo>
                  <a:lnTo>
                    <a:pt x="11" y="25"/>
                  </a:lnTo>
                  <a:lnTo>
                    <a:pt x="13" y="31"/>
                  </a:lnTo>
                  <a:lnTo>
                    <a:pt x="13" y="35"/>
                  </a:lnTo>
                  <a:lnTo>
                    <a:pt x="13" y="40"/>
                  </a:lnTo>
                  <a:lnTo>
                    <a:pt x="16" y="43"/>
                  </a:lnTo>
                  <a:lnTo>
                    <a:pt x="16" y="44"/>
                  </a:lnTo>
                </a:path>
              </a:pathLst>
            </a:custGeom>
            <a:solidFill>
              <a:srgbClr val="680000"/>
            </a:solidFill>
            <a:ln w="9525" cap="rnd">
              <a:noFill/>
              <a:round/>
              <a:headEnd/>
              <a:tailEnd/>
            </a:ln>
            <a:effectLst/>
          </p:spPr>
          <p:txBody>
            <a:bodyPr wrap="none" lIns="104683" tIns="52342" rIns="104683" bIns="52342">
              <a:spAutoFit/>
            </a:bodyPr>
            <a:lstStyle/>
            <a:p>
              <a:pPr>
                <a:defRPr/>
              </a:pPr>
              <a:endParaRPr lang="en-US" dirty="0"/>
            </a:p>
          </p:txBody>
        </p:sp>
        <p:sp>
          <p:nvSpPr>
            <p:cNvPr id="1740" name="Freeform 716"/>
            <p:cNvSpPr>
              <a:spLocks/>
            </p:cNvSpPr>
            <p:nvPr/>
          </p:nvSpPr>
          <p:spPr bwMode="auto">
            <a:xfrm>
              <a:off x="478" y="315"/>
              <a:ext cx="17" cy="60"/>
            </a:xfrm>
            <a:custGeom>
              <a:avLst/>
              <a:gdLst/>
              <a:ahLst/>
              <a:cxnLst>
                <a:cxn ang="0">
                  <a:pos x="16" y="44"/>
                </a:cxn>
                <a:cxn ang="0">
                  <a:pos x="16" y="47"/>
                </a:cxn>
                <a:cxn ang="0">
                  <a:pos x="13" y="49"/>
                </a:cxn>
                <a:cxn ang="0">
                  <a:pos x="13" y="52"/>
                </a:cxn>
                <a:cxn ang="0">
                  <a:pos x="13" y="54"/>
                </a:cxn>
                <a:cxn ang="0">
                  <a:pos x="11" y="55"/>
                </a:cxn>
                <a:cxn ang="0">
                  <a:pos x="11" y="56"/>
                </a:cxn>
                <a:cxn ang="0">
                  <a:pos x="11" y="58"/>
                </a:cxn>
                <a:cxn ang="0">
                  <a:pos x="11" y="59"/>
                </a:cxn>
                <a:cxn ang="0">
                  <a:pos x="9" y="59"/>
                </a:cxn>
                <a:cxn ang="0">
                  <a:pos x="9" y="57"/>
                </a:cxn>
                <a:cxn ang="0">
                  <a:pos x="9" y="54"/>
                </a:cxn>
                <a:cxn ang="0">
                  <a:pos x="9" y="48"/>
                </a:cxn>
                <a:cxn ang="0">
                  <a:pos x="9" y="44"/>
                </a:cxn>
                <a:cxn ang="0">
                  <a:pos x="9" y="42"/>
                </a:cxn>
                <a:cxn ang="0">
                  <a:pos x="9" y="41"/>
                </a:cxn>
                <a:cxn ang="0">
                  <a:pos x="9" y="38"/>
                </a:cxn>
                <a:cxn ang="0">
                  <a:pos x="9" y="35"/>
                </a:cxn>
                <a:cxn ang="0">
                  <a:pos x="6" y="31"/>
                </a:cxn>
                <a:cxn ang="0">
                  <a:pos x="6" y="26"/>
                </a:cxn>
                <a:cxn ang="0">
                  <a:pos x="4" y="21"/>
                </a:cxn>
                <a:cxn ang="0">
                  <a:pos x="4" y="15"/>
                </a:cxn>
                <a:cxn ang="0">
                  <a:pos x="2" y="11"/>
                </a:cxn>
                <a:cxn ang="0">
                  <a:pos x="2" y="6"/>
                </a:cxn>
                <a:cxn ang="0">
                  <a:pos x="0" y="4"/>
                </a:cxn>
                <a:cxn ang="0">
                  <a:pos x="4" y="0"/>
                </a:cxn>
                <a:cxn ang="0">
                  <a:pos x="4" y="4"/>
                </a:cxn>
                <a:cxn ang="0">
                  <a:pos x="6" y="8"/>
                </a:cxn>
                <a:cxn ang="0">
                  <a:pos x="6" y="13"/>
                </a:cxn>
                <a:cxn ang="0">
                  <a:pos x="9" y="19"/>
                </a:cxn>
                <a:cxn ang="0">
                  <a:pos x="11" y="25"/>
                </a:cxn>
                <a:cxn ang="0">
                  <a:pos x="11" y="30"/>
                </a:cxn>
                <a:cxn ang="0">
                  <a:pos x="13" y="35"/>
                </a:cxn>
                <a:cxn ang="0">
                  <a:pos x="13" y="40"/>
                </a:cxn>
                <a:cxn ang="0">
                  <a:pos x="13" y="43"/>
                </a:cxn>
                <a:cxn ang="0">
                  <a:pos x="16" y="44"/>
                </a:cxn>
              </a:cxnLst>
              <a:rect l="0" t="0" r="r" b="b"/>
              <a:pathLst>
                <a:path w="17" h="60">
                  <a:moveTo>
                    <a:pt x="16" y="44"/>
                  </a:moveTo>
                  <a:lnTo>
                    <a:pt x="16" y="47"/>
                  </a:lnTo>
                  <a:lnTo>
                    <a:pt x="13" y="49"/>
                  </a:lnTo>
                  <a:lnTo>
                    <a:pt x="13" y="52"/>
                  </a:lnTo>
                  <a:lnTo>
                    <a:pt x="13" y="54"/>
                  </a:lnTo>
                  <a:lnTo>
                    <a:pt x="11" y="55"/>
                  </a:lnTo>
                  <a:lnTo>
                    <a:pt x="11" y="56"/>
                  </a:lnTo>
                  <a:lnTo>
                    <a:pt x="11" y="58"/>
                  </a:lnTo>
                  <a:lnTo>
                    <a:pt x="11" y="59"/>
                  </a:lnTo>
                  <a:lnTo>
                    <a:pt x="9" y="59"/>
                  </a:lnTo>
                  <a:lnTo>
                    <a:pt x="9" y="57"/>
                  </a:lnTo>
                  <a:lnTo>
                    <a:pt x="9" y="54"/>
                  </a:lnTo>
                  <a:lnTo>
                    <a:pt x="9" y="48"/>
                  </a:lnTo>
                  <a:lnTo>
                    <a:pt x="9" y="44"/>
                  </a:lnTo>
                  <a:lnTo>
                    <a:pt x="9" y="42"/>
                  </a:lnTo>
                  <a:lnTo>
                    <a:pt x="9" y="41"/>
                  </a:lnTo>
                  <a:lnTo>
                    <a:pt x="9" y="38"/>
                  </a:lnTo>
                  <a:lnTo>
                    <a:pt x="9" y="35"/>
                  </a:lnTo>
                  <a:lnTo>
                    <a:pt x="6" y="31"/>
                  </a:lnTo>
                  <a:lnTo>
                    <a:pt x="6" y="26"/>
                  </a:lnTo>
                  <a:lnTo>
                    <a:pt x="4" y="21"/>
                  </a:lnTo>
                  <a:lnTo>
                    <a:pt x="4" y="15"/>
                  </a:lnTo>
                  <a:lnTo>
                    <a:pt x="2" y="11"/>
                  </a:lnTo>
                  <a:lnTo>
                    <a:pt x="2" y="6"/>
                  </a:lnTo>
                  <a:lnTo>
                    <a:pt x="0" y="4"/>
                  </a:lnTo>
                  <a:lnTo>
                    <a:pt x="4" y="0"/>
                  </a:lnTo>
                  <a:lnTo>
                    <a:pt x="4" y="4"/>
                  </a:lnTo>
                  <a:lnTo>
                    <a:pt x="6" y="8"/>
                  </a:lnTo>
                  <a:lnTo>
                    <a:pt x="6" y="13"/>
                  </a:lnTo>
                  <a:lnTo>
                    <a:pt x="9" y="19"/>
                  </a:lnTo>
                  <a:lnTo>
                    <a:pt x="11" y="25"/>
                  </a:lnTo>
                  <a:lnTo>
                    <a:pt x="11" y="30"/>
                  </a:lnTo>
                  <a:lnTo>
                    <a:pt x="13" y="35"/>
                  </a:lnTo>
                  <a:lnTo>
                    <a:pt x="13" y="40"/>
                  </a:lnTo>
                  <a:lnTo>
                    <a:pt x="13" y="43"/>
                  </a:lnTo>
                  <a:lnTo>
                    <a:pt x="16" y="44"/>
                  </a:lnTo>
                </a:path>
              </a:pathLst>
            </a:custGeom>
            <a:solidFill>
              <a:srgbClr val="650000"/>
            </a:solidFill>
            <a:ln w="9525" cap="rnd">
              <a:noFill/>
              <a:round/>
              <a:headEnd/>
              <a:tailEnd/>
            </a:ln>
            <a:effectLst/>
          </p:spPr>
          <p:txBody>
            <a:bodyPr wrap="none" lIns="104683" tIns="52342" rIns="104683" bIns="52342">
              <a:spAutoFit/>
            </a:bodyPr>
            <a:lstStyle/>
            <a:p>
              <a:pPr>
                <a:defRPr/>
              </a:pPr>
              <a:endParaRPr lang="en-US" dirty="0"/>
            </a:p>
          </p:txBody>
        </p:sp>
        <p:sp>
          <p:nvSpPr>
            <p:cNvPr id="1741" name="Freeform 717"/>
            <p:cNvSpPr>
              <a:spLocks/>
            </p:cNvSpPr>
            <p:nvPr/>
          </p:nvSpPr>
          <p:spPr bwMode="auto">
            <a:xfrm>
              <a:off x="478" y="315"/>
              <a:ext cx="17" cy="60"/>
            </a:xfrm>
            <a:custGeom>
              <a:avLst/>
              <a:gdLst/>
              <a:ahLst/>
              <a:cxnLst>
                <a:cxn ang="0">
                  <a:pos x="16" y="44"/>
                </a:cxn>
                <a:cxn ang="0">
                  <a:pos x="16" y="47"/>
                </a:cxn>
                <a:cxn ang="0">
                  <a:pos x="16" y="49"/>
                </a:cxn>
                <a:cxn ang="0">
                  <a:pos x="16" y="52"/>
                </a:cxn>
                <a:cxn ang="0">
                  <a:pos x="16" y="54"/>
                </a:cxn>
                <a:cxn ang="0">
                  <a:pos x="13" y="54"/>
                </a:cxn>
                <a:cxn ang="0">
                  <a:pos x="13" y="55"/>
                </a:cxn>
                <a:cxn ang="0">
                  <a:pos x="13" y="56"/>
                </a:cxn>
                <a:cxn ang="0">
                  <a:pos x="13" y="58"/>
                </a:cxn>
                <a:cxn ang="0">
                  <a:pos x="13" y="59"/>
                </a:cxn>
                <a:cxn ang="0">
                  <a:pos x="10" y="59"/>
                </a:cxn>
                <a:cxn ang="0">
                  <a:pos x="10" y="57"/>
                </a:cxn>
                <a:cxn ang="0">
                  <a:pos x="10" y="54"/>
                </a:cxn>
                <a:cxn ang="0">
                  <a:pos x="10" y="48"/>
                </a:cxn>
                <a:cxn ang="0">
                  <a:pos x="10" y="44"/>
                </a:cxn>
                <a:cxn ang="0">
                  <a:pos x="10" y="42"/>
                </a:cxn>
                <a:cxn ang="0">
                  <a:pos x="10" y="41"/>
                </a:cxn>
                <a:cxn ang="0">
                  <a:pos x="10" y="38"/>
                </a:cxn>
                <a:cxn ang="0">
                  <a:pos x="10" y="35"/>
                </a:cxn>
                <a:cxn ang="0">
                  <a:pos x="8" y="31"/>
                </a:cxn>
                <a:cxn ang="0">
                  <a:pos x="8" y="26"/>
                </a:cxn>
                <a:cxn ang="0">
                  <a:pos x="5" y="22"/>
                </a:cxn>
                <a:cxn ang="0">
                  <a:pos x="5" y="16"/>
                </a:cxn>
                <a:cxn ang="0">
                  <a:pos x="2" y="12"/>
                </a:cxn>
                <a:cxn ang="0">
                  <a:pos x="2" y="7"/>
                </a:cxn>
                <a:cxn ang="0">
                  <a:pos x="0" y="4"/>
                </a:cxn>
                <a:cxn ang="0">
                  <a:pos x="5" y="0"/>
                </a:cxn>
                <a:cxn ang="0">
                  <a:pos x="5" y="4"/>
                </a:cxn>
                <a:cxn ang="0">
                  <a:pos x="8" y="7"/>
                </a:cxn>
                <a:cxn ang="0">
                  <a:pos x="8" y="13"/>
                </a:cxn>
                <a:cxn ang="0">
                  <a:pos x="10" y="18"/>
                </a:cxn>
                <a:cxn ang="0">
                  <a:pos x="13" y="25"/>
                </a:cxn>
                <a:cxn ang="0">
                  <a:pos x="13" y="30"/>
                </a:cxn>
                <a:cxn ang="0">
                  <a:pos x="16" y="35"/>
                </a:cxn>
                <a:cxn ang="0">
                  <a:pos x="16" y="40"/>
                </a:cxn>
                <a:cxn ang="0">
                  <a:pos x="16" y="43"/>
                </a:cxn>
                <a:cxn ang="0">
                  <a:pos x="16" y="44"/>
                </a:cxn>
              </a:cxnLst>
              <a:rect l="0" t="0" r="r" b="b"/>
              <a:pathLst>
                <a:path w="17" h="60">
                  <a:moveTo>
                    <a:pt x="16" y="44"/>
                  </a:moveTo>
                  <a:lnTo>
                    <a:pt x="16" y="47"/>
                  </a:lnTo>
                  <a:lnTo>
                    <a:pt x="16" y="49"/>
                  </a:lnTo>
                  <a:lnTo>
                    <a:pt x="16" y="52"/>
                  </a:lnTo>
                  <a:lnTo>
                    <a:pt x="16" y="54"/>
                  </a:lnTo>
                  <a:lnTo>
                    <a:pt x="13" y="54"/>
                  </a:lnTo>
                  <a:lnTo>
                    <a:pt x="13" y="55"/>
                  </a:lnTo>
                  <a:lnTo>
                    <a:pt x="13" y="56"/>
                  </a:lnTo>
                  <a:lnTo>
                    <a:pt x="13" y="58"/>
                  </a:lnTo>
                  <a:lnTo>
                    <a:pt x="13" y="59"/>
                  </a:lnTo>
                  <a:lnTo>
                    <a:pt x="10" y="59"/>
                  </a:lnTo>
                  <a:lnTo>
                    <a:pt x="10" y="57"/>
                  </a:lnTo>
                  <a:lnTo>
                    <a:pt x="10" y="54"/>
                  </a:lnTo>
                  <a:lnTo>
                    <a:pt x="10" y="48"/>
                  </a:lnTo>
                  <a:lnTo>
                    <a:pt x="10" y="44"/>
                  </a:lnTo>
                  <a:lnTo>
                    <a:pt x="10" y="42"/>
                  </a:lnTo>
                  <a:lnTo>
                    <a:pt x="10" y="41"/>
                  </a:lnTo>
                  <a:lnTo>
                    <a:pt x="10" y="38"/>
                  </a:lnTo>
                  <a:lnTo>
                    <a:pt x="10" y="35"/>
                  </a:lnTo>
                  <a:lnTo>
                    <a:pt x="8" y="31"/>
                  </a:lnTo>
                  <a:lnTo>
                    <a:pt x="8" y="26"/>
                  </a:lnTo>
                  <a:lnTo>
                    <a:pt x="5" y="22"/>
                  </a:lnTo>
                  <a:lnTo>
                    <a:pt x="5" y="16"/>
                  </a:lnTo>
                  <a:lnTo>
                    <a:pt x="2" y="12"/>
                  </a:lnTo>
                  <a:lnTo>
                    <a:pt x="2" y="7"/>
                  </a:lnTo>
                  <a:lnTo>
                    <a:pt x="0" y="4"/>
                  </a:lnTo>
                  <a:lnTo>
                    <a:pt x="5" y="0"/>
                  </a:lnTo>
                  <a:lnTo>
                    <a:pt x="5" y="4"/>
                  </a:lnTo>
                  <a:lnTo>
                    <a:pt x="8" y="7"/>
                  </a:lnTo>
                  <a:lnTo>
                    <a:pt x="8" y="13"/>
                  </a:lnTo>
                  <a:lnTo>
                    <a:pt x="10" y="18"/>
                  </a:lnTo>
                  <a:lnTo>
                    <a:pt x="13" y="25"/>
                  </a:lnTo>
                  <a:lnTo>
                    <a:pt x="13" y="30"/>
                  </a:lnTo>
                  <a:lnTo>
                    <a:pt x="16" y="35"/>
                  </a:lnTo>
                  <a:lnTo>
                    <a:pt x="16" y="40"/>
                  </a:lnTo>
                  <a:lnTo>
                    <a:pt x="16" y="43"/>
                  </a:lnTo>
                  <a:lnTo>
                    <a:pt x="16" y="44"/>
                  </a:lnTo>
                </a:path>
              </a:pathLst>
            </a:custGeom>
            <a:solidFill>
              <a:srgbClr val="630000"/>
            </a:solidFill>
            <a:ln w="9525" cap="rnd">
              <a:noFill/>
              <a:round/>
              <a:headEnd/>
              <a:tailEnd/>
            </a:ln>
            <a:effectLst/>
          </p:spPr>
          <p:txBody>
            <a:bodyPr wrap="none" lIns="104683" tIns="52342" rIns="104683" bIns="52342">
              <a:spAutoFit/>
            </a:bodyPr>
            <a:lstStyle/>
            <a:p>
              <a:pPr>
                <a:defRPr/>
              </a:pPr>
              <a:endParaRPr lang="en-US" dirty="0"/>
            </a:p>
          </p:txBody>
        </p:sp>
        <p:sp>
          <p:nvSpPr>
            <p:cNvPr id="1742" name="Freeform 718"/>
            <p:cNvSpPr>
              <a:spLocks/>
            </p:cNvSpPr>
            <p:nvPr/>
          </p:nvSpPr>
          <p:spPr bwMode="auto">
            <a:xfrm>
              <a:off x="478" y="316"/>
              <a:ext cx="17" cy="59"/>
            </a:xfrm>
            <a:custGeom>
              <a:avLst/>
              <a:gdLst/>
              <a:ahLst/>
              <a:cxnLst>
                <a:cxn ang="0">
                  <a:pos x="16" y="44"/>
                </a:cxn>
                <a:cxn ang="0">
                  <a:pos x="16" y="46"/>
                </a:cxn>
                <a:cxn ang="0">
                  <a:pos x="16" y="48"/>
                </a:cxn>
                <a:cxn ang="0">
                  <a:pos x="16" y="51"/>
                </a:cxn>
                <a:cxn ang="0">
                  <a:pos x="16" y="53"/>
                </a:cxn>
                <a:cxn ang="0">
                  <a:pos x="13" y="53"/>
                </a:cxn>
                <a:cxn ang="0">
                  <a:pos x="13" y="55"/>
                </a:cxn>
                <a:cxn ang="0">
                  <a:pos x="13" y="56"/>
                </a:cxn>
                <a:cxn ang="0">
                  <a:pos x="13" y="58"/>
                </a:cxn>
                <a:cxn ang="0">
                  <a:pos x="10" y="58"/>
                </a:cxn>
                <a:cxn ang="0">
                  <a:pos x="10" y="56"/>
                </a:cxn>
                <a:cxn ang="0">
                  <a:pos x="10" y="53"/>
                </a:cxn>
                <a:cxn ang="0">
                  <a:pos x="10" y="47"/>
                </a:cxn>
                <a:cxn ang="0">
                  <a:pos x="10" y="44"/>
                </a:cxn>
                <a:cxn ang="0">
                  <a:pos x="10" y="42"/>
                </a:cxn>
                <a:cxn ang="0">
                  <a:pos x="10" y="40"/>
                </a:cxn>
                <a:cxn ang="0">
                  <a:pos x="10" y="38"/>
                </a:cxn>
                <a:cxn ang="0">
                  <a:pos x="10" y="34"/>
                </a:cxn>
                <a:cxn ang="0">
                  <a:pos x="8" y="31"/>
                </a:cxn>
                <a:cxn ang="0">
                  <a:pos x="8" y="26"/>
                </a:cxn>
                <a:cxn ang="0">
                  <a:pos x="5" y="21"/>
                </a:cxn>
                <a:cxn ang="0">
                  <a:pos x="5" y="16"/>
                </a:cxn>
                <a:cxn ang="0">
                  <a:pos x="2" y="11"/>
                </a:cxn>
                <a:cxn ang="0">
                  <a:pos x="2" y="6"/>
                </a:cxn>
                <a:cxn ang="0">
                  <a:pos x="0" y="3"/>
                </a:cxn>
                <a:cxn ang="0">
                  <a:pos x="5" y="0"/>
                </a:cxn>
                <a:cxn ang="0">
                  <a:pos x="5" y="3"/>
                </a:cxn>
                <a:cxn ang="0">
                  <a:pos x="8" y="6"/>
                </a:cxn>
                <a:cxn ang="0">
                  <a:pos x="8" y="12"/>
                </a:cxn>
                <a:cxn ang="0">
                  <a:pos x="10" y="17"/>
                </a:cxn>
                <a:cxn ang="0">
                  <a:pos x="10" y="23"/>
                </a:cxn>
                <a:cxn ang="0">
                  <a:pos x="13" y="29"/>
                </a:cxn>
                <a:cxn ang="0">
                  <a:pos x="16" y="34"/>
                </a:cxn>
                <a:cxn ang="0">
                  <a:pos x="16" y="38"/>
                </a:cxn>
                <a:cxn ang="0">
                  <a:pos x="16" y="42"/>
                </a:cxn>
                <a:cxn ang="0">
                  <a:pos x="16" y="44"/>
                </a:cxn>
              </a:cxnLst>
              <a:rect l="0" t="0" r="r" b="b"/>
              <a:pathLst>
                <a:path w="17" h="59">
                  <a:moveTo>
                    <a:pt x="16" y="44"/>
                  </a:moveTo>
                  <a:lnTo>
                    <a:pt x="16" y="46"/>
                  </a:lnTo>
                  <a:lnTo>
                    <a:pt x="16" y="48"/>
                  </a:lnTo>
                  <a:lnTo>
                    <a:pt x="16" y="51"/>
                  </a:lnTo>
                  <a:lnTo>
                    <a:pt x="16" y="53"/>
                  </a:lnTo>
                  <a:lnTo>
                    <a:pt x="13" y="53"/>
                  </a:lnTo>
                  <a:lnTo>
                    <a:pt x="13" y="55"/>
                  </a:lnTo>
                  <a:lnTo>
                    <a:pt x="13" y="56"/>
                  </a:lnTo>
                  <a:lnTo>
                    <a:pt x="13" y="58"/>
                  </a:lnTo>
                  <a:lnTo>
                    <a:pt x="10" y="58"/>
                  </a:lnTo>
                  <a:lnTo>
                    <a:pt x="10" y="56"/>
                  </a:lnTo>
                  <a:lnTo>
                    <a:pt x="10" y="53"/>
                  </a:lnTo>
                  <a:lnTo>
                    <a:pt x="10" y="47"/>
                  </a:lnTo>
                  <a:lnTo>
                    <a:pt x="10" y="44"/>
                  </a:lnTo>
                  <a:lnTo>
                    <a:pt x="10" y="42"/>
                  </a:lnTo>
                  <a:lnTo>
                    <a:pt x="10" y="40"/>
                  </a:lnTo>
                  <a:lnTo>
                    <a:pt x="10" y="38"/>
                  </a:lnTo>
                  <a:lnTo>
                    <a:pt x="10" y="34"/>
                  </a:lnTo>
                  <a:lnTo>
                    <a:pt x="8" y="31"/>
                  </a:lnTo>
                  <a:lnTo>
                    <a:pt x="8" y="26"/>
                  </a:lnTo>
                  <a:lnTo>
                    <a:pt x="5" y="21"/>
                  </a:lnTo>
                  <a:lnTo>
                    <a:pt x="5" y="16"/>
                  </a:lnTo>
                  <a:lnTo>
                    <a:pt x="2" y="11"/>
                  </a:lnTo>
                  <a:lnTo>
                    <a:pt x="2" y="6"/>
                  </a:lnTo>
                  <a:lnTo>
                    <a:pt x="0" y="3"/>
                  </a:lnTo>
                  <a:lnTo>
                    <a:pt x="5" y="0"/>
                  </a:lnTo>
                  <a:lnTo>
                    <a:pt x="5" y="3"/>
                  </a:lnTo>
                  <a:lnTo>
                    <a:pt x="8" y="6"/>
                  </a:lnTo>
                  <a:lnTo>
                    <a:pt x="8" y="12"/>
                  </a:lnTo>
                  <a:lnTo>
                    <a:pt x="10" y="17"/>
                  </a:lnTo>
                  <a:lnTo>
                    <a:pt x="10" y="23"/>
                  </a:lnTo>
                  <a:lnTo>
                    <a:pt x="13" y="29"/>
                  </a:lnTo>
                  <a:lnTo>
                    <a:pt x="16" y="34"/>
                  </a:lnTo>
                  <a:lnTo>
                    <a:pt x="16" y="38"/>
                  </a:lnTo>
                  <a:lnTo>
                    <a:pt x="16" y="42"/>
                  </a:lnTo>
                  <a:lnTo>
                    <a:pt x="16" y="44"/>
                  </a:lnTo>
                </a:path>
              </a:pathLst>
            </a:custGeom>
            <a:solidFill>
              <a:srgbClr val="600000"/>
            </a:solidFill>
            <a:ln w="9525" cap="rnd">
              <a:noFill/>
              <a:round/>
              <a:headEnd/>
              <a:tailEnd/>
            </a:ln>
            <a:effectLst/>
          </p:spPr>
          <p:txBody>
            <a:bodyPr wrap="none" lIns="104683" tIns="52342" rIns="104683" bIns="52342">
              <a:spAutoFit/>
            </a:bodyPr>
            <a:lstStyle/>
            <a:p>
              <a:pPr>
                <a:defRPr/>
              </a:pPr>
              <a:endParaRPr lang="en-US" dirty="0"/>
            </a:p>
          </p:txBody>
        </p:sp>
        <p:sp>
          <p:nvSpPr>
            <p:cNvPr id="1743" name="Freeform 719"/>
            <p:cNvSpPr>
              <a:spLocks/>
            </p:cNvSpPr>
            <p:nvPr/>
          </p:nvSpPr>
          <p:spPr bwMode="auto">
            <a:xfrm>
              <a:off x="478" y="316"/>
              <a:ext cx="17" cy="59"/>
            </a:xfrm>
            <a:custGeom>
              <a:avLst/>
              <a:gdLst/>
              <a:ahLst/>
              <a:cxnLst>
                <a:cxn ang="0">
                  <a:pos x="16" y="44"/>
                </a:cxn>
                <a:cxn ang="0">
                  <a:pos x="16" y="46"/>
                </a:cxn>
                <a:cxn ang="0">
                  <a:pos x="16" y="48"/>
                </a:cxn>
                <a:cxn ang="0">
                  <a:pos x="16" y="51"/>
                </a:cxn>
                <a:cxn ang="0">
                  <a:pos x="16" y="53"/>
                </a:cxn>
                <a:cxn ang="0">
                  <a:pos x="13" y="53"/>
                </a:cxn>
                <a:cxn ang="0">
                  <a:pos x="13" y="54"/>
                </a:cxn>
                <a:cxn ang="0">
                  <a:pos x="13" y="56"/>
                </a:cxn>
                <a:cxn ang="0">
                  <a:pos x="13" y="58"/>
                </a:cxn>
                <a:cxn ang="0">
                  <a:pos x="10" y="58"/>
                </a:cxn>
                <a:cxn ang="0">
                  <a:pos x="10" y="56"/>
                </a:cxn>
                <a:cxn ang="0">
                  <a:pos x="10" y="53"/>
                </a:cxn>
                <a:cxn ang="0">
                  <a:pos x="10" y="47"/>
                </a:cxn>
                <a:cxn ang="0">
                  <a:pos x="10" y="44"/>
                </a:cxn>
                <a:cxn ang="0">
                  <a:pos x="10" y="42"/>
                </a:cxn>
                <a:cxn ang="0">
                  <a:pos x="10" y="41"/>
                </a:cxn>
                <a:cxn ang="0">
                  <a:pos x="10" y="38"/>
                </a:cxn>
                <a:cxn ang="0">
                  <a:pos x="10" y="35"/>
                </a:cxn>
                <a:cxn ang="0">
                  <a:pos x="8" y="31"/>
                </a:cxn>
                <a:cxn ang="0">
                  <a:pos x="8" y="26"/>
                </a:cxn>
                <a:cxn ang="0">
                  <a:pos x="8" y="22"/>
                </a:cxn>
                <a:cxn ang="0">
                  <a:pos x="5" y="16"/>
                </a:cxn>
                <a:cxn ang="0">
                  <a:pos x="2" y="12"/>
                </a:cxn>
                <a:cxn ang="0">
                  <a:pos x="2" y="6"/>
                </a:cxn>
                <a:cxn ang="0">
                  <a:pos x="0" y="3"/>
                </a:cxn>
                <a:cxn ang="0">
                  <a:pos x="2" y="0"/>
                </a:cxn>
                <a:cxn ang="0">
                  <a:pos x="5" y="3"/>
                </a:cxn>
                <a:cxn ang="0">
                  <a:pos x="5" y="6"/>
                </a:cxn>
                <a:cxn ang="0">
                  <a:pos x="8" y="11"/>
                </a:cxn>
                <a:cxn ang="0">
                  <a:pos x="10" y="17"/>
                </a:cxn>
                <a:cxn ang="0">
                  <a:pos x="10" y="23"/>
                </a:cxn>
                <a:cxn ang="0">
                  <a:pos x="13" y="28"/>
                </a:cxn>
                <a:cxn ang="0">
                  <a:pos x="13" y="34"/>
                </a:cxn>
                <a:cxn ang="0">
                  <a:pos x="16" y="38"/>
                </a:cxn>
                <a:cxn ang="0">
                  <a:pos x="16" y="42"/>
                </a:cxn>
                <a:cxn ang="0">
                  <a:pos x="16" y="44"/>
                </a:cxn>
              </a:cxnLst>
              <a:rect l="0" t="0" r="r" b="b"/>
              <a:pathLst>
                <a:path w="17" h="59">
                  <a:moveTo>
                    <a:pt x="16" y="44"/>
                  </a:moveTo>
                  <a:lnTo>
                    <a:pt x="16" y="46"/>
                  </a:lnTo>
                  <a:lnTo>
                    <a:pt x="16" y="48"/>
                  </a:lnTo>
                  <a:lnTo>
                    <a:pt x="16" y="51"/>
                  </a:lnTo>
                  <a:lnTo>
                    <a:pt x="16" y="53"/>
                  </a:lnTo>
                  <a:lnTo>
                    <a:pt x="13" y="53"/>
                  </a:lnTo>
                  <a:lnTo>
                    <a:pt x="13" y="54"/>
                  </a:lnTo>
                  <a:lnTo>
                    <a:pt x="13" y="56"/>
                  </a:lnTo>
                  <a:lnTo>
                    <a:pt x="13" y="58"/>
                  </a:lnTo>
                  <a:lnTo>
                    <a:pt x="10" y="58"/>
                  </a:lnTo>
                  <a:lnTo>
                    <a:pt x="10" y="56"/>
                  </a:lnTo>
                  <a:lnTo>
                    <a:pt x="10" y="53"/>
                  </a:lnTo>
                  <a:lnTo>
                    <a:pt x="10" y="47"/>
                  </a:lnTo>
                  <a:lnTo>
                    <a:pt x="10" y="44"/>
                  </a:lnTo>
                  <a:lnTo>
                    <a:pt x="10" y="42"/>
                  </a:lnTo>
                  <a:lnTo>
                    <a:pt x="10" y="41"/>
                  </a:lnTo>
                  <a:lnTo>
                    <a:pt x="10" y="38"/>
                  </a:lnTo>
                  <a:lnTo>
                    <a:pt x="10" y="35"/>
                  </a:lnTo>
                  <a:lnTo>
                    <a:pt x="8" y="31"/>
                  </a:lnTo>
                  <a:lnTo>
                    <a:pt x="8" y="26"/>
                  </a:lnTo>
                  <a:lnTo>
                    <a:pt x="8" y="22"/>
                  </a:lnTo>
                  <a:lnTo>
                    <a:pt x="5" y="16"/>
                  </a:lnTo>
                  <a:lnTo>
                    <a:pt x="2" y="12"/>
                  </a:lnTo>
                  <a:lnTo>
                    <a:pt x="2" y="6"/>
                  </a:lnTo>
                  <a:lnTo>
                    <a:pt x="0" y="3"/>
                  </a:lnTo>
                  <a:lnTo>
                    <a:pt x="2" y="0"/>
                  </a:lnTo>
                  <a:lnTo>
                    <a:pt x="5" y="3"/>
                  </a:lnTo>
                  <a:lnTo>
                    <a:pt x="5" y="6"/>
                  </a:lnTo>
                  <a:lnTo>
                    <a:pt x="8" y="11"/>
                  </a:lnTo>
                  <a:lnTo>
                    <a:pt x="10" y="17"/>
                  </a:lnTo>
                  <a:lnTo>
                    <a:pt x="10" y="23"/>
                  </a:lnTo>
                  <a:lnTo>
                    <a:pt x="13" y="28"/>
                  </a:lnTo>
                  <a:lnTo>
                    <a:pt x="13" y="34"/>
                  </a:lnTo>
                  <a:lnTo>
                    <a:pt x="16" y="38"/>
                  </a:lnTo>
                  <a:lnTo>
                    <a:pt x="16" y="42"/>
                  </a:lnTo>
                  <a:lnTo>
                    <a:pt x="16" y="44"/>
                  </a:lnTo>
                </a:path>
              </a:pathLst>
            </a:custGeom>
            <a:solidFill>
              <a:srgbClr val="5D0000"/>
            </a:solidFill>
            <a:ln w="9525" cap="rnd">
              <a:noFill/>
              <a:round/>
              <a:headEnd/>
              <a:tailEnd/>
            </a:ln>
            <a:effectLst/>
          </p:spPr>
          <p:txBody>
            <a:bodyPr wrap="none" lIns="104683" tIns="52342" rIns="104683" bIns="52342">
              <a:spAutoFit/>
            </a:bodyPr>
            <a:lstStyle/>
            <a:p>
              <a:pPr>
                <a:defRPr/>
              </a:pPr>
              <a:endParaRPr lang="en-US" dirty="0"/>
            </a:p>
          </p:txBody>
        </p:sp>
        <p:sp>
          <p:nvSpPr>
            <p:cNvPr id="1744" name="Freeform 720"/>
            <p:cNvSpPr>
              <a:spLocks/>
            </p:cNvSpPr>
            <p:nvPr/>
          </p:nvSpPr>
          <p:spPr bwMode="auto">
            <a:xfrm>
              <a:off x="478" y="316"/>
              <a:ext cx="17" cy="59"/>
            </a:xfrm>
            <a:custGeom>
              <a:avLst/>
              <a:gdLst/>
              <a:ahLst/>
              <a:cxnLst>
                <a:cxn ang="0">
                  <a:pos x="16" y="44"/>
                </a:cxn>
                <a:cxn ang="0">
                  <a:pos x="16" y="46"/>
                </a:cxn>
                <a:cxn ang="0">
                  <a:pos x="16" y="48"/>
                </a:cxn>
                <a:cxn ang="0">
                  <a:pos x="16" y="51"/>
                </a:cxn>
                <a:cxn ang="0">
                  <a:pos x="16" y="52"/>
                </a:cxn>
                <a:cxn ang="0">
                  <a:pos x="13" y="53"/>
                </a:cxn>
                <a:cxn ang="0">
                  <a:pos x="13" y="53"/>
                </a:cxn>
                <a:cxn ang="0">
                  <a:pos x="13" y="54"/>
                </a:cxn>
                <a:cxn ang="0">
                  <a:pos x="13" y="56"/>
                </a:cxn>
                <a:cxn ang="0">
                  <a:pos x="10" y="57"/>
                </a:cxn>
                <a:cxn ang="0">
                  <a:pos x="10" y="58"/>
                </a:cxn>
                <a:cxn ang="0">
                  <a:pos x="10" y="56"/>
                </a:cxn>
                <a:cxn ang="0">
                  <a:pos x="10" y="53"/>
                </a:cxn>
                <a:cxn ang="0">
                  <a:pos x="10" y="47"/>
                </a:cxn>
                <a:cxn ang="0">
                  <a:pos x="10" y="44"/>
                </a:cxn>
                <a:cxn ang="0">
                  <a:pos x="10" y="42"/>
                </a:cxn>
                <a:cxn ang="0">
                  <a:pos x="10" y="41"/>
                </a:cxn>
                <a:cxn ang="0">
                  <a:pos x="10" y="38"/>
                </a:cxn>
                <a:cxn ang="0">
                  <a:pos x="10" y="35"/>
                </a:cxn>
                <a:cxn ang="0">
                  <a:pos x="8" y="32"/>
                </a:cxn>
                <a:cxn ang="0">
                  <a:pos x="8" y="27"/>
                </a:cxn>
                <a:cxn ang="0">
                  <a:pos x="8" y="22"/>
                </a:cxn>
                <a:cxn ang="0">
                  <a:pos x="5" y="17"/>
                </a:cxn>
                <a:cxn ang="0">
                  <a:pos x="5" y="12"/>
                </a:cxn>
                <a:cxn ang="0">
                  <a:pos x="2" y="7"/>
                </a:cxn>
                <a:cxn ang="0">
                  <a:pos x="0" y="3"/>
                </a:cxn>
                <a:cxn ang="0">
                  <a:pos x="2" y="0"/>
                </a:cxn>
                <a:cxn ang="0">
                  <a:pos x="5" y="3"/>
                </a:cxn>
                <a:cxn ang="0">
                  <a:pos x="5" y="6"/>
                </a:cxn>
                <a:cxn ang="0">
                  <a:pos x="8" y="11"/>
                </a:cxn>
                <a:cxn ang="0">
                  <a:pos x="8" y="16"/>
                </a:cxn>
                <a:cxn ang="0">
                  <a:pos x="10" y="23"/>
                </a:cxn>
                <a:cxn ang="0">
                  <a:pos x="13" y="28"/>
                </a:cxn>
                <a:cxn ang="0">
                  <a:pos x="13" y="34"/>
                </a:cxn>
                <a:cxn ang="0">
                  <a:pos x="16" y="38"/>
                </a:cxn>
                <a:cxn ang="0">
                  <a:pos x="16" y="42"/>
                </a:cxn>
                <a:cxn ang="0">
                  <a:pos x="16" y="44"/>
                </a:cxn>
              </a:cxnLst>
              <a:rect l="0" t="0" r="r" b="b"/>
              <a:pathLst>
                <a:path w="17" h="59">
                  <a:moveTo>
                    <a:pt x="16" y="44"/>
                  </a:moveTo>
                  <a:lnTo>
                    <a:pt x="16" y="46"/>
                  </a:lnTo>
                  <a:lnTo>
                    <a:pt x="16" y="48"/>
                  </a:lnTo>
                  <a:lnTo>
                    <a:pt x="16" y="51"/>
                  </a:lnTo>
                  <a:lnTo>
                    <a:pt x="16" y="52"/>
                  </a:lnTo>
                  <a:lnTo>
                    <a:pt x="13" y="53"/>
                  </a:lnTo>
                  <a:lnTo>
                    <a:pt x="13" y="53"/>
                  </a:lnTo>
                  <a:lnTo>
                    <a:pt x="13" y="54"/>
                  </a:lnTo>
                  <a:lnTo>
                    <a:pt x="13" y="56"/>
                  </a:lnTo>
                  <a:lnTo>
                    <a:pt x="10" y="57"/>
                  </a:lnTo>
                  <a:lnTo>
                    <a:pt x="10" y="58"/>
                  </a:lnTo>
                  <a:lnTo>
                    <a:pt x="10" y="56"/>
                  </a:lnTo>
                  <a:lnTo>
                    <a:pt x="10" y="53"/>
                  </a:lnTo>
                  <a:lnTo>
                    <a:pt x="10" y="47"/>
                  </a:lnTo>
                  <a:lnTo>
                    <a:pt x="10" y="44"/>
                  </a:lnTo>
                  <a:lnTo>
                    <a:pt x="10" y="42"/>
                  </a:lnTo>
                  <a:lnTo>
                    <a:pt x="10" y="41"/>
                  </a:lnTo>
                  <a:lnTo>
                    <a:pt x="10" y="38"/>
                  </a:lnTo>
                  <a:lnTo>
                    <a:pt x="10" y="35"/>
                  </a:lnTo>
                  <a:lnTo>
                    <a:pt x="8" y="32"/>
                  </a:lnTo>
                  <a:lnTo>
                    <a:pt x="8" y="27"/>
                  </a:lnTo>
                  <a:lnTo>
                    <a:pt x="8" y="22"/>
                  </a:lnTo>
                  <a:lnTo>
                    <a:pt x="5" y="17"/>
                  </a:lnTo>
                  <a:lnTo>
                    <a:pt x="5" y="12"/>
                  </a:lnTo>
                  <a:lnTo>
                    <a:pt x="2" y="7"/>
                  </a:lnTo>
                  <a:lnTo>
                    <a:pt x="0" y="3"/>
                  </a:lnTo>
                  <a:lnTo>
                    <a:pt x="2" y="0"/>
                  </a:lnTo>
                  <a:lnTo>
                    <a:pt x="5" y="3"/>
                  </a:lnTo>
                  <a:lnTo>
                    <a:pt x="5" y="6"/>
                  </a:lnTo>
                  <a:lnTo>
                    <a:pt x="8" y="11"/>
                  </a:lnTo>
                  <a:lnTo>
                    <a:pt x="8" y="16"/>
                  </a:lnTo>
                  <a:lnTo>
                    <a:pt x="10" y="23"/>
                  </a:lnTo>
                  <a:lnTo>
                    <a:pt x="13" y="28"/>
                  </a:lnTo>
                  <a:lnTo>
                    <a:pt x="13" y="34"/>
                  </a:lnTo>
                  <a:lnTo>
                    <a:pt x="16" y="38"/>
                  </a:lnTo>
                  <a:lnTo>
                    <a:pt x="16" y="42"/>
                  </a:lnTo>
                  <a:lnTo>
                    <a:pt x="16" y="44"/>
                  </a:lnTo>
                </a:path>
              </a:pathLst>
            </a:custGeom>
            <a:solidFill>
              <a:srgbClr val="5A0000"/>
            </a:solidFill>
            <a:ln w="9525" cap="rnd">
              <a:noFill/>
              <a:round/>
              <a:headEnd/>
              <a:tailEnd/>
            </a:ln>
            <a:effectLst/>
          </p:spPr>
          <p:txBody>
            <a:bodyPr wrap="none" lIns="104683" tIns="52342" rIns="104683" bIns="52342">
              <a:spAutoFit/>
            </a:bodyPr>
            <a:lstStyle/>
            <a:p>
              <a:pPr>
                <a:defRPr/>
              </a:pPr>
              <a:endParaRPr lang="en-US" dirty="0"/>
            </a:p>
          </p:txBody>
        </p:sp>
        <p:sp>
          <p:nvSpPr>
            <p:cNvPr id="1745" name="Freeform 721"/>
            <p:cNvSpPr>
              <a:spLocks/>
            </p:cNvSpPr>
            <p:nvPr/>
          </p:nvSpPr>
          <p:spPr bwMode="auto">
            <a:xfrm>
              <a:off x="478" y="316"/>
              <a:ext cx="17" cy="59"/>
            </a:xfrm>
            <a:custGeom>
              <a:avLst/>
              <a:gdLst/>
              <a:ahLst/>
              <a:cxnLst>
                <a:cxn ang="0">
                  <a:pos x="16" y="44"/>
                </a:cxn>
                <a:cxn ang="0">
                  <a:pos x="16" y="46"/>
                </a:cxn>
                <a:cxn ang="0">
                  <a:pos x="16" y="48"/>
                </a:cxn>
                <a:cxn ang="0">
                  <a:pos x="16" y="50"/>
                </a:cxn>
                <a:cxn ang="0">
                  <a:pos x="16" y="52"/>
                </a:cxn>
                <a:cxn ang="0">
                  <a:pos x="16" y="53"/>
                </a:cxn>
                <a:cxn ang="0">
                  <a:pos x="12" y="53"/>
                </a:cxn>
                <a:cxn ang="0">
                  <a:pos x="12" y="54"/>
                </a:cxn>
                <a:cxn ang="0">
                  <a:pos x="12" y="56"/>
                </a:cxn>
                <a:cxn ang="0">
                  <a:pos x="12" y="57"/>
                </a:cxn>
                <a:cxn ang="0">
                  <a:pos x="12" y="58"/>
                </a:cxn>
                <a:cxn ang="0">
                  <a:pos x="12" y="56"/>
                </a:cxn>
                <a:cxn ang="0">
                  <a:pos x="12" y="53"/>
                </a:cxn>
                <a:cxn ang="0">
                  <a:pos x="12" y="47"/>
                </a:cxn>
                <a:cxn ang="0">
                  <a:pos x="12" y="44"/>
                </a:cxn>
                <a:cxn ang="0">
                  <a:pos x="12" y="42"/>
                </a:cxn>
                <a:cxn ang="0">
                  <a:pos x="12" y="41"/>
                </a:cxn>
                <a:cxn ang="0">
                  <a:pos x="12" y="39"/>
                </a:cxn>
                <a:cxn ang="0">
                  <a:pos x="9" y="35"/>
                </a:cxn>
                <a:cxn ang="0">
                  <a:pos x="9" y="32"/>
                </a:cxn>
                <a:cxn ang="0">
                  <a:pos x="9" y="27"/>
                </a:cxn>
                <a:cxn ang="0">
                  <a:pos x="6" y="23"/>
                </a:cxn>
                <a:cxn ang="0">
                  <a:pos x="6" y="17"/>
                </a:cxn>
                <a:cxn ang="0">
                  <a:pos x="3" y="13"/>
                </a:cxn>
                <a:cxn ang="0">
                  <a:pos x="3" y="7"/>
                </a:cxn>
                <a:cxn ang="0">
                  <a:pos x="0" y="3"/>
                </a:cxn>
                <a:cxn ang="0">
                  <a:pos x="3" y="0"/>
                </a:cxn>
                <a:cxn ang="0">
                  <a:pos x="3" y="3"/>
                </a:cxn>
                <a:cxn ang="0">
                  <a:pos x="6" y="6"/>
                </a:cxn>
                <a:cxn ang="0">
                  <a:pos x="6" y="11"/>
                </a:cxn>
                <a:cxn ang="0">
                  <a:pos x="9" y="16"/>
                </a:cxn>
                <a:cxn ang="0">
                  <a:pos x="9" y="22"/>
                </a:cxn>
                <a:cxn ang="0">
                  <a:pos x="12" y="28"/>
                </a:cxn>
                <a:cxn ang="0">
                  <a:pos x="16" y="34"/>
                </a:cxn>
                <a:cxn ang="0">
                  <a:pos x="16" y="38"/>
                </a:cxn>
                <a:cxn ang="0">
                  <a:pos x="16" y="42"/>
                </a:cxn>
                <a:cxn ang="0">
                  <a:pos x="16" y="44"/>
                </a:cxn>
              </a:cxnLst>
              <a:rect l="0" t="0" r="r" b="b"/>
              <a:pathLst>
                <a:path w="17" h="59">
                  <a:moveTo>
                    <a:pt x="16" y="44"/>
                  </a:moveTo>
                  <a:lnTo>
                    <a:pt x="16" y="46"/>
                  </a:lnTo>
                  <a:lnTo>
                    <a:pt x="16" y="48"/>
                  </a:lnTo>
                  <a:lnTo>
                    <a:pt x="16" y="50"/>
                  </a:lnTo>
                  <a:lnTo>
                    <a:pt x="16" y="52"/>
                  </a:lnTo>
                  <a:lnTo>
                    <a:pt x="16" y="53"/>
                  </a:lnTo>
                  <a:lnTo>
                    <a:pt x="12" y="53"/>
                  </a:lnTo>
                  <a:lnTo>
                    <a:pt x="12" y="54"/>
                  </a:lnTo>
                  <a:lnTo>
                    <a:pt x="12" y="56"/>
                  </a:lnTo>
                  <a:lnTo>
                    <a:pt x="12" y="57"/>
                  </a:lnTo>
                  <a:lnTo>
                    <a:pt x="12" y="58"/>
                  </a:lnTo>
                  <a:lnTo>
                    <a:pt x="12" y="56"/>
                  </a:lnTo>
                  <a:lnTo>
                    <a:pt x="12" y="53"/>
                  </a:lnTo>
                  <a:lnTo>
                    <a:pt x="12" y="47"/>
                  </a:lnTo>
                  <a:lnTo>
                    <a:pt x="12" y="44"/>
                  </a:lnTo>
                  <a:lnTo>
                    <a:pt x="12" y="42"/>
                  </a:lnTo>
                  <a:lnTo>
                    <a:pt x="12" y="41"/>
                  </a:lnTo>
                  <a:lnTo>
                    <a:pt x="12" y="39"/>
                  </a:lnTo>
                  <a:lnTo>
                    <a:pt x="9" y="35"/>
                  </a:lnTo>
                  <a:lnTo>
                    <a:pt x="9" y="32"/>
                  </a:lnTo>
                  <a:lnTo>
                    <a:pt x="9" y="27"/>
                  </a:lnTo>
                  <a:lnTo>
                    <a:pt x="6" y="23"/>
                  </a:lnTo>
                  <a:lnTo>
                    <a:pt x="6" y="17"/>
                  </a:lnTo>
                  <a:lnTo>
                    <a:pt x="3" y="13"/>
                  </a:lnTo>
                  <a:lnTo>
                    <a:pt x="3" y="7"/>
                  </a:lnTo>
                  <a:lnTo>
                    <a:pt x="0" y="3"/>
                  </a:lnTo>
                  <a:lnTo>
                    <a:pt x="3" y="0"/>
                  </a:lnTo>
                  <a:lnTo>
                    <a:pt x="3" y="3"/>
                  </a:lnTo>
                  <a:lnTo>
                    <a:pt x="6" y="6"/>
                  </a:lnTo>
                  <a:lnTo>
                    <a:pt x="6" y="11"/>
                  </a:lnTo>
                  <a:lnTo>
                    <a:pt x="9" y="16"/>
                  </a:lnTo>
                  <a:lnTo>
                    <a:pt x="9" y="22"/>
                  </a:lnTo>
                  <a:lnTo>
                    <a:pt x="12" y="28"/>
                  </a:lnTo>
                  <a:lnTo>
                    <a:pt x="16" y="34"/>
                  </a:lnTo>
                  <a:lnTo>
                    <a:pt x="16" y="38"/>
                  </a:lnTo>
                  <a:lnTo>
                    <a:pt x="16" y="42"/>
                  </a:lnTo>
                  <a:lnTo>
                    <a:pt x="16" y="44"/>
                  </a:lnTo>
                </a:path>
              </a:pathLst>
            </a:custGeom>
            <a:solidFill>
              <a:srgbClr val="580000"/>
            </a:solidFill>
            <a:ln w="9525" cap="rnd">
              <a:noFill/>
              <a:round/>
              <a:headEnd/>
              <a:tailEnd/>
            </a:ln>
            <a:effectLst/>
          </p:spPr>
          <p:txBody>
            <a:bodyPr wrap="none" lIns="104683" tIns="52342" rIns="104683" bIns="52342">
              <a:spAutoFit/>
            </a:bodyPr>
            <a:lstStyle/>
            <a:p>
              <a:pPr>
                <a:defRPr/>
              </a:pPr>
              <a:endParaRPr lang="en-US" dirty="0"/>
            </a:p>
          </p:txBody>
        </p:sp>
        <p:sp>
          <p:nvSpPr>
            <p:cNvPr id="1746" name="Freeform 722"/>
            <p:cNvSpPr>
              <a:spLocks/>
            </p:cNvSpPr>
            <p:nvPr/>
          </p:nvSpPr>
          <p:spPr bwMode="auto">
            <a:xfrm>
              <a:off x="479" y="317"/>
              <a:ext cx="17" cy="58"/>
            </a:xfrm>
            <a:custGeom>
              <a:avLst/>
              <a:gdLst/>
              <a:ahLst/>
              <a:cxnLst>
                <a:cxn ang="0">
                  <a:pos x="16" y="43"/>
                </a:cxn>
                <a:cxn ang="0">
                  <a:pos x="16" y="45"/>
                </a:cxn>
                <a:cxn ang="0">
                  <a:pos x="16" y="47"/>
                </a:cxn>
                <a:cxn ang="0">
                  <a:pos x="16" y="49"/>
                </a:cxn>
                <a:cxn ang="0">
                  <a:pos x="16" y="51"/>
                </a:cxn>
                <a:cxn ang="0">
                  <a:pos x="16" y="52"/>
                </a:cxn>
                <a:cxn ang="0">
                  <a:pos x="12" y="52"/>
                </a:cxn>
                <a:cxn ang="0">
                  <a:pos x="12" y="53"/>
                </a:cxn>
                <a:cxn ang="0">
                  <a:pos x="12" y="54"/>
                </a:cxn>
                <a:cxn ang="0">
                  <a:pos x="12" y="56"/>
                </a:cxn>
                <a:cxn ang="0">
                  <a:pos x="12" y="57"/>
                </a:cxn>
                <a:cxn ang="0">
                  <a:pos x="12" y="55"/>
                </a:cxn>
                <a:cxn ang="0">
                  <a:pos x="12" y="52"/>
                </a:cxn>
                <a:cxn ang="0">
                  <a:pos x="12" y="46"/>
                </a:cxn>
                <a:cxn ang="0">
                  <a:pos x="12" y="43"/>
                </a:cxn>
                <a:cxn ang="0">
                  <a:pos x="12" y="41"/>
                </a:cxn>
                <a:cxn ang="0">
                  <a:pos x="12" y="40"/>
                </a:cxn>
                <a:cxn ang="0">
                  <a:pos x="12" y="38"/>
                </a:cxn>
                <a:cxn ang="0">
                  <a:pos x="8" y="35"/>
                </a:cxn>
                <a:cxn ang="0">
                  <a:pos x="8" y="31"/>
                </a:cxn>
                <a:cxn ang="0">
                  <a:pos x="8" y="27"/>
                </a:cxn>
                <a:cxn ang="0">
                  <a:pos x="8" y="22"/>
                </a:cxn>
                <a:cxn ang="0">
                  <a:pos x="4" y="17"/>
                </a:cxn>
                <a:cxn ang="0">
                  <a:pos x="4" y="12"/>
                </a:cxn>
                <a:cxn ang="0">
                  <a:pos x="0" y="6"/>
                </a:cxn>
                <a:cxn ang="0">
                  <a:pos x="0" y="2"/>
                </a:cxn>
                <a:cxn ang="0">
                  <a:pos x="0" y="0"/>
                </a:cxn>
                <a:cxn ang="0">
                  <a:pos x="4" y="2"/>
                </a:cxn>
                <a:cxn ang="0">
                  <a:pos x="4" y="5"/>
                </a:cxn>
                <a:cxn ang="0">
                  <a:pos x="8" y="10"/>
                </a:cxn>
                <a:cxn ang="0">
                  <a:pos x="8" y="15"/>
                </a:cxn>
                <a:cxn ang="0">
                  <a:pos x="8" y="21"/>
                </a:cxn>
                <a:cxn ang="0">
                  <a:pos x="12" y="26"/>
                </a:cxn>
                <a:cxn ang="0">
                  <a:pos x="12" y="33"/>
                </a:cxn>
                <a:cxn ang="0">
                  <a:pos x="16" y="37"/>
                </a:cxn>
                <a:cxn ang="0">
                  <a:pos x="16" y="41"/>
                </a:cxn>
                <a:cxn ang="0">
                  <a:pos x="16" y="43"/>
                </a:cxn>
              </a:cxnLst>
              <a:rect l="0" t="0" r="r" b="b"/>
              <a:pathLst>
                <a:path w="17" h="58">
                  <a:moveTo>
                    <a:pt x="16" y="43"/>
                  </a:moveTo>
                  <a:lnTo>
                    <a:pt x="16" y="45"/>
                  </a:lnTo>
                  <a:lnTo>
                    <a:pt x="16" y="47"/>
                  </a:lnTo>
                  <a:lnTo>
                    <a:pt x="16" y="49"/>
                  </a:lnTo>
                  <a:lnTo>
                    <a:pt x="16" y="51"/>
                  </a:lnTo>
                  <a:lnTo>
                    <a:pt x="16" y="52"/>
                  </a:lnTo>
                  <a:lnTo>
                    <a:pt x="12" y="52"/>
                  </a:lnTo>
                  <a:lnTo>
                    <a:pt x="12" y="53"/>
                  </a:lnTo>
                  <a:lnTo>
                    <a:pt x="12" y="54"/>
                  </a:lnTo>
                  <a:lnTo>
                    <a:pt x="12" y="56"/>
                  </a:lnTo>
                  <a:lnTo>
                    <a:pt x="12" y="57"/>
                  </a:lnTo>
                  <a:lnTo>
                    <a:pt x="12" y="55"/>
                  </a:lnTo>
                  <a:lnTo>
                    <a:pt x="12" y="52"/>
                  </a:lnTo>
                  <a:lnTo>
                    <a:pt x="12" y="46"/>
                  </a:lnTo>
                  <a:lnTo>
                    <a:pt x="12" y="43"/>
                  </a:lnTo>
                  <a:lnTo>
                    <a:pt x="12" y="41"/>
                  </a:lnTo>
                  <a:lnTo>
                    <a:pt x="12" y="40"/>
                  </a:lnTo>
                  <a:lnTo>
                    <a:pt x="12" y="38"/>
                  </a:lnTo>
                  <a:lnTo>
                    <a:pt x="8" y="35"/>
                  </a:lnTo>
                  <a:lnTo>
                    <a:pt x="8" y="31"/>
                  </a:lnTo>
                  <a:lnTo>
                    <a:pt x="8" y="27"/>
                  </a:lnTo>
                  <a:lnTo>
                    <a:pt x="8" y="22"/>
                  </a:lnTo>
                  <a:lnTo>
                    <a:pt x="4" y="17"/>
                  </a:lnTo>
                  <a:lnTo>
                    <a:pt x="4" y="12"/>
                  </a:lnTo>
                  <a:lnTo>
                    <a:pt x="0" y="6"/>
                  </a:lnTo>
                  <a:lnTo>
                    <a:pt x="0" y="2"/>
                  </a:lnTo>
                  <a:lnTo>
                    <a:pt x="0" y="0"/>
                  </a:lnTo>
                  <a:lnTo>
                    <a:pt x="4" y="2"/>
                  </a:lnTo>
                  <a:lnTo>
                    <a:pt x="4" y="5"/>
                  </a:lnTo>
                  <a:lnTo>
                    <a:pt x="8" y="10"/>
                  </a:lnTo>
                  <a:lnTo>
                    <a:pt x="8" y="15"/>
                  </a:lnTo>
                  <a:lnTo>
                    <a:pt x="8" y="21"/>
                  </a:lnTo>
                  <a:lnTo>
                    <a:pt x="12" y="26"/>
                  </a:lnTo>
                  <a:lnTo>
                    <a:pt x="12" y="33"/>
                  </a:lnTo>
                  <a:lnTo>
                    <a:pt x="16" y="37"/>
                  </a:lnTo>
                  <a:lnTo>
                    <a:pt x="16" y="41"/>
                  </a:lnTo>
                  <a:lnTo>
                    <a:pt x="16" y="43"/>
                  </a:lnTo>
                </a:path>
              </a:pathLst>
            </a:custGeom>
            <a:solidFill>
              <a:srgbClr val="550000"/>
            </a:solidFill>
            <a:ln w="9525" cap="rnd">
              <a:noFill/>
              <a:round/>
              <a:headEnd/>
              <a:tailEnd/>
            </a:ln>
            <a:effectLst/>
          </p:spPr>
          <p:txBody>
            <a:bodyPr wrap="none" lIns="104683" tIns="52342" rIns="104683" bIns="52342">
              <a:spAutoFit/>
            </a:bodyPr>
            <a:lstStyle/>
            <a:p>
              <a:pPr>
                <a:defRPr/>
              </a:pPr>
              <a:endParaRPr lang="en-US" dirty="0"/>
            </a:p>
          </p:txBody>
        </p:sp>
        <p:sp>
          <p:nvSpPr>
            <p:cNvPr id="1747" name="Freeform 723"/>
            <p:cNvSpPr>
              <a:spLocks/>
            </p:cNvSpPr>
            <p:nvPr/>
          </p:nvSpPr>
          <p:spPr bwMode="auto">
            <a:xfrm>
              <a:off x="479" y="317"/>
              <a:ext cx="17" cy="58"/>
            </a:xfrm>
            <a:custGeom>
              <a:avLst/>
              <a:gdLst/>
              <a:ahLst/>
              <a:cxnLst>
                <a:cxn ang="0">
                  <a:pos x="16" y="43"/>
                </a:cxn>
                <a:cxn ang="0">
                  <a:pos x="16" y="45"/>
                </a:cxn>
                <a:cxn ang="0">
                  <a:pos x="16" y="47"/>
                </a:cxn>
                <a:cxn ang="0">
                  <a:pos x="16" y="49"/>
                </a:cxn>
                <a:cxn ang="0">
                  <a:pos x="16" y="51"/>
                </a:cxn>
                <a:cxn ang="0">
                  <a:pos x="12" y="51"/>
                </a:cxn>
                <a:cxn ang="0">
                  <a:pos x="12" y="52"/>
                </a:cxn>
                <a:cxn ang="0">
                  <a:pos x="12" y="52"/>
                </a:cxn>
                <a:cxn ang="0">
                  <a:pos x="12" y="54"/>
                </a:cxn>
                <a:cxn ang="0">
                  <a:pos x="12" y="56"/>
                </a:cxn>
                <a:cxn ang="0">
                  <a:pos x="12" y="57"/>
                </a:cxn>
                <a:cxn ang="0">
                  <a:pos x="12" y="55"/>
                </a:cxn>
                <a:cxn ang="0">
                  <a:pos x="12" y="52"/>
                </a:cxn>
                <a:cxn ang="0">
                  <a:pos x="12" y="46"/>
                </a:cxn>
                <a:cxn ang="0">
                  <a:pos x="12" y="43"/>
                </a:cxn>
                <a:cxn ang="0">
                  <a:pos x="12" y="41"/>
                </a:cxn>
                <a:cxn ang="0">
                  <a:pos x="12" y="40"/>
                </a:cxn>
                <a:cxn ang="0">
                  <a:pos x="12" y="38"/>
                </a:cxn>
                <a:cxn ang="0">
                  <a:pos x="8" y="35"/>
                </a:cxn>
                <a:cxn ang="0">
                  <a:pos x="8" y="32"/>
                </a:cxn>
                <a:cxn ang="0">
                  <a:pos x="8" y="27"/>
                </a:cxn>
                <a:cxn ang="0">
                  <a:pos x="8" y="23"/>
                </a:cxn>
                <a:cxn ang="0">
                  <a:pos x="4" y="17"/>
                </a:cxn>
                <a:cxn ang="0">
                  <a:pos x="4" y="12"/>
                </a:cxn>
                <a:cxn ang="0">
                  <a:pos x="0" y="7"/>
                </a:cxn>
                <a:cxn ang="0">
                  <a:pos x="0" y="2"/>
                </a:cxn>
                <a:cxn ang="0">
                  <a:pos x="0" y="0"/>
                </a:cxn>
                <a:cxn ang="0">
                  <a:pos x="0" y="2"/>
                </a:cxn>
                <a:cxn ang="0">
                  <a:pos x="4" y="5"/>
                </a:cxn>
                <a:cxn ang="0">
                  <a:pos x="4" y="9"/>
                </a:cxn>
                <a:cxn ang="0">
                  <a:pos x="8" y="14"/>
                </a:cxn>
                <a:cxn ang="0">
                  <a:pos x="8" y="21"/>
                </a:cxn>
                <a:cxn ang="0">
                  <a:pos x="12" y="26"/>
                </a:cxn>
                <a:cxn ang="0">
                  <a:pos x="12" y="32"/>
                </a:cxn>
                <a:cxn ang="0">
                  <a:pos x="16" y="37"/>
                </a:cxn>
                <a:cxn ang="0">
                  <a:pos x="16" y="41"/>
                </a:cxn>
                <a:cxn ang="0">
                  <a:pos x="16" y="43"/>
                </a:cxn>
              </a:cxnLst>
              <a:rect l="0" t="0" r="r" b="b"/>
              <a:pathLst>
                <a:path w="17" h="58">
                  <a:moveTo>
                    <a:pt x="16" y="43"/>
                  </a:moveTo>
                  <a:lnTo>
                    <a:pt x="16" y="45"/>
                  </a:lnTo>
                  <a:lnTo>
                    <a:pt x="16" y="47"/>
                  </a:lnTo>
                  <a:lnTo>
                    <a:pt x="16" y="49"/>
                  </a:lnTo>
                  <a:lnTo>
                    <a:pt x="16" y="51"/>
                  </a:lnTo>
                  <a:lnTo>
                    <a:pt x="12" y="51"/>
                  </a:lnTo>
                  <a:lnTo>
                    <a:pt x="12" y="52"/>
                  </a:lnTo>
                  <a:lnTo>
                    <a:pt x="12" y="52"/>
                  </a:lnTo>
                  <a:lnTo>
                    <a:pt x="12" y="54"/>
                  </a:lnTo>
                  <a:lnTo>
                    <a:pt x="12" y="56"/>
                  </a:lnTo>
                  <a:lnTo>
                    <a:pt x="12" y="57"/>
                  </a:lnTo>
                  <a:lnTo>
                    <a:pt x="12" y="55"/>
                  </a:lnTo>
                  <a:lnTo>
                    <a:pt x="12" y="52"/>
                  </a:lnTo>
                  <a:lnTo>
                    <a:pt x="12" y="46"/>
                  </a:lnTo>
                  <a:lnTo>
                    <a:pt x="12" y="43"/>
                  </a:lnTo>
                  <a:lnTo>
                    <a:pt x="12" y="41"/>
                  </a:lnTo>
                  <a:lnTo>
                    <a:pt x="12" y="40"/>
                  </a:lnTo>
                  <a:lnTo>
                    <a:pt x="12" y="38"/>
                  </a:lnTo>
                  <a:lnTo>
                    <a:pt x="8" y="35"/>
                  </a:lnTo>
                  <a:lnTo>
                    <a:pt x="8" y="32"/>
                  </a:lnTo>
                  <a:lnTo>
                    <a:pt x="8" y="27"/>
                  </a:lnTo>
                  <a:lnTo>
                    <a:pt x="8" y="23"/>
                  </a:lnTo>
                  <a:lnTo>
                    <a:pt x="4" y="17"/>
                  </a:lnTo>
                  <a:lnTo>
                    <a:pt x="4" y="12"/>
                  </a:lnTo>
                  <a:lnTo>
                    <a:pt x="0" y="7"/>
                  </a:lnTo>
                  <a:lnTo>
                    <a:pt x="0" y="2"/>
                  </a:lnTo>
                  <a:lnTo>
                    <a:pt x="0" y="0"/>
                  </a:lnTo>
                  <a:lnTo>
                    <a:pt x="0" y="2"/>
                  </a:lnTo>
                  <a:lnTo>
                    <a:pt x="4" y="5"/>
                  </a:lnTo>
                  <a:lnTo>
                    <a:pt x="4" y="9"/>
                  </a:lnTo>
                  <a:lnTo>
                    <a:pt x="8" y="14"/>
                  </a:lnTo>
                  <a:lnTo>
                    <a:pt x="8" y="21"/>
                  </a:lnTo>
                  <a:lnTo>
                    <a:pt x="12" y="26"/>
                  </a:lnTo>
                  <a:lnTo>
                    <a:pt x="12" y="32"/>
                  </a:lnTo>
                  <a:lnTo>
                    <a:pt x="16" y="37"/>
                  </a:lnTo>
                  <a:lnTo>
                    <a:pt x="16" y="41"/>
                  </a:lnTo>
                  <a:lnTo>
                    <a:pt x="16" y="43"/>
                  </a:lnTo>
                </a:path>
              </a:pathLst>
            </a:custGeom>
            <a:solidFill>
              <a:srgbClr val="520000"/>
            </a:solidFill>
            <a:ln w="9525" cap="rnd">
              <a:noFill/>
              <a:round/>
              <a:headEnd/>
              <a:tailEnd/>
            </a:ln>
            <a:effectLst/>
          </p:spPr>
          <p:txBody>
            <a:bodyPr wrap="none" lIns="104683" tIns="52342" rIns="104683" bIns="52342">
              <a:spAutoFit/>
            </a:bodyPr>
            <a:lstStyle/>
            <a:p>
              <a:pPr>
                <a:defRPr/>
              </a:pPr>
              <a:endParaRPr lang="en-US" dirty="0"/>
            </a:p>
          </p:txBody>
        </p:sp>
        <p:sp>
          <p:nvSpPr>
            <p:cNvPr id="1748" name="Freeform 724"/>
            <p:cNvSpPr>
              <a:spLocks/>
            </p:cNvSpPr>
            <p:nvPr/>
          </p:nvSpPr>
          <p:spPr bwMode="auto">
            <a:xfrm>
              <a:off x="479" y="317"/>
              <a:ext cx="17" cy="58"/>
            </a:xfrm>
            <a:custGeom>
              <a:avLst/>
              <a:gdLst/>
              <a:ahLst/>
              <a:cxnLst>
                <a:cxn ang="0">
                  <a:pos x="16" y="43"/>
                </a:cxn>
                <a:cxn ang="0">
                  <a:pos x="16" y="45"/>
                </a:cxn>
                <a:cxn ang="0">
                  <a:pos x="16" y="47"/>
                </a:cxn>
                <a:cxn ang="0">
                  <a:pos x="16" y="49"/>
                </a:cxn>
                <a:cxn ang="0">
                  <a:pos x="16" y="50"/>
                </a:cxn>
                <a:cxn ang="0">
                  <a:pos x="16" y="51"/>
                </a:cxn>
                <a:cxn ang="0">
                  <a:pos x="16" y="52"/>
                </a:cxn>
                <a:cxn ang="0">
                  <a:pos x="16" y="52"/>
                </a:cxn>
                <a:cxn ang="0">
                  <a:pos x="16" y="54"/>
                </a:cxn>
                <a:cxn ang="0">
                  <a:pos x="10" y="56"/>
                </a:cxn>
                <a:cxn ang="0">
                  <a:pos x="10" y="57"/>
                </a:cxn>
                <a:cxn ang="0">
                  <a:pos x="10" y="55"/>
                </a:cxn>
                <a:cxn ang="0">
                  <a:pos x="10" y="52"/>
                </a:cxn>
                <a:cxn ang="0">
                  <a:pos x="10" y="46"/>
                </a:cxn>
                <a:cxn ang="0">
                  <a:pos x="10" y="43"/>
                </a:cxn>
                <a:cxn ang="0">
                  <a:pos x="10" y="41"/>
                </a:cxn>
                <a:cxn ang="0">
                  <a:pos x="10" y="40"/>
                </a:cxn>
                <a:cxn ang="0">
                  <a:pos x="10" y="38"/>
                </a:cxn>
                <a:cxn ang="0">
                  <a:pos x="10" y="35"/>
                </a:cxn>
                <a:cxn ang="0">
                  <a:pos x="10" y="32"/>
                </a:cxn>
                <a:cxn ang="0">
                  <a:pos x="10" y="28"/>
                </a:cxn>
                <a:cxn ang="0">
                  <a:pos x="5" y="24"/>
                </a:cxn>
                <a:cxn ang="0">
                  <a:pos x="5" y="18"/>
                </a:cxn>
                <a:cxn ang="0">
                  <a:pos x="5" y="13"/>
                </a:cxn>
                <a:cxn ang="0">
                  <a:pos x="0" y="7"/>
                </a:cxn>
                <a:cxn ang="0">
                  <a:pos x="0" y="2"/>
                </a:cxn>
                <a:cxn ang="0">
                  <a:pos x="0" y="0"/>
                </a:cxn>
                <a:cxn ang="0">
                  <a:pos x="0" y="2"/>
                </a:cxn>
                <a:cxn ang="0">
                  <a:pos x="5" y="5"/>
                </a:cxn>
                <a:cxn ang="0">
                  <a:pos x="5" y="9"/>
                </a:cxn>
                <a:cxn ang="0">
                  <a:pos x="5" y="14"/>
                </a:cxn>
                <a:cxn ang="0">
                  <a:pos x="10" y="20"/>
                </a:cxn>
                <a:cxn ang="0">
                  <a:pos x="10" y="26"/>
                </a:cxn>
                <a:cxn ang="0">
                  <a:pos x="10" y="32"/>
                </a:cxn>
                <a:cxn ang="0">
                  <a:pos x="16" y="36"/>
                </a:cxn>
                <a:cxn ang="0">
                  <a:pos x="16" y="41"/>
                </a:cxn>
                <a:cxn ang="0">
                  <a:pos x="16" y="43"/>
                </a:cxn>
              </a:cxnLst>
              <a:rect l="0" t="0" r="r" b="b"/>
              <a:pathLst>
                <a:path w="17" h="58">
                  <a:moveTo>
                    <a:pt x="16" y="43"/>
                  </a:moveTo>
                  <a:lnTo>
                    <a:pt x="16" y="45"/>
                  </a:lnTo>
                  <a:lnTo>
                    <a:pt x="16" y="47"/>
                  </a:lnTo>
                  <a:lnTo>
                    <a:pt x="16" y="49"/>
                  </a:lnTo>
                  <a:lnTo>
                    <a:pt x="16" y="50"/>
                  </a:lnTo>
                  <a:lnTo>
                    <a:pt x="16" y="51"/>
                  </a:lnTo>
                  <a:lnTo>
                    <a:pt x="16" y="52"/>
                  </a:lnTo>
                  <a:lnTo>
                    <a:pt x="16" y="52"/>
                  </a:lnTo>
                  <a:lnTo>
                    <a:pt x="16" y="54"/>
                  </a:lnTo>
                  <a:lnTo>
                    <a:pt x="10" y="56"/>
                  </a:lnTo>
                  <a:lnTo>
                    <a:pt x="10" y="57"/>
                  </a:lnTo>
                  <a:lnTo>
                    <a:pt x="10" y="55"/>
                  </a:lnTo>
                  <a:lnTo>
                    <a:pt x="10" y="52"/>
                  </a:lnTo>
                  <a:lnTo>
                    <a:pt x="10" y="46"/>
                  </a:lnTo>
                  <a:lnTo>
                    <a:pt x="10" y="43"/>
                  </a:lnTo>
                  <a:lnTo>
                    <a:pt x="10" y="41"/>
                  </a:lnTo>
                  <a:lnTo>
                    <a:pt x="10" y="40"/>
                  </a:lnTo>
                  <a:lnTo>
                    <a:pt x="10" y="38"/>
                  </a:lnTo>
                  <a:lnTo>
                    <a:pt x="10" y="35"/>
                  </a:lnTo>
                  <a:lnTo>
                    <a:pt x="10" y="32"/>
                  </a:lnTo>
                  <a:lnTo>
                    <a:pt x="10" y="28"/>
                  </a:lnTo>
                  <a:lnTo>
                    <a:pt x="5" y="24"/>
                  </a:lnTo>
                  <a:lnTo>
                    <a:pt x="5" y="18"/>
                  </a:lnTo>
                  <a:lnTo>
                    <a:pt x="5" y="13"/>
                  </a:lnTo>
                  <a:lnTo>
                    <a:pt x="0" y="7"/>
                  </a:lnTo>
                  <a:lnTo>
                    <a:pt x="0" y="2"/>
                  </a:lnTo>
                  <a:lnTo>
                    <a:pt x="0" y="0"/>
                  </a:lnTo>
                  <a:lnTo>
                    <a:pt x="0" y="2"/>
                  </a:lnTo>
                  <a:lnTo>
                    <a:pt x="5" y="5"/>
                  </a:lnTo>
                  <a:lnTo>
                    <a:pt x="5" y="9"/>
                  </a:lnTo>
                  <a:lnTo>
                    <a:pt x="5" y="14"/>
                  </a:lnTo>
                  <a:lnTo>
                    <a:pt x="10" y="20"/>
                  </a:lnTo>
                  <a:lnTo>
                    <a:pt x="10" y="26"/>
                  </a:lnTo>
                  <a:lnTo>
                    <a:pt x="10" y="32"/>
                  </a:lnTo>
                  <a:lnTo>
                    <a:pt x="16" y="36"/>
                  </a:lnTo>
                  <a:lnTo>
                    <a:pt x="16" y="41"/>
                  </a:lnTo>
                  <a:lnTo>
                    <a:pt x="16" y="43"/>
                  </a:lnTo>
                </a:path>
              </a:pathLst>
            </a:custGeom>
            <a:solidFill>
              <a:srgbClr val="4F0000"/>
            </a:solidFill>
            <a:ln w="9525" cap="rnd">
              <a:noFill/>
              <a:round/>
              <a:headEnd/>
              <a:tailEnd/>
            </a:ln>
            <a:effectLst/>
          </p:spPr>
          <p:txBody>
            <a:bodyPr wrap="none" lIns="104683" tIns="52342" rIns="104683" bIns="52342">
              <a:spAutoFit/>
            </a:bodyPr>
            <a:lstStyle/>
            <a:p>
              <a:pPr>
                <a:defRPr/>
              </a:pPr>
              <a:endParaRPr lang="en-US" dirty="0"/>
            </a:p>
          </p:txBody>
        </p:sp>
        <p:sp>
          <p:nvSpPr>
            <p:cNvPr id="1749" name="Freeform 725"/>
            <p:cNvSpPr>
              <a:spLocks/>
            </p:cNvSpPr>
            <p:nvPr/>
          </p:nvSpPr>
          <p:spPr bwMode="auto">
            <a:xfrm>
              <a:off x="479" y="317"/>
              <a:ext cx="17" cy="57"/>
            </a:xfrm>
            <a:custGeom>
              <a:avLst/>
              <a:gdLst/>
              <a:ahLst/>
              <a:cxnLst>
                <a:cxn ang="0">
                  <a:pos x="16" y="42"/>
                </a:cxn>
                <a:cxn ang="0">
                  <a:pos x="16" y="45"/>
                </a:cxn>
                <a:cxn ang="0">
                  <a:pos x="16" y="47"/>
                </a:cxn>
                <a:cxn ang="0">
                  <a:pos x="16" y="49"/>
                </a:cxn>
                <a:cxn ang="0">
                  <a:pos x="16" y="50"/>
                </a:cxn>
                <a:cxn ang="0">
                  <a:pos x="16" y="50"/>
                </a:cxn>
                <a:cxn ang="0">
                  <a:pos x="16" y="51"/>
                </a:cxn>
                <a:cxn ang="0">
                  <a:pos x="16" y="52"/>
                </a:cxn>
                <a:cxn ang="0">
                  <a:pos x="16" y="54"/>
                </a:cxn>
                <a:cxn ang="0">
                  <a:pos x="10" y="56"/>
                </a:cxn>
                <a:cxn ang="0">
                  <a:pos x="10" y="55"/>
                </a:cxn>
                <a:cxn ang="0">
                  <a:pos x="10" y="51"/>
                </a:cxn>
                <a:cxn ang="0">
                  <a:pos x="10" y="46"/>
                </a:cxn>
                <a:cxn ang="0">
                  <a:pos x="10" y="42"/>
                </a:cxn>
                <a:cxn ang="0">
                  <a:pos x="10" y="41"/>
                </a:cxn>
                <a:cxn ang="0">
                  <a:pos x="10" y="39"/>
                </a:cxn>
                <a:cxn ang="0">
                  <a:pos x="10" y="35"/>
                </a:cxn>
                <a:cxn ang="0">
                  <a:pos x="10" y="33"/>
                </a:cxn>
                <a:cxn ang="0">
                  <a:pos x="10" y="28"/>
                </a:cxn>
                <a:cxn ang="0">
                  <a:pos x="5" y="23"/>
                </a:cxn>
                <a:cxn ang="0">
                  <a:pos x="5" y="18"/>
                </a:cxn>
                <a:cxn ang="0">
                  <a:pos x="5" y="13"/>
                </a:cxn>
                <a:cxn ang="0">
                  <a:pos x="0" y="7"/>
                </a:cxn>
                <a:cxn ang="0">
                  <a:pos x="0" y="2"/>
                </a:cxn>
                <a:cxn ang="0">
                  <a:pos x="0" y="0"/>
                </a:cxn>
                <a:cxn ang="0">
                  <a:pos x="0" y="2"/>
                </a:cxn>
                <a:cxn ang="0">
                  <a:pos x="5" y="5"/>
                </a:cxn>
                <a:cxn ang="0">
                  <a:pos x="5" y="9"/>
                </a:cxn>
                <a:cxn ang="0">
                  <a:pos x="5" y="14"/>
                </a:cxn>
                <a:cxn ang="0">
                  <a:pos x="10" y="20"/>
                </a:cxn>
                <a:cxn ang="0">
                  <a:pos x="10" y="26"/>
                </a:cxn>
                <a:cxn ang="0">
                  <a:pos x="10" y="32"/>
                </a:cxn>
                <a:cxn ang="0">
                  <a:pos x="16" y="36"/>
                </a:cxn>
                <a:cxn ang="0">
                  <a:pos x="16" y="41"/>
                </a:cxn>
                <a:cxn ang="0">
                  <a:pos x="16" y="42"/>
                </a:cxn>
              </a:cxnLst>
              <a:rect l="0" t="0" r="r" b="b"/>
              <a:pathLst>
                <a:path w="17" h="57">
                  <a:moveTo>
                    <a:pt x="16" y="42"/>
                  </a:moveTo>
                  <a:lnTo>
                    <a:pt x="16" y="45"/>
                  </a:lnTo>
                  <a:lnTo>
                    <a:pt x="16" y="47"/>
                  </a:lnTo>
                  <a:lnTo>
                    <a:pt x="16" y="49"/>
                  </a:lnTo>
                  <a:lnTo>
                    <a:pt x="16" y="50"/>
                  </a:lnTo>
                  <a:lnTo>
                    <a:pt x="16" y="50"/>
                  </a:lnTo>
                  <a:lnTo>
                    <a:pt x="16" y="51"/>
                  </a:lnTo>
                  <a:lnTo>
                    <a:pt x="16" y="52"/>
                  </a:lnTo>
                  <a:lnTo>
                    <a:pt x="16" y="54"/>
                  </a:lnTo>
                  <a:lnTo>
                    <a:pt x="10" y="56"/>
                  </a:lnTo>
                  <a:lnTo>
                    <a:pt x="10" y="55"/>
                  </a:lnTo>
                  <a:lnTo>
                    <a:pt x="10" y="51"/>
                  </a:lnTo>
                  <a:lnTo>
                    <a:pt x="10" y="46"/>
                  </a:lnTo>
                  <a:lnTo>
                    <a:pt x="10" y="42"/>
                  </a:lnTo>
                  <a:lnTo>
                    <a:pt x="10" y="41"/>
                  </a:lnTo>
                  <a:lnTo>
                    <a:pt x="10" y="39"/>
                  </a:lnTo>
                  <a:lnTo>
                    <a:pt x="10" y="35"/>
                  </a:lnTo>
                  <a:lnTo>
                    <a:pt x="10" y="33"/>
                  </a:lnTo>
                  <a:lnTo>
                    <a:pt x="10" y="28"/>
                  </a:lnTo>
                  <a:lnTo>
                    <a:pt x="5" y="23"/>
                  </a:lnTo>
                  <a:lnTo>
                    <a:pt x="5" y="18"/>
                  </a:lnTo>
                  <a:lnTo>
                    <a:pt x="5" y="13"/>
                  </a:lnTo>
                  <a:lnTo>
                    <a:pt x="0" y="7"/>
                  </a:lnTo>
                  <a:lnTo>
                    <a:pt x="0" y="2"/>
                  </a:lnTo>
                  <a:lnTo>
                    <a:pt x="0" y="0"/>
                  </a:lnTo>
                  <a:lnTo>
                    <a:pt x="0" y="2"/>
                  </a:lnTo>
                  <a:lnTo>
                    <a:pt x="5" y="5"/>
                  </a:lnTo>
                  <a:lnTo>
                    <a:pt x="5" y="9"/>
                  </a:lnTo>
                  <a:lnTo>
                    <a:pt x="5" y="14"/>
                  </a:lnTo>
                  <a:lnTo>
                    <a:pt x="10" y="20"/>
                  </a:lnTo>
                  <a:lnTo>
                    <a:pt x="10" y="26"/>
                  </a:lnTo>
                  <a:lnTo>
                    <a:pt x="10" y="32"/>
                  </a:lnTo>
                  <a:lnTo>
                    <a:pt x="16" y="36"/>
                  </a:lnTo>
                  <a:lnTo>
                    <a:pt x="16" y="41"/>
                  </a:lnTo>
                  <a:lnTo>
                    <a:pt x="16" y="42"/>
                  </a:lnTo>
                </a:path>
              </a:pathLst>
            </a:custGeom>
            <a:solidFill>
              <a:srgbClr val="4C0000"/>
            </a:solidFill>
            <a:ln w="9525" cap="rnd">
              <a:noFill/>
              <a:round/>
              <a:headEnd/>
              <a:tailEnd/>
            </a:ln>
            <a:effectLst/>
          </p:spPr>
          <p:txBody>
            <a:bodyPr wrap="none" lIns="104683" tIns="52342" rIns="104683" bIns="52342">
              <a:spAutoFit/>
            </a:bodyPr>
            <a:lstStyle/>
            <a:p>
              <a:pPr>
                <a:defRPr/>
              </a:pPr>
              <a:endParaRPr lang="en-US" dirty="0"/>
            </a:p>
          </p:txBody>
        </p:sp>
        <p:sp>
          <p:nvSpPr>
            <p:cNvPr id="1750" name="Freeform 726"/>
            <p:cNvSpPr>
              <a:spLocks/>
            </p:cNvSpPr>
            <p:nvPr/>
          </p:nvSpPr>
          <p:spPr bwMode="auto">
            <a:xfrm>
              <a:off x="479" y="318"/>
              <a:ext cx="17" cy="56"/>
            </a:xfrm>
            <a:custGeom>
              <a:avLst/>
              <a:gdLst/>
              <a:ahLst/>
              <a:cxnLst>
                <a:cxn ang="0">
                  <a:pos x="16" y="41"/>
                </a:cxn>
                <a:cxn ang="0">
                  <a:pos x="16" y="44"/>
                </a:cxn>
                <a:cxn ang="0">
                  <a:pos x="16" y="46"/>
                </a:cxn>
                <a:cxn ang="0">
                  <a:pos x="16" y="48"/>
                </a:cxn>
                <a:cxn ang="0">
                  <a:pos x="16" y="49"/>
                </a:cxn>
                <a:cxn ang="0">
                  <a:pos x="16" y="50"/>
                </a:cxn>
                <a:cxn ang="0">
                  <a:pos x="16" y="50"/>
                </a:cxn>
                <a:cxn ang="0">
                  <a:pos x="16" y="53"/>
                </a:cxn>
                <a:cxn ang="0">
                  <a:pos x="10" y="54"/>
                </a:cxn>
                <a:cxn ang="0">
                  <a:pos x="10" y="55"/>
                </a:cxn>
                <a:cxn ang="0">
                  <a:pos x="10" y="53"/>
                </a:cxn>
                <a:cxn ang="0">
                  <a:pos x="10" y="50"/>
                </a:cxn>
                <a:cxn ang="0">
                  <a:pos x="10" y="45"/>
                </a:cxn>
                <a:cxn ang="0">
                  <a:pos x="10" y="41"/>
                </a:cxn>
                <a:cxn ang="0">
                  <a:pos x="10" y="40"/>
                </a:cxn>
                <a:cxn ang="0">
                  <a:pos x="10" y="38"/>
                </a:cxn>
                <a:cxn ang="0">
                  <a:pos x="10" y="35"/>
                </a:cxn>
                <a:cxn ang="0">
                  <a:pos x="10" y="32"/>
                </a:cxn>
                <a:cxn ang="0">
                  <a:pos x="10" y="28"/>
                </a:cxn>
                <a:cxn ang="0">
                  <a:pos x="5" y="23"/>
                </a:cxn>
                <a:cxn ang="0">
                  <a:pos x="5" y="18"/>
                </a:cxn>
                <a:cxn ang="0">
                  <a:pos x="5" y="13"/>
                </a:cxn>
                <a:cxn ang="0">
                  <a:pos x="0" y="6"/>
                </a:cxn>
                <a:cxn ang="0">
                  <a:pos x="0" y="1"/>
                </a:cxn>
                <a:cxn ang="0">
                  <a:pos x="0" y="0"/>
                </a:cxn>
                <a:cxn ang="0">
                  <a:pos x="0" y="1"/>
                </a:cxn>
                <a:cxn ang="0">
                  <a:pos x="0" y="4"/>
                </a:cxn>
                <a:cxn ang="0">
                  <a:pos x="5" y="8"/>
                </a:cxn>
                <a:cxn ang="0">
                  <a:pos x="5" y="13"/>
                </a:cxn>
                <a:cxn ang="0">
                  <a:pos x="10" y="19"/>
                </a:cxn>
                <a:cxn ang="0">
                  <a:pos x="10" y="24"/>
                </a:cxn>
                <a:cxn ang="0">
                  <a:pos x="10" y="31"/>
                </a:cxn>
                <a:cxn ang="0">
                  <a:pos x="16" y="35"/>
                </a:cxn>
                <a:cxn ang="0">
                  <a:pos x="16" y="40"/>
                </a:cxn>
                <a:cxn ang="0">
                  <a:pos x="16" y="41"/>
                </a:cxn>
              </a:cxnLst>
              <a:rect l="0" t="0" r="r" b="b"/>
              <a:pathLst>
                <a:path w="17" h="56">
                  <a:moveTo>
                    <a:pt x="16" y="41"/>
                  </a:moveTo>
                  <a:lnTo>
                    <a:pt x="16" y="44"/>
                  </a:lnTo>
                  <a:lnTo>
                    <a:pt x="16" y="46"/>
                  </a:lnTo>
                  <a:lnTo>
                    <a:pt x="16" y="48"/>
                  </a:lnTo>
                  <a:lnTo>
                    <a:pt x="16" y="49"/>
                  </a:lnTo>
                  <a:lnTo>
                    <a:pt x="16" y="50"/>
                  </a:lnTo>
                  <a:lnTo>
                    <a:pt x="16" y="50"/>
                  </a:lnTo>
                  <a:lnTo>
                    <a:pt x="16" y="53"/>
                  </a:lnTo>
                  <a:lnTo>
                    <a:pt x="10" y="54"/>
                  </a:lnTo>
                  <a:lnTo>
                    <a:pt x="10" y="55"/>
                  </a:lnTo>
                  <a:lnTo>
                    <a:pt x="10" y="53"/>
                  </a:lnTo>
                  <a:lnTo>
                    <a:pt x="10" y="50"/>
                  </a:lnTo>
                  <a:lnTo>
                    <a:pt x="10" y="45"/>
                  </a:lnTo>
                  <a:lnTo>
                    <a:pt x="10" y="41"/>
                  </a:lnTo>
                  <a:lnTo>
                    <a:pt x="10" y="40"/>
                  </a:lnTo>
                  <a:lnTo>
                    <a:pt x="10" y="38"/>
                  </a:lnTo>
                  <a:lnTo>
                    <a:pt x="10" y="35"/>
                  </a:lnTo>
                  <a:lnTo>
                    <a:pt x="10" y="32"/>
                  </a:lnTo>
                  <a:lnTo>
                    <a:pt x="10" y="28"/>
                  </a:lnTo>
                  <a:lnTo>
                    <a:pt x="5" y="23"/>
                  </a:lnTo>
                  <a:lnTo>
                    <a:pt x="5" y="18"/>
                  </a:lnTo>
                  <a:lnTo>
                    <a:pt x="5" y="13"/>
                  </a:lnTo>
                  <a:lnTo>
                    <a:pt x="0" y="6"/>
                  </a:lnTo>
                  <a:lnTo>
                    <a:pt x="0" y="1"/>
                  </a:lnTo>
                  <a:lnTo>
                    <a:pt x="0" y="0"/>
                  </a:lnTo>
                  <a:lnTo>
                    <a:pt x="0" y="1"/>
                  </a:lnTo>
                  <a:lnTo>
                    <a:pt x="0" y="4"/>
                  </a:lnTo>
                  <a:lnTo>
                    <a:pt x="5" y="8"/>
                  </a:lnTo>
                  <a:lnTo>
                    <a:pt x="5" y="13"/>
                  </a:lnTo>
                  <a:lnTo>
                    <a:pt x="10" y="19"/>
                  </a:lnTo>
                  <a:lnTo>
                    <a:pt x="10" y="24"/>
                  </a:lnTo>
                  <a:lnTo>
                    <a:pt x="10" y="31"/>
                  </a:lnTo>
                  <a:lnTo>
                    <a:pt x="16" y="35"/>
                  </a:lnTo>
                  <a:lnTo>
                    <a:pt x="16" y="40"/>
                  </a:lnTo>
                  <a:lnTo>
                    <a:pt x="16" y="41"/>
                  </a:lnTo>
                </a:path>
              </a:pathLst>
            </a:custGeom>
            <a:solidFill>
              <a:srgbClr val="4A0000"/>
            </a:solidFill>
            <a:ln w="9525" cap="rnd">
              <a:noFill/>
              <a:round/>
              <a:headEnd/>
              <a:tailEnd/>
            </a:ln>
            <a:effectLst/>
          </p:spPr>
          <p:txBody>
            <a:bodyPr wrap="none" lIns="104683" tIns="52342" rIns="104683" bIns="52342">
              <a:spAutoFit/>
            </a:bodyPr>
            <a:lstStyle/>
            <a:p>
              <a:pPr>
                <a:defRPr/>
              </a:pPr>
              <a:endParaRPr lang="en-US" dirty="0"/>
            </a:p>
          </p:txBody>
        </p:sp>
        <p:sp>
          <p:nvSpPr>
            <p:cNvPr id="1751" name="Freeform 727"/>
            <p:cNvSpPr>
              <a:spLocks/>
            </p:cNvSpPr>
            <p:nvPr/>
          </p:nvSpPr>
          <p:spPr bwMode="auto">
            <a:xfrm>
              <a:off x="479" y="318"/>
              <a:ext cx="17" cy="56"/>
            </a:xfrm>
            <a:custGeom>
              <a:avLst/>
              <a:gdLst/>
              <a:ahLst/>
              <a:cxnLst>
                <a:cxn ang="0">
                  <a:pos x="16" y="40"/>
                </a:cxn>
                <a:cxn ang="0">
                  <a:pos x="16" y="40"/>
                </a:cxn>
                <a:cxn ang="0">
                  <a:pos x="16" y="38"/>
                </a:cxn>
                <a:cxn ang="0">
                  <a:pos x="16" y="35"/>
                </a:cxn>
                <a:cxn ang="0">
                  <a:pos x="16" y="32"/>
                </a:cxn>
                <a:cxn ang="0">
                  <a:pos x="8" y="28"/>
                </a:cxn>
                <a:cxn ang="0">
                  <a:pos x="8" y="23"/>
                </a:cxn>
                <a:cxn ang="0">
                  <a:pos x="8" y="18"/>
                </a:cxn>
                <a:cxn ang="0">
                  <a:pos x="8" y="13"/>
                </a:cxn>
                <a:cxn ang="0">
                  <a:pos x="0" y="6"/>
                </a:cxn>
                <a:cxn ang="0">
                  <a:pos x="0" y="1"/>
                </a:cxn>
                <a:cxn ang="0">
                  <a:pos x="0" y="0"/>
                </a:cxn>
                <a:cxn ang="0">
                  <a:pos x="0" y="1"/>
                </a:cxn>
                <a:cxn ang="0">
                  <a:pos x="0" y="4"/>
                </a:cxn>
                <a:cxn ang="0">
                  <a:pos x="8" y="7"/>
                </a:cxn>
                <a:cxn ang="0">
                  <a:pos x="8" y="13"/>
                </a:cxn>
                <a:cxn ang="0">
                  <a:pos x="8" y="18"/>
                </a:cxn>
                <a:cxn ang="0">
                  <a:pos x="8" y="24"/>
                </a:cxn>
                <a:cxn ang="0">
                  <a:pos x="16" y="30"/>
                </a:cxn>
                <a:cxn ang="0">
                  <a:pos x="16" y="35"/>
                </a:cxn>
                <a:cxn ang="0">
                  <a:pos x="16" y="39"/>
                </a:cxn>
                <a:cxn ang="0">
                  <a:pos x="16" y="41"/>
                </a:cxn>
                <a:cxn ang="0">
                  <a:pos x="16" y="44"/>
                </a:cxn>
                <a:cxn ang="0">
                  <a:pos x="16" y="46"/>
                </a:cxn>
                <a:cxn ang="0">
                  <a:pos x="16" y="48"/>
                </a:cxn>
                <a:cxn ang="0">
                  <a:pos x="16" y="49"/>
                </a:cxn>
                <a:cxn ang="0">
                  <a:pos x="16" y="50"/>
                </a:cxn>
                <a:cxn ang="0">
                  <a:pos x="16" y="52"/>
                </a:cxn>
                <a:cxn ang="0">
                  <a:pos x="16" y="54"/>
                </a:cxn>
                <a:cxn ang="0">
                  <a:pos x="16" y="55"/>
                </a:cxn>
                <a:cxn ang="0">
                  <a:pos x="16" y="40"/>
                </a:cxn>
              </a:cxnLst>
              <a:rect l="0" t="0" r="r" b="b"/>
              <a:pathLst>
                <a:path w="17" h="56">
                  <a:moveTo>
                    <a:pt x="16" y="40"/>
                  </a:moveTo>
                  <a:lnTo>
                    <a:pt x="16" y="40"/>
                  </a:lnTo>
                  <a:lnTo>
                    <a:pt x="16" y="38"/>
                  </a:lnTo>
                  <a:lnTo>
                    <a:pt x="16" y="35"/>
                  </a:lnTo>
                  <a:lnTo>
                    <a:pt x="16" y="32"/>
                  </a:lnTo>
                  <a:lnTo>
                    <a:pt x="8" y="28"/>
                  </a:lnTo>
                  <a:lnTo>
                    <a:pt x="8" y="23"/>
                  </a:lnTo>
                  <a:lnTo>
                    <a:pt x="8" y="18"/>
                  </a:lnTo>
                  <a:lnTo>
                    <a:pt x="8" y="13"/>
                  </a:lnTo>
                  <a:lnTo>
                    <a:pt x="0" y="6"/>
                  </a:lnTo>
                  <a:lnTo>
                    <a:pt x="0" y="1"/>
                  </a:lnTo>
                  <a:lnTo>
                    <a:pt x="0" y="0"/>
                  </a:lnTo>
                  <a:lnTo>
                    <a:pt x="0" y="1"/>
                  </a:lnTo>
                  <a:lnTo>
                    <a:pt x="0" y="4"/>
                  </a:lnTo>
                  <a:lnTo>
                    <a:pt x="8" y="7"/>
                  </a:lnTo>
                  <a:lnTo>
                    <a:pt x="8" y="13"/>
                  </a:lnTo>
                  <a:lnTo>
                    <a:pt x="8" y="18"/>
                  </a:lnTo>
                  <a:lnTo>
                    <a:pt x="8" y="24"/>
                  </a:lnTo>
                  <a:lnTo>
                    <a:pt x="16" y="30"/>
                  </a:lnTo>
                  <a:lnTo>
                    <a:pt x="16" y="35"/>
                  </a:lnTo>
                  <a:lnTo>
                    <a:pt x="16" y="39"/>
                  </a:lnTo>
                  <a:lnTo>
                    <a:pt x="16" y="41"/>
                  </a:lnTo>
                  <a:lnTo>
                    <a:pt x="16" y="44"/>
                  </a:lnTo>
                  <a:lnTo>
                    <a:pt x="16" y="46"/>
                  </a:lnTo>
                  <a:lnTo>
                    <a:pt x="16" y="48"/>
                  </a:lnTo>
                  <a:lnTo>
                    <a:pt x="16" y="49"/>
                  </a:lnTo>
                  <a:lnTo>
                    <a:pt x="16" y="50"/>
                  </a:lnTo>
                  <a:lnTo>
                    <a:pt x="16" y="52"/>
                  </a:lnTo>
                  <a:lnTo>
                    <a:pt x="16" y="54"/>
                  </a:lnTo>
                  <a:lnTo>
                    <a:pt x="16" y="55"/>
                  </a:lnTo>
                  <a:lnTo>
                    <a:pt x="16" y="40"/>
                  </a:lnTo>
                </a:path>
              </a:pathLst>
            </a:custGeom>
            <a:solidFill>
              <a:srgbClr val="470000"/>
            </a:solidFill>
            <a:ln w="9525" cap="rnd">
              <a:noFill/>
              <a:round/>
              <a:headEnd/>
              <a:tailEnd/>
            </a:ln>
            <a:effectLst/>
          </p:spPr>
          <p:txBody>
            <a:bodyPr wrap="none" lIns="104683" tIns="52342" rIns="104683" bIns="52342">
              <a:spAutoFit/>
            </a:bodyPr>
            <a:lstStyle/>
            <a:p>
              <a:pPr>
                <a:defRPr/>
              </a:pPr>
              <a:endParaRPr lang="en-US" dirty="0"/>
            </a:p>
          </p:txBody>
        </p:sp>
        <p:sp>
          <p:nvSpPr>
            <p:cNvPr id="1752" name="Freeform 728"/>
            <p:cNvSpPr>
              <a:spLocks/>
            </p:cNvSpPr>
            <p:nvPr/>
          </p:nvSpPr>
          <p:spPr bwMode="auto">
            <a:xfrm>
              <a:off x="514" y="237"/>
              <a:ext cx="17" cy="14"/>
            </a:xfrm>
            <a:custGeom>
              <a:avLst/>
              <a:gdLst/>
              <a:ahLst/>
              <a:cxnLst>
                <a:cxn ang="0">
                  <a:pos x="0" y="13"/>
                </a:cxn>
                <a:cxn ang="0">
                  <a:pos x="14" y="0"/>
                </a:cxn>
                <a:cxn ang="0">
                  <a:pos x="14" y="0"/>
                </a:cxn>
                <a:cxn ang="0">
                  <a:pos x="16" y="1"/>
                </a:cxn>
                <a:cxn ang="0">
                  <a:pos x="16" y="3"/>
                </a:cxn>
                <a:cxn ang="0">
                  <a:pos x="14" y="8"/>
                </a:cxn>
                <a:cxn ang="0">
                  <a:pos x="7" y="16"/>
                </a:cxn>
                <a:cxn ang="0">
                  <a:pos x="5" y="16"/>
                </a:cxn>
                <a:cxn ang="0">
                  <a:pos x="3" y="16"/>
                </a:cxn>
                <a:cxn ang="0">
                  <a:pos x="1" y="14"/>
                </a:cxn>
                <a:cxn ang="0">
                  <a:pos x="1" y="14"/>
                </a:cxn>
                <a:cxn ang="0">
                  <a:pos x="0" y="13"/>
                </a:cxn>
              </a:cxnLst>
              <a:rect l="0" t="0" r="r" b="b"/>
              <a:pathLst>
                <a:path w="17" h="17">
                  <a:moveTo>
                    <a:pt x="0" y="13"/>
                  </a:moveTo>
                  <a:lnTo>
                    <a:pt x="14" y="0"/>
                  </a:lnTo>
                  <a:lnTo>
                    <a:pt x="14" y="0"/>
                  </a:lnTo>
                  <a:lnTo>
                    <a:pt x="16" y="1"/>
                  </a:lnTo>
                  <a:lnTo>
                    <a:pt x="16" y="3"/>
                  </a:lnTo>
                  <a:lnTo>
                    <a:pt x="14" y="8"/>
                  </a:lnTo>
                  <a:lnTo>
                    <a:pt x="7" y="16"/>
                  </a:lnTo>
                  <a:lnTo>
                    <a:pt x="5" y="16"/>
                  </a:lnTo>
                  <a:lnTo>
                    <a:pt x="3" y="16"/>
                  </a:lnTo>
                  <a:lnTo>
                    <a:pt x="1" y="14"/>
                  </a:lnTo>
                  <a:lnTo>
                    <a:pt x="1" y="14"/>
                  </a:lnTo>
                  <a:lnTo>
                    <a:pt x="0" y="13"/>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753" name="Freeform 729"/>
            <p:cNvSpPr>
              <a:spLocks/>
            </p:cNvSpPr>
            <p:nvPr/>
          </p:nvSpPr>
          <p:spPr bwMode="auto">
            <a:xfrm>
              <a:off x="514" y="237"/>
              <a:ext cx="17" cy="21"/>
            </a:xfrm>
            <a:custGeom>
              <a:avLst/>
              <a:gdLst/>
              <a:ahLst/>
              <a:cxnLst>
                <a:cxn ang="0">
                  <a:pos x="0" y="17"/>
                </a:cxn>
                <a:cxn ang="0">
                  <a:pos x="13" y="0"/>
                </a:cxn>
                <a:cxn ang="0">
                  <a:pos x="14" y="0"/>
                </a:cxn>
                <a:cxn ang="0">
                  <a:pos x="16" y="1"/>
                </a:cxn>
                <a:cxn ang="0">
                  <a:pos x="16" y="4"/>
                </a:cxn>
                <a:cxn ang="0">
                  <a:pos x="13" y="10"/>
                </a:cxn>
                <a:cxn ang="0">
                  <a:pos x="6" y="20"/>
                </a:cxn>
                <a:cxn ang="0">
                  <a:pos x="5" y="20"/>
                </a:cxn>
                <a:cxn ang="0">
                  <a:pos x="4" y="20"/>
                </a:cxn>
                <a:cxn ang="0">
                  <a:pos x="2" y="19"/>
                </a:cxn>
                <a:cxn ang="0">
                  <a:pos x="1" y="18"/>
                </a:cxn>
                <a:cxn ang="0">
                  <a:pos x="0" y="17"/>
                </a:cxn>
              </a:cxnLst>
              <a:rect l="0" t="0" r="r" b="b"/>
              <a:pathLst>
                <a:path w="17" h="21">
                  <a:moveTo>
                    <a:pt x="0" y="17"/>
                  </a:moveTo>
                  <a:lnTo>
                    <a:pt x="13" y="0"/>
                  </a:lnTo>
                  <a:lnTo>
                    <a:pt x="14" y="0"/>
                  </a:lnTo>
                  <a:lnTo>
                    <a:pt x="16" y="1"/>
                  </a:lnTo>
                  <a:lnTo>
                    <a:pt x="16" y="4"/>
                  </a:lnTo>
                  <a:lnTo>
                    <a:pt x="13" y="10"/>
                  </a:lnTo>
                  <a:lnTo>
                    <a:pt x="6" y="20"/>
                  </a:lnTo>
                  <a:lnTo>
                    <a:pt x="5" y="20"/>
                  </a:lnTo>
                  <a:lnTo>
                    <a:pt x="4" y="20"/>
                  </a:lnTo>
                  <a:lnTo>
                    <a:pt x="2" y="19"/>
                  </a:lnTo>
                  <a:lnTo>
                    <a:pt x="1" y="18"/>
                  </a:lnTo>
                  <a:lnTo>
                    <a:pt x="0" y="17"/>
                  </a:lnTo>
                </a:path>
              </a:pathLst>
            </a:custGeom>
            <a:noFill/>
            <a:ln w="12700" cap="rnd" cmpd="sng">
              <a:solidFill>
                <a:srgbClr val="470000"/>
              </a:solidFill>
              <a:prstDash val="solid"/>
              <a:round/>
              <a:headEnd/>
              <a:tailEnd/>
            </a:ln>
            <a:effectLst/>
          </p:spPr>
          <p:txBody>
            <a:bodyPr wrap="none" lIns="104683" tIns="52342" rIns="104683" bIns="52342">
              <a:spAutoFit/>
            </a:bodyPr>
            <a:lstStyle/>
            <a:p>
              <a:pPr>
                <a:defRPr/>
              </a:pPr>
              <a:endParaRPr lang="en-US" dirty="0"/>
            </a:p>
          </p:txBody>
        </p:sp>
        <p:sp>
          <p:nvSpPr>
            <p:cNvPr id="1754" name="Freeform 730"/>
            <p:cNvSpPr>
              <a:spLocks/>
            </p:cNvSpPr>
            <p:nvPr/>
          </p:nvSpPr>
          <p:spPr bwMode="auto">
            <a:xfrm>
              <a:off x="351" y="251"/>
              <a:ext cx="166" cy="298"/>
            </a:xfrm>
            <a:custGeom>
              <a:avLst/>
              <a:gdLst/>
              <a:ahLst/>
              <a:cxnLst>
                <a:cxn ang="0">
                  <a:pos x="165" y="4"/>
                </a:cxn>
                <a:cxn ang="0">
                  <a:pos x="164" y="4"/>
                </a:cxn>
                <a:cxn ang="0">
                  <a:pos x="162" y="4"/>
                </a:cxn>
                <a:cxn ang="0">
                  <a:pos x="160" y="3"/>
                </a:cxn>
                <a:cxn ang="0">
                  <a:pos x="159" y="1"/>
                </a:cxn>
                <a:cxn ang="0">
                  <a:pos x="158" y="0"/>
                </a:cxn>
                <a:cxn ang="0">
                  <a:pos x="43" y="170"/>
                </a:cxn>
                <a:cxn ang="0">
                  <a:pos x="43" y="171"/>
                </a:cxn>
                <a:cxn ang="0">
                  <a:pos x="42" y="173"/>
                </a:cxn>
                <a:cxn ang="0">
                  <a:pos x="42" y="174"/>
                </a:cxn>
                <a:cxn ang="0">
                  <a:pos x="41" y="175"/>
                </a:cxn>
                <a:cxn ang="0">
                  <a:pos x="41" y="175"/>
                </a:cxn>
                <a:cxn ang="0">
                  <a:pos x="41" y="177"/>
                </a:cxn>
                <a:cxn ang="0">
                  <a:pos x="40" y="181"/>
                </a:cxn>
                <a:cxn ang="0">
                  <a:pos x="39" y="186"/>
                </a:cxn>
                <a:cxn ang="0">
                  <a:pos x="37" y="190"/>
                </a:cxn>
                <a:cxn ang="0">
                  <a:pos x="35" y="191"/>
                </a:cxn>
                <a:cxn ang="0">
                  <a:pos x="34" y="191"/>
                </a:cxn>
                <a:cxn ang="0">
                  <a:pos x="32" y="192"/>
                </a:cxn>
                <a:cxn ang="0">
                  <a:pos x="29" y="194"/>
                </a:cxn>
                <a:cxn ang="0">
                  <a:pos x="28" y="197"/>
                </a:cxn>
                <a:cxn ang="0">
                  <a:pos x="28" y="200"/>
                </a:cxn>
                <a:cxn ang="0">
                  <a:pos x="30" y="202"/>
                </a:cxn>
                <a:cxn ang="0">
                  <a:pos x="31" y="204"/>
                </a:cxn>
                <a:cxn ang="0">
                  <a:pos x="31" y="209"/>
                </a:cxn>
                <a:cxn ang="0">
                  <a:pos x="29" y="215"/>
                </a:cxn>
                <a:cxn ang="0">
                  <a:pos x="27" y="219"/>
                </a:cxn>
                <a:cxn ang="0">
                  <a:pos x="23" y="224"/>
                </a:cxn>
                <a:cxn ang="0">
                  <a:pos x="20" y="231"/>
                </a:cxn>
                <a:cxn ang="0">
                  <a:pos x="16" y="240"/>
                </a:cxn>
                <a:cxn ang="0">
                  <a:pos x="13" y="248"/>
                </a:cxn>
                <a:cxn ang="0">
                  <a:pos x="10" y="255"/>
                </a:cxn>
                <a:cxn ang="0">
                  <a:pos x="6" y="263"/>
                </a:cxn>
                <a:cxn ang="0">
                  <a:pos x="3" y="268"/>
                </a:cxn>
                <a:cxn ang="0">
                  <a:pos x="2" y="272"/>
                </a:cxn>
                <a:cxn ang="0">
                  <a:pos x="1" y="272"/>
                </a:cxn>
                <a:cxn ang="0">
                  <a:pos x="0" y="276"/>
                </a:cxn>
                <a:cxn ang="0">
                  <a:pos x="0" y="284"/>
                </a:cxn>
                <a:cxn ang="0">
                  <a:pos x="1" y="292"/>
                </a:cxn>
                <a:cxn ang="0">
                  <a:pos x="5" y="297"/>
                </a:cxn>
                <a:cxn ang="0">
                  <a:pos x="12" y="293"/>
                </a:cxn>
                <a:cxn ang="0">
                  <a:pos x="13" y="292"/>
                </a:cxn>
                <a:cxn ang="0">
                  <a:pos x="14" y="286"/>
                </a:cxn>
                <a:cxn ang="0">
                  <a:pos x="16" y="278"/>
                </a:cxn>
                <a:cxn ang="0">
                  <a:pos x="19" y="269"/>
                </a:cxn>
                <a:cxn ang="0">
                  <a:pos x="23" y="258"/>
                </a:cxn>
                <a:cxn ang="0">
                  <a:pos x="27" y="247"/>
                </a:cxn>
                <a:cxn ang="0">
                  <a:pos x="32" y="236"/>
                </a:cxn>
                <a:cxn ang="0">
                  <a:pos x="36" y="228"/>
                </a:cxn>
                <a:cxn ang="0">
                  <a:pos x="40" y="222"/>
                </a:cxn>
                <a:cxn ang="0">
                  <a:pos x="43" y="219"/>
                </a:cxn>
                <a:cxn ang="0">
                  <a:pos x="43" y="218"/>
                </a:cxn>
                <a:cxn ang="0">
                  <a:pos x="43" y="215"/>
                </a:cxn>
                <a:cxn ang="0">
                  <a:pos x="43" y="211"/>
                </a:cxn>
                <a:cxn ang="0">
                  <a:pos x="44" y="205"/>
                </a:cxn>
                <a:cxn ang="0">
                  <a:pos x="45" y="199"/>
                </a:cxn>
                <a:cxn ang="0">
                  <a:pos x="46" y="191"/>
                </a:cxn>
                <a:cxn ang="0">
                  <a:pos x="49" y="183"/>
                </a:cxn>
                <a:cxn ang="0">
                  <a:pos x="53" y="174"/>
                </a:cxn>
                <a:cxn ang="0">
                  <a:pos x="58" y="167"/>
                </a:cxn>
                <a:cxn ang="0">
                  <a:pos x="65" y="158"/>
                </a:cxn>
                <a:cxn ang="0">
                  <a:pos x="165" y="4"/>
                </a:cxn>
              </a:cxnLst>
              <a:rect l="0" t="0" r="r" b="b"/>
              <a:pathLst>
                <a:path w="166" h="298">
                  <a:moveTo>
                    <a:pt x="165" y="4"/>
                  </a:moveTo>
                  <a:lnTo>
                    <a:pt x="164" y="4"/>
                  </a:lnTo>
                  <a:lnTo>
                    <a:pt x="162" y="4"/>
                  </a:lnTo>
                  <a:lnTo>
                    <a:pt x="160" y="3"/>
                  </a:lnTo>
                  <a:lnTo>
                    <a:pt x="159" y="1"/>
                  </a:lnTo>
                  <a:lnTo>
                    <a:pt x="158" y="0"/>
                  </a:lnTo>
                  <a:lnTo>
                    <a:pt x="43" y="170"/>
                  </a:lnTo>
                  <a:lnTo>
                    <a:pt x="43" y="171"/>
                  </a:lnTo>
                  <a:lnTo>
                    <a:pt x="42" y="173"/>
                  </a:lnTo>
                  <a:lnTo>
                    <a:pt x="42" y="174"/>
                  </a:lnTo>
                  <a:lnTo>
                    <a:pt x="41" y="175"/>
                  </a:lnTo>
                  <a:lnTo>
                    <a:pt x="41" y="175"/>
                  </a:lnTo>
                  <a:lnTo>
                    <a:pt x="41" y="177"/>
                  </a:lnTo>
                  <a:lnTo>
                    <a:pt x="40" y="181"/>
                  </a:lnTo>
                  <a:lnTo>
                    <a:pt x="39" y="186"/>
                  </a:lnTo>
                  <a:lnTo>
                    <a:pt x="37" y="190"/>
                  </a:lnTo>
                  <a:lnTo>
                    <a:pt x="35" y="191"/>
                  </a:lnTo>
                  <a:lnTo>
                    <a:pt x="34" y="191"/>
                  </a:lnTo>
                  <a:lnTo>
                    <a:pt x="32" y="192"/>
                  </a:lnTo>
                  <a:lnTo>
                    <a:pt x="29" y="194"/>
                  </a:lnTo>
                  <a:lnTo>
                    <a:pt x="28" y="197"/>
                  </a:lnTo>
                  <a:lnTo>
                    <a:pt x="28" y="200"/>
                  </a:lnTo>
                  <a:lnTo>
                    <a:pt x="30" y="202"/>
                  </a:lnTo>
                  <a:lnTo>
                    <a:pt x="31" y="204"/>
                  </a:lnTo>
                  <a:lnTo>
                    <a:pt x="31" y="209"/>
                  </a:lnTo>
                  <a:lnTo>
                    <a:pt x="29" y="215"/>
                  </a:lnTo>
                  <a:lnTo>
                    <a:pt x="27" y="219"/>
                  </a:lnTo>
                  <a:lnTo>
                    <a:pt x="23" y="224"/>
                  </a:lnTo>
                  <a:lnTo>
                    <a:pt x="20" y="231"/>
                  </a:lnTo>
                  <a:lnTo>
                    <a:pt x="16" y="240"/>
                  </a:lnTo>
                  <a:lnTo>
                    <a:pt x="13" y="248"/>
                  </a:lnTo>
                  <a:lnTo>
                    <a:pt x="10" y="255"/>
                  </a:lnTo>
                  <a:lnTo>
                    <a:pt x="6" y="263"/>
                  </a:lnTo>
                  <a:lnTo>
                    <a:pt x="3" y="268"/>
                  </a:lnTo>
                  <a:lnTo>
                    <a:pt x="2" y="272"/>
                  </a:lnTo>
                  <a:lnTo>
                    <a:pt x="1" y="272"/>
                  </a:lnTo>
                  <a:lnTo>
                    <a:pt x="0" y="276"/>
                  </a:lnTo>
                  <a:lnTo>
                    <a:pt x="0" y="284"/>
                  </a:lnTo>
                  <a:lnTo>
                    <a:pt x="1" y="292"/>
                  </a:lnTo>
                  <a:lnTo>
                    <a:pt x="5" y="297"/>
                  </a:lnTo>
                  <a:lnTo>
                    <a:pt x="12" y="293"/>
                  </a:lnTo>
                  <a:lnTo>
                    <a:pt x="13" y="292"/>
                  </a:lnTo>
                  <a:lnTo>
                    <a:pt x="14" y="286"/>
                  </a:lnTo>
                  <a:lnTo>
                    <a:pt x="16" y="278"/>
                  </a:lnTo>
                  <a:lnTo>
                    <a:pt x="19" y="269"/>
                  </a:lnTo>
                  <a:lnTo>
                    <a:pt x="23" y="258"/>
                  </a:lnTo>
                  <a:lnTo>
                    <a:pt x="27" y="247"/>
                  </a:lnTo>
                  <a:lnTo>
                    <a:pt x="32" y="236"/>
                  </a:lnTo>
                  <a:lnTo>
                    <a:pt x="36" y="228"/>
                  </a:lnTo>
                  <a:lnTo>
                    <a:pt x="40" y="222"/>
                  </a:lnTo>
                  <a:lnTo>
                    <a:pt x="43" y="219"/>
                  </a:lnTo>
                  <a:lnTo>
                    <a:pt x="43" y="218"/>
                  </a:lnTo>
                  <a:lnTo>
                    <a:pt x="43" y="215"/>
                  </a:lnTo>
                  <a:lnTo>
                    <a:pt x="43" y="211"/>
                  </a:lnTo>
                  <a:lnTo>
                    <a:pt x="44" y="205"/>
                  </a:lnTo>
                  <a:lnTo>
                    <a:pt x="45" y="199"/>
                  </a:lnTo>
                  <a:lnTo>
                    <a:pt x="46" y="191"/>
                  </a:lnTo>
                  <a:lnTo>
                    <a:pt x="49" y="183"/>
                  </a:lnTo>
                  <a:lnTo>
                    <a:pt x="53" y="174"/>
                  </a:lnTo>
                  <a:lnTo>
                    <a:pt x="58" y="167"/>
                  </a:lnTo>
                  <a:lnTo>
                    <a:pt x="65" y="158"/>
                  </a:lnTo>
                  <a:lnTo>
                    <a:pt x="165" y="4"/>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755" name="Freeform 731"/>
            <p:cNvSpPr>
              <a:spLocks/>
            </p:cNvSpPr>
            <p:nvPr/>
          </p:nvSpPr>
          <p:spPr bwMode="auto">
            <a:xfrm>
              <a:off x="351" y="251"/>
              <a:ext cx="172" cy="304"/>
            </a:xfrm>
            <a:custGeom>
              <a:avLst/>
              <a:gdLst/>
              <a:ahLst/>
              <a:cxnLst>
                <a:cxn ang="0">
                  <a:pos x="171" y="4"/>
                </a:cxn>
                <a:cxn ang="0">
                  <a:pos x="170" y="4"/>
                </a:cxn>
                <a:cxn ang="0">
                  <a:pos x="168" y="4"/>
                </a:cxn>
                <a:cxn ang="0">
                  <a:pos x="166" y="3"/>
                </a:cxn>
                <a:cxn ang="0">
                  <a:pos x="165" y="1"/>
                </a:cxn>
                <a:cxn ang="0">
                  <a:pos x="164" y="0"/>
                </a:cxn>
                <a:cxn ang="0">
                  <a:pos x="45" y="173"/>
                </a:cxn>
                <a:cxn ang="0">
                  <a:pos x="45" y="174"/>
                </a:cxn>
                <a:cxn ang="0">
                  <a:pos x="44" y="176"/>
                </a:cxn>
                <a:cxn ang="0">
                  <a:pos x="44" y="178"/>
                </a:cxn>
                <a:cxn ang="0">
                  <a:pos x="43" y="179"/>
                </a:cxn>
                <a:cxn ang="0">
                  <a:pos x="42" y="179"/>
                </a:cxn>
                <a:cxn ang="0">
                  <a:pos x="42" y="181"/>
                </a:cxn>
                <a:cxn ang="0">
                  <a:pos x="41" y="185"/>
                </a:cxn>
                <a:cxn ang="0">
                  <a:pos x="40" y="190"/>
                </a:cxn>
                <a:cxn ang="0">
                  <a:pos x="38" y="194"/>
                </a:cxn>
                <a:cxn ang="0">
                  <a:pos x="36" y="195"/>
                </a:cxn>
                <a:cxn ang="0">
                  <a:pos x="35" y="195"/>
                </a:cxn>
                <a:cxn ang="0">
                  <a:pos x="33" y="196"/>
                </a:cxn>
                <a:cxn ang="0">
                  <a:pos x="30" y="198"/>
                </a:cxn>
                <a:cxn ang="0">
                  <a:pos x="29" y="201"/>
                </a:cxn>
                <a:cxn ang="0">
                  <a:pos x="29" y="204"/>
                </a:cxn>
                <a:cxn ang="0">
                  <a:pos x="31" y="206"/>
                </a:cxn>
                <a:cxn ang="0">
                  <a:pos x="32" y="208"/>
                </a:cxn>
                <a:cxn ang="0">
                  <a:pos x="32" y="213"/>
                </a:cxn>
                <a:cxn ang="0">
                  <a:pos x="30" y="219"/>
                </a:cxn>
                <a:cxn ang="0">
                  <a:pos x="28" y="223"/>
                </a:cxn>
                <a:cxn ang="0">
                  <a:pos x="24" y="229"/>
                </a:cxn>
                <a:cxn ang="0">
                  <a:pos x="21" y="236"/>
                </a:cxn>
                <a:cxn ang="0">
                  <a:pos x="17" y="245"/>
                </a:cxn>
                <a:cxn ang="0">
                  <a:pos x="13" y="253"/>
                </a:cxn>
                <a:cxn ang="0">
                  <a:pos x="10" y="260"/>
                </a:cxn>
                <a:cxn ang="0">
                  <a:pos x="6" y="268"/>
                </a:cxn>
                <a:cxn ang="0">
                  <a:pos x="3" y="273"/>
                </a:cxn>
                <a:cxn ang="0">
                  <a:pos x="2" y="277"/>
                </a:cxn>
                <a:cxn ang="0">
                  <a:pos x="1" y="278"/>
                </a:cxn>
                <a:cxn ang="0">
                  <a:pos x="0" y="282"/>
                </a:cxn>
                <a:cxn ang="0">
                  <a:pos x="0" y="290"/>
                </a:cxn>
                <a:cxn ang="0">
                  <a:pos x="1" y="298"/>
                </a:cxn>
                <a:cxn ang="0">
                  <a:pos x="5" y="303"/>
                </a:cxn>
                <a:cxn ang="0">
                  <a:pos x="12" y="299"/>
                </a:cxn>
                <a:cxn ang="0">
                  <a:pos x="13" y="298"/>
                </a:cxn>
                <a:cxn ang="0">
                  <a:pos x="15" y="292"/>
                </a:cxn>
                <a:cxn ang="0">
                  <a:pos x="17" y="284"/>
                </a:cxn>
                <a:cxn ang="0">
                  <a:pos x="20" y="274"/>
                </a:cxn>
                <a:cxn ang="0">
                  <a:pos x="24" y="263"/>
                </a:cxn>
                <a:cxn ang="0">
                  <a:pos x="28" y="252"/>
                </a:cxn>
                <a:cxn ang="0">
                  <a:pos x="33" y="241"/>
                </a:cxn>
                <a:cxn ang="0">
                  <a:pos x="37" y="233"/>
                </a:cxn>
                <a:cxn ang="0">
                  <a:pos x="41" y="226"/>
                </a:cxn>
                <a:cxn ang="0">
                  <a:pos x="45" y="223"/>
                </a:cxn>
                <a:cxn ang="0">
                  <a:pos x="45" y="222"/>
                </a:cxn>
                <a:cxn ang="0">
                  <a:pos x="45" y="219"/>
                </a:cxn>
                <a:cxn ang="0">
                  <a:pos x="45" y="215"/>
                </a:cxn>
                <a:cxn ang="0">
                  <a:pos x="46" y="209"/>
                </a:cxn>
                <a:cxn ang="0">
                  <a:pos x="47" y="203"/>
                </a:cxn>
                <a:cxn ang="0">
                  <a:pos x="48" y="195"/>
                </a:cxn>
                <a:cxn ang="0">
                  <a:pos x="51" y="187"/>
                </a:cxn>
                <a:cxn ang="0">
                  <a:pos x="55" y="178"/>
                </a:cxn>
                <a:cxn ang="0">
                  <a:pos x="60" y="170"/>
                </a:cxn>
                <a:cxn ang="0">
                  <a:pos x="67" y="161"/>
                </a:cxn>
                <a:cxn ang="0">
                  <a:pos x="171" y="4"/>
                </a:cxn>
              </a:cxnLst>
              <a:rect l="0" t="0" r="r" b="b"/>
              <a:pathLst>
                <a:path w="172" h="304">
                  <a:moveTo>
                    <a:pt x="171" y="4"/>
                  </a:moveTo>
                  <a:lnTo>
                    <a:pt x="170" y="4"/>
                  </a:lnTo>
                  <a:lnTo>
                    <a:pt x="168" y="4"/>
                  </a:lnTo>
                  <a:lnTo>
                    <a:pt x="166" y="3"/>
                  </a:lnTo>
                  <a:lnTo>
                    <a:pt x="165" y="1"/>
                  </a:lnTo>
                  <a:lnTo>
                    <a:pt x="164" y="0"/>
                  </a:lnTo>
                  <a:lnTo>
                    <a:pt x="45" y="173"/>
                  </a:lnTo>
                  <a:lnTo>
                    <a:pt x="45" y="174"/>
                  </a:lnTo>
                  <a:lnTo>
                    <a:pt x="44" y="176"/>
                  </a:lnTo>
                  <a:lnTo>
                    <a:pt x="44" y="178"/>
                  </a:lnTo>
                  <a:lnTo>
                    <a:pt x="43" y="179"/>
                  </a:lnTo>
                  <a:lnTo>
                    <a:pt x="42" y="179"/>
                  </a:lnTo>
                  <a:lnTo>
                    <a:pt x="42" y="181"/>
                  </a:lnTo>
                  <a:lnTo>
                    <a:pt x="41" y="185"/>
                  </a:lnTo>
                  <a:lnTo>
                    <a:pt x="40" y="190"/>
                  </a:lnTo>
                  <a:lnTo>
                    <a:pt x="38" y="194"/>
                  </a:lnTo>
                  <a:lnTo>
                    <a:pt x="36" y="195"/>
                  </a:lnTo>
                  <a:lnTo>
                    <a:pt x="35" y="195"/>
                  </a:lnTo>
                  <a:lnTo>
                    <a:pt x="33" y="196"/>
                  </a:lnTo>
                  <a:lnTo>
                    <a:pt x="30" y="198"/>
                  </a:lnTo>
                  <a:lnTo>
                    <a:pt x="29" y="201"/>
                  </a:lnTo>
                  <a:lnTo>
                    <a:pt x="29" y="204"/>
                  </a:lnTo>
                  <a:lnTo>
                    <a:pt x="31" y="206"/>
                  </a:lnTo>
                  <a:lnTo>
                    <a:pt x="32" y="208"/>
                  </a:lnTo>
                  <a:lnTo>
                    <a:pt x="32" y="213"/>
                  </a:lnTo>
                  <a:lnTo>
                    <a:pt x="30" y="219"/>
                  </a:lnTo>
                  <a:lnTo>
                    <a:pt x="28" y="223"/>
                  </a:lnTo>
                  <a:lnTo>
                    <a:pt x="24" y="229"/>
                  </a:lnTo>
                  <a:lnTo>
                    <a:pt x="21" y="236"/>
                  </a:lnTo>
                  <a:lnTo>
                    <a:pt x="17" y="245"/>
                  </a:lnTo>
                  <a:lnTo>
                    <a:pt x="13" y="253"/>
                  </a:lnTo>
                  <a:lnTo>
                    <a:pt x="10" y="260"/>
                  </a:lnTo>
                  <a:lnTo>
                    <a:pt x="6" y="268"/>
                  </a:lnTo>
                  <a:lnTo>
                    <a:pt x="3" y="273"/>
                  </a:lnTo>
                  <a:lnTo>
                    <a:pt x="2" y="277"/>
                  </a:lnTo>
                  <a:lnTo>
                    <a:pt x="1" y="278"/>
                  </a:lnTo>
                  <a:lnTo>
                    <a:pt x="0" y="282"/>
                  </a:lnTo>
                  <a:lnTo>
                    <a:pt x="0" y="290"/>
                  </a:lnTo>
                  <a:lnTo>
                    <a:pt x="1" y="298"/>
                  </a:lnTo>
                  <a:lnTo>
                    <a:pt x="5" y="303"/>
                  </a:lnTo>
                  <a:lnTo>
                    <a:pt x="12" y="299"/>
                  </a:lnTo>
                  <a:lnTo>
                    <a:pt x="13" y="298"/>
                  </a:lnTo>
                  <a:lnTo>
                    <a:pt x="15" y="292"/>
                  </a:lnTo>
                  <a:lnTo>
                    <a:pt x="17" y="284"/>
                  </a:lnTo>
                  <a:lnTo>
                    <a:pt x="20" y="274"/>
                  </a:lnTo>
                  <a:lnTo>
                    <a:pt x="24" y="263"/>
                  </a:lnTo>
                  <a:lnTo>
                    <a:pt x="28" y="252"/>
                  </a:lnTo>
                  <a:lnTo>
                    <a:pt x="33" y="241"/>
                  </a:lnTo>
                  <a:lnTo>
                    <a:pt x="37" y="233"/>
                  </a:lnTo>
                  <a:lnTo>
                    <a:pt x="41" y="226"/>
                  </a:lnTo>
                  <a:lnTo>
                    <a:pt x="45" y="223"/>
                  </a:lnTo>
                  <a:lnTo>
                    <a:pt x="45" y="222"/>
                  </a:lnTo>
                  <a:lnTo>
                    <a:pt x="45" y="219"/>
                  </a:lnTo>
                  <a:lnTo>
                    <a:pt x="45" y="215"/>
                  </a:lnTo>
                  <a:lnTo>
                    <a:pt x="46" y="209"/>
                  </a:lnTo>
                  <a:lnTo>
                    <a:pt x="47" y="203"/>
                  </a:lnTo>
                  <a:lnTo>
                    <a:pt x="48" y="195"/>
                  </a:lnTo>
                  <a:lnTo>
                    <a:pt x="51" y="187"/>
                  </a:lnTo>
                  <a:lnTo>
                    <a:pt x="55" y="178"/>
                  </a:lnTo>
                  <a:lnTo>
                    <a:pt x="60" y="170"/>
                  </a:lnTo>
                  <a:lnTo>
                    <a:pt x="67" y="161"/>
                  </a:lnTo>
                  <a:lnTo>
                    <a:pt x="171" y="4"/>
                  </a:lnTo>
                </a:path>
              </a:pathLst>
            </a:custGeom>
            <a:noFill/>
            <a:ln w="12700" cap="rnd" cmpd="sng">
              <a:solidFill>
                <a:srgbClr val="470000"/>
              </a:solidFill>
              <a:prstDash val="solid"/>
              <a:round/>
              <a:headEnd/>
              <a:tailEnd/>
            </a:ln>
            <a:effectLst/>
          </p:spPr>
          <p:txBody>
            <a:bodyPr wrap="none" lIns="104683" tIns="52342" rIns="104683" bIns="52342">
              <a:spAutoFit/>
            </a:bodyPr>
            <a:lstStyle/>
            <a:p>
              <a:pPr>
                <a:defRPr/>
              </a:pPr>
              <a:endParaRPr lang="en-US" dirty="0"/>
            </a:p>
          </p:txBody>
        </p:sp>
        <p:sp>
          <p:nvSpPr>
            <p:cNvPr id="1756" name="Line 732"/>
            <p:cNvSpPr>
              <a:spLocks noChangeShapeType="1"/>
            </p:cNvSpPr>
            <p:nvPr/>
          </p:nvSpPr>
          <p:spPr bwMode="auto">
            <a:xfrm flipH="1">
              <a:off x="519" y="239"/>
              <a:ext cx="10" cy="14"/>
            </a:xfrm>
            <a:prstGeom prst="line">
              <a:avLst/>
            </a:prstGeom>
            <a:noFill/>
            <a:ln w="9525">
              <a:noFill/>
              <a:round/>
              <a:headEnd type="none" w="sm" len="sm"/>
              <a:tailEnd type="none" w="sm" len="sm"/>
            </a:ln>
            <a:effectLst/>
          </p:spPr>
          <p:txBody>
            <a:bodyPr wrap="none" lIns="104683" tIns="52342" rIns="104683" bIns="52342">
              <a:spAutoFit/>
            </a:bodyPr>
            <a:lstStyle/>
            <a:p>
              <a:pPr>
                <a:defRPr/>
              </a:pPr>
              <a:endParaRPr lang="en-US" dirty="0"/>
            </a:p>
          </p:txBody>
        </p:sp>
        <p:sp>
          <p:nvSpPr>
            <p:cNvPr id="1757" name="Line 733"/>
            <p:cNvSpPr>
              <a:spLocks noChangeShapeType="1"/>
            </p:cNvSpPr>
            <p:nvPr/>
          </p:nvSpPr>
          <p:spPr bwMode="auto">
            <a:xfrm flipH="1">
              <a:off x="519" y="239"/>
              <a:ext cx="10" cy="14"/>
            </a:xfrm>
            <a:prstGeom prst="line">
              <a:avLst/>
            </a:prstGeom>
            <a:noFill/>
            <a:ln w="12700">
              <a:solidFill>
                <a:srgbClr val="D80033"/>
              </a:solidFill>
              <a:round/>
              <a:headEnd type="none" w="sm" len="sm"/>
              <a:tailEnd type="none" w="sm" len="sm"/>
            </a:ln>
            <a:effectLst/>
          </p:spPr>
          <p:txBody>
            <a:bodyPr wrap="none" lIns="104683" tIns="52342" rIns="104683" bIns="52342">
              <a:spAutoFit/>
            </a:bodyPr>
            <a:lstStyle/>
            <a:p>
              <a:pPr>
                <a:defRPr/>
              </a:pPr>
              <a:endParaRPr lang="en-US" dirty="0"/>
            </a:p>
          </p:txBody>
        </p:sp>
        <p:sp>
          <p:nvSpPr>
            <p:cNvPr id="1758" name="Line 734"/>
            <p:cNvSpPr>
              <a:spLocks noChangeShapeType="1"/>
            </p:cNvSpPr>
            <p:nvPr/>
          </p:nvSpPr>
          <p:spPr bwMode="auto">
            <a:xfrm flipH="1">
              <a:off x="417" y="259"/>
              <a:ext cx="101" cy="152"/>
            </a:xfrm>
            <a:prstGeom prst="line">
              <a:avLst/>
            </a:prstGeom>
            <a:noFill/>
            <a:ln w="12700">
              <a:solidFill>
                <a:srgbClr val="470000"/>
              </a:solidFill>
              <a:round/>
              <a:headEnd type="none" w="sm" len="sm"/>
              <a:tailEnd type="none" w="sm" len="sm"/>
            </a:ln>
            <a:effectLst/>
          </p:spPr>
          <p:txBody>
            <a:bodyPr wrap="none" lIns="104683" tIns="52342" rIns="104683" bIns="52342">
              <a:spAutoFit/>
            </a:bodyPr>
            <a:lstStyle/>
            <a:p>
              <a:pPr>
                <a:defRPr/>
              </a:pPr>
              <a:endParaRPr lang="en-US" dirty="0"/>
            </a:p>
          </p:txBody>
        </p:sp>
        <p:sp>
          <p:nvSpPr>
            <p:cNvPr id="1759" name="Line 735"/>
            <p:cNvSpPr>
              <a:spLocks noChangeShapeType="1"/>
            </p:cNvSpPr>
            <p:nvPr/>
          </p:nvSpPr>
          <p:spPr bwMode="auto">
            <a:xfrm flipV="1">
              <a:off x="417" y="259"/>
              <a:ext cx="101" cy="152"/>
            </a:xfrm>
            <a:prstGeom prst="line">
              <a:avLst/>
            </a:prstGeom>
            <a:noFill/>
            <a:ln w="12700">
              <a:solidFill>
                <a:srgbClr val="520000"/>
              </a:solidFill>
              <a:round/>
              <a:headEnd type="none" w="sm" len="sm"/>
              <a:tailEnd type="none" w="sm" len="sm"/>
            </a:ln>
            <a:effectLst/>
          </p:spPr>
          <p:txBody>
            <a:bodyPr wrap="none" lIns="104683" tIns="52342" rIns="104683" bIns="52342">
              <a:spAutoFit/>
            </a:bodyPr>
            <a:lstStyle/>
            <a:p>
              <a:pPr>
                <a:defRPr/>
              </a:pPr>
              <a:endParaRPr lang="en-US" dirty="0"/>
            </a:p>
          </p:txBody>
        </p:sp>
        <p:sp>
          <p:nvSpPr>
            <p:cNvPr id="1760" name="Line 736"/>
            <p:cNvSpPr>
              <a:spLocks noChangeShapeType="1"/>
            </p:cNvSpPr>
            <p:nvPr/>
          </p:nvSpPr>
          <p:spPr bwMode="auto">
            <a:xfrm flipV="1">
              <a:off x="416" y="259"/>
              <a:ext cx="101" cy="152"/>
            </a:xfrm>
            <a:prstGeom prst="line">
              <a:avLst/>
            </a:prstGeom>
            <a:noFill/>
            <a:ln w="12700">
              <a:solidFill>
                <a:srgbClr val="5C0000"/>
              </a:solidFill>
              <a:round/>
              <a:headEnd type="none" w="sm" len="sm"/>
              <a:tailEnd type="none" w="sm" len="sm"/>
            </a:ln>
            <a:effectLst/>
          </p:spPr>
          <p:txBody>
            <a:bodyPr wrap="none" lIns="104683" tIns="52342" rIns="104683" bIns="52342">
              <a:spAutoFit/>
            </a:bodyPr>
            <a:lstStyle/>
            <a:p>
              <a:pPr>
                <a:defRPr/>
              </a:pPr>
              <a:endParaRPr lang="en-US" dirty="0"/>
            </a:p>
          </p:txBody>
        </p:sp>
        <p:sp>
          <p:nvSpPr>
            <p:cNvPr id="1761" name="Line 737"/>
            <p:cNvSpPr>
              <a:spLocks noChangeShapeType="1"/>
            </p:cNvSpPr>
            <p:nvPr/>
          </p:nvSpPr>
          <p:spPr bwMode="auto">
            <a:xfrm flipV="1">
              <a:off x="416" y="259"/>
              <a:ext cx="101" cy="152"/>
            </a:xfrm>
            <a:prstGeom prst="line">
              <a:avLst/>
            </a:prstGeom>
            <a:noFill/>
            <a:ln w="12700">
              <a:solidFill>
                <a:srgbClr val="670000"/>
              </a:solidFill>
              <a:round/>
              <a:headEnd type="none" w="sm" len="sm"/>
              <a:tailEnd type="none" w="sm" len="sm"/>
            </a:ln>
            <a:effectLst/>
          </p:spPr>
          <p:txBody>
            <a:bodyPr wrap="none" lIns="104683" tIns="52342" rIns="104683" bIns="52342">
              <a:spAutoFit/>
            </a:bodyPr>
            <a:lstStyle/>
            <a:p>
              <a:pPr>
                <a:defRPr/>
              </a:pPr>
              <a:endParaRPr lang="en-US" dirty="0"/>
            </a:p>
          </p:txBody>
        </p:sp>
        <p:sp>
          <p:nvSpPr>
            <p:cNvPr id="1762" name="Line 738"/>
            <p:cNvSpPr>
              <a:spLocks noChangeShapeType="1"/>
            </p:cNvSpPr>
            <p:nvPr/>
          </p:nvSpPr>
          <p:spPr bwMode="auto">
            <a:xfrm flipV="1">
              <a:off x="416" y="259"/>
              <a:ext cx="101" cy="151"/>
            </a:xfrm>
            <a:prstGeom prst="line">
              <a:avLst/>
            </a:prstGeom>
            <a:noFill/>
            <a:ln w="12700">
              <a:solidFill>
                <a:srgbClr val="720000"/>
              </a:solidFill>
              <a:round/>
              <a:headEnd type="none" w="sm" len="sm"/>
              <a:tailEnd type="none" w="sm" len="sm"/>
            </a:ln>
            <a:effectLst/>
          </p:spPr>
          <p:txBody>
            <a:bodyPr wrap="none" lIns="104683" tIns="52342" rIns="104683" bIns="52342">
              <a:spAutoFit/>
            </a:bodyPr>
            <a:lstStyle/>
            <a:p>
              <a:pPr>
                <a:defRPr/>
              </a:pPr>
              <a:endParaRPr lang="en-US" dirty="0"/>
            </a:p>
          </p:txBody>
        </p:sp>
        <p:sp>
          <p:nvSpPr>
            <p:cNvPr id="1763" name="Line 739"/>
            <p:cNvSpPr>
              <a:spLocks noChangeShapeType="1"/>
            </p:cNvSpPr>
            <p:nvPr/>
          </p:nvSpPr>
          <p:spPr bwMode="auto">
            <a:xfrm flipV="1">
              <a:off x="416" y="259"/>
              <a:ext cx="101" cy="151"/>
            </a:xfrm>
            <a:prstGeom prst="line">
              <a:avLst/>
            </a:prstGeom>
            <a:noFill/>
            <a:ln w="12700">
              <a:solidFill>
                <a:srgbClr val="7D0000"/>
              </a:solidFill>
              <a:round/>
              <a:headEnd type="none" w="sm" len="sm"/>
              <a:tailEnd type="none" w="sm" len="sm"/>
            </a:ln>
            <a:effectLst/>
          </p:spPr>
          <p:txBody>
            <a:bodyPr wrap="none" lIns="104683" tIns="52342" rIns="104683" bIns="52342">
              <a:spAutoFit/>
            </a:bodyPr>
            <a:lstStyle/>
            <a:p>
              <a:pPr>
                <a:defRPr/>
              </a:pPr>
              <a:endParaRPr lang="en-US" dirty="0"/>
            </a:p>
          </p:txBody>
        </p:sp>
        <p:sp>
          <p:nvSpPr>
            <p:cNvPr id="1764" name="Line 740"/>
            <p:cNvSpPr>
              <a:spLocks noChangeShapeType="1"/>
            </p:cNvSpPr>
            <p:nvPr/>
          </p:nvSpPr>
          <p:spPr bwMode="auto">
            <a:xfrm flipV="1">
              <a:off x="415" y="258"/>
              <a:ext cx="101" cy="152"/>
            </a:xfrm>
            <a:prstGeom prst="line">
              <a:avLst/>
            </a:prstGeom>
            <a:noFill/>
            <a:ln w="12700">
              <a:solidFill>
                <a:srgbClr val="880400"/>
              </a:solidFill>
              <a:round/>
              <a:headEnd type="none" w="sm" len="sm"/>
              <a:tailEnd type="none" w="sm" len="sm"/>
            </a:ln>
            <a:effectLst/>
          </p:spPr>
          <p:txBody>
            <a:bodyPr wrap="none" lIns="104683" tIns="52342" rIns="104683" bIns="52342">
              <a:spAutoFit/>
            </a:bodyPr>
            <a:lstStyle/>
            <a:p>
              <a:pPr>
                <a:defRPr/>
              </a:pPr>
              <a:endParaRPr lang="en-US" dirty="0"/>
            </a:p>
          </p:txBody>
        </p:sp>
        <p:sp>
          <p:nvSpPr>
            <p:cNvPr id="1765" name="Line 741"/>
            <p:cNvSpPr>
              <a:spLocks noChangeShapeType="1"/>
            </p:cNvSpPr>
            <p:nvPr/>
          </p:nvSpPr>
          <p:spPr bwMode="auto">
            <a:xfrm flipV="1">
              <a:off x="415" y="258"/>
              <a:ext cx="101" cy="152"/>
            </a:xfrm>
            <a:prstGeom prst="line">
              <a:avLst/>
            </a:prstGeom>
            <a:noFill/>
            <a:ln w="12700">
              <a:solidFill>
                <a:srgbClr val="921A04"/>
              </a:solidFill>
              <a:round/>
              <a:headEnd type="none" w="sm" len="sm"/>
              <a:tailEnd type="none" w="sm" len="sm"/>
            </a:ln>
            <a:effectLst/>
          </p:spPr>
          <p:txBody>
            <a:bodyPr wrap="none" lIns="104683" tIns="52342" rIns="104683" bIns="52342">
              <a:spAutoFit/>
            </a:bodyPr>
            <a:lstStyle/>
            <a:p>
              <a:pPr>
                <a:defRPr/>
              </a:pPr>
              <a:endParaRPr lang="en-US" dirty="0"/>
            </a:p>
          </p:txBody>
        </p:sp>
        <p:sp>
          <p:nvSpPr>
            <p:cNvPr id="1766" name="Line 742"/>
            <p:cNvSpPr>
              <a:spLocks noChangeShapeType="1"/>
            </p:cNvSpPr>
            <p:nvPr/>
          </p:nvSpPr>
          <p:spPr bwMode="auto">
            <a:xfrm flipV="1">
              <a:off x="415" y="258"/>
              <a:ext cx="101" cy="152"/>
            </a:xfrm>
            <a:prstGeom prst="line">
              <a:avLst/>
            </a:prstGeom>
            <a:noFill/>
            <a:ln w="12700">
              <a:solidFill>
                <a:srgbClr val="9D311F"/>
              </a:solidFill>
              <a:round/>
              <a:headEnd type="none" w="sm" len="sm"/>
              <a:tailEnd type="none" w="sm" len="sm"/>
            </a:ln>
            <a:effectLst/>
          </p:spPr>
          <p:txBody>
            <a:bodyPr wrap="none" lIns="104683" tIns="52342" rIns="104683" bIns="52342">
              <a:spAutoFit/>
            </a:bodyPr>
            <a:lstStyle/>
            <a:p>
              <a:pPr>
                <a:defRPr/>
              </a:pPr>
              <a:endParaRPr lang="en-US" dirty="0"/>
            </a:p>
          </p:txBody>
        </p:sp>
        <p:sp>
          <p:nvSpPr>
            <p:cNvPr id="1767" name="Line 743"/>
            <p:cNvSpPr>
              <a:spLocks noChangeShapeType="1"/>
            </p:cNvSpPr>
            <p:nvPr/>
          </p:nvSpPr>
          <p:spPr bwMode="auto">
            <a:xfrm flipH="1">
              <a:off x="415" y="258"/>
              <a:ext cx="101" cy="152"/>
            </a:xfrm>
            <a:prstGeom prst="line">
              <a:avLst/>
            </a:prstGeom>
            <a:noFill/>
            <a:ln w="12700">
              <a:solidFill>
                <a:srgbClr val="A8473A"/>
              </a:solidFill>
              <a:round/>
              <a:headEnd type="none" w="sm" len="sm"/>
              <a:tailEnd type="none" w="sm" len="sm"/>
            </a:ln>
            <a:effectLst/>
          </p:spPr>
          <p:txBody>
            <a:bodyPr wrap="none" lIns="104683" tIns="52342" rIns="104683" bIns="52342">
              <a:spAutoFit/>
            </a:bodyPr>
            <a:lstStyle/>
            <a:p>
              <a:pPr>
                <a:defRPr/>
              </a:pPr>
              <a:endParaRPr lang="en-US" dirty="0"/>
            </a:p>
          </p:txBody>
        </p:sp>
        <p:sp>
          <p:nvSpPr>
            <p:cNvPr id="1768" name="Freeform 744"/>
            <p:cNvSpPr>
              <a:spLocks/>
            </p:cNvSpPr>
            <p:nvPr/>
          </p:nvSpPr>
          <p:spPr bwMode="auto">
            <a:xfrm>
              <a:off x="353" y="459"/>
              <a:ext cx="41" cy="87"/>
            </a:xfrm>
            <a:custGeom>
              <a:avLst/>
              <a:gdLst/>
              <a:ahLst/>
              <a:cxnLst>
                <a:cxn ang="0">
                  <a:pos x="40" y="0"/>
                </a:cxn>
                <a:cxn ang="0">
                  <a:pos x="39" y="2"/>
                </a:cxn>
                <a:cxn ang="0">
                  <a:pos x="36" y="9"/>
                </a:cxn>
                <a:cxn ang="0">
                  <a:pos x="32" y="19"/>
                </a:cxn>
                <a:cxn ang="0">
                  <a:pos x="27" y="31"/>
                </a:cxn>
                <a:cxn ang="0">
                  <a:pos x="22" y="43"/>
                </a:cxn>
                <a:cxn ang="0">
                  <a:pos x="16" y="56"/>
                </a:cxn>
                <a:cxn ang="0">
                  <a:pos x="11" y="68"/>
                </a:cxn>
                <a:cxn ang="0">
                  <a:pos x="6" y="78"/>
                </a:cxn>
                <a:cxn ang="0">
                  <a:pos x="3" y="84"/>
                </a:cxn>
                <a:cxn ang="0">
                  <a:pos x="0" y="86"/>
                </a:cxn>
              </a:cxnLst>
              <a:rect l="0" t="0" r="r" b="b"/>
              <a:pathLst>
                <a:path w="41" h="87">
                  <a:moveTo>
                    <a:pt x="40" y="0"/>
                  </a:moveTo>
                  <a:lnTo>
                    <a:pt x="39" y="2"/>
                  </a:lnTo>
                  <a:lnTo>
                    <a:pt x="36" y="9"/>
                  </a:lnTo>
                  <a:lnTo>
                    <a:pt x="32" y="19"/>
                  </a:lnTo>
                  <a:lnTo>
                    <a:pt x="27" y="31"/>
                  </a:lnTo>
                  <a:lnTo>
                    <a:pt x="22" y="43"/>
                  </a:lnTo>
                  <a:lnTo>
                    <a:pt x="16" y="56"/>
                  </a:lnTo>
                  <a:lnTo>
                    <a:pt x="11" y="68"/>
                  </a:lnTo>
                  <a:lnTo>
                    <a:pt x="6" y="78"/>
                  </a:lnTo>
                  <a:lnTo>
                    <a:pt x="3" y="84"/>
                  </a:lnTo>
                  <a:lnTo>
                    <a:pt x="0" y="86"/>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69" name="Freeform 745"/>
            <p:cNvSpPr>
              <a:spLocks/>
            </p:cNvSpPr>
            <p:nvPr/>
          </p:nvSpPr>
          <p:spPr bwMode="auto">
            <a:xfrm>
              <a:off x="359" y="347"/>
              <a:ext cx="51" cy="72"/>
            </a:xfrm>
            <a:custGeom>
              <a:avLst/>
              <a:gdLst/>
              <a:ahLst/>
              <a:cxnLst>
                <a:cxn ang="0">
                  <a:pos x="0" y="9"/>
                </a:cxn>
                <a:cxn ang="0">
                  <a:pos x="2" y="2"/>
                </a:cxn>
                <a:cxn ang="0">
                  <a:pos x="10" y="1"/>
                </a:cxn>
                <a:cxn ang="0">
                  <a:pos x="18" y="5"/>
                </a:cxn>
                <a:cxn ang="0">
                  <a:pos x="22" y="10"/>
                </a:cxn>
                <a:cxn ang="0">
                  <a:pos x="29" y="23"/>
                </a:cxn>
                <a:cxn ang="0">
                  <a:pos x="34" y="32"/>
                </a:cxn>
                <a:cxn ang="0">
                  <a:pos x="39" y="40"/>
                </a:cxn>
                <a:cxn ang="0">
                  <a:pos x="43" y="43"/>
                </a:cxn>
                <a:cxn ang="0">
                  <a:pos x="48" y="45"/>
                </a:cxn>
                <a:cxn ang="0">
                  <a:pos x="49" y="45"/>
                </a:cxn>
                <a:cxn ang="0">
                  <a:pos x="49" y="50"/>
                </a:cxn>
                <a:cxn ang="0">
                  <a:pos x="53" y="60"/>
                </a:cxn>
                <a:cxn ang="0">
                  <a:pos x="52" y="62"/>
                </a:cxn>
                <a:cxn ang="0">
                  <a:pos x="49" y="63"/>
                </a:cxn>
                <a:cxn ang="0">
                  <a:pos x="49" y="65"/>
                </a:cxn>
                <a:cxn ang="0">
                  <a:pos x="46" y="65"/>
                </a:cxn>
                <a:cxn ang="0">
                  <a:pos x="45" y="66"/>
                </a:cxn>
                <a:cxn ang="0">
                  <a:pos x="43" y="68"/>
                </a:cxn>
                <a:cxn ang="0">
                  <a:pos x="40" y="68"/>
                </a:cxn>
                <a:cxn ang="0">
                  <a:pos x="39" y="71"/>
                </a:cxn>
                <a:cxn ang="0">
                  <a:pos x="35" y="69"/>
                </a:cxn>
                <a:cxn ang="0">
                  <a:pos x="32" y="65"/>
                </a:cxn>
                <a:cxn ang="0">
                  <a:pos x="32" y="58"/>
                </a:cxn>
                <a:cxn ang="0">
                  <a:pos x="35" y="55"/>
                </a:cxn>
                <a:cxn ang="0">
                  <a:pos x="33" y="57"/>
                </a:cxn>
                <a:cxn ang="0">
                  <a:pos x="33" y="58"/>
                </a:cxn>
                <a:cxn ang="0">
                  <a:pos x="33" y="54"/>
                </a:cxn>
                <a:cxn ang="0">
                  <a:pos x="30" y="52"/>
                </a:cxn>
                <a:cxn ang="0">
                  <a:pos x="24" y="47"/>
                </a:cxn>
                <a:cxn ang="0">
                  <a:pos x="17" y="41"/>
                </a:cxn>
                <a:cxn ang="0">
                  <a:pos x="11" y="35"/>
                </a:cxn>
                <a:cxn ang="0">
                  <a:pos x="4" y="27"/>
                </a:cxn>
                <a:cxn ang="0">
                  <a:pos x="1" y="17"/>
                </a:cxn>
              </a:cxnLst>
              <a:rect l="0" t="0" r="r" b="b"/>
              <a:pathLst>
                <a:path w="54" h="72">
                  <a:moveTo>
                    <a:pt x="0" y="11"/>
                  </a:moveTo>
                  <a:lnTo>
                    <a:pt x="0" y="9"/>
                  </a:lnTo>
                  <a:lnTo>
                    <a:pt x="0" y="6"/>
                  </a:lnTo>
                  <a:lnTo>
                    <a:pt x="2" y="2"/>
                  </a:lnTo>
                  <a:lnTo>
                    <a:pt x="4" y="0"/>
                  </a:lnTo>
                  <a:lnTo>
                    <a:pt x="10" y="1"/>
                  </a:lnTo>
                  <a:lnTo>
                    <a:pt x="14" y="4"/>
                  </a:lnTo>
                  <a:lnTo>
                    <a:pt x="18" y="5"/>
                  </a:lnTo>
                  <a:lnTo>
                    <a:pt x="20" y="6"/>
                  </a:lnTo>
                  <a:lnTo>
                    <a:pt x="22" y="10"/>
                  </a:lnTo>
                  <a:lnTo>
                    <a:pt x="26" y="18"/>
                  </a:lnTo>
                  <a:lnTo>
                    <a:pt x="29" y="23"/>
                  </a:lnTo>
                  <a:lnTo>
                    <a:pt x="31" y="28"/>
                  </a:lnTo>
                  <a:lnTo>
                    <a:pt x="34" y="32"/>
                  </a:lnTo>
                  <a:lnTo>
                    <a:pt x="36" y="36"/>
                  </a:lnTo>
                  <a:lnTo>
                    <a:pt x="39" y="40"/>
                  </a:lnTo>
                  <a:lnTo>
                    <a:pt x="40" y="41"/>
                  </a:lnTo>
                  <a:lnTo>
                    <a:pt x="43" y="43"/>
                  </a:lnTo>
                  <a:lnTo>
                    <a:pt x="46" y="45"/>
                  </a:lnTo>
                  <a:lnTo>
                    <a:pt x="48" y="45"/>
                  </a:lnTo>
                  <a:lnTo>
                    <a:pt x="49" y="44"/>
                  </a:lnTo>
                  <a:lnTo>
                    <a:pt x="49" y="45"/>
                  </a:lnTo>
                  <a:lnTo>
                    <a:pt x="49" y="47"/>
                  </a:lnTo>
                  <a:lnTo>
                    <a:pt x="49" y="50"/>
                  </a:lnTo>
                  <a:lnTo>
                    <a:pt x="49" y="54"/>
                  </a:lnTo>
                  <a:lnTo>
                    <a:pt x="53" y="60"/>
                  </a:lnTo>
                  <a:lnTo>
                    <a:pt x="52" y="61"/>
                  </a:lnTo>
                  <a:lnTo>
                    <a:pt x="52" y="62"/>
                  </a:lnTo>
                  <a:lnTo>
                    <a:pt x="50" y="62"/>
                  </a:lnTo>
                  <a:lnTo>
                    <a:pt x="49" y="63"/>
                  </a:lnTo>
                  <a:lnTo>
                    <a:pt x="49" y="64"/>
                  </a:lnTo>
                  <a:lnTo>
                    <a:pt x="49" y="65"/>
                  </a:lnTo>
                  <a:lnTo>
                    <a:pt x="48" y="65"/>
                  </a:lnTo>
                  <a:lnTo>
                    <a:pt x="46" y="65"/>
                  </a:lnTo>
                  <a:lnTo>
                    <a:pt x="46" y="65"/>
                  </a:lnTo>
                  <a:lnTo>
                    <a:pt x="45" y="66"/>
                  </a:lnTo>
                  <a:lnTo>
                    <a:pt x="44" y="67"/>
                  </a:lnTo>
                  <a:lnTo>
                    <a:pt x="43" y="68"/>
                  </a:lnTo>
                  <a:lnTo>
                    <a:pt x="41" y="68"/>
                  </a:lnTo>
                  <a:lnTo>
                    <a:pt x="40" y="68"/>
                  </a:lnTo>
                  <a:lnTo>
                    <a:pt x="40" y="70"/>
                  </a:lnTo>
                  <a:lnTo>
                    <a:pt x="39" y="71"/>
                  </a:lnTo>
                  <a:lnTo>
                    <a:pt x="37" y="71"/>
                  </a:lnTo>
                  <a:lnTo>
                    <a:pt x="35" y="69"/>
                  </a:lnTo>
                  <a:lnTo>
                    <a:pt x="34" y="68"/>
                  </a:lnTo>
                  <a:lnTo>
                    <a:pt x="32" y="65"/>
                  </a:lnTo>
                  <a:lnTo>
                    <a:pt x="31" y="63"/>
                  </a:lnTo>
                  <a:lnTo>
                    <a:pt x="32" y="58"/>
                  </a:lnTo>
                  <a:lnTo>
                    <a:pt x="36" y="54"/>
                  </a:lnTo>
                  <a:lnTo>
                    <a:pt x="35" y="55"/>
                  </a:lnTo>
                  <a:lnTo>
                    <a:pt x="34" y="56"/>
                  </a:lnTo>
                  <a:lnTo>
                    <a:pt x="33" y="57"/>
                  </a:lnTo>
                  <a:lnTo>
                    <a:pt x="32" y="58"/>
                  </a:lnTo>
                  <a:lnTo>
                    <a:pt x="33" y="58"/>
                  </a:lnTo>
                  <a:lnTo>
                    <a:pt x="34" y="56"/>
                  </a:lnTo>
                  <a:lnTo>
                    <a:pt x="33" y="54"/>
                  </a:lnTo>
                  <a:lnTo>
                    <a:pt x="31" y="53"/>
                  </a:lnTo>
                  <a:lnTo>
                    <a:pt x="30" y="52"/>
                  </a:lnTo>
                  <a:lnTo>
                    <a:pt x="27" y="50"/>
                  </a:lnTo>
                  <a:lnTo>
                    <a:pt x="24" y="47"/>
                  </a:lnTo>
                  <a:lnTo>
                    <a:pt x="21" y="44"/>
                  </a:lnTo>
                  <a:lnTo>
                    <a:pt x="17" y="41"/>
                  </a:lnTo>
                  <a:lnTo>
                    <a:pt x="13" y="39"/>
                  </a:lnTo>
                  <a:lnTo>
                    <a:pt x="11" y="35"/>
                  </a:lnTo>
                  <a:lnTo>
                    <a:pt x="7" y="30"/>
                  </a:lnTo>
                  <a:lnTo>
                    <a:pt x="4" y="27"/>
                  </a:lnTo>
                  <a:lnTo>
                    <a:pt x="3" y="22"/>
                  </a:lnTo>
                  <a:lnTo>
                    <a:pt x="1" y="17"/>
                  </a:lnTo>
                  <a:lnTo>
                    <a:pt x="0" y="11"/>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770" name="Freeform 746"/>
            <p:cNvSpPr>
              <a:spLocks/>
            </p:cNvSpPr>
            <p:nvPr/>
          </p:nvSpPr>
          <p:spPr bwMode="auto">
            <a:xfrm>
              <a:off x="359" y="347"/>
              <a:ext cx="52" cy="78"/>
            </a:xfrm>
            <a:custGeom>
              <a:avLst/>
              <a:gdLst/>
              <a:ahLst/>
              <a:cxnLst>
                <a:cxn ang="0">
                  <a:pos x="0" y="10"/>
                </a:cxn>
                <a:cxn ang="0">
                  <a:pos x="2" y="2"/>
                </a:cxn>
                <a:cxn ang="0">
                  <a:pos x="11" y="1"/>
                </a:cxn>
                <a:cxn ang="0">
                  <a:pos x="20" y="5"/>
                </a:cxn>
                <a:cxn ang="0">
                  <a:pos x="25" y="11"/>
                </a:cxn>
                <a:cxn ang="0">
                  <a:pos x="32" y="25"/>
                </a:cxn>
                <a:cxn ang="0">
                  <a:pos x="38" y="35"/>
                </a:cxn>
                <a:cxn ang="0">
                  <a:pos x="43" y="43"/>
                </a:cxn>
                <a:cxn ang="0">
                  <a:pos x="48" y="47"/>
                </a:cxn>
                <a:cxn ang="0">
                  <a:pos x="53" y="49"/>
                </a:cxn>
                <a:cxn ang="0">
                  <a:pos x="55" y="49"/>
                </a:cxn>
                <a:cxn ang="0">
                  <a:pos x="54" y="54"/>
                </a:cxn>
                <a:cxn ang="0">
                  <a:pos x="59" y="65"/>
                </a:cxn>
                <a:cxn ang="0">
                  <a:pos x="58" y="67"/>
                </a:cxn>
                <a:cxn ang="0">
                  <a:pos x="54" y="68"/>
                </a:cxn>
                <a:cxn ang="0">
                  <a:pos x="54" y="70"/>
                </a:cxn>
                <a:cxn ang="0">
                  <a:pos x="51" y="70"/>
                </a:cxn>
                <a:cxn ang="0">
                  <a:pos x="50" y="72"/>
                </a:cxn>
                <a:cxn ang="0">
                  <a:pos x="48" y="74"/>
                </a:cxn>
                <a:cxn ang="0">
                  <a:pos x="45" y="74"/>
                </a:cxn>
                <a:cxn ang="0">
                  <a:pos x="43" y="77"/>
                </a:cxn>
                <a:cxn ang="0">
                  <a:pos x="39" y="75"/>
                </a:cxn>
                <a:cxn ang="0">
                  <a:pos x="36" y="71"/>
                </a:cxn>
                <a:cxn ang="0">
                  <a:pos x="36" y="63"/>
                </a:cxn>
                <a:cxn ang="0">
                  <a:pos x="39" y="60"/>
                </a:cxn>
                <a:cxn ang="0">
                  <a:pos x="37" y="62"/>
                </a:cxn>
                <a:cxn ang="0">
                  <a:pos x="37" y="63"/>
                </a:cxn>
                <a:cxn ang="0">
                  <a:pos x="37" y="59"/>
                </a:cxn>
                <a:cxn ang="0">
                  <a:pos x="33" y="56"/>
                </a:cxn>
                <a:cxn ang="0">
                  <a:pos x="27" y="51"/>
                </a:cxn>
                <a:cxn ang="0">
                  <a:pos x="19" y="45"/>
                </a:cxn>
                <a:cxn ang="0">
                  <a:pos x="12" y="38"/>
                </a:cxn>
                <a:cxn ang="0">
                  <a:pos x="5" y="29"/>
                </a:cxn>
                <a:cxn ang="0">
                  <a:pos x="1" y="18"/>
                </a:cxn>
              </a:cxnLst>
              <a:rect l="0" t="0" r="r" b="b"/>
              <a:pathLst>
                <a:path w="60" h="78">
                  <a:moveTo>
                    <a:pt x="0" y="12"/>
                  </a:moveTo>
                  <a:lnTo>
                    <a:pt x="0" y="10"/>
                  </a:lnTo>
                  <a:lnTo>
                    <a:pt x="0" y="6"/>
                  </a:lnTo>
                  <a:lnTo>
                    <a:pt x="2" y="2"/>
                  </a:lnTo>
                  <a:lnTo>
                    <a:pt x="5" y="0"/>
                  </a:lnTo>
                  <a:lnTo>
                    <a:pt x="11" y="1"/>
                  </a:lnTo>
                  <a:lnTo>
                    <a:pt x="16" y="4"/>
                  </a:lnTo>
                  <a:lnTo>
                    <a:pt x="20" y="5"/>
                  </a:lnTo>
                  <a:lnTo>
                    <a:pt x="22" y="6"/>
                  </a:lnTo>
                  <a:lnTo>
                    <a:pt x="25" y="11"/>
                  </a:lnTo>
                  <a:lnTo>
                    <a:pt x="29" y="19"/>
                  </a:lnTo>
                  <a:lnTo>
                    <a:pt x="32" y="25"/>
                  </a:lnTo>
                  <a:lnTo>
                    <a:pt x="35" y="30"/>
                  </a:lnTo>
                  <a:lnTo>
                    <a:pt x="38" y="35"/>
                  </a:lnTo>
                  <a:lnTo>
                    <a:pt x="40" y="39"/>
                  </a:lnTo>
                  <a:lnTo>
                    <a:pt x="43" y="43"/>
                  </a:lnTo>
                  <a:lnTo>
                    <a:pt x="45" y="45"/>
                  </a:lnTo>
                  <a:lnTo>
                    <a:pt x="48" y="47"/>
                  </a:lnTo>
                  <a:lnTo>
                    <a:pt x="51" y="49"/>
                  </a:lnTo>
                  <a:lnTo>
                    <a:pt x="53" y="49"/>
                  </a:lnTo>
                  <a:lnTo>
                    <a:pt x="55" y="48"/>
                  </a:lnTo>
                  <a:lnTo>
                    <a:pt x="55" y="49"/>
                  </a:lnTo>
                  <a:lnTo>
                    <a:pt x="54" y="51"/>
                  </a:lnTo>
                  <a:lnTo>
                    <a:pt x="54" y="54"/>
                  </a:lnTo>
                  <a:lnTo>
                    <a:pt x="55" y="59"/>
                  </a:lnTo>
                  <a:lnTo>
                    <a:pt x="59" y="65"/>
                  </a:lnTo>
                  <a:lnTo>
                    <a:pt x="58" y="66"/>
                  </a:lnTo>
                  <a:lnTo>
                    <a:pt x="58" y="67"/>
                  </a:lnTo>
                  <a:lnTo>
                    <a:pt x="56" y="67"/>
                  </a:lnTo>
                  <a:lnTo>
                    <a:pt x="54" y="68"/>
                  </a:lnTo>
                  <a:lnTo>
                    <a:pt x="54" y="69"/>
                  </a:lnTo>
                  <a:lnTo>
                    <a:pt x="54" y="70"/>
                  </a:lnTo>
                  <a:lnTo>
                    <a:pt x="53" y="70"/>
                  </a:lnTo>
                  <a:lnTo>
                    <a:pt x="51" y="70"/>
                  </a:lnTo>
                  <a:lnTo>
                    <a:pt x="51" y="71"/>
                  </a:lnTo>
                  <a:lnTo>
                    <a:pt x="50" y="72"/>
                  </a:lnTo>
                  <a:lnTo>
                    <a:pt x="49" y="73"/>
                  </a:lnTo>
                  <a:lnTo>
                    <a:pt x="48" y="74"/>
                  </a:lnTo>
                  <a:lnTo>
                    <a:pt x="46" y="74"/>
                  </a:lnTo>
                  <a:lnTo>
                    <a:pt x="45" y="74"/>
                  </a:lnTo>
                  <a:lnTo>
                    <a:pt x="45" y="76"/>
                  </a:lnTo>
                  <a:lnTo>
                    <a:pt x="43" y="77"/>
                  </a:lnTo>
                  <a:lnTo>
                    <a:pt x="41" y="77"/>
                  </a:lnTo>
                  <a:lnTo>
                    <a:pt x="39" y="75"/>
                  </a:lnTo>
                  <a:lnTo>
                    <a:pt x="38" y="74"/>
                  </a:lnTo>
                  <a:lnTo>
                    <a:pt x="36" y="71"/>
                  </a:lnTo>
                  <a:lnTo>
                    <a:pt x="35" y="68"/>
                  </a:lnTo>
                  <a:lnTo>
                    <a:pt x="36" y="63"/>
                  </a:lnTo>
                  <a:lnTo>
                    <a:pt x="40" y="59"/>
                  </a:lnTo>
                  <a:lnTo>
                    <a:pt x="39" y="60"/>
                  </a:lnTo>
                  <a:lnTo>
                    <a:pt x="38" y="61"/>
                  </a:lnTo>
                  <a:lnTo>
                    <a:pt x="37" y="62"/>
                  </a:lnTo>
                  <a:lnTo>
                    <a:pt x="36" y="63"/>
                  </a:lnTo>
                  <a:lnTo>
                    <a:pt x="37" y="63"/>
                  </a:lnTo>
                  <a:lnTo>
                    <a:pt x="38" y="61"/>
                  </a:lnTo>
                  <a:lnTo>
                    <a:pt x="37" y="59"/>
                  </a:lnTo>
                  <a:lnTo>
                    <a:pt x="35" y="57"/>
                  </a:lnTo>
                  <a:lnTo>
                    <a:pt x="33" y="56"/>
                  </a:lnTo>
                  <a:lnTo>
                    <a:pt x="30" y="54"/>
                  </a:lnTo>
                  <a:lnTo>
                    <a:pt x="27" y="51"/>
                  </a:lnTo>
                  <a:lnTo>
                    <a:pt x="23" y="48"/>
                  </a:lnTo>
                  <a:lnTo>
                    <a:pt x="19" y="45"/>
                  </a:lnTo>
                  <a:lnTo>
                    <a:pt x="15" y="42"/>
                  </a:lnTo>
                  <a:lnTo>
                    <a:pt x="12" y="38"/>
                  </a:lnTo>
                  <a:lnTo>
                    <a:pt x="8" y="33"/>
                  </a:lnTo>
                  <a:lnTo>
                    <a:pt x="5" y="29"/>
                  </a:lnTo>
                  <a:lnTo>
                    <a:pt x="3" y="24"/>
                  </a:lnTo>
                  <a:lnTo>
                    <a:pt x="1" y="18"/>
                  </a:lnTo>
                  <a:lnTo>
                    <a:pt x="0" y="12"/>
                  </a:lnTo>
                </a:path>
              </a:pathLst>
            </a:custGeom>
            <a:noFill/>
            <a:ln w="12700" cap="rnd" cmpd="sng">
              <a:solidFill>
                <a:srgbClr val="470000"/>
              </a:solidFill>
              <a:prstDash val="solid"/>
              <a:round/>
              <a:headEnd/>
              <a:tailEnd/>
            </a:ln>
            <a:effectLst/>
          </p:spPr>
          <p:txBody>
            <a:bodyPr wrap="none" lIns="104683" tIns="52342" rIns="104683" bIns="52342">
              <a:spAutoFit/>
            </a:bodyPr>
            <a:lstStyle/>
            <a:p>
              <a:pPr>
                <a:defRPr/>
              </a:pPr>
              <a:endParaRPr lang="en-US" dirty="0"/>
            </a:p>
          </p:txBody>
        </p:sp>
        <p:sp>
          <p:nvSpPr>
            <p:cNvPr id="1771" name="Line 747"/>
            <p:cNvSpPr>
              <a:spLocks noChangeShapeType="1"/>
            </p:cNvSpPr>
            <p:nvPr/>
          </p:nvSpPr>
          <p:spPr bwMode="auto">
            <a:xfrm flipH="1" flipV="1">
              <a:off x="410" y="407"/>
              <a:ext cx="3" cy="8"/>
            </a:xfrm>
            <a:prstGeom prst="line">
              <a:avLst/>
            </a:prstGeom>
            <a:noFill/>
            <a:ln w="9525">
              <a:noFill/>
              <a:round/>
              <a:headEnd type="none" w="sm" len="sm"/>
              <a:tailEnd type="none" w="sm" len="sm"/>
            </a:ln>
            <a:effectLst/>
          </p:spPr>
          <p:txBody>
            <a:bodyPr wrap="none" lIns="104683" tIns="52342" rIns="104683" bIns="52342">
              <a:spAutoFit/>
            </a:bodyPr>
            <a:lstStyle/>
            <a:p>
              <a:pPr>
                <a:defRPr/>
              </a:pPr>
              <a:endParaRPr lang="en-US" dirty="0"/>
            </a:p>
          </p:txBody>
        </p:sp>
        <p:sp>
          <p:nvSpPr>
            <p:cNvPr id="1772" name="Line 748"/>
            <p:cNvSpPr>
              <a:spLocks noChangeShapeType="1"/>
            </p:cNvSpPr>
            <p:nvPr/>
          </p:nvSpPr>
          <p:spPr bwMode="auto">
            <a:xfrm flipH="1" flipV="1">
              <a:off x="410" y="407"/>
              <a:ext cx="3" cy="8"/>
            </a:xfrm>
            <a:prstGeom prst="line">
              <a:avLst/>
            </a:prstGeom>
            <a:noFill/>
            <a:ln w="12700">
              <a:solidFill>
                <a:srgbClr val="D80033"/>
              </a:solidFill>
              <a:round/>
              <a:headEnd type="none" w="sm" len="sm"/>
              <a:tailEnd type="none" w="sm" len="sm"/>
            </a:ln>
            <a:effectLst/>
          </p:spPr>
          <p:txBody>
            <a:bodyPr wrap="none" lIns="104683" tIns="52342" rIns="104683" bIns="52342">
              <a:spAutoFit/>
            </a:bodyPr>
            <a:lstStyle/>
            <a:p>
              <a:pPr>
                <a:defRPr/>
              </a:pPr>
              <a:endParaRPr lang="en-US" dirty="0"/>
            </a:p>
          </p:txBody>
        </p:sp>
        <p:sp>
          <p:nvSpPr>
            <p:cNvPr id="1773" name="Line 749"/>
            <p:cNvSpPr>
              <a:spLocks noChangeShapeType="1"/>
            </p:cNvSpPr>
            <p:nvPr/>
          </p:nvSpPr>
          <p:spPr bwMode="auto">
            <a:xfrm flipH="1" flipV="1">
              <a:off x="405" y="410"/>
              <a:ext cx="4" cy="5"/>
            </a:xfrm>
            <a:prstGeom prst="line">
              <a:avLst/>
            </a:prstGeom>
            <a:noFill/>
            <a:ln w="9525">
              <a:noFill/>
              <a:round/>
              <a:headEnd type="none" w="sm" len="sm"/>
              <a:tailEnd type="none" w="sm" len="sm"/>
            </a:ln>
            <a:effectLst/>
          </p:spPr>
          <p:txBody>
            <a:bodyPr wrap="none" lIns="104683" tIns="52342" rIns="104683" bIns="52342">
              <a:spAutoFit/>
            </a:bodyPr>
            <a:lstStyle/>
            <a:p>
              <a:pPr>
                <a:defRPr/>
              </a:pPr>
              <a:endParaRPr lang="en-US" dirty="0"/>
            </a:p>
          </p:txBody>
        </p:sp>
        <p:sp>
          <p:nvSpPr>
            <p:cNvPr id="1774" name="Line 750"/>
            <p:cNvSpPr>
              <a:spLocks noChangeShapeType="1"/>
            </p:cNvSpPr>
            <p:nvPr/>
          </p:nvSpPr>
          <p:spPr bwMode="auto">
            <a:xfrm flipH="1" flipV="1">
              <a:off x="405" y="410"/>
              <a:ext cx="4" cy="5"/>
            </a:xfrm>
            <a:prstGeom prst="line">
              <a:avLst/>
            </a:prstGeom>
            <a:noFill/>
            <a:ln w="12700">
              <a:solidFill>
                <a:srgbClr val="D80033"/>
              </a:solidFill>
              <a:round/>
              <a:headEnd type="none" w="sm" len="sm"/>
              <a:tailEnd type="none" w="sm" len="sm"/>
            </a:ln>
            <a:effectLst/>
          </p:spPr>
          <p:txBody>
            <a:bodyPr wrap="none" lIns="104683" tIns="52342" rIns="104683" bIns="52342">
              <a:spAutoFit/>
            </a:bodyPr>
            <a:lstStyle/>
            <a:p>
              <a:pPr>
                <a:defRPr/>
              </a:pPr>
              <a:endParaRPr lang="en-US" dirty="0"/>
            </a:p>
          </p:txBody>
        </p:sp>
        <p:sp>
          <p:nvSpPr>
            <p:cNvPr id="1775" name="Line 751"/>
            <p:cNvSpPr>
              <a:spLocks noChangeShapeType="1"/>
            </p:cNvSpPr>
            <p:nvPr/>
          </p:nvSpPr>
          <p:spPr bwMode="auto">
            <a:xfrm flipH="1" flipV="1">
              <a:off x="400" y="415"/>
              <a:ext cx="4" cy="7"/>
            </a:xfrm>
            <a:prstGeom prst="line">
              <a:avLst/>
            </a:prstGeom>
            <a:noFill/>
            <a:ln w="9525">
              <a:noFill/>
              <a:round/>
              <a:headEnd type="none" w="sm" len="sm"/>
              <a:tailEnd type="none" w="sm" len="sm"/>
            </a:ln>
            <a:effectLst/>
          </p:spPr>
          <p:txBody>
            <a:bodyPr wrap="none" lIns="104683" tIns="52342" rIns="104683" bIns="52342">
              <a:spAutoFit/>
            </a:bodyPr>
            <a:lstStyle/>
            <a:p>
              <a:pPr>
                <a:defRPr/>
              </a:pPr>
              <a:endParaRPr lang="en-US" dirty="0"/>
            </a:p>
          </p:txBody>
        </p:sp>
        <p:sp>
          <p:nvSpPr>
            <p:cNvPr id="1776" name="Line 752"/>
            <p:cNvSpPr>
              <a:spLocks noChangeShapeType="1"/>
            </p:cNvSpPr>
            <p:nvPr/>
          </p:nvSpPr>
          <p:spPr bwMode="auto">
            <a:xfrm flipH="1" flipV="1">
              <a:off x="400" y="415"/>
              <a:ext cx="4" cy="7"/>
            </a:xfrm>
            <a:prstGeom prst="line">
              <a:avLst/>
            </a:prstGeom>
            <a:noFill/>
            <a:ln w="12700">
              <a:solidFill>
                <a:srgbClr val="D80033"/>
              </a:solidFill>
              <a:round/>
              <a:headEnd type="none" w="sm" len="sm"/>
              <a:tailEnd type="none" w="sm" len="sm"/>
            </a:ln>
            <a:effectLst/>
          </p:spPr>
          <p:txBody>
            <a:bodyPr wrap="none" lIns="104683" tIns="52342" rIns="104683" bIns="52342">
              <a:spAutoFit/>
            </a:bodyPr>
            <a:lstStyle/>
            <a:p>
              <a:pPr>
                <a:defRPr/>
              </a:pPr>
              <a:endParaRPr lang="en-US" dirty="0"/>
            </a:p>
          </p:txBody>
        </p:sp>
        <p:sp>
          <p:nvSpPr>
            <p:cNvPr id="1777" name="Freeform 753"/>
            <p:cNvSpPr>
              <a:spLocks/>
            </p:cNvSpPr>
            <p:nvPr/>
          </p:nvSpPr>
          <p:spPr bwMode="auto">
            <a:xfrm>
              <a:off x="371" y="373"/>
              <a:ext cx="24" cy="25"/>
            </a:xfrm>
            <a:custGeom>
              <a:avLst/>
              <a:gdLst/>
              <a:ahLst/>
              <a:cxnLst>
                <a:cxn ang="0">
                  <a:pos x="0" y="0"/>
                </a:cxn>
                <a:cxn ang="0">
                  <a:pos x="3" y="3"/>
                </a:cxn>
                <a:cxn ang="0">
                  <a:pos x="5" y="6"/>
                </a:cxn>
                <a:cxn ang="0">
                  <a:pos x="8" y="10"/>
                </a:cxn>
                <a:cxn ang="0">
                  <a:pos x="11" y="13"/>
                </a:cxn>
                <a:cxn ang="0">
                  <a:pos x="15" y="16"/>
                </a:cxn>
                <a:cxn ang="0">
                  <a:pos x="17" y="19"/>
                </a:cxn>
                <a:cxn ang="0">
                  <a:pos x="20" y="21"/>
                </a:cxn>
                <a:cxn ang="0">
                  <a:pos x="21" y="23"/>
                </a:cxn>
                <a:cxn ang="0">
                  <a:pos x="23" y="24"/>
                </a:cxn>
              </a:cxnLst>
              <a:rect l="0" t="0" r="r" b="b"/>
              <a:pathLst>
                <a:path w="24" h="25">
                  <a:moveTo>
                    <a:pt x="0" y="0"/>
                  </a:moveTo>
                  <a:lnTo>
                    <a:pt x="3" y="3"/>
                  </a:lnTo>
                  <a:lnTo>
                    <a:pt x="5" y="6"/>
                  </a:lnTo>
                  <a:lnTo>
                    <a:pt x="8" y="10"/>
                  </a:lnTo>
                  <a:lnTo>
                    <a:pt x="11" y="13"/>
                  </a:lnTo>
                  <a:lnTo>
                    <a:pt x="15" y="16"/>
                  </a:lnTo>
                  <a:lnTo>
                    <a:pt x="17" y="19"/>
                  </a:lnTo>
                  <a:lnTo>
                    <a:pt x="20" y="21"/>
                  </a:lnTo>
                  <a:lnTo>
                    <a:pt x="21" y="23"/>
                  </a:lnTo>
                  <a:lnTo>
                    <a:pt x="23" y="24"/>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78" name="Freeform 754"/>
            <p:cNvSpPr>
              <a:spLocks/>
            </p:cNvSpPr>
            <p:nvPr/>
          </p:nvSpPr>
          <p:spPr bwMode="auto">
            <a:xfrm>
              <a:off x="373" y="715"/>
              <a:ext cx="141" cy="14"/>
            </a:xfrm>
            <a:custGeom>
              <a:avLst/>
              <a:gdLst/>
              <a:ahLst/>
              <a:cxnLst>
                <a:cxn ang="0">
                  <a:pos x="0" y="2"/>
                </a:cxn>
                <a:cxn ang="0">
                  <a:pos x="1" y="2"/>
                </a:cxn>
                <a:cxn ang="0">
                  <a:pos x="3" y="2"/>
                </a:cxn>
                <a:cxn ang="0">
                  <a:pos x="8" y="1"/>
                </a:cxn>
                <a:cxn ang="0">
                  <a:pos x="16" y="0"/>
                </a:cxn>
                <a:cxn ang="0">
                  <a:pos x="26" y="0"/>
                </a:cxn>
                <a:cxn ang="0">
                  <a:pos x="40" y="0"/>
                </a:cxn>
                <a:cxn ang="0">
                  <a:pos x="58" y="0"/>
                </a:cxn>
                <a:cxn ang="0">
                  <a:pos x="80" y="0"/>
                </a:cxn>
                <a:cxn ang="0">
                  <a:pos x="108" y="1"/>
                </a:cxn>
                <a:cxn ang="0">
                  <a:pos x="140" y="3"/>
                </a:cxn>
                <a:cxn ang="0">
                  <a:pos x="138" y="4"/>
                </a:cxn>
                <a:cxn ang="0">
                  <a:pos x="135" y="4"/>
                </a:cxn>
                <a:cxn ang="0">
                  <a:pos x="130" y="7"/>
                </a:cxn>
                <a:cxn ang="0">
                  <a:pos x="123" y="8"/>
                </a:cxn>
                <a:cxn ang="0">
                  <a:pos x="115" y="9"/>
                </a:cxn>
                <a:cxn ang="0">
                  <a:pos x="106" y="12"/>
                </a:cxn>
                <a:cxn ang="0">
                  <a:pos x="97" y="13"/>
                </a:cxn>
                <a:cxn ang="0">
                  <a:pos x="87" y="14"/>
                </a:cxn>
                <a:cxn ang="0">
                  <a:pos x="78" y="16"/>
                </a:cxn>
                <a:cxn ang="0">
                  <a:pos x="69" y="16"/>
                </a:cxn>
                <a:cxn ang="0">
                  <a:pos x="61" y="16"/>
                </a:cxn>
                <a:cxn ang="0">
                  <a:pos x="52" y="14"/>
                </a:cxn>
                <a:cxn ang="0">
                  <a:pos x="43" y="13"/>
                </a:cxn>
                <a:cxn ang="0">
                  <a:pos x="33" y="11"/>
                </a:cxn>
                <a:cxn ang="0">
                  <a:pos x="25" y="9"/>
                </a:cxn>
                <a:cxn ang="0">
                  <a:pos x="17" y="7"/>
                </a:cxn>
                <a:cxn ang="0">
                  <a:pos x="10" y="6"/>
                </a:cxn>
                <a:cxn ang="0">
                  <a:pos x="5" y="3"/>
                </a:cxn>
                <a:cxn ang="0">
                  <a:pos x="1" y="3"/>
                </a:cxn>
                <a:cxn ang="0">
                  <a:pos x="0" y="2"/>
                </a:cxn>
              </a:cxnLst>
              <a:rect l="0" t="0" r="r" b="b"/>
              <a:pathLst>
                <a:path w="141" h="17">
                  <a:moveTo>
                    <a:pt x="0" y="2"/>
                  </a:moveTo>
                  <a:lnTo>
                    <a:pt x="1" y="2"/>
                  </a:lnTo>
                  <a:lnTo>
                    <a:pt x="3" y="2"/>
                  </a:lnTo>
                  <a:lnTo>
                    <a:pt x="8" y="1"/>
                  </a:lnTo>
                  <a:lnTo>
                    <a:pt x="16" y="0"/>
                  </a:lnTo>
                  <a:lnTo>
                    <a:pt x="26" y="0"/>
                  </a:lnTo>
                  <a:lnTo>
                    <a:pt x="40" y="0"/>
                  </a:lnTo>
                  <a:lnTo>
                    <a:pt x="58" y="0"/>
                  </a:lnTo>
                  <a:lnTo>
                    <a:pt x="80" y="0"/>
                  </a:lnTo>
                  <a:lnTo>
                    <a:pt x="108" y="1"/>
                  </a:lnTo>
                  <a:lnTo>
                    <a:pt x="140" y="3"/>
                  </a:lnTo>
                  <a:lnTo>
                    <a:pt x="138" y="4"/>
                  </a:lnTo>
                  <a:lnTo>
                    <a:pt x="135" y="4"/>
                  </a:lnTo>
                  <a:lnTo>
                    <a:pt x="130" y="7"/>
                  </a:lnTo>
                  <a:lnTo>
                    <a:pt x="123" y="8"/>
                  </a:lnTo>
                  <a:lnTo>
                    <a:pt x="115" y="9"/>
                  </a:lnTo>
                  <a:lnTo>
                    <a:pt x="106" y="12"/>
                  </a:lnTo>
                  <a:lnTo>
                    <a:pt x="97" y="13"/>
                  </a:lnTo>
                  <a:lnTo>
                    <a:pt x="87" y="14"/>
                  </a:lnTo>
                  <a:lnTo>
                    <a:pt x="78" y="16"/>
                  </a:lnTo>
                  <a:lnTo>
                    <a:pt x="69" y="16"/>
                  </a:lnTo>
                  <a:lnTo>
                    <a:pt x="61" y="16"/>
                  </a:lnTo>
                  <a:lnTo>
                    <a:pt x="52" y="14"/>
                  </a:lnTo>
                  <a:lnTo>
                    <a:pt x="43" y="13"/>
                  </a:lnTo>
                  <a:lnTo>
                    <a:pt x="33" y="11"/>
                  </a:lnTo>
                  <a:lnTo>
                    <a:pt x="25" y="9"/>
                  </a:lnTo>
                  <a:lnTo>
                    <a:pt x="17" y="7"/>
                  </a:lnTo>
                  <a:lnTo>
                    <a:pt x="10" y="6"/>
                  </a:lnTo>
                  <a:lnTo>
                    <a:pt x="5" y="3"/>
                  </a:lnTo>
                  <a:lnTo>
                    <a:pt x="1" y="3"/>
                  </a:lnTo>
                  <a:lnTo>
                    <a:pt x="0" y="2"/>
                  </a:lnTo>
                </a:path>
              </a:pathLst>
            </a:custGeom>
            <a:noFill/>
            <a:ln w="12700" cap="rnd" cmpd="sng">
              <a:solidFill>
                <a:srgbClr val="470000"/>
              </a:solidFill>
              <a:prstDash val="solid"/>
              <a:round/>
              <a:headEnd/>
              <a:tailEnd/>
            </a:ln>
            <a:effectLst/>
          </p:spPr>
          <p:txBody>
            <a:bodyPr wrap="none" lIns="104683" tIns="52342" rIns="104683" bIns="52342">
              <a:spAutoFit/>
            </a:bodyPr>
            <a:lstStyle/>
            <a:p>
              <a:pPr>
                <a:defRPr/>
              </a:pPr>
              <a:endParaRPr lang="en-US" dirty="0"/>
            </a:p>
          </p:txBody>
        </p:sp>
        <p:sp>
          <p:nvSpPr>
            <p:cNvPr id="1779" name="Freeform 755"/>
            <p:cNvSpPr>
              <a:spLocks/>
            </p:cNvSpPr>
            <p:nvPr/>
          </p:nvSpPr>
          <p:spPr bwMode="auto">
            <a:xfrm>
              <a:off x="377" y="715"/>
              <a:ext cx="138" cy="14"/>
            </a:xfrm>
            <a:custGeom>
              <a:avLst/>
              <a:gdLst/>
              <a:ahLst/>
              <a:cxnLst>
                <a:cxn ang="0">
                  <a:pos x="0" y="10"/>
                </a:cxn>
                <a:cxn ang="0">
                  <a:pos x="4" y="10"/>
                </a:cxn>
                <a:cxn ang="0">
                  <a:pos x="9" y="5"/>
                </a:cxn>
                <a:cxn ang="0">
                  <a:pos x="14" y="5"/>
                </a:cxn>
                <a:cxn ang="0">
                  <a:pos x="18" y="5"/>
                </a:cxn>
                <a:cxn ang="0">
                  <a:pos x="22" y="0"/>
                </a:cxn>
                <a:cxn ang="0">
                  <a:pos x="27" y="0"/>
                </a:cxn>
                <a:cxn ang="0">
                  <a:pos x="32" y="0"/>
                </a:cxn>
                <a:cxn ang="0">
                  <a:pos x="37" y="0"/>
                </a:cxn>
                <a:cxn ang="0">
                  <a:pos x="42" y="0"/>
                </a:cxn>
                <a:cxn ang="0">
                  <a:pos x="46" y="0"/>
                </a:cxn>
                <a:cxn ang="0">
                  <a:pos x="61" y="0"/>
                </a:cxn>
                <a:cxn ang="0">
                  <a:pos x="75" y="0"/>
                </a:cxn>
                <a:cxn ang="0">
                  <a:pos x="88" y="0"/>
                </a:cxn>
                <a:cxn ang="0">
                  <a:pos x="99" y="0"/>
                </a:cxn>
                <a:cxn ang="0">
                  <a:pos x="110" y="5"/>
                </a:cxn>
                <a:cxn ang="0">
                  <a:pos x="119" y="5"/>
                </a:cxn>
                <a:cxn ang="0">
                  <a:pos x="127" y="10"/>
                </a:cxn>
                <a:cxn ang="0">
                  <a:pos x="132" y="10"/>
                </a:cxn>
                <a:cxn ang="0">
                  <a:pos x="136" y="16"/>
                </a:cxn>
                <a:cxn ang="0">
                  <a:pos x="137" y="16"/>
                </a:cxn>
              </a:cxnLst>
              <a:rect l="0" t="0" r="r" b="b"/>
              <a:pathLst>
                <a:path w="138" h="17">
                  <a:moveTo>
                    <a:pt x="0" y="10"/>
                  </a:moveTo>
                  <a:lnTo>
                    <a:pt x="4" y="10"/>
                  </a:lnTo>
                  <a:lnTo>
                    <a:pt x="9" y="5"/>
                  </a:lnTo>
                  <a:lnTo>
                    <a:pt x="14" y="5"/>
                  </a:lnTo>
                  <a:lnTo>
                    <a:pt x="18" y="5"/>
                  </a:lnTo>
                  <a:lnTo>
                    <a:pt x="22" y="0"/>
                  </a:lnTo>
                  <a:lnTo>
                    <a:pt x="27" y="0"/>
                  </a:lnTo>
                  <a:lnTo>
                    <a:pt x="32" y="0"/>
                  </a:lnTo>
                  <a:lnTo>
                    <a:pt x="37" y="0"/>
                  </a:lnTo>
                  <a:lnTo>
                    <a:pt x="42" y="0"/>
                  </a:lnTo>
                  <a:lnTo>
                    <a:pt x="46" y="0"/>
                  </a:lnTo>
                  <a:lnTo>
                    <a:pt x="61" y="0"/>
                  </a:lnTo>
                  <a:lnTo>
                    <a:pt x="75" y="0"/>
                  </a:lnTo>
                  <a:lnTo>
                    <a:pt x="88" y="0"/>
                  </a:lnTo>
                  <a:lnTo>
                    <a:pt x="99" y="0"/>
                  </a:lnTo>
                  <a:lnTo>
                    <a:pt x="110" y="5"/>
                  </a:lnTo>
                  <a:lnTo>
                    <a:pt x="119" y="5"/>
                  </a:lnTo>
                  <a:lnTo>
                    <a:pt x="127" y="10"/>
                  </a:lnTo>
                  <a:lnTo>
                    <a:pt x="132" y="10"/>
                  </a:lnTo>
                  <a:lnTo>
                    <a:pt x="136" y="16"/>
                  </a:lnTo>
                  <a:lnTo>
                    <a:pt x="137" y="16"/>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80" name="Freeform 756"/>
            <p:cNvSpPr>
              <a:spLocks/>
            </p:cNvSpPr>
            <p:nvPr/>
          </p:nvSpPr>
          <p:spPr bwMode="auto">
            <a:xfrm>
              <a:off x="375" y="714"/>
              <a:ext cx="142" cy="17"/>
            </a:xfrm>
            <a:custGeom>
              <a:avLst/>
              <a:gdLst/>
              <a:ahLst/>
              <a:cxnLst>
                <a:cxn ang="0">
                  <a:pos x="0" y="10"/>
                </a:cxn>
                <a:cxn ang="0">
                  <a:pos x="4" y="10"/>
                </a:cxn>
                <a:cxn ang="0">
                  <a:pos x="9" y="5"/>
                </a:cxn>
                <a:cxn ang="0">
                  <a:pos x="14" y="5"/>
                </a:cxn>
                <a:cxn ang="0">
                  <a:pos x="19" y="5"/>
                </a:cxn>
                <a:cxn ang="0">
                  <a:pos x="23" y="5"/>
                </a:cxn>
                <a:cxn ang="0">
                  <a:pos x="26" y="0"/>
                </a:cxn>
                <a:cxn ang="0">
                  <a:pos x="29" y="0"/>
                </a:cxn>
                <a:cxn ang="0">
                  <a:pos x="31" y="0"/>
                </a:cxn>
                <a:cxn ang="0">
                  <a:pos x="33" y="0"/>
                </a:cxn>
                <a:cxn ang="0">
                  <a:pos x="36" y="0"/>
                </a:cxn>
                <a:cxn ang="0">
                  <a:pos x="39" y="5"/>
                </a:cxn>
                <a:cxn ang="0">
                  <a:pos x="41" y="5"/>
                </a:cxn>
                <a:cxn ang="0">
                  <a:pos x="43" y="5"/>
                </a:cxn>
                <a:cxn ang="0">
                  <a:pos x="46" y="5"/>
                </a:cxn>
                <a:cxn ang="0">
                  <a:pos x="48" y="5"/>
                </a:cxn>
                <a:cxn ang="0">
                  <a:pos x="52" y="5"/>
                </a:cxn>
                <a:cxn ang="0">
                  <a:pos x="55" y="0"/>
                </a:cxn>
                <a:cxn ang="0">
                  <a:pos x="58" y="0"/>
                </a:cxn>
                <a:cxn ang="0">
                  <a:pos x="62" y="0"/>
                </a:cxn>
                <a:cxn ang="0">
                  <a:pos x="65" y="0"/>
                </a:cxn>
                <a:cxn ang="0">
                  <a:pos x="69" y="0"/>
                </a:cxn>
                <a:cxn ang="0">
                  <a:pos x="72" y="0"/>
                </a:cxn>
                <a:cxn ang="0">
                  <a:pos x="75" y="0"/>
                </a:cxn>
                <a:cxn ang="0">
                  <a:pos x="78" y="0"/>
                </a:cxn>
                <a:cxn ang="0">
                  <a:pos x="81" y="0"/>
                </a:cxn>
                <a:cxn ang="0">
                  <a:pos x="91" y="0"/>
                </a:cxn>
                <a:cxn ang="0">
                  <a:pos x="100" y="0"/>
                </a:cxn>
                <a:cxn ang="0">
                  <a:pos x="109" y="5"/>
                </a:cxn>
                <a:cxn ang="0">
                  <a:pos x="116" y="5"/>
                </a:cxn>
                <a:cxn ang="0">
                  <a:pos x="123" y="10"/>
                </a:cxn>
                <a:cxn ang="0">
                  <a:pos x="129" y="10"/>
                </a:cxn>
                <a:cxn ang="0">
                  <a:pos x="134" y="10"/>
                </a:cxn>
                <a:cxn ang="0">
                  <a:pos x="138" y="16"/>
                </a:cxn>
                <a:cxn ang="0">
                  <a:pos x="140" y="16"/>
                </a:cxn>
                <a:cxn ang="0">
                  <a:pos x="141" y="16"/>
                </a:cxn>
              </a:cxnLst>
              <a:rect l="0" t="0" r="r" b="b"/>
              <a:pathLst>
                <a:path w="142" h="17">
                  <a:moveTo>
                    <a:pt x="0" y="10"/>
                  </a:moveTo>
                  <a:lnTo>
                    <a:pt x="4" y="10"/>
                  </a:lnTo>
                  <a:lnTo>
                    <a:pt x="9" y="5"/>
                  </a:lnTo>
                  <a:lnTo>
                    <a:pt x="14" y="5"/>
                  </a:lnTo>
                  <a:lnTo>
                    <a:pt x="19" y="5"/>
                  </a:lnTo>
                  <a:lnTo>
                    <a:pt x="23" y="5"/>
                  </a:lnTo>
                  <a:lnTo>
                    <a:pt x="26" y="0"/>
                  </a:lnTo>
                  <a:lnTo>
                    <a:pt x="29" y="0"/>
                  </a:lnTo>
                  <a:lnTo>
                    <a:pt x="31" y="0"/>
                  </a:lnTo>
                  <a:lnTo>
                    <a:pt x="33" y="0"/>
                  </a:lnTo>
                  <a:lnTo>
                    <a:pt x="36" y="0"/>
                  </a:lnTo>
                  <a:lnTo>
                    <a:pt x="39" y="5"/>
                  </a:lnTo>
                  <a:lnTo>
                    <a:pt x="41" y="5"/>
                  </a:lnTo>
                  <a:lnTo>
                    <a:pt x="43" y="5"/>
                  </a:lnTo>
                  <a:lnTo>
                    <a:pt x="46" y="5"/>
                  </a:lnTo>
                  <a:lnTo>
                    <a:pt x="48" y="5"/>
                  </a:lnTo>
                  <a:lnTo>
                    <a:pt x="52" y="5"/>
                  </a:lnTo>
                  <a:lnTo>
                    <a:pt x="55" y="0"/>
                  </a:lnTo>
                  <a:lnTo>
                    <a:pt x="58" y="0"/>
                  </a:lnTo>
                  <a:lnTo>
                    <a:pt x="62" y="0"/>
                  </a:lnTo>
                  <a:lnTo>
                    <a:pt x="65" y="0"/>
                  </a:lnTo>
                  <a:lnTo>
                    <a:pt x="69" y="0"/>
                  </a:lnTo>
                  <a:lnTo>
                    <a:pt x="72" y="0"/>
                  </a:lnTo>
                  <a:lnTo>
                    <a:pt x="75" y="0"/>
                  </a:lnTo>
                  <a:lnTo>
                    <a:pt x="78" y="0"/>
                  </a:lnTo>
                  <a:lnTo>
                    <a:pt x="81" y="0"/>
                  </a:lnTo>
                  <a:lnTo>
                    <a:pt x="91" y="0"/>
                  </a:lnTo>
                  <a:lnTo>
                    <a:pt x="100" y="0"/>
                  </a:lnTo>
                  <a:lnTo>
                    <a:pt x="109" y="5"/>
                  </a:lnTo>
                  <a:lnTo>
                    <a:pt x="116" y="5"/>
                  </a:lnTo>
                  <a:lnTo>
                    <a:pt x="123" y="10"/>
                  </a:lnTo>
                  <a:lnTo>
                    <a:pt x="129" y="10"/>
                  </a:lnTo>
                  <a:lnTo>
                    <a:pt x="134" y="10"/>
                  </a:lnTo>
                  <a:lnTo>
                    <a:pt x="138" y="16"/>
                  </a:lnTo>
                  <a:lnTo>
                    <a:pt x="140" y="16"/>
                  </a:lnTo>
                  <a:lnTo>
                    <a:pt x="141" y="16"/>
                  </a:lnTo>
                </a:path>
              </a:pathLst>
            </a:custGeom>
            <a:noFill/>
            <a:ln w="12700" cap="rnd" cmpd="sng">
              <a:solidFill>
                <a:srgbClr val="4A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81" name="Freeform 757"/>
            <p:cNvSpPr>
              <a:spLocks/>
            </p:cNvSpPr>
            <p:nvPr/>
          </p:nvSpPr>
          <p:spPr bwMode="auto">
            <a:xfrm>
              <a:off x="372" y="713"/>
              <a:ext cx="147" cy="17"/>
            </a:xfrm>
            <a:custGeom>
              <a:avLst/>
              <a:gdLst/>
              <a:ahLst/>
              <a:cxnLst>
                <a:cxn ang="0">
                  <a:pos x="0" y="16"/>
                </a:cxn>
                <a:cxn ang="0">
                  <a:pos x="2" y="10"/>
                </a:cxn>
                <a:cxn ang="0">
                  <a:pos x="5" y="10"/>
                </a:cxn>
                <a:cxn ang="0">
                  <a:pos x="7" y="10"/>
                </a:cxn>
                <a:cxn ang="0">
                  <a:pos x="10" y="10"/>
                </a:cxn>
                <a:cxn ang="0">
                  <a:pos x="13" y="10"/>
                </a:cxn>
                <a:cxn ang="0">
                  <a:pos x="16" y="5"/>
                </a:cxn>
                <a:cxn ang="0">
                  <a:pos x="19" y="5"/>
                </a:cxn>
                <a:cxn ang="0">
                  <a:pos x="21" y="5"/>
                </a:cxn>
                <a:cxn ang="0">
                  <a:pos x="24" y="5"/>
                </a:cxn>
                <a:cxn ang="0">
                  <a:pos x="26" y="0"/>
                </a:cxn>
                <a:cxn ang="0">
                  <a:pos x="28" y="0"/>
                </a:cxn>
                <a:cxn ang="0">
                  <a:pos x="31" y="0"/>
                </a:cxn>
                <a:cxn ang="0">
                  <a:pos x="33" y="0"/>
                </a:cxn>
                <a:cxn ang="0">
                  <a:pos x="36" y="5"/>
                </a:cxn>
                <a:cxn ang="0">
                  <a:pos x="39" y="5"/>
                </a:cxn>
                <a:cxn ang="0">
                  <a:pos x="41" y="5"/>
                </a:cxn>
                <a:cxn ang="0">
                  <a:pos x="44" y="5"/>
                </a:cxn>
                <a:cxn ang="0">
                  <a:pos x="46" y="5"/>
                </a:cxn>
                <a:cxn ang="0">
                  <a:pos x="49" y="5"/>
                </a:cxn>
                <a:cxn ang="0">
                  <a:pos x="51" y="5"/>
                </a:cxn>
                <a:cxn ang="0">
                  <a:pos x="54" y="5"/>
                </a:cxn>
                <a:cxn ang="0">
                  <a:pos x="57" y="5"/>
                </a:cxn>
                <a:cxn ang="0">
                  <a:pos x="61" y="5"/>
                </a:cxn>
                <a:cxn ang="0">
                  <a:pos x="65" y="5"/>
                </a:cxn>
                <a:cxn ang="0">
                  <a:pos x="68" y="0"/>
                </a:cxn>
                <a:cxn ang="0">
                  <a:pos x="72" y="0"/>
                </a:cxn>
                <a:cxn ang="0">
                  <a:pos x="75" y="0"/>
                </a:cxn>
                <a:cxn ang="0">
                  <a:pos x="79" y="0"/>
                </a:cxn>
                <a:cxn ang="0">
                  <a:pos x="82" y="0"/>
                </a:cxn>
                <a:cxn ang="0">
                  <a:pos x="85" y="0"/>
                </a:cxn>
                <a:cxn ang="0">
                  <a:pos x="94" y="0"/>
                </a:cxn>
                <a:cxn ang="0">
                  <a:pos x="103" y="0"/>
                </a:cxn>
                <a:cxn ang="0">
                  <a:pos x="112" y="5"/>
                </a:cxn>
                <a:cxn ang="0">
                  <a:pos x="119" y="5"/>
                </a:cxn>
                <a:cxn ang="0">
                  <a:pos x="127" y="10"/>
                </a:cxn>
                <a:cxn ang="0">
                  <a:pos x="133" y="10"/>
                </a:cxn>
                <a:cxn ang="0">
                  <a:pos x="139" y="16"/>
                </a:cxn>
                <a:cxn ang="0">
                  <a:pos x="143" y="16"/>
                </a:cxn>
                <a:cxn ang="0">
                  <a:pos x="145" y="16"/>
                </a:cxn>
                <a:cxn ang="0">
                  <a:pos x="146" y="16"/>
                </a:cxn>
              </a:cxnLst>
              <a:rect l="0" t="0" r="r" b="b"/>
              <a:pathLst>
                <a:path w="147" h="17">
                  <a:moveTo>
                    <a:pt x="0" y="16"/>
                  </a:moveTo>
                  <a:lnTo>
                    <a:pt x="2" y="10"/>
                  </a:lnTo>
                  <a:lnTo>
                    <a:pt x="5" y="10"/>
                  </a:lnTo>
                  <a:lnTo>
                    <a:pt x="7" y="10"/>
                  </a:lnTo>
                  <a:lnTo>
                    <a:pt x="10" y="10"/>
                  </a:lnTo>
                  <a:lnTo>
                    <a:pt x="13" y="10"/>
                  </a:lnTo>
                  <a:lnTo>
                    <a:pt x="16" y="5"/>
                  </a:lnTo>
                  <a:lnTo>
                    <a:pt x="19" y="5"/>
                  </a:lnTo>
                  <a:lnTo>
                    <a:pt x="21" y="5"/>
                  </a:lnTo>
                  <a:lnTo>
                    <a:pt x="24" y="5"/>
                  </a:lnTo>
                  <a:lnTo>
                    <a:pt x="26" y="0"/>
                  </a:lnTo>
                  <a:lnTo>
                    <a:pt x="28" y="0"/>
                  </a:lnTo>
                  <a:lnTo>
                    <a:pt x="31" y="0"/>
                  </a:lnTo>
                  <a:lnTo>
                    <a:pt x="33" y="0"/>
                  </a:lnTo>
                  <a:lnTo>
                    <a:pt x="36" y="5"/>
                  </a:lnTo>
                  <a:lnTo>
                    <a:pt x="39" y="5"/>
                  </a:lnTo>
                  <a:lnTo>
                    <a:pt x="41" y="5"/>
                  </a:lnTo>
                  <a:lnTo>
                    <a:pt x="44" y="5"/>
                  </a:lnTo>
                  <a:lnTo>
                    <a:pt x="46" y="5"/>
                  </a:lnTo>
                  <a:lnTo>
                    <a:pt x="49" y="5"/>
                  </a:lnTo>
                  <a:lnTo>
                    <a:pt x="51" y="5"/>
                  </a:lnTo>
                  <a:lnTo>
                    <a:pt x="54" y="5"/>
                  </a:lnTo>
                  <a:lnTo>
                    <a:pt x="57" y="5"/>
                  </a:lnTo>
                  <a:lnTo>
                    <a:pt x="61" y="5"/>
                  </a:lnTo>
                  <a:lnTo>
                    <a:pt x="65" y="5"/>
                  </a:lnTo>
                  <a:lnTo>
                    <a:pt x="68" y="0"/>
                  </a:lnTo>
                  <a:lnTo>
                    <a:pt x="72" y="0"/>
                  </a:lnTo>
                  <a:lnTo>
                    <a:pt x="75" y="0"/>
                  </a:lnTo>
                  <a:lnTo>
                    <a:pt x="79" y="0"/>
                  </a:lnTo>
                  <a:lnTo>
                    <a:pt x="82" y="0"/>
                  </a:lnTo>
                  <a:lnTo>
                    <a:pt x="85" y="0"/>
                  </a:lnTo>
                  <a:lnTo>
                    <a:pt x="94" y="0"/>
                  </a:lnTo>
                  <a:lnTo>
                    <a:pt x="103" y="0"/>
                  </a:lnTo>
                  <a:lnTo>
                    <a:pt x="112" y="5"/>
                  </a:lnTo>
                  <a:lnTo>
                    <a:pt x="119" y="5"/>
                  </a:lnTo>
                  <a:lnTo>
                    <a:pt x="127" y="10"/>
                  </a:lnTo>
                  <a:lnTo>
                    <a:pt x="133" y="10"/>
                  </a:lnTo>
                  <a:lnTo>
                    <a:pt x="139" y="16"/>
                  </a:lnTo>
                  <a:lnTo>
                    <a:pt x="143" y="16"/>
                  </a:lnTo>
                  <a:lnTo>
                    <a:pt x="145" y="16"/>
                  </a:lnTo>
                  <a:lnTo>
                    <a:pt x="146" y="16"/>
                  </a:lnTo>
                </a:path>
              </a:pathLst>
            </a:custGeom>
            <a:noFill/>
            <a:ln w="12700" cap="rnd" cmpd="sng">
              <a:solidFill>
                <a:srgbClr val="4D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82" name="Freeform 758"/>
            <p:cNvSpPr>
              <a:spLocks/>
            </p:cNvSpPr>
            <p:nvPr/>
          </p:nvSpPr>
          <p:spPr bwMode="auto">
            <a:xfrm>
              <a:off x="369" y="712"/>
              <a:ext cx="152" cy="17"/>
            </a:xfrm>
            <a:custGeom>
              <a:avLst/>
              <a:gdLst/>
              <a:ahLst/>
              <a:cxnLst>
                <a:cxn ang="0">
                  <a:pos x="0" y="16"/>
                </a:cxn>
                <a:cxn ang="0">
                  <a:pos x="3" y="16"/>
                </a:cxn>
                <a:cxn ang="0">
                  <a:pos x="5" y="16"/>
                </a:cxn>
                <a:cxn ang="0">
                  <a:pos x="8" y="10"/>
                </a:cxn>
                <a:cxn ang="0">
                  <a:pos x="11" y="10"/>
                </a:cxn>
                <a:cxn ang="0">
                  <a:pos x="14" y="10"/>
                </a:cxn>
                <a:cxn ang="0">
                  <a:pos x="17" y="5"/>
                </a:cxn>
                <a:cxn ang="0">
                  <a:pos x="21" y="5"/>
                </a:cxn>
                <a:cxn ang="0">
                  <a:pos x="23" y="5"/>
                </a:cxn>
                <a:cxn ang="0">
                  <a:pos x="26" y="0"/>
                </a:cxn>
                <a:cxn ang="0">
                  <a:pos x="28" y="0"/>
                </a:cxn>
                <a:cxn ang="0">
                  <a:pos x="30" y="0"/>
                </a:cxn>
                <a:cxn ang="0">
                  <a:pos x="33" y="0"/>
                </a:cxn>
                <a:cxn ang="0">
                  <a:pos x="35" y="0"/>
                </a:cxn>
                <a:cxn ang="0">
                  <a:pos x="38" y="5"/>
                </a:cxn>
                <a:cxn ang="0">
                  <a:pos x="41" y="5"/>
                </a:cxn>
                <a:cxn ang="0">
                  <a:pos x="44" y="5"/>
                </a:cxn>
                <a:cxn ang="0">
                  <a:pos x="47" y="10"/>
                </a:cxn>
                <a:cxn ang="0">
                  <a:pos x="49" y="10"/>
                </a:cxn>
                <a:cxn ang="0">
                  <a:pos x="52" y="10"/>
                </a:cxn>
                <a:cxn ang="0">
                  <a:pos x="54" y="10"/>
                </a:cxn>
                <a:cxn ang="0">
                  <a:pos x="57" y="10"/>
                </a:cxn>
                <a:cxn ang="0">
                  <a:pos x="60" y="10"/>
                </a:cxn>
                <a:cxn ang="0">
                  <a:pos x="64" y="10"/>
                </a:cxn>
                <a:cxn ang="0">
                  <a:pos x="67" y="5"/>
                </a:cxn>
                <a:cxn ang="0">
                  <a:pos x="71" y="5"/>
                </a:cxn>
                <a:cxn ang="0">
                  <a:pos x="75" y="0"/>
                </a:cxn>
                <a:cxn ang="0">
                  <a:pos x="78" y="0"/>
                </a:cxn>
                <a:cxn ang="0">
                  <a:pos x="82" y="0"/>
                </a:cxn>
                <a:cxn ang="0">
                  <a:pos x="85" y="0"/>
                </a:cxn>
                <a:cxn ang="0">
                  <a:pos x="88" y="0"/>
                </a:cxn>
                <a:cxn ang="0">
                  <a:pos x="97" y="0"/>
                </a:cxn>
                <a:cxn ang="0">
                  <a:pos x="106" y="0"/>
                </a:cxn>
                <a:cxn ang="0">
                  <a:pos x="115" y="5"/>
                </a:cxn>
                <a:cxn ang="0">
                  <a:pos x="123" y="5"/>
                </a:cxn>
                <a:cxn ang="0">
                  <a:pos x="131" y="10"/>
                </a:cxn>
                <a:cxn ang="0">
                  <a:pos x="137" y="16"/>
                </a:cxn>
                <a:cxn ang="0">
                  <a:pos x="143" y="16"/>
                </a:cxn>
                <a:cxn ang="0">
                  <a:pos x="148" y="16"/>
                </a:cxn>
                <a:cxn ang="0">
                  <a:pos x="151" y="16"/>
                </a:cxn>
              </a:cxnLst>
              <a:rect l="0" t="0" r="r" b="b"/>
              <a:pathLst>
                <a:path w="152" h="17">
                  <a:moveTo>
                    <a:pt x="0" y="16"/>
                  </a:moveTo>
                  <a:lnTo>
                    <a:pt x="3" y="16"/>
                  </a:lnTo>
                  <a:lnTo>
                    <a:pt x="5" y="16"/>
                  </a:lnTo>
                  <a:lnTo>
                    <a:pt x="8" y="10"/>
                  </a:lnTo>
                  <a:lnTo>
                    <a:pt x="11" y="10"/>
                  </a:lnTo>
                  <a:lnTo>
                    <a:pt x="14" y="10"/>
                  </a:lnTo>
                  <a:lnTo>
                    <a:pt x="17" y="5"/>
                  </a:lnTo>
                  <a:lnTo>
                    <a:pt x="21" y="5"/>
                  </a:lnTo>
                  <a:lnTo>
                    <a:pt x="23" y="5"/>
                  </a:lnTo>
                  <a:lnTo>
                    <a:pt x="26" y="0"/>
                  </a:lnTo>
                  <a:lnTo>
                    <a:pt x="28" y="0"/>
                  </a:lnTo>
                  <a:lnTo>
                    <a:pt x="30" y="0"/>
                  </a:lnTo>
                  <a:lnTo>
                    <a:pt x="33" y="0"/>
                  </a:lnTo>
                  <a:lnTo>
                    <a:pt x="35" y="0"/>
                  </a:lnTo>
                  <a:lnTo>
                    <a:pt x="38" y="5"/>
                  </a:lnTo>
                  <a:lnTo>
                    <a:pt x="41" y="5"/>
                  </a:lnTo>
                  <a:lnTo>
                    <a:pt x="44" y="5"/>
                  </a:lnTo>
                  <a:lnTo>
                    <a:pt x="47" y="10"/>
                  </a:lnTo>
                  <a:lnTo>
                    <a:pt x="49" y="10"/>
                  </a:lnTo>
                  <a:lnTo>
                    <a:pt x="52" y="10"/>
                  </a:lnTo>
                  <a:lnTo>
                    <a:pt x="54" y="10"/>
                  </a:lnTo>
                  <a:lnTo>
                    <a:pt x="57" y="10"/>
                  </a:lnTo>
                  <a:lnTo>
                    <a:pt x="60" y="10"/>
                  </a:lnTo>
                  <a:lnTo>
                    <a:pt x="64" y="10"/>
                  </a:lnTo>
                  <a:lnTo>
                    <a:pt x="67" y="5"/>
                  </a:lnTo>
                  <a:lnTo>
                    <a:pt x="71" y="5"/>
                  </a:lnTo>
                  <a:lnTo>
                    <a:pt x="75" y="0"/>
                  </a:lnTo>
                  <a:lnTo>
                    <a:pt x="78" y="0"/>
                  </a:lnTo>
                  <a:lnTo>
                    <a:pt x="82" y="0"/>
                  </a:lnTo>
                  <a:lnTo>
                    <a:pt x="85" y="0"/>
                  </a:lnTo>
                  <a:lnTo>
                    <a:pt x="88" y="0"/>
                  </a:lnTo>
                  <a:lnTo>
                    <a:pt x="97" y="0"/>
                  </a:lnTo>
                  <a:lnTo>
                    <a:pt x="106" y="0"/>
                  </a:lnTo>
                  <a:lnTo>
                    <a:pt x="115" y="5"/>
                  </a:lnTo>
                  <a:lnTo>
                    <a:pt x="123" y="5"/>
                  </a:lnTo>
                  <a:lnTo>
                    <a:pt x="131" y="10"/>
                  </a:lnTo>
                  <a:lnTo>
                    <a:pt x="137" y="16"/>
                  </a:lnTo>
                  <a:lnTo>
                    <a:pt x="143" y="16"/>
                  </a:lnTo>
                  <a:lnTo>
                    <a:pt x="148" y="16"/>
                  </a:lnTo>
                  <a:lnTo>
                    <a:pt x="151" y="16"/>
                  </a:lnTo>
                </a:path>
              </a:pathLst>
            </a:custGeom>
            <a:noFill/>
            <a:ln w="12700" cap="rnd" cmpd="sng">
              <a:solidFill>
                <a:srgbClr val="50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83" name="Freeform 759"/>
            <p:cNvSpPr>
              <a:spLocks/>
            </p:cNvSpPr>
            <p:nvPr/>
          </p:nvSpPr>
          <p:spPr bwMode="auto">
            <a:xfrm>
              <a:off x="367" y="711"/>
              <a:ext cx="157" cy="17"/>
            </a:xfrm>
            <a:custGeom>
              <a:avLst/>
              <a:gdLst/>
              <a:ahLst/>
              <a:cxnLst>
                <a:cxn ang="0">
                  <a:pos x="0" y="12"/>
                </a:cxn>
                <a:cxn ang="0">
                  <a:pos x="2" y="12"/>
                </a:cxn>
                <a:cxn ang="0">
                  <a:pos x="5" y="12"/>
                </a:cxn>
                <a:cxn ang="0">
                  <a:pos x="8" y="8"/>
                </a:cxn>
                <a:cxn ang="0">
                  <a:pos x="11" y="8"/>
                </a:cxn>
                <a:cxn ang="0">
                  <a:pos x="15" y="8"/>
                </a:cxn>
                <a:cxn ang="0">
                  <a:pos x="18" y="4"/>
                </a:cxn>
                <a:cxn ang="0">
                  <a:pos x="21" y="4"/>
                </a:cxn>
                <a:cxn ang="0">
                  <a:pos x="25" y="0"/>
                </a:cxn>
                <a:cxn ang="0">
                  <a:pos x="27" y="0"/>
                </a:cxn>
                <a:cxn ang="0">
                  <a:pos x="29" y="0"/>
                </a:cxn>
                <a:cxn ang="0">
                  <a:pos x="31" y="0"/>
                </a:cxn>
                <a:cxn ang="0">
                  <a:pos x="34" y="0"/>
                </a:cxn>
                <a:cxn ang="0">
                  <a:pos x="37" y="0"/>
                </a:cxn>
                <a:cxn ang="0">
                  <a:pos x="39" y="4"/>
                </a:cxn>
                <a:cxn ang="0">
                  <a:pos x="43" y="4"/>
                </a:cxn>
                <a:cxn ang="0">
                  <a:pos x="45" y="8"/>
                </a:cxn>
                <a:cxn ang="0">
                  <a:pos x="48" y="8"/>
                </a:cxn>
                <a:cxn ang="0">
                  <a:pos x="51" y="12"/>
                </a:cxn>
                <a:cxn ang="0">
                  <a:pos x="53" y="12"/>
                </a:cxn>
                <a:cxn ang="0">
                  <a:pos x="56" y="12"/>
                </a:cxn>
                <a:cxn ang="0">
                  <a:pos x="58" y="12"/>
                </a:cxn>
                <a:cxn ang="0">
                  <a:pos x="62" y="12"/>
                </a:cxn>
                <a:cxn ang="0">
                  <a:pos x="66" y="8"/>
                </a:cxn>
                <a:cxn ang="0">
                  <a:pos x="69" y="8"/>
                </a:cxn>
                <a:cxn ang="0">
                  <a:pos x="73" y="4"/>
                </a:cxn>
                <a:cxn ang="0">
                  <a:pos x="77" y="4"/>
                </a:cxn>
                <a:cxn ang="0">
                  <a:pos x="81" y="0"/>
                </a:cxn>
                <a:cxn ang="0">
                  <a:pos x="85" y="0"/>
                </a:cxn>
                <a:cxn ang="0">
                  <a:pos x="88" y="0"/>
                </a:cxn>
                <a:cxn ang="0">
                  <a:pos x="90" y="0"/>
                </a:cxn>
                <a:cxn ang="0">
                  <a:pos x="99" y="0"/>
                </a:cxn>
                <a:cxn ang="0">
                  <a:pos x="108" y="0"/>
                </a:cxn>
                <a:cxn ang="0">
                  <a:pos x="117" y="4"/>
                </a:cxn>
                <a:cxn ang="0">
                  <a:pos x="125" y="8"/>
                </a:cxn>
                <a:cxn ang="0">
                  <a:pos x="133" y="8"/>
                </a:cxn>
                <a:cxn ang="0">
                  <a:pos x="141" y="12"/>
                </a:cxn>
                <a:cxn ang="0">
                  <a:pos x="147" y="12"/>
                </a:cxn>
                <a:cxn ang="0">
                  <a:pos x="151" y="16"/>
                </a:cxn>
                <a:cxn ang="0">
                  <a:pos x="154" y="16"/>
                </a:cxn>
                <a:cxn ang="0">
                  <a:pos x="156" y="16"/>
                </a:cxn>
              </a:cxnLst>
              <a:rect l="0" t="0" r="r" b="b"/>
              <a:pathLst>
                <a:path w="157" h="17">
                  <a:moveTo>
                    <a:pt x="0" y="12"/>
                  </a:moveTo>
                  <a:lnTo>
                    <a:pt x="2" y="12"/>
                  </a:lnTo>
                  <a:lnTo>
                    <a:pt x="5" y="12"/>
                  </a:lnTo>
                  <a:lnTo>
                    <a:pt x="8" y="8"/>
                  </a:lnTo>
                  <a:lnTo>
                    <a:pt x="11" y="8"/>
                  </a:lnTo>
                  <a:lnTo>
                    <a:pt x="15" y="8"/>
                  </a:lnTo>
                  <a:lnTo>
                    <a:pt x="18" y="4"/>
                  </a:lnTo>
                  <a:lnTo>
                    <a:pt x="21" y="4"/>
                  </a:lnTo>
                  <a:lnTo>
                    <a:pt x="25" y="0"/>
                  </a:lnTo>
                  <a:lnTo>
                    <a:pt x="27" y="0"/>
                  </a:lnTo>
                  <a:lnTo>
                    <a:pt x="29" y="0"/>
                  </a:lnTo>
                  <a:lnTo>
                    <a:pt x="31" y="0"/>
                  </a:lnTo>
                  <a:lnTo>
                    <a:pt x="34" y="0"/>
                  </a:lnTo>
                  <a:lnTo>
                    <a:pt x="37" y="0"/>
                  </a:lnTo>
                  <a:lnTo>
                    <a:pt x="39" y="4"/>
                  </a:lnTo>
                  <a:lnTo>
                    <a:pt x="43" y="4"/>
                  </a:lnTo>
                  <a:lnTo>
                    <a:pt x="45" y="8"/>
                  </a:lnTo>
                  <a:lnTo>
                    <a:pt x="48" y="8"/>
                  </a:lnTo>
                  <a:lnTo>
                    <a:pt x="51" y="12"/>
                  </a:lnTo>
                  <a:lnTo>
                    <a:pt x="53" y="12"/>
                  </a:lnTo>
                  <a:lnTo>
                    <a:pt x="56" y="12"/>
                  </a:lnTo>
                  <a:lnTo>
                    <a:pt x="58" y="12"/>
                  </a:lnTo>
                  <a:lnTo>
                    <a:pt x="62" y="12"/>
                  </a:lnTo>
                  <a:lnTo>
                    <a:pt x="66" y="8"/>
                  </a:lnTo>
                  <a:lnTo>
                    <a:pt x="69" y="8"/>
                  </a:lnTo>
                  <a:lnTo>
                    <a:pt x="73" y="4"/>
                  </a:lnTo>
                  <a:lnTo>
                    <a:pt x="77" y="4"/>
                  </a:lnTo>
                  <a:lnTo>
                    <a:pt x="81" y="0"/>
                  </a:lnTo>
                  <a:lnTo>
                    <a:pt x="85" y="0"/>
                  </a:lnTo>
                  <a:lnTo>
                    <a:pt x="88" y="0"/>
                  </a:lnTo>
                  <a:lnTo>
                    <a:pt x="90" y="0"/>
                  </a:lnTo>
                  <a:lnTo>
                    <a:pt x="99" y="0"/>
                  </a:lnTo>
                  <a:lnTo>
                    <a:pt x="108" y="0"/>
                  </a:lnTo>
                  <a:lnTo>
                    <a:pt x="117" y="4"/>
                  </a:lnTo>
                  <a:lnTo>
                    <a:pt x="125" y="8"/>
                  </a:lnTo>
                  <a:lnTo>
                    <a:pt x="133" y="8"/>
                  </a:lnTo>
                  <a:lnTo>
                    <a:pt x="141" y="12"/>
                  </a:lnTo>
                  <a:lnTo>
                    <a:pt x="147" y="12"/>
                  </a:lnTo>
                  <a:lnTo>
                    <a:pt x="151" y="16"/>
                  </a:lnTo>
                  <a:lnTo>
                    <a:pt x="154" y="16"/>
                  </a:lnTo>
                  <a:lnTo>
                    <a:pt x="156" y="16"/>
                  </a:lnTo>
                </a:path>
              </a:pathLst>
            </a:custGeom>
            <a:noFill/>
            <a:ln w="12700" cap="rnd" cmpd="sng">
              <a:solidFill>
                <a:srgbClr val="53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84" name="Freeform 760"/>
            <p:cNvSpPr>
              <a:spLocks/>
            </p:cNvSpPr>
            <p:nvPr/>
          </p:nvSpPr>
          <p:spPr bwMode="auto">
            <a:xfrm>
              <a:off x="364" y="710"/>
              <a:ext cx="162" cy="17"/>
            </a:xfrm>
            <a:custGeom>
              <a:avLst/>
              <a:gdLst/>
              <a:ahLst/>
              <a:cxnLst>
                <a:cxn ang="0">
                  <a:pos x="0" y="12"/>
                </a:cxn>
                <a:cxn ang="0">
                  <a:pos x="3" y="12"/>
                </a:cxn>
                <a:cxn ang="0">
                  <a:pos x="5" y="12"/>
                </a:cxn>
                <a:cxn ang="0">
                  <a:pos x="9" y="8"/>
                </a:cxn>
                <a:cxn ang="0">
                  <a:pos x="12" y="8"/>
                </a:cxn>
                <a:cxn ang="0">
                  <a:pos x="16" y="8"/>
                </a:cxn>
                <a:cxn ang="0">
                  <a:pos x="20" y="4"/>
                </a:cxn>
                <a:cxn ang="0">
                  <a:pos x="23" y="4"/>
                </a:cxn>
                <a:cxn ang="0">
                  <a:pos x="27" y="0"/>
                </a:cxn>
                <a:cxn ang="0">
                  <a:pos x="29" y="0"/>
                </a:cxn>
                <a:cxn ang="0">
                  <a:pos x="32" y="0"/>
                </a:cxn>
                <a:cxn ang="0">
                  <a:pos x="34" y="0"/>
                </a:cxn>
                <a:cxn ang="0">
                  <a:pos x="36" y="0"/>
                </a:cxn>
                <a:cxn ang="0">
                  <a:pos x="39" y="4"/>
                </a:cxn>
                <a:cxn ang="0">
                  <a:pos x="42" y="4"/>
                </a:cxn>
                <a:cxn ang="0">
                  <a:pos x="45" y="8"/>
                </a:cxn>
                <a:cxn ang="0">
                  <a:pos x="48" y="8"/>
                </a:cxn>
                <a:cxn ang="0">
                  <a:pos x="51" y="12"/>
                </a:cxn>
                <a:cxn ang="0">
                  <a:pos x="54" y="12"/>
                </a:cxn>
                <a:cxn ang="0">
                  <a:pos x="56" y="16"/>
                </a:cxn>
                <a:cxn ang="0">
                  <a:pos x="58" y="16"/>
                </a:cxn>
                <a:cxn ang="0">
                  <a:pos x="61" y="16"/>
                </a:cxn>
                <a:cxn ang="0">
                  <a:pos x="65" y="12"/>
                </a:cxn>
                <a:cxn ang="0">
                  <a:pos x="68" y="12"/>
                </a:cxn>
                <a:cxn ang="0">
                  <a:pos x="72" y="8"/>
                </a:cxn>
                <a:cxn ang="0">
                  <a:pos x="76" y="8"/>
                </a:cxn>
                <a:cxn ang="0">
                  <a:pos x="80" y="4"/>
                </a:cxn>
                <a:cxn ang="0">
                  <a:pos x="84" y="0"/>
                </a:cxn>
                <a:cxn ang="0">
                  <a:pos x="88" y="0"/>
                </a:cxn>
                <a:cxn ang="0">
                  <a:pos x="91" y="0"/>
                </a:cxn>
                <a:cxn ang="0">
                  <a:pos x="94" y="0"/>
                </a:cxn>
                <a:cxn ang="0">
                  <a:pos x="102" y="0"/>
                </a:cxn>
                <a:cxn ang="0">
                  <a:pos x="110" y="0"/>
                </a:cxn>
                <a:cxn ang="0">
                  <a:pos x="120" y="4"/>
                </a:cxn>
                <a:cxn ang="0">
                  <a:pos x="128" y="8"/>
                </a:cxn>
                <a:cxn ang="0">
                  <a:pos x="137" y="8"/>
                </a:cxn>
                <a:cxn ang="0">
                  <a:pos x="144" y="12"/>
                </a:cxn>
                <a:cxn ang="0">
                  <a:pos x="151" y="12"/>
                </a:cxn>
                <a:cxn ang="0">
                  <a:pos x="156" y="16"/>
                </a:cxn>
                <a:cxn ang="0">
                  <a:pos x="159" y="16"/>
                </a:cxn>
                <a:cxn ang="0">
                  <a:pos x="161" y="16"/>
                </a:cxn>
              </a:cxnLst>
              <a:rect l="0" t="0" r="r" b="b"/>
              <a:pathLst>
                <a:path w="162" h="17">
                  <a:moveTo>
                    <a:pt x="0" y="12"/>
                  </a:moveTo>
                  <a:lnTo>
                    <a:pt x="3" y="12"/>
                  </a:lnTo>
                  <a:lnTo>
                    <a:pt x="5" y="12"/>
                  </a:lnTo>
                  <a:lnTo>
                    <a:pt x="9" y="8"/>
                  </a:lnTo>
                  <a:lnTo>
                    <a:pt x="12" y="8"/>
                  </a:lnTo>
                  <a:lnTo>
                    <a:pt x="16" y="8"/>
                  </a:lnTo>
                  <a:lnTo>
                    <a:pt x="20" y="4"/>
                  </a:lnTo>
                  <a:lnTo>
                    <a:pt x="23" y="4"/>
                  </a:lnTo>
                  <a:lnTo>
                    <a:pt x="27" y="0"/>
                  </a:lnTo>
                  <a:lnTo>
                    <a:pt x="29" y="0"/>
                  </a:lnTo>
                  <a:lnTo>
                    <a:pt x="32" y="0"/>
                  </a:lnTo>
                  <a:lnTo>
                    <a:pt x="34" y="0"/>
                  </a:lnTo>
                  <a:lnTo>
                    <a:pt x="36" y="0"/>
                  </a:lnTo>
                  <a:lnTo>
                    <a:pt x="39" y="4"/>
                  </a:lnTo>
                  <a:lnTo>
                    <a:pt x="42" y="4"/>
                  </a:lnTo>
                  <a:lnTo>
                    <a:pt x="45" y="8"/>
                  </a:lnTo>
                  <a:lnTo>
                    <a:pt x="48" y="8"/>
                  </a:lnTo>
                  <a:lnTo>
                    <a:pt x="51" y="12"/>
                  </a:lnTo>
                  <a:lnTo>
                    <a:pt x="54" y="12"/>
                  </a:lnTo>
                  <a:lnTo>
                    <a:pt x="56" y="16"/>
                  </a:lnTo>
                  <a:lnTo>
                    <a:pt x="58" y="16"/>
                  </a:lnTo>
                  <a:lnTo>
                    <a:pt x="61" y="16"/>
                  </a:lnTo>
                  <a:lnTo>
                    <a:pt x="65" y="12"/>
                  </a:lnTo>
                  <a:lnTo>
                    <a:pt x="68" y="12"/>
                  </a:lnTo>
                  <a:lnTo>
                    <a:pt x="72" y="8"/>
                  </a:lnTo>
                  <a:lnTo>
                    <a:pt x="76" y="8"/>
                  </a:lnTo>
                  <a:lnTo>
                    <a:pt x="80" y="4"/>
                  </a:lnTo>
                  <a:lnTo>
                    <a:pt x="84" y="0"/>
                  </a:lnTo>
                  <a:lnTo>
                    <a:pt x="88" y="0"/>
                  </a:lnTo>
                  <a:lnTo>
                    <a:pt x="91" y="0"/>
                  </a:lnTo>
                  <a:lnTo>
                    <a:pt x="94" y="0"/>
                  </a:lnTo>
                  <a:lnTo>
                    <a:pt x="102" y="0"/>
                  </a:lnTo>
                  <a:lnTo>
                    <a:pt x="110" y="0"/>
                  </a:lnTo>
                  <a:lnTo>
                    <a:pt x="120" y="4"/>
                  </a:lnTo>
                  <a:lnTo>
                    <a:pt x="128" y="8"/>
                  </a:lnTo>
                  <a:lnTo>
                    <a:pt x="137" y="8"/>
                  </a:lnTo>
                  <a:lnTo>
                    <a:pt x="144" y="12"/>
                  </a:lnTo>
                  <a:lnTo>
                    <a:pt x="151" y="12"/>
                  </a:lnTo>
                  <a:lnTo>
                    <a:pt x="156" y="16"/>
                  </a:lnTo>
                  <a:lnTo>
                    <a:pt x="159" y="16"/>
                  </a:lnTo>
                  <a:lnTo>
                    <a:pt x="161" y="16"/>
                  </a:lnTo>
                </a:path>
              </a:pathLst>
            </a:custGeom>
            <a:noFill/>
            <a:ln w="12700" cap="rnd" cmpd="sng">
              <a:solidFill>
                <a:srgbClr val="56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85" name="Freeform 761"/>
            <p:cNvSpPr>
              <a:spLocks/>
            </p:cNvSpPr>
            <p:nvPr/>
          </p:nvSpPr>
          <p:spPr bwMode="auto">
            <a:xfrm>
              <a:off x="362" y="709"/>
              <a:ext cx="166" cy="17"/>
            </a:xfrm>
            <a:custGeom>
              <a:avLst/>
              <a:gdLst/>
              <a:ahLst/>
              <a:cxnLst>
                <a:cxn ang="0">
                  <a:pos x="0" y="12"/>
                </a:cxn>
                <a:cxn ang="0">
                  <a:pos x="2" y="9"/>
                </a:cxn>
                <a:cxn ang="0">
                  <a:pos x="5" y="9"/>
                </a:cxn>
                <a:cxn ang="0">
                  <a:pos x="8" y="9"/>
                </a:cxn>
                <a:cxn ang="0">
                  <a:pos x="12" y="6"/>
                </a:cxn>
                <a:cxn ang="0">
                  <a:pos x="16" y="6"/>
                </a:cxn>
                <a:cxn ang="0">
                  <a:pos x="20" y="3"/>
                </a:cxn>
                <a:cxn ang="0">
                  <a:pos x="24" y="3"/>
                </a:cxn>
                <a:cxn ang="0">
                  <a:pos x="28" y="0"/>
                </a:cxn>
                <a:cxn ang="0">
                  <a:pos x="31" y="0"/>
                </a:cxn>
                <a:cxn ang="0">
                  <a:pos x="33" y="0"/>
                </a:cxn>
                <a:cxn ang="0">
                  <a:pos x="35" y="0"/>
                </a:cxn>
                <a:cxn ang="0">
                  <a:pos x="37" y="0"/>
                </a:cxn>
                <a:cxn ang="0">
                  <a:pos x="40" y="3"/>
                </a:cxn>
                <a:cxn ang="0">
                  <a:pos x="43" y="3"/>
                </a:cxn>
                <a:cxn ang="0">
                  <a:pos x="46" y="6"/>
                </a:cxn>
                <a:cxn ang="0">
                  <a:pos x="50" y="9"/>
                </a:cxn>
                <a:cxn ang="0">
                  <a:pos x="53" y="9"/>
                </a:cxn>
                <a:cxn ang="0">
                  <a:pos x="55" y="12"/>
                </a:cxn>
                <a:cxn ang="0">
                  <a:pos x="58" y="12"/>
                </a:cxn>
                <a:cxn ang="0">
                  <a:pos x="60" y="16"/>
                </a:cxn>
                <a:cxn ang="0">
                  <a:pos x="63" y="12"/>
                </a:cxn>
                <a:cxn ang="0">
                  <a:pos x="66" y="12"/>
                </a:cxn>
                <a:cxn ang="0">
                  <a:pos x="70" y="9"/>
                </a:cxn>
                <a:cxn ang="0">
                  <a:pos x="74" y="9"/>
                </a:cxn>
                <a:cxn ang="0">
                  <a:pos x="78" y="6"/>
                </a:cxn>
                <a:cxn ang="0">
                  <a:pos x="83" y="3"/>
                </a:cxn>
                <a:cxn ang="0">
                  <a:pos x="86" y="3"/>
                </a:cxn>
                <a:cxn ang="0">
                  <a:pos x="90" y="0"/>
                </a:cxn>
                <a:cxn ang="0">
                  <a:pos x="93" y="0"/>
                </a:cxn>
                <a:cxn ang="0">
                  <a:pos x="96" y="0"/>
                </a:cxn>
                <a:cxn ang="0">
                  <a:pos x="104" y="0"/>
                </a:cxn>
                <a:cxn ang="0">
                  <a:pos x="112" y="0"/>
                </a:cxn>
                <a:cxn ang="0">
                  <a:pos x="122" y="3"/>
                </a:cxn>
                <a:cxn ang="0">
                  <a:pos x="130" y="6"/>
                </a:cxn>
                <a:cxn ang="0">
                  <a:pos x="139" y="6"/>
                </a:cxn>
                <a:cxn ang="0">
                  <a:pos x="147" y="9"/>
                </a:cxn>
                <a:cxn ang="0">
                  <a:pos x="154" y="12"/>
                </a:cxn>
                <a:cxn ang="0">
                  <a:pos x="160" y="12"/>
                </a:cxn>
                <a:cxn ang="0">
                  <a:pos x="164" y="12"/>
                </a:cxn>
                <a:cxn ang="0">
                  <a:pos x="165" y="12"/>
                </a:cxn>
              </a:cxnLst>
              <a:rect l="0" t="0" r="r" b="b"/>
              <a:pathLst>
                <a:path w="166" h="17">
                  <a:moveTo>
                    <a:pt x="0" y="12"/>
                  </a:moveTo>
                  <a:lnTo>
                    <a:pt x="2" y="9"/>
                  </a:lnTo>
                  <a:lnTo>
                    <a:pt x="5" y="9"/>
                  </a:lnTo>
                  <a:lnTo>
                    <a:pt x="8" y="9"/>
                  </a:lnTo>
                  <a:lnTo>
                    <a:pt x="12" y="6"/>
                  </a:lnTo>
                  <a:lnTo>
                    <a:pt x="16" y="6"/>
                  </a:lnTo>
                  <a:lnTo>
                    <a:pt x="20" y="3"/>
                  </a:lnTo>
                  <a:lnTo>
                    <a:pt x="24" y="3"/>
                  </a:lnTo>
                  <a:lnTo>
                    <a:pt x="28" y="0"/>
                  </a:lnTo>
                  <a:lnTo>
                    <a:pt x="31" y="0"/>
                  </a:lnTo>
                  <a:lnTo>
                    <a:pt x="33" y="0"/>
                  </a:lnTo>
                  <a:lnTo>
                    <a:pt x="35" y="0"/>
                  </a:lnTo>
                  <a:lnTo>
                    <a:pt x="37" y="0"/>
                  </a:lnTo>
                  <a:lnTo>
                    <a:pt x="40" y="3"/>
                  </a:lnTo>
                  <a:lnTo>
                    <a:pt x="43" y="3"/>
                  </a:lnTo>
                  <a:lnTo>
                    <a:pt x="46" y="6"/>
                  </a:lnTo>
                  <a:lnTo>
                    <a:pt x="50" y="9"/>
                  </a:lnTo>
                  <a:lnTo>
                    <a:pt x="53" y="9"/>
                  </a:lnTo>
                  <a:lnTo>
                    <a:pt x="55" y="12"/>
                  </a:lnTo>
                  <a:lnTo>
                    <a:pt x="58" y="12"/>
                  </a:lnTo>
                  <a:lnTo>
                    <a:pt x="60" y="16"/>
                  </a:lnTo>
                  <a:lnTo>
                    <a:pt x="63" y="12"/>
                  </a:lnTo>
                  <a:lnTo>
                    <a:pt x="66" y="12"/>
                  </a:lnTo>
                  <a:lnTo>
                    <a:pt x="70" y="9"/>
                  </a:lnTo>
                  <a:lnTo>
                    <a:pt x="74" y="9"/>
                  </a:lnTo>
                  <a:lnTo>
                    <a:pt x="78" y="6"/>
                  </a:lnTo>
                  <a:lnTo>
                    <a:pt x="83" y="3"/>
                  </a:lnTo>
                  <a:lnTo>
                    <a:pt x="86" y="3"/>
                  </a:lnTo>
                  <a:lnTo>
                    <a:pt x="90" y="0"/>
                  </a:lnTo>
                  <a:lnTo>
                    <a:pt x="93" y="0"/>
                  </a:lnTo>
                  <a:lnTo>
                    <a:pt x="96" y="0"/>
                  </a:lnTo>
                  <a:lnTo>
                    <a:pt x="104" y="0"/>
                  </a:lnTo>
                  <a:lnTo>
                    <a:pt x="112" y="0"/>
                  </a:lnTo>
                  <a:lnTo>
                    <a:pt x="122" y="3"/>
                  </a:lnTo>
                  <a:lnTo>
                    <a:pt x="130" y="6"/>
                  </a:lnTo>
                  <a:lnTo>
                    <a:pt x="139" y="6"/>
                  </a:lnTo>
                  <a:lnTo>
                    <a:pt x="147" y="9"/>
                  </a:lnTo>
                  <a:lnTo>
                    <a:pt x="154" y="12"/>
                  </a:lnTo>
                  <a:lnTo>
                    <a:pt x="160" y="12"/>
                  </a:lnTo>
                  <a:lnTo>
                    <a:pt x="164" y="12"/>
                  </a:lnTo>
                  <a:lnTo>
                    <a:pt x="165" y="12"/>
                  </a:lnTo>
                </a:path>
              </a:pathLst>
            </a:custGeom>
            <a:noFill/>
            <a:ln w="12700" cap="rnd" cmpd="sng">
              <a:solidFill>
                <a:srgbClr val="59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86" name="Freeform 762"/>
            <p:cNvSpPr>
              <a:spLocks/>
            </p:cNvSpPr>
            <p:nvPr/>
          </p:nvSpPr>
          <p:spPr bwMode="auto">
            <a:xfrm>
              <a:off x="359" y="708"/>
              <a:ext cx="171" cy="17"/>
            </a:xfrm>
            <a:custGeom>
              <a:avLst/>
              <a:gdLst/>
              <a:ahLst/>
              <a:cxnLst>
                <a:cxn ang="0">
                  <a:pos x="0" y="12"/>
                </a:cxn>
                <a:cxn ang="0">
                  <a:pos x="3" y="12"/>
                </a:cxn>
                <a:cxn ang="0">
                  <a:pos x="5" y="9"/>
                </a:cxn>
                <a:cxn ang="0">
                  <a:pos x="9" y="9"/>
                </a:cxn>
                <a:cxn ang="0">
                  <a:pos x="13" y="6"/>
                </a:cxn>
                <a:cxn ang="0">
                  <a:pos x="18" y="6"/>
                </a:cxn>
                <a:cxn ang="0">
                  <a:pos x="22" y="3"/>
                </a:cxn>
                <a:cxn ang="0">
                  <a:pos x="26" y="3"/>
                </a:cxn>
                <a:cxn ang="0">
                  <a:pos x="30" y="0"/>
                </a:cxn>
                <a:cxn ang="0">
                  <a:pos x="33" y="0"/>
                </a:cxn>
                <a:cxn ang="0">
                  <a:pos x="35" y="0"/>
                </a:cxn>
                <a:cxn ang="0">
                  <a:pos x="37" y="0"/>
                </a:cxn>
                <a:cxn ang="0">
                  <a:pos x="39" y="0"/>
                </a:cxn>
                <a:cxn ang="0">
                  <a:pos x="42" y="3"/>
                </a:cxn>
                <a:cxn ang="0">
                  <a:pos x="45" y="3"/>
                </a:cxn>
                <a:cxn ang="0">
                  <a:pos x="49" y="6"/>
                </a:cxn>
                <a:cxn ang="0">
                  <a:pos x="52" y="9"/>
                </a:cxn>
                <a:cxn ang="0">
                  <a:pos x="55" y="12"/>
                </a:cxn>
                <a:cxn ang="0">
                  <a:pos x="58" y="16"/>
                </a:cxn>
                <a:cxn ang="0">
                  <a:pos x="61" y="16"/>
                </a:cxn>
                <a:cxn ang="0">
                  <a:pos x="63" y="16"/>
                </a:cxn>
                <a:cxn ang="0">
                  <a:pos x="65" y="16"/>
                </a:cxn>
                <a:cxn ang="0">
                  <a:pos x="69" y="16"/>
                </a:cxn>
                <a:cxn ang="0">
                  <a:pos x="73" y="12"/>
                </a:cxn>
                <a:cxn ang="0">
                  <a:pos x="77" y="9"/>
                </a:cxn>
                <a:cxn ang="0">
                  <a:pos x="81" y="6"/>
                </a:cxn>
                <a:cxn ang="0">
                  <a:pos x="86" y="6"/>
                </a:cxn>
                <a:cxn ang="0">
                  <a:pos x="90" y="3"/>
                </a:cxn>
                <a:cxn ang="0">
                  <a:pos x="94" y="0"/>
                </a:cxn>
                <a:cxn ang="0">
                  <a:pos x="97" y="0"/>
                </a:cxn>
                <a:cxn ang="0">
                  <a:pos x="99" y="0"/>
                </a:cxn>
                <a:cxn ang="0">
                  <a:pos x="107" y="0"/>
                </a:cxn>
                <a:cxn ang="0">
                  <a:pos x="115" y="3"/>
                </a:cxn>
                <a:cxn ang="0">
                  <a:pos x="125" y="3"/>
                </a:cxn>
                <a:cxn ang="0">
                  <a:pos x="134" y="6"/>
                </a:cxn>
                <a:cxn ang="0">
                  <a:pos x="143" y="6"/>
                </a:cxn>
                <a:cxn ang="0">
                  <a:pos x="151" y="9"/>
                </a:cxn>
                <a:cxn ang="0">
                  <a:pos x="159" y="12"/>
                </a:cxn>
                <a:cxn ang="0">
                  <a:pos x="165" y="12"/>
                </a:cxn>
                <a:cxn ang="0">
                  <a:pos x="168" y="16"/>
                </a:cxn>
                <a:cxn ang="0">
                  <a:pos x="170" y="16"/>
                </a:cxn>
              </a:cxnLst>
              <a:rect l="0" t="0" r="r" b="b"/>
              <a:pathLst>
                <a:path w="171" h="17">
                  <a:moveTo>
                    <a:pt x="0" y="12"/>
                  </a:moveTo>
                  <a:lnTo>
                    <a:pt x="3" y="12"/>
                  </a:lnTo>
                  <a:lnTo>
                    <a:pt x="5" y="9"/>
                  </a:lnTo>
                  <a:lnTo>
                    <a:pt x="9" y="9"/>
                  </a:lnTo>
                  <a:lnTo>
                    <a:pt x="13" y="6"/>
                  </a:lnTo>
                  <a:lnTo>
                    <a:pt x="18" y="6"/>
                  </a:lnTo>
                  <a:lnTo>
                    <a:pt x="22" y="3"/>
                  </a:lnTo>
                  <a:lnTo>
                    <a:pt x="26" y="3"/>
                  </a:lnTo>
                  <a:lnTo>
                    <a:pt x="30" y="0"/>
                  </a:lnTo>
                  <a:lnTo>
                    <a:pt x="33" y="0"/>
                  </a:lnTo>
                  <a:lnTo>
                    <a:pt x="35" y="0"/>
                  </a:lnTo>
                  <a:lnTo>
                    <a:pt x="37" y="0"/>
                  </a:lnTo>
                  <a:lnTo>
                    <a:pt x="39" y="0"/>
                  </a:lnTo>
                  <a:lnTo>
                    <a:pt x="42" y="3"/>
                  </a:lnTo>
                  <a:lnTo>
                    <a:pt x="45" y="3"/>
                  </a:lnTo>
                  <a:lnTo>
                    <a:pt x="49" y="6"/>
                  </a:lnTo>
                  <a:lnTo>
                    <a:pt x="52" y="9"/>
                  </a:lnTo>
                  <a:lnTo>
                    <a:pt x="55" y="12"/>
                  </a:lnTo>
                  <a:lnTo>
                    <a:pt x="58" y="16"/>
                  </a:lnTo>
                  <a:lnTo>
                    <a:pt x="61" y="16"/>
                  </a:lnTo>
                  <a:lnTo>
                    <a:pt x="63" y="16"/>
                  </a:lnTo>
                  <a:lnTo>
                    <a:pt x="65" y="16"/>
                  </a:lnTo>
                  <a:lnTo>
                    <a:pt x="69" y="16"/>
                  </a:lnTo>
                  <a:lnTo>
                    <a:pt x="73" y="12"/>
                  </a:lnTo>
                  <a:lnTo>
                    <a:pt x="77" y="9"/>
                  </a:lnTo>
                  <a:lnTo>
                    <a:pt x="81" y="6"/>
                  </a:lnTo>
                  <a:lnTo>
                    <a:pt x="86" y="6"/>
                  </a:lnTo>
                  <a:lnTo>
                    <a:pt x="90" y="3"/>
                  </a:lnTo>
                  <a:lnTo>
                    <a:pt x="94" y="0"/>
                  </a:lnTo>
                  <a:lnTo>
                    <a:pt x="97" y="0"/>
                  </a:lnTo>
                  <a:lnTo>
                    <a:pt x="99" y="0"/>
                  </a:lnTo>
                  <a:lnTo>
                    <a:pt x="107" y="0"/>
                  </a:lnTo>
                  <a:lnTo>
                    <a:pt x="115" y="3"/>
                  </a:lnTo>
                  <a:lnTo>
                    <a:pt x="125" y="3"/>
                  </a:lnTo>
                  <a:lnTo>
                    <a:pt x="134" y="6"/>
                  </a:lnTo>
                  <a:lnTo>
                    <a:pt x="143" y="6"/>
                  </a:lnTo>
                  <a:lnTo>
                    <a:pt x="151" y="9"/>
                  </a:lnTo>
                  <a:lnTo>
                    <a:pt x="159" y="12"/>
                  </a:lnTo>
                  <a:lnTo>
                    <a:pt x="165" y="12"/>
                  </a:lnTo>
                  <a:lnTo>
                    <a:pt x="168" y="16"/>
                  </a:lnTo>
                  <a:lnTo>
                    <a:pt x="170" y="16"/>
                  </a:lnTo>
                </a:path>
              </a:pathLst>
            </a:custGeom>
            <a:noFill/>
            <a:ln w="12700" cap="rnd" cmpd="sng">
              <a:solidFill>
                <a:srgbClr val="5C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87" name="Freeform 763"/>
            <p:cNvSpPr>
              <a:spLocks/>
            </p:cNvSpPr>
            <p:nvPr/>
          </p:nvSpPr>
          <p:spPr bwMode="auto">
            <a:xfrm>
              <a:off x="357" y="707"/>
              <a:ext cx="175" cy="17"/>
            </a:xfrm>
            <a:custGeom>
              <a:avLst/>
              <a:gdLst/>
              <a:ahLst/>
              <a:cxnLst>
                <a:cxn ang="0">
                  <a:pos x="0" y="10"/>
                </a:cxn>
                <a:cxn ang="0">
                  <a:pos x="2" y="10"/>
                </a:cxn>
                <a:cxn ang="0">
                  <a:pos x="5" y="8"/>
                </a:cxn>
                <a:cxn ang="0">
                  <a:pos x="9" y="8"/>
                </a:cxn>
                <a:cxn ang="0">
                  <a:pos x="13" y="5"/>
                </a:cxn>
                <a:cxn ang="0">
                  <a:pos x="18" y="5"/>
                </a:cxn>
                <a:cxn ang="0">
                  <a:pos x="23" y="2"/>
                </a:cxn>
                <a:cxn ang="0">
                  <a:pos x="27" y="2"/>
                </a:cxn>
                <a:cxn ang="0">
                  <a:pos x="31" y="0"/>
                </a:cxn>
                <a:cxn ang="0">
                  <a:pos x="34" y="0"/>
                </a:cxn>
                <a:cxn ang="0">
                  <a:pos x="36" y="0"/>
                </a:cxn>
                <a:cxn ang="0">
                  <a:pos x="38" y="0"/>
                </a:cxn>
                <a:cxn ang="0">
                  <a:pos x="41" y="0"/>
                </a:cxn>
                <a:cxn ang="0">
                  <a:pos x="44" y="2"/>
                </a:cxn>
                <a:cxn ang="0">
                  <a:pos x="47" y="5"/>
                </a:cxn>
                <a:cxn ang="0">
                  <a:pos x="50" y="8"/>
                </a:cxn>
                <a:cxn ang="0">
                  <a:pos x="54" y="10"/>
                </a:cxn>
                <a:cxn ang="0">
                  <a:pos x="57" y="13"/>
                </a:cxn>
                <a:cxn ang="0">
                  <a:pos x="60" y="13"/>
                </a:cxn>
                <a:cxn ang="0">
                  <a:pos x="63" y="16"/>
                </a:cxn>
                <a:cxn ang="0">
                  <a:pos x="65" y="16"/>
                </a:cxn>
                <a:cxn ang="0">
                  <a:pos x="67" y="16"/>
                </a:cxn>
                <a:cxn ang="0">
                  <a:pos x="71" y="13"/>
                </a:cxn>
                <a:cxn ang="0">
                  <a:pos x="74" y="13"/>
                </a:cxn>
                <a:cxn ang="0">
                  <a:pos x="79" y="10"/>
                </a:cxn>
                <a:cxn ang="0">
                  <a:pos x="83" y="8"/>
                </a:cxn>
                <a:cxn ang="0">
                  <a:pos x="88" y="5"/>
                </a:cxn>
                <a:cxn ang="0">
                  <a:pos x="92" y="2"/>
                </a:cxn>
                <a:cxn ang="0">
                  <a:pos x="96" y="2"/>
                </a:cxn>
                <a:cxn ang="0">
                  <a:pos x="99" y="0"/>
                </a:cxn>
                <a:cxn ang="0">
                  <a:pos x="102" y="0"/>
                </a:cxn>
                <a:cxn ang="0">
                  <a:pos x="109" y="0"/>
                </a:cxn>
                <a:cxn ang="0">
                  <a:pos x="117" y="2"/>
                </a:cxn>
                <a:cxn ang="0">
                  <a:pos x="126" y="2"/>
                </a:cxn>
                <a:cxn ang="0">
                  <a:pos x="136" y="5"/>
                </a:cxn>
                <a:cxn ang="0">
                  <a:pos x="145" y="5"/>
                </a:cxn>
                <a:cxn ang="0">
                  <a:pos x="154" y="8"/>
                </a:cxn>
                <a:cxn ang="0">
                  <a:pos x="162" y="10"/>
                </a:cxn>
                <a:cxn ang="0">
                  <a:pos x="169" y="10"/>
                </a:cxn>
                <a:cxn ang="0">
                  <a:pos x="172" y="13"/>
                </a:cxn>
                <a:cxn ang="0">
                  <a:pos x="174" y="13"/>
                </a:cxn>
              </a:cxnLst>
              <a:rect l="0" t="0" r="r" b="b"/>
              <a:pathLst>
                <a:path w="175" h="17">
                  <a:moveTo>
                    <a:pt x="0" y="10"/>
                  </a:moveTo>
                  <a:lnTo>
                    <a:pt x="2" y="10"/>
                  </a:lnTo>
                  <a:lnTo>
                    <a:pt x="5" y="8"/>
                  </a:lnTo>
                  <a:lnTo>
                    <a:pt x="9" y="8"/>
                  </a:lnTo>
                  <a:lnTo>
                    <a:pt x="13" y="5"/>
                  </a:lnTo>
                  <a:lnTo>
                    <a:pt x="18" y="5"/>
                  </a:lnTo>
                  <a:lnTo>
                    <a:pt x="23" y="2"/>
                  </a:lnTo>
                  <a:lnTo>
                    <a:pt x="27" y="2"/>
                  </a:lnTo>
                  <a:lnTo>
                    <a:pt x="31" y="0"/>
                  </a:lnTo>
                  <a:lnTo>
                    <a:pt x="34" y="0"/>
                  </a:lnTo>
                  <a:lnTo>
                    <a:pt x="36" y="0"/>
                  </a:lnTo>
                  <a:lnTo>
                    <a:pt x="38" y="0"/>
                  </a:lnTo>
                  <a:lnTo>
                    <a:pt x="41" y="0"/>
                  </a:lnTo>
                  <a:lnTo>
                    <a:pt x="44" y="2"/>
                  </a:lnTo>
                  <a:lnTo>
                    <a:pt x="47" y="5"/>
                  </a:lnTo>
                  <a:lnTo>
                    <a:pt x="50" y="8"/>
                  </a:lnTo>
                  <a:lnTo>
                    <a:pt x="54" y="10"/>
                  </a:lnTo>
                  <a:lnTo>
                    <a:pt x="57" y="13"/>
                  </a:lnTo>
                  <a:lnTo>
                    <a:pt x="60" y="13"/>
                  </a:lnTo>
                  <a:lnTo>
                    <a:pt x="63" y="16"/>
                  </a:lnTo>
                  <a:lnTo>
                    <a:pt x="65" y="16"/>
                  </a:lnTo>
                  <a:lnTo>
                    <a:pt x="67" y="16"/>
                  </a:lnTo>
                  <a:lnTo>
                    <a:pt x="71" y="13"/>
                  </a:lnTo>
                  <a:lnTo>
                    <a:pt x="74" y="13"/>
                  </a:lnTo>
                  <a:lnTo>
                    <a:pt x="79" y="10"/>
                  </a:lnTo>
                  <a:lnTo>
                    <a:pt x="83" y="8"/>
                  </a:lnTo>
                  <a:lnTo>
                    <a:pt x="88" y="5"/>
                  </a:lnTo>
                  <a:lnTo>
                    <a:pt x="92" y="2"/>
                  </a:lnTo>
                  <a:lnTo>
                    <a:pt x="96" y="2"/>
                  </a:lnTo>
                  <a:lnTo>
                    <a:pt x="99" y="0"/>
                  </a:lnTo>
                  <a:lnTo>
                    <a:pt x="102" y="0"/>
                  </a:lnTo>
                  <a:lnTo>
                    <a:pt x="109" y="0"/>
                  </a:lnTo>
                  <a:lnTo>
                    <a:pt x="117" y="2"/>
                  </a:lnTo>
                  <a:lnTo>
                    <a:pt x="126" y="2"/>
                  </a:lnTo>
                  <a:lnTo>
                    <a:pt x="136" y="5"/>
                  </a:lnTo>
                  <a:lnTo>
                    <a:pt x="145" y="5"/>
                  </a:lnTo>
                  <a:lnTo>
                    <a:pt x="154" y="8"/>
                  </a:lnTo>
                  <a:lnTo>
                    <a:pt x="162" y="10"/>
                  </a:lnTo>
                  <a:lnTo>
                    <a:pt x="169" y="10"/>
                  </a:lnTo>
                  <a:lnTo>
                    <a:pt x="172" y="13"/>
                  </a:lnTo>
                  <a:lnTo>
                    <a:pt x="174" y="13"/>
                  </a:lnTo>
                </a:path>
              </a:pathLst>
            </a:custGeom>
            <a:noFill/>
            <a:ln w="12700" cap="rnd" cmpd="sng">
              <a:solidFill>
                <a:srgbClr val="5F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88" name="Freeform 764"/>
            <p:cNvSpPr>
              <a:spLocks/>
            </p:cNvSpPr>
            <p:nvPr/>
          </p:nvSpPr>
          <p:spPr bwMode="auto">
            <a:xfrm>
              <a:off x="354" y="705"/>
              <a:ext cx="180" cy="14"/>
            </a:xfrm>
            <a:custGeom>
              <a:avLst/>
              <a:gdLst/>
              <a:ahLst/>
              <a:cxnLst>
                <a:cxn ang="0">
                  <a:pos x="0" y="10"/>
                </a:cxn>
                <a:cxn ang="0">
                  <a:pos x="2" y="10"/>
                </a:cxn>
                <a:cxn ang="0">
                  <a:pos x="6" y="8"/>
                </a:cxn>
                <a:cxn ang="0">
                  <a:pos x="10" y="8"/>
                </a:cxn>
                <a:cxn ang="0">
                  <a:pos x="14" y="8"/>
                </a:cxn>
                <a:cxn ang="0">
                  <a:pos x="19" y="6"/>
                </a:cxn>
                <a:cxn ang="0">
                  <a:pos x="24" y="4"/>
                </a:cxn>
                <a:cxn ang="0">
                  <a:pos x="29" y="2"/>
                </a:cxn>
                <a:cxn ang="0">
                  <a:pos x="33" y="2"/>
                </a:cxn>
                <a:cxn ang="0">
                  <a:pos x="36" y="2"/>
                </a:cxn>
                <a:cxn ang="0">
                  <a:pos x="38" y="0"/>
                </a:cxn>
                <a:cxn ang="0">
                  <a:pos x="40" y="2"/>
                </a:cxn>
                <a:cxn ang="0">
                  <a:pos x="43" y="2"/>
                </a:cxn>
                <a:cxn ang="0">
                  <a:pos x="46" y="4"/>
                </a:cxn>
                <a:cxn ang="0">
                  <a:pos x="49" y="6"/>
                </a:cxn>
                <a:cxn ang="0">
                  <a:pos x="53" y="8"/>
                </a:cxn>
                <a:cxn ang="0">
                  <a:pos x="57" y="10"/>
                </a:cxn>
                <a:cxn ang="0">
                  <a:pos x="60" y="12"/>
                </a:cxn>
                <a:cxn ang="0">
                  <a:pos x="63" y="14"/>
                </a:cxn>
                <a:cxn ang="0">
                  <a:pos x="65" y="16"/>
                </a:cxn>
                <a:cxn ang="0">
                  <a:pos x="67" y="16"/>
                </a:cxn>
                <a:cxn ang="0">
                  <a:pos x="70" y="16"/>
                </a:cxn>
                <a:cxn ang="0">
                  <a:pos x="73" y="14"/>
                </a:cxn>
                <a:cxn ang="0">
                  <a:pos x="77" y="12"/>
                </a:cxn>
                <a:cxn ang="0">
                  <a:pos x="82" y="10"/>
                </a:cxn>
                <a:cxn ang="0">
                  <a:pos x="86" y="8"/>
                </a:cxn>
                <a:cxn ang="0">
                  <a:pos x="91" y="6"/>
                </a:cxn>
                <a:cxn ang="0">
                  <a:pos x="95" y="4"/>
                </a:cxn>
                <a:cxn ang="0">
                  <a:pos x="99" y="4"/>
                </a:cxn>
                <a:cxn ang="0">
                  <a:pos x="103" y="2"/>
                </a:cxn>
                <a:cxn ang="0">
                  <a:pos x="105" y="2"/>
                </a:cxn>
                <a:cxn ang="0">
                  <a:pos x="111" y="2"/>
                </a:cxn>
                <a:cxn ang="0">
                  <a:pos x="120" y="4"/>
                </a:cxn>
                <a:cxn ang="0">
                  <a:pos x="129" y="4"/>
                </a:cxn>
                <a:cxn ang="0">
                  <a:pos x="139" y="6"/>
                </a:cxn>
                <a:cxn ang="0">
                  <a:pos x="149" y="8"/>
                </a:cxn>
                <a:cxn ang="0">
                  <a:pos x="159" y="8"/>
                </a:cxn>
                <a:cxn ang="0">
                  <a:pos x="166" y="10"/>
                </a:cxn>
                <a:cxn ang="0">
                  <a:pos x="173" y="12"/>
                </a:cxn>
                <a:cxn ang="0">
                  <a:pos x="178" y="12"/>
                </a:cxn>
                <a:cxn ang="0">
                  <a:pos x="179" y="12"/>
                </a:cxn>
              </a:cxnLst>
              <a:rect l="0" t="0" r="r" b="b"/>
              <a:pathLst>
                <a:path w="180" h="17">
                  <a:moveTo>
                    <a:pt x="0" y="10"/>
                  </a:moveTo>
                  <a:lnTo>
                    <a:pt x="2" y="10"/>
                  </a:lnTo>
                  <a:lnTo>
                    <a:pt x="6" y="8"/>
                  </a:lnTo>
                  <a:lnTo>
                    <a:pt x="10" y="8"/>
                  </a:lnTo>
                  <a:lnTo>
                    <a:pt x="14" y="8"/>
                  </a:lnTo>
                  <a:lnTo>
                    <a:pt x="19" y="6"/>
                  </a:lnTo>
                  <a:lnTo>
                    <a:pt x="24" y="4"/>
                  </a:lnTo>
                  <a:lnTo>
                    <a:pt x="29" y="2"/>
                  </a:lnTo>
                  <a:lnTo>
                    <a:pt x="33" y="2"/>
                  </a:lnTo>
                  <a:lnTo>
                    <a:pt x="36" y="2"/>
                  </a:lnTo>
                  <a:lnTo>
                    <a:pt x="38" y="0"/>
                  </a:lnTo>
                  <a:lnTo>
                    <a:pt x="40" y="2"/>
                  </a:lnTo>
                  <a:lnTo>
                    <a:pt x="43" y="2"/>
                  </a:lnTo>
                  <a:lnTo>
                    <a:pt x="46" y="4"/>
                  </a:lnTo>
                  <a:lnTo>
                    <a:pt x="49" y="6"/>
                  </a:lnTo>
                  <a:lnTo>
                    <a:pt x="53" y="8"/>
                  </a:lnTo>
                  <a:lnTo>
                    <a:pt x="57" y="10"/>
                  </a:lnTo>
                  <a:lnTo>
                    <a:pt x="60" y="12"/>
                  </a:lnTo>
                  <a:lnTo>
                    <a:pt x="63" y="14"/>
                  </a:lnTo>
                  <a:lnTo>
                    <a:pt x="65" y="16"/>
                  </a:lnTo>
                  <a:lnTo>
                    <a:pt x="67" y="16"/>
                  </a:lnTo>
                  <a:lnTo>
                    <a:pt x="70" y="16"/>
                  </a:lnTo>
                  <a:lnTo>
                    <a:pt x="73" y="14"/>
                  </a:lnTo>
                  <a:lnTo>
                    <a:pt x="77" y="12"/>
                  </a:lnTo>
                  <a:lnTo>
                    <a:pt x="82" y="10"/>
                  </a:lnTo>
                  <a:lnTo>
                    <a:pt x="86" y="8"/>
                  </a:lnTo>
                  <a:lnTo>
                    <a:pt x="91" y="6"/>
                  </a:lnTo>
                  <a:lnTo>
                    <a:pt x="95" y="4"/>
                  </a:lnTo>
                  <a:lnTo>
                    <a:pt x="99" y="4"/>
                  </a:lnTo>
                  <a:lnTo>
                    <a:pt x="103" y="2"/>
                  </a:lnTo>
                  <a:lnTo>
                    <a:pt x="105" y="2"/>
                  </a:lnTo>
                  <a:lnTo>
                    <a:pt x="111" y="2"/>
                  </a:lnTo>
                  <a:lnTo>
                    <a:pt x="120" y="4"/>
                  </a:lnTo>
                  <a:lnTo>
                    <a:pt x="129" y="4"/>
                  </a:lnTo>
                  <a:lnTo>
                    <a:pt x="139" y="6"/>
                  </a:lnTo>
                  <a:lnTo>
                    <a:pt x="149" y="8"/>
                  </a:lnTo>
                  <a:lnTo>
                    <a:pt x="159" y="8"/>
                  </a:lnTo>
                  <a:lnTo>
                    <a:pt x="166" y="10"/>
                  </a:lnTo>
                  <a:lnTo>
                    <a:pt x="173" y="12"/>
                  </a:lnTo>
                  <a:lnTo>
                    <a:pt x="178" y="12"/>
                  </a:lnTo>
                  <a:lnTo>
                    <a:pt x="179" y="12"/>
                  </a:lnTo>
                </a:path>
              </a:pathLst>
            </a:custGeom>
            <a:noFill/>
            <a:ln w="12700" cap="rnd" cmpd="sng">
              <a:solidFill>
                <a:srgbClr val="62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89" name="Freeform 765"/>
            <p:cNvSpPr>
              <a:spLocks/>
            </p:cNvSpPr>
            <p:nvPr/>
          </p:nvSpPr>
          <p:spPr bwMode="auto">
            <a:xfrm>
              <a:off x="352" y="704"/>
              <a:ext cx="184" cy="17"/>
            </a:xfrm>
            <a:custGeom>
              <a:avLst/>
              <a:gdLst/>
              <a:ahLst/>
              <a:cxnLst>
                <a:cxn ang="0">
                  <a:pos x="0" y="8"/>
                </a:cxn>
                <a:cxn ang="0">
                  <a:pos x="2" y="8"/>
                </a:cxn>
                <a:cxn ang="0">
                  <a:pos x="5" y="8"/>
                </a:cxn>
                <a:cxn ang="0">
                  <a:pos x="10" y="7"/>
                </a:cxn>
                <a:cxn ang="0">
                  <a:pos x="14" y="7"/>
                </a:cxn>
                <a:cxn ang="0">
                  <a:pos x="20" y="5"/>
                </a:cxn>
                <a:cxn ang="0">
                  <a:pos x="25" y="3"/>
                </a:cxn>
                <a:cxn ang="0">
                  <a:pos x="30" y="1"/>
                </a:cxn>
                <a:cxn ang="0">
                  <a:pos x="34" y="1"/>
                </a:cxn>
                <a:cxn ang="0">
                  <a:pos x="38" y="0"/>
                </a:cxn>
                <a:cxn ang="0">
                  <a:pos x="40" y="0"/>
                </a:cxn>
                <a:cxn ang="0">
                  <a:pos x="41" y="0"/>
                </a:cxn>
                <a:cxn ang="0">
                  <a:pos x="44" y="1"/>
                </a:cxn>
                <a:cxn ang="0">
                  <a:pos x="47" y="3"/>
                </a:cxn>
                <a:cxn ang="0">
                  <a:pos x="51" y="5"/>
                </a:cxn>
                <a:cxn ang="0">
                  <a:pos x="54" y="7"/>
                </a:cxn>
                <a:cxn ang="0">
                  <a:pos x="58" y="8"/>
                </a:cxn>
                <a:cxn ang="0">
                  <a:pos x="62" y="12"/>
                </a:cxn>
                <a:cxn ang="0">
                  <a:pos x="65" y="14"/>
                </a:cxn>
                <a:cxn ang="0">
                  <a:pos x="67" y="14"/>
                </a:cxn>
                <a:cxn ang="0">
                  <a:pos x="69" y="16"/>
                </a:cxn>
                <a:cxn ang="0">
                  <a:pos x="71" y="14"/>
                </a:cxn>
                <a:cxn ang="0">
                  <a:pos x="75" y="14"/>
                </a:cxn>
                <a:cxn ang="0">
                  <a:pos x="79" y="12"/>
                </a:cxn>
                <a:cxn ang="0">
                  <a:pos x="83" y="10"/>
                </a:cxn>
                <a:cxn ang="0">
                  <a:pos x="88" y="8"/>
                </a:cxn>
                <a:cxn ang="0">
                  <a:pos x="93" y="7"/>
                </a:cxn>
                <a:cxn ang="0">
                  <a:pos x="98" y="5"/>
                </a:cxn>
                <a:cxn ang="0">
                  <a:pos x="102" y="3"/>
                </a:cxn>
                <a:cxn ang="0">
                  <a:pos x="105" y="1"/>
                </a:cxn>
                <a:cxn ang="0">
                  <a:pos x="107" y="1"/>
                </a:cxn>
                <a:cxn ang="0">
                  <a:pos x="113" y="1"/>
                </a:cxn>
                <a:cxn ang="0">
                  <a:pos x="122" y="3"/>
                </a:cxn>
                <a:cxn ang="0">
                  <a:pos x="131" y="3"/>
                </a:cxn>
                <a:cxn ang="0">
                  <a:pos x="142" y="5"/>
                </a:cxn>
                <a:cxn ang="0">
                  <a:pos x="152" y="7"/>
                </a:cxn>
                <a:cxn ang="0">
                  <a:pos x="162" y="8"/>
                </a:cxn>
                <a:cxn ang="0">
                  <a:pos x="170" y="8"/>
                </a:cxn>
                <a:cxn ang="0">
                  <a:pos x="177" y="10"/>
                </a:cxn>
                <a:cxn ang="0">
                  <a:pos x="181" y="10"/>
                </a:cxn>
                <a:cxn ang="0">
                  <a:pos x="183" y="10"/>
                </a:cxn>
              </a:cxnLst>
              <a:rect l="0" t="0" r="r" b="b"/>
              <a:pathLst>
                <a:path w="184" h="17">
                  <a:moveTo>
                    <a:pt x="0" y="8"/>
                  </a:moveTo>
                  <a:lnTo>
                    <a:pt x="2" y="8"/>
                  </a:lnTo>
                  <a:lnTo>
                    <a:pt x="5" y="8"/>
                  </a:lnTo>
                  <a:lnTo>
                    <a:pt x="10" y="7"/>
                  </a:lnTo>
                  <a:lnTo>
                    <a:pt x="14" y="7"/>
                  </a:lnTo>
                  <a:lnTo>
                    <a:pt x="20" y="5"/>
                  </a:lnTo>
                  <a:lnTo>
                    <a:pt x="25" y="3"/>
                  </a:lnTo>
                  <a:lnTo>
                    <a:pt x="30" y="1"/>
                  </a:lnTo>
                  <a:lnTo>
                    <a:pt x="34" y="1"/>
                  </a:lnTo>
                  <a:lnTo>
                    <a:pt x="38" y="0"/>
                  </a:lnTo>
                  <a:lnTo>
                    <a:pt x="40" y="0"/>
                  </a:lnTo>
                  <a:lnTo>
                    <a:pt x="41" y="0"/>
                  </a:lnTo>
                  <a:lnTo>
                    <a:pt x="44" y="1"/>
                  </a:lnTo>
                  <a:lnTo>
                    <a:pt x="47" y="3"/>
                  </a:lnTo>
                  <a:lnTo>
                    <a:pt x="51" y="5"/>
                  </a:lnTo>
                  <a:lnTo>
                    <a:pt x="54" y="7"/>
                  </a:lnTo>
                  <a:lnTo>
                    <a:pt x="58" y="8"/>
                  </a:lnTo>
                  <a:lnTo>
                    <a:pt x="62" y="12"/>
                  </a:lnTo>
                  <a:lnTo>
                    <a:pt x="65" y="14"/>
                  </a:lnTo>
                  <a:lnTo>
                    <a:pt x="67" y="14"/>
                  </a:lnTo>
                  <a:lnTo>
                    <a:pt x="69" y="16"/>
                  </a:lnTo>
                  <a:lnTo>
                    <a:pt x="71" y="14"/>
                  </a:lnTo>
                  <a:lnTo>
                    <a:pt x="75" y="14"/>
                  </a:lnTo>
                  <a:lnTo>
                    <a:pt x="79" y="12"/>
                  </a:lnTo>
                  <a:lnTo>
                    <a:pt x="83" y="10"/>
                  </a:lnTo>
                  <a:lnTo>
                    <a:pt x="88" y="8"/>
                  </a:lnTo>
                  <a:lnTo>
                    <a:pt x="93" y="7"/>
                  </a:lnTo>
                  <a:lnTo>
                    <a:pt x="98" y="5"/>
                  </a:lnTo>
                  <a:lnTo>
                    <a:pt x="102" y="3"/>
                  </a:lnTo>
                  <a:lnTo>
                    <a:pt x="105" y="1"/>
                  </a:lnTo>
                  <a:lnTo>
                    <a:pt x="107" y="1"/>
                  </a:lnTo>
                  <a:lnTo>
                    <a:pt x="113" y="1"/>
                  </a:lnTo>
                  <a:lnTo>
                    <a:pt x="122" y="3"/>
                  </a:lnTo>
                  <a:lnTo>
                    <a:pt x="131" y="3"/>
                  </a:lnTo>
                  <a:lnTo>
                    <a:pt x="142" y="5"/>
                  </a:lnTo>
                  <a:lnTo>
                    <a:pt x="152" y="7"/>
                  </a:lnTo>
                  <a:lnTo>
                    <a:pt x="162" y="8"/>
                  </a:lnTo>
                  <a:lnTo>
                    <a:pt x="170" y="8"/>
                  </a:lnTo>
                  <a:lnTo>
                    <a:pt x="177" y="10"/>
                  </a:lnTo>
                  <a:lnTo>
                    <a:pt x="181" y="10"/>
                  </a:lnTo>
                  <a:lnTo>
                    <a:pt x="183" y="10"/>
                  </a:lnTo>
                </a:path>
              </a:pathLst>
            </a:custGeom>
            <a:noFill/>
            <a:ln w="12700" cap="rnd" cmpd="sng">
              <a:solidFill>
                <a:srgbClr val="65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90" name="Freeform 766"/>
            <p:cNvSpPr>
              <a:spLocks/>
            </p:cNvSpPr>
            <p:nvPr/>
          </p:nvSpPr>
          <p:spPr bwMode="auto">
            <a:xfrm>
              <a:off x="349" y="703"/>
              <a:ext cx="189" cy="17"/>
            </a:xfrm>
            <a:custGeom>
              <a:avLst/>
              <a:gdLst/>
              <a:ahLst/>
              <a:cxnLst>
                <a:cxn ang="0">
                  <a:pos x="0" y="10"/>
                </a:cxn>
                <a:cxn ang="0">
                  <a:pos x="2" y="10"/>
                </a:cxn>
                <a:cxn ang="0">
                  <a:pos x="6" y="8"/>
                </a:cxn>
                <a:cxn ang="0">
                  <a:pos x="10" y="7"/>
                </a:cxn>
                <a:cxn ang="0">
                  <a:pos x="15" y="7"/>
                </a:cxn>
                <a:cxn ang="0">
                  <a:pos x="21" y="5"/>
                </a:cxn>
                <a:cxn ang="0">
                  <a:pos x="27" y="3"/>
                </a:cxn>
                <a:cxn ang="0">
                  <a:pos x="32" y="1"/>
                </a:cxn>
                <a:cxn ang="0">
                  <a:pos x="37" y="1"/>
                </a:cxn>
                <a:cxn ang="0">
                  <a:pos x="40" y="0"/>
                </a:cxn>
                <a:cxn ang="0">
                  <a:pos x="42" y="0"/>
                </a:cxn>
                <a:cxn ang="0">
                  <a:pos x="43" y="0"/>
                </a:cxn>
                <a:cxn ang="0">
                  <a:pos x="46" y="1"/>
                </a:cxn>
                <a:cxn ang="0">
                  <a:pos x="49" y="3"/>
                </a:cxn>
                <a:cxn ang="0">
                  <a:pos x="53" y="5"/>
                </a:cxn>
                <a:cxn ang="0">
                  <a:pos x="57" y="8"/>
                </a:cxn>
                <a:cxn ang="0">
                  <a:pos x="61" y="10"/>
                </a:cxn>
                <a:cxn ang="0">
                  <a:pos x="64" y="12"/>
                </a:cxn>
                <a:cxn ang="0">
                  <a:pos x="68" y="14"/>
                </a:cxn>
                <a:cxn ang="0">
                  <a:pos x="70" y="16"/>
                </a:cxn>
                <a:cxn ang="0">
                  <a:pos x="72" y="16"/>
                </a:cxn>
                <a:cxn ang="0">
                  <a:pos x="74" y="16"/>
                </a:cxn>
                <a:cxn ang="0">
                  <a:pos x="77" y="14"/>
                </a:cxn>
                <a:cxn ang="0">
                  <a:pos x="82" y="12"/>
                </a:cxn>
                <a:cxn ang="0">
                  <a:pos x="86" y="10"/>
                </a:cxn>
                <a:cxn ang="0">
                  <a:pos x="91" y="8"/>
                </a:cxn>
                <a:cxn ang="0">
                  <a:pos x="96" y="7"/>
                </a:cxn>
                <a:cxn ang="0">
                  <a:pos x="101" y="5"/>
                </a:cxn>
                <a:cxn ang="0">
                  <a:pos x="105" y="3"/>
                </a:cxn>
                <a:cxn ang="0">
                  <a:pos x="108" y="1"/>
                </a:cxn>
                <a:cxn ang="0">
                  <a:pos x="110" y="1"/>
                </a:cxn>
                <a:cxn ang="0">
                  <a:pos x="116" y="1"/>
                </a:cxn>
                <a:cxn ang="0">
                  <a:pos x="125" y="3"/>
                </a:cxn>
                <a:cxn ang="0">
                  <a:pos x="134" y="3"/>
                </a:cxn>
                <a:cxn ang="0">
                  <a:pos x="145" y="5"/>
                </a:cxn>
                <a:cxn ang="0">
                  <a:pos x="155" y="7"/>
                </a:cxn>
                <a:cxn ang="0">
                  <a:pos x="165" y="8"/>
                </a:cxn>
                <a:cxn ang="0">
                  <a:pos x="174" y="10"/>
                </a:cxn>
                <a:cxn ang="0">
                  <a:pos x="182" y="10"/>
                </a:cxn>
                <a:cxn ang="0">
                  <a:pos x="186" y="10"/>
                </a:cxn>
                <a:cxn ang="0">
                  <a:pos x="188" y="12"/>
                </a:cxn>
              </a:cxnLst>
              <a:rect l="0" t="0" r="r" b="b"/>
              <a:pathLst>
                <a:path w="189" h="17">
                  <a:moveTo>
                    <a:pt x="0" y="10"/>
                  </a:moveTo>
                  <a:lnTo>
                    <a:pt x="2" y="10"/>
                  </a:lnTo>
                  <a:lnTo>
                    <a:pt x="6" y="8"/>
                  </a:lnTo>
                  <a:lnTo>
                    <a:pt x="10" y="7"/>
                  </a:lnTo>
                  <a:lnTo>
                    <a:pt x="15" y="7"/>
                  </a:lnTo>
                  <a:lnTo>
                    <a:pt x="21" y="5"/>
                  </a:lnTo>
                  <a:lnTo>
                    <a:pt x="27" y="3"/>
                  </a:lnTo>
                  <a:lnTo>
                    <a:pt x="32" y="1"/>
                  </a:lnTo>
                  <a:lnTo>
                    <a:pt x="37" y="1"/>
                  </a:lnTo>
                  <a:lnTo>
                    <a:pt x="40" y="0"/>
                  </a:lnTo>
                  <a:lnTo>
                    <a:pt x="42" y="0"/>
                  </a:lnTo>
                  <a:lnTo>
                    <a:pt x="43" y="0"/>
                  </a:lnTo>
                  <a:lnTo>
                    <a:pt x="46" y="1"/>
                  </a:lnTo>
                  <a:lnTo>
                    <a:pt x="49" y="3"/>
                  </a:lnTo>
                  <a:lnTo>
                    <a:pt x="53" y="5"/>
                  </a:lnTo>
                  <a:lnTo>
                    <a:pt x="57" y="8"/>
                  </a:lnTo>
                  <a:lnTo>
                    <a:pt x="61" y="10"/>
                  </a:lnTo>
                  <a:lnTo>
                    <a:pt x="64" y="12"/>
                  </a:lnTo>
                  <a:lnTo>
                    <a:pt x="68" y="14"/>
                  </a:lnTo>
                  <a:lnTo>
                    <a:pt x="70" y="16"/>
                  </a:lnTo>
                  <a:lnTo>
                    <a:pt x="72" y="16"/>
                  </a:lnTo>
                  <a:lnTo>
                    <a:pt x="74" y="16"/>
                  </a:lnTo>
                  <a:lnTo>
                    <a:pt x="77" y="14"/>
                  </a:lnTo>
                  <a:lnTo>
                    <a:pt x="82" y="12"/>
                  </a:lnTo>
                  <a:lnTo>
                    <a:pt x="86" y="10"/>
                  </a:lnTo>
                  <a:lnTo>
                    <a:pt x="91" y="8"/>
                  </a:lnTo>
                  <a:lnTo>
                    <a:pt x="96" y="7"/>
                  </a:lnTo>
                  <a:lnTo>
                    <a:pt x="101" y="5"/>
                  </a:lnTo>
                  <a:lnTo>
                    <a:pt x="105" y="3"/>
                  </a:lnTo>
                  <a:lnTo>
                    <a:pt x="108" y="1"/>
                  </a:lnTo>
                  <a:lnTo>
                    <a:pt x="110" y="1"/>
                  </a:lnTo>
                  <a:lnTo>
                    <a:pt x="116" y="1"/>
                  </a:lnTo>
                  <a:lnTo>
                    <a:pt x="125" y="3"/>
                  </a:lnTo>
                  <a:lnTo>
                    <a:pt x="134" y="3"/>
                  </a:lnTo>
                  <a:lnTo>
                    <a:pt x="145" y="5"/>
                  </a:lnTo>
                  <a:lnTo>
                    <a:pt x="155" y="7"/>
                  </a:lnTo>
                  <a:lnTo>
                    <a:pt x="165" y="8"/>
                  </a:lnTo>
                  <a:lnTo>
                    <a:pt x="174" y="10"/>
                  </a:lnTo>
                  <a:lnTo>
                    <a:pt x="182" y="10"/>
                  </a:lnTo>
                  <a:lnTo>
                    <a:pt x="186" y="10"/>
                  </a:lnTo>
                  <a:lnTo>
                    <a:pt x="188" y="12"/>
                  </a:lnTo>
                </a:path>
              </a:pathLst>
            </a:custGeom>
            <a:noFill/>
            <a:ln w="12700" cap="rnd" cmpd="sng">
              <a:solidFill>
                <a:srgbClr val="68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91" name="Freeform 767"/>
            <p:cNvSpPr>
              <a:spLocks/>
            </p:cNvSpPr>
            <p:nvPr/>
          </p:nvSpPr>
          <p:spPr bwMode="auto">
            <a:xfrm>
              <a:off x="347" y="702"/>
              <a:ext cx="193" cy="17"/>
            </a:xfrm>
            <a:custGeom>
              <a:avLst/>
              <a:gdLst/>
              <a:ahLst/>
              <a:cxnLst>
                <a:cxn ang="0">
                  <a:pos x="0" y="9"/>
                </a:cxn>
                <a:cxn ang="0">
                  <a:pos x="2" y="9"/>
                </a:cxn>
                <a:cxn ang="0">
                  <a:pos x="5" y="8"/>
                </a:cxn>
                <a:cxn ang="0">
                  <a:pos x="10" y="6"/>
                </a:cxn>
                <a:cxn ang="0">
                  <a:pos x="15" y="6"/>
                </a:cxn>
                <a:cxn ang="0">
                  <a:pos x="21" y="4"/>
                </a:cxn>
                <a:cxn ang="0">
                  <a:pos x="27" y="3"/>
                </a:cxn>
                <a:cxn ang="0">
                  <a:pos x="33" y="1"/>
                </a:cxn>
                <a:cxn ang="0">
                  <a:pos x="38" y="0"/>
                </a:cxn>
                <a:cxn ang="0">
                  <a:pos x="41" y="0"/>
                </a:cxn>
                <a:cxn ang="0">
                  <a:pos x="43" y="0"/>
                </a:cxn>
                <a:cxn ang="0">
                  <a:pos x="45" y="0"/>
                </a:cxn>
                <a:cxn ang="0">
                  <a:pos x="47" y="1"/>
                </a:cxn>
                <a:cxn ang="0">
                  <a:pos x="51" y="3"/>
                </a:cxn>
                <a:cxn ang="0">
                  <a:pos x="54" y="4"/>
                </a:cxn>
                <a:cxn ang="0">
                  <a:pos x="58" y="8"/>
                </a:cxn>
                <a:cxn ang="0">
                  <a:pos x="62" y="11"/>
                </a:cxn>
                <a:cxn ang="0">
                  <a:pos x="66" y="12"/>
                </a:cxn>
                <a:cxn ang="0">
                  <a:pos x="70" y="14"/>
                </a:cxn>
                <a:cxn ang="0">
                  <a:pos x="72" y="16"/>
                </a:cxn>
                <a:cxn ang="0">
                  <a:pos x="74" y="16"/>
                </a:cxn>
                <a:cxn ang="0">
                  <a:pos x="76" y="16"/>
                </a:cxn>
                <a:cxn ang="0">
                  <a:pos x="79" y="14"/>
                </a:cxn>
                <a:cxn ang="0">
                  <a:pos x="83" y="12"/>
                </a:cxn>
                <a:cxn ang="0">
                  <a:pos x="88" y="11"/>
                </a:cxn>
                <a:cxn ang="0">
                  <a:pos x="94" y="9"/>
                </a:cxn>
                <a:cxn ang="0">
                  <a:pos x="99" y="6"/>
                </a:cxn>
                <a:cxn ang="0">
                  <a:pos x="103" y="4"/>
                </a:cxn>
                <a:cxn ang="0">
                  <a:pos x="107" y="3"/>
                </a:cxn>
                <a:cxn ang="0">
                  <a:pos x="111" y="1"/>
                </a:cxn>
                <a:cxn ang="0">
                  <a:pos x="113" y="1"/>
                </a:cxn>
                <a:cxn ang="0">
                  <a:pos x="118" y="1"/>
                </a:cxn>
                <a:cxn ang="0">
                  <a:pos x="127" y="3"/>
                </a:cxn>
                <a:cxn ang="0">
                  <a:pos x="136" y="3"/>
                </a:cxn>
                <a:cxn ang="0">
                  <a:pos x="147" y="4"/>
                </a:cxn>
                <a:cxn ang="0">
                  <a:pos x="158" y="6"/>
                </a:cxn>
                <a:cxn ang="0">
                  <a:pos x="168" y="8"/>
                </a:cxn>
                <a:cxn ang="0">
                  <a:pos x="178" y="9"/>
                </a:cxn>
                <a:cxn ang="0">
                  <a:pos x="185" y="9"/>
                </a:cxn>
                <a:cxn ang="0">
                  <a:pos x="191" y="11"/>
                </a:cxn>
                <a:cxn ang="0">
                  <a:pos x="192" y="11"/>
                </a:cxn>
              </a:cxnLst>
              <a:rect l="0" t="0" r="r" b="b"/>
              <a:pathLst>
                <a:path w="193" h="17">
                  <a:moveTo>
                    <a:pt x="0" y="9"/>
                  </a:moveTo>
                  <a:lnTo>
                    <a:pt x="2" y="9"/>
                  </a:lnTo>
                  <a:lnTo>
                    <a:pt x="5" y="8"/>
                  </a:lnTo>
                  <a:lnTo>
                    <a:pt x="10" y="6"/>
                  </a:lnTo>
                  <a:lnTo>
                    <a:pt x="15" y="6"/>
                  </a:lnTo>
                  <a:lnTo>
                    <a:pt x="21" y="4"/>
                  </a:lnTo>
                  <a:lnTo>
                    <a:pt x="27" y="3"/>
                  </a:lnTo>
                  <a:lnTo>
                    <a:pt x="33" y="1"/>
                  </a:lnTo>
                  <a:lnTo>
                    <a:pt x="38" y="0"/>
                  </a:lnTo>
                  <a:lnTo>
                    <a:pt x="41" y="0"/>
                  </a:lnTo>
                  <a:lnTo>
                    <a:pt x="43" y="0"/>
                  </a:lnTo>
                  <a:lnTo>
                    <a:pt x="45" y="0"/>
                  </a:lnTo>
                  <a:lnTo>
                    <a:pt x="47" y="1"/>
                  </a:lnTo>
                  <a:lnTo>
                    <a:pt x="51" y="3"/>
                  </a:lnTo>
                  <a:lnTo>
                    <a:pt x="54" y="4"/>
                  </a:lnTo>
                  <a:lnTo>
                    <a:pt x="58" y="8"/>
                  </a:lnTo>
                  <a:lnTo>
                    <a:pt x="62" y="11"/>
                  </a:lnTo>
                  <a:lnTo>
                    <a:pt x="66" y="12"/>
                  </a:lnTo>
                  <a:lnTo>
                    <a:pt x="70" y="14"/>
                  </a:lnTo>
                  <a:lnTo>
                    <a:pt x="72" y="16"/>
                  </a:lnTo>
                  <a:lnTo>
                    <a:pt x="74" y="16"/>
                  </a:lnTo>
                  <a:lnTo>
                    <a:pt x="76" y="16"/>
                  </a:lnTo>
                  <a:lnTo>
                    <a:pt x="79" y="14"/>
                  </a:lnTo>
                  <a:lnTo>
                    <a:pt x="83" y="12"/>
                  </a:lnTo>
                  <a:lnTo>
                    <a:pt x="88" y="11"/>
                  </a:lnTo>
                  <a:lnTo>
                    <a:pt x="94" y="9"/>
                  </a:lnTo>
                  <a:lnTo>
                    <a:pt x="99" y="6"/>
                  </a:lnTo>
                  <a:lnTo>
                    <a:pt x="103" y="4"/>
                  </a:lnTo>
                  <a:lnTo>
                    <a:pt x="107" y="3"/>
                  </a:lnTo>
                  <a:lnTo>
                    <a:pt x="111" y="1"/>
                  </a:lnTo>
                  <a:lnTo>
                    <a:pt x="113" y="1"/>
                  </a:lnTo>
                  <a:lnTo>
                    <a:pt x="118" y="1"/>
                  </a:lnTo>
                  <a:lnTo>
                    <a:pt x="127" y="3"/>
                  </a:lnTo>
                  <a:lnTo>
                    <a:pt x="136" y="3"/>
                  </a:lnTo>
                  <a:lnTo>
                    <a:pt x="147" y="4"/>
                  </a:lnTo>
                  <a:lnTo>
                    <a:pt x="158" y="6"/>
                  </a:lnTo>
                  <a:lnTo>
                    <a:pt x="168" y="8"/>
                  </a:lnTo>
                  <a:lnTo>
                    <a:pt x="178" y="9"/>
                  </a:lnTo>
                  <a:lnTo>
                    <a:pt x="185" y="9"/>
                  </a:lnTo>
                  <a:lnTo>
                    <a:pt x="191" y="11"/>
                  </a:lnTo>
                  <a:lnTo>
                    <a:pt x="192" y="11"/>
                  </a:lnTo>
                </a:path>
              </a:pathLst>
            </a:custGeom>
            <a:noFill/>
            <a:ln w="12700" cap="rnd" cmpd="sng">
              <a:solidFill>
                <a:srgbClr val="6B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92" name="Freeform 768"/>
            <p:cNvSpPr>
              <a:spLocks/>
            </p:cNvSpPr>
            <p:nvPr/>
          </p:nvSpPr>
          <p:spPr bwMode="auto">
            <a:xfrm>
              <a:off x="344" y="701"/>
              <a:ext cx="195" cy="17"/>
            </a:xfrm>
            <a:custGeom>
              <a:avLst/>
              <a:gdLst/>
              <a:ahLst/>
              <a:cxnLst>
                <a:cxn ang="0">
                  <a:pos x="0" y="8"/>
                </a:cxn>
                <a:cxn ang="0">
                  <a:pos x="2" y="8"/>
                </a:cxn>
                <a:cxn ang="0">
                  <a:pos x="6" y="7"/>
                </a:cxn>
                <a:cxn ang="0">
                  <a:pos x="11" y="7"/>
                </a:cxn>
                <a:cxn ang="0">
                  <a:pos x="17" y="5"/>
                </a:cxn>
                <a:cxn ang="0">
                  <a:pos x="23" y="4"/>
                </a:cxn>
                <a:cxn ang="0">
                  <a:pos x="29" y="2"/>
                </a:cxn>
                <a:cxn ang="0">
                  <a:pos x="35" y="1"/>
                </a:cxn>
                <a:cxn ang="0">
                  <a:pos x="40" y="1"/>
                </a:cxn>
                <a:cxn ang="0">
                  <a:pos x="43" y="0"/>
                </a:cxn>
                <a:cxn ang="0">
                  <a:pos x="45" y="0"/>
                </a:cxn>
                <a:cxn ang="0">
                  <a:pos x="47" y="0"/>
                </a:cxn>
                <a:cxn ang="0">
                  <a:pos x="49" y="1"/>
                </a:cxn>
                <a:cxn ang="0">
                  <a:pos x="53" y="2"/>
                </a:cxn>
                <a:cxn ang="0">
                  <a:pos x="57" y="5"/>
                </a:cxn>
                <a:cxn ang="0">
                  <a:pos x="61" y="7"/>
                </a:cxn>
                <a:cxn ang="0">
                  <a:pos x="65" y="10"/>
                </a:cxn>
                <a:cxn ang="0">
                  <a:pos x="69" y="11"/>
                </a:cxn>
                <a:cxn ang="0">
                  <a:pos x="72" y="14"/>
                </a:cxn>
                <a:cxn ang="0">
                  <a:pos x="75" y="16"/>
                </a:cxn>
                <a:cxn ang="0">
                  <a:pos x="76" y="16"/>
                </a:cxn>
                <a:cxn ang="0">
                  <a:pos x="79" y="16"/>
                </a:cxn>
                <a:cxn ang="0">
                  <a:pos x="82" y="14"/>
                </a:cxn>
                <a:cxn ang="0">
                  <a:pos x="86" y="13"/>
                </a:cxn>
                <a:cxn ang="0">
                  <a:pos x="91" y="11"/>
                </a:cxn>
                <a:cxn ang="0">
                  <a:pos x="97" y="8"/>
                </a:cxn>
                <a:cxn ang="0">
                  <a:pos x="102" y="5"/>
                </a:cxn>
                <a:cxn ang="0">
                  <a:pos x="107" y="4"/>
                </a:cxn>
                <a:cxn ang="0">
                  <a:pos x="111" y="2"/>
                </a:cxn>
                <a:cxn ang="0">
                  <a:pos x="114" y="1"/>
                </a:cxn>
                <a:cxn ang="0">
                  <a:pos x="116" y="1"/>
                </a:cxn>
                <a:cxn ang="0">
                  <a:pos x="121" y="1"/>
                </a:cxn>
                <a:cxn ang="0">
                  <a:pos x="129" y="2"/>
                </a:cxn>
                <a:cxn ang="0">
                  <a:pos x="139" y="2"/>
                </a:cxn>
                <a:cxn ang="0">
                  <a:pos x="150" y="4"/>
                </a:cxn>
                <a:cxn ang="0">
                  <a:pos x="162" y="5"/>
                </a:cxn>
                <a:cxn ang="0">
                  <a:pos x="172" y="7"/>
                </a:cxn>
                <a:cxn ang="0">
                  <a:pos x="182" y="8"/>
                </a:cxn>
                <a:cxn ang="0">
                  <a:pos x="190" y="10"/>
                </a:cxn>
                <a:cxn ang="0">
                  <a:pos x="195" y="10"/>
                </a:cxn>
                <a:cxn ang="0">
                  <a:pos x="197" y="10"/>
                </a:cxn>
              </a:cxnLst>
              <a:rect l="0" t="0" r="r" b="b"/>
              <a:pathLst>
                <a:path w="198" h="17">
                  <a:moveTo>
                    <a:pt x="0" y="8"/>
                  </a:moveTo>
                  <a:lnTo>
                    <a:pt x="2" y="8"/>
                  </a:lnTo>
                  <a:lnTo>
                    <a:pt x="6" y="7"/>
                  </a:lnTo>
                  <a:lnTo>
                    <a:pt x="11" y="7"/>
                  </a:lnTo>
                  <a:lnTo>
                    <a:pt x="17" y="5"/>
                  </a:lnTo>
                  <a:lnTo>
                    <a:pt x="23" y="4"/>
                  </a:lnTo>
                  <a:lnTo>
                    <a:pt x="29" y="2"/>
                  </a:lnTo>
                  <a:lnTo>
                    <a:pt x="35" y="1"/>
                  </a:lnTo>
                  <a:lnTo>
                    <a:pt x="40" y="1"/>
                  </a:lnTo>
                  <a:lnTo>
                    <a:pt x="43" y="0"/>
                  </a:lnTo>
                  <a:lnTo>
                    <a:pt x="45" y="0"/>
                  </a:lnTo>
                  <a:lnTo>
                    <a:pt x="47" y="0"/>
                  </a:lnTo>
                  <a:lnTo>
                    <a:pt x="49" y="1"/>
                  </a:lnTo>
                  <a:lnTo>
                    <a:pt x="53" y="2"/>
                  </a:lnTo>
                  <a:lnTo>
                    <a:pt x="57" y="5"/>
                  </a:lnTo>
                  <a:lnTo>
                    <a:pt x="61" y="7"/>
                  </a:lnTo>
                  <a:lnTo>
                    <a:pt x="65" y="10"/>
                  </a:lnTo>
                  <a:lnTo>
                    <a:pt x="69" y="11"/>
                  </a:lnTo>
                  <a:lnTo>
                    <a:pt x="72" y="14"/>
                  </a:lnTo>
                  <a:lnTo>
                    <a:pt x="75" y="16"/>
                  </a:lnTo>
                  <a:lnTo>
                    <a:pt x="76" y="16"/>
                  </a:lnTo>
                  <a:lnTo>
                    <a:pt x="79" y="16"/>
                  </a:lnTo>
                  <a:lnTo>
                    <a:pt x="82" y="14"/>
                  </a:lnTo>
                  <a:lnTo>
                    <a:pt x="86" y="13"/>
                  </a:lnTo>
                  <a:lnTo>
                    <a:pt x="91" y="11"/>
                  </a:lnTo>
                  <a:lnTo>
                    <a:pt x="97" y="8"/>
                  </a:lnTo>
                  <a:lnTo>
                    <a:pt x="102" y="5"/>
                  </a:lnTo>
                  <a:lnTo>
                    <a:pt x="107" y="4"/>
                  </a:lnTo>
                  <a:lnTo>
                    <a:pt x="111" y="2"/>
                  </a:lnTo>
                  <a:lnTo>
                    <a:pt x="114" y="1"/>
                  </a:lnTo>
                  <a:lnTo>
                    <a:pt x="116" y="1"/>
                  </a:lnTo>
                  <a:lnTo>
                    <a:pt x="121" y="1"/>
                  </a:lnTo>
                  <a:lnTo>
                    <a:pt x="129" y="2"/>
                  </a:lnTo>
                  <a:lnTo>
                    <a:pt x="139" y="2"/>
                  </a:lnTo>
                  <a:lnTo>
                    <a:pt x="150" y="4"/>
                  </a:lnTo>
                  <a:lnTo>
                    <a:pt x="162" y="5"/>
                  </a:lnTo>
                  <a:lnTo>
                    <a:pt x="172" y="7"/>
                  </a:lnTo>
                  <a:lnTo>
                    <a:pt x="182" y="8"/>
                  </a:lnTo>
                  <a:lnTo>
                    <a:pt x="190" y="10"/>
                  </a:lnTo>
                  <a:lnTo>
                    <a:pt x="195" y="10"/>
                  </a:lnTo>
                  <a:lnTo>
                    <a:pt x="197" y="10"/>
                  </a:lnTo>
                </a:path>
              </a:pathLst>
            </a:custGeom>
            <a:noFill/>
            <a:ln w="12700" cap="rnd" cmpd="sng">
              <a:solidFill>
                <a:srgbClr val="6E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93" name="Freeform 769"/>
            <p:cNvSpPr>
              <a:spLocks/>
            </p:cNvSpPr>
            <p:nvPr/>
          </p:nvSpPr>
          <p:spPr bwMode="auto">
            <a:xfrm>
              <a:off x="342" y="700"/>
              <a:ext cx="203" cy="17"/>
            </a:xfrm>
            <a:custGeom>
              <a:avLst/>
              <a:gdLst/>
              <a:ahLst/>
              <a:cxnLst>
                <a:cxn ang="0">
                  <a:pos x="0" y="8"/>
                </a:cxn>
                <a:cxn ang="0">
                  <a:pos x="2" y="8"/>
                </a:cxn>
                <a:cxn ang="0">
                  <a:pos x="5" y="6"/>
                </a:cxn>
                <a:cxn ang="0">
                  <a:pos x="10" y="6"/>
                </a:cxn>
                <a:cxn ang="0">
                  <a:pos x="17" y="5"/>
                </a:cxn>
                <a:cxn ang="0">
                  <a:pos x="23" y="4"/>
                </a:cxn>
                <a:cxn ang="0">
                  <a:pos x="30" y="2"/>
                </a:cxn>
                <a:cxn ang="0">
                  <a:pos x="36" y="1"/>
                </a:cxn>
                <a:cxn ang="0">
                  <a:pos x="41" y="0"/>
                </a:cxn>
                <a:cxn ang="0">
                  <a:pos x="44" y="0"/>
                </a:cxn>
                <a:cxn ang="0">
                  <a:pos x="46" y="0"/>
                </a:cxn>
                <a:cxn ang="0">
                  <a:pos x="48" y="0"/>
                </a:cxn>
                <a:cxn ang="0">
                  <a:pos x="50" y="1"/>
                </a:cxn>
                <a:cxn ang="0">
                  <a:pos x="54" y="2"/>
                </a:cxn>
                <a:cxn ang="0">
                  <a:pos x="58" y="5"/>
                </a:cxn>
                <a:cxn ang="0">
                  <a:pos x="62" y="8"/>
                </a:cxn>
                <a:cxn ang="0">
                  <a:pos x="67" y="10"/>
                </a:cxn>
                <a:cxn ang="0">
                  <a:pos x="71" y="12"/>
                </a:cxn>
                <a:cxn ang="0">
                  <a:pos x="74" y="13"/>
                </a:cxn>
                <a:cxn ang="0">
                  <a:pos x="77" y="14"/>
                </a:cxn>
                <a:cxn ang="0">
                  <a:pos x="78" y="16"/>
                </a:cxn>
                <a:cxn ang="0">
                  <a:pos x="80" y="14"/>
                </a:cxn>
                <a:cxn ang="0">
                  <a:pos x="83" y="14"/>
                </a:cxn>
                <a:cxn ang="0">
                  <a:pos x="88" y="12"/>
                </a:cxn>
                <a:cxn ang="0">
                  <a:pos x="93" y="10"/>
                </a:cxn>
                <a:cxn ang="0">
                  <a:pos x="99" y="8"/>
                </a:cxn>
                <a:cxn ang="0">
                  <a:pos x="104" y="6"/>
                </a:cxn>
                <a:cxn ang="0">
                  <a:pos x="109" y="4"/>
                </a:cxn>
                <a:cxn ang="0">
                  <a:pos x="113" y="2"/>
                </a:cxn>
                <a:cxn ang="0">
                  <a:pos x="117" y="1"/>
                </a:cxn>
                <a:cxn ang="0">
                  <a:pos x="118" y="1"/>
                </a:cxn>
                <a:cxn ang="0">
                  <a:pos x="123" y="1"/>
                </a:cxn>
                <a:cxn ang="0">
                  <a:pos x="131" y="2"/>
                </a:cxn>
                <a:cxn ang="0">
                  <a:pos x="141" y="2"/>
                </a:cxn>
                <a:cxn ang="0">
                  <a:pos x="153" y="4"/>
                </a:cxn>
                <a:cxn ang="0">
                  <a:pos x="164" y="5"/>
                </a:cxn>
                <a:cxn ang="0">
                  <a:pos x="176" y="6"/>
                </a:cxn>
                <a:cxn ang="0">
                  <a:pos x="186" y="8"/>
                </a:cxn>
                <a:cxn ang="0">
                  <a:pos x="194" y="9"/>
                </a:cxn>
                <a:cxn ang="0">
                  <a:pos x="200" y="9"/>
                </a:cxn>
                <a:cxn ang="0">
                  <a:pos x="202" y="9"/>
                </a:cxn>
              </a:cxnLst>
              <a:rect l="0" t="0" r="r" b="b"/>
              <a:pathLst>
                <a:path w="203" h="17">
                  <a:moveTo>
                    <a:pt x="0" y="8"/>
                  </a:moveTo>
                  <a:lnTo>
                    <a:pt x="2" y="8"/>
                  </a:lnTo>
                  <a:lnTo>
                    <a:pt x="5" y="6"/>
                  </a:lnTo>
                  <a:lnTo>
                    <a:pt x="10" y="6"/>
                  </a:lnTo>
                  <a:lnTo>
                    <a:pt x="17" y="5"/>
                  </a:lnTo>
                  <a:lnTo>
                    <a:pt x="23" y="4"/>
                  </a:lnTo>
                  <a:lnTo>
                    <a:pt x="30" y="2"/>
                  </a:lnTo>
                  <a:lnTo>
                    <a:pt x="36" y="1"/>
                  </a:lnTo>
                  <a:lnTo>
                    <a:pt x="41" y="0"/>
                  </a:lnTo>
                  <a:lnTo>
                    <a:pt x="44" y="0"/>
                  </a:lnTo>
                  <a:lnTo>
                    <a:pt x="46" y="0"/>
                  </a:lnTo>
                  <a:lnTo>
                    <a:pt x="48" y="0"/>
                  </a:lnTo>
                  <a:lnTo>
                    <a:pt x="50" y="1"/>
                  </a:lnTo>
                  <a:lnTo>
                    <a:pt x="54" y="2"/>
                  </a:lnTo>
                  <a:lnTo>
                    <a:pt x="58" y="5"/>
                  </a:lnTo>
                  <a:lnTo>
                    <a:pt x="62" y="8"/>
                  </a:lnTo>
                  <a:lnTo>
                    <a:pt x="67" y="10"/>
                  </a:lnTo>
                  <a:lnTo>
                    <a:pt x="71" y="12"/>
                  </a:lnTo>
                  <a:lnTo>
                    <a:pt x="74" y="13"/>
                  </a:lnTo>
                  <a:lnTo>
                    <a:pt x="77" y="14"/>
                  </a:lnTo>
                  <a:lnTo>
                    <a:pt x="78" y="16"/>
                  </a:lnTo>
                  <a:lnTo>
                    <a:pt x="80" y="14"/>
                  </a:lnTo>
                  <a:lnTo>
                    <a:pt x="83" y="14"/>
                  </a:lnTo>
                  <a:lnTo>
                    <a:pt x="88" y="12"/>
                  </a:lnTo>
                  <a:lnTo>
                    <a:pt x="93" y="10"/>
                  </a:lnTo>
                  <a:lnTo>
                    <a:pt x="99" y="8"/>
                  </a:lnTo>
                  <a:lnTo>
                    <a:pt x="104" y="6"/>
                  </a:lnTo>
                  <a:lnTo>
                    <a:pt x="109" y="4"/>
                  </a:lnTo>
                  <a:lnTo>
                    <a:pt x="113" y="2"/>
                  </a:lnTo>
                  <a:lnTo>
                    <a:pt x="117" y="1"/>
                  </a:lnTo>
                  <a:lnTo>
                    <a:pt x="118" y="1"/>
                  </a:lnTo>
                  <a:lnTo>
                    <a:pt x="123" y="1"/>
                  </a:lnTo>
                  <a:lnTo>
                    <a:pt x="131" y="2"/>
                  </a:lnTo>
                  <a:lnTo>
                    <a:pt x="141" y="2"/>
                  </a:lnTo>
                  <a:lnTo>
                    <a:pt x="153" y="4"/>
                  </a:lnTo>
                  <a:lnTo>
                    <a:pt x="164" y="5"/>
                  </a:lnTo>
                  <a:lnTo>
                    <a:pt x="176" y="6"/>
                  </a:lnTo>
                  <a:lnTo>
                    <a:pt x="186" y="8"/>
                  </a:lnTo>
                  <a:lnTo>
                    <a:pt x="194" y="9"/>
                  </a:lnTo>
                  <a:lnTo>
                    <a:pt x="200" y="9"/>
                  </a:lnTo>
                  <a:lnTo>
                    <a:pt x="202" y="9"/>
                  </a:lnTo>
                </a:path>
              </a:pathLst>
            </a:custGeom>
            <a:noFill/>
            <a:ln w="12700" cap="rnd" cmpd="sng">
              <a:solidFill>
                <a:srgbClr val="71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94" name="Freeform 770"/>
            <p:cNvSpPr>
              <a:spLocks/>
            </p:cNvSpPr>
            <p:nvPr/>
          </p:nvSpPr>
          <p:spPr bwMode="auto">
            <a:xfrm>
              <a:off x="339" y="699"/>
              <a:ext cx="208" cy="17"/>
            </a:xfrm>
            <a:custGeom>
              <a:avLst/>
              <a:gdLst/>
              <a:ahLst/>
              <a:cxnLst>
                <a:cxn ang="0">
                  <a:pos x="0" y="7"/>
                </a:cxn>
                <a:cxn ang="0">
                  <a:pos x="2" y="7"/>
                </a:cxn>
                <a:cxn ang="0">
                  <a:pos x="6" y="7"/>
                </a:cxn>
                <a:cxn ang="0">
                  <a:pos x="11" y="6"/>
                </a:cxn>
                <a:cxn ang="0">
                  <a:pos x="17" y="4"/>
                </a:cxn>
                <a:cxn ang="0">
                  <a:pos x="24" y="3"/>
                </a:cxn>
                <a:cxn ang="0">
                  <a:pos x="31" y="2"/>
                </a:cxn>
                <a:cxn ang="0">
                  <a:pos x="38" y="1"/>
                </a:cxn>
                <a:cxn ang="0">
                  <a:pos x="43" y="0"/>
                </a:cxn>
                <a:cxn ang="0">
                  <a:pos x="47" y="0"/>
                </a:cxn>
                <a:cxn ang="0">
                  <a:pos x="49" y="0"/>
                </a:cxn>
                <a:cxn ang="0">
                  <a:pos x="50" y="0"/>
                </a:cxn>
                <a:cxn ang="0">
                  <a:pos x="53" y="1"/>
                </a:cxn>
                <a:cxn ang="0">
                  <a:pos x="56" y="2"/>
                </a:cxn>
                <a:cxn ang="0">
                  <a:pos x="60" y="4"/>
                </a:cxn>
                <a:cxn ang="0">
                  <a:pos x="65" y="7"/>
                </a:cxn>
                <a:cxn ang="0">
                  <a:pos x="69" y="9"/>
                </a:cxn>
                <a:cxn ang="0">
                  <a:pos x="73" y="12"/>
                </a:cxn>
                <a:cxn ang="0">
                  <a:pos x="77" y="13"/>
                </a:cxn>
                <a:cxn ang="0">
                  <a:pos x="79" y="14"/>
                </a:cxn>
                <a:cxn ang="0">
                  <a:pos x="81" y="16"/>
                </a:cxn>
                <a:cxn ang="0">
                  <a:pos x="83" y="14"/>
                </a:cxn>
                <a:cxn ang="0">
                  <a:pos x="86" y="13"/>
                </a:cxn>
                <a:cxn ang="0">
                  <a:pos x="90" y="12"/>
                </a:cxn>
                <a:cxn ang="0">
                  <a:pos x="96" y="11"/>
                </a:cxn>
                <a:cxn ang="0">
                  <a:pos x="102" y="8"/>
                </a:cxn>
                <a:cxn ang="0">
                  <a:pos x="107" y="6"/>
                </a:cxn>
                <a:cxn ang="0">
                  <a:pos x="112" y="3"/>
                </a:cxn>
                <a:cxn ang="0">
                  <a:pos x="117" y="2"/>
                </a:cxn>
                <a:cxn ang="0">
                  <a:pos x="120" y="1"/>
                </a:cxn>
                <a:cxn ang="0">
                  <a:pos x="122" y="1"/>
                </a:cxn>
                <a:cxn ang="0">
                  <a:pos x="126" y="1"/>
                </a:cxn>
                <a:cxn ang="0">
                  <a:pos x="134" y="2"/>
                </a:cxn>
                <a:cxn ang="0">
                  <a:pos x="144" y="3"/>
                </a:cxn>
                <a:cxn ang="0">
                  <a:pos x="156" y="3"/>
                </a:cxn>
                <a:cxn ang="0">
                  <a:pos x="168" y="4"/>
                </a:cxn>
                <a:cxn ang="0">
                  <a:pos x="180" y="6"/>
                </a:cxn>
                <a:cxn ang="0">
                  <a:pos x="190" y="7"/>
                </a:cxn>
                <a:cxn ang="0">
                  <a:pos x="199" y="8"/>
                </a:cxn>
                <a:cxn ang="0">
                  <a:pos x="205" y="9"/>
                </a:cxn>
                <a:cxn ang="0">
                  <a:pos x="207" y="9"/>
                </a:cxn>
              </a:cxnLst>
              <a:rect l="0" t="0" r="r" b="b"/>
              <a:pathLst>
                <a:path w="208" h="17">
                  <a:moveTo>
                    <a:pt x="0" y="7"/>
                  </a:moveTo>
                  <a:lnTo>
                    <a:pt x="2" y="7"/>
                  </a:lnTo>
                  <a:lnTo>
                    <a:pt x="6" y="7"/>
                  </a:lnTo>
                  <a:lnTo>
                    <a:pt x="11" y="6"/>
                  </a:lnTo>
                  <a:lnTo>
                    <a:pt x="17" y="4"/>
                  </a:lnTo>
                  <a:lnTo>
                    <a:pt x="24" y="3"/>
                  </a:lnTo>
                  <a:lnTo>
                    <a:pt x="31" y="2"/>
                  </a:lnTo>
                  <a:lnTo>
                    <a:pt x="38" y="1"/>
                  </a:lnTo>
                  <a:lnTo>
                    <a:pt x="43" y="0"/>
                  </a:lnTo>
                  <a:lnTo>
                    <a:pt x="47" y="0"/>
                  </a:lnTo>
                  <a:lnTo>
                    <a:pt x="49" y="0"/>
                  </a:lnTo>
                  <a:lnTo>
                    <a:pt x="50" y="0"/>
                  </a:lnTo>
                  <a:lnTo>
                    <a:pt x="53" y="1"/>
                  </a:lnTo>
                  <a:lnTo>
                    <a:pt x="56" y="2"/>
                  </a:lnTo>
                  <a:lnTo>
                    <a:pt x="60" y="4"/>
                  </a:lnTo>
                  <a:lnTo>
                    <a:pt x="65" y="7"/>
                  </a:lnTo>
                  <a:lnTo>
                    <a:pt x="69" y="9"/>
                  </a:lnTo>
                  <a:lnTo>
                    <a:pt x="73" y="12"/>
                  </a:lnTo>
                  <a:lnTo>
                    <a:pt x="77" y="13"/>
                  </a:lnTo>
                  <a:lnTo>
                    <a:pt x="79" y="14"/>
                  </a:lnTo>
                  <a:lnTo>
                    <a:pt x="81" y="16"/>
                  </a:lnTo>
                  <a:lnTo>
                    <a:pt x="83" y="14"/>
                  </a:lnTo>
                  <a:lnTo>
                    <a:pt x="86" y="13"/>
                  </a:lnTo>
                  <a:lnTo>
                    <a:pt x="90" y="12"/>
                  </a:lnTo>
                  <a:lnTo>
                    <a:pt x="96" y="11"/>
                  </a:lnTo>
                  <a:lnTo>
                    <a:pt x="102" y="8"/>
                  </a:lnTo>
                  <a:lnTo>
                    <a:pt x="107" y="6"/>
                  </a:lnTo>
                  <a:lnTo>
                    <a:pt x="112" y="3"/>
                  </a:lnTo>
                  <a:lnTo>
                    <a:pt x="117" y="2"/>
                  </a:lnTo>
                  <a:lnTo>
                    <a:pt x="120" y="1"/>
                  </a:lnTo>
                  <a:lnTo>
                    <a:pt x="122" y="1"/>
                  </a:lnTo>
                  <a:lnTo>
                    <a:pt x="126" y="1"/>
                  </a:lnTo>
                  <a:lnTo>
                    <a:pt x="134" y="2"/>
                  </a:lnTo>
                  <a:lnTo>
                    <a:pt x="144" y="3"/>
                  </a:lnTo>
                  <a:lnTo>
                    <a:pt x="156" y="3"/>
                  </a:lnTo>
                  <a:lnTo>
                    <a:pt x="168" y="4"/>
                  </a:lnTo>
                  <a:lnTo>
                    <a:pt x="180" y="6"/>
                  </a:lnTo>
                  <a:lnTo>
                    <a:pt x="190" y="7"/>
                  </a:lnTo>
                  <a:lnTo>
                    <a:pt x="199" y="8"/>
                  </a:lnTo>
                  <a:lnTo>
                    <a:pt x="205" y="9"/>
                  </a:lnTo>
                  <a:lnTo>
                    <a:pt x="207" y="9"/>
                  </a:lnTo>
                </a:path>
              </a:pathLst>
            </a:custGeom>
            <a:noFill/>
            <a:ln w="12700" cap="rnd" cmpd="sng">
              <a:solidFill>
                <a:srgbClr val="74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95" name="Freeform 771"/>
            <p:cNvSpPr>
              <a:spLocks/>
            </p:cNvSpPr>
            <p:nvPr/>
          </p:nvSpPr>
          <p:spPr bwMode="auto">
            <a:xfrm>
              <a:off x="337" y="697"/>
              <a:ext cx="215" cy="14"/>
            </a:xfrm>
            <a:custGeom>
              <a:avLst/>
              <a:gdLst/>
              <a:ahLst/>
              <a:cxnLst>
                <a:cxn ang="0">
                  <a:pos x="0" y="9"/>
                </a:cxn>
                <a:cxn ang="0">
                  <a:pos x="1" y="8"/>
                </a:cxn>
                <a:cxn ang="0">
                  <a:pos x="6" y="8"/>
                </a:cxn>
                <a:cxn ang="0">
                  <a:pos x="11" y="6"/>
                </a:cxn>
                <a:cxn ang="0">
                  <a:pos x="18" y="5"/>
                </a:cxn>
                <a:cxn ang="0">
                  <a:pos x="25" y="4"/>
                </a:cxn>
                <a:cxn ang="0">
                  <a:pos x="32" y="3"/>
                </a:cxn>
                <a:cxn ang="0">
                  <a:pos x="39" y="2"/>
                </a:cxn>
                <a:cxn ang="0">
                  <a:pos x="44" y="1"/>
                </a:cxn>
                <a:cxn ang="0">
                  <a:pos x="48" y="1"/>
                </a:cxn>
                <a:cxn ang="0">
                  <a:pos x="50" y="0"/>
                </a:cxn>
                <a:cxn ang="0">
                  <a:pos x="51" y="1"/>
                </a:cxn>
                <a:cxn ang="0">
                  <a:pos x="54" y="2"/>
                </a:cxn>
                <a:cxn ang="0">
                  <a:pos x="57" y="3"/>
                </a:cxn>
                <a:cxn ang="0">
                  <a:pos x="62" y="5"/>
                </a:cxn>
                <a:cxn ang="0">
                  <a:pos x="66" y="8"/>
                </a:cxn>
                <a:cxn ang="0">
                  <a:pos x="71" y="10"/>
                </a:cxn>
                <a:cxn ang="0">
                  <a:pos x="75" y="12"/>
                </a:cxn>
                <a:cxn ang="0">
                  <a:pos x="79" y="14"/>
                </a:cxn>
                <a:cxn ang="0">
                  <a:pos x="81" y="16"/>
                </a:cxn>
                <a:cxn ang="0">
                  <a:pos x="83" y="16"/>
                </a:cxn>
                <a:cxn ang="0">
                  <a:pos x="84" y="16"/>
                </a:cxn>
                <a:cxn ang="0">
                  <a:pos x="88" y="14"/>
                </a:cxn>
                <a:cxn ang="0">
                  <a:pos x="92" y="13"/>
                </a:cxn>
                <a:cxn ang="0">
                  <a:pos x="98" y="11"/>
                </a:cxn>
                <a:cxn ang="0">
                  <a:pos x="104" y="9"/>
                </a:cxn>
                <a:cxn ang="0">
                  <a:pos x="109" y="6"/>
                </a:cxn>
                <a:cxn ang="0">
                  <a:pos x="115" y="5"/>
                </a:cxn>
                <a:cxn ang="0">
                  <a:pos x="119" y="3"/>
                </a:cxn>
                <a:cxn ang="0">
                  <a:pos x="122" y="2"/>
                </a:cxn>
                <a:cxn ang="0">
                  <a:pos x="124" y="2"/>
                </a:cxn>
                <a:cxn ang="0">
                  <a:pos x="128" y="2"/>
                </a:cxn>
                <a:cxn ang="0">
                  <a:pos x="136" y="3"/>
                </a:cxn>
                <a:cxn ang="0">
                  <a:pos x="146" y="4"/>
                </a:cxn>
                <a:cxn ang="0">
                  <a:pos x="158" y="5"/>
                </a:cxn>
                <a:cxn ang="0">
                  <a:pos x="171" y="5"/>
                </a:cxn>
                <a:cxn ang="0">
                  <a:pos x="183" y="6"/>
                </a:cxn>
                <a:cxn ang="0">
                  <a:pos x="194" y="8"/>
                </a:cxn>
                <a:cxn ang="0">
                  <a:pos x="202" y="9"/>
                </a:cxn>
                <a:cxn ang="0">
                  <a:pos x="208" y="10"/>
                </a:cxn>
                <a:cxn ang="0">
                  <a:pos x="211" y="10"/>
                </a:cxn>
              </a:cxnLst>
              <a:rect l="0" t="0" r="r" b="b"/>
              <a:pathLst>
                <a:path w="212" h="17">
                  <a:moveTo>
                    <a:pt x="0" y="9"/>
                  </a:moveTo>
                  <a:lnTo>
                    <a:pt x="1" y="8"/>
                  </a:lnTo>
                  <a:lnTo>
                    <a:pt x="6" y="8"/>
                  </a:lnTo>
                  <a:lnTo>
                    <a:pt x="11" y="6"/>
                  </a:lnTo>
                  <a:lnTo>
                    <a:pt x="18" y="5"/>
                  </a:lnTo>
                  <a:lnTo>
                    <a:pt x="25" y="4"/>
                  </a:lnTo>
                  <a:lnTo>
                    <a:pt x="32" y="3"/>
                  </a:lnTo>
                  <a:lnTo>
                    <a:pt x="39" y="2"/>
                  </a:lnTo>
                  <a:lnTo>
                    <a:pt x="44" y="1"/>
                  </a:lnTo>
                  <a:lnTo>
                    <a:pt x="48" y="1"/>
                  </a:lnTo>
                  <a:lnTo>
                    <a:pt x="50" y="0"/>
                  </a:lnTo>
                  <a:lnTo>
                    <a:pt x="51" y="1"/>
                  </a:lnTo>
                  <a:lnTo>
                    <a:pt x="54" y="2"/>
                  </a:lnTo>
                  <a:lnTo>
                    <a:pt x="57" y="3"/>
                  </a:lnTo>
                  <a:lnTo>
                    <a:pt x="62" y="5"/>
                  </a:lnTo>
                  <a:lnTo>
                    <a:pt x="66" y="8"/>
                  </a:lnTo>
                  <a:lnTo>
                    <a:pt x="71" y="10"/>
                  </a:lnTo>
                  <a:lnTo>
                    <a:pt x="75" y="12"/>
                  </a:lnTo>
                  <a:lnTo>
                    <a:pt x="79" y="14"/>
                  </a:lnTo>
                  <a:lnTo>
                    <a:pt x="81" y="16"/>
                  </a:lnTo>
                  <a:lnTo>
                    <a:pt x="83" y="16"/>
                  </a:lnTo>
                  <a:lnTo>
                    <a:pt x="84" y="16"/>
                  </a:lnTo>
                  <a:lnTo>
                    <a:pt x="88" y="14"/>
                  </a:lnTo>
                  <a:lnTo>
                    <a:pt x="92" y="13"/>
                  </a:lnTo>
                  <a:lnTo>
                    <a:pt x="98" y="11"/>
                  </a:lnTo>
                  <a:lnTo>
                    <a:pt x="104" y="9"/>
                  </a:lnTo>
                  <a:lnTo>
                    <a:pt x="109" y="6"/>
                  </a:lnTo>
                  <a:lnTo>
                    <a:pt x="115" y="5"/>
                  </a:lnTo>
                  <a:lnTo>
                    <a:pt x="119" y="3"/>
                  </a:lnTo>
                  <a:lnTo>
                    <a:pt x="122" y="2"/>
                  </a:lnTo>
                  <a:lnTo>
                    <a:pt x="124" y="2"/>
                  </a:lnTo>
                  <a:lnTo>
                    <a:pt x="128" y="2"/>
                  </a:lnTo>
                  <a:lnTo>
                    <a:pt x="136" y="3"/>
                  </a:lnTo>
                  <a:lnTo>
                    <a:pt x="146" y="4"/>
                  </a:lnTo>
                  <a:lnTo>
                    <a:pt x="158" y="5"/>
                  </a:lnTo>
                  <a:lnTo>
                    <a:pt x="171" y="5"/>
                  </a:lnTo>
                  <a:lnTo>
                    <a:pt x="183" y="6"/>
                  </a:lnTo>
                  <a:lnTo>
                    <a:pt x="194" y="8"/>
                  </a:lnTo>
                  <a:lnTo>
                    <a:pt x="202" y="9"/>
                  </a:lnTo>
                  <a:lnTo>
                    <a:pt x="208" y="10"/>
                  </a:lnTo>
                  <a:lnTo>
                    <a:pt x="211" y="10"/>
                  </a:lnTo>
                </a:path>
              </a:pathLst>
            </a:custGeom>
            <a:noFill/>
            <a:ln w="12700" cap="rnd" cmpd="sng">
              <a:solidFill>
                <a:srgbClr val="7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96" name="Freeform 772"/>
            <p:cNvSpPr>
              <a:spLocks/>
            </p:cNvSpPr>
            <p:nvPr/>
          </p:nvSpPr>
          <p:spPr bwMode="auto">
            <a:xfrm>
              <a:off x="334" y="696"/>
              <a:ext cx="217" cy="14"/>
            </a:xfrm>
            <a:custGeom>
              <a:avLst/>
              <a:gdLst/>
              <a:ahLst/>
              <a:cxnLst>
                <a:cxn ang="0">
                  <a:pos x="0" y="8"/>
                </a:cxn>
                <a:cxn ang="0">
                  <a:pos x="2" y="7"/>
                </a:cxn>
                <a:cxn ang="0">
                  <a:pos x="6" y="7"/>
                </a:cxn>
                <a:cxn ang="0">
                  <a:pos x="12" y="6"/>
                </a:cxn>
                <a:cxn ang="0">
                  <a:pos x="19" y="5"/>
                </a:cxn>
                <a:cxn ang="0">
                  <a:pos x="26" y="4"/>
                </a:cxn>
                <a:cxn ang="0">
                  <a:pos x="34" y="3"/>
                </a:cxn>
                <a:cxn ang="0">
                  <a:pos x="40" y="2"/>
                </a:cxn>
                <a:cxn ang="0">
                  <a:pos x="46" y="1"/>
                </a:cxn>
                <a:cxn ang="0">
                  <a:pos x="50" y="0"/>
                </a:cxn>
                <a:cxn ang="0">
                  <a:pos x="52" y="0"/>
                </a:cxn>
                <a:cxn ang="0">
                  <a:pos x="53" y="1"/>
                </a:cxn>
                <a:cxn ang="0">
                  <a:pos x="56" y="2"/>
                </a:cxn>
                <a:cxn ang="0">
                  <a:pos x="60" y="3"/>
                </a:cxn>
                <a:cxn ang="0">
                  <a:pos x="64" y="6"/>
                </a:cxn>
                <a:cxn ang="0">
                  <a:pos x="69" y="8"/>
                </a:cxn>
                <a:cxn ang="0">
                  <a:pos x="73" y="10"/>
                </a:cxn>
                <a:cxn ang="0">
                  <a:pos x="78" y="12"/>
                </a:cxn>
                <a:cxn ang="0">
                  <a:pos x="82" y="13"/>
                </a:cxn>
                <a:cxn ang="0">
                  <a:pos x="84" y="16"/>
                </a:cxn>
                <a:cxn ang="0">
                  <a:pos x="85" y="16"/>
                </a:cxn>
                <a:cxn ang="0">
                  <a:pos x="87" y="16"/>
                </a:cxn>
                <a:cxn ang="0">
                  <a:pos x="90" y="14"/>
                </a:cxn>
                <a:cxn ang="0">
                  <a:pos x="95" y="12"/>
                </a:cxn>
                <a:cxn ang="0">
                  <a:pos x="101" y="10"/>
                </a:cxn>
                <a:cxn ang="0">
                  <a:pos x="107" y="8"/>
                </a:cxn>
                <a:cxn ang="0">
                  <a:pos x="112" y="6"/>
                </a:cxn>
                <a:cxn ang="0">
                  <a:pos x="118" y="5"/>
                </a:cxn>
                <a:cxn ang="0">
                  <a:pos x="122" y="3"/>
                </a:cxn>
                <a:cxn ang="0">
                  <a:pos x="126" y="2"/>
                </a:cxn>
                <a:cxn ang="0">
                  <a:pos x="127" y="2"/>
                </a:cxn>
                <a:cxn ang="0">
                  <a:pos x="131" y="2"/>
                </a:cxn>
                <a:cxn ang="0">
                  <a:pos x="139" y="3"/>
                </a:cxn>
                <a:cxn ang="0">
                  <a:pos x="149" y="4"/>
                </a:cxn>
                <a:cxn ang="0">
                  <a:pos x="161" y="5"/>
                </a:cxn>
                <a:cxn ang="0">
                  <a:pos x="174" y="6"/>
                </a:cxn>
                <a:cxn ang="0">
                  <a:pos x="186" y="7"/>
                </a:cxn>
                <a:cxn ang="0">
                  <a:pos x="198" y="8"/>
                </a:cxn>
                <a:cxn ang="0">
                  <a:pos x="207" y="8"/>
                </a:cxn>
                <a:cxn ang="0">
                  <a:pos x="214" y="9"/>
                </a:cxn>
                <a:cxn ang="0">
                  <a:pos x="216" y="9"/>
                </a:cxn>
              </a:cxnLst>
              <a:rect l="0" t="0" r="r" b="b"/>
              <a:pathLst>
                <a:path w="217" h="17">
                  <a:moveTo>
                    <a:pt x="0" y="8"/>
                  </a:moveTo>
                  <a:lnTo>
                    <a:pt x="2" y="7"/>
                  </a:lnTo>
                  <a:lnTo>
                    <a:pt x="6" y="7"/>
                  </a:lnTo>
                  <a:lnTo>
                    <a:pt x="12" y="6"/>
                  </a:lnTo>
                  <a:lnTo>
                    <a:pt x="19" y="5"/>
                  </a:lnTo>
                  <a:lnTo>
                    <a:pt x="26" y="4"/>
                  </a:lnTo>
                  <a:lnTo>
                    <a:pt x="34" y="3"/>
                  </a:lnTo>
                  <a:lnTo>
                    <a:pt x="40" y="2"/>
                  </a:lnTo>
                  <a:lnTo>
                    <a:pt x="46" y="1"/>
                  </a:lnTo>
                  <a:lnTo>
                    <a:pt x="50" y="0"/>
                  </a:lnTo>
                  <a:lnTo>
                    <a:pt x="52" y="0"/>
                  </a:lnTo>
                  <a:lnTo>
                    <a:pt x="53" y="1"/>
                  </a:lnTo>
                  <a:lnTo>
                    <a:pt x="56" y="2"/>
                  </a:lnTo>
                  <a:lnTo>
                    <a:pt x="60" y="3"/>
                  </a:lnTo>
                  <a:lnTo>
                    <a:pt x="64" y="6"/>
                  </a:lnTo>
                  <a:lnTo>
                    <a:pt x="69" y="8"/>
                  </a:lnTo>
                  <a:lnTo>
                    <a:pt x="73" y="10"/>
                  </a:lnTo>
                  <a:lnTo>
                    <a:pt x="78" y="12"/>
                  </a:lnTo>
                  <a:lnTo>
                    <a:pt x="82" y="13"/>
                  </a:lnTo>
                  <a:lnTo>
                    <a:pt x="84" y="16"/>
                  </a:lnTo>
                  <a:lnTo>
                    <a:pt x="85" y="16"/>
                  </a:lnTo>
                  <a:lnTo>
                    <a:pt x="87" y="16"/>
                  </a:lnTo>
                  <a:lnTo>
                    <a:pt x="90" y="14"/>
                  </a:lnTo>
                  <a:lnTo>
                    <a:pt x="95" y="12"/>
                  </a:lnTo>
                  <a:lnTo>
                    <a:pt x="101" y="10"/>
                  </a:lnTo>
                  <a:lnTo>
                    <a:pt x="107" y="8"/>
                  </a:lnTo>
                  <a:lnTo>
                    <a:pt x="112" y="6"/>
                  </a:lnTo>
                  <a:lnTo>
                    <a:pt x="118" y="5"/>
                  </a:lnTo>
                  <a:lnTo>
                    <a:pt x="122" y="3"/>
                  </a:lnTo>
                  <a:lnTo>
                    <a:pt x="126" y="2"/>
                  </a:lnTo>
                  <a:lnTo>
                    <a:pt x="127" y="2"/>
                  </a:lnTo>
                  <a:lnTo>
                    <a:pt x="131" y="2"/>
                  </a:lnTo>
                  <a:lnTo>
                    <a:pt x="139" y="3"/>
                  </a:lnTo>
                  <a:lnTo>
                    <a:pt x="149" y="4"/>
                  </a:lnTo>
                  <a:lnTo>
                    <a:pt x="161" y="5"/>
                  </a:lnTo>
                  <a:lnTo>
                    <a:pt x="174" y="6"/>
                  </a:lnTo>
                  <a:lnTo>
                    <a:pt x="186" y="7"/>
                  </a:lnTo>
                  <a:lnTo>
                    <a:pt x="198" y="8"/>
                  </a:lnTo>
                  <a:lnTo>
                    <a:pt x="207" y="8"/>
                  </a:lnTo>
                  <a:lnTo>
                    <a:pt x="214" y="9"/>
                  </a:lnTo>
                  <a:lnTo>
                    <a:pt x="216" y="9"/>
                  </a:lnTo>
                </a:path>
              </a:pathLst>
            </a:custGeom>
            <a:noFill/>
            <a:ln w="12700" cap="rnd" cmpd="sng">
              <a:solidFill>
                <a:srgbClr val="7B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97" name="Freeform 773"/>
            <p:cNvSpPr>
              <a:spLocks/>
            </p:cNvSpPr>
            <p:nvPr/>
          </p:nvSpPr>
          <p:spPr bwMode="auto">
            <a:xfrm>
              <a:off x="331" y="695"/>
              <a:ext cx="222" cy="17"/>
            </a:xfrm>
            <a:custGeom>
              <a:avLst/>
              <a:gdLst/>
              <a:ahLst/>
              <a:cxnLst>
                <a:cxn ang="0">
                  <a:pos x="0" y="8"/>
                </a:cxn>
                <a:cxn ang="0">
                  <a:pos x="2" y="8"/>
                </a:cxn>
                <a:cxn ang="0">
                  <a:pos x="7" y="7"/>
                </a:cxn>
                <a:cxn ang="0">
                  <a:pos x="13" y="6"/>
                </a:cxn>
                <a:cxn ang="0">
                  <a:pos x="20" y="5"/>
                </a:cxn>
                <a:cxn ang="0">
                  <a:pos x="27" y="4"/>
                </a:cxn>
                <a:cxn ang="0">
                  <a:pos x="35" y="3"/>
                </a:cxn>
                <a:cxn ang="0">
                  <a:pos x="43" y="2"/>
                </a:cxn>
                <a:cxn ang="0">
                  <a:pos x="49" y="1"/>
                </a:cxn>
                <a:cxn ang="0">
                  <a:pos x="53" y="1"/>
                </a:cxn>
                <a:cxn ang="0">
                  <a:pos x="54" y="0"/>
                </a:cxn>
                <a:cxn ang="0">
                  <a:pos x="55" y="1"/>
                </a:cxn>
                <a:cxn ang="0">
                  <a:pos x="58" y="2"/>
                </a:cxn>
                <a:cxn ang="0">
                  <a:pos x="62" y="3"/>
                </a:cxn>
                <a:cxn ang="0">
                  <a:pos x="66" y="6"/>
                </a:cxn>
                <a:cxn ang="0">
                  <a:pos x="71" y="8"/>
                </a:cxn>
                <a:cxn ang="0">
                  <a:pos x="76" y="10"/>
                </a:cxn>
                <a:cxn ang="0">
                  <a:pos x="80" y="13"/>
                </a:cxn>
                <a:cxn ang="0">
                  <a:pos x="84" y="14"/>
                </a:cxn>
                <a:cxn ang="0">
                  <a:pos x="87" y="15"/>
                </a:cxn>
                <a:cxn ang="0">
                  <a:pos x="88" y="16"/>
                </a:cxn>
                <a:cxn ang="0">
                  <a:pos x="90" y="15"/>
                </a:cxn>
                <a:cxn ang="0">
                  <a:pos x="93" y="14"/>
                </a:cxn>
                <a:cxn ang="0">
                  <a:pos x="98" y="13"/>
                </a:cxn>
                <a:cxn ang="0">
                  <a:pos x="104" y="11"/>
                </a:cxn>
                <a:cxn ang="0">
                  <a:pos x="110" y="9"/>
                </a:cxn>
                <a:cxn ang="0">
                  <a:pos x="116" y="7"/>
                </a:cxn>
                <a:cxn ang="0">
                  <a:pos x="121" y="5"/>
                </a:cxn>
                <a:cxn ang="0">
                  <a:pos x="126" y="3"/>
                </a:cxn>
                <a:cxn ang="0">
                  <a:pos x="129" y="2"/>
                </a:cxn>
                <a:cxn ang="0">
                  <a:pos x="131" y="2"/>
                </a:cxn>
                <a:cxn ang="0">
                  <a:pos x="134" y="2"/>
                </a:cxn>
                <a:cxn ang="0">
                  <a:pos x="142" y="3"/>
                </a:cxn>
                <a:cxn ang="0">
                  <a:pos x="152" y="4"/>
                </a:cxn>
                <a:cxn ang="0">
                  <a:pos x="165" y="5"/>
                </a:cxn>
                <a:cxn ang="0">
                  <a:pos x="177" y="6"/>
                </a:cxn>
                <a:cxn ang="0">
                  <a:pos x="190" y="7"/>
                </a:cxn>
                <a:cxn ang="0">
                  <a:pos x="202" y="8"/>
                </a:cxn>
                <a:cxn ang="0">
                  <a:pos x="212" y="9"/>
                </a:cxn>
                <a:cxn ang="0">
                  <a:pos x="219" y="9"/>
                </a:cxn>
                <a:cxn ang="0">
                  <a:pos x="221" y="9"/>
                </a:cxn>
              </a:cxnLst>
              <a:rect l="0" t="0" r="r" b="b"/>
              <a:pathLst>
                <a:path w="222" h="17">
                  <a:moveTo>
                    <a:pt x="0" y="8"/>
                  </a:moveTo>
                  <a:lnTo>
                    <a:pt x="2" y="8"/>
                  </a:lnTo>
                  <a:lnTo>
                    <a:pt x="7" y="7"/>
                  </a:lnTo>
                  <a:lnTo>
                    <a:pt x="13" y="6"/>
                  </a:lnTo>
                  <a:lnTo>
                    <a:pt x="20" y="5"/>
                  </a:lnTo>
                  <a:lnTo>
                    <a:pt x="27" y="4"/>
                  </a:lnTo>
                  <a:lnTo>
                    <a:pt x="35" y="3"/>
                  </a:lnTo>
                  <a:lnTo>
                    <a:pt x="43" y="2"/>
                  </a:lnTo>
                  <a:lnTo>
                    <a:pt x="49" y="1"/>
                  </a:lnTo>
                  <a:lnTo>
                    <a:pt x="53" y="1"/>
                  </a:lnTo>
                  <a:lnTo>
                    <a:pt x="54" y="0"/>
                  </a:lnTo>
                  <a:lnTo>
                    <a:pt x="55" y="1"/>
                  </a:lnTo>
                  <a:lnTo>
                    <a:pt x="58" y="2"/>
                  </a:lnTo>
                  <a:lnTo>
                    <a:pt x="62" y="3"/>
                  </a:lnTo>
                  <a:lnTo>
                    <a:pt x="66" y="6"/>
                  </a:lnTo>
                  <a:lnTo>
                    <a:pt x="71" y="8"/>
                  </a:lnTo>
                  <a:lnTo>
                    <a:pt x="76" y="10"/>
                  </a:lnTo>
                  <a:lnTo>
                    <a:pt x="80" y="13"/>
                  </a:lnTo>
                  <a:lnTo>
                    <a:pt x="84" y="14"/>
                  </a:lnTo>
                  <a:lnTo>
                    <a:pt x="87" y="15"/>
                  </a:lnTo>
                  <a:lnTo>
                    <a:pt x="88" y="16"/>
                  </a:lnTo>
                  <a:lnTo>
                    <a:pt x="90" y="15"/>
                  </a:lnTo>
                  <a:lnTo>
                    <a:pt x="93" y="14"/>
                  </a:lnTo>
                  <a:lnTo>
                    <a:pt x="98" y="13"/>
                  </a:lnTo>
                  <a:lnTo>
                    <a:pt x="104" y="11"/>
                  </a:lnTo>
                  <a:lnTo>
                    <a:pt x="110" y="9"/>
                  </a:lnTo>
                  <a:lnTo>
                    <a:pt x="116" y="7"/>
                  </a:lnTo>
                  <a:lnTo>
                    <a:pt x="121" y="5"/>
                  </a:lnTo>
                  <a:lnTo>
                    <a:pt x="126" y="3"/>
                  </a:lnTo>
                  <a:lnTo>
                    <a:pt x="129" y="2"/>
                  </a:lnTo>
                  <a:lnTo>
                    <a:pt x="131" y="2"/>
                  </a:lnTo>
                  <a:lnTo>
                    <a:pt x="134" y="2"/>
                  </a:lnTo>
                  <a:lnTo>
                    <a:pt x="142" y="3"/>
                  </a:lnTo>
                  <a:lnTo>
                    <a:pt x="152" y="4"/>
                  </a:lnTo>
                  <a:lnTo>
                    <a:pt x="165" y="5"/>
                  </a:lnTo>
                  <a:lnTo>
                    <a:pt x="177" y="6"/>
                  </a:lnTo>
                  <a:lnTo>
                    <a:pt x="190" y="7"/>
                  </a:lnTo>
                  <a:lnTo>
                    <a:pt x="202" y="8"/>
                  </a:lnTo>
                  <a:lnTo>
                    <a:pt x="212" y="9"/>
                  </a:lnTo>
                  <a:lnTo>
                    <a:pt x="219" y="9"/>
                  </a:lnTo>
                  <a:lnTo>
                    <a:pt x="221" y="9"/>
                  </a:lnTo>
                </a:path>
              </a:pathLst>
            </a:custGeom>
            <a:noFill/>
            <a:ln w="12700" cap="rnd" cmpd="sng">
              <a:solidFill>
                <a:srgbClr val="7E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98" name="Freeform 774"/>
            <p:cNvSpPr>
              <a:spLocks/>
            </p:cNvSpPr>
            <p:nvPr/>
          </p:nvSpPr>
          <p:spPr bwMode="auto">
            <a:xfrm>
              <a:off x="329" y="694"/>
              <a:ext cx="226" cy="18"/>
            </a:xfrm>
            <a:custGeom>
              <a:avLst/>
              <a:gdLst/>
              <a:ahLst/>
              <a:cxnLst>
                <a:cxn ang="0">
                  <a:pos x="0" y="8"/>
                </a:cxn>
                <a:cxn ang="0">
                  <a:pos x="2" y="8"/>
                </a:cxn>
                <a:cxn ang="0">
                  <a:pos x="6" y="7"/>
                </a:cxn>
                <a:cxn ang="0">
                  <a:pos x="12" y="6"/>
                </a:cxn>
                <a:cxn ang="0">
                  <a:pos x="20" y="5"/>
                </a:cxn>
                <a:cxn ang="0">
                  <a:pos x="28" y="4"/>
                </a:cxn>
                <a:cxn ang="0">
                  <a:pos x="36" y="3"/>
                </a:cxn>
                <a:cxn ang="0">
                  <a:pos x="43" y="2"/>
                </a:cxn>
                <a:cxn ang="0">
                  <a:pos x="50" y="1"/>
                </a:cxn>
                <a:cxn ang="0">
                  <a:pos x="54" y="0"/>
                </a:cxn>
                <a:cxn ang="0">
                  <a:pos x="56" y="0"/>
                </a:cxn>
                <a:cxn ang="0">
                  <a:pos x="57" y="1"/>
                </a:cxn>
                <a:cxn ang="0">
                  <a:pos x="59" y="2"/>
                </a:cxn>
                <a:cxn ang="0">
                  <a:pos x="63" y="4"/>
                </a:cxn>
                <a:cxn ang="0">
                  <a:pos x="68" y="6"/>
                </a:cxn>
                <a:cxn ang="0">
                  <a:pos x="73" y="8"/>
                </a:cxn>
                <a:cxn ang="0">
                  <a:pos x="78" y="11"/>
                </a:cxn>
                <a:cxn ang="0">
                  <a:pos x="82" y="13"/>
                </a:cxn>
                <a:cxn ang="0">
                  <a:pos x="86" y="15"/>
                </a:cxn>
                <a:cxn ang="0">
                  <a:pos x="89" y="16"/>
                </a:cxn>
                <a:cxn ang="0">
                  <a:pos x="90" y="17"/>
                </a:cxn>
                <a:cxn ang="0">
                  <a:pos x="91" y="16"/>
                </a:cxn>
                <a:cxn ang="0">
                  <a:pos x="95" y="15"/>
                </a:cxn>
                <a:cxn ang="0">
                  <a:pos x="100" y="14"/>
                </a:cxn>
                <a:cxn ang="0">
                  <a:pos x="105" y="11"/>
                </a:cxn>
                <a:cxn ang="0">
                  <a:pos x="112" y="9"/>
                </a:cxn>
                <a:cxn ang="0">
                  <a:pos x="118" y="7"/>
                </a:cxn>
                <a:cxn ang="0">
                  <a:pos x="124" y="5"/>
                </a:cxn>
                <a:cxn ang="0">
                  <a:pos x="128" y="3"/>
                </a:cxn>
                <a:cxn ang="0">
                  <a:pos x="131" y="2"/>
                </a:cxn>
                <a:cxn ang="0">
                  <a:pos x="133" y="2"/>
                </a:cxn>
                <a:cxn ang="0">
                  <a:pos x="136" y="2"/>
                </a:cxn>
                <a:cxn ang="0">
                  <a:pos x="144" y="3"/>
                </a:cxn>
                <a:cxn ang="0">
                  <a:pos x="154" y="4"/>
                </a:cxn>
                <a:cxn ang="0">
                  <a:pos x="167" y="5"/>
                </a:cxn>
                <a:cxn ang="0">
                  <a:pos x="180" y="6"/>
                </a:cxn>
                <a:cxn ang="0">
                  <a:pos x="193" y="7"/>
                </a:cxn>
                <a:cxn ang="0">
                  <a:pos x="206" y="8"/>
                </a:cxn>
                <a:cxn ang="0">
                  <a:pos x="216" y="9"/>
                </a:cxn>
                <a:cxn ang="0">
                  <a:pos x="222" y="9"/>
                </a:cxn>
                <a:cxn ang="0">
                  <a:pos x="225" y="10"/>
                </a:cxn>
              </a:cxnLst>
              <a:rect l="0" t="0" r="r" b="b"/>
              <a:pathLst>
                <a:path w="226" h="18">
                  <a:moveTo>
                    <a:pt x="0" y="8"/>
                  </a:moveTo>
                  <a:lnTo>
                    <a:pt x="2" y="8"/>
                  </a:lnTo>
                  <a:lnTo>
                    <a:pt x="6" y="7"/>
                  </a:lnTo>
                  <a:lnTo>
                    <a:pt x="12" y="6"/>
                  </a:lnTo>
                  <a:lnTo>
                    <a:pt x="20" y="5"/>
                  </a:lnTo>
                  <a:lnTo>
                    <a:pt x="28" y="4"/>
                  </a:lnTo>
                  <a:lnTo>
                    <a:pt x="36" y="3"/>
                  </a:lnTo>
                  <a:lnTo>
                    <a:pt x="43" y="2"/>
                  </a:lnTo>
                  <a:lnTo>
                    <a:pt x="50" y="1"/>
                  </a:lnTo>
                  <a:lnTo>
                    <a:pt x="54" y="0"/>
                  </a:lnTo>
                  <a:lnTo>
                    <a:pt x="56" y="0"/>
                  </a:lnTo>
                  <a:lnTo>
                    <a:pt x="57" y="1"/>
                  </a:lnTo>
                  <a:lnTo>
                    <a:pt x="59" y="2"/>
                  </a:lnTo>
                  <a:lnTo>
                    <a:pt x="63" y="4"/>
                  </a:lnTo>
                  <a:lnTo>
                    <a:pt x="68" y="6"/>
                  </a:lnTo>
                  <a:lnTo>
                    <a:pt x="73" y="8"/>
                  </a:lnTo>
                  <a:lnTo>
                    <a:pt x="78" y="11"/>
                  </a:lnTo>
                  <a:lnTo>
                    <a:pt x="82" y="13"/>
                  </a:lnTo>
                  <a:lnTo>
                    <a:pt x="86" y="15"/>
                  </a:lnTo>
                  <a:lnTo>
                    <a:pt x="89" y="16"/>
                  </a:lnTo>
                  <a:lnTo>
                    <a:pt x="90" y="17"/>
                  </a:lnTo>
                  <a:lnTo>
                    <a:pt x="91" y="16"/>
                  </a:lnTo>
                  <a:lnTo>
                    <a:pt x="95" y="15"/>
                  </a:lnTo>
                  <a:lnTo>
                    <a:pt x="100" y="14"/>
                  </a:lnTo>
                  <a:lnTo>
                    <a:pt x="105" y="11"/>
                  </a:lnTo>
                  <a:lnTo>
                    <a:pt x="112" y="9"/>
                  </a:lnTo>
                  <a:lnTo>
                    <a:pt x="118" y="7"/>
                  </a:lnTo>
                  <a:lnTo>
                    <a:pt x="124" y="5"/>
                  </a:lnTo>
                  <a:lnTo>
                    <a:pt x="128" y="3"/>
                  </a:lnTo>
                  <a:lnTo>
                    <a:pt x="131" y="2"/>
                  </a:lnTo>
                  <a:lnTo>
                    <a:pt x="133" y="2"/>
                  </a:lnTo>
                  <a:lnTo>
                    <a:pt x="136" y="2"/>
                  </a:lnTo>
                  <a:lnTo>
                    <a:pt x="144" y="3"/>
                  </a:lnTo>
                  <a:lnTo>
                    <a:pt x="154" y="4"/>
                  </a:lnTo>
                  <a:lnTo>
                    <a:pt x="167" y="5"/>
                  </a:lnTo>
                  <a:lnTo>
                    <a:pt x="180" y="6"/>
                  </a:lnTo>
                  <a:lnTo>
                    <a:pt x="193" y="7"/>
                  </a:lnTo>
                  <a:lnTo>
                    <a:pt x="206" y="8"/>
                  </a:lnTo>
                  <a:lnTo>
                    <a:pt x="216" y="9"/>
                  </a:lnTo>
                  <a:lnTo>
                    <a:pt x="222" y="9"/>
                  </a:lnTo>
                  <a:lnTo>
                    <a:pt x="225" y="10"/>
                  </a:lnTo>
                </a:path>
              </a:pathLst>
            </a:custGeom>
            <a:noFill/>
            <a:ln w="12700" cap="rnd" cmpd="sng">
              <a:solidFill>
                <a:srgbClr val="81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799" name="Freeform 775"/>
            <p:cNvSpPr>
              <a:spLocks/>
            </p:cNvSpPr>
            <p:nvPr/>
          </p:nvSpPr>
          <p:spPr bwMode="auto">
            <a:xfrm>
              <a:off x="326" y="693"/>
              <a:ext cx="231" cy="18"/>
            </a:xfrm>
            <a:custGeom>
              <a:avLst/>
              <a:gdLst/>
              <a:ahLst/>
              <a:cxnLst>
                <a:cxn ang="0">
                  <a:pos x="0" y="9"/>
                </a:cxn>
                <a:cxn ang="0">
                  <a:pos x="2" y="8"/>
                </a:cxn>
                <a:cxn ang="0">
                  <a:pos x="7" y="8"/>
                </a:cxn>
                <a:cxn ang="0">
                  <a:pos x="13" y="7"/>
                </a:cxn>
                <a:cxn ang="0">
                  <a:pos x="21" y="5"/>
                </a:cxn>
                <a:cxn ang="0">
                  <a:pos x="29" y="4"/>
                </a:cxn>
                <a:cxn ang="0">
                  <a:pos x="38" y="3"/>
                </a:cxn>
                <a:cxn ang="0">
                  <a:pos x="45" y="2"/>
                </a:cxn>
                <a:cxn ang="0">
                  <a:pos x="52" y="1"/>
                </a:cxn>
                <a:cxn ang="0">
                  <a:pos x="56" y="0"/>
                </a:cxn>
                <a:cxn ang="0">
                  <a:pos x="58" y="0"/>
                </a:cxn>
                <a:cxn ang="0">
                  <a:pos x="59" y="0"/>
                </a:cxn>
                <a:cxn ang="0">
                  <a:pos x="61" y="2"/>
                </a:cxn>
                <a:cxn ang="0">
                  <a:pos x="66" y="4"/>
                </a:cxn>
                <a:cxn ang="0">
                  <a:pos x="70" y="6"/>
                </a:cxn>
                <a:cxn ang="0">
                  <a:pos x="75" y="9"/>
                </a:cxn>
                <a:cxn ang="0">
                  <a:pos x="80" y="11"/>
                </a:cxn>
                <a:cxn ang="0">
                  <a:pos x="85" y="14"/>
                </a:cxn>
                <a:cxn ang="0">
                  <a:pos x="89" y="16"/>
                </a:cxn>
                <a:cxn ang="0">
                  <a:pos x="91" y="17"/>
                </a:cxn>
                <a:cxn ang="0">
                  <a:pos x="93" y="17"/>
                </a:cxn>
                <a:cxn ang="0">
                  <a:pos x="94" y="17"/>
                </a:cxn>
                <a:cxn ang="0">
                  <a:pos x="97" y="16"/>
                </a:cxn>
                <a:cxn ang="0">
                  <a:pos x="102" y="14"/>
                </a:cxn>
                <a:cxn ang="0">
                  <a:pos x="108" y="12"/>
                </a:cxn>
                <a:cxn ang="0">
                  <a:pos x="115" y="10"/>
                </a:cxn>
                <a:cxn ang="0">
                  <a:pos x="121" y="8"/>
                </a:cxn>
                <a:cxn ang="0">
                  <a:pos x="127" y="5"/>
                </a:cxn>
                <a:cxn ang="0">
                  <a:pos x="132" y="3"/>
                </a:cxn>
                <a:cxn ang="0">
                  <a:pos x="135" y="3"/>
                </a:cxn>
                <a:cxn ang="0">
                  <a:pos x="136" y="2"/>
                </a:cxn>
                <a:cxn ang="0">
                  <a:pos x="139" y="2"/>
                </a:cxn>
                <a:cxn ang="0">
                  <a:pos x="147" y="3"/>
                </a:cxn>
                <a:cxn ang="0">
                  <a:pos x="157" y="4"/>
                </a:cxn>
                <a:cxn ang="0">
                  <a:pos x="170" y="5"/>
                </a:cxn>
                <a:cxn ang="0">
                  <a:pos x="184" y="6"/>
                </a:cxn>
                <a:cxn ang="0">
                  <a:pos x="198" y="7"/>
                </a:cxn>
                <a:cxn ang="0">
                  <a:pos x="210" y="8"/>
                </a:cxn>
                <a:cxn ang="0">
                  <a:pos x="220" y="9"/>
                </a:cxn>
                <a:cxn ang="0">
                  <a:pos x="228" y="10"/>
                </a:cxn>
                <a:cxn ang="0">
                  <a:pos x="230" y="10"/>
                </a:cxn>
              </a:cxnLst>
              <a:rect l="0" t="0" r="r" b="b"/>
              <a:pathLst>
                <a:path w="231" h="18">
                  <a:moveTo>
                    <a:pt x="0" y="9"/>
                  </a:moveTo>
                  <a:lnTo>
                    <a:pt x="2" y="8"/>
                  </a:lnTo>
                  <a:lnTo>
                    <a:pt x="7" y="8"/>
                  </a:lnTo>
                  <a:lnTo>
                    <a:pt x="13" y="7"/>
                  </a:lnTo>
                  <a:lnTo>
                    <a:pt x="21" y="5"/>
                  </a:lnTo>
                  <a:lnTo>
                    <a:pt x="29" y="4"/>
                  </a:lnTo>
                  <a:lnTo>
                    <a:pt x="38" y="3"/>
                  </a:lnTo>
                  <a:lnTo>
                    <a:pt x="45" y="2"/>
                  </a:lnTo>
                  <a:lnTo>
                    <a:pt x="52" y="1"/>
                  </a:lnTo>
                  <a:lnTo>
                    <a:pt x="56" y="0"/>
                  </a:lnTo>
                  <a:lnTo>
                    <a:pt x="58" y="0"/>
                  </a:lnTo>
                  <a:lnTo>
                    <a:pt x="59" y="0"/>
                  </a:lnTo>
                  <a:lnTo>
                    <a:pt x="61" y="2"/>
                  </a:lnTo>
                  <a:lnTo>
                    <a:pt x="66" y="4"/>
                  </a:lnTo>
                  <a:lnTo>
                    <a:pt x="70" y="6"/>
                  </a:lnTo>
                  <a:lnTo>
                    <a:pt x="75" y="9"/>
                  </a:lnTo>
                  <a:lnTo>
                    <a:pt x="80" y="11"/>
                  </a:lnTo>
                  <a:lnTo>
                    <a:pt x="85" y="14"/>
                  </a:lnTo>
                  <a:lnTo>
                    <a:pt x="89" y="16"/>
                  </a:lnTo>
                  <a:lnTo>
                    <a:pt x="91" y="17"/>
                  </a:lnTo>
                  <a:lnTo>
                    <a:pt x="93" y="17"/>
                  </a:lnTo>
                  <a:lnTo>
                    <a:pt x="94" y="17"/>
                  </a:lnTo>
                  <a:lnTo>
                    <a:pt x="97" y="16"/>
                  </a:lnTo>
                  <a:lnTo>
                    <a:pt x="102" y="14"/>
                  </a:lnTo>
                  <a:lnTo>
                    <a:pt x="108" y="12"/>
                  </a:lnTo>
                  <a:lnTo>
                    <a:pt x="115" y="10"/>
                  </a:lnTo>
                  <a:lnTo>
                    <a:pt x="121" y="8"/>
                  </a:lnTo>
                  <a:lnTo>
                    <a:pt x="127" y="5"/>
                  </a:lnTo>
                  <a:lnTo>
                    <a:pt x="132" y="3"/>
                  </a:lnTo>
                  <a:lnTo>
                    <a:pt x="135" y="3"/>
                  </a:lnTo>
                  <a:lnTo>
                    <a:pt x="136" y="2"/>
                  </a:lnTo>
                  <a:lnTo>
                    <a:pt x="139" y="2"/>
                  </a:lnTo>
                  <a:lnTo>
                    <a:pt x="147" y="3"/>
                  </a:lnTo>
                  <a:lnTo>
                    <a:pt x="157" y="4"/>
                  </a:lnTo>
                  <a:lnTo>
                    <a:pt x="170" y="5"/>
                  </a:lnTo>
                  <a:lnTo>
                    <a:pt x="184" y="6"/>
                  </a:lnTo>
                  <a:lnTo>
                    <a:pt x="198" y="7"/>
                  </a:lnTo>
                  <a:lnTo>
                    <a:pt x="210" y="8"/>
                  </a:lnTo>
                  <a:lnTo>
                    <a:pt x="220" y="9"/>
                  </a:lnTo>
                  <a:lnTo>
                    <a:pt x="228" y="10"/>
                  </a:lnTo>
                  <a:lnTo>
                    <a:pt x="230" y="10"/>
                  </a:lnTo>
                </a:path>
              </a:pathLst>
            </a:custGeom>
            <a:noFill/>
            <a:ln w="12700" cap="rnd" cmpd="sng">
              <a:solidFill>
                <a:srgbClr val="84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00" name="Freeform 776"/>
            <p:cNvSpPr>
              <a:spLocks/>
            </p:cNvSpPr>
            <p:nvPr/>
          </p:nvSpPr>
          <p:spPr bwMode="auto">
            <a:xfrm>
              <a:off x="324" y="692"/>
              <a:ext cx="235" cy="19"/>
            </a:xfrm>
            <a:custGeom>
              <a:avLst/>
              <a:gdLst/>
              <a:ahLst/>
              <a:cxnLst>
                <a:cxn ang="0">
                  <a:pos x="0" y="9"/>
                </a:cxn>
                <a:cxn ang="0">
                  <a:pos x="59" y="0"/>
                </a:cxn>
                <a:cxn ang="0">
                  <a:pos x="94" y="18"/>
                </a:cxn>
                <a:cxn ang="0">
                  <a:pos x="139" y="2"/>
                </a:cxn>
                <a:cxn ang="0">
                  <a:pos x="234" y="10"/>
                </a:cxn>
              </a:cxnLst>
              <a:rect l="0" t="0" r="r" b="b"/>
              <a:pathLst>
                <a:path w="235" h="19">
                  <a:moveTo>
                    <a:pt x="0" y="9"/>
                  </a:moveTo>
                  <a:lnTo>
                    <a:pt x="59" y="0"/>
                  </a:lnTo>
                  <a:lnTo>
                    <a:pt x="94" y="18"/>
                  </a:lnTo>
                  <a:lnTo>
                    <a:pt x="139" y="2"/>
                  </a:lnTo>
                  <a:lnTo>
                    <a:pt x="234" y="10"/>
                  </a:lnTo>
                </a:path>
              </a:pathLst>
            </a:custGeom>
            <a:noFill/>
            <a:ln w="12700" cap="rnd" cmpd="sng">
              <a:solidFill>
                <a:srgbClr val="8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01" name="Freeform 777"/>
            <p:cNvSpPr>
              <a:spLocks/>
            </p:cNvSpPr>
            <p:nvPr/>
          </p:nvSpPr>
          <p:spPr bwMode="auto">
            <a:xfrm>
              <a:off x="528" y="576"/>
              <a:ext cx="17" cy="95"/>
            </a:xfrm>
            <a:custGeom>
              <a:avLst/>
              <a:gdLst/>
              <a:ahLst/>
              <a:cxnLst>
                <a:cxn ang="0">
                  <a:pos x="0" y="0"/>
                </a:cxn>
                <a:cxn ang="0">
                  <a:pos x="0" y="0"/>
                </a:cxn>
                <a:cxn ang="0">
                  <a:pos x="1" y="1"/>
                </a:cxn>
                <a:cxn ang="0">
                  <a:pos x="1" y="3"/>
                </a:cxn>
                <a:cxn ang="0">
                  <a:pos x="2" y="5"/>
                </a:cxn>
                <a:cxn ang="0">
                  <a:pos x="3" y="10"/>
                </a:cxn>
                <a:cxn ang="0">
                  <a:pos x="4" y="15"/>
                </a:cxn>
                <a:cxn ang="0">
                  <a:pos x="6" y="23"/>
                </a:cxn>
                <a:cxn ang="0">
                  <a:pos x="7" y="33"/>
                </a:cxn>
                <a:cxn ang="0">
                  <a:pos x="9" y="46"/>
                </a:cxn>
                <a:cxn ang="0">
                  <a:pos x="11" y="61"/>
                </a:cxn>
                <a:cxn ang="0">
                  <a:pos x="11" y="63"/>
                </a:cxn>
                <a:cxn ang="0">
                  <a:pos x="12" y="66"/>
                </a:cxn>
                <a:cxn ang="0">
                  <a:pos x="12" y="70"/>
                </a:cxn>
                <a:cxn ang="0">
                  <a:pos x="12" y="74"/>
                </a:cxn>
                <a:cxn ang="0">
                  <a:pos x="13" y="78"/>
                </a:cxn>
                <a:cxn ang="0">
                  <a:pos x="14" y="83"/>
                </a:cxn>
                <a:cxn ang="0">
                  <a:pos x="14" y="87"/>
                </a:cxn>
                <a:cxn ang="0">
                  <a:pos x="16" y="91"/>
                </a:cxn>
                <a:cxn ang="0">
                  <a:pos x="16" y="94"/>
                </a:cxn>
              </a:cxnLst>
              <a:rect l="0" t="0" r="r" b="b"/>
              <a:pathLst>
                <a:path w="17" h="95">
                  <a:moveTo>
                    <a:pt x="0" y="0"/>
                  </a:moveTo>
                  <a:lnTo>
                    <a:pt x="0" y="0"/>
                  </a:lnTo>
                  <a:lnTo>
                    <a:pt x="1" y="1"/>
                  </a:lnTo>
                  <a:lnTo>
                    <a:pt x="1" y="3"/>
                  </a:lnTo>
                  <a:lnTo>
                    <a:pt x="2" y="5"/>
                  </a:lnTo>
                  <a:lnTo>
                    <a:pt x="3" y="10"/>
                  </a:lnTo>
                  <a:lnTo>
                    <a:pt x="4" y="15"/>
                  </a:lnTo>
                  <a:lnTo>
                    <a:pt x="6" y="23"/>
                  </a:lnTo>
                  <a:lnTo>
                    <a:pt x="7" y="33"/>
                  </a:lnTo>
                  <a:lnTo>
                    <a:pt x="9" y="46"/>
                  </a:lnTo>
                  <a:lnTo>
                    <a:pt x="11" y="61"/>
                  </a:lnTo>
                  <a:lnTo>
                    <a:pt x="11" y="63"/>
                  </a:lnTo>
                  <a:lnTo>
                    <a:pt x="12" y="66"/>
                  </a:lnTo>
                  <a:lnTo>
                    <a:pt x="12" y="70"/>
                  </a:lnTo>
                  <a:lnTo>
                    <a:pt x="12" y="74"/>
                  </a:lnTo>
                  <a:lnTo>
                    <a:pt x="13" y="78"/>
                  </a:lnTo>
                  <a:lnTo>
                    <a:pt x="14" y="83"/>
                  </a:lnTo>
                  <a:lnTo>
                    <a:pt x="14" y="87"/>
                  </a:lnTo>
                  <a:lnTo>
                    <a:pt x="16" y="91"/>
                  </a:lnTo>
                  <a:lnTo>
                    <a:pt x="16" y="94"/>
                  </a:lnTo>
                </a:path>
              </a:pathLst>
            </a:custGeom>
            <a:noFill/>
            <a:ln w="12700" cap="rnd" cmpd="sng">
              <a:solidFill>
                <a:srgbClr val="4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02" name="Freeform 778"/>
            <p:cNvSpPr>
              <a:spLocks/>
            </p:cNvSpPr>
            <p:nvPr/>
          </p:nvSpPr>
          <p:spPr bwMode="auto">
            <a:xfrm>
              <a:off x="528" y="576"/>
              <a:ext cx="17" cy="95"/>
            </a:xfrm>
            <a:custGeom>
              <a:avLst/>
              <a:gdLst/>
              <a:ahLst/>
              <a:cxnLst>
                <a:cxn ang="0">
                  <a:pos x="0" y="0"/>
                </a:cxn>
                <a:cxn ang="0">
                  <a:pos x="0" y="0"/>
                </a:cxn>
                <a:cxn ang="0">
                  <a:pos x="0" y="1"/>
                </a:cxn>
                <a:cxn ang="0">
                  <a:pos x="1" y="3"/>
                </a:cxn>
                <a:cxn ang="0">
                  <a:pos x="2" y="6"/>
                </a:cxn>
                <a:cxn ang="0">
                  <a:pos x="3" y="10"/>
                </a:cxn>
                <a:cxn ang="0">
                  <a:pos x="4" y="16"/>
                </a:cxn>
                <a:cxn ang="0">
                  <a:pos x="6" y="23"/>
                </a:cxn>
                <a:cxn ang="0">
                  <a:pos x="7" y="33"/>
                </a:cxn>
                <a:cxn ang="0">
                  <a:pos x="9" y="46"/>
                </a:cxn>
                <a:cxn ang="0">
                  <a:pos x="11" y="61"/>
                </a:cxn>
                <a:cxn ang="0">
                  <a:pos x="11" y="64"/>
                </a:cxn>
                <a:cxn ang="0">
                  <a:pos x="11" y="66"/>
                </a:cxn>
                <a:cxn ang="0">
                  <a:pos x="12" y="70"/>
                </a:cxn>
                <a:cxn ang="0">
                  <a:pos x="12" y="74"/>
                </a:cxn>
                <a:cxn ang="0">
                  <a:pos x="13" y="79"/>
                </a:cxn>
                <a:cxn ang="0">
                  <a:pos x="13" y="83"/>
                </a:cxn>
                <a:cxn ang="0">
                  <a:pos x="14" y="87"/>
                </a:cxn>
                <a:cxn ang="0">
                  <a:pos x="14" y="91"/>
                </a:cxn>
                <a:cxn ang="0">
                  <a:pos x="16" y="94"/>
                </a:cxn>
              </a:cxnLst>
              <a:rect l="0" t="0" r="r" b="b"/>
              <a:pathLst>
                <a:path w="17" h="95">
                  <a:moveTo>
                    <a:pt x="0" y="0"/>
                  </a:moveTo>
                  <a:lnTo>
                    <a:pt x="0" y="0"/>
                  </a:lnTo>
                  <a:lnTo>
                    <a:pt x="0" y="1"/>
                  </a:lnTo>
                  <a:lnTo>
                    <a:pt x="1" y="3"/>
                  </a:lnTo>
                  <a:lnTo>
                    <a:pt x="2" y="6"/>
                  </a:lnTo>
                  <a:lnTo>
                    <a:pt x="3" y="10"/>
                  </a:lnTo>
                  <a:lnTo>
                    <a:pt x="4" y="16"/>
                  </a:lnTo>
                  <a:lnTo>
                    <a:pt x="6" y="23"/>
                  </a:lnTo>
                  <a:lnTo>
                    <a:pt x="7" y="33"/>
                  </a:lnTo>
                  <a:lnTo>
                    <a:pt x="9" y="46"/>
                  </a:lnTo>
                  <a:lnTo>
                    <a:pt x="11" y="61"/>
                  </a:lnTo>
                  <a:lnTo>
                    <a:pt x="11" y="64"/>
                  </a:lnTo>
                  <a:lnTo>
                    <a:pt x="11" y="66"/>
                  </a:lnTo>
                  <a:lnTo>
                    <a:pt x="12" y="70"/>
                  </a:lnTo>
                  <a:lnTo>
                    <a:pt x="12" y="74"/>
                  </a:lnTo>
                  <a:lnTo>
                    <a:pt x="13" y="79"/>
                  </a:lnTo>
                  <a:lnTo>
                    <a:pt x="13" y="83"/>
                  </a:lnTo>
                  <a:lnTo>
                    <a:pt x="14" y="87"/>
                  </a:lnTo>
                  <a:lnTo>
                    <a:pt x="14" y="91"/>
                  </a:lnTo>
                  <a:lnTo>
                    <a:pt x="16" y="94"/>
                  </a:lnTo>
                </a:path>
              </a:pathLst>
            </a:custGeom>
            <a:noFill/>
            <a:ln w="12700" cap="rnd" cmpd="sng">
              <a:solidFill>
                <a:srgbClr val="48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03" name="Freeform 779"/>
            <p:cNvSpPr>
              <a:spLocks/>
            </p:cNvSpPr>
            <p:nvPr/>
          </p:nvSpPr>
          <p:spPr bwMode="auto">
            <a:xfrm>
              <a:off x="528" y="576"/>
              <a:ext cx="17" cy="95"/>
            </a:xfrm>
            <a:custGeom>
              <a:avLst/>
              <a:gdLst/>
              <a:ahLst/>
              <a:cxnLst>
                <a:cxn ang="0">
                  <a:pos x="0" y="0"/>
                </a:cxn>
                <a:cxn ang="0">
                  <a:pos x="0" y="0"/>
                </a:cxn>
                <a:cxn ang="0">
                  <a:pos x="0" y="1"/>
                </a:cxn>
                <a:cxn ang="0">
                  <a:pos x="1" y="3"/>
                </a:cxn>
                <a:cxn ang="0">
                  <a:pos x="2" y="6"/>
                </a:cxn>
                <a:cxn ang="0">
                  <a:pos x="3" y="10"/>
                </a:cxn>
                <a:cxn ang="0">
                  <a:pos x="4" y="16"/>
                </a:cxn>
                <a:cxn ang="0">
                  <a:pos x="5" y="24"/>
                </a:cxn>
                <a:cxn ang="0">
                  <a:pos x="7" y="34"/>
                </a:cxn>
                <a:cxn ang="0">
                  <a:pos x="9" y="46"/>
                </a:cxn>
                <a:cxn ang="0">
                  <a:pos x="11" y="61"/>
                </a:cxn>
                <a:cxn ang="0">
                  <a:pos x="11" y="62"/>
                </a:cxn>
                <a:cxn ang="0">
                  <a:pos x="11" y="64"/>
                </a:cxn>
                <a:cxn ang="0">
                  <a:pos x="11" y="67"/>
                </a:cxn>
                <a:cxn ang="0">
                  <a:pos x="12" y="70"/>
                </a:cxn>
                <a:cxn ang="0">
                  <a:pos x="12" y="74"/>
                </a:cxn>
                <a:cxn ang="0">
                  <a:pos x="13" y="79"/>
                </a:cxn>
                <a:cxn ang="0">
                  <a:pos x="13" y="83"/>
                </a:cxn>
                <a:cxn ang="0">
                  <a:pos x="14" y="87"/>
                </a:cxn>
                <a:cxn ang="0">
                  <a:pos x="14" y="91"/>
                </a:cxn>
                <a:cxn ang="0">
                  <a:pos x="16" y="94"/>
                </a:cxn>
              </a:cxnLst>
              <a:rect l="0" t="0" r="r" b="b"/>
              <a:pathLst>
                <a:path w="17" h="95">
                  <a:moveTo>
                    <a:pt x="0" y="0"/>
                  </a:moveTo>
                  <a:lnTo>
                    <a:pt x="0" y="0"/>
                  </a:lnTo>
                  <a:lnTo>
                    <a:pt x="0" y="1"/>
                  </a:lnTo>
                  <a:lnTo>
                    <a:pt x="1" y="3"/>
                  </a:lnTo>
                  <a:lnTo>
                    <a:pt x="2" y="6"/>
                  </a:lnTo>
                  <a:lnTo>
                    <a:pt x="3" y="10"/>
                  </a:lnTo>
                  <a:lnTo>
                    <a:pt x="4" y="16"/>
                  </a:lnTo>
                  <a:lnTo>
                    <a:pt x="5" y="24"/>
                  </a:lnTo>
                  <a:lnTo>
                    <a:pt x="7" y="34"/>
                  </a:lnTo>
                  <a:lnTo>
                    <a:pt x="9" y="46"/>
                  </a:lnTo>
                  <a:lnTo>
                    <a:pt x="11" y="61"/>
                  </a:lnTo>
                  <a:lnTo>
                    <a:pt x="11" y="62"/>
                  </a:lnTo>
                  <a:lnTo>
                    <a:pt x="11" y="64"/>
                  </a:lnTo>
                  <a:lnTo>
                    <a:pt x="11" y="67"/>
                  </a:lnTo>
                  <a:lnTo>
                    <a:pt x="12" y="70"/>
                  </a:lnTo>
                  <a:lnTo>
                    <a:pt x="12" y="74"/>
                  </a:lnTo>
                  <a:lnTo>
                    <a:pt x="13" y="79"/>
                  </a:lnTo>
                  <a:lnTo>
                    <a:pt x="13" y="83"/>
                  </a:lnTo>
                  <a:lnTo>
                    <a:pt x="14" y="87"/>
                  </a:lnTo>
                  <a:lnTo>
                    <a:pt x="14" y="91"/>
                  </a:lnTo>
                  <a:lnTo>
                    <a:pt x="16" y="94"/>
                  </a:lnTo>
                </a:path>
              </a:pathLst>
            </a:custGeom>
            <a:noFill/>
            <a:ln w="12700" cap="rnd" cmpd="sng">
              <a:solidFill>
                <a:srgbClr val="49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04" name="Freeform 780"/>
            <p:cNvSpPr>
              <a:spLocks/>
            </p:cNvSpPr>
            <p:nvPr/>
          </p:nvSpPr>
          <p:spPr bwMode="auto">
            <a:xfrm>
              <a:off x="528" y="576"/>
              <a:ext cx="17" cy="95"/>
            </a:xfrm>
            <a:custGeom>
              <a:avLst/>
              <a:gdLst/>
              <a:ahLst/>
              <a:cxnLst>
                <a:cxn ang="0">
                  <a:pos x="0" y="0"/>
                </a:cxn>
                <a:cxn ang="0">
                  <a:pos x="0" y="1"/>
                </a:cxn>
                <a:cxn ang="0">
                  <a:pos x="0" y="2"/>
                </a:cxn>
                <a:cxn ang="0">
                  <a:pos x="1" y="4"/>
                </a:cxn>
                <a:cxn ang="0">
                  <a:pos x="2" y="6"/>
                </a:cxn>
                <a:cxn ang="0">
                  <a:pos x="3" y="11"/>
                </a:cxn>
                <a:cxn ang="0">
                  <a:pos x="4" y="17"/>
                </a:cxn>
                <a:cxn ang="0">
                  <a:pos x="5" y="24"/>
                </a:cxn>
                <a:cxn ang="0">
                  <a:pos x="7" y="34"/>
                </a:cxn>
                <a:cxn ang="0">
                  <a:pos x="9" y="46"/>
                </a:cxn>
                <a:cxn ang="0">
                  <a:pos x="11" y="61"/>
                </a:cxn>
                <a:cxn ang="0">
                  <a:pos x="11" y="62"/>
                </a:cxn>
                <a:cxn ang="0">
                  <a:pos x="11" y="64"/>
                </a:cxn>
                <a:cxn ang="0">
                  <a:pos x="11" y="67"/>
                </a:cxn>
                <a:cxn ang="0">
                  <a:pos x="11" y="71"/>
                </a:cxn>
                <a:cxn ang="0">
                  <a:pos x="12" y="75"/>
                </a:cxn>
                <a:cxn ang="0">
                  <a:pos x="12" y="79"/>
                </a:cxn>
                <a:cxn ang="0">
                  <a:pos x="13" y="84"/>
                </a:cxn>
                <a:cxn ang="0">
                  <a:pos x="13" y="88"/>
                </a:cxn>
                <a:cxn ang="0">
                  <a:pos x="14" y="91"/>
                </a:cxn>
                <a:cxn ang="0">
                  <a:pos x="16" y="94"/>
                </a:cxn>
              </a:cxnLst>
              <a:rect l="0" t="0" r="r" b="b"/>
              <a:pathLst>
                <a:path w="17" h="95">
                  <a:moveTo>
                    <a:pt x="0" y="0"/>
                  </a:moveTo>
                  <a:lnTo>
                    <a:pt x="0" y="1"/>
                  </a:lnTo>
                  <a:lnTo>
                    <a:pt x="0" y="2"/>
                  </a:lnTo>
                  <a:lnTo>
                    <a:pt x="1" y="4"/>
                  </a:lnTo>
                  <a:lnTo>
                    <a:pt x="2" y="6"/>
                  </a:lnTo>
                  <a:lnTo>
                    <a:pt x="3" y="11"/>
                  </a:lnTo>
                  <a:lnTo>
                    <a:pt x="4" y="17"/>
                  </a:lnTo>
                  <a:lnTo>
                    <a:pt x="5" y="24"/>
                  </a:lnTo>
                  <a:lnTo>
                    <a:pt x="7" y="34"/>
                  </a:lnTo>
                  <a:lnTo>
                    <a:pt x="9" y="46"/>
                  </a:lnTo>
                  <a:lnTo>
                    <a:pt x="11" y="61"/>
                  </a:lnTo>
                  <a:lnTo>
                    <a:pt x="11" y="62"/>
                  </a:lnTo>
                  <a:lnTo>
                    <a:pt x="11" y="64"/>
                  </a:lnTo>
                  <a:lnTo>
                    <a:pt x="11" y="67"/>
                  </a:lnTo>
                  <a:lnTo>
                    <a:pt x="11" y="71"/>
                  </a:lnTo>
                  <a:lnTo>
                    <a:pt x="12" y="75"/>
                  </a:lnTo>
                  <a:lnTo>
                    <a:pt x="12" y="79"/>
                  </a:lnTo>
                  <a:lnTo>
                    <a:pt x="13" y="84"/>
                  </a:lnTo>
                  <a:lnTo>
                    <a:pt x="13" y="88"/>
                  </a:lnTo>
                  <a:lnTo>
                    <a:pt x="14" y="91"/>
                  </a:lnTo>
                  <a:lnTo>
                    <a:pt x="16" y="94"/>
                  </a:lnTo>
                </a:path>
              </a:pathLst>
            </a:custGeom>
            <a:noFill/>
            <a:ln w="12700" cap="rnd" cmpd="sng">
              <a:solidFill>
                <a:srgbClr val="4A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05" name="Freeform 781"/>
            <p:cNvSpPr>
              <a:spLocks/>
            </p:cNvSpPr>
            <p:nvPr/>
          </p:nvSpPr>
          <p:spPr bwMode="auto">
            <a:xfrm>
              <a:off x="528" y="576"/>
              <a:ext cx="17" cy="96"/>
            </a:xfrm>
            <a:custGeom>
              <a:avLst/>
              <a:gdLst/>
              <a:ahLst/>
              <a:cxnLst>
                <a:cxn ang="0">
                  <a:pos x="0" y="0"/>
                </a:cxn>
                <a:cxn ang="0">
                  <a:pos x="0" y="1"/>
                </a:cxn>
                <a:cxn ang="0">
                  <a:pos x="0" y="2"/>
                </a:cxn>
                <a:cxn ang="0">
                  <a:pos x="1" y="4"/>
                </a:cxn>
                <a:cxn ang="0">
                  <a:pos x="2" y="7"/>
                </a:cxn>
                <a:cxn ang="0">
                  <a:pos x="3" y="11"/>
                </a:cxn>
                <a:cxn ang="0">
                  <a:pos x="4" y="17"/>
                </a:cxn>
                <a:cxn ang="0">
                  <a:pos x="5" y="25"/>
                </a:cxn>
                <a:cxn ang="0">
                  <a:pos x="8" y="34"/>
                </a:cxn>
                <a:cxn ang="0">
                  <a:pos x="10" y="47"/>
                </a:cxn>
                <a:cxn ang="0">
                  <a:pos x="11" y="61"/>
                </a:cxn>
                <a:cxn ang="0">
                  <a:pos x="11" y="62"/>
                </a:cxn>
                <a:cxn ang="0">
                  <a:pos x="12" y="64"/>
                </a:cxn>
                <a:cxn ang="0">
                  <a:pos x="12" y="67"/>
                </a:cxn>
                <a:cxn ang="0">
                  <a:pos x="12" y="71"/>
                </a:cxn>
                <a:cxn ang="0">
                  <a:pos x="13" y="75"/>
                </a:cxn>
                <a:cxn ang="0">
                  <a:pos x="13" y="79"/>
                </a:cxn>
                <a:cxn ang="0">
                  <a:pos x="14" y="84"/>
                </a:cxn>
                <a:cxn ang="0">
                  <a:pos x="14" y="88"/>
                </a:cxn>
                <a:cxn ang="0">
                  <a:pos x="16" y="91"/>
                </a:cxn>
                <a:cxn ang="0">
                  <a:pos x="16" y="95"/>
                </a:cxn>
              </a:cxnLst>
              <a:rect l="0" t="0" r="r" b="b"/>
              <a:pathLst>
                <a:path w="17" h="96">
                  <a:moveTo>
                    <a:pt x="0" y="0"/>
                  </a:moveTo>
                  <a:lnTo>
                    <a:pt x="0" y="1"/>
                  </a:lnTo>
                  <a:lnTo>
                    <a:pt x="0" y="2"/>
                  </a:lnTo>
                  <a:lnTo>
                    <a:pt x="1" y="4"/>
                  </a:lnTo>
                  <a:lnTo>
                    <a:pt x="2" y="7"/>
                  </a:lnTo>
                  <a:lnTo>
                    <a:pt x="3" y="11"/>
                  </a:lnTo>
                  <a:lnTo>
                    <a:pt x="4" y="17"/>
                  </a:lnTo>
                  <a:lnTo>
                    <a:pt x="5" y="25"/>
                  </a:lnTo>
                  <a:lnTo>
                    <a:pt x="8" y="34"/>
                  </a:lnTo>
                  <a:lnTo>
                    <a:pt x="10" y="47"/>
                  </a:lnTo>
                  <a:lnTo>
                    <a:pt x="11" y="61"/>
                  </a:lnTo>
                  <a:lnTo>
                    <a:pt x="11" y="62"/>
                  </a:lnTo>
                  <a:lnTo>
                    <a:pt x="12" y="64"/>
                  </a:lnTo>
                  <a:lnTo>
                    <a:pt x="12" y="67"/>
                  </a:lnTo>
                  <a:lnTo>
                    <a:pt x="12" y="71"/>
                  </a:lnTo>
                  <a:lnTo>
                    <a:pt x="13" y="75"/>
                  </a:lnTo>
                  <a:lnTo>
                    <a:pt x="13" y="79"/>
                  </a:lnTo>
                  <a:lnTo>
                    <a:pt x="14" y="84"/>
                  </a:lnTo>
                  <a:lnTo>
                    <a:pt x="14" y="88"/>
                  </a:lnTo>
                  <a:lnTo>
                    <a:pt x="16" y="91"/>
                  </a:lnTo>
                  <a:lnTo>
                    <a:pt x="16" y="95"/>
                  </a:lnTo>
                </a:path>
              </a:pathLst>
            </a:custGeom>
            <a:noFill/>
            <a:ln w="12700" cap="rnd" cmpd="sng">
              <a:solidFill>
                <a:srgbClr val="4A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06" name="Freeform 782"/>
            <p:cNvSpPr>
              <a:spLocks/>
            </p:cNvSpPr>
            <p:nvPr/>
          </p:nvSpPr>
          <p:spPr bwMode="auto">
            <a:xfrm>
              <a:off x="528" y="576"/>
              <a:ext cx="17" cy="96"/>
            </a:xfrm>
            <a:custGeom>
              <a:avLst/>
              <a:gdLst/>
              <a:ahLst/>
              <a:cxnLst>
                <a:cxn ang="0">
                  <a:pos x="0" y="0"/>
                </a:cxn>
                <a:cxn ang="0">
                  <a:pos x="0" y="1"/>
                </a:cxn>
                <a:cxn ang="0">
                  <a:pos x="0" y="2"/>
                </a:cxn>
                <a:cxn ang="0">
                  <a:pos x="1" y="4"/>
                </a:cxn>
                <a:cxn ang="0">
                  <a:pos x="2" y="7"/>
                </a:cxn>
                <a:cxn ang="0">
                  <a:pos x="3" y="11"/>
                </a:cxn>
                <a:cxn ang="0">
                  <a:pos x="4" y="17"/>
                </a:cxn>
                <a:cxn ang="0">
                  <a:pos x="5" y="25"/>
                </a:cxn>
                <a:cxn ang="0">
                  <a:pos x="8" y="35"/>
                </a:cxn>
                <a:cxn ang="0">
                  <a:pos x="10" y="47"/>
                </a:cxn>
                <a:cxn ang="0">
                  <a:pos x="11" y="61"/>
                </a:cxn>
                <a:cxn ang="0">
                  <a:pos x="11" y="62"/>
                </a:cxn>
                <a:cxn ang="0">
                  <a:pos x="11" y="65"/>
                </a:cxn>
                <a:cxn ang="0">
                  <a:pos x="12" y="67"/>
                </a:cxn>
                <a:cxn ang="0">
                  <a:pos x="12" y="71"/>
                </a:cxn>
                <a:cxn ang="0">
                  <a:pos x="12" y="75"/>
                </a:cxn>
                <a:cxn ang="0">
                  <a:pos x="13" y="80"/>
                </a:cxn>
                <a:cxn ang="0">
                  <a:pos x="13" y="84"/>
                </a:cxn>
                <a:cxn ang="0">
                  <a:pos x="14" y="88"/>
                </a:cxn>
                <a:cxn ang="0">
                  <a:pos x="16" y="92"/>
                </a:cxn>
                <a:cxn ang="0">
                  <a:pos x="16" y="95"/>
                </a:cxn>
              </a:cxnLst>
              <a:rect l="0" t="0" r="r" b="b"/>
              <a:pathLst>
                <a:path w="17" h="96">
                  <a:moveTo>
                    <a:pt x="0" y="0"/>
                  </a:moveTo>
                  <a:lnTo>
                    <a:pt x="0" y="1"/>
                  </a:lnTo>
                  <a:lnTo>
                    <a:pt x="0" y="2"/>
                  </a:lnTo>
                  <a:lnTo>
                    <a:pt x="1" y="4"/>
                  </a:lnTo>
                  <a:lnTo>
                    <a:pt x="2" y="7"/>
                  </a:lnTo>
                  <a:lnTo>
                    <a:pt x="3" y="11"/>
                  </a:lnTo>
                  <a:lnTo>
                    <a:pt x="4" y="17"/>
                  </a:lnTo>
                  <a:lnTo>
                    <a:pt x="5" y="25"/>
                  </a:lnTo>
                  <a:lnTo>
                    <a:pt x="8" y="35"/>
                  </a:lnTo>
                  <a:lnTo>
                    <a:pt x="10" y="47"/>
                  </a:lnTo>
                  <a:lnTo>
                    <a:pt x="11" y="61"/>
                  </a:lnTo>
                  <a:lnTo>
                    <a:pt x="11" y="62"/>
                  </a:lnTo>
                  <a:lnTo>
                    <a:pt x="11" y="65"/>
                  </a:lnTo>
                  <a:lnTo>
                    <a:pt x="12" y="67"/>
                  </a:lnTo>
                  <a:lnTo>
                    <a:pt x="12" y="71"/>
                  </a:lnTo>
                  <a:lnTo>
                    <a:pt x="12" y="75"/>
                  </a:lnTo>
                  <a:lnTo>
                    <a:pt x="13" y="80"/>
                  </a:lnTo>
                  <a:lnTo>
                    <a:pt x="13" y="84"/>
                  </a:lnTo>
                  <a:lnTo>
                    <a:pt x="14" y="88"/>
                  </a:lnTo>
                  <a:lnTo>
                    <a:pt x="16" y="92"/>
                  </a:lnTo>
                  <a:lnTo>
                    <a:pt x="16" y="95"/>
                  </a:lnTo>
                </a:path>
              </a:pathLst>
            </a:custGeom>
            <a:noFill/>
            <a:ln w="12700" cap="rnd" cmpd="sng">
              <a:solidFill>
                <a:srgbClr val="4B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07" name="Freeform 783"/>
            <p:cNvSpPr>
              <a:spLocks/>
            </p:cNvSpPr>
            <p:nvPr/>
          </p:nvSpPr>
          <p:spPr bwMode="auto">
            <a:xfrm>
              <a:off x="528" y="576"/>
              <a:ext cx="17" cy="96"/>
            </a:xfrm>
            <a:custGeom>
              <a:avLst/>
              <a:gdLst/>
              <a:ahLst/>
              <a:cxnLst>
                <a:cxn ang="0">
                  <a:pos x="0" y="0"/>
                </a:cxn>
                <a:cxn ang="0">
                  <a:pos x="0" y="1"/>
                </a:cxn>
                <a:cxn ang="0">
                  <a:pos x="0" y="2"/>
                </a:cxn>
                <a:cxn ang="0">
                  <a:pos x="1" y="5"/>
                </a:cxn>
                <a:cxn ang="0">
                  <a:pos x="2" y="8"/>
                </a:cxn>
                <a:cxn ang="0">
                  <a:pos x="3" y="12"/>
                </a:cxn>
                <a:cxn ang="0">
                  <a:pos x="4" y="18"/>
                </a:cxn>
                <a:cxn ang="0">
                  <a:pos x="5" y="25"/>
                </a:cxn>
                <a:cxn ang="0">
                  <a:pos x="8" y="35"/>
                </a:cxn>
                <a:cxn ang="0">
                  <a:pos x="9" y="47"/>
                </a:cxn>
                <a:cxn ang="0">
                  <a:pos x="11" y="61"/>
                </a:cxn>
                <a:cxn ang="0">
                  <a:pos x="11" y="62"/>
                </a:cxn>
                <a:cxn ang="0">
                  <a:pos x="11" y="65"/>
                </a:cxn>
                <a:cxn ang="0">
                  <a:pos x="12" y="68"/>
                </a:cxn>
                <a:cxn ang="0">
                  <a:pos x="12" y="72"/>
                </a:cxn>
                <a:cxn ang="0">
                  <a:pos x="12" y="76"/>
                </a:cxn>
                <a:cxn ang="0">
                  <a:pos x="13" y="80"/>
                </a:cxn>
                <a:cxn ang="0">
                  <a:pos x="13" y="84"/>
                </a:cxn>
                <a:cxn ang="0">
                  <a:pos x="14" y="88"/>
                </a:cxn>
                <a:cxn ang="0">
                  <a:pos x="14" y="92"/>
                </a:cxn>
                <a:cxn ang="0">
                  <a:pos x="16" y="95"/>
                </a:cxn>
              </a:cxnLst>
              <a:rect l="0" t="0" r="r" b="b"/>
              <a:pathLst>
                <a:path w="17" h="96">
                  <a:moveTo>
                    <a:pt x="0" y="0"/>
                  </a:moveTo>
                  <a:lnTo>
                    <a:pt x="0" y="1"/>
                  </a:lnTo>
                  <a:lnTo>
                    <a:pt x="0" y="2"/>
                  </a:lnTo>
                  <a:lnTo>
                    <a:pt x="1" y="5"/>
                  </a:lnTo>
                  <a:lnTo>
                    <a:pt x="2" y="8"/>
                  </a:lnTo>
                  <a:lnTo>
                    <a:pt x="3" y="12"/>
                  </a:lnTo>
                  <a:lnTo>
                    <a:pt x="4" y="18"/>
                  </a:lnTo>
                  <a:lnTo>
                    <a:pt x="5" y="25"/>
                  </a:lnTo>
                  <a:lnTo>
                    <a:pt x="8" y="35"/>
                  </a:lnTo>
                  <a:lnTo>
                    <a:pt x="9" y="47"/>
                  </a:lnTo>
                  <a:lnTo>
                    <a:pt x="11" y="61"/>
                  </a:lnTo>
                  <a:lnTo>
                    <a:pt x="11" y="62"/>
                  </a:lnTo>
                  <a:lnTo>
                    <a:pt x="11" y="65"/>
                  </a:lnTo>
                  <a:lnTo>
                    <a:pt x="12" y="68"/>
                  </a:lnTo>
                  <a:lnTo>
                    <a:pt x="12" y="72"/>
                  </a:lnTo>
                  <a:lnTo>
                    <a:pt x="12" y="76"/>
                  </a:lnTo>
                  <a:lnTo>
                    <a:pt x="13" y="80"/>
                  </a:lnTo>
                  <a:lnTo>
                    <a:pt x="13" y="84"/>
                  </a:lnTo>
                  <a:lnTo>
                    <a:pt x="14" y="88"/>
                  </a:lnTo>
                  <a:lnTo>
                    <a:pt x="14" y="92"/>
                  </a:lnTo>
                  <a:lnTo>
                    <a:pt x="16" y="95"/>
                  </a:lnTo>
                </a:path>
              </a:pathLst>
            </a:custGeom>
            <a:noFill/>
            <a:ln w="12700" cap="rnd" cmpd="sng">
              <a:solidFill>
                <a:srgbClr val="4C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08" name="Freeform 784"/>
            <p:cNvSpPr>
              <a:spLocks/>
            </p:cNvSpPr>
            <p:nvPr/>
          </p:nvSpPr>
          <p:spPr bwMode="auto">
            <a:xfrm>
              <a:off x="528" y="576"/>
              <a:ext cx="17" cy="96"/>
            </a:xfrm>
            <a:custGeom>
              <a:avLst/>
              <a:gdLst/>
              <a:ahLst/>
              <a:cxnLst>
                <a:cxn ang="0">
                  <a:pos x="0" y="0"/>
                </a:cxn>
                <a:cxn ang="0">
                  <a:pos x="0" y="1"/>
                </a:cxn>
                <a:cxn ang="0">
                  <a:pos x="0" y="3"/>
                </a:cxn>
                <a:cxn ang="0">
                  <a:pos x="1" y="5"/>
                </a:cxn>
                <a:cxn ang="0">
                  <a:pos x="2" y="8"/>
                </a:cxn>
                <a:cxn ang="0">
                  <a:pos x="3" y="12"/>
                </a:cxn>
                <a:cxn ang="0">
                  <a:pos x="4" y="18"/>
                </a:cxn>
                <a:cxn ang="0">
                  <a:pos x="5" y="26"/>
                </a:cxn>
                <a:cxn ang="0">
                  <a:pos x="8" y="35"/>
                </a:cxn>
                <a:cxn ang="0">
                  <a:pos x="9" y="47"/>
                </a:cxn>
                <a:cxn ang="0">
                  <a:pos x="11" y="61"/>
                </a:cxn>
                <a:cxn ang="0">
                  <a:pos x="11" y="63"/>
                </a:cxn>
                <a:cxn ang="0">
                  <a:pos x="11" y="65"/>
                </a:cxn>
                <a:cxn ang="0">
                  <a:pos x="11" y="68"/>
                </a:cxn>
                <a:cxn ang="0">
                  <a:pos x="12" y="72"/>
                </a:cxn>
                <a:cxn ang="0">
                  <a:pos x="12" y="76"/>
                </a:cxn>
                <a:cxn ang="0">
                  <a:pos x="13" y="80"/>
                </a:cxn>
                <a:cxn ang="0">
                  <a:pos x="13" y="84"/>
                </a:cxn>
                <a:cxn ang="0">
                  <a:pos x="14" y="89"/>
                </a:cxn>
                <a:cxn ang="0">
                  <a:pos x="14" y="92"/>
                </a:cxn>
                <a:cxn ang="0">
                  <a:pos x="16" y="95"/>
                </a:cxn>
              </a:cxnLst>
              <a:rect l="0" t="0" r="r" b="b"/>
              <a:pathLst>
                <a:path w="17" h="96">
                  <a:moveTo>
                    <a:pt x="0" y="0"/>
                  </a:moveTo>
                  <a:lnTo>
                    <a:pt x="0" y="1"/>
                  </a:lnTo>
                  <a:lnTo>
                    <a:pt x="0" y="3"/>
                  </a:lnTo>
                  <a:lnTo>
                    <a:pt x="1" y="5"/>
                  </a:lnTo>
                  <a:lnTo>
                    <a:pt x="2" y="8"/>
                  </a:lnTo>
                  <a:lnTo>
                    <a:pt x="3" y="12"/>
                  </a:lnTo>
                  <a:lnTo>
                    <a:pt x="4" y="18"/>
                  </a:lnTo>
                  <a:lnTo>
                    <a:pt x="5" y="26"/>
                  </a:lnTo>
                  <a:lnTo>
                    <a:pt x="8" y="35"/>
                  </a:lnTo>
                  <a:lnTo>
                    <a:pt x="9" y="47"/>
                  </a:lnTo>
                  <a:lnTo>
                    <a:pt x="11" y="61"/>
                  </a:lnTo>
                  <a:lnTo>
                    <a:pt x="11" y="63"/>
                  </a:lnTo>
                  <a:lnTo>
                    <a:pt x="11" y="65"/>
                  </a:lnTo>
                  <a:lnTo>
                    <a:pt x="11" y="68"/>
                  </a:lnTo>
                  <a:lnTo>
                    <a:pt x="12" y="72"/>
                  </a:lnTo>
                  <a:lnTo>
                    <a:pt x="12" y="76"/>
                  </a:lnTo>
                  <a:lnTo>
                    <a:pt x="13" y="80"/>
                  </a:lnTo>
                  <a:lnTo>
                    <a:pt x="13" y="84"/>
                  </a:lnTo>
                  <a:lnTo>
                    <a:pt x="14" y="89"/>
                  </a:lnTo>
                  <a:lnTo>
                    <a:pt x="14" y="92"/>
                  </a:lnTo>
                  <a:lnTo>
                    <a:pt x="16" y="95"/>
                  </a:lnTo>
                </a:path>
              </a:pathLst>
            </a:custGeom>
            <a:noFill/>
            <a:ln w="12700" cap="rnd" cmpd="sng">
              <a:solidFill>
                <a:srgbClr val="4D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09" name="Freeform 785"/>
            <p:cNvSpPr>
              <a:spLocks/>
            </p:cNvSpPr>
            <p:nvPr/>
          </p:nvSpPr>
          <p:spPr bwMode="auto">
            <a:xfrm>
              <a:off x="527" y="576"/>
              <a:ext cx="17" cy="96"/>
            </a:xfrm>
            <a:custGeom>
              <a:avLst/>
              <a:gdLst/>
              <a:ahLst/>
              <a:cxnLst>
                <a:cxn ang="0">
                  <a:pos x="0" y="0"/>
                </a:cxn>
                <a:cxn ang="0">
                  <a:pos x="1" y="1"/>
                </a:cxn>
                <a:cxn ang="0">
                  <a:pos x="1" y="3"/>
                </a:cxn>
                <a:cxn ang="0">
                  <a:pos x="2" y="5"/>
                </a:cxn>
                <a:cxn ang="0">
                  <a:pos x="3" y="8"/>
                </a:cxn>
                <a:cxn ang="0">
                  <a:pos x="4" y="13"/>
                </a:cxn>
                <a:cxn ang="0">
                  <a:pos x="5" y="19"/>
                </a:cxn>
                <a:cxn ang="0">
                  <a:pos x="6" y="26"/>
                </a:cxn>
                <a:cxn ang="0">
                  <a:pos x="8" y="36"/>
                </a:cxn>
                <a:cxn ang="0">
                  <a:pos x="10" y="47"/>
                </a:cxn>
                <a:cxn ang="0">
                  <a:pos x="12" y="61"/>
                </a:cxn>
                <a:cxn ang="0">
                  <a:pos x="12" y="63"/>
                </a:cxn>
                <a:cxn ang="0">
                  <a:pos x="12" y="65"/>
                </a:cxn>
                <a:cxn ang="0">
                  <a:pos x="12" y="68"/>
                </a:cxn>
                <a:cxn ang="0">
                  <a:pos x="13" y="72"/>
                </a:cxn>
                <a:cxn ang="0">
                  <a:pos x="13" y="76"/>
                </a:cxn>
                <a:cxn ang="0">
                  <a:pos x="13" y="80"/>
                </a:cxn>
                <a:cxn ang="0">
                  <a:pos x="14" y="85"/>
                </a:cxn>
                <a:cxn ang="0">
                  <a:pos x="14" y="89"/>
                </a:cxn>
                <a:cxn ang="0">
                  <a:pos x="16" y="92"/>
                </a:cxn>
                <a:cxn ang="0">
                  <a:pos x="16" y="95"/>
                </a:cxn>
              </a:cxnLst>
              <a:rect l="0" t="0" r="r" b="b"/>
              <a:pathLst>
                <a:path w="17" h="96">
                  <a:moveTo>
                    <a:pt x="0" y="0"/>
                  </a:moveTo>
                  <a:lnTo>
                    <a:pt x="1" y="1"/>
                  </a:lnTo>
                  <a:lnTo>
                    <a:pt x="1" y="3"/>
                  </a:lnTo>
                  <a:lnTo>
                    <a:pt x="2" y="5"/>
                  </a:lnTo>
                  <a:lnTo>
                    <a:pt x="3" y="8"/>
                  </a:lnTo>
                  <a:lnTo>
                    <a:pt x="4" y="13"/>
                  </a:lnTo>
                  <a:lnTo>
                    <a:pt x="5" y="19"/>
                  </a:lnTo>
                  <a:lnTo>
                    <a:pt x="6" y="26"/>
                  </a:lnTo>
                  <a:lnTo>
                    <a:pt x="8" y="36"/>
                  </a:lnTo>
                  <a:lnTo>
                    <a:pt x="10" y="47"/>
                  </a:lnTo>
                  <a:lnTo>
                    <a:pt x="12" y="61"/>
                  </a:lnTo>
                  <a:lnTo>
                    <a:pt x="12" y="63"/>
                  </a:lnTo>
                  <a:lnTo>
                    <a:pt x="12" y="65"/>
                  </a:lnTo>
                  <a:lnTo>
                    <a:pt x="12" y="68"/>
                  </a:lnTo>
                  <a:lnTo>
                    <a:pt x="13" y="72"/>
                  </a:lnTo>
                  <a:lnTo>
                    <a:pt x="13" y="76"/>
                  </a:lnTo>
                  <a:lnTo>
                    <a:pt x="13" y="80"/>
                  </a:lnTo>
                  <a:lnTo>
                    <a:pt x="14" y="85"/>
                  </a:lnTo>
                  <a:lnTo>
                    <a:pt x="14" y="89"/>
                  </a:lnTo>
                  <a:lnTo>
                    <a:pt x="16" y="92"/>
                  </a:lnTo>
                  <a:lnTo>
                    <a:pt x="16" y="95"/>
                  </a:lnTo>
                </a:path>
              </a:pathLst>
            </a:custGeom>
            <a:noFill/>
            <a:ln w="12700" cap="rnd" cmpd="sng">
              <a:solidFill>
                <a:srgbClr val="4E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10" name="Freeform 786"/>
            <p:cNvSpPr>
              <a:spLocks/>
            </p:cNvSpPr>
            <p:nvPr/>
          </p:nvSpPr>
          <p:spPr bwMode="auto">
            <a:xfrm>
              <a:off x="527" y="576"/>
              <a:ext cx="17" cy="96"/>
            </a:xfrm>
            <a:custGeom>
              <a:avLst/>
              <a:gdLst/>
              <a:ahLst/>
              <a:cxnLst>
                <a:cxn ang="0">
                  <a:pos x="0" y="0"/>
                </a:cxn>
                <a:cxn ang="0">
                  <a:pos x="1" y="1"/>
                </a:cxn>
                <a:cxn ang="0">
                  <a:pos x="1" y="3"/>
                </a:cxn>
                <a:cxn ang="0">
                  <a:pos x="2" y="5"/>
                </a:cxn>
                <a:cxn ang="0">
                  <a:pos x="3" y="9"/>
                </a:cxn>
                <a:cxn ang="0">
                  <a:pos x="4" y="13"/>
                </a:cxn>
                <a:cxn ang="0">
                  <a:pos x="5" y="19"/>
                </a:cxn>
                <a:cxn ang="0">
                  <a:pos x="6" y="27"/>
                </a:cxn>
                <a:cxn ang="0">
                  <a:pos x="8" y="36"/>
                </a:cxn>
                <a:cxn ang="0">
                  <a:pos x="10" y="47"/>
                </a:cxn>
                <a:cxn ang="0">
                  <a:pos x="12" y="62"/>
                </a:cxn>
                <a:cxn ang="0">
                  <a:pos x="12" y="63"/>
                </a:cxn>
                <a:cxn ang="0">
                  <a:pos x="12" y="66"/>
                </a:cxn>
                <a:cxn ang="0">
                  <a:pos x="12" y="69"/>
                </a:cxn>
                <a:cxn ang="0">
                  <a:pos x="12" y="72"/>
                </a:cxn>
                <a:cxn ang="0">
                  <a:pos x="13" y="77"/>
                </a:cxn>
                <a:cxn ang="0">
                  <a:pos x="13" y="81"/>
                </a:cxn>
                <a:cxn ang="0">
                  <a:pos x="14" y="85"/>
                </a:cxn>
                <a:cxn ang="0">
                  <a:pos x="14" y="89"/>
                </a:cxn>
                <a:cxn ang="0">
                  <a:pos x="16" y="92"/>
                </a:cxn>
                <a:cxn ang="0">
                  <a:pos x="16" y="95"/>
                </a:cxn>
              </a:cxnLst>
              <a:rect l="0" t="0" r="r" b="b"/>
              <a:pathLst>
                <a:path w="17" h="96">
                  <a:moveTo>
                    <a:pt x="0" y="0"/>
                  </a:moveTo>
                  <a:lnTo>
                    <a:pt x="1" y="1"/>
                  </a:lnTo>
                  <a:lnTo>
                    <a:pt x="1" y="3"/>
                  </a:lnTo>
                  <a:lnTo>
                    <a:pt x="2" y="5"/>
                  </a:lnTo>
                  <a:lnTo>
                    <a:pt x="3" y="9"/>
                  </a:lnTo>
                  <a:lnTo>
                    <a:pt x="4" y="13"/>
                  </a:lnTo>
                  <a:lnTo>
                    <a:pt x="5" y="19"/>
                  </a:lnTo>
                  <a:lnTo>
                    <a:pt x="6" y="27"/>
                  </a:lnTo>
                  <a:lnTo>
                    <a:pt x="8" y="36"/>
                  </a:lnTo>
                  <a:lnTo>
                    <a:pt x="10" y="47"/>
                  </a:lnTo>
                  <a:lnTo>
                    <a:pt x="12" y="62"/>
                  </a:lnTo>
                  <a:lnTo>
                    <a:pt x="12" y="63"/>
                  </a:lnTo>
                  <a:lnTo>
                    <a:pt x="12" y="66"/>
                  </a:lnTo>
                  <a:lnTo>
                    <a:pt x="12" y="69"/>
                  </a:lnTo>
                  <a:lnTo>
                    <a:pt x="12" y="72"/>
                  </a:lnTo>
                  <a:lnTo>
                    <a:pt x="13" y="77"/>
                  </a:lnTo>
                  <a:lnTo>
                    <a:pt x="13" y="81"/>
                  </a:lnTo>
                  <a:lnTo>
                    <a:pt x="14" y="85"/>
                  </a:lnTo>
                  <a:lnTo>
                    <a:pt x="14" y="89"/>
                  </a:lnTo>
                  <a:lnTo>
                    <a:pt x="16" y="92"/>
                  </a:lnTo>
                  <a:lnTo>
                    <a:pt x="16" y="95"/>
                  </a:lnTo>
                </a:path>
              </a:pathLst>
            </a:custGeom>
            <a:noFill/>
            <a:ln w="12700" cap="rnd" cmpd="sng">
              <a:solidFill>
                <a:srgbClr val="4F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11" name="Freeform 787"/>
            <p:cNvSpPr>
              <a:spLocks/>
            </p:cNvSpPr>
            <p:nvPr/>
          </p:nvSpPr>
          <p:spPr bwMode="auto">
            <a:xfrm>
              <a:off x="527" y="576"/>
              <a:ext cx="17" cy="96"/>
            </a:xfrm>
            <a:custGeom>
              <a:avLst/>
              <a:gdLst/>
              <a:ahLst/>
              <a:cxnLst>
                <a:cxn ang="0">
                  <a:pos x="0" y="0"/>
                </a:cxn>
                <a:cxn ang="0">
                  <a:pos x="1" y="1"/>
                </a:cxn>
                <a:cxn ang="0">
                  <a:pos x="1" y="3"/>
                </a:cxn>
                <a:cxn ang="0">
                  <a:pos x="2" y="6"/>
                </a:cxn>
                <a:cxn ang="0">
                  <a:pos x="2" y="9"/>
                </a:cxn>
                <a:cxn ang="0">
                  <a:pos x="3" y="14"/>
                </a:cxn>
                <a:cxn ang="0">
                  <a:pos x="5" y="19"/>
                </a:cxn>
                <a:cxn ang="0">
                  <a:pos x="6" y="27"/>
                </a:cxn>
                <a:cxn ang="0">
                  <a:pos x="8" y="36"/>
                </a:cxn>
                <a:cxn ang="0">
                  <a:pos x="10" y="48"/>
                </a:cxn>
                <a:cxn ang="0">
                  <a:pos x="12" y="62"/>
                </a:cxn>
                <a:cxn ang="0">
                  <a:pos x="12" y="63"/>
                </a:cxn>
                <a:cxn ang="0">
                  <a:pos x="12" y="66"/>
                </a:cxn>
                <a:cxn ang="0">
                  <a:pos x="12" y="69"/>
                </a:cxn>
                <a:cxn ang="0">
                  <a:pos x="12" y="73"/>
                </a:cxn>
                <a:cxn ang="0">
                  <a:pos x="12" y="77"/>
                </a:cxn>
                <a:cxn ang="0">
                  <a:pos x="13" y="81"/>
                </a:cxn>
                <a:cxn ang="0">
                  <a:pos x="13" y="85"/>
                </a:cxn>
                <a:cxn ang="0">
                  <a:pos x="14" y="89"/>
                </a:cxn>
                <a:cxn ang="0">
                  <a:pos x="14" y="92"/>
                </a:cxn>
                <a:cxn ang="0">
                  <a:pos x="16" y="95"/>
                </a:cxn>
              </a:cxnLst>
              <a:rect l="0" t="0" r="r" b="b"/>
              <a:pathLst>
                <a:path w="17" h="96">
                  <a:moveTo>
                    <a:pt x="0" y="0"/>
                  </a:moveTo>
                  <a:lnTo>
                    <a:pt x="1" y="1"/>
                  </a:lnTo>
                  <a:lnTo>
                    <a:pt x="1" y="3"/>
                  </a:lnTo>
                  <a:lnTo>
                    <a:pt x="2" y="6"/>
                  </a:lnTo>
                  <a:lnTo>
                    <a:pt x="2" y="9"/>
                  </a:lnTo>
                  <a:lnTo>
                    <a:pt x="3" y="14"/>
                  </a:lnTo>
                  <a:lnTo>
                    <a:pt x="5" y="19"/>
                  </a:lnTo>
                  <a:lnTo>
                    <a:pt x="6" y="27"/>
                  </a:lnTo>
                  <a:lnTo>
                    <a:pt x="8" y="36"/>
                  </a:lnTo>
                  <a:lnTo>
                    <a:pt x="10" y="48"/>
                  </a:lnTo>
                  <a:lnTo>
                    <a:pt x="12" y="62"/>
                  </a:lnTo>
                  <a:lnTo>
                    <a:pt x="12" y="63"/>
                  </a:lnTo>
                  <a:lnTo>
                    <a:pt x="12" y="66"/>
                  </a:lnTo>
                  <a:lnTo>
                    <a:pt x="12" y="69"/>
                  </a:lnTo>
                  <a:lnTo>
                    <a:pt x="12" y="73"/>
                  </a:lnTo>
                  <a:lnTo>
                    <a:pt x="12" y="77"/>
                  </a:lnTo>
                  <a:lnTo>
                    <a:pt x="13" y="81"/>
                  </a:lnTo>
                  <a:lnTo>
                    <a:pt x="13" y="85"/>
                  </a:lnTo>
                  <a:lnTo>
                    <a:pt x="14" y="89"/>
                  </a:lnTo>
                  <a:lnTo>
                    <a:pt x="14" y="92"/>
                  </a:lnTo>
                  <a:lnTo>
                    <a:pt x="16" y="95"/>
                  </a:lnTo>
                </a:path>
              </a:pathLst>
            </a:custGeom>
            <a:noFill/>
            <a:ln w="12700" cap="rnd" cmpd="sng">
              <a:solidFill>
                <a:srgbClr val="50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12" name="Freeform 788"/>
            <p:cNvSpPr>
              <a:spLocks/>
            </p:cNvSpPr>
            <p:nvPr/>
          </p:nvSpPr>
          <p:spPr bwMode="auto">
            <a:xfrm>
              <a:off x="527" y="576"/>
              <a:ext cx="17" cy="96"/>
            </a:xfrm>
            <a:custGeom>
              <a:avLst/>
              <a:gdLst/>
              <a:ahLst/>
              <a:cxnLst>
                <a:cxn ang="0">
                  <a:pos x="0" y="0"/>
                </a:cxn>
                <a:cxn ang="0">
                  <a:pos x="1" y="2"/>
                </a:cxn>
                <a:cxn ang="0">
                  <a:pos x="1" y="4"/>
                </a:cxn>
                <a:cxn ang="0">
                  <a:pos x="2" y="6"/>
                </a:cxn>
                <a:cxn ang="0">
                  <a:pos x="2" y="10"/>
                </a:cxn>
                <a:cxn ang="0">
                  <a:pos x="3" y="14"/>
                </a:cxn>
                <a:cxn ang="0">
                  <a:pos x="5" y="20"/>
                </a:cxn>
                <a:cxn ang="0">
                  <a:pos x="6" y="27"/>
                </a:cxn>
                <a:cxn ang="0">
                  <a:pos x="8" y="37"/>
                </a:cxn>
                <a:cxn ang="0">
                  <a:pos x="10" y="48"/>
                </a:cxn>
                <a:cxn ang="0">
                  <a:pos x="12" y="62"/>
                </a:cxn>
                <a:cxn ang="0">
                  <a:pos x="12" y="63"/>
                </a:cxn>
                <a:cxn ang="0">
                  <a:pos x="12" y="66"/>
                </a:cxn>
                <a:cxn ang="0">
                  <a:pos x="12" y="69"/>
                </a:cxn>
                <a:cxn ang="0">
                  <a:pos x="12" y="73"/>
                </a:cxn>
                <a:cxn ang="0">
                  <a:pos x="12" y="77"/>
                </a:cxn>
                <a:cxn ang="0">
                  <a:pos x="13" y="81"/>
                </a:cxn>
                <a:cxn ang="0">
                  <a:pos x="13" y="85"/>
                </a:cxn>
                <a:cxn ang="0">
                  <a:pos x="14" y="89"/>
                </a:cxn>
                <a:cxn ang="0">
                  <a:pos x="14" y="93"/>
                </a:cxn>
                <a:cxn ang="0">
                  <a:pos x="16" y="95"/>
                </a:cxn>
              </a:cxnLst>
              <a:rect l="0" t="0" r="r" b="b"/>
              <a:pathLst>
                <a:path w="17" h="96">
                  <a:moveTo>
                    <a:pt x="0" y="0"/>
                  </a:moveTo>
                  <a:lnTo>
                    <a:pt x="1" y="2"/>
                  </a:lnTo>
                  <a:lnTo>
                    <a:pt x="1" y="4"/>
                  </a:lnTo>
                  <a:lnTo>
                    <a:pt x="2" y="6"/>
                  </a:lnTo>
                  <a:lnTo>
                    <a:pt x="2" y="10"/>
                  </a:lnTo>
                  <a:lnTo>
                    <a:pt x="3" y="14"/>
                  </a:lnTo>
                  <a:lnTo>
                    <a:pt x="5" y="20"/>
                  </a:lnTo>
                  <a:lnTo>
                    <a:pt x="6" y="27"/>
                  </a:lnTo>
                  <a:lnTo>
                    <a:pt x="8" y="37"/>
                  </a:lnTo>
                  <a:lnTo>
                    <a:pt x="10" y="48"/>
                  </a:lnTo>
                  <a:lnTo>
                    <a:pt x="12" y="62"/>
                  </a:lnTo>
                  <a:lnTo>
                    <a:pt x="12" y="63"/>
                  </a:lnTo>
                  <a:lnTo>
                    <a:pt x="12" y="66"/>
                  </a:lnTo>
                  <a:lnTo>
                    <a:pt x="12" y="69"/>
                  </a:lnTo>
                  <a:lnTo>
                    <a:pt x="12" y="73"/>
                  </a:lnTo>
                  <a:lnTo>
                    <a:pt x="12" y="77"/>
                  </a:lnTo>
                  <a:lnTo>
                    <a:pt x="13" y="81"/>
                  </a:lnTo>
                  <a:lnTo>
                    <a:pt x="13" y="85"/>
                  </a:lnTo>
                  <a:lnTo>
                    <a:pt x="14" y="89"/>
                  </a:lnTo>
                  <a:lnTo>
                    <a:pt x="14" y="93"/>
                  </a:lnTo>
                  <a:lnTo>
                    <a:pt x="16" y="95"/>
                  </a:lnTo>
                </a:path>
              </a:pathLst>
            </a:custGeom>
            <a:noFill/>
            <a:ln w="12700" cap="rnd" cmpd="sng">
              <a:solidFill>
                <a:srgbClr val="51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13" name="Freeform 789"/>
            <p:cNvSpPr>
              <a:spLocks/>
            </p:cNvSpPr>
            <p:nvPr/>
          </p:nvSpPr>
          <p:spPr bwMode="auto">
            <a:xfrm>
              <a:off x="527" y="576"/>
              <a:ext cx="17" cy="97"/>
            </a:xfrm>
            <a:custGeom>
              <a:avLst/>
              <a:gdLst/>
              <a:ahLst/>
              <a:cxnLst>
                <a:cxn ang="0">
                  <a:pos x="0" y="0"/>
                </a:cxn>
                <a:cxn ang="0">
                  <a:pos x="0" y="2"/>
                </a:cxn>
                <a:cxn ang="0">
                  <a:pos x="1" y="4"/>
                </a:cxn>
                <a:cxn ang="0">
                  <a:pos x="2" y="6"/>
                </a:cxn>
                <a:cxn ang="0">
                  <a:pos x="2" y="10"/>
                </a:cxn>
                <a:cxn ang="0">
                  <a:pos x="3" y="14"/>
                </a:cxn>
                <a:cxn ang="0">
                  <a:pos x="6" y="20"/>
                </a:cxn>
                <a:cxn ang="0">
                  <a:pos x="7" y="28"/>
                </a:cxn>
                <a:cxn ang="0">
                  <a:pos x="8" y="37"/>
                </a:cxn>
                <a:cxn ang="0">
                  <a:pos x="11" y="48"/>
                </a:cxn>
                <a:cxn ang="0">
                  <a:pos x="12" y="62"/>
                </a:cxn>
                <a:cxn ang="0">
                  <a:pos x="12" y="64"/>
                </a:cxn>
                <a:cxn ang="0">
                  <a:pos x="13" y="66"/>
                </a:cxn>
                <a:cxn ang="0">
                  <a:pos x="13" y="69"/>
                </a:cxn>
                <a:cxn ang="0">
                  <a:pos x="13" y="73"/>
                </a:cxn>
                <a:cxn ang="0">
                  <a:pos x="13" y="77"/>
                </a:cxn>
                <a:cxn ang="0">
                  <a:pos x="13" y="81"/>
                </a:cxn>
                <a:cxn ang="0">
                  <a:pos x="14" y="86"/>
                </a:cxn>
                <a:cxn ang="0">
                  <a:pos x="14" y="90"/>
                </a:cxn>
                <a:cxn ang="0">
                  <a:pos x="16" y="93"/>
                </a:cxn>
                <a:cxn ang="0">
                  <a:pos x="16" y="96"/>
                </a:cxn>
              </a:cxnLst>
              <a:rect l="0" t="0" r="r" b="b"/>
              <a:pathLst>
                <a:path w="17" h="97">
                  <a:moveTo>
                    <a:pt x="0" y="0"/>
                  </a:moveTo>
                  <a:lnTo>
                    <a:pt x="0" y="2"/>
                  </a:lnTo>
                  <a:lnTo>
                    <a:pt x="1" y="4"/>
                  </a:lnTo>
                  <a:lnTo>
                    <a:pt x="2" y="6"/>
                  </a:lnTo>
                  <a:lnTo>
                    <a:pt x="2" y="10"/>
                  </a:lnTo>
                  <a:lnTo>
                    <a:pt x="3" y="14"/>
                  </a:lnTo>
                  <a:lnTo>
                    <a:pt x="6" y="20"/>
                  </a:lnTo>
                  <a:lnTo>
                    <a:pt x="7" y="28"/>
                  </a:lnTo>
                  <a:lnTo>
                    <a:pt x="8" y="37"/>
                  </a:lnTo>
                  <a:lnTo>
                    <a:pt x="11" y="48"/>
                  </a:lnTo>
                  <a:lnTo>
                    <a:pt x="12" y="62"/>
                  </a:lnTo>
                  <a:lnTo>
                    <a:pt x="12" y="64"/>
                  </a:lnTo>
                  <a:lnTo>
                    <a:pt x="13" y="66"/>
                  </a:lnTo>
                  <a:lnTo>
                    <a:pt x="13" y="69"/>
                  </a:lnTo>
                  <a:lnTo>
                    <a:pt x="13" y="73"/>
                  </a:lnTo>
                  <a:lnTo>
                    <a:pt x="13" y="77"/>
                  </a:lnTo>
                  <a:lnTo>
                    <a:pt x="13" y="81"/>
                  </a:lnTo>
                  <a:lnTo>
                    <a:pt x="14" y="86"/>
                  </a:lnTo>
                  <a:lnTo>
                    <a:pt x="14" y="90"/>
                  </a:lnTo>
                  <a:lnTo>
                    <a:pt x="16" y="93"/>
                  </a:lnTo>
                  <a:lnTo>
                    <a:pt x="16" y="96"/>
                  </a:lnTo>
                </a:path>
              </a:pathLst>
            </a:custGeom>
            <a:noFill/>
            <a:ln w="12700" cap="rnd" cmpd="sng">
              <a:solidFill>
                <a:srgbClr val="52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14" name="Freeform 790"/>
            <p:cNvSpPr>
              <a:spLocks/>
            </p:cNvSpPr>
            <p:nvPr/>
          </p:nvSpPr>
          <p:spPr bwMode="auto">
            <a:xfrm>
              <a:off x="527" y="576"/>
              <a:ext cx="17" cy="97"/>
            </a:xfrm>
            <a:custGeom>
              <a:avLst/>
              <a:gdLst/>
              <a:ahLst/>
              <a:cxnLst>
                <a:cxn ang="0">
                  <a:pos x="0" y="0"/>
                </a:cxn>
                <a:cxn ang="0">
                  <a:pos x="0" y="2"/>
                </a:cxn>
                <a:cxn ang="0">
                  <a:pos x="1" y="4"/>
                </a:cxn>
                <a:cxn ang="0">
                  <a:pos x="2" y="7"/>
                </a:cxn>
                <a:cxn ang="0">
                  <a:pos x="2" y="10"/>
                </a:cxn>
                <a:cxn ang="0">
                  <a:pos x="3" y="15"/>
                </a:cxn>
                <a:cxn ang="0">
                  <a:pos x="4" y="21"/>
                </a:cxn>
                <a:cxn ang="0">
                  <a:pos x="6" y="28"/>
                </a:cxn>
                <a:cxn ang="0">
                  <a:pos x="8" y="37"/>
                </a:cxn>
                <a:cxn ang="0">
                  <a:pos x="11" y="49"/>
                </a:cxn>
                <a:cxn ang="0">
                  <a:pos x="12" y="62"/>
                </a:cxn>
                <a:cxn ang="0">
                  <a:pos x="12" y="64"/>
                </a:cxn>
                <a:cxn ang="0">
                  <a:pos x="12" y="66"/>
                </a:cxn>
                <a:cxn ang="0">
                  <a:pos x="13" y="70"/>
                </a:cxn>
                <a:cxn ang="0">
                  <a:pos x="13" y="73"/>
                </a:cxn>
                <a:cxn ang="0">
                  <a:pos x="13" y="78"/>
                </a:cxn>
                <a:cxn ang="0">
                  <a:pos x="13" y="82"/>
                </a:cxn>
                <a:cxn ang="0">
                  <a:pos x="14" y="86"/>
                </a:cxn>
                <a:cxn ang="0">
                  <a:pos x="14" y="90"/>
                </a:cxn>
                <a:cxn ang="0">
                  <a:pos x="16" y="93"/>
                </a:cxn>
                <a:cxn ang="0">
                  <a:pos x="16" y="96"/>
                </a:cxn>
              </a:cxnLst>
              <a:rect l="0" t="0" r="r" b="b"/>
              <a:pathLst>
                <a:path w="17" h="97">
                  <a:moveTo>
                    <a:pt x="0" y="0"/>
                  </a:moveTo>
                  <a:lnTo>
                    <a:pt x="0" y="2"/>
                  </a:lnTo>
                  <a:lnTo>
                    <a:pt x="1" y="4"/>
                  </a:lnTo>
                  <a:lnTo>
                    <a:pt x="2" y="7"/>
                  </a:lnTo>
                  <a:lnTo>
                    <a:pt x="2" y="10"/>
                  </a:lnTo>
                  <a:lnTo>
                    <a:pt x="3" y="15"/>
                  </a:lnTo>
                  <a:lnTo>
                    <a:pt x="4" y="21"/>
                  </a:lnTo>
                  <a:lnTo>
                    <a:pt x="6" y="28"/>
                  </a:lnTo>
                  <a:lnTo>
                    <a:pt x="8" y="37"/>
                  </a:lnTo>
                  <a:lnTo>
                    <a:pt x="11" y="49"/>
                  </a:lnTo>
                  <a:lnTo>
                    <a:pt x="12" y="62"/>
                  </a:lnTo>
                  <a:lnTo>
                    <a:pt x="12" y="64"/>
                  </a:lnTo>
                  <a:lnTo>
                    <a:pt x="12" y="66"/>
                  </a:lnTo>
                  <a:lnTo>
                    <a:pt x="13" y="70"/>
                  </a:lnTo>
                  <a:lnTo>
                    <a:pt x="13" y="73"/>
                  </a:lnTo>
                  <a:lnTo>
                    <a:pt x="13" y="78"/>
                  </a:lnTo>
                  <a:lnTo>
                    <a:pt x="13" y="82"/>
                  </a:lnTo>
                  <a:lnTo>
                    <a:pt x="14" y="86"/>
                  </a:lnTo>
                  <a:lnTo>
                    <a:pt x="14" y="90"/>
                  </a:lnTo>
                  <a:lnTo>
                    <a:pt x="16" y="93"/>
                  </a:lnTo>
                  <a:lnTo>
                    <a:pt x="16" y="96"/>
                  </a:lnTo>
                </a:path>
              </a:pathLst>
            </a:custGeom>
            <a:noFill/>
            <a:ln w="12700" cap="rnd" cmpd="sng">
              <a:solidFill>
                <a:srgbClr val="52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15" name="Freeform 791"/>
            <p:cNvSpPr>
              <a:spLocks/>
            </p:cNvSpPr>
            <p:nvPr/>
          </p:nvSpPr>
          <p:spPr bwMode="auto">
            <a:xfrm>
              <a:off x="527" y="576"/>
              <a:ext cx="17" cy="97"/>
            </a:xfrm>
            <a:custGeom>
              <a:avLst/>
              <a:gdLst/>
              <a:ahLst/>
              <a:cxnLst>
                <a:cxn ang="0">
                  <a:pos x="0" y="0"/>
                </a:cxn>
                <a:cxn ang="0">
                  <a:pos x="0" y="2"/>
                </a:cxn>
                <a:cxn ang="0">
                  <a:pos x="1" y="4"/>
                </a:cxn>
                <a:cxn ang="0">
                  <a:pos x="1" y="7"/>
                </a:cxn>
                <a:cxn ang="0">
                  <a:pos x="2" y="11"/>
                </a:cxn>
                <a:cxn ang="0">
                  <a:pos x="3" y="15"/>
                </a:cxn>
                <a:cxn ang="0">
                  <a:pos x="4" y="21"/>
                </a:cxn>
                <a:cxn ang="0">
                  <a:pos x="6" y="29"/>
                </a:cxn>
                <a:cxn ang="0">
                  <a:pos x="8" y="38"/>
                </a:cxn>
                <a:cxn ang="0">
                  <a:pos x="9" y="49"/>
                </a:cxn>
                <a:cxn ang="0">
                  <a:pos x="12" y="62"/>
                </a:cxn>
                <a:cxn ang="0">
                  <a:pos x="12" y="64"/>
                </a:cxn>
                <a:cxn ang="0">
                  <a:pos x="12" y="66"/>
                </a:cxn>
                <a:cxn ang="0">
                  <a:pos x="12" y="70"/>
                </a:cxn>
                <a:cxn ang="0">
                  <a:pos x="13" y="74"/>
                </a:cxn>
                <a:cxn ang="0">
                  <a:pos x="13" y="78"/>
                </a:cxn>
                <a:cxn ang="0">
                  <a:pos x="13" y="82"/>
                </a:cxn>
                <a:cxn ang="0">
                  <a:pos x="13" y="86"/>
                </a:cxn>
                <a:cxn ang="0">
                  <a:pos x="14" y="90"/>
                </a:cxn>
                <a:cxn ang="0">
                  <a:pos x="14" y="93"/>
                </a:cxn>
                <a:cxn ang="0">
                  <a:pos x="16" y="96"/>
                </a:cxn>
              </a:cxnLst>
              <a:rect l="0" t="0" r="r" b="b"/>
              <a:pathLst>
                <a:path w="17" h="97">
                  <a:moveTo>
                    <a:pt x="0" y="0"/>
                  </a:moveTo>
                  <a:lnTo>
                    <a:pt x="0" y="2"/>
                  </a:lnTo>
                  <a:lnTo>
                    <a:pt x="1" y="4"/>
                  </a:lnTo>
                  <a:lnTo>
                    <a:pt x="1" y="7"/>
                  </a:lnTo>
                  <a:lnTo>
                    <a:pt x="2" y="11"/>
                  </a:lnTo>
                  <a:lnTo>
                    <a:pt x="3" y="15"/>
                  </a:lnTo>
                  <a:lnTo>
                    <a:pt x="4" y="21"/>
                  </a:lnTo>
                  <a:lnTo>
                    <a:pt x="6" y="29"/>
                  </a:lnTo>
                  <a:lnTo>
                    <a:pt x="8" y="38"/>
                  </a:lnTo>
                  <a:lnTo>
                    <a:pt x="9" y="49"/>
                  </a:lnTo>
                  <a:lnTo>
                    <a:pt x="12" y="62"/>
                  </a:lnTo>
                  <a:lnTo>
                    <a:pt x="12" y="64"/>
                  </a:lnTo>
                  <a:lnTo>
                    <a:pt x="12" y="66"/>
                  </a:lnTo>
                  <a:lnTo>
                    <a:pt x="12" y="70"/>
                  </a:lnTo>
                  <a:lnTo>
                    <a:pt x="13" y="74"/>
                  </a:lnTo>
                  <a:lnTo>
                    <a:pt x="13" y="78"/>
                  </a:lnTo>
                  <a:lnTo>
                    <a:pt x="13" y="82"/>
                  </a:lnTo>
                  <a:lnTo>
                    <a:pt x="13" y="86"/>
                  </a:lnTo>
                  <a:lnTo>
                    <a:pt x="14" y="90"/>
                  </a:lnTo>
                  <a:lnTo>
                    <a:pt x="14" y="93"/>
                  </a:lnTo>
                  <a:lnTo>
                    <a:pt x="16" y="96"/>
                  </a:lnTo>
                </a:path>
              </a:pathLst>
            </a:custGeom>
            <a:noFill/>
            <a:ln w="12700" cap="rnd" cmpd="sng">
              <a:solidFill>
                <a:srgbClr val="53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16" name="Freeform 792"/>
            <p:cNvSpPr>
              <a:spLocks/>
            </p:cNvSpPr>
            <p:nvPr/>
          </p:nvSpPr>
          <p:spPr bwMode="auto">
            <a:xfrm>
              <a:off x="527" y="576"/>
              <a:ext cx="17" cy="97"/>
            </a:xfrm>
            <a:custGeom>
              <a:avLst/>
              <a:gdLst/>
              <a:ahLst/>
              <a:cxnLst>
                <a:cxn ang="0">
                  <a:pos x="0" y="0"/>
                </a:cxn>
                <a:cxn ang="0">
                  <a:pos x="0" y="2"/>
                </a:cxn>
                <a:cxn ang="0">
                  <a:pos x="1" y="4"/>
                </a:cxn>
                <a:cxn ang="0">
                  <a:pos x="1" y="7"/>
                </a:cxn>
                <a:cxn ang="0">
                  <a:pos x="2" y="11"/>
                </a:cxn>
                <a:cxn ang="0">
                  <a:pos x="3" y="16"/>
                </a:cxn>
                <a:cxn ang="0">
                  <a:pos x="4" y="22"/>
                </a:cxn>
                <a:cxn ang="0">
                  <a:pos x="6" y="29"/>
                </a:cxn>
                <a:cxn ang="0">
                  <a:pos x="8" y="38"/>
                </a:cxn>
                <a:cxn ang="0">
                  <a:pos x="9" y="49"/>
                </a:cxn>
                <a:cxn ang="0">
                  <a:pos x="12" y="62"/>
                </a:cxn>
                <a:cxn ang="0">
                  <a:pos x="12" y="64"/>
                </a:cxn>
                <a:cxn ang="0">
                  <a:pos x="12" y="67"/>
                </a:cxn>
                <a:cxn ang="0">
                  <a:pos x="12" y="70"/>
                </a:cxn>
                <a:cxn ang="0">
                  <a:pos x="13" y="74"/>
                </a:cxn>
                <a:cxn ang="0">
                  <a:pos x="13" y="78"/>
                </a:cxn>
                <a:cxn ang="0">
                  <a:pos x="13" y="82"/>
                </a:cxn>
                <a:cxn ang="0">
                  <a:pos x="13" y="86"/>
                </a:cxn>
                <a:cxn ang="0">
                  <a:pos x="14" y="90"/>
                </a:cxn>
                <a:cxn ang="0">
                  <a:pos x="14" y="93"/>
                </a:cxn>
                <a:cxn ang="0">
                  <a:pos x="16" y="96"/>
                </a:cxn>
              </a:cxnLst>
              <a:rect l="0" t="0" r="r" b="b"/>
              <a:pathLst>
                <a:path w="17" h="97">
                  <a:moveTo>
                    <a:pt x="0" y="0"/>
                  </a:moveTo>
                  <a:lnTo>
                    <a:pt x="0" y="2"/>
                  </a:lnTo>
                  <a:lnTo>
                    <a:pt x="1" y="4"/>
                  </a:lnTo>
                  <a:lnTo>
                    <a:pt x="1" y="7"/>
                  </a:lnTo>
                  <a:lnTo>
                    <a:pt x="2" y="11"/>
                  </a:lnTo>
                  <a:lnTo>
                    <a:pt x="3" y="16"/>
                  </a:lnTo>
                  <a:lnTo>
                    <a:pt x="4" y="22"/>
                  </a:lnTo>
                  <a:lnTo>
                    <a:pt x="6" y="29"/>
                  </a:lnTo>
                  <a:lnTo>
                    <a:pt x="8" y="38"/>
                  </a:lnTo>
                  <a:lnTo>
                    <a:pt x="9" y="49"/>
                  </a:lnTo>
                  <a:lnTo>
                    <a:pt x="12" y="62"/>
                  </a:lnTo>
                  <a:lnTo>
                    <a:pt x="12" y="64"/>
                  </a:lnTo>
                  <a:lnTo>
                    <a:pt x="12" y="67"/>
                  </a:lnTo>
                  <a:lnTo>
                    <a:pt x="12" y="70"/>
                  </a:lnTo>
                  <a:lnTo>
                    <a:pt x="13" y="74"/>
                  </a:lnTo>
                  <a:lnTo>
                    <a:pt x="13" y="78"/>
                  </a:lnTo>
                  <a:lnTo>
                    <a:pt x="13" y="82"/>
                  </a:lnTo>
                  <a:lnTo>
                    <a:pt x="13" y="86"/>
                  </a:lnTo>
                  <a:lnTo>
                    <a:pt x="14" y="90"/>
                  </a:lnTo>
                  <a:lnTo>
                    <a:pt x="14" y="93"/>
                  </a:lnTo>
                  <a:lnTo>
                    <a:pt x="16" y="96"/>
                  </a:lnTo>
                </a:path>
              </a:pathLst>
            </a:custGeom>
            <a:noFill/>
            <a:ln w="12700" cap="rnd" cmpd="sng">
              <a:solidFill>
                <a:srgbClr val="54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17" name="Freeform 793"/>
            <p:cNvSpPr>
              <a:spLocks/>
            </p:cNvSpPr>
            <p:nvPr/>
          </p:nvSpPr>
          <p:spPr bwMode="auto">
            <a:xfrm>
              <a:off x="527" y="576"/>
              <a:ext cx="17" cy="97"/>
            </a:xfrm>
            <a:custGeom>
              <a:avLst/>
              <a:gdLst/>
              <a:ahLst/>
              <a:cxnLst>
                <a:cxn ang="0">
                  <a:pos x="0" y="0"/>
                </a:cxn>
                <a:cxn ang="0">
                  <a:pos x="0" y="2"/>
                </a:cxn>
                <a:cxn ang="0">
                  <a:pos x="1" y="5"/>
                </a:cxn>
                <a:cxn ang="0">
                  <a:pos x="1" y="8"/>
                </a:cxn>
                <a:cxn ang="0">
                  <a:pos x="2" y="11"/>
                </a:cxn>
                <a:cxn ang="0">
                  <a:pos x="4" y="16"/>
                </a:cxn>
                <a:cxn ang="0">
                  <a:pos x="5" y="22"/>
                </a:cxn>
                <a:cxn ang="0">
                  <a:pos x="6" y="29"/>
                </a:cxn>
                <a:cxn ang="0">
                  <a:pos x="9" y="38"/>
                </a:cxn>
                <a:cxn ang="0">
                  <a:pos x="10" y="49"/>
                </a:cxn>
                <a:cxn ang="0">
                  <a:pos x="13" y="62"/>
                </a:cxn>
                <a:cxn ang="0">
                  <a:pos x="13" y="64"/>
                </a:cxn>
                <a:cxn ang="0">
                  <a:pos x="13" y="67"/>
                </a:cxn>
                <a:cxn ang="0">
                  <a:pos x="13" y="71"/>
                </a:cxn>
                <a:cxn ang="0">
                  <a:pos x="13" y="74"/>
                </a:cxn>
                <a:cxn ang="0">
                  <a:pos x="14" y="78"/>
                </a:cxn>
                <a:cxn ang="0">
                  <a:pos x="14" y="83"/>
                </a:cxn>
                <a:cxn ang="0">
                  <a:pos x="14" y="86"/>
                </a:cxn>
                <a:cxn ang="0">
                  <a:pos x="14" y="90"/>
                </a:cxn>
                <a:cxn ang="0">
                  <a:pos x="16" y="93"/>
                </a:cxn>
                <a:cxn ang="0">
                  <a:pos x="16" y="96"/>
                </a:cxn>
              </a:cxnLst>
              <a:rect l="0" t="0" r="r" b="b"/>
              <a:pathLst>
                <a:path w="17" h="97">
                  <a:moveTo>
                    <a:pt x="0" y="0"/>
                  </a:moveTo>
                  <a:lnTo>
                    <a:pt x="0" y="2"/>
                  </a:lnTo>
                  <a:lnTo>
                    <a:pt x="1" y="5"/>
                  </a:lnTo>
                  <a:lnTo>
                    <a:pt x="1" y="8"/>
                  </a:lnTo>
                  <a:lnTo>
                    <a:pt x="2" y="11"/>
                  </a:lnTo>
                  <a:lnTo>
                    <a:pt x="4" y="16"/>
                  </a:lnTo>
                  <a:lnTo>
                    <a:pt x="5" y="22"/>
                  </a:lnTo>
                  <a:lnTo>
                    <a:pt x="6" y="29"/>
                  </a:lnTo>
                  <a:lnTo>
                    <a:pt x="9" y="38"/>
                  </a:lnTo>
                  <a:lnTo>
                    <a:pt x="10" y="49"/>
                  </a:lnTo>
                  <a:lnTo>
                    <a:pt x="13" y="62"/>
                  </a:lnTo>
                  <a:lnTo>
                    <a:pt x="13" y="64"/>
                  </a:lnTo>
                  <a:lnTo>
                    <a:pt x="13" y="67"/>
                  </a:lnTo>
                  <a:lnTo>
                    <a:pt x="13" y="71"/>
                  </a:lnTo>
                  <a:lnTo>
                    <a:pt x="13" y="74"/>
                  </a:lnTo>
                  <a:lnTo>
                    <a:pt x="14" y="78"/>
                  </a:lnTo>
                  <a:lnTo>
                    <a:pt x="14" y="83"/>
                  </a:lnTo>
                  <a:lnTo>
                    <a:pt x="14" y="86"/>
                  </a:lnTo>
                  <a:lnTo>
                    <a:pt x="14" y="90"/>
                  </a:lnTo>
                  <a:lnTo>
                    <a:pt x="16" y="93"/>
                  </a:lnTo>
                  <a:lnTo>
                    <a:pt x="16" y="96"/>
                  </a:lnTo>
                </a:path>
              </a:pathLst>
            </a:custGeom>
            <a:noFill/>
            <a:ln w="12700" cap="rnd" cmpd="sng">
              <a:solidFill>
                <a:srgbClr val="55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18" name="Freeform 794"/>
            <p:cNvSpPr>
              <a:spLocks/>
            </p:cNvSpPr>
            <p:nvPr/>
          </p:nvSpPr>
          <p:spPr bwMode="auto">
            <a:xfrm>
              <a:off x="527" y="576"/>
              <a:ext cx="17" cy="97"/>
            </a:xfrm>
            <a:custGeom>
              <a:avLst/>
              <a:gdLst/>
              <a:ahLst/>
              <a:cxnLst>
                <a:cxn ang="0">
                  <a:pos x="0" y="0"/>
                </a:cxn>
                <a:cxn ang="0">
                  <a:pos x="0" y="2"/>
                </a:cxn>
                <a:cxn ang="0">
                  <a:pos x="1" y="5"/>
                </a:cxn>
                <a:cxn ang="0">
                  <a:pos x="1" y="8"/>
                </a:cxn>
                <a:cxn ang="0">
                  <a:pos x="2" y="12"/>
                </a:cxn>
                <a:cxn ang="0">
                  <a:pos x="4" y="17"/>
                </a:cxn>
                <a:cxn ang="0">
                  <a:pos x="5" y="23"/>
                </a:cxn>
                <a:cxn ang="0">
                  <a:pos x="6" y="30"/>
                </a:cxn>
                <a:cxn ang="0">
                  <a:pos x="8" y="39"/>
                </a:cxn>
                <a:cxn ang="0">
                  <a:pos x="10" y="50"/>
                </a:cxn>
                <a:cxn ang="0">
                  <a:pos x="13" y="62"/>
                </a:cxn>
                <a:cxn ang="0">
                  <a:pos x="13" y="65"/>
                </a:cxn>
                <a:cxn ang="0">
                  <a:pos x="13" y="67"/>
                </a:cxn>
                <a:cxn ang="0">
                  <a:pos x="13" y="71"/>
                </a:cxn>
                <a:cxn ang="0">
                  <a:pos x="13" y="75"/>
                </a:cxn>
                <a:cxn ang="0">
                  <a:pos x="13" y="79"/>
                </a:cxn>
                <a:cxn ang="0">
                  <a:pos x="14" y="83"/>
                </a:cxn>
                <a:cxn ang="0">
                  <a:pos x="14" y="87"/>
                </a:cxn>
                <a:cxn ang="0">
                  <a:pos x="14" y="90"/>
                </a:cxn>
                <a:cxn ang="0">
                  <a:pos x="16" y="94"/>
                </a:cxn>
                <a:cxn ang="0">
                  <a:pos x="16" y="96"/>
                </a:cxn>
              </a:cxnLst>
              <a:rect l="0" t="0" r="r" b="b"/>
              <a:pathLst>
                <a:path w="17" h="97">
                  <a:moveTo>
                    <a:pt x="0" y="0"/>
                  </a:moveTo>
                  <a:lnTo>
                    <a:pt x="0" y="2"/>
                  </a:lnTo>
                  <a:lnTo>
                    <a:pt x="1" y="5"/>
                  </a:lnTo>
                  <a:lnTo>
                    <a:pt x="1" y="8"/>
                  </a:lnTo>
                  <a:lnTo>
                    <a:pt x="2" y="12"/>
                  </a:lnTo>
                  <a:lnTo>
                    <a:pt x="4" y="17"/>
                  </a:lnTo>
                  <a:lnTo>
                    <a:pt x="5" y="23"/>
                  </a:lnTo>
                  <a:lnTo>
                    <a:pt x="6" y="30"/>
                  </a:lnTo>
                  <a:lnTo>
                    <a:pt x="8" y="39"/>
                  </a:lnTo>
                  <a:lnTo>
                    <a:pt x="10" y="50"/>
                  </a:lnTo>
                  <a:lnTo>
                    <a:pt x="13" y="62"/>
                  </a:lnTo>
                  <a:lnTo>
                    <a:pt x="13" y="65"/>
                  </a:lnTo>
                  <a:lnTo>
                    <a:pt x="13" y="67"/>
                  </a:lnTo>
                  <a:lnTo>
                    <a:pt x="13" y="71"/>
                  </a:lnTo>
                  <a:lnTo>
                    <a:pt x="13" y="75"/>
                  </a:lnTo>
                  <a:lnTo>
                    <a:pt x="13" y="79"/>
                  </a:lnTo>
                  <a:lnTo>
                    <a:pt x="14" y="83"/>
                  </a:lnTo>
                  <a:lnTo>
                    <a:pt x="14" y="87"/>
                  </a:lnTo>
                  <a:lnTo>
                    <a:pt x="14" y="90"/>
                  </a:lnTo>
                  <a:lnTo>
                    <a:pt x="16" y="94"/>
                  </a:lnTo>
                  <a:lnTo>
                    <a:pt x="16" y="96"/>
                  </a:lnTo>
                </a:path>
              </a:pathLst>
            </a:custGeom>
            <a:noFill/>
            <a:ln w="12700" cap="rnd" cmpd="sng">
              <a:solidFill>
                <a:srgbClr val="56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19" name="Freeform 795"/>
            <p:cNvSpPr>
              <a:spLocks/>
            </p:cNvSpPr>
            <p:nvPr/>
          </p:nvSpPr>
          <p:spPr bwMode="auto">
            <a:xfrm>
              <a:off x="527" y="576"/>
              <a:ext cx="17" cy="97"/>
            </a:xfrm>
            <a:custGeom>
              <a:avLst/>
              <a:gdLst/>
              <a:ahLst/>
              <a:cxnLst>
                <a:cxn ang="0">
                  <a:pos x="0" y="0"/>
                </a:cxn>
                <a:cxn ang="0">
                  <a:pos x="0" y="2"/>
                </a:cxn>
                <a:cxn ang="0">
                  <a:pos x="1" y="5"/>
                </a:cxn>
                <a:cxn ang="0">
                  <a:pos x="1" y="8"/>
                </a:cxn>
                <a:cxn ang="0">
                  <a:pos x="2" y="12"/>
                </a:cxn>
                <a:cxn ang="0">
                  <a:pos x="4" y="17"/>
                </a:cxn>
                <a:cxn ang="0">
                  <a:pos x="5" y="23"/>
                </a:cxn>
                <a:cxn ang="0">
                  <a:pos x="6" y="30"/>
                </a:cxn>
                <a:cxn ang="0">
                  <a:pos x="8" y="39"/>
                </a:cxn>
                <a:cxn ang="0">
                  <a:pos x="10" y="50"/>
                </a:cxn>
                <a:cxn ang="0">
                  <a:pos x="12" y="63"/>
                </a:cxn>
                <a:cxn ang="0">
                  <a:pos x="12" y="65"/>
                </a:cxn>
                <a:cxn ang="0">
                  <a:pos x="13" y="68"/>
                </a:cxn>
                <a:cxn ang="0">
                  <a:pos x="13" y="71"/>
                </a:cxn>
                <a:cxn ang="0">
                  <a:pos x="13" y="75"/>
                </a:cxn>
                <a:cxn ang="0">
                  <a:pos x="13" y="79"/>
                </a:cxn>
                <a:cxn ang="0">
                  <a:pos x="14" y="83"/>
                </a:cxn>
                <a:cxn ang="0">
                  <a:pos x="14" y="87"/>
                </a:cxn>
                <a:cxn ang="0">
                  <a:pos x="14" y="90"/>
                </a:cxn>
                <a:cxn ang="0">
                  <a:pos x="14" y="94"/>
                </a:cxn>
                <a:cxn ang="0">
                  <a:pos x="16" y="96"/>
                </a:cxn>
              </a:cxnLst>
              <a:rect l="0" t="0" r="r" b="b"/>
              <a:pathLst>
                <a:path w="17" h="97">
                  <a:moveTo>
                    <a:pt x="0" y="0"/>
                  </a:moveTo>
                  <a:lnTo>
                    <a:pt x="0" y="2"/>
                  </a:lnTo>
                  <a:lnTo>
                    <a:pt x="1" y="5"/>
                  </a:lnTo>
                  <a:lnTo>
                    <a:pt x="1" y="8"/>
                  </a:lnTo>
                  <a:lnTo>
                    <a:pt x="2" y="12"/>
                  </a:lnTo>
                  <a:lnTo>
                    <a:pt x="4" y="17"/>
                  </a:lnTo>
                  <a:lnTo>
                    <a:pt x="5" y="23"/>
                  </a:lnTo>
                  <a:lnTo>
                    <a:pt x="6" y="30"/>
                  </a:lnTo>
                  <a:lnTo>
                    <a:pt x="8" y="39"/>
                  </a:lnTo>
                  <a:lnTo>
                    <a:pt x="10" y="50"/>
                  </a:lnTo>
                  <a:lnTo>
                    <a:pt x="12" y="63"/>
                  </a:lnTo>
                  <a:lnTo>
                    <a:pt x="12" y="65"/>
                  </a:lnTo>
                  <a:lnTo>
                    <a:pt x="13" y="68"/>
                  </a:lnTo>
                  <a:lnTo>
                    <a:pt x="13" y="71"/>
                  </a:lnTo>
                  <a:lnTo>
                    <a:pt x="13" y="75"/>
                  </a:lnTo>
                  <a:lnTo>
                    <a:pt x="13" y="79"/>
                  </a:lnTo>
                  <a:lnTo>
                    <a:pt x="14" y="83"/>
                  </a:lnTo>
                  <a:lnTo>
                    <a:pt x="14" y="87"/>
                  </a:lnTo>
                  <a:lnTo>
                    <a:pt x="14" y="90"/>
                  </a:lnTo>
                  <a:lnTo>
                    <a:pt x="14" y="94"/>
                  </a:lnTo>
                  <a:lnTo>
                    <a:pt x="16" y="96"/>
                  </a:lnTo>
                </a:path>
              </a:pathLst>
            </a:custGeom>
            <a:noFill/>
            <a:ln w="12700" cap="rnd" cmpd="sng">
              <a:solidFill>
                <a:srgbClr val="5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20" name="Freeform 796"/>
            <p:cNvSpPr>
              <a:spLocks/>
            </p:cNvSpPr>
            <p:nvPr/>
          </p:nvSpPr>
          <p:spPr bwMode="auto">
            <a:xfrm>
              <a:off x="527" y="576"/>
              <a:ext cx="17" cy="97"/>
            </a:xfrm>
            <a:custGeom>
              <a:avLst/>
              <a:gdLst/>
              <a:ahLst/>
              <a:cxnLst>
                <a:cxn ang="0">
                  <a:pos x="0" y="0"/>
                </a:cxn>
                <a:cxn ang="0">
                  <a:pos x="0" y="3"/>
                </a:cxn>
                <a:cxn ang="0">
                  <a:pos x="1" y="5"/>
                </a:cxn>
                <a:cxn ang="0">
                  <a:pos x="1" y="8"/>
                </a:cxn>
                <a:cxn ang="0">
                  <a:pos x="2" y="12"/>
                </a:cxn>
                <a:cxn ang="0">
                  <a:pos x="4" y="17"/>
                </a:cxn>
                <a:cxn ang="0">
                  <a:pos x="5" y="23"/>
                </a:cxn>
                <a:cxn ang="0">
                  <a:pos x="6" y="31"/>
                </a:cxn>
                <a:cxn ang="0">
                  <a:pos x="8" y="40"/>
                </a:cxn>
                <a:cxn ang="0">
                  <a:pos x="10" y="50"/>
                </a:cxn>
                <a:cxn ang="0">
                  <a:pos x="12" y="63"/>
                </a:cxn>
                <a:cxn ang="0">
                  <a:pos x="12" y="65"/>
                </a:cxn>
                <a:cxn ang="0">
                  <a:pos x="12" y="68"/>
                </a:cxn>
                <a:cxn ang="0">
                  <a:pos x="13" y="71"/>
                </a:cxn>
                <a:cxn ang="0">
                  <a:pos x="13" y="75"/>
                </a:cxn>
                <a:cxn ang="0">
                  <a:pos x="13" y="79"/>
                </a:cxn>
                <a:cxn ang="0">
                  <a:pos x="13" y="83"/>
                </a:cxn>
                <a:cxn ang="0">
                  <a:pos x="14" y="87"/>
                </a:cxn>
                <a:cxn ang="0">
                  <a:pos x="14" y="91"/>
                </a:cxn>
                <a:cxn ang="0">
                  <a:pos x="14" y="94"/>
                </a:cxn>
                <a:cxn ang="0">
                  <a:pos x="16" y="96"/>
                </a:cxn>
              </a:cxnLst>
              <a:rect l="0" t="0" r="r" b="b"/>
              <a:pathLst>
                <a:path w="17" h="97">
                  <a:moveTo>
                    <a:pt x="0" y="0"/>
                  </a:moveTo>
                  <a:lnTo>
                    <a:pt x="0" y="3"/>
                  </a:lnTo>
                  <a:lnTo>
                    <a:pt x="1" y="5"/>
                  </a:lnTo>
                  <a:lnTo>
                    <a:pt x="1" y="8"/>
                  </a:lnTo>
                  <a:lnTo>
                    <a:pt x="2" y="12"/>
                  </a:lnTo>
                  <a:lnTo>
                    <a:pt x="4" y="17"/>
                  </a:lnTo>
                  <a:lnTo>
                    <a:pt x="5" y="23"/>
                  </a:lnTo>
                  <a:lnTo>
                    <a:pt x="6" y="31"/>
                  </a:lnTo>
                  <a:lnTo>
                    <a:pt x="8" y="40"/>
                  </a:lnTo>
                  <a:lnTo>
                    <a:pt x="10" y="50"/>
                  </a:lnTo>
                  <a:lnTo>
                    <a:pt x="12" y="63"/>
                  </a:lnTo>
                  <a:lnTo>
                    <a:pt x="12" y="65"/>
                  </a:lnTo>
                  <a:lnTo>
                    <a:pt x="12" y="68"/>
                  </a:lnTo>
                  <a:lnTo>
                    <a:pt x="13" y="71"/>
                  </a:lnTo>
                  <a:lnTo>
                    <a:pt x="13" y="75"/>
                  </a:lnTo>
                  <a:lnTo>
                    <a:pt x="13" y="79"/>
                  </a:lnTo>
                  <a:lnTo>
                    <a:pt x="13" y="83"/>
                  </a:lnTo>
                  <a:lnTo>
                    <a:pt x="14" y="87"/>
                  </a:lnTo>
                  <a:lnTo>
                    <a:pt x="14" y="91"/>
                  </a:lnTo>
                  <a:lnTo>
                    <a:pt x="14" y="94"/>
                  </a:lnTo>
                  <a:lnTo>
                    <a:pt x="16" y="96"/>
                  </a:lnTo>
                </a:path>
              </a:pathLst>
            </a:custGeom>
            <a:noFill/>
            <a:ln w="12700" cap="rnd" cmpd="sng">
              <a:solidFill>
                <a:srgbClr val="58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21" name="Freeform 797"/>
            <p:cNvSpPr>
              <a:spLocks/>
            </p:cNvSpPr>
            <p:nvPr/>
          </p:nvSpPr>
          <p:spPr bwMode="auto">
            <a:xfrm>
              <a:off x="527" y="576"/>
              <a:ext cx="17" cy="97"/>
            </a:xfrm>
            <a:custGeom>
              <a:avLst/>
              <a:gdLst/>
              <a:ahLst/>
              <a:cxnLst>
                <a:cxn ang="0">
                  <a:pos x="0" y="0"/>
                </a:cxn>
                <a:cxn ang="0">
                  <a:pos x="0" y="3"/>
                </a:cxn>
                <a:cxn ang="0">
                  <a:pos x="1" y="5"/>
                </a:cxn>
                <a:cxn ang="0">
                  <a:pos x="1" y="9"/>
                </a:cxn>
                <a:cxn ang="0">
                  <a:pos x="2" y="13"/>
                </a:cxn>
                <a:cxn ang="0">
                  <a:pos x="4" y="18"/>
                </a:cxn>
                <a:cxn ang="0">
                  <a:pos x="5" y="24"/>
                </a:cxn>
                <a:cxn ang="0">
                  <a:pos x="7" y="31"/>
                </a:cxn>
                <a:cxn ang="0">
                  <a:pos x="8" y="40"/>
                </a:cxn>
                <a:cxn ang="0">
                  <a:pos x="11" y="50"/>
                </a:cxn>
                <a:cxn ang="0">
                  <a:pos x="13" y="63"/>
                </a:cxn>
                <a:cxn ang="0">
                  <a:pos x="13" y="65"/>
                </a:cxn>
                <a:cxn ang="0">
                  <a:pos x="13" y="68"/>
                </a:cxn>
                <a:cxn ang="0">
                  <a:pos x="13" y="72"/>
                </a:cxn>
                <a:cxn ang="0">
                  <a:pos x="14" y="75"/>
                </a:cxn>
                <a:cxn ang="0">
                  <a:pos x="14" y="79"/>
                </a:cxn>
                <a:cxn ang="0">
                  <a:pos x="14" y="84"/>
                </a:cxn>
                <a:cxn ang="0">
                  <a:pos x="16" y="87"/>
                </a:cxn>
                <a:cxn ang="0">
                  <a:pos x="16" y="91"/>
                </a:cxn>
                <a:cxn ang="0">
                  <a:pos x="16" y="94"/>
                </a:cxn>
                <a:cxn ang="0">
                  <a:pos x="16" y="96"/>
                </a:cxn>
              </a:cxnLst>
              <a:rect l="0" t="0" r="r" b="b"/>
              <a:pathLst>
                <a:path w="17" h="97">
                  <a:moveTo>
                    <a:pt x="0" y="0"/>
                  </a:moveTo>
                  <a:lnTo>
                    <a:pt x="0" y="3"/>
                  </a:lnTo>
                  <a:lnTo>
                    <a:pt x="1" y="5"/>
                  </a:lnTo>
                  <a:lnTo>
                    <a:pt x="1" y="9"/>
                  </a:lnTo>
                  <a:lnTo>
                    <a:pt x="2" y="13"/>
                  </a:lnTo>
                  <a:lnTo>
                    <a:pt x="4" y="18"/>
                  </a:lnTo>
                  <a:lnTo>
                    <a:pt x="5" y="24"/>
                  </a:lnTo>
                  <a:lnTo>
                    <a:pt x="7" y="31"/>
                  </a:lnTo>
                  <a:lnTo>
                    <a:pt x="8" y="40"/>
                  </a:lnTo>
                  <a:lnTo>
                    <a:pt x="11" y="50"/>
                  </a:lnTo>
                  <a:lnTo>
                    <a:pt x="13" y="63"/>
                  </a:lnTo>
                  <a:lnTo>
                    <a:pt x="13" y="65"/>
                  </a:lnTo>
                  <a:lnTo>
                    <a:pt x="13" y="68"/>
                  </a:lnTo>
                  <a:lnTo>
                    <a:pt x="13" y="72"/>
                  </a:lnTo>
                  <a:lnTo>
                    <a:pt x="14" y="75"/>
                  </a:lnTo>
                  <a:lnTo>
                    <a:pt x="14" y="79"/>
                  </a:lnTo>
                  <a:lnTo>
                    <a:pt x="14" y="84"/>
                  </a:lnTo>
                  <a:lnTo>
                    <a:pt x="16" y="87"/>
                  </a:lnTo>
                  <a:lnTo>
                    <a:pt x="16" y="91"/>
                  </a:lnTo>
                  <a:lnTo>
                    <a:pt x="16" y="94"/>
                  </a:lnTo>
                  <a:lnTo>
                    <a:pt x="16" y="96"/>
                  </a:lnTo>
                </a:path>
              </a:pathLst>
            </a:custGeom>
            <a:noFill/>
            <a:ln w="12700" cap="rnd" cmpd="sng">
              <a:solidFill>
                <a:srgbClr val="59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22" name="Freeform 798"/>
            <p:cNvSpPr>
              <a:spLocks/>
            </p:cNvSpPr>
            <p:nvPr/>
          </p:nvSpPr>
          <p:spPr bwMode="auto">
            <a:xfrm>
              <a:off x="527" y="576"/>
              <a:ext cx="17" cy="97"/>
            </a:xfrm>
            <a:custGeom>
              <a:avLst/>
              <a:gdLst/>
              <a:ahLst/>
              <a:cxnLst>
                <a:cxn ang="0">
                  <a:pos x="0" y="0"/>
                </a:cxn>
                <a:cxn ang="0">
                  <a:pos x="0" y="3"/>
                </a:cxn>
                <a:cxn ang="0">
                  <a:pos x="0" y="6"/>
                </a:cxn>
                <a:cxn ang="0">
                  <a:pos x="1" y="9"/>
                </a:cxn>
                <a:cxn ang="0">
                  <a:pos x="2" y="13"/>
                </a:cxn>
                <a:cxn ang="0">
                  <a:pos x="4" y="18"/>
                </a:cxn>
                <a:cxn ang="0">
                  <a:pos x="5" y="24"/>
                </a:cxn>
                <a:cxn ang="0">
                  <a:pos x="7" y="31"/>
                </a:cxn>
                <a:cxn ang="0">
                  <a:pos x="8" y="40"/>
                </a:cxn>
                <a:cxn ang="0">
                  <a:pos x="10" y="51"/>
                </a:cxn>
                <a:cxn ang="0">
                  <a:pos x="13" y="63"/>
                </a:cxn>
                <a:cxn ang="0">
                  <a:pos x="13" y="65"/>
                </a:cxn>
                <a:cxn ang="0">
                  <a:pos x="13" y="68"/>
                </a:cxn>
                <a:cxn ang="0">
                  <a:pos x="13" y="72"/>
                </a:cxn>
                <a:cxn ang="0">
                  <a:pos x="13" y="76"/>
                </a:cxn>
                <a:cxn ang="0">
                  <a:pos x="14" y="80"/>
                </a:cxn>
                <a:cxn ang="0">
                  <a:pos x="14" y="84"/>
                </a:cxn>
                <a:cxn ang="0">
                  <a:pos x="14" y="88"/>
                </a:cxn>
                <a:cxn ang="0">
                  <a:pos x="16" y="91"/>
                </a:cxn>
                <a:cxn ang="0">
                  <a:pos x="16" y="94"/>
                </a:cxn>
                <a:cxn ang="0">
                  <a:pos x="16" y="96"/>
                </a:cxn>
              </a:cxnLst>
              <a:rect l="0" t="0" r="r" b="b"/>
              <a:pathLst>
                <a:path w="17" h="97">
                  <a:moveTo>
                    <a:pt x="0" y="0"/>
                  </a:moveTo>
                  <a:lnTo>
                    <a:pt x="0" y="3"/>
                  </a:lnTo>
                  <a:lnTo>
                    <a:pt x="0" y="6"/>
                  </a:lnTo>
                  <a:lnTo>
                    <a:pt x="1" y="9"/>
                  </a:lnTo>
                  <a:lnTo>
                    <a:pt x="2" y="13"/>
                  </a:lnTo>
                  <a:lnTo>
                    <a:pt x="4" y="18"/>
                  </a:lnTo>
                  <a:lnTo>
                    <a:pt x="5" y="24"/>
                  </a:lnTo>
                  <a:lnTo>
                    <a:pt x="7" y="31"/>
                  </a:lnTo>
                  <a:lnTo>
                    <a:pt x="8" y="40"/>
                  </a:lnTo>
                  <a:lnTo>
                    <a:pt x="10" y="51"/>
                  </a:lnTo>
                  <a:lnTo>
                    <a:pt x="13" y="63"/>
                  </a:lnTo>
                  <a:lnTo>
                    <a:pt x="13" y="65"/>
                  </a:lnTo>
                  <a:lnTo>
                    <a:pt x="13" y="68"/>
                  </a:lnTo>
                  <a:lnTo>
                    <a:pt x="13" y="72"/>
                  </a:lnTo>
                  <a:lnTo>
                    <a:pt x="13" y="76"/>
                  </a:lnTo>
                  <a:lnTo>
                    <a:pt x="14" y="80"/>
                  </a:lnTo>
                  <a:lnTo>
                    <a:pt x="14" y="84"/>
                  </a:lnTo>
                  <a:lnTo>
                    <a:pt x="14" y="88"/>
                  </a:lnTo>
                  <a:lnTo>
                    <a:pt x="16" y="91"/>
                  </a:lnTo>
                  <a:lnTo>
                    <a:pt x="16" y="94"/>
                  </a:lnTo>
                  <a:lnTo>
                    <a:pt x="16" y="96"/>
                  </a:lnTo>
                </a:path>
              </a:pathLst>
            </a:custGeom>
            <a:noFill/>
            <a:ln w="12700" cap="rnd" cmpd="sng">
              <a:solidFill>
                <a:srgbClr val="59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23" name="Freeform 799"/>
            <p:cNvSpPr>
              <a:spLocks/>
            </p:cNvSpPr>
            <p:nvPr/>
          </p:nvSpPr>
          <p:spPr bwMode="auto">
            <a:xfrm>
              <a:off x="526" y="576"/>
              <a:ext cx="10" cy="97"/>
            </a:xfrm>
            <a:custGeom>
              <a:avLst/>
              <a:gdLst/>
              <a:ahLst/>
              <a:cxnLst>
                <a:cxn ang="0">
                  <a:pos x="0" y="0"/>
                </a:cxn>
                <a:cxn ang="0">
                  <a:pos x="1" y="3"/>
                </a:cxn>
                <a:cxn ang="0">
                  <a:pos x="1" y="6"/>
                </a:cxn>
                <a:cxn ang="0">
                  <a:pos x="2" y="9"/>
                </a:cxn>
                <a:cxn ang="0">
                  <a:pos x="4" y="13"/>
                </a:cxn>
                <a:cxn ang="0">
                  <a:pos x="5" y="18"/>
                </a:cxn>
                <a:cxn ang="0">
                  <a:pos x="6" y="24"/>
                </a:cxn>
                <a:cxn ang="0">
                  <a:pos x="8" y="32"/>
                </a:cxn>
                <a:cxn ang="0">
                  <a:pos x="9" y="41"/>
                </a:cxn>
                <a:cxn ang="0">
                  <a:pos x="10" y="51"/>
                </a:cxn>
                <a:cxn ang="0">
                  <a:pos x="13" y="63"/>
                </a:cxn>
                <a:cxn ang="0">
                  <a:pos x="13" y="66"/>
                </a:cxn>
                <a:cxn ang="0">
                  <a:pos x="13" y="69"/>
                </a:cxn>
                <a:cxn ang="0">
                  <a:pos x="13" y="72"/>
                </a:cxn>
                <a:cxn ang="0">
                  <a:pos x="13" y="76"/>
                </a:cxn>
                <a:cxn ang="0">
                  <a:pos x="13" y="80"/>
                </a:cxn>
                <a:cxn ang="0">
                  <a:pos x="14" y="84"/>
                </a:cxn>
                <a:cxn ang="0">
                  <a:pos x="14" y="88"/>
                </a:cxn>
                <a:cxn ang="0">
                  <a:pos x="14" y="91"/>
                </a:cxn>
                <a:cxn ang="0">
                  <a:pos x="16" y="94"/>
                </a:cxn>
                <a:cxn ang="0">
                  <a:pos x="16" y="96"/>
                </a:cxn>
              </a:cxnLst>
              <a:rect l="0" t="0" r="r" b="b"/>
              <a:pathLst>
                <a:path w="17" h="97">
                  <a:moveTo>
                    <a:pt x="0" y="0"/>
                  </a:moveTo>
                  <a:lnTo>
                    <a:pt x="1" y="3"/>
                  </a:lnTo>
                  <a:lnTo>
                    <a:pt x="1" y="6"/>
                  </a:lnTo>
                  <a:lnTo>
                    <a:pt x="2" y="9"/>
                  </a:lnTo>
                  <a:lnTo>
                    <a:pt x="4" y="13"/>
                  </a:lnTo>
                  <a:lnTo>
                    <a:pt x="5" y="18"/>
                  </a:lnTo>
                  <a:lnTo>
                    <a:pt x="6" y="24"/>
                  </a:lnTo>
                  <a:lnTo>
                    <a:pt x="8" y="32"/>
                  </a:lnTo>
                  <a:lnTo>
                    <a:pt x="9" y="41"/>
                  </a:lnTo>
                  <a:lnTo>
                    <a:pt x="10" y="51"/>
                  </a:lnTo>
                  <a:lnTo>
                    <a:pt x="13" y="63"/>
                  </a:lnTo>
                  <a:lnTo>
                    <a:pt x="13" y="66"/>
                  </a:lnTo>
                  <a:lnTo>
                    <a:pt x="13" y="69"/>
                  </a:lnTo>
                  <a:lnTo>
                    <a:pt x="13" y="72"/>
                  </a:lnTo>
                  <a:lnTo>
                    <a:pt x="13" y="76"/>
                  </a:lnTo>
                  <a:lnTo>
                    <a:pt x="13" y="80"/>
                  </a:lnTo>
                  <a:lnTo>
                    <a:pt x="14" y="84"/>
                  </a:lnTo>
                  <a:lnTo>
                    <a:pt x="14" y="88"/>
                  </a:lnTo>
                  <a:lnTo>
                    <a:pt x="14" y="91"/>
                  </a:lnTo>
                  <a:lnTo>
                    <a:pt x="16" y="94"/>
                  </a:lnTo>
                  <a:lnTo>
                    <a:pt x="16" y="96"/>
                  </a:lnTo>
                </a:path>
              </a:pathLst>
            </a:custGeom>
            <a:noFill/>
            <a:ln w="12700" cap="rnd" cmpd="sng">
              <a:solidFill>
                <a:srgbClr val="5A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24" name="Freeform 800"/>
            <p:cNvSpPr>
              <a:spLocks/>
            </p:cNvSpPr>
            <p:nvPr/>
          </p:nvSpPr>
          <p:spPr bwMode="auto">
            <a:xfrm>
              <a:off x="526" y="576"/>
              <a:ext cx="10" cy="98"/>
            </a:xfrm>
            <a:custGeom>
              <a:avLst/>
              <a:gdLst/>
              <a:ahLst/>
              <a:cxnLst>
                <a:cxn ang="0">
                  <a:pos x="0" y="0"/>
                </a:cxn>
                <a:cxn ang="0">
                  <a:pos x="1" y="3"/>
                </a:cxn>
                <a:cxn ang="0">
                  <a:pos x="1" y="6"/>
                </a:cxn>
                <a:cxn ang="0">
                  <a:pos x="2" y="10"/>
                </a:cxn>
                <a:cxn ang="0">
                  <a:pos x="4" y="14"/>
                </a:cxn>
                <a:cxn ang="0">
                  <a:pos x="5" y="19"/>
                </a:cxn>
                <a:cxn ang="0">
                  <a:pos x="6" y="25"/>
                </a:cxn>
                <a:cxn ang="0">
                  <a:pos x="8" y="32"/>
                </a:cxn>
                <a:cxn ang="0">
                  <a:pos x="9" y="41"/>
                </a:cxn>
                <a:cxn ang="0">
                  <a:pos x="10" y="51"/>
                </a:cxn>
                <a:cxn ang="0">
                  <a:pos x="13" y="63"/>
                </a:cxn>
                <a:cxn ang="0">
                  <a:pos x="13" y="66"/>
                </a:cxn>
                <a:cxn ang="0">
                  <a:pos x="13" y="69"/>
                </a:cxn>
                <a:cxn ang="0">
                  <a:pos x="13" y="72"/>
                </a:cxn>
                <a:cxn ang="0">
                  <a:pos x="13" y="76"/>
                </a:cxn>
                <a:cxn ang="0">
                  <a:pos x="13" y="80"/>
                </a:cxn>
                <a:cxn ang="0">
                  <a:pos x="14" y="84"/>
                </a:cxn>
                <a:cxn ang="0">
                  <a:pos x="14" y="88"/>
                </a:cxn>
                <a:cxn ang="0">
                  <a:pos x="14" y="91"/>
                </a:cxn>
                <a:cxn ang="0">
                  <a:pos x="16" y="95"/>
                </a:cxn>
                <a:cxn ang="0">
                  <a:pos x="16" y="97"/>
                </a:cxn>
              </a:cxnLst>
              <a:rect l="0" t="0" r="r" b="b"/>
              <a:pathLst>
                <a:path w="17" h="98">
                  <a:moveTo>
                    <a:pt x="0" y="0"/>
                  </a:moveTo>
                  <a:lnTo>
                    <a:pt x="1" y="3"/>
                  </a:lnTo>
                  <a:lnTo>
                    <a:pt x="1" y="6"/>
                  </a:lnTo>
                  <a:lnTo>
                    <a:pt x="2" y="10"/>
                  </a:lnTo>
                  <a:lnTo>
                    <a:pt x="4" y="14"/>
                  </a:lnTo>
                  <a:lnTo>
                    <a:pt x="5" y="19"/>
                  </a:lnTo>
                  <a:lnTo>
                    <a:pt x="6" y="25"/>
                  </a:lnTo>
                  <a:lnTo>
                    <a:pt x="8" y="32"/>
                  </a:lnTo>
                  <a:lnTo>
                    <a:pt x="9" y="41"/>
                  </a:lnTo>
                  <a:lnTo>
                    <a:pt x="10" y="51"/>
                  </a:lnTo>
                  <a:lnTo>
                    <a:pt x="13" y="63"/>
                  </a:lnTo>
                  <a:lnTo>
                    <a:pt x="13" y="66"/>
                  </a:lnTo>
                  <a:lnTo>
                    <a:pt x="13" y="69"/>
                  </a:lnTo>
                  <a:lnTo>
                    <a:pt x="13" y="72"/>
                  </a:lnTo>
                  <a:lnTo>
                    <a:pt x="13" y="76"/>
                  </a:lnTo>
                  <a:lnTo>
                    <a:pt x="13" y="80"/>
                  </a:lnTo>
                  <a:lnTo>
                    <a:pt x="14" y="84"/>
                  </a:lnTo>
                  <a:lnTo>
                    <a:pt x="14" y="88"/>
                  </a:lnTo>
                  <a:lnTo>
                    <a:pt x="14" y="91"/>
                  </a:lnTo>
                  <a:lnTo>
                    <a:pt x="16" y="95"/>
                  </a:lnTo>
                  <a:lnTo>
                    <a:pt x="16" y="97"/>
                  </a:lnTo>
                </a:path>
              </a:pathLst>
            </a:custGeom>
            <a:noFill/>
            <a:ln w="12700" cap="rnd" cmpd="sng">
              <a:solidFill>
                <a:srgbClr val="5B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25" name="Freeform 801"/>
            <p:cNvSpPr>
              <a:spLocks/>
            </p:cNvSpPr>
            <p:nvPr/>
          </p:nvSpPr>
          <p:spPr bwMode="auto">
            <a:xfrm>
              <a:off x="526" y="576"/>
              <a:ext cx="10" cy="98"/>
            </a:xfrm>
            <a:custGeom>
              <a:avLst/>
              <a:gdLst/>
              <a:ahLst/>
              <a:cxnLst>
                <a:cxn ang="0">
                  <a:pos x="0" y="0"/>
                </a:cxn>
                <a:cxn ang="0">
                  <a:pos x="1" y="3"/>
                </a:cxn>
                <a:cxn ang="0">
                  <a:pos x="1" y="6"/>
                </a:cxn>
                <a:cxn ang="0">
                  <a:pos x="2" y="10"/>
                </a:cxn>
                <a:cxn ang="0">
                  <a:pos x="4" y="14"/>
                </a:cxn>
                <a:cxn ang="0">
                  <a:pos x="5" y="19"/>
                </a:cxn>
                <a:cxn ang="0">
                  <a:pos x="6" y="25"/>
                </a:cxn>
                <a:cxn ang="0">
                  <a:pos x="8" y="33"/>
                </a:cxn>
                <a:cxn ang="0">
                  <a:pos x="9" y="41"/>
                </a:cxn>
                <a:cxn ang="0">
                  <a:pos x="10" y="51"/>
                </a:cxn>
                <a:cxn ang="0">
                  <a:pos x="12" y="63"/>
                </a:cxn>
                <a:cxn ang="0">
                  <a:pos x="12" y="66"/>
                </a:cxn>
                <a:cxn ang="0">
                  <a:pos x="13" y="69"/>
                </a:cxn>
                <a:cxn ang="0">
                  <a:pos x="13" y="73"/>
                </a:cxn>
                <a:cxn ang="0">
                  <a:pos x="13" y="77"/>
                </a:cxn>
                <a:cxn ang="0">
                  <a:pos x="13" y="81"/>
                </a:cxn>
                <a:cxn ang="0">
                  <a:pos x="13" y="84"/>
                </a:cxn>
                <a:cxn ang="0">
                  <a:pos x="14" y="88"/>
                </a:cxn>
                <a:cxn ang="0">
                  <a:pos x="14" y="92"/>
                </a:cxn>
                <a:cxn ang="0">
                  <a:pos x="14" y="95"/>
                </a:cxn>
                <a:cxn ang="0">
                  <a:pos x="16" y="97"/>
                </a:cxn>
              </a:cxnLst>
              <a:rect l="0" t="0" r="r" b="b"/>
              <a:pathLst>
                <a:path w="17" h="98">
                  <a:moveTo>
                    <a:pt x="0" y="0"/>
                  </a:moveTo>
                  <a:lnTo>
                    <a:pt x="1" y="3"/>
                  </a:lnTo>
                  <a:lnTo>
                    <a:pt x="1" y="6"/>
                  </a:lnTo>
                  <a:lnTo>
                    <a:pt x="2" y="10"/>
                  </a:lnTo>
                  <a:lnTo>
                    <a:pt x="4" y="14"/>
                  </a:lnTo>
                  <a:lnTo>
                    <a:pt x="5" y="19"/>
                  </a:lnTo>
                  <a:lnTo>
                    <a:pt x="6" y="25"/>
                  </a:lnTo>
                  <a:lnTo>
                    <a:pt x="8" y="33"/>
                  </a:lnTo>
                  <a:lnTo>
                    <a:pt x="9" y="41"/>
                  </a:lnTo>
                  <a:lnTo>
                    <a:pt x="10" y="51"/>
                  </a:lnTo>
                  <a:lnTo>
                    <a:pt x="12" y="63"/>
                  </a:lnTo>
                  <a:lnTo>
                    <a:pt x="12" y="66"/>
                  </a:lnTo>
                  <a:lnTo>
                    <a:pt x="13" y="69"/>
                  </a:lnTo>
                  <a:lnTo>
                    <a:pt x="13" y="73"/>
                  </a:lnTo>
                  <a:lnTo>
                    <a:pt x="13" y="77"/>
                  </a:lnTo>
                  <a:lnTo>
                    <a:pt x="13" y="81"/>
                  </a:lnTo>
                  <a:lnTo>
                    <a:pt x="13" y="84"/>
                  </a:lnTo>
                  <a:lnTo>
                    <a:pt x="14" y="88"/>
                  </a:lnTo>
                  <a:lnTo>
                    <a:pt x="14" y="92"/>
                  </a:lnTo>
                  <a:lnTo>
                    <a:pt x="14" y="95"/>
                  </a:lnTo>
                  <a:lnTo>
                    <a:pt x="16" y="97"/>
                  </a:lnTo>
                </a:path>
              </a:pathLst>
            </a:custGeom>
            <a:noFill/>
            <a:ln w="12700" cap="rnd" cmpd="sng">
              <a:solidFill>
                <a:srgbClr val="5C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26" name="Freeform 802"/>
            <p:cNvSpPr>
              <a:spLocks/>
            </p:cNvSpPr>
            <p:nvPr/>
          </p:nvSpPr>
          <p:spPr bwMode="auto">
            <a:xfrm>
              <a:off x="526" y="576"/>
              <a:ext cx="10" cy="98"/>
            </a:xfrm>
            <a:custGeom>
              <a:avLst/>
              <a:gdLst/>
              <a:ahLst/>
              <a:cxnLst>
                <a:cxn ang="0">
                  <a:pos x="0" y="0"/>
                </a:cxn>
                <a:cxn ang="0">
                  <a:pos x="1" y="3"/>
                </a:cxn>
                <a:cxn ang="0">
                  <a:pos x="1" y="7"/>
                </a:cxn>
                <a:cxn ang="0">
                  <a:pos x="2" y="10"/>
                </a:cxn>
                <a:cxn ang="0">
                  <a:pos x="4" y="15"/>
                </a:cxn>
                <a:cxn ang="0">
                  <a:pos x="5" y="20"/>
                </a:cxn>
                <a:cxn ang="0">
                  <a:pos x="7" y="26"/>
                </a:cxn>
                <a:cxn ang="0">
                  <a:pos x="8" y="33"/>
                </a:cxn>
                <a:cxn ang="0">
                  <a:pos x="10" y="41"/>
                </a:cxn>
                <a:cxn ang="0">
                  <a:pos x="11" y="52"/>
                </a:cxn>
                <a:cxn ang="0">
                  <a:pos x="13" y="63"/>
                </a:cxn>
                <a:cxn ang="0">
                  <a:pos x="13" y="66"/>
                </a:cxn>
                <a:cxn ang="0">
                  <a:pos x="13" y="69"/>
                </a:cxn>
                <a:cxn ang="0">
                  <a:pos x="14" y="73"/>
                </a:cxn>
                <a:cxn ang="0">
                  <a:pos x="14" y="77"/>
                </a:cxn>
                <a:cxn ang="0">
                  <a:pos x="14" y="81"/>
                </a:cxn>
                <a:cxn ang="0">
                  <a:pos x="14" y="85"/>
                </a:cxn>
                <a:cxn ang="0">
                  <a:pos x="14" y="89"/>
                </a:cxn>
                <a:cxn ang="0">
                  <a:pos x="16" y="92"/>
                </a:cxn>
                <a:cxn ang="0">
                  <a:pos x="16" y="95"/>
                </a:cxn>
                <a:cxn ang="0">
                  <a:pos x="16" y="97"/>
                </a:cxn>
              </a:cxnLst>
              <a:rect l="0" t="0" r="r" b="b"/>
              <a:pathLst>
                <a:path w="17" h="98">
                  <a:moveTo>
                    <a:pt x="0" y="0"/>
                  </a:moveTo>
                  <a:lnTo>
                    <a:pt x="1" y="3"/>
                  </a:lnTo>
                  <a:lnTo>
                    <a:pt x="1" y="7"/>
                  </a:lnTo>
                  <a:lnTo>
                    <a:pt x="2" y="10"/>
                  </a:lnTo>
                  <a:lnTo>
                    <a:pt x="4" y="15"/>
                  </a:lnTo>
                  <a:lnTo>
                    <a:pt x="5" y="20"/>
                  </a:lnTo>
                  <a:lnTo>
                    <a:pt x="7" y="26"/>
                  </a:lnTo>
                  <a:lnTo>
                    <a:pt x="8" y="33"/>
                  </a:lnTo>
                  <a:lnTo>
                    <a:pt x="10" y="41"/>
                  </a:lnTo>
                  <a:lnTo>
                    <a:pt x="11" y="52"/>
                  </a:lnTo>
                  <a:lnTo>
                    <a:pt x="13" y="63"/>
                  </a:lnTo>
                  <a:lnTo>
                    <a:pt x="13" y="66"/>
                  </a:lnTo>
                  <a:lnTo>
                    <a:pt x="13" y="69"/>
                  </a:lnTo>
                  <a:lnTo>
                    <a:pt x="14" y="73"/>
                  </a:lnTo>
                  <a:lnTo>
                    <a:pt x="14" y="77"/>
                  </a:lnTo>
                  <a:lnTo>
                    <a:pt x="14" y="81"/>
                  </a:lnTo>
                  <a:lnTo>
                    <a:pt x="14" y="85"/>
                  </a:lnTo>
                  <a:lnTo>
                    <a:pt x="14" y="89"/>
                  </a:lnTo>
                  <a:lnTo>
                    <a:pt x="16" y="92"/>
                  </a:lnTo>
                  <a:lnTo>
                    <a:pt x="16" y="95"/>
                  </a:lnTo>
                  <a:lnTo>
                    <a:pt x="16" y="97"/>
                  </a:lnTo>
                </a:path>
              </a:pathLst>
            </a:custGeom>
            <a:noFill/>
            <a:ln w="12700" cap="rnd" cmpd="sng">
              <a:solidFill>
                <a:srgbClr val="5D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27" name="Freeform 803"/>
            <p:cNvSpPr>
              <a:spLocks/>
            </p:cNvSpPr>
            <p:nvPr/>
          </p:nvSpPr>
          <p:spPr bwMode="auto">
            <a:xfrm>
              <a:off x="526" y="576"/>
              <a:ext cx="10" cy="98"/>
            </a:xfrm>
            <a:custGeom>
              <a:avLst/>
              <a:gdLst/>
              <a:ahLst/>
              <a:cxnLst>
                <a:cxn ang="0">
                  <a:pos x="0" y="0"/>
                </a:cxn>
                <a:cxn ang="0">
                  <a:pos x="1" y="4"/>
                </a:cxn>
                <a:cxn ang="0">
                  <a:pos x="1" y="7"/>
                </a:cxn>
                <a:cxn ang="0">
                  <a:pos x="2" y="11"/>
                </a:cxn>
                <a:cxn ang="0">
                  <a:pos x="4" y="15"/>
                </a:cxn>
                <a:cxn ang="0">
                  <a:pos x="4" y="20"/>
                </a:cxn>
                <a:cxn ang="0">
                  <a:pos x="5" y="26"/>
                </a:cxn>
                <a:cxn ang="0">
                  <a:pos x="8" y="33"/>
                </a:cxn>
                <a:cxn ang="0">
                  <a:pos x="8" y="42"/>
                </a:cxn>
                <a:cxn ang="0">
                  <a:pos x="11" y="52"/>
                </a:cxn>
                <a:cxn ang="0">
                  <a:pos x="13" y="63"/>
                </a:cxn>
                <a:cxn ang="0">
                  <a:pos x="13" y="66"/>
                </a:cxn>
                <a:cxn ang="0">
                  <a:pos x="13" y="70"/>
                </a:cxn>
                <a:cxn ang="0">
                  <a:pos x="13" y="73"/>
                </a:cxn>
                <a:cxn ang="0">
                  <a:pos x="14" y="77"/>
                </a:cxn>
                <a:cxn ang="0">
                  <a:pos x="14" y="81"/>
                </a:cxn>
                <a:cxn ang="0">
                  <a:pos x="14" y="85"/>
                </a:cxn>
                <a:cxn ang="0">
                  <a:pos x="14" y="89"/>
                </a:cxn>
                <a:cxn ang="0">
                  <a:pos x="16" y="92"/>
                </a:cxn>
                <a:cxn ang="0">
                  <a:pos x="16" y="95"/>
                </a:cxn>
                <a:cxn ang="0">
                  <a:pos x="16" y="97"/>
                </a:cxn>
              </a:cxnLst>
              <a:rect l="0" t="0" r="r" b="b"/>
              <a:pathLst>
                <a:path w="17" h="98">
                  <a:moveTo>
                    <a:pt x="0" y="0"/>
                  </a:moveTo>
                  <a:lnTo>
                    <a:pt x="1" y="4"/>
                  </a:lnTo>
                  <a:lnTo>
                    <a:pt x="1" y="7"/>
                  </a:lnTo>
                  <a:lnTo>
                    <a:pt x="2" y="11"/>
                  </a:lnTo>
                  <a:lnTo>
                    <a:pt x="4" y="15"/>
                  </a:lnTo>
                  <a:lnTo>
                    <a:pt x="4" y="20"/>
                  </a:lnTo>
                  <a:lnTo>
                    <a:pt x="5" y="26"/>
                  </a:lnTo>
                  <a:lnTo>
                    <a:pt x="8" y="33"/>
                  </a:lnTo>
                  <a:lnTo>
                    <a:pt x="8" y="42"/>
                  </a:lnTo>
                  <a:lnTo>
                    <a:pt x="11" y="52"/>
                  </a:lnTo>
                  <a:lnTo>
                    <a:pt x="13" y="63"/>
                  </a:lnTo>
                  <a:lnTo>
                    <a:pt x="13" y="66"/>
                  </a:lnTo>
                  <a:lnTo>
                    <a:pt x="13" y="70"/>
                  </a:lnTo>
                  <a:lnTo>
                    <a:pt x="13" y="73"/>
                  </a:lnTo>
                  <a:lnTo>
                    <a:pt x="14" y="77"/>
                  </a:lnTo>
                  <a:lnTo>
                    <a:pt x="14" y="81"/>
                  </a:lnTo>
                  <a:lnTo>
                    <a:pt x="14" y="85"/>
                  </a:lnTo>
                  <a:lnTo>
                    <a:pt x="14" y="89"/>
                  </a:lnTo>
                  <a:lnTo>
                    <a:pt x="16" y="92"/>
                  </a:lnTo>
                  <a:lnTo>
                    <a:pt x="16" y="95"/>
                  </a:lnTo>
                  <a:lnTo>
                    <a:pt x="16" y="97"/>
                  </a:lnTo>
                </a:path>
              </a:pathLst>
            </a:custGeom>
            <a:noFill/>
            <a:ln w="12700" cap="rnd" cmpd="sng">
              <a:solidFill>
                <a:srgbClr val="5E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28" name="Freeform 804"/>
            <p:cNvSpPr>
              <a:spLocks/>
            </p:cNvSpPr>
            <p:nvPr/>
          </p:nvSpPr>
          <p:spPr bwMode="auto">
            <a:xfrm>
              <a:off x="526" y="576"/>
              <a:ext cx="10" cy="98"/>
            </a:xfrm>
            <a:custGeom>
              <a:avLst/>
              <a:gdLst/>
              <a:ahLst/>
              <a:cxnLst>
                <a:cxn ang="0">
                  <a:pos x="0" y="0"/>
                </a:cxn>
                <a:cxn ang="0">
                  <a:pos x="1" y="4"/>
                </a:cxn>
                <a:cxn ang="0">
                  <a:pos x="1" y="7"/>
                </a:cxn>
                <a:cxn ang="0">
                  <a:pos x="2" y="11"/>
                </a:cxn>
                <a:cxn ang="0">
                  <a:pos x="4" y="15"/>
                </a:cxn>
                <a:cxn ang="0">
                  <a:pos x="4" y="21"/>
                </a:cxn>
                <a:cxn ang="0">
                  <a:pos x="5" y="27"/>
                </a:cxn>
                <a:cxn ang="0">
                  <a:pos x="7" y="34"/>
                </a:cxn>
                <a:cxn ang="0">
                  <a:pos x="8" y="42"/>
                </a:cxn>
                <a:cxn ang="0">
                  <a:pos x="11" y="52"/>
                </a:cxn>
                <a:cxn ang="0">
                  <a:pos x="13" y="63"/>
                </a:cxn>
                <a:cxn ang="0">
                  <a:pos x="13" y="66"/>
                </a:cxn>
                <a:cxn ang="0">
                  <a:pos x="13" y="70"/>
                </a:cxn>
                <a:cxn ang="0">
                  <a:pos x="13" y="73"/>
                </a:cxn>
                <a:cxn ang="0">
                  <a:pos x="13" y="78"/>
                </a:cxn>
                <a:cxn ang="0">
                  <a:pos x="14" y="81"/>
                </a:cxn>
                <a:cxn ang="0">
                  <a:pos x="14" y="85"/>
                </a:cxn>
                <a:cxn ang="0">
                  <a:pos x="14" y="89"/>
                </a:cxn>
                <a:cxn ang="0">
                  <a:pos x="14" y="92"/>
                </a:cxn>
                <a:cxn ang="0">
                  <a:pos x="16" y="95"/>
                </a:cxn>
                <a:cxn ang="0">
                  <a:pos x="16" y="97"/>
                </a:cxn>
              </a:cxnLst>
              <a:rect l="0" t="0" r="r" b="b"/>
              <a:pathLst>
                <a:path w="17" h="98">
                  <a:moveTo>
                    <a:pt x="0" y="0"/>
                  </a:moveTo>
                  <a:lnTo>
                    <a:pt x="1" y="4"/>
                  </a:lnTo>
                  <a:lnTo>
                    <a:pt x="1" y="7"/>
                  </a:lnTo>
                  <a:lnTo>
                    <a:pt x="2" y="11"/>
                  </a:lnTo>
                  <a:lnTo>
                    <a:pt x="4" y="15"/>
                  </a:lnTo>
                  <a:lnTo>
                    <a:pt x="4" y="21"/>
                  </a:lnTo>
                  <a:lnTo>
                    <a:pt x="5" y="27"/>
                  </a:lnTo>
                  <a:lnTo>
                    <a:pt x="7" y="34"/>
                  </a:lnTo>
                  <a:lnTo>
                    <a:pt x="8" y="42"/>
                  </a:lnTo>
                  <a:lnTo>
                    <a:pt x="11" y="52"/>
                  </a:lnTo>
                  <a:lnTo>
                    <a:pt x="13" y="63"/>
                  </a:lnTo>
                  <a:lnTo>
                    <a:pt x="13" y="66"/>
                  </a:lnTo>
                  <a:lnTo>
                    <a:pt x="13" y="70"/>
                  </a:lnTo>
                  <a:lnTo>
                    <a:pt x="13" y="73"/>
                  </a:lnTo>
                  <a:lnTo>
                    <a:pt x="13" y="78"/>
                  </a:lnTo>
                  <a:lnTo>
                    <a:pt x="14" y="81"/>
                  </a:lnTo>
                  <a:lnTo>
                    <a:pt x="14" y="85"/>
                  </a:lnTo>
                  <a:lnTo>
                    <a:pt x="14" y="89"/>
                  </a:lnTo>
                  <a:lnTo>
                    <a:pt x="14" y="92"/>
                  </a:lnTo>
                  <a:lnTo>
                    <a:pt x="16" y="95"/>
                  </a:lnTo>
                  <a:lnTo>
                    <a:pt x="16" y="97"/>
                  </a:lnTo>
                </a:path>
              </a:pathLst>
            </a:custGeom>
            <a:noFill/>
            <a:ln w="12700" cap="rnd" cmpd="sng">
              <a:solidFill>
                <a:srgbClr val="5F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29" name="Freeform 805"/>
            <p:cNvSpPr>
              <a:spLocks/>
            </p:cNvSpPr>
            <p:nvPr/>
          </p:nvSpPr>
          <p:spPr bwMode="auto">
            <a:xfrm>
              <a:off x="526" y="576"/>
              <a:ext cx="10" cy="98"/>
            </a:xfrm>
            <a:custGeom>
              <a:avLst/>
              <a:gdLst/>
              <a:ahLst/>
              <a:cxnLst>
                <a:cxn ang="0">
                  <a:pos x="0" y="0"/>
                </a:cxn>
                <a:cxn ang="0">
                  <a:pos x="1" y="4"/>
                </a:cxn>
                <a:cxn ang="0">
                  <a:pos x="1" y="7"/>
                </a:cxn>
                <a:cxn ang="0">
                  <a:pos x="2" y="11"/>
                </a:cxn>
                <a:cxn ang="0">
                  <a:pos x="4" y="16"/>
                </a:cxn>
                <a:cxn ang="0">
                  <a:pos x="4" y="21"/>
                </a:cxn>
                <a:cxn ang="0">
                  <a:pos x="5" y="27"/>
                </a:cxn>
                <a:cxn ang="0">
                  <a:pos x="7" y="34"/>
                </a:cxn>
                <a:cxn ang="0">
                  <a:pos x="8" y="42"/>
                </a:cxn>
                <a:cxn ang="0">
                  <a:pos x="10" y="52"/>
                </a:cxn>
                <a:cxn ang="0">
                  <a:pos x="13" y="64"/>
                </a:cxn>
                <a:cxn ang="0">
                  <a:pos x="13" y="66"/>
                </a:cxn>
                <a:cxn ang="0">
                  <a:pos x="13" y="70"/>
                </a:cxn>
                <a:cxn ang="0">
                  <a:pos x="13" y="74"/>
                </a:cxn>
                <a:cxn ang="0">
                  <a:pos x="13" y="78"/>
                </a:cxn>
                <a:cxn ang="0">
                  <a:pos x="13" y="82"/>
                </a:cxn>
                <a:cxn ang="0">
                  <a:pos x="14" y="86"/>
                </a:cxn>
                <a:cxn ang="0">
                  <a:pos x="14" y="89"/>
                </a:cxn>
                <a:cxn ang="0">
                  <a:pos x="14" y="92"/>
                </a:cxn>
                <a:cxn ang="0">
                  <a:pos x="14" y="95"/>
                </a:cxn>
                <a:cxn ang="0">
                  <a:pos x="16" y="97"/>
                </a:cxn>
              </a:cxnLst>
              <a:rect l="0" t="0" r="r" b="b"/>
              <a:pathLst>
                <a:path w="17" h="98">
                  <a:moveTo>
                    <a:pt x="0" y="0"/>
                  </a:moveTo>
                  <a:lnTo>
                    <a:pt x="1" y="4"/>
                  </a:lnTo>
                  <a:lnTo>
                    <a:pt x="1" y="7"/>
                  </a:lnTo>
                  <a:lnTo>
                    <a:pt x="2" y="11"/>
                  </a:lnTo>
                  <a:lnTo>
                    <a:pt x="4" y="16"/>
                  </a:lnTo>
                  <a:lnTo>
                    <a:pt x="4" y="21"/>
                  </a:lnTo>
                  <a:lnTo>
                    <a:pt x="5" y="27"/>
                  </a:lnTo>
                  <a:lnTo>
                    <a:pt x="7" y="34"/>
                  </a:lnTo>
                  <a:lnTo>
                    <a:pt x="8" y="42"/>
                  </a:lnTo>
                  <a:lnTo>
                    <a:pt x="10" y="52"/>
                  </a:lnTo>
                  <a:lnTo>
                    <a:pt x="13" y="64"/>
                  </a:lnTo>
                  <a:lnTo>
                    <a:pt x="13" y="66"/>
                  </a:lnTo>
                  <a:lnTo>
                    <a:pt x="13" y="70"/>
                  </a:lnTo>
                  <a:lnTo>
                    <a:pt x="13" y="74"/>
                  </a:lnTo>
                  <a:lnTo>
                    <a:pt x="13" y="78"/>
                  </a:lnTo>
                  <a:lnTo>
                    <a:pt x="13" y="82"/>
                  </a:lnTo>
                  <a:lnTo>
                    <a:pt x="14" y="86"/>
                  </a:lnTo>
                  <a:lnTo>
                    <a:pt x="14" y="89"/>
                  </a:lnTo>
                  <a:lnTo>
                    <a:pt x="14" y="92"/>
                  </a:lnTo>
                  <a:lnTo>
                    <a:pt x="14" y="95"/>
                  </a:lnTo>
                  <a:lnTo>
                    <a:pt x="16" y="97"/>
                  </a:lnTo>
                </a:path>
              </a:pathLst>
            </a:custGeom>
            <a:noFill/>
            <a:ln w="12700" cap="rnd" cmpd="sng">
              <a:solidFill>
                <a:srgbClr val="60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30" name="Freeform 806"/>
            <p:cNvSpPr>
              <a:spLocks/>
            </p:cNvSpPr>
            <p:nvPr/>
          </p:nvSpPr>
          <p:spPr bwMode="auto">
            <a:xfrm>
              <a:off x="526" y="576"/>
              <a:ext cx="10" cy="98"/>
            </a:xfrm>
            <a:custGeom>
              <a:avLst/>
              <a:gdLst/>
              <a:ahLst/>
              <a:cxnLst>
                <a:cxn ang="0">
                  <a:pos x="0" y="0"/>
                </a:cxn>
                <a:cxn ang="0">
                  <a:pos x="0" y="4"/>
                </a:cxn>
                <a:cxn ang="0">
                  <a:pos x="1" y="7"/>
                </a:cxn>
                <a:cxn ang="0">
                  <a:pos x="2" y="11"/>
                </a:cxn>
                <a:cxn ang="0">
                  <a:pos x="2" y="16"/>
                </a:cxn>
                <a:cxn ang="0">
                  <a:pos x="4" y="21"/>
                </a:cxn>
                <a:cxn ang="0">
                  <a:pos x="5" y="28"/>
                </a:cxn>
                <a:cxn ang="0">
                  <a:pos x="7" y="35"/>
                </a:cxn>
                <a:cxn ang="0">
                  <a:pos x="8" y="43"/>
                </a:cxn>
                <a:cxn ang="0">
                  <a:pos x="10" y="53"/>
                </a:cxn>
                <a:cxn ang="0">
                  <a:pos x="13" y="64"/>
                </a:cxn>
                <a:cxn ang="0">
                  <a:pos x="13" y="67"/>
                </a:cxn>
                <a:cxn ang="0">
                  <a:pos x="13" y="70"/>
                </a:cxn>
                <a:cxn ang="0">
                  <a:pos x="13" y="74"/>
                </a:cxn>
                <a:cxn ang="0">
                  <a:pos x="13" y="78"/>
                </a:cxn>
                <a:cxn ang="0">
                  <a:pos x="13" y="82"/>
                </a:cxn>
                <a:cxn ang="0">
                  <a:pos x="13" y="86"/>
                </a:cxn>
                <a:cxn ang="0">
                  <a:pos x="14" y="90"/>
                </a:cxn>
                <a:cxn ang="0">
                  <a:pos x="14" y="93"/>
                </a:cxn>
                <a:cxn ang="0">
                  <a:pos x="14" y="96"/>
                </a:cxn>
                <a:cxn ang="0">
                  <a:pos x="16" y="97"/>
                </a:cxn>
              </a:cxnLst>
              <a:rect l="0" t="0" r="r" b="b"/>
              <a:pathLst>
                <a:path w="17" h="98">
                  <a:moveTo>
                    <a:pt x="0" y="0"/>
                  </a:moveTo>
                  <a:lnTo>
                    <a:pt x="0" y="4"/>
                  </a:lnTo>
                  <a:lnTo>
                    <a:pt x="1" y="7"/>
                  </a:lnTo>
                  <a:lnTo>
                    <a:pt x="2" y="11"/>
                  </a:lnTo>
                  <a:lnTo>
                    <a:pt x="2" y="16"/>
                  </a:lnTo>
                  <a:lnTo>
                    <a:pt x="4" y="21"/>
                  </a:lnTo>
                  <a:lnTo>
                    <a:pt x="5" y="28"/>
                  </a:lnTo>
                  <a:lnTo>
                    <a:pt x="7" y="35"/>
                  </a:lnTo>
                  <a:lnTo>
                    <a:pt x="8" y="43"/>
                  </a:lnTo>
                  <a:lnTo>
                    <a:pt x="10" y="53"/>
                  </a:lnTo>
                  <a:lnTo>
                    <a:pt x="13" y="64"/>
                  </a:lnTo>
                  <a:lnTo>
                    <a:pt x="13" y="67"/>
                  </a:lnTo>
                  <a:lnTo>
                    <a:pt x="13" y="70"/>
                  </a:lnTo>
                  <a:lnTo>
                    <a:pt x="13" y="74"/>
                  </a:lnTo>
                  <a:lnTo>
                    <a:pt x="13" y="78"/>
                  </a:lnTo>
                  <a:lnTo>
                    <a:pt x="13" y="82"/>
                  </a:lnTo>
                  <a:lnTo>
                    <a:pt x="13" y="86"/>
                  </a:lnTo>
                  <a:lnTo>
                    <a:pt x="14" y="90"/>
                  </a:lnTo>
                  <a:lnTo>
                    <a:pt x="14" y="93"/>
                  </a:lnTo>
                  <a:lnTo>
                    <a:pt x="14" y="96"/>
                  </a:lnTo>
                  <a:lnTo>
                    <a:pt x="16" y="97"/>
                  </a:lnTo>
                </a:path>
              </a:pathLst>
            </a:custGeom>
            <a:noFill/>
            <a:ln w="12700" cap="rnd" cmpd="sng">
              <a:solidFill>
                <a:srgbClr val="61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31" name="Freeform 807"/>
            <p:cNvSpPr>
              <a:spLocks/>
            </p:cNvSpPr>
            <p:nvPr/>
          </p:nvSpPr>
          <p:spPr bwMode="auto">
            <a:xfrm>
              <a:off x="526" y="576"/>
              <a:ext cx="10" cy="98"/>
            </a:xfrm>
            <a:custGeom>
              <a:avLst/>
              <a:gdLst/>
              <a:ahLst/>
              <a:cxnLst>
                <a:cxn ang="0">
                  <a:pos x="0" y="0"/>
                </a:cxn>
                <a:cxn ang="0">
                  <a:pos x="0" y="4"/>
                </a:cxn>
                <a:cxn ang="0">
                  <a:pos x="1" y="8"/>
                </a:cxn>
                <a:cxn ang="0">
                  <a:pos x="3" y="12"/>
                </a:cxn>
                <a:cxn ang="0">
                  <a:pos x="3" y="17"/>
                </a:cxn>
                <a:cxn ang="0">
                  <a:pos x="4" y="22"/>
                </a:cxn>
                <a:cxn ang="0">
                  <a:pos x="6" y="28"/>
                </a:cxn>
                <a:cxn ang="0">
                  <a:pos x="8" y="35"/>
                </a:cxn>
                <a:cxn ang="0">
                  <a:pos x="9" y="43"/>
                </a:cxn>
                <a:cxn ang="0">
                  <a:pos x="11" y="53"/>
                </a:cxn>
                <a:cxn ang="0">
                  <a:pos x="12" y="64"/>
                </a:cxn>
                <a:cxn ang="0">
                  <a:pos x="12" y="67"/>
                </a:cxn>
                <a:cxn ang="0">
                  <a:pos x="14" y="71"/>
                </a:cxn>
                <a:cxn ang="0">
                  <a:pos x="14" y="74"/>
                </a:cxn>
                <a:cxn ang="0">
                  <a:pos x="14" y="78"/>
                </a:cxn>
                <a:cxn ang="0">
                  <a:pos x="14" y="82"/>
                </a:cxn>
                <a:cxn ang="0">
                  <a:pos x="14" y="86"/>
                </a:cxn>
                <a:cxn ang="0">
                  <a:pos x="14" y="90"/>
                </a:cxn>
                <a:cxn ang="0">
                  <a:pos x="16" y="93"/>
                </a:cxn>
                <a:cxn ang="0">
                  <a:pos x="16" y="96"/>
                </a:cxn>
                <a:cxn ang="0">
                  <a:pos x="16" y="97"/>
                </a:cxn>
              </a:cxnLst>
              <a:rect l="0" t="0" r="r" b="b"/>
              <a:pathLst>
                <a:path w="17" h="98">
                  <a:moveTo>
                    <a:pt x="0" y="0"/>
                  </a:moveTo>
                  <a:lnTo>
                    <a:pt x="0" y="4"/>
                  </a:lnTo>
                  <a:lnTo>
                    <a:pt x="1" y="8"/>
                  </a:lnTo>
                  <a:lnTo>
                    <a:pt x="3" y="12"/>
                  </a:lnTo>
                  <a:lnTo>
                    <a:pt x="3" y="17"/>
                  </a:lnTo>
                  <a:lnTo>
                    <a:pt x="4" y="22"/>
                  </a:lnTo>
                  <a:lnTo>
                    <a:pt x="6" y="28"/>
                  </a:lnTo>
                  <a:lnTo>
                    <a:pt x="8" y="35"/>
                  </a:lnTo>
                  <a:lnTo>
                    <a:pt x="9" y="43"/>
                  </a:lnTo>
                  <a:lnTo>
                    <a:pt x="11" y="53"/>
                  </a:lnTo>
                  <a:lnTo>
                    <a:pt x="12" y="64"/>
                  </a:lnTo>
                  <a:lnTo>
                    <a:pt x="12" y="67"/>
                  </a:lnTo>
                  <a:lnTo>
                    <a:pt x="14" y="71"/>
                  </a:lnTo>
                  <a:lnTo>
                    <a:pt x="14" y="74"/>
                  </a:lnTo>
                  <a:lnTo>
                    <a:pt x="14" y="78"/>
                  </a:lnTo>
                  <a:lnTo>
                    <a:pt x="14" y="82"/>
                  </a:lnTo>
                  <a:lnTo>
                    <a:pt x="14" y="86"/>
                  </a:lnTo>
                  <a:lnTo>
                    <a:pt x="14" y="90"/>
                  </a:lnTo>
                  <a:lnTo>
                    <a:pt x="16" y="93"/>
                  </a:lnTo>
                  <a:lnTo>
                    <a:pt x="16" y="96"/>
                  </a:lnTo>
                  <a:lnTo>
                    <a:pt x="16" y="97"/>
                  </a:lnTo>
                </a:path>
              </a:pathLst>
            </a:custGeom>
            <a:noFill/>
            <a:ln w="12700" cap="rnd" cmpd="sng">
              <a:solidFill>
                <a:srgbClr val="61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32" name="Freeform 808"/>
            <p:cNvSpPr>
              <a:spLocks/>
            </p:cNvSpPr>
            <p:nvPr/>
          </p:nvSpPr>
          <p:spPr bwMode="auto">
            <a:xfrm>
              <a:off x="526" y="576"/>
              <a:ext cx="10" cy="99"/>
            </a:xfrm>
            <a:custGeom>
              <a:avLst/>
              <a:gdLst/>
              <a:ahLst/>
              <a:cxnLst>
                <a:cxn ang="0">
                  <a:pos x="0" y="0"/>
                </a:cxn>
                <a:cxn ang="0">
                  <a:pos x="0" y="4"/>
                </a:cxn>
                <a:cxn ang="0">
                  <a:pos x="1" y="8"/>
                </a:cxn>
                <a:cxn ang="0">
                  <a:pos x="3" y="12"/>
                </a:cxn>
                <a:cxn ang="0">
                  <a:pos x="3" y="17"/>
                </a:cxn>
                <a:cxn ang="0">
                  <a:pos x="4" y="22"/>
                </a:cxn>
                <a:cxn ang="0">
                  <a:pos x="6" y="28"/>
                </a:cxn>
                <a:cxn ang="0">
                  <a:pos x="8" y="35"/>
                </a:cxn>
                <a:cxn ang="0">
                  <a:pos x="9" y="43"/>
                </a:cxn>
                <a:cxn ang="0">
                  <a:pos x="11" y="53"/>
                </a:cxn>
                <a:cxn ang="0">
                  <a:pos x="12" y="64"/>
                </a:cxn>
                <a:cxn ang="0">
                  <a:pos x="12" y="67"/>
                </a:cxn>
                <a:cxn ang="0">
                  <a:pos x="12" y="71"/>
                </a:cxn>
                <a:cxn ang="0">
                  <a:pos x="12" y="75"/>
                </a:cxn>
                <a:cxn ang="0">
                  <a:pos x="14" y="78"/>
                </a:cxn>
                <a:cxn ang="0">
                  <a:pos x="14" y="83"/>
                </a:cxn>
                <a:cxn ang="0">
                  <a:pos x="14" y="86"/>
                </a:cxn>
                <a:cxn ang="0">
                  <a:pos x="14" y="90"/>
                </a:cxn>
                <a:cxn ang="0">
                  <a:pos x="14" y="93"/>
                </a:cxn>
                <a:cxn ang="0">
                  <a:pos x="16" y="96"/>
                </a:cxn>
                <a:cxn ang="0">
                  <a:pos x="16" y="98"/>
                </a:cxn>
              </a:cxnLst>
              <a:rect l="0" t="0" r="r" b="b"/>
              <a:pathLst>
                <a:path w="17" h="99">
                  <a:moveTo>
                    <a:pt x="0" y="0"/>
                  </a:moveTo>
                  <a:lnTo>
                    <a:pt x="0" y="4"/>
                  </a:lnTo>
                  <a:lnTo>
                    <a:pt x="1" y="8"/>
                  </a:lnTo>
                  <a:lnTo>
                    <a:pt x="3" y="12"/>
                  </a:lnTo>
                  <a:lnTo>
                    <a:pt x="3" y="17"/>
                  </a:lnTo>
                  <a:lnTo>
                    <a:pt x="4" y="22"/>
                  </a:lnTo>
                  <a:lnTo>
                    <a:pt x="6" y="28"/>
                  </a:lnTo>
                  <a:lnTo>
                    <a:pt x="8" y="35"/>
                  </a:lnTo>
                  <a:lnTo>
                    <a:pt x="9" y="43"/>
                  </a:lnTo>
                  <a:lnTo>
                    <a:pt x="11" y="53"/>
                  </a:lnTo>
                  <a:lnTo>
                    <a:pt x="12" y="64"/>
                  </a:lnTo>
                  <a:lnTo>
                    <a:pt x="12" y="67"/>
                  </a:lnTo>
                  <a:lnTo>
                    <a:pt x="12" y="71"/>
                  </a:lnTo>
                  <a:lnTo>
                    <a:pt x="12" y="75"/>
                  </a:lnTo>
                  <a:lnTo>
                    <a:pt x="14" y="78"/>
                  </a:lnTo>
                  <a:lnTo>
                    <a:pt x="14" y="83"/>
                  </a:lnTo>
                  <a:lnTo>
                    <a:pt x="14" y="86"/>
                  </a:lnTo>
                  <a:lnTo>
                    <a:pt x="14" y="90"/>
                  </a:lnTo>
                  <a:lnTo>
                    <a:pt x="14" y="93"/>
                  </a:lnTo>
                  <a:lnTo>
                    <a:pt x="16" y="96"/>
                  </a:lnTo>
                  <a:lnTo>
                    <a:pt x="16" y="98"/>
                  </a:lnTo>
                </a:path>
              </a:pathLst>
            </a:custGeom>
            <a:noFill/>
            <a:ln w="12700" cap="rnd" cmpd="sng">
              <a:solidFill>
                <a:srgbClr val="62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33" name="Freeform 809"/>
            <p:cNvSpPr>
              <a:spLocks/>
            </p:cNvSpPr>
            <p:nvPr/>
          </p:nvSpPr>
          <p:spPr bwMode="auto">
            <a:xfrm>
              <a:off x="526" y="576"/>
              <a:ext cx="10" cy="99"/>
            </a:xfrm>
            <a:custGeom>
              <a:avLst/>
              <a:gdLst/>
              <a:ahLst/>
              <a:cxnLst>
                <a:cxn ang="0">
                  <a:pos x="0" y="0"/>
                </a:cxn>
                <a:cxn ang="0">
                  <a:pos x="0" y="4"/>
                </a:cxn>
                <a:cxn ang="0">
                  <a:pos x="1" y="8"/>
                </a:cxn>
                <a:cxn ang="0">
                  <a:pos x="3" y="12"/>
                </a:cxn>
                <a:cxn ang="0">
                  <a:pos x="3" y="17"/>
                </a:cxn>
                <a:cxn ang="0">
                  <a:pos x="4" y="23"/>
                </a:cxn>
                <a:cxn ang="0">
                  <a:pos x="6" y="29"/>
                </a:cxn>
                <a:cxn ang="0">
                  <a:pos x="8" y="36"/>
                </a:cxn>
                <a:cxn ang="0">
                  <a:pos x="9" y="44"/>
                </a:cxn>
                <a:cxn ang="0">
                  <a:pos x="11" y="53"/>
                </a:cxn>
                <a:cxn ang="0">
                  <a:pos x="12" y="64"/>
                </a:cxn>
                <a:cxn ang="0">
                  <a:pos x="12" y="67"/>
                </a:cxn>
                <a:cxn ang="0">
                  <a:pos x="12" y="71"/>
                </a:cxn>
                <a:cxn ang="0">
                  <a:pos x="12" y="75"/>
                </a:cxn>
                <a:cxn ang="0">
                  <a:pos x="12" y="79"/>
                </a:cxn>
                <a:cxn ang="0">
                  <a:pos x="14" y="83"/>
                </a:cxn>
                <a:cxn ang="0">
                  <a:pos x="14" y="87"/>
                </a:cxn>
                <a:cxn ang="0">
                  <a:pos x="14" y="90"/>
                </a:cxn>
                <a:cxn ang="0">
                  <a:pos x="14" y="93"/>
                </a:cxn>
                <a:cxn ang="0">
                  <a:pos x="14" y="96"/>
                </a:cxn>
                <a:cxn ang="0">
                  <a:pos x="16" y="98"/>
                </a:cxn>
              </a:cxnLst>
              <a:rect l="0" t="0" r="r" b="b"/>
              <a:pathLst>
                <a:path w="17" h="99">
                  <a:moveTo>
                    <a:pt x="0" y="0"/>
                  </a:moveTo>
                  <a:lnTo>
                    <a:pt x="0" y="4"/>
                  </a:lnTo>
                  <a:lnTo>
                    <a:pt x="1" y="8"/>
                  </a:lnTo>
                  <a:lnTo>
                    <a:pt x="3" y="12"/>
                  </a:lnTo>
                  <a:lnTo>
                    <a:pt x="3" y="17"/>
                  </a:lnTo>
                  <a:lnTo>
                    <a:pt x="4" y="23"/>
                  </a:lnTo>
                  <a:lnTo>
                    <a:pt x="6" y="29"/>
                  </a:lnTo>
                  <a:lnTo>
                    <a:pt x="8" y="36"/>
                  </a:lnTo>
                  <a:lnTo>
                    <a:pt x="9" y="44"/>
                  </a:lnTo>
                  <a:lnTo>
                    <a:pt x="11" y="53"/>
                  </a:lnTo>
                  <a:lnTo>
                    <a:pt x="12" y="64"/>
                  </a:lnTo>
                  <a:lnTo>
                    <a:pt x="12" y="67"/>
                  </a:lnTo>
                  <a:lnTo>
                    <a:pt x="12" y="71"/>
                  </a:lnTo>
                  <a:lnTo>
                    <a:pt x="12" y="75"/>
                  </a:lnTo>
                  <a:lnTo>
                    <a:pt x="12" y="79"/>
                  </a:lnTo>
                  <a:lnTo>
                    <a:pt x="14" y="83"/>
                  </a:lnTo>
                  <a:lnTo>
                    <a:pt x="14" y="87"/>
                  </a:lnTo>
                  <a:lnTo>
                    <a:pt x="14" y="90"/>
                  </a:lnTo>
                  <a:lnTo>
                    <a:pt x="14" y="93"/>
                  </a:lnTo>
                  <a:lnTo>
                    <a:pt x="14" y="96"/>
                  </a:lnTo>
                  <a:lnTo>
                    <a:pt x="16" y="98"/>
                  </a:lnTo>
                </a:path>
              </a:pathLst>
            </a:custGeom>
            <a:noFill/>
            <a:ln w="12700" cap="rnd" cmpd="sng">
              <a:solidFill>
                <a:srgbClr val="63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34" name="Freeform 810"/>
            <p:cNvSpPr>
              <a:spLocks/>
            </p:cNvSpPr>
            <p:nvPr/>
          </p:nvSpPr>
          <p:spPr bwMode="auto">
            <a:xfrm>
              <a:off x="526" y="576"/>
              <a:ext cx="10" cy="99"/>
            </a:xfrm>
            <a:custGeom>
              <a:avLst/>
              <a:gdLst/>
              <a:ahLst/>
              <a:cxnLst>
                <a:cxn ang="0">
                  <a:pos x="0" y="0"/>
                </a:cxn>
                <a:cxn ang="0">
                  <a:pos x="0" y="4"/>
                </a:cxn>
                <a:cxn ang="0">
                  <a:pos x="1" y="8"/>
                </a:cxn>
                <a:cxn ang="0">
                  <a:pos x="3" y="13"/>
                </a:cxn>
                <a:cxn ang="0">
                  <a:pos x="3" y="17"/>
                </a:cxn>
                <a:cxn ang="0">
                  <a:pos x="4" y="23"/>
                </a:cxn>
                <a:cxn ang="0">
                  <a:pos x="6" y="29"/>
                </a:cxn>
                <a:cxn ang="0">
                  <a:pos x="8" y="36"/>
                </a:cxn>
                <a:cxn ang="0">
                  <a:pos x="9" y="44"/>
                </a:cxn>
                <a:cxn ang="0">
                  <a:pos x="11" y="54"/>
                </a:cxn>
                <a:cxn ang="0">
                  <a:pos x="12" y="64"/>
                </a:cxn>
                <a:cxn ang="0">
                  <a:pos x="12" y="67"/>
                </a:cxn>
                <a:cxn ang="0">
                  <a:pos x="12" y="71"/>
                </a:cxn>
                <a:cxn ang="0">
                  <a:pos x="12" y="75"/>
                </a:cxn>
                <a:cxn ang="0">
                  <a:pos x="12" y="79"/>
                </a:cxn>
                <a:cxn ang="0">
                  <a:pos x="12" y="83"/>
                </a:cxn>
                <a:cxn ang="0">
                  <a:pos x="12" y="87"/>
                </a:cxn>
                <a:cxn ang="0">
                  <a:pos x="14" y="90"/>
                </a:cxn>
                <a:cxn ang="0">
                  <a:pos x="14" y="94"/>
                </a:cxn>
                <a:cxn ang="0">
                  <a:pos x="14" y="96"/>
                </a:cxn>
                <a:cxn ang="0">
                  <a:pos x="16" y="98"/>
                </a:cxn>
              </a:cxnLst>
              <a:rect l="0" t="0" r="r" b="b"/>
              <a:pathLst>
                <a:path w="17" h="99">
                  <a:moveTo>
                    <a:pt x="0" y="0"/>
                  </a:moveTo>
                  <a:lnTo>
                    <a:pt x="0" y="4"/>
                  </a:lnTo>
                  <a:lnTo>
                    <a:pt x="1" y="8"/>
                  </a:lnTo>
                  <a:lnTo>
                    <a:pt x="3" y="13"/>
                  </a:lnTo>
                  <a:lnTo>
                    <a:pt x="3" y="17"/>
                  </a:lnTo>
                  <a:lnTo>
                    <a:pt x="4" y="23"/>
                  </a:lnTo>
                  <a:lnTo>
                    <a:pt x="6" y="29"/>
                  </a:lnTo>
                  <a:lnTo>
                    <a:pt x="8" y="36"/>
                  </a:lnTo>
                  <a:lnTo>
                    <a:pt x="9" y="44"/>
                  </a:lnTo>
                  <a:lnTo>
                    <a:pt x="11" y="54"/>
                  </a:lnTo>
                  <a:lnTo>
                    <a:pt x="12" y="64"/>
                  </a:lnTo>
                  <a:lnTo>
                    <a:pt x="12" y="67"/>
                  </a:lnTo>
                  <a:lnTo>
                    <a:pt x="12" y="71"/>
                  </a:lnTo>
                  <a:lnTo>
                    <a:pt x="12" y="75"/>
                  </a:lnTo>
                  <a:lnTo>
                    <a:pt x="12" y="79"/>
                  </a:lnTo>
                  <a:lnTo>
                    <a:pt x="12" y="83"/>
                  </a:lnTo>
                  <a:lnTo>
                    <a:pt x="12" y="87"/>
                  </a:lnTo>
                  <a:lnTo>
                    <a:pt x="14" y="90"/>
                  </a:lnTo>
                  <a:lnTo>
                    <a:pt x="14" y="94"/>
                  </a:lnTo>
                  <a:lnTo>
                    <a:pt x="14" y="96"/>
                  </a:lnTo>
                  <a:lnTo>
                    <a:pt x="16" y="98"/>
                  </a:lnTo>
                </a:path>
              </a:pathLst>
            </a:custGeom>
            <a:noFill/>
            <a:ln w="12700" cap="rnd" cmpd="sng">
              <a:solidFill>
                <a:srgbClr val="64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35" name="Freeform 811"/>
            <p:cNvSpPr>
              <a:spLocks/>
            </p:cNvSpPr>
            <p:nvPr/>
          </p:nvSpPr>
          <p:spPr bwMode="auto">
            <a:xfrm>
              <a:off x="526" y="576"/>
              <a:ext cx="10" cy="99"/>
            </a:xfrm>
            <a:custGeom>
              <a:avLst/>
              <a:gdLst/>
              <a:ahLst/>
              <a:cxnLst>
                <a:cxn ang="0">
                  <a:pos x="0" y="0"/>
                </a:cxn>
                <a:cxn ang="0">
                  <a:pos x="0" y="5"/>
                </a:cxn>
                <a:cxn ang="0">
                  <a:pos x="1" y="9"/>
                </a:cxn>
                <a:cxn ang="0">
                  <a:pos x="1" y="13"/>
                </a:cxn>
                <a:cxn ang="0">
                  <a:pos x="3" y="18"/>
                </a:cxn>
                <a:cxn ang="0">
                  <a:pos x="5" y="23"/>
                </a:cxn>
                <a:cxn ang="0">
                  <a:pos x="7" y="29"/>
                </a:cxn>
                <a:cxn ang="0">
                  <a:pos x="8" y="36"/>
                </a:cxn>
                <a:cxn ang="0">
                  <a:pos x="10" y="45"/>
                </a:cxn>
                <a:cxn ang="0">
                  <a:pos x="12" y="54"/>
                </a:cxn>
                <a:cxn ang="0">
                  <a:pos x="14" y="64"/>
                </a:cxn>
                <a:cxn ang="0">
                  <a:pos x="14" y="68"/>
                </a:cxn>
                <a:cxn ang="0">
                  <a:pos x="14" y="72"/>
                </a:cxn>
                <a:cxn ang="0">
                  <a:pos x="14" y="75"/>
                </a:cxn>
                <a:cxn ang="0">
                  <a:pos x="14" y="79"/>
                </a:cxn>
                <a:cxn ang="0">
                  <a:pos x="14" y="83"/>
                </a:cxn>
                <a:cxn ang="0">
                  <a:pos x="14" y="87"/>
                </a:cxn>
                <a:cxn ang="0">
                  <a:pos x="14" y="90"/>
                </a:cxn>
                <a:cxn ang="0">
                  <a:pos x="16" y="94"/>
                </a:cxn>
                <a:cxn ang="0">
                  <a:pos x="16" y="96"/>
                </a:cxn>
                <a:cxn ang="0">
                  <a:pos x="16" y="98"/>
                </a:cxn>
              </a:cxnLst>
              <a:rect l="0" t="0" r="r" b="b"/>
              <a:pathLst>
                <a:path w="17" h="99">
                  <a:moveTo>
                    <a:pt x="0" y="0"/>
                  </a:moveTo>
                  <a:lnTo>
                    <a:pt x="0" y="5"/>
                  </a:lnTo>
                  <a:lnTo>
                    <a:pt x="1" y="9"/>
                  </a:lnTo>
                  <a:lnTo>
                    <a:pt x="1" y="13"/>
                  </a:lnTo>
                  <a:lnTo>
                    <a:pt x="3" y="18"/>
                  </a:lnTo>
                  <a:lnTo>
                    <a:pt x="5" y="23"/>
                  </a:lnTo>
                  <a:lnTo>
                    <a:pt x="7" y="29"/>
                  </a:lnTo>
                  <a:lnTo>
                    <a:pt x="8" y="36"/>
                  </a:lnTo>
                  <a:lnTo>
                    <a:pt x="10" y="45"/>
                  </a:lnTo>
                  <a:lnTo>
                    <a:pt x="12" y="54"/>
                  </a:lnTo>
                  <a:lnTo>
                    <a:pt x="14" y="64"/>
                  </a:lnTo>
                  <a:lnTo>
                    <a:pt x="14" y="68"/>
                  </a:lnTo>
                  <a:lnTo>
                    <a:pt x="14" y="72"/>
                  </a:lnTo>
                  <a:lnTo>
                    <a:pt x="14" y="75"/>
                  </a:lnTo>
                  <a:lnTo>
                    <a:pt x="14" y="79"/>
                  </a:lnTo>
                  <a:lnTo>
                    <a:pt x="14" y="83"/>
                  </a:lnTo>
                  <a:lnTo>
                    <a:pt x="14" y="87"/>
                  </a:lnTo>
                  <a:lnTo>
                    <a:pt x="14" y="90"/>
                  </a:lnTo>
                  <a:lnTo>
                    <a:pt x="16" y="94"/>
                  </a:lnTo>
                  <a:lnTo>
                    <a:pt x="16" y="96"/>
                  </a:lnTo>
                  <a:lnTo>
                    <a:pt x="16" y="98"/>
                  </a:lnTo>
                </a:path>
              </a:pathLst>
            </a:custGeom>
            <a:noFill/>
            <a:ln w="12700" cap="rnd" cmpd="sng">
              <a:solidFill>
                <a:srgbClr val="65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36" name="Freeform 812"/>
            <p:cNvSpPr>
              <a:spLocks/>
            </p:cNvSpPr>
            <p:nvPr/>
          </p:nvSpPr>
          <p:spPr bwMode="auto">
            <a:xfrm>
              <a:off x="526" y="576"/>
              <a:ext cx="10" cy="99"/>
            </a:xfrm>
            <a:custGeom>
              <a:avLst/>
              <a:gdLst/>
              <a:ahLst/>
              <a:cxnLst>
                <a:cxn ang="0">
                  <a:pos x="0" y="0"/>
                </a:cxn>
                <a:cxn ang="0">
                  <a:pos x="0" y="5"/>
                </a:cxn>
                <a:cxn ang="0">
                  <a:pos x="1" y="9"/>
                </a:cxn>
                <a:cxn ang="0">
                  <a:pos x="1" y="13"/>
                </a:cxn>
                <a:cxn ang="0">
                  <a:pos x="3" y="18"/>
                </a:cxn>
                <a:cxn ang="0">
                  <a:pos x="5" y="24"/>
                </a:cxn>
                <a:cxn ang="0">
                  <a:pos x="7" y="30"/>
                </a:cxn>
                <a:cxn ang="0">
                  <a:pos x="8" y="37"/>
                </a:cxn>
                <a:cxn ang="0">
                  <a:pos x="10" y="45"/>
                </a:cxn>
                <a:cxn ang="0">
                  <a:pos x="10" y="54"/>
                </a:cxn>
                <a:cxn ang="0">
                  <a:pos x="14" y="64"/>
                </a:cxn>
                <a:cxn ang="0">
                  <a:pos x="14" y="68"/>
                </a:cxn>
                <a:cxn ang="0">
                  <a:pos x="14" y="72"/>
                </a:cxn>
                <a:cxn ang="0">
                  <a:pos x="14" y="76"/>
                </a:cxn>
                <a:cxn ang="0">
                  <a:pos x="14" y="80"/>
                </a:cxn>
                <a:cxn ang="0">
                  <a:pos x="14" y="84"/>
                </a:cxn>
                <a:cxn ang="0">
                  <a:pos x="14" y="87"/>
                </a:cxn>
                <a:cxn ang="0">
                  <a:pos x="14" y="91"/>
                </a:cxn>
                <a:cxn ang="0">
                  <a:pos x="14" y="94"/>
                </a:cxn>
                <a:cxn ang="0">
                  <a:pos x="16" y="96"/>
                </a:cxn>
                <a:cxn ang="0">
                  <a:pos x="16" y="98"/>
                </a:cxn>
              </a:cxnLst>
              <a:rect l="0" t="0" r="r" b="b"/>
              <a:pathLst>
                <a:path w="17" h="99">
                  <a:moveTo>
                    <a:pt x="0" y="0"/>
                  </a:moveTo>
                  <a:lnTo>
                    <a:pt x="0" y="5"/>
                  </a:lnTo>
                  <a:lnTo>
                    <a:pt x="1" y="9"/>
                  </a:lnTo>
                  <a:lnTo>
                    <a:pt x="1" y="13"/>
                  </a:lnTo>
                  <a:lnTo>
                    <a:pt x="3" y="18"/>
                  </a:lnTo>
                  <a:lnTo>
                    <a:pt x="5" y="24"/>
                  </a:lnTo>
                  <a:lnTo>
                    <a:pt x="7" y="30"/>
                  </a:lnTo>
                  <a:lnTo>
                    <a:pt x="8" y="37"/>
                  </a:lnTo>
                  <a:lnTo>
                    <a:pt x="10" y="45"/>
                  </a:lnTo>
                  <a:lnTo>
                    <a:pt x="10" y="54"/>
                  </a:lnTo>
                  <a:lnTo>
                    <a:pt x="14" y="64"/>
                  </a:lnTo>
                  <a:lnTo>
                    <a:pt x="14" y="68"/>
                  </a:lnTo>
                  <a:lnTo>
                    <a:pt x="14" y="72"/>
                  </a:lnTo>
                  <a:lnTo>
                    <a:pt x="14" y="76"/>
                  </a:lnTo>
                  <a:lnTo>
                    <a:pt x="14" y="80"/>
                  </a:lnTo>
                  <a:lnTo>
                    <a:pt x="14" y="84"/>
                  </a:lnTo>
                  <a:lnTo>
                    <a:pt x="14" y="87"/>
                  </a:lnTo>
                  <a:lnTo>
                    <a:pt x="14" y="91"/>
                  </a:lnTo>
                  <a:lnTo>
                    <a:pt x="14" y="94"/>
                  </a:lnTo>
                  <a:lnTo>
                    <a:pt x="16" y="96"/>
                  </a:lnTo>
                  <a:lnTo>
                    <a:pt x="16" y="98"/>
                  </a:lnTo>
                </a:path>
              </a:pathLst>
            </a:custGeom>
            <a:noFill/>
            <a:ln w="12700" cap="rnd" cmpd="sng">
              <a:solidFill>
                <a:srgbClr val="66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37" name="Freeform 813"/>
            <p:cNvSpPr>
              <a:spLocks/>
            </p:cNvSpPr>
            <p:nvPr/>
          </p:nvSpPr>
          <p:spPr bwMode="auto">
            <a:xfrm>
              <a:off x="526" y="576"/>
              <a:ext cx="10" cy="99"/>
            </a:xfrm>
            <a:custGeom>
              <a:avLst/>
              <a:gdLst/>
              <a:ahLst/>
              <a:cxnLst>
                <a:cxn ang="0">
                  <a:pos x="0" y="0"/>
                </a:cxn>
                <a:cxn ang="0">
                  <a:pos x="0" y="5"/>
                </a:cxn>
                <a:cxn ang="0">
                  <a:pos x="1" y="9"/>
                </a:cxn>
                <a:cxn ang="0">
                  <a:pos x="1" y="14"/>
                </a:cxn>
                <a:cxn ang="0">
                  <a:pos x="3" y="19"/>
                </a:cxn>
                <a:cxn ang="0">
                  <a:pos x="5" y="24"/>
                </a:cxn>
                <a:cxn ang="0">
                  <a:pos x="7" y="30"/>
                </a:cxn>
                <a:cxn ang="0">
                  <a:pos x="8" y="37"/>
                </a:cxn>
                <a:cxn ang="0">
                  <a:pos x="10" y="45"/>
                </a:cxn>
                <a:cxn ang="0">
                  <a:pos x="10" y="54"/>
                </a:cxn>
                <a:cxn ang="0">
                  <a:pos x="12" y="64"/>
                </a:cxn>
                <a:cxn ang="0">
                  <a:pos x="12" y="68"/>
                </a:cxn>
                <a:cxn ang="0">
                  <a:pos x="14" y="72"/>
                </a:cxn>
                <a:cxn ang="0">
                  <a:pos x="14" y="76"/>
                </a:cxn>
                <a:cxn ang="0">
                  <a:pos x="14" y="80"/>
                </a:cxn>
                <a:cxn ang="0">
                  <a:pos x="14" y="84"/>
                </a:cxn>
                <a:cxn ang="0">
                  <a:pos x="14" y="88"/>
                </a:cxn>
                <a:cxn ang="0">
                  <a:pos x="14" y="91"/>
                </a:cxn>
                <a:cxn ang="0">
                  <a:pos x="14" y="94"/>
                </a:cxn>
                <a:cxn ang="0">
                  <a:pos x="14" y="96"/>
                </a:cxn>
                <a:cxn ang="0">
                  <a:pos x="16" y="98"/>
                </a:cxn>
              </a:cxnLst>
              <a:rect l="0" t="0" r="r" b="b"/>
              <a:pathLst>
                <a:path w="17" h="99">
                  <a:moveTo>
                    <a:pt x="0" y="0"/>
                  </a:moveTo>
                  <a:lnTo>
                    <a:pt x="0" y="5"/>
                  </a:lnTo>
                  <a:lnTo>
                    <a:pt x="1" y="9"/>
                  </a:lnTo>
                  <a:lnTo>
                    <a:pt x="1" y="14"/>
                  </a:lnTo>
                  <a:lnTo>
                    <a:pt x="3" y="19"/>
                  </a:lnTo>
                  <a:lnTo>
                    <a:pt x="5" y="24"/>
                  </a:lnTo>
                  <a:lnTo>
                    <a:pt x="7" y="30"/>
                  </a:lnTo>
                  <a:lnTo>
                    <a:pt x="8" y="37"/>
                  </a:lnTo>
                  <a:lnTo>
                    <a:pt x="10" y="45"/>
                  </a:lnTo>
                  <a:lnTo>
                    <a:pt x="10" y="54"/>
                  </a:lnTo>
                  <a:lnTo>
                    <a:pt x="12" y="64"/>
                  </a:lnTo>
                  <a:lnTo>
                    <a:pt x="12" y="68"/>
                  </a:lnTo>
                  <a:lnTo>
                    <a:pt x="14" y="72"/>
                  </a:lnTo>
                  <a:lnTo>
                    <a:pt x="14" y="76"/>
                  </a:lnTo>
                  <a:lnTo>
                    <a:pt x="14" y="80"/>
                  </a:lnTo>
                  <a:lnTo>
                    <a:pt x="14" y="84"/>
                  </a:lnTo>
                  <a:lnTo>
                    <a:pt x="14" y="88"/>
                  </a:lnTo>
                  <a:lnTo>
                    <a:pt x="14" y="91"/>
                  </a:lnTo>
                  <a:lnTo>
                    <a:pt x="14" y="94"/>
                  </a:lnTo>
                  <a:lnTo>
                    <a:pt x="14" y="96"/>
                  </a:lnTo>
                  <a:lnTo>
                    <a:pt x="16" y="98"/>
                  </a:lnTo>
                </a:path>
              </a:pathLst>
            </a:custGeom>
            <a:noFill/>
            <a:ln w="12700" cap="rnd" cmpd="sng">
              <a:solidFill>
                <a:srgbClr val="6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38" name="Freeform 814"/>
            <p:cNvSpPr>
              <a:spLocks/>
            </p:cNvSpPr>
            <p:nvPr/>
          </p:nvSpPr>
          <p:spPr bwMode="auto">
            <a:xfrm>
              <a:off x="526" y="576"/>
              <a:ext cx="10" cy="99"/>
            </a:xfrm>
            <a:custGeom>
              <a:avLst/>
              <a:gdLst/>
              <a:ahLst/>
              <a:cxnLst>
                <a:cxn ang="0">
                  <a:pos x="0" y="0"/>
                </a:cxn>
                <a:cxn ang="0">
                  <a:pos x="0" y="5"/>
                </a:cxn>
                <a:cxn ang="0">
                  <a:pos x="1" y="9"/>
                </a:cxn>
                <a:cxn ang="0">
                  <a:pos x="1" y="14"/>
                </a:cxn>
                <a:cxn ang="0">
                  <a:pos x="3" y="19"/>
                </a:cxn>
                <a:cxn ang="0">
                  <a:pos x="5" y="25"/>
                </a:cxn>
                <a:cxn ang="0">
                  <a:pos x="7" y="31"/>
                </a:cxn>
                <a:cxn ang="0">
                  <a:pos x="8" y="38"/>
                </a:cxn>
                <a:cxn ang="0">
                  <a:pos x="10" y="46"/>
                </a:cxn>
                <a:cxn ang="0">
                  <a:pos x="10" y="54"/>
                </a:cxn>
                <a:cxn ang="0">
                  <a:pos x="12" y="65"/>
                </a:cxn>
                <a:cxn ang="0">
                  <a:pos x="12" y="68"/>
                </a:cxn>
                <a:cxn ang="0">
                  <a:pos x="12" y="72"/>
                </a:cxn>
                <a:cxn ang="0">
                  <a:pos x="12" y="76"/>
                </a:cxn>
                <a:cxn ang="0">
                  <a:pos x="12" y="80"/>
                </a:cxn>
                <a:cxn ang="0">
                  <a:pos x="14" y="84"/>
                </a:cxn>
                <a:cxn ang="0">
                  <a:pos x="14" y="88"/>
                </a:cxn>
                <a:cxn ang="0">
                  <a:pos x="14" y="91"/>
                </a:cxn>
                <a:cxn ang="0">
                  <a:pos x="14" y="94"/>
                </a:cxn>
                <a:cxn ang="0">
                  <a:pos x="14" y="96"/>
                </a:cxn>
                <a:cxn ang="0">
                  <a:pos x="16" y="98"/>
                </a:cxn>
              </a:cxnLst>
              <a:rect l="0" t="0" r="r" b="b"/>
              <a:pathLst>
                <a:path w="17" h="99">
                  <a:moveTo>
                    <a:pt x="0" y="0"/>
                  </a:moveTo>
                  <a:lnTo>
                    <a:pt x="0" y="5"/>
                  </a:lnTo>
                  <a:lnTo>
                    <a:pt x="1" y="9"/>
                  </a:lnTo>
                  <a:lnTo>
                    <a:pt x="1" y="14"/>
                  </a:lnTo>
                  <a:lnTo>
                    <a:pt x="3" y="19"/>
                  </a:lnTo>
                  <a:lnTo>
                    <a:pt x="5" y="25"/>
                  </a:lnTo>
                  <a:lnTo>
                    <a:pt x="7" y="31"/>
                  </a:lnTo>
                  <a:lnTo>
                    <a:pt x="8" y="38"/>
                  </a:lnTo>
                  <a:lnTo>
                    <a:pt x="10" y="46"/>
                  </a:lnTo>
                  <a:lnTo>
                    <a:pt x="10" y="54"/>
                  </a:lnTo>
                  <a:lnTo>
                    <a:pt x="12" y="65"/>
                  </a:lnTo>
                  <a:lnTo>
                    <a:pt x="12" y="68"/>
                  </a:lnTo>
                  <a:lnTo>
                    <a:pt x="12" y="72"/>
                  </a:lnTo>
                  <a:lnTo>
                    <a:pt x="12" y="76"/>
                  </a:lnTo>
                  <a:lnTo>
                    <a:pt x="12" y="80"/>
                  </a:lnTo>
                  <a:lnTo>
                    <a:pt x="14" y="84"/>
                  </a:lnTo>
                  <a:lnTo>
                    <a:pt x="14" y="88"/>
                  </a:lnTo>
                  <a:lnTo>
                    <a:pt x="14" y="91"/>
                  </a:lnTo>
                  <a:lnTo>
                    <a:pt x="14" y="94"/>
                  </a:lnTo>
                  <a:lnTo>
                    <a:pt x="14" y="96"/>
                  </a:lnTo>
                  <a:lnTo>
                    <a:pt x="16" y="98"/>
                  </a:lnTo>
                </a:path>
              </a:pathLst>
            </a:custGeom>
            <a:noFill/>
            <a:ln w="12700" cap="rnd" cmpd="sng">
              <a:solidFill>
                <a:srgbClr val="68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39" name="Freeform 815"/>
            <p:cNvSpPr>
              <a:spLocks/>
            </p:cNvSpPr>
            <p:nvPr/>
          </p:nvSpPr>
          <p:spPr bwMode="auto">
            <a:xfrm>
              <a:off x="526" y="576"/>
              <a:ext cx="10" cy="99"/>
            </a:xfrm>
            <a:custGeom>
              <a:avLst/>
              <a:gdLst/>
              <a:ahLst/>
              <a:cxnLst>
                <a:cxn ang="0">
                  <a:pos x="0" y="0"/>
                </a:cxn>
                <a:cxn ang="0">
                  <a:pos x="0" y="5"/>
                </a:cxn>
                <a:cxn ang="0">
                  <a:pos x="2" y="10"/>
                </a:cxn>
                <a:cxn ang="0">
                  <a:pos x="2" y="14"/>
                </a:cxn>
                <a:cxn ang="0">
                  <a:pos x="4" y="19"/>
                </a:cxn>
                <a:cxn ang="0">
                  <a:pos x="6" y="25"/>
                </a:cxn>
                <a:cxn ang="0">
                  <a:pos x="8" y="31"/>
                </a:cxn>
                <a:cxn ang="0">
                  <a:pos x="8" y="38"/>
                </a:cxn>
                <a:cxn ang="0">
                  <a:pos x="10" y="46"/>
                </a:cxn>
                <a:cxn ang="0">
                  <a:pos x="12" y="55"/>
                </a:cxn>
                <a:cxn ang="0">
                  <a:pos x="14" y="65"/>
                </a:cxn>
                <a:cxn ang="0">
                  <a:pos x="14" y="68"/>
                </a:cxn>
                <a:cxn ang="0">
                  <a:pos x="14" y="72"/>
                </a:cxn>
                <a:cxn ang="0">
                  <a:pos x="14" y="77"/>
                </a:cxn>
                <a:cxn ang="0">
                  <a:pos x="14" y="80"/>
                </a:cxn>
                <a:cxn ang="0">
                  <a:pos x="14" y="84"/>
                </a:cxn>
                <a:cxn ang="0">
                  <a:pos x="14" y="88"/>
                </a:cxn>
                <a:cxn ang="0">
                  <a:pos x="16" y="91"/>
                </a:cxn>
                <a:cxn ang="0">
                  <a:pos x="16" y="95"/>
                </a:cxn>
                <a:cxn ang="0">
                  <a:pos x="16" y="97"/>
                </a:cxn>
                <a:cxn ang="0">
                  <a:pos x="16" y="98"/>
                </a:cxn>
              </a:cxnLst>
              <a:rect l="0" t="0" r="r" b="b"/>
              <a:pathLst>
                <a:path w="17" h="99">
                  <a:moveTo>
                    <a:pt x="0" y="0"/>
                  </a:moveTo>
                  <a:lnTo>
                    <a:pt x="0" y="5"/>
                  </a:lnTo>
                  <a:lnTo>
                    <a:pt x="2" y="10"/>
                  </a:lnTo>
                  <a:lnTo>
                    <a:pt x="2" y="14"/>
                  </a:lnTo>
                  <a:lnTo>
                    <a:pt x="4" y="19"/>
                  </a:lnTo>
                  <a:lnTo>
                    <a:pt x="6" y="25"/>
                  </a:lnTo>
                  <a:lnTo>
                    <a:pt x="8" y="31"/>
                  </a:lnTo>
                  <a:lnTo>
                    <a:pt x="8" y="38"/>
                  </a:lnTo>
                  <a:lnTo>
                    <a:pt x="10" y="46"/>
                  </a:lnTo>
                  <a:lnTo>
                    <a:pt x="12" y="55"/>
                  </a:lnTo>
                  <a:lnTo>
                    <a:pt x="14" y="65"/>
                  </a:lnTo>
                  <a:lnTo>
                    <a:pt x="14" y="68"/>
                  </a:lnTo>
                  <a:lnTo>
                    <a:pt x="14" y="72"/>
                  </a:lnTo>
                  <a:lnTo>
                    <a:pt x="14" y="77"/>
                  </a:lnTo>
                  <a:lnTo>
                    <a:pt x="14" y="80"/>
                  </a:lnTo>
                  <a:lnTo>
                    <a:pt x="14" y="84"/>
                  </a:lnTo>
                  <a:lnTo>
                    <a:pt x="14" y="88"/>
                  </a:lnTo>
                  <a:lnTo>
                    <a:pt x="16" y="91"/>
                  </a:lnTo>
                  <a:lnTo>
                    <a:pt x="16" y="95"/>
                  </a:lnTo>
                  <a:lnTo>
                    <a:pt x="16" y="97"/>
                  </a:lnTo>
                  <a:lnTo>
                    <a:pt x="16" y="98"/>
                  </a:lnTo>
                </a:path>
              </a:pathLst>
            </a:custGeom>
            <a:noFill/>
            <a:ln w="12700" cap="rnd" cmpd="sng">
              <a:solidFill>
                <a:srgbClr val="69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40" name="Freeform 816"/>
            <p:cNvSpPr>
              <a:spLocks/>
            </p:cNvSpPr>
            <p:nvPr/>
          </p:nvSpPr>
          <p:spPr bwMode="auto">
            <a:xfrm>
              <a:off x="526" y="576"/>
              <a:ext cx="10" cy="101"/>
            </a:xfrm>
            <a:custGeom>
              <a:avLst/>
              <a:gdLst/>
              <a:ahLst/>
              <a:cxnLst>
                <a:cxn ang="0">
                  <a:pos x="0" y="0"/>
                </a:cxn>
                <a:cxn ang="0">
                  <a:pos x="0" y="5"/>
                </a:cxn>
                <a:cxn ang="0">
                  <a:pos x="2" y="10"/>
                </a:cxn>
                <a:cxn ang="0">
                  <a:pos x="2" y="15"/>
                </a:cxn>
                <a:cxn ang="0">
                  <a:pos x="4" y="20"/>
                </a:cxn>
                <a:cxn ang="0">
                  <a:pos x="6" y="25"/>
                </a:cxn>
                <a:cxn ang="0">
                  <a:pos x="8" y="32"/>
                </a:cxn>
                <a:cxn ang="0">
                  <a:pos x="8" y="39"/>
                </a:cxn>
                <a:cxn ang="0">
                  <a:pos x="10" y="46"/>
                </a:cxn>
                <a:cxn ang="0">
                  <a:pos x="12" y="55"/>
                </a:cxn>
                <a:cxn ang="0">
                  <a:pos x="14" y="65"/>
                </a:cxn>
                <a:cxn ang="0">
                  <a:pos x="14" y="69"/>
                </a:cxn>
                <a:cxn ang="0">
                  <a:pos x="14" y="72"/>
                </a:cxn>
                <a:cxn ang="0">
                  <a:pos x="14" y="77"/>
                </a:cxn>
                <a:cxn ang="0">
                  <a:pos x="14" y="81"/>
                </a:cxn>
                <a:cxn ang="0">
                  <a:pos x="14" y="85"/>
                </a:cxn>
                <a:cxn ang="0">
                  <a:pos x="14" y="89"/>
                </a:cxn>
                <a:cxn ang="0">
                  <a:pos x="14" y="92"/>
                </a:cxn>
                <a:cxn ang="0">
                  <a:pos x="16" y="95"/>
                </a:cxn>
                <a:cxn ang="0">
                  <a:pos x="16" y="97"/>
                </a:cxn>
                <a:cxn ang="0">
                  <a:pos x="16" y="99"/>
                </a:cxn>
              </a:cxnLst>
              <a:rect l="0" t="0" r="r" b="b"/>
              <a:pathLst>
                <a:path w="17" h="100">
                  <a:moveTo>
                    <a:pt x="0" y="0"/>
                  </a:moveTo>
                  <a:lnTo>
                    <a:pt x="0" y="5"/>
                  </a:lnTo>
                  <a:lnTo>
                    <a:pt x="2" y="10"/>
                  </a:lnTo>
                  <a:lnTo>
                    <a:pt x="2" y="15"/>
                  </a:lnTo>
                  <a:lnTo>
                    <a:pt x="4" y="20"/>
                  </a:lnTo>
                  <a:lnTo>
                    <a:pt x="6" y="25"/>
                  </a:lnTo>
                  <a:lnTo>
                    <a:pt x="8" y="32"/>
                  </a:lnTo>
                  <a:lnTo>
                    <a:pt x="8" y="39"/>
                  </a:lnTo>
                  <a:lnTo>
                    <a:pt x="10" y="46"/>
                  </a:lnTo>
                  <a:lnTo>
                    <a:pt x="12" y="55"/>
                  </a:lnTo>
                  <a:lnTo>
                    <a:pt x="14" y="65"/>
                  </a:lnTo>
                  <a:lnTo>
                    <a:pt x="14" y="69"/>
                  </a:lnTo>
                  <a:lnTo>
                    <a:pt x="14" y="72"/>
                  </a:lnTo>
                  <a:lnTo>
                    <a:pt x="14" y="77"/>
                  </a:lnTo>
                  <a:lnTo>
                    <a:pt x="14" y="81"/>
                  </a:lnTo>
                  <a:lnTo>
                    <a:pt x="14" y="85"/>
                  </a:lnTo>
                  <a:lnTo>
                    <a:pt x="14" y="89"/>
                  </a:lnTo>
                  <a:lnTo>
                    <a:pt x="14" y="92"/>
                  </a:lnTo>
                  <a:lnTo>
                    <a:pt x="16" y="95"/>
                  </a:lnTo>
                  <a:lnTo>
                    <a:pt x="16" y="97"/>
                  </a:lnTo>
                  <a:lnTo>
                    <a:pt x="16" y="99"/>
                  </a:lnTo>
                </a:path>
              </a:pathLst>
            </a:custGeom>
            <a:noFill/>
            <a:ln w="12700" cap="rnd" cmpd="sng">
              <a:solidFill>
                <a:srgbClr val="69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41" name="Freeform 817"/>
            <p:cNvSpPr>
              <a:spLocks/>
            </p:cNvSpPr>
            <p:nvPr/>
          </p:nvSpPr>
          <p:spPr bwMode="auto">
            <a:xfrm>
              <a:off x="526" y="576"/>
              <a:ext cx="10" cy="101"/>
            </a:xfrm>
            <a:custGeom>
              <a:avLst/>
              <a:gdLst/>
              <a:ahLst/>
              <a:cxnLst>
                <a:cxn ang="0">
                  <a:pos x="0" y="0"/>
                </a:cxn>
                <a:cxn ang="0">
                  <a:pos x="0" y="5"/>
                </a:cxn>
                <a:cxn ang="0">
                  <a:pos x="0" y="10"/>
                </a:cxn>
                <a:cxn ang="0">
                  <a:pos x="2" y="15"/>
                </a:cxn>
                <a:cxn ang="0">
                  <a:pos x="4" y="20"/>
                </a:cxn>
                <a:cxn ang="0">
                  <a:pos x="6" y="26"/>
                </a:cxn>
                <a:cxn ang="0">
                  <a:pos x="6" y="32"/>
                </a:cxn>
                <a:cxn ang="0">
                  <a:pos x="8" y="39"/>
                </a:cxn>
                <a:cxn ang="0">
                  <a:pos x="10" y="47"/>
                </a:cxn>
                <a:cxn ang="0">
                  <a:pos x="12" y="55"/>
                </a:cxn>
                <a:cxn ang="0">
                  <a:pos x="14" y="65"/>
                </a:cxn>
                <a:cxn ang="0">
                  <a:pos x="14" y="69"/>
                </a:cxn>
                <a:cxn ang="0">
                  <a:pos x="14" y="73"/>
                </a:cxn>
                <a:cxn ang="0">
                  <a:pos x="14" y="77"/>
                </a:cxn>
                <a:cxn ang="0">
                  <a:pos x="14" y="81"/>
                </a:cxn>
                <a:cxn ang="0">
                  <a:pos x="14" y="85"/>
                </a:cxn>
                <a:cxn ang="0">
                  <a:pos x="14" y="89"/>
                </a:cxn>
                <a:cxn ang="0">
                  <a:pos x="14" y="92"/>
                </a:cxn>
                <a:cxn ang="0">
                  <a:pos x="14" y="95"/>
                </a:cxn>
                <a:cxn ang="0">
                  <a:pos x="16" y="97"/>
                </a:cxn>
                <a:cxn ang="0">
                  <a:pos x="16" y="99"/>
                </a:cxn>
              </a:cxnLst>
              <a:rect l="0" t="0" r="r" b="b"/>
              <a:pathLst>
                <a:path w="17" h="100">
                  <a:moveTo>
                    <a:pt x="0" y="0"/>
                  </a:moveTo>
                  <a:lnTo>
                    <a:pt x="0" y="5"/>
                  </a:lnTo>
                  <a:lnTo>
                    <a:pt x="0" y="10"/>
                  </a:lnTo>
                  <a:lnTo>
                    <a:pt x="2" y="15"/>
                  </a:lnTo>
                  <a:lnTo>
                    <a:pt x="4" y="20"/>
                  </a:lnTo>
                  <a:lnTo>
                    <a:pt x="6" y="26"/>
                  </a:lnTo>
                  <a:lnTo>
                    <a:pt x="6" y="32"/>
                  </a:lnTo>
                  <a:lnTo>
                    <a:pt x="8" y="39"/>
                  </a:lnTo>
                  <a:lnTo>
                    <a:pt x="10" y="47"/>
                  </a:lnTo>
                  <a:lnTo>
                    <a:pt x="12" y="55"/>
                  </a:lnTo>
                  <a:lnTo>
                    <a:pt x="14" y="65"/>
                  </a:lnTo>
                  <a:lnTo>
                    <a:pt x="14" y="69"/>
                  </a:lnTo>
                  <a:lnTo>
                    <a:pt x="14" y="73"/>
                  </a:lnTo>
                  <a:lnTo>
                    <a:pt x="14" y="77"/>
                  </a:lnTo>
                  <a:lnTo>
                    <a:pt x="14" y="81"/>
                  </a:lnTo>
                  <a:lnTo>
                    <a:pt x="14" y="85"/>
                  </a:lnTo>
                  <a:lnTo>
                    <a:pt x="14" y="89"/>
                  </a:lnTo>
                  <a:lnTo>
                    <a:pt x="14" y="92"/>
                  </a:lnTo>
                  <a:lnTo>
                    <a:pt x="14" y="95"/>
                  </a:lnTo>
                  <a:lnTo>
                    <a:pt x="16" y="97"/>
                  </a:lnTo>
                  <a:lnTo>
                    <a:pt x="16" y="99"/>
                  </a:lnTo>
                </a:path>
              </a:pathLst>
            </a:custGeom>
            <a:noFill/>
            <a:ln w="12700" cap="rnd" cmpd="sng">
              <a:solidFill>
                <a:srgbClr val="6A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42" name="Freeform 818"/>
            <p:cNvSpPr>
              <a:spLocks/>
            </p:cNvSpPr>
            <p:nvPr/>
          </p:nvSpPr>
          <p:spPr bwMode="auto">
            <a:xfrm>
              <a:off x="525" y="576"/>
              <a:ext cx="10" cy="101"/>
            </a:xfrm>
            <a:custGeom>
              <a:avLst/>
              <a:gdLst/>
              <a:ahLst/>
              <a:cxnLst>
                <a:cxn ang="0">
                  <a:pos x="0" y="0"/>
                </a:cxn>
                <a:cxn ang="0">
                  <a:pos x="1" y="5"/>
                </a:cxn>
                <a:cxn ang="0">
                  <a:pos x="1" y="10"/>
                </a:cxn>
                <a:cxn ang="0">
                  <a:pos x="3" y="15"/>
                </a:cxn>
                <a:cxn ang="0">
                  <a:pos x="5" y="21"/>
                </a:cxn>
                <a:cxn ang="0">
                  <a:pos x="7" y="26"/>
                </a:cxn>
                <a:cxn ang="0">
                  <a:pos x="7" y="32"/>
                </a:cxn>
                <a:cxn ang="0">
                  <a:pos x="8" y="39"/>
                </a:cxn>
                <a:cxn ang="0">
                  <a:pos x="10" y="47"/>
                </a:cxn>
                <a:cxn ang="0">
                  <a:pos x="12" y="55"/>
                </a:cxn>
                <a:cxn ang="0">
                  <a:pos x="14" y="65"/>
                </a:cxn>
                <a:cxn ang="0">
                  <a:pos x="14" y="69"/>
                </a:cxn>
                <a:cxn ang="0">
                  <a:pos x="14" y="73"/>
                </a:cxn>
                <a:cxn ang="0">
                  <a:pos x="14" y="77"/>
                </a:cxn>
                <a:cxn ang="0">
                  <a:pos x="14" y="81"/>
                </a:cxn>
                <a:cxn ang="0">
                  <a:pos x="14" y="85"/>
                </a:cxn>
                <a:cxn ang="0">
                  <a:pos x="14" y="89"/>
                </a:cxn>
                <a:cxn ang="0">
                  <a:pos x="14" y="92"/>
                </a:cxn>
                <a:cxn ang="0">
                  <a:pos x="14" y="95"/>
                </a:cxn>
                <a:cxn ang="0">
                  <a:pos x="14" y="97"/>
                </a:cxn>
                <a:cxn ang="0">
                  <a:pos x="16" y="99"/>
                </a:cxn>
              </a:cxnLst>
              <a:rect l="0" t="0" r="r" b="b"/>
              <a:pathLst>
                <a:path w="17" h="100">
                  <a:moveTo>
                    <a:pt x="0" y="0"/>
                  </a:moveTo>
                  <a:lnTo>
                    <a:pt x="1" y="5"/>
                  </a:lnTo>
                  <a:lnTo>
                    <a:pt x="1" y="10"/>
                  </a:lnTo>
                  <a:lnTo>
                    <a:pt x="3" y="15"/>
                  </a:lnTo>
                  <a:lnTo>
                    <a:pt x="5" y="21"/>
                  </a:lnTo>
                  <a:lnTo>
                    <a:pt x="7" y="26"/>
                  </a:lnTo>
                  <a:lnTo>
                    <a:pt x="7" y="32"/>
                  </a:lnTo>
                  <a:lnTo>
                    <a:pt x="8" y="39"/>
                  </a:lnTo>
                  <a:lnTo>
                    <a:pt x="10" y="47"/>
                  </a:lnTo>
                  <a:lnTo>
                    <a:pt x="12" y="55"/>
                  </a:lnTo>
                  <a:lnTo>
                    <a:pt x="14" y="65"/>
                  </a:lnTo>
                  <a:lnTo>
                    <a:pt x="14" y="69"/>
                  </a:lnTo>
                  <a:lnTo>
                    <a:pt x="14" y="73"/>
                  </a:lnTo>
                  <a:lnTo>
                    <a:pt x="14" y="77"/>
                  </a:lnTo>
                  <a:lnTo>
                    <a:pt x="14" y="81"/>
                  </a:lnTo>
                  <a:lnTo>
                    <a:pt x="14" y="85"/>
                  </a:lnTo>
                  <a:lnTo>
                    <a:pt x="14" y="89"/>
                  </a:lnTo>
                  <a:lnTo>
                    <a:pt x="14" y="92"/>
                  </a:lnTo>
                  <a:lnTo>
                    <a:pt x="14" y="95"/>
                  </a:lnTo>
                  <a:lnTo>
                    <a:pt x="14" y="97"/>
                  </a:lnTo>
                  <a:lnTo>
                    <a:pt x="16" y="99"/>
                  </a:lnTo>
                </a:path>
              </a:pathLst>
            </a:custGeom>
            <a:noFill/>
            <a:ln w="12700" cap="rnd" cmpd="sng">
              <a:solidFill>
                <a:srgbClr val="6B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43" name="Freeform 819"/>
            <p:cNvSpPr>
              <a:spLocks/>
            </p:cNvSpPr>
            <p:nvPr/>
          </p:nvSpPr>
          <p:spPr bwMode="auto">
            <a:xfrm>
              <a:off x="525" y="576"/>
              <a:ext cx="10" cy="101"/>
            </a:xfrm>
            <a:custGeom>
              <a:avLst/>
              <a:gdLst/>
              <a:ahLst/>
              <a:cxnLst>
                <a:cxn ang="0">
                  <a:pos x="0" y="0"/>
                </a:cxn>
                <a:cxn ang="0">
                  <a:pos x="2" y="5"/>
                </a:cxn>
                <a:cxn ang="0">
                  <a:pos x="2" y="11"/>
                </a:cxn>
                <a:cxn ang="0">
                  <a:pos x="4" y="16"/>
                </a:cxn>
                <a:cxn ang="0">
                  <a:pos x="6" y="21"/>
                </a:cxn>
                <a:cxn ang="0">
                  <a:pos x="8" y="27"/>
                </a:cxn>
                <a:cxn ang="0">
                  <a:pos x="8" y="33"/>
                </a:cxn>
                <a:cxn ang="0">
                  <a:pos x="10" y="40"/>
                </a:cxn>
                <a:cxn ang="0">
                  <a:pos x="12" y="47"/>
                </a:cxn>
                <a:cxn ang="0">
                  <a:pos x="14" y="56"/>
                </a:cxn>
                <a:cxn ang="0">
                  <a:pos x="14" y="65"/>
                </a:cxn>
                <a:cxn ang="0">
                  <a:pos x="14" y="69"/>
                </a:cxn>
                <a:cxn ang="0">
                  <a:pos x="14" y="73"/>
                </a:cxn>
                <a:cxn ang="0">
                  <a:pos x="16" y="78"/>
                </a:cxn>
                <a:cxn ang="0">
                  <a:pos x="16" y="82"/>
                </a:cxn>
                <a:cxn ang="0">
                  <a:pos x="16" y="85"/>
                </a:cxn>
                <a:cxn ang="0">
                  <a:pos x="16" y="89"/>
                </a:cxn>
                <a:cxn ang="0">
                  <a:pos x="16" y="92"/>
                </a:cxn>
                <a:cxn ang="0">
                  <a:pos x="16" y="95"/>
                </a:cxn>
                <a:cxn ang="0">
                  <a:pos x="16" y="97"/>
                </a:cxn>
                <a:cxn ang="0">
                  <a:pos x="16" y="99"/>
                </a:cxn>
              </a:cxnLst>
              <a:rect l="0" t="0" r="r" b="b"/>
              <a:pathLst>
                <a:path w="17" h="100">
                  <a:moveTo>
                    <a:pt x="0" y="0"/>
                  </a:moveTo>
                  <a:lnTo>
                    <a:pt x="2" y="5"/>
                  </a:lnTo>
                  <a:lnTo>
                    <a:pt x="2" y="11"/>
                  </a:lnTo>
                  <a:lnTo>
                    <a:pt x="4" y="16"/>
                  </a:lnTo>
                  <a:lnTo>
                    <a:pt x="6" y="21"/>
                  </a:lnTo>
                  <a:lnTo>
                    <a:pt x="8" y="27"/>
                  </a:lnTo>
                  <a:lnTo>
                    <a:pt x="8" y="33"/>
                  </a:lnTo>
                  <a:lnTo>
                    <a:pt x="10" y="40"/>
                  </a:lnTo>
                  <a:lnTo>
                    <a:pt x="12" y="47"/>
                  </a:lnTo>
                  <a:lnTo>
                    <a:pt x="14" y="56"/>
                  </a:lnTo>
                  <a:lnTo>
                    <a:pt x="14" y="65"/>
                  </a:lnTo>
                  <a:lnTo>
                    <a:pt x="14" y="69"/>
                  </a:lnTo>
                  <a:lnTo>
                    <a:pt x="14" y="73"/>
                  </a:lnTo>
                  <a:lnTo>
                    <a:pt x="16" y="78"/>
                  </a:lnTo>
                  <a:lnTo>
                    <a:pt x="16" y="82"/>
                  </a:lnTo>
                  <a:lnTo>
                    <a:pt x="16" y="85"/>
                  </a:lnTo>
                  <a:lnTo>
                    <a:pt x="16" y="89"/>
                  </a:lnTo>
                  <a:lnTo>
                    <a:pt x="16" y="92"/>
                  </a:lnTo>
                  <a:lnTo>
                    <a:pt x="16" y="95"/>
                  </a:lnTo>
                  <a:lnTo>
                    <a:pt x="16" y="97"/>
                  </a:lnTo>
                  <a:lnTo>
                    <a:pt x="16" y="99"/>
                  </a:lnTo>
                </a:path>
              </a:pathLst>
            </a:custGeom>
            <a:noFill/>
            <a:ln w="12700" cap="rnd" cmpd="sng">
              <a:solidFill>
                <a:srgbClr val="6C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44" name="Freeform 820"/>
            <p:cNvSpPr>
              <a:spLocks/>
            </p:cNvSpPr>
            <p:nvPr/>
          </p:nvSpPr>
          <p:spPr bwMode="auto">
            <a:xfrm>
              <a:off x="525" y="576"/>
              <a:ext cx="10" cy="101"/>
            </a:xfrm>
            <a:custGeom>
              <a:avLst/>
              <a:gdLst/>
              <a:ahLst/>
              <a:cxnLst>
                <a:cxn ang="0">
                  <a:pos x="0" y="0"/>
                </a:cxn>
                <a:cxn ang="0">
                  <a:pos x="2" y="5"/>
                </a:cxn>
                <a:cxn ang="0">
                  <a:pos x="2" y="11"/>
                </a:cxn>
                <a:cxn ang="0">
                  <a:pos x="4" y="16"/>
                </a:cxn>
                <a:cxn ang="0">
                  <a:pos x="6" y="21"/>
                </a:cxn>
                <a:cxn ang="0">
                  <a:pos x="6" y="27"/>
                </a:cxn>
                <a:cxn ang="0">
                  <a:pos x="8" y="33"/>
                </a:cxn>
                <a:cxn ang="0">
                  <a:pos x="10" y="40"/>
                </a:cxn>
                <a:cxn ang="0">
                  <a:pos x="12" y="47"/>
                </a:cxn>
                <a:cxn ang="0">
                  <a:pos x="14" y="56"/>
                </a:cxn>
                <a:cxn ang="0">
                  <a:pos x="14" y="65"/>
                </a:cxn>
                <a:cxn ang="0">
                  <a:pos x="14" y="69"/>
                </a:cxn>
                <a:cxn ang="0">
                  <a:pos x="14" y="73"/>
                </a:cxn>
                <a:cxn ang="0">
                  <a:pos x="14" y="78"/>
                </a:cxn>
                <a:cxn ang="0">
                  <a:pos x="14" y="82"/>
                </a:cxn>
                <a:cxn ang="0">
                  <a:pos x="14" y="86"/>
                </a:cxn>
                <a:cxn ang="0">
                  <a:pos x="14" y="90"/>
                </a:cxn>
                <a:cxn ang="0">
                  <a:pos x="16" y="93"/>
                </a:cxn>
                <a:cxn ang="0">
                  <a:pos x="16" y="96"/>
                </a:cxn>
                <a:cxn ang="0">
                  <a:pos x="16" y="97"/>
                </a:cxn>
                <a:cxn ang="0">
                  <a:pos x="16" y="99"/>
                </a:cxn>
              </a:cxnLst>
              <a:rect l="0" t="0" r="r" b="b"/>
              <a:pathLst>
                <a:path w="17" h="100">
                  <a:moveTo>
                    <a:pt x="0" y="0"/>
                  </a:moveTo>
                  <a:lnTo>
                    <a:pt x="2" y="5"/>
                  </a:lnTo>
                  <a:lnTo>
                    <a:pt x="2" y="11"/>
                  </a:lnTo>
                  <a:lnTo>
                    <a:pt x="4" y="16"/>
                  </a:lnTo>
                  <a:lnTo>
                    <a:pt x="6" y="21"/>
                  </a:lnTo>
                  <a:lnTo>
                    <a:pt x="6" y="27"/>
                  </a:lnTo>
                  <a:lnTo>
                    <a:pt x="8" y="33"/>
                  </a:lnTo>
                  <a:lnTo>
                    <a:pt x="10" y="40"/>
                  </a:lnTo>
                  <a:lnTo>
                    <a:pt x="12" y="47"/>
                  </a:lnTo>
                  <a:lnTo>
                    <a:pt x="14" y="56"/>
                  </a:lnTo>
                  <a:lnTo>
                    <a:pt x="14" y="65"/>
                  </a:lnTo>
                  <a:lnTo>
                    <a:pt x="14" y="69"/>
                  </a:lnTo>
                  <a:lnTo>
                    <a:pt x="14" y="73"/>
                  </a:lnTo>
                  <a:lnTo>
                    <a:pt x="14" y="78"/>
                  </a:lnTo>
                  <a:lnTo>
                    <a:pt x="14" y="82"/>
                  </a:lnTo>
                  <a:lnTo>
                    <a:pt x="14" y="86"/>
                  </a:lnTo>
                  <a:lnTo>
                    <a:pt x="14" y="90"/>
                  </a:lnTo>
                  <a:lnTo>
                    <a:pt x="16" y="93"/>
                  </a:lnTo>
                  <a:lnTo>
                    <a:pt x="16" y="96"/>
                  </a:lnTo>
                  <a:lnTo>
                    <a:pt x="16" y="97"/>
                  </a:lnTo>
                  <a:lnTo>
                    <a:pt x="16" y="99"/>
                  </a:lnTo>
                </a:path>
              </a:pathLst>
            </a:custGeom>
            <a:noFill/>
            <a:ln w="12700" cap="rnd" cmpd="sng">
              <a:solidFill>
                <a:srgbClr val="6D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45" name="Freeform 821"/>
            <p:cNvSpPr>
              <a:spLocks/>
            </p:cNvSpPr>
            <p:nvPr/>
          </p:nvSpPr>
          <p:spPr bwMode="auto">
            <a:xfrm>
              <a:off x="525" y="576"/>
              <a:ext cx="10" cy="101"/>
            </a:xfrm>
            <a:custGeom>
              <a:avLst/>
              <a:gdLst/>
              <a:ahLst/>
              <a:cxnLst>
                <a:cxn ang="0">
                  <a:pos x="0" y="0"/>
                </a:cxn>
                <a:cxn ang="0">
                  <a:pos x="2" y="6"/>
                </a:cxn>
                <a:cxn ang="0">
                  <a:pos x="2" y="11"/>
                </a:cxn>
                <a:cxn ang="0">
                  <a:pos x="4" y="16"/>
                </a:cxn>
                <a:cxn ang="0">
                  <a:pos x="6" y="22"/>
                </a:cxn>
                <a:cxn ang="0">
                  <a:pos x="6" y="28"/>
                </a:cxn>
                <a:cxn ang="0">
                  <a:pos x="8" y="34"/>
                </a:cxn>
                <a:cxn ang="0">
                  <a:pos x="10" y="41"/>
                </a:cxn>
                <a:cxn ang="0">
                  <a:pos x="12" y="48"/>
                </a:cxn>
                <a:cxn ang="0">
                  <a:pos x="14" y="56"/>
                </a:cxn>
                <a:cxn ang="0">
                  <a:pos x="14" y="65"/>
                </a:cxn>
                <a:cxn ang="0">
                  <a:pos x="14" y="69"/>
                </a:cxn>
                <a:cxn ang="0">
                  <a:pos x="14" y="74"/>
                </a:cxn>
                <a:cxn ang="0">
                  <a:pos x="14" y="78"/>
                </a:cxn>
                <a:cxn ang="0">
                  <a:pos x="14" y="82"/>
                </a:cxn>
                <a:cxn ang="0">
                  <a:pos x="14" y="86"/>
                </a:cxn>
                <a:cxn ang="0">
                  <a:pos x="14" y="90"/>
                </a:cxn>
                <a:cxn ang="0">
                  <a:pos x="14" y="93"/>
                </a:cxn>
                <a:cxn ang="0">
                  <a:pos x="14" y="96"/>
                </a:cxn>
                <a:cxn ang="0">
                  <a:pos x="16" y="98"/>
                </a:cxn>
                <a:cxn ang="0">
                  <a:pos x="16" y="99"/>
                </a:cxn>
              </a:cxnLst>
              <a:rect l="0" t="0" r="r" b="b"/>
              <a:pathLst>
                <a:path w="17" h="100">
                  <a:moveTo>
                    <a:pt x="0" y="0"/>
                  </a:moveTo>
                  <a:lnTo>
                    <a:pt x="2" y="6"/>
                  </a:lnTo>
                  <a:lnTo>
                    <a:pt x="2" y="11"/>
                  </a:lnTo>
                  <a:lnTo>
                    <a:pt x="4" y="16"/>
                  </a:lnTo>
                  <a:lnTo>
                    <a:pt x="6" y="22"/>
                  </a:lnTo>
                  <a:lnTo>
                    <a:pt x="6" y="28"/>
                  </a:lnTo>
                  <a:lnTo>
                    <a:pt x="8" y="34"/>
                  </a:lnTo>
                  <a:lnTo>
                    <a:pt x="10" y="41"/>
                  </a:lnTo>
                  <a:lnTo>
                    <a:pt x="12" y="48"/>
                  </a:lnTo>
                  <a:lnTo>
                    <a:pt x="14" y="56"/>
                  </a:lnTo>
                  <a:lnTo>
                    <a:pt x="14" y="65"/>
                  </a:lnTo>
                  <a:lnTo>
                    <a:pt x="14" y="69"/>
                  </a:lnTo>
                  <a:lnTo>
                    <a:pt x="14" y="74"/>
                  </a:lnTo>
                  <a:lnTo>
                    <a:pt x="14" y="78"/>
                  </a:lnTo>
                  <a:lnTo>
                    <a:pt x="14" y="82"/>
                  </a:lnTo>
                  <a:lnTo>
                    <a:pt x="14" y="86"/>
                  </a:lnTo>
                  <a:lnTo>
                    <a:pt x="14" y="90"/>
                  </a:lnTo>
                  <a:lnTo>
                    <a:pt x="14" y="93"/>
                  </a:lnTo>
                  <a:lnTo>
                    <a:pt x="14" y="96"/>
                  </a:lnTo>
                  <a:lnTo>
                    <a:pt x="16" y="98"/>
                  </a:lnTo>
                  <a:lnTo>
                    <a:pt x="16" y="99"/>
                  </a:lnTo>
                </a:path>
              </a:pathLst>
            </a:custGeom>
            <a:noFill/>
            <a:ln w="12700" cap="rnd" cmpd="sng">
              <a:solidFill>
                <a:srgbClr val="6E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46" name="Freeform 822"/>
            <p:cNvSpPr>
              <a:spLocks/>
            </p:cNvSpPr>
            <p:nvPr/>
          </p:nvSpPr>
          <p:spPr bwMode="auto">
            <a:xfrm>
              <a:off x="525" y="576"/>
              <a:ext cx="10" cy="101"/>
            </a:xfrm>
            <a:custGeom>
              <a:avLst/>
              <a:gdLst/>
              <a:ahLst/>
              <a:cxnLst>
                <a:cxn ang="0">
                  <a:pos x="0" y="0"/>
                </a:cxn>
                <a:cxn ang="0">
                  <a:pos x="2" y="6"/>
                </a:cxn>
                <a:cxn ang="0">
                  <a:pos x="2" y="11"/>
                </a:cxn>
                <a:cxn ang="0">
                  <a:pos x="4" y="17"/>
                </a:cxn>
                <a:cxn ang="0">
                  <a:pos x="6" y="22"/>
                </a:cxn>
                <a:cxn ang="0">
                  <a:pos x="6" y="28"/>
                </a:cxn>
                <a:cxn ang="0">
                  <a:pos x="8" y="34"/>
                </a:cxn>
                <a:cxn ang="0">
                  <a:pos x="10" y="41"/>
                </a:cxn>
                <a:cxn ang="0">
                  <a:pos x="12" y="48"/>
                </a:cxn>
                <a:cxn ang="0">
                  <a:pos x="12" y="56"/>
                </a:cxn>
                <a:cxn ang="0">
                  <a:pos x="14" y="65"/>
                </a:cxn>
                <a:cxn ang="0">
                  <a:pos x="14" y="70"/>
                </a:cxn>
                <a:cxn ang="0">
                  <a:pos x="14" y="74"/>
                </a:cxn>
                <a:cxn ang="0">
                  <a:pos x="14" y="78"/>
                </a:cxn>
                <a:cxn ang="0">
                  <a:pos x="14" y="83"/>
                </a:cxn>
                <a:cxn ang="0">
                  <a:pos x="14" y="86"/>
                </a:cxn>
                <a:cxn ang="0">
                  <a:pos x="14" y="90"/>
                </a:cxn>
                <a:cxn ang="0">
                  <a:pos x="14" y="93"/>
                </a:cxn>
                <a:cxn ang="0">
                  <a:pos x="14" y="96"/>
                </a:cxn>
                <a:cxn ang="0">
                  <a:pos x="14" y="98"/>
                </a:cxn>
                <a:cxn ang="0">
                  <a:pos x="16" y="99"/>
                </a:cxn>
              </a:cxnLst>
              <a:rect l="0" t="0" r="r" b="b"/>
              <a:pathLst>
                <a:path w="17" h="100">
                  <a:moveTo>
                    <a:pt x="0" y="0"/>
                  </a:moveTo>
                  <a:lnTo>
                    <a:pt x="2" y="6"/>
                  </a:lnTo>
                  <a:lnTo>
                    <a:pt x="2" y="11"/>
                  </a:lnTo>
                  <a:lnTo>
                    <a:pt x="4" y="17"/>
                  </a:lnTo>
                  <a:lnTo>
                    <a:pt x="6" y="22"/>
                  </a:lnTo>
                  <a:lnTo>
                    <a:pt x="6" y="28"/>
                  </a:lnTo>
                  <a:lnTo>
                    <a:pt x="8" y="34"/>
                  </a:lnTo>
                  <a:lnTo>
                    <a:pt x="10" y="41"/>
                  </a:lnTo>
                  <a:lnTo>
                    <a:pt x="12" y="48"/>
                  </a:lnTo>
                  <a:lnTo>
                    <a:pt x="12" y="56"/>
                  </a:lnTo>
                  <a:lnTo>
                    <a:pt x="14" y="65"/>
                  </a:lnTo>
                  <a:lnTo>
                    <a:pt x="14" y="70"/>
                  </a:lnTo>
                  <a:lnTo>
                    <a:pt x="14" y="74"/>
                  </a:lnTo>
                  <a:lnTo>
                    <a:pt x="14" y="78"/>
                  </a:lnTo>
                  <a:lnTo>
                    <a:pt x="14" y="83"/>
                  </a:lnTo>
                  <a:lnTo>
                    <a:pt x="14" y="86"/>
                  </a:lnTo>
                  <a:lnTo>
                    <a:pt x="14" y="90"/>
                  </a:lnTo>
                  <a:lnTo>
                    <a:pt x="14" y="93"/>
                  </a:lnTo>
                  <a:lnTo>
                    <a:pt x="14" y="96"/>
                  </a:lnTo>
                  <a:lnTo>
                    <a:pt x="14" y="98"/>
                  </a:lnTo>
                  <a:lnTo>
                    <a:pt x="16" y="99"/>
                  </a:lnTo>
                </a:path>
              </a:pathLst>
            </a:custGeom>
            <a:noFill/>
            <a:ln w="12700" cap="rnd" cmpd="sng">
              <a:solidFill>
                <a:srgbClr val="6F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47" name="Freeform 823"/>
            <p:cNvSpPr>
              <a:spLocks/>
            </p:cNvSpPr>
            <p:nvPr/>
          </p:nvSpPr>
          <p:spPr bwMode="auto">
            <a:xfrm>
              <a:off x="525" y="576"/>
              <a:ext cx="10" cy="101"/>
            </a:xfrm>
            <a:custGeom>
              <a:avLst/>
              <a:gdLst/>
              <a:ahLst/>
              <a:cxnLst>
                <a:cxn ang="0">
                  <a:pos x="0" y="0"/>
                </a:cxn>
                <a:cxn ang="0">
                  <a:pos x="2" y="6"/>
                </a:cxn>
                <a:cxn ang="0">
                  <a:pos x="2" y="11"/>
                </a:cxn>
                <a:cxn ang="0">
                  <a:pos x="4" y="17"/>
                </a:cxn>
                <a:cxn ang="0">
                  <a:pos x="6" y="23"/>
                </a:cxn>
                <a:cxn ang="0">
                  <a:pos x="6" y="28"/>
                </a:cxn>
                <a:cxn ang="0">
                  <a:pos x="9" y="35"/>
                </a:cxn>
                <a:cxn ang="0">
                  <a:pos x="11" y="41"/>
                </a:cxn>
                <a:cxn ang="0">
                  <a:pos x="13" y="49"/>
                </a:cxn>
                <a:cxn ang="0">
                  <a:pos x="13" y="57"/>
                </a:cxn>
                <a:cxn ang="0">
                  <a:pos x="16" y="66"/>
                </a:cxn>
                <a:cxn ang="0">
                  <a:pos x="16" y="70"/>
                </a:cxn>
                <a:cxn ang="0">
                  <a:pos x="16" y="74"/>
                </a:cxn>
                <a:cxn ang="0">
                  <a:pos x="16" y="78"/>
                </a:cxn>
                <a:cxn ang="0">
                  <a:pos x="16" y="83"/>
                </a:cxn>
                <a:cxn ang="0">
                  <a:pos x="16" y="87"/>
                </a:cxn>
                <a:cxn ang="0">
                  <a:pos x="16" y="90"/>
                </a:cxn>
                <a:cxn ang="0">
                  <a:pos x="16" y="93"/>
                </a:cxn>
                <a:cxn ang="0">
                  <a:pos x="16" y="96"/>
                </a:cxn>
                <a:cxn ang="0">
                  <a:pos x="16" y="98"/>
                </a:cxn>
                <a:cxn ang="0">
                  <a:pos x="16" y="99"/>
                </a:cxn>
              </a:cxnLst>
              <a:rect l="0" t="0" r="r" b="b"/>
              <a:pathLst>
                <a:path w="17" h="100">
                  <a:moveTo>
                    <a:pt x="0" y="0"/>
                  </a:moveTo>
                  <a:lnTo>
                    <a:pt x="2" y="6"/>
                  </a:lnTo>
                  <a:lnTo>
                    <a:pt x="2" y="11"/>
                  </a:lnTo>
                  <a:lnTo>
                    <a:pt x="4" y="17"/>
                  </a:lnTo>
                  <a:lnTo>
                    <a:pt x="6" y="23"/>
                  </a:lnTo>
                  <a:lnTo>
                    <a:pt x="6" y="28"/>
                  </a:lnTo>
                  <a:lnTo>
                    <a:pt x="9" y="35"/>
                  </a:lnTo>
                  <a:lnTo>
                    <a:pt x="11" y="41"/>
                  </a:lnTo>
                  <a:lnTo>
                    <a:pt x="13" y="49"/>
                  </a:lnTo>
                  <a:lnTo>
                    <a:pt x="13" y="57"/>
                  </a:lnTo>
                  <a:lnTo>
                    <a:pt x="16" y="66"/>
                  </a:lnTo>
                  <a:lnTo>
                    <a:pt x="16" y="70"/>
                  </a:lnTo>
                  <a:lnTo>
                    <a:pt x="16" y="74"/>
                  </a:lnTo>
                  <a:lnTo>
                    <a:pt x="16" y="78"/>
                  </a:lnTo>
                  <a:lnTo>
                    <a:pt x="16" y="83"/>
                  </a:lnTo>
                  <a:lnTo>
                    <a:pt x="16" y="87"/>
                  </a:lnTo>
                  <a:lnTo>
                    <a:pt x="16" y="90"/>
                  </a:lnTo>
                  <a:lnTo>
                    <a:pt x="16" y="93"/>
                  </a:lnTo>
                  <a:lnTo>
                    <a:pt x="16" y="96"/>
                  </a:lnTo>
                  <a:lnTo>
                    <a:pt x="16" y="98"/>
                  </a:lnTo>
                  <a:lnTo>
                    <a:pt x="16" y="99"/>
                  </a:lnTo>
                </a:path>
              </a:pathLst>
            </a:custGeom>
            <a:noFill/>
            <a:ln w="12700" cap="rnd" cmpd="sng">
              <a:solidFill>
                <a:srgbClr val="70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48" name="Freeform 824"/>
            <p:cNvSpPr>
              <a:spLocks/>
            </p:cNvSpPr>
            <p:nvPr/>
          </p:nvSpPr>
          <p:spPr bwMode="auto">
            <a:xfrm>
              <a:off x="525" y="576"/>
              <a:ext cx="10" cy="101"/>
            </a:xfrm>
            <a:custGeom>
              <a:avLst/>
              <a:gdLst/>
              <a:ahLst/>
              <a:cxnLst>
                <a:cxn ang="0">
                  <a:pos x="0" y="0"/>
                </a:cxn>
                <a:cxn ang="0">
                  <a:pos x="2" y="6"/>
                </a:cxn>
                <a:cxn ang="0">
                  <a:pos x="2" y="11"/>
                </a:cxn>
                <a:cxn ang="0">
                  <a:pos x="4" y="17"/>
                </a:cxn>
                <a:cxn ang="0">
                  <a:pos x="4" y="23"/>
                </a:cxn>
                <a:cxn ang="0">
                  <a:pos x="6" y="29"/>
                </a:cxn>
                <a:cxn ang="0">
                  <a:pos x="9" y="35"/>
                </a:cxn>
                <a:cxn ang="0">
                  <a:pos x="11" y="42"/>
                </a:cxn>
                <a:cxn ang="0">
                  <a:pos x="11" y="49"/>
                </a:cxn>
                <a:cxn ang="0">
                  <a:pos x="13" y="57"/>
                </a:cxn>
                <a:cxn ang="0">
                  <a:pos x="16" y="66"/>
                </a:cxn>
                <a:cxn ang="0">
                  <a:pos x="16" y="70"/>
                </a:cxn>
                <a:cxn ang="0">
                  <a:pos x="16" y="74"/>
                </a:cxn>
                <a:cxn ang="0">
                  <a:pos x="16" y="79"/>
                </a:cxn>
                <a:cxn ang="0">
                  <a:pos x="16" y="83"/>
                </a:cxn>
                <a:cxn ang="0">
                  <a:pos x="16" y="87"/>
                </a:cxn>
                <a:cxn ang="0">
                  <a:pos x="16" y="90"/>
                </a:cxn>
                <a:cxn ang="0">
                  <a:pos x="16" y="94"/>
                </a:cxn>
                <a:cxn ang="0">
                  <a:pos x="16" y="96"/>
                </a:cxn>
                <a:cxn ang="0">
                  <a:pos x="16" y="98"/>
                </a:cxn>
                <a:cxn ang="0">
                  <a:pos x="16" y="100"/>
                </a:cxn>
              </a:cxnLst>
              <a:rect l="0" t="0" r="r" b="b"/>
              <a:pathLst>
                <a:path w="17" h="101">
                  <a:moveTo>
                    <a:pt x="0" y="0"/>
                  </a:moveTo>
                  <a:lnTo>
                    <a:pt x="2" y="6"/>
                  </a:lnTo>
                  <a:lnTo>
                    <a:pt x="2" y="11"/>
                  </a:lnTo>
                  <a:lnTo>
                    <a:pt x="4" y="17"/>
                  </a:lnTo>
                  <a:lnTo>
                    <a:pt x="4" y="23"/>
                  </a:lnTo>
                  <a:lnTo>
                    <a:pt x="6" y="29"/>
                  </a:lnTo>
                  <a:lnTo>
                    <a:pt x="9" y="35"/>
                  </a:lnTo>
                  <a:lnTo>
                    <a:pt x="11" y="42"/>
                  </a:lnTo>
                  <a:lnTo>
                    <a:pt x="11" y="49"/>
                  </a:lnTo>
                  <a:lnTo>
                    <a:pt x="13" y="57"/>
                  </a:lnTo>
                  <a:lnTo>
                    <a:pt x="16" y="66"/>
                  </a:lnTo>
                  <a:lnTo>
                    <a:pt x="16" y="70"/>
                  </a:lnTo>
                  <a:lnTo>
                    <a:pt x="16" y="74"/>
                  </a:lnTo>
                  <a:lnTo>
                    <a:pt x="16" y="79"/>
                  </a:lnTo>
                  <a:lnTo>
                    <a:pt x="16" y="83"/>
                  </a:lnTo>
                  <a:lnTo>
                    <a:pt x="16" y="87"/>
                  </a:lnTo>
                  <a:lnTo>
                    <a:pt x="16" y="90"/>
                  </a:lnTo>
                  <a:lnTo>
                    <a:pt x="16" y="94"/>
                  </a:lnTo>
                  <a:lnTo>
                    <a:pt x="16" y="96"/>
                  </a:lnTo>
                  <a:lnTo>
                    <a:pt x="16" y="98"/>
                  </a:lnTo>
                  <a:lnTo>
                    <a:pt x="16" y="100"/>
                  </a:lnTo>
                </a:path>
              </a:pathLst>
            </a:custGeom>
            <a:noFill/>
            <a:ln w="12700" cap="rnd" cmpd="sng">
              <a:solidFill>
                <a:srgbClr val="71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49" name="Freeform 825"/>
            <p:cNvSpPr>
              <a:spLocks/>
            </p:cNvSpPr>
            <p:nvPr/>
          </p:nvSpPr>
          <p:spPr bwMode="auto">
            <a:xfrm>
              <a:off x="525" y="576"/>
              <a:ext cx="10" cy="101"/>
            </a:xfrm>
            <a:custGeom>
              <a:avLst/>
              <a:gdLst/>
              <a:ahLst/>
              <a:cxnLst>
                <a:cxn ang="0">
                  <a:pos x="0" y="0"/>
                </a:cxn>
                <a:cxn ang="0">
                  <a:pos x="2" y="6"/>
                </a:cxn>
                <a:cxn ang="0">
                  <a:pos x="2" y="12"/>
                </a:cxn>
                <a:cxn ang="0">
                  <a:pos x="4" y="17"/>
                </a:cxn>
                <a:cxn ang="0">
                  <a:pos x="4" y="23"/>
                </a:cxn>
                <a:cxn ang="0">
                  <a:pos x="6" y="29"/>
                </a:cxn>
                <a:cxn ang="0">
                  <a:pos x="9" y="35"/>
                </a:cxn>
                <a:cxn ang="0">
                  <a:pos x="11" y="42"/>
                </a:cxn>
                <a:cxn ang="0">
                  <a:pos x="11" y="49"/>
                </a:cxn>
                <a:cxn ang="0">
                  <a:pos x="13" y="57"/>
                </a:cxn>
                <a:cxn ang="0">
                  <a:pos x="16" y="66"/>
                </a:cxn>
                <a:cxn ang="0">
                  <a:pos x="16" y="70"/>
                </a:cxn>
                <a:cxn ang="0">
                  <a:pos x="16" y="75"/>
                </a:cxn>
                <a:cxn ang="0">
                  <a:pos x="16" y="79"/>
                </a:cxn>
                <a:cxn ang="0">
                  <a:pos x="16" y="83"/>
                </a:cxn>
                <a:cxn ang="0">
                  <a:pos x="16" y="87"/>
                </a:cxn>
                <a:cxn ang="0">
                  <a:pos x="16" y="91"/>
                </a:cxn>
                <a:cxn ang="0">
                  <a:pos x="16" y="94"/>
                </a:cxn>
                <a:cxn ang="0">
                  <a:pos x="16" y="96"/>
                </a:cxn>
                <a:cxn ang="0">
                  <a:pos x="16" y="98"/>
                </a:cxn>
                <a:cxn ang="0">
                  <a:pos x="16" y="100"/>
                </a:cxn>
              </a:cxnLst>
              <a:rect l="0" t="0" r="r" b="b"/>
              <a:pathLst>
                <a:path w="17" h="101">
                  <a:moveTo>
                    <a:pt x="0" y="0"/>
                  </a:moveTo>
                  <a:lnTo>
                    <a:pt x="2" y="6"/>
                  </a:lnTo>
                  <a:lnTo>
                    <a:pt x="2" y="12"/>
                  </a:lnTo>
                  <a:lnTo>
                    <a:pt x="4" y="17"/>
                  </a:lnTo>
                  <a:lnTo>
                    <a:pt x="4" y="23"/>
                  </a:lnTo>
                  <a:lnTo>
                    <a:pt x="6" y="29"/>
                  </a:lnTo>
                  <a:lnTo>
                    <a:pt x="9" y="35"/>
                  </a:lnTo>
                  <a:lnTo>
                    <a:pt x="11" y="42"/>
                  </a:lnTo>
                  <a:lnTo>
                    <a:pt x="11" y="49"/>
                  </a:lnTo>
                  <a:lnTo>
                    <a:pt x="13" y="57"/>
                  </a:lnTo>
                  <a:lnTo>
                    <a:pt x="16" y="66"/>
                  </a:lnTo>
                  <a:lnTo>
                    <a:pt x="16" y="70"/>
                  </a:lnTo>
                  <a:lnTo>
                    <a:pt x="16" y="75"/>
                  </a:lnTo>
                  <a:lnTo>
                    <a:pt x="16" y="79"/>
                  </a:lnTo>
                  <a:lnTo>
                    <a:pt x="16" y="83"/>
                  </a:lnTo>
                  <a:lnTo>
                    <a:pt x="16" y="87"/>
                  </a:lnTo>
                  <a:lnTo>
                    <a:pt x="16" y="91"/>
                  </a:lnTo>
                  <a:lnTo>
                    <a:pt x="16" y="94"/>
                  </a:lnTo>
                  <a:lnTo>
                    <a:pt x="16" y="96"/>
                  </a:lnTo>
                  <a:lnTo>
                    <a:pt x="16" y="98"/>
                  </a:lnTo>
                  <a:lnTo>
                    <a:pt x="16" y="100"/>
                  </a:lnTo>
                </a:path>
              </a:pathLst>
            </a:custGeom>
            <a:noFill/>
            <a:ln w="12700" cap="rnd" cmpd="sng">
              <a:solidFill>
                <a:srgbClr val="71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50" name="Freeform 826"/>
            <p:cNvSpPr>
              <a:spLocks/>
            </p:cNvSpPr>
            <p:nvPr/>
          </p:nvSpPr>
          <p:spPr bwMode="auto">
            <a:xfrm>
              <a:off x="525" y="576"/>
              <a:ext cx="10" cy="101"/>
            </a:xfrm>
            <a:custGeom>
              <a:avLst/>
              <a:gdLst/>
              <a:ahLst/>
              <a:cxnLst>
                <a:cxn ang="0">
                  <a:pos x="0" y="0"/>
                </a:cxn>
                <a:cxn ang="0">
                  <a:pos x="2" y="6"/>
                </a:cxn>
                <a:cxn ang="0">
                  <a:pos x="2" y="12"/>
                </a:cxn>
                <a:cxn ang="0">
                  <a:pos x="4" y="18"/>
                </a:cxn>
                <a:cxn ang="0">
                  <a:pos x="4" y="23"/>
                </a:cxn>
                <a:cxn ang="0">
                  <a:pos x="6" y="29"/>
                </a:cxn>
                <a:cxn ang="0">
                  <a:pos x="9" y="36"/>
                </a:cxn>
                <a:cxn ang="0">
                  <a:pos x="9" y="42"/>
                </a:cxn>
                <a:cxn ang="0">
                  <a:pos x="11" y="50"/>
                </a:cxn>
                <a:cxn ang="0">
                  <a:pos x="13" y="57"/>
                </a:cxn>
                <a:cxn ang="0">
                  <a:pos x="16" y="66"/>
                </a:cxn>
                <a:cxn ang="0">
                  <a:pos x="16" y="70"/>
                </a:cxn>
                <a:cxn ang="0">
                  <a:pos x="16" y="75"/>
                </a:cxn>
                <a:cxn ang="0">
                  <a:pos x="16" y="79"/>
                </a:cxn>
                <a:cxn ang="0">
                  <a:pos x="16" y="84"/>
                </a:cxn>
                <a:cxn ang="0">
                  <a:pos x="16" y="88"/>
                </a:cxn>
                <a:cxn ang="0">
                  <a:pos x="16" y="91"/>
                </a:cxn>
                <a:cxn ang="0">
                  <a:pos x="16" y="94"/>
                </a:cxn>
                <a:cxn ang="0">
                  <a:pos x="16" y="96"/>
                </a:cxn>
                <a:cxn ang="0">
                  <a:pos x="16" y="98"/>
                </a:cxn>
                <a:cxn ang="0">
                  <a:pos x="16" y="100"/>
                </a:cxn>
              </a:cxnLst>
              <a:rect l="0" t="0" r="r" b="b"/>
              <a:pathLst>
                <a:path w="17" h="101">
                  <a:moveTo>
                    <a:pt x="0" y="0"/>
                  </a:moveTo>
                  <a:lnTo>
                    <a:pt x="2" y="6"/>
                  </a:lnTo>
                  <a:lnTo>
                    <a:pt x="2" y="12"/>
                  </a:lnTo>
                  <a:lnTo>
                    <a:pt x="4" y="18"/>
                  </a:lnTo>
                  <a:lnTo>
                    <a:pt x="4" y="23"/>
                  </a:lnTo>
                  <a:lnTo>
                    <a:pt x="6" y="29"/>
                  </a:lnTo>
                  <a:lnTo>
                    <a:pt x="9" y="36"/>
                  </a:lnTo>
                  <a:lnTo>
                    <a:pt x="9" y="42"/>
                  </a:lnTo>
                  <a:lnTo>
                    <a:pt x="11" y="50"/>
                  </a:lnTo>
                  <a:lnTo>
                    <a:pt x="13" y="57"/>
                  </a:lnTo>
                  <a:lnTo>
                    <a:pt x="16" y="66"/>
                  </a:lnTo>
                  <a:lnTo>
                    <a:pt x="16" y="70"/>
                  </a:lnTo>
                  <a:lnTo>
                    <a:pt x="16" y="75"/>
                  </a:lnTo>
                  <a:lnTo>
                    <a:pt x="16" y="79"/>
                  </a:lnTo>
                  <a:lnTo>
                    <a:pt x="16" y="84"/>
                  </a:lnTo>
                  <a:lnTo>
                    <a:pt x="16" y="88"/>
                  </a:lnTo>
                  <a:lnTo>
                    <a:pt x="16" y="91"/>
                  </a:lnTo>
                  <a:lnTo>
                    <a:pt x="16" y="94"/>
                  </a:lnTo>
                  <a:lnTo>
                    <a:pt x="16" y="96"/>
                  </a:lnTo>
                  <a:lnTo>
                    <a:pt x="16" y="98"/>
                  </a:lnTo>
                  <a:lnTo>
                    <a:pt x="16" y="100"/>
                  </a:lnTo>
                </a:path>
              </a:pathLst>
            </a:custGeom>
            <a:noFill/>
            <a:ln w="12700" cap="rnd" cmpd="sng">
              <a:solidFill>
                <a:srgbClr val="72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51" name="Freeform 827"/>
            <p:cNvSpPr>
              <a:spLocks/>
            </p:cNvSpPr>
            <p:nvPr/>
          </p:nvSpPr>
          <p:spPr bwMode="auto">
            <a:xfrm>
              <a:off x="525" y="576"/>
              <a:ext cx="10" cy="101"/>
            </a:xfrm>
            <a:custGeom>
              <a:avLst/>
              <a:gdLst/>
              <a:ahLst/>
              <a:cxnLst>
                <a:cxn ang="0">
                  <a:pos x="0" y="0"/>
                </a:cxn>
                <a:cxn ang="0">
                  <a:pos x="2" y="6"/>
                </a:cxn>
                <a:cxn ang="0">
                  <a:pos x="2" y="12"/>
                </a:cxn>
                <a:cxn ang="0">
                  <a:pos x="4" y="18"/>
                </a:cxn>
                <a:cxn ang="0">
                  <a:pos x="4" y="24"/>
                </a:cxn>
                <a:cxn ang="0">
                  <a:pos x="6" y="30"/>
                </a:cxn>
                <a:cxn ang="0">
                  <a:pos x="9" y="36"/>
                </a:cxn>
                <a:cxn ang="0">
                  <a:pos x="9" y="43"/>
                </a:cxn>
                <a:cxn ang="0">
                  <a:pos x="11" y="50"/>
                </a:cxn>
                <a:cxn ang="0">
                  <a:pos x="13" y="58"/>
                </a:cxn>
                <a:cxn ang="0">
                  <a:pos x="13" y="66"/>
                </a:cxn>
                <a:cxn ang="0">
                  <a:pos x="13" y="71"/>
                </a:cxn>
                <a:cxn ang="0">
                  <a:pos x="13" y="75"/>
                </a:cxn>
                <a:cxn ang="0">
                  <a:pos x="13" y="80"/>
                </a:cxn>
                <a:cxn ang="0">
                  <a:pos x="13" y="84"/>
                </a:cxn>
                <a:cxn ang="0">
                  <a:pos x="13" y="88"/>
                </a:cxn>
                <a:cxn ang="0">
                  <a:pos x="13" y="91"/>
                </a:cxn>
                <a:cxn ang="0">
                  <a:pos x="13" y="94"/>
                </a:cxn>
                <a:cxn ang="0">
                  <a:pos x="13" y="97"/>
                </a:cxn>
                <a:cxn ang="0">
                  <a:pos x="13" y="99"/>
                </a:cxn>
                <a:cxn ang="0">
                  <a:pos x="16" y="100"/>
                </a:cxn>
              </a:cxnLst>
              <a:rect l="0" t="0" r="r" b="b"/>
              <a:pathLst>
                <a:path w="17" h="101">
                  <a:moveTo>
                    <a:pt x="0" y="0"/>
                  </a:moveTo>
                  <a:lnTo>
                    <a:pt x="2" y="6"/>
                  </a:lnTo>
                  <a:lnTo>
                    <a:pt x="2" y="12"/>
                  </a:lnTo>
                  <a:lnTo>
                    <a:pt x="4" y="18"/>
                  </a:lnTo>
                  <a:lnTo>
                    <a:pt x="4" y="24"/>
                  </a:lnTo>
                  <a:lnTo>
                    <a:pt x="6" y="30"/>
                  </a:lnTo>
                  <a:lnTo>
                    <a:pt x="9" y="36"/>
                  </a:lnTo>
                  <a:lnTo>
                    <a:pt x="9" y="43"/>
                  </a:lnTo>
                  <a:lnTo>
                    <a:pt x="11" y="50"/>
                  </a:lnTo>
                  <a:lnTo>
                    <a:pt x="13" y="58"/>
                  </a:lnTo>
                  <a:lnTo>
                    <a:pt x="13" y="66"/>
                  </a:lnTo>
                  <a:lnTo>
                    <a:pt x="13" y="71"/>
                  </a:lnTo>
                  <a:lnTo>
                    <a:pt x="13" y="75"/>
                  </a:lnTo>
                  <a:lnTo>
                    <a:pt x="13" y="80"/>
                  </a:lnTo>
                  <a:lnTo>
                    <a:pt x="13" y="84"/>
                  </a:lnTo>
                  <a:lnTo>
                    <a:pt x="13" y="88"/>
                  </a:lnTo>
                  <a:lnTo>
                    <a:pt x="13" y="91"/>
                  </a:lnTo>
                  <a:lnTo>
                    <a:pt x="13" y="94"/>
                  </a:lnTo>
                  <a:lnTo>
                    <a:pt x="13" y="97"/>
                  </a:lnTo>
                  <a:lnTo>
                    <a:pt x="13" y="99"/>
                  </a:lnTo>
                  <a:lnTo>
                    <a:pt x="16" y="100"/>
                  </a:lnTo>
                </a:path>
              </a:pathLst>
            </a:custGeom>
            <a:noFill/>
            <a:ln w="12700" cap="rnd" cmpd="sng">
              <a:solidFill>
                <a:srgbClr val="73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52" name="Freeform 828"/>
            <p:cNvSpPr>
              <a:spLocks/>
            </p:cNvSpPr>
            <p:nvPr/>
          </p:nvSpPr>
          <p:spPr bwMode="auto">
            <a:xfrm>
              <a:off x="525" y="576"/>
              <a:ext cx="10" cy="101"/>
            </a:xfrm>
            <a:custGeom>
              <a:avLst/>
              <a:gdLst/>
              <a:ahLst/>
              <a:cxnLst>
                <a:cxn ang="0">
                  <a:pos x="0" y="0"/>
                </a:cxn>
                <a:cxn ang="0">
                  <a:pos x="2" y="6"/>
                </a:cxn>
                <a:cxn ang="0">
                  <a:pos x="2" y="12"/>
                </a:cxn>
                <a:cxn ang="0">
                  <a:pos x="5" y="18"/>
                </a:cxn>
                <a:cxn ang="0">
                  <a:pos x="5" y="24"/>
                </a:cxn>
                <a:cxn ang="0">
                  <a:pos x="8" y="30"/>
                </a:cxn>
                <a:cxn ang="0">
                  <a:pos x="10" y="37"/>
                </a:cxn>
                <a:cxn ang="0">
                  <a:pos x="10" y="43"/>
                </a:cxn>
                <a:cxn ang="0">
                  <a:pos x="13" y="50"/>
                </a:cxn>
                <a:cxn ang="0">
                  <a:pos x="16" y="58"/>
                </a:cxn>
                <a:cxn ang="0">
                  <a:pos x="16" y="66"/>
                </a:cxn>
                <a:cxn ang="0">
                  <a:pos x="16" y="71"/>
                </a:cxn>
                <a:cxn ang="0">
                  <a:pos x="16" y="75"/>
                </a:cxn>
                <a:cxn ang="0">
                  <a:pos x="16" y="80"/>
                </a:cxn>
                <a:cxn ang="0">
                  <a:pos x="16" y="84"/>
                </a:cxn>
                <a:cxn ang="0">
                  <a:pos x="16" y="88"/>
                </a:cxn>
                <a:cxn ang="0">
                  <a:pos x="16" y="91"/>
                </a:cxn>
                <a:cxn ang="0">
                  <a:pos x="16" y="95"/>
                </a:cxn>
                <a:cxn ang="0">
                  <a:pos x="16" y="97"/>
                </a:cxn>
                <a:cxn ang="0">
                  <a:pos x="16" y="99"/>
                </a:cxn>
                <a:cxn ang="0">
                  <a:pos x="16" y="100"/>
                </a:cxn>
              </a:cxnLst>
              <a:rect l="0" t="0" r="r" b="b"/>
              <a:pathLst>
                <a:path w="17" h="101">
                  <a:moveTo>
                    <a:pt x="0" y="0"/>
                  </a:moveTo>
                  <a:lnTo>
                    <a:pt x="2" y="6"/>
                  </a:lnTo>
                  <a:lnTo>
                    <a:pt x="2" y="12"/>
                  </a:lnTo>
                  <a:lnTo>
                    <a:pt x="5" y="18"/>
                  </a:lnTo>
                  <a:lnTo>
                    <a:pt x="5" y="24"/>
                  </a:lnTo>
                  <a:lnTo>
                    <a:pt x="8" y="30"/>
                  </a:lnTo>
                  <a:lnTo>
                    <a:pt x="10" y="37"/>
                  </a:lnTo>
                  <a:lnTo>
                    <a:pt x="10" y="43"/>
                  </a:lnTo>
                  <a:lnTo>
                    <a:pt x="13" y="50"/>
                  </a:lnTo>
                  <a:lnTo>
                    <a:pt x="16" y="58"/>
                  </a:lnTo>
                  <a:lnTo>
                    <a:pt x="16" y="66"/>
                  </a:lnTo>
                  <a:lnTo>
                    <a:pt x="16" y="71"/>
                  </a:lnTo>
                  <a:lnTo>
                    <a:pt x="16" y="75"/>
                  </a:lnTo>
                  <a:lnTo>
                    <a:pt x="16" y="80"/>
                  </a:lnTo>
                  <a:lnTo>
                    <a:pt x="16" y="84"/>
                  </a:lnTo>
                  <a:lnTo>
                    <a:pt x="16" y="88"/>
                  </a:lnTo>
                  <a:lnTo>
                    <a:pt x="16" y="91"/>
                  </a:lnTo>
                  <a:lnTo>
                    <a:pt x="16" y="95"/>
                  </a:lnTo>
                  <a:lnTo>
                    <a:pt x="16" y="97"/>
                  </a:lnTo>
                  <a:lnTo>
                    <a:pt x="16" y="99"/>
                  </a:lnTo>
                  <a:lnTo>
                    <a:pt x="16" y="100"/>
                  </a:lnTo>
                </a:path>
              </a:pathLst>
            </a:custGeom>
            <a:noFill/>
            <a:ln w="12700" cap="rnd" cmpd="sng">
              <a:solidFill>
                <a:srgbClr val="74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53" name="Freeform 829"/>
            <p:cNvSpPr>
              <a:spLocks/>
            </p:cNvSpPr>
            <p:nvPr/>
          </p:nvSpPr>
          <p:spPr bwMode="auto">
            <a:xfrm>
              <a:off x="525" y="576"/>
              <a:ext cx="10" cy="101"/>
            </a:xfrm>
            <a:custGeom>
              <a:avLst/>
              <a:gdLst/>
              <a:ahLst/>
              <a:cxnLst>
                <a:cxn ang="0">
                  <a:pos x="0" y="0"/>
                </a:cxn>
                <a:cxn ang="0">
                  <a:pos x="0" y="7"/>
                </a:cxn>
                <a:cxn ang="0">
                  <a:pos x="2" y="13"/>
                </a:cxn>
                <a:cxn ang="0">
                  <a:pos x="5" y="19"/>
                </a:cxn>
                <a:cxn ang="0">
                  <a:pos x="5" y="25"/>
                </a:cxn>
                <a:cxn ang="0">
                  <a:pos x="8" y="31"/>
                </a:cxn>
                <a:cxn ang="0">
                  <a:pos x="10" y="37"/>
                </a:cxn>
                <a:cxn ang="0">
                  <a:pos x="10" y="44"/>
                </a:cxn>
                <a:cxn ang="0">
                  <a:pos x="13" y="51"/>
                </a:cxn>
                <a:cxn ang="0">
                  <a:pos x="13" y="58"/>
                </a:cxn>
                <a:cxn ang="0">
                  <a:pos x="16" y="66"/>
                </a:cxn>
                <a:cxn ang="0">
                  <a:pos x="16" y="71"/>
                </a:cxn>
                <a:cxn ang="0">
                  <a:pos x="16" y="76"/>
                </a:cxn>
                <a:cxn ang="0">
                  <a:pos x="16" y="80"/>
                </a:cxn>
                <a:cxn ang="0">
                  <a:pos x="16" y="84"/>
                </a:cxn>
                <a:cxn ang="0">
                  <a:pos x="16" y="88"/>
                </a:cxn>
                <a:cxn ang="0">
                  <a:pos x="16" y="92"/>
                </a:cxn>
                <a:cxn ang="0">
                  <a:pos x="16" y="95"/>
                </a:cxn>
                <a:cxn ang="0">
                  <a:pos x="16" y="97"/>
                </a:cxn>
                <a:cxn ang="0">
                  <a:pos x="16" y="99"/>
                </a:cxn>
                <a:cxn ang="0">
                  <a:pos x="16" y="100"/>
                </a:cxn>
              </a:cxnLst>
              <a:rect l="0" t="0" r="r" b="b"/>
              <a:pathLst>
                <a:path w="17" h="101">
                  <a:moveTo>
                    <a:pt x="0" y="0"/>
                  </a:moveTo>
                  <a:lnTo>
                    <a:pt x="0" y="7"/>
                  </a:lnTo>
                  <a:lnTo>
                    <a:pt x="2" y="13"/>
                  </a:lnTo>
                  <a:lnTo>
                    <a:pt x="5" y="19"/>
                  </a:lnTo>
                  <a:lnTo>
                    <a:pt x="5" y="25"/>
                  </a:lnTo>
                  <a:lnTo>
                    <a:pt x="8" y="31"/>
                  </a:lnTo>
                  <a:lnTo>
                    <a:pt x="10" y="37"/>
                  </a:lnTo>
                  <a:lnTo>
                    <a:pt x="10" y="44"/>
                  </a:lnTo>
                  <a:lnTo>
                    <a:pt x="13" y="51"/>
                  </a:lnTo>
                  <a:lnTo>
                    <a:pt x="13" y="58"/>
                  </a:lnTo>
                  <a:lnTo>
                    <a:pt x="16" y="66"/>
                  </a:lnTo>
                  <a:lnTo>
                    <a:pt x="16" y="71"/>
                  </a:lnTo>
                  <a:lnTo>
                    <a:pt x="16" y="76"/>
                  </a:lnTo>
                  <a:lnTo>
                    <a:pt x="16" y="80"/>
                  </a:lnTo>
                  <a:lnTo>
                    <a:pt x="16" y="84"/>
                  </a:lnTo>
                  <a:lnTo>
                    <a:pt x="16" y="88"/>
                  </a:lnTo>
                  <a:lnTo>
                    <a:pt x="16" y="92"/>
                  </a:lnTo>
                  <a:lnTo>
                    <a:pt x="16" y="95"/>
                  </a:lnTo>
                  <a:lnTo>
                    <a:pt x="16" y="97"/>
                  </a:lnTo>
                  <a:lnTo>
                    <a:pt x="16" y="99"/>
                  </a:lnTo>
                  <a:lnTo>
                    <a:pt x="16" y="100"/>
                  </a:lnTo>
                </a:path>
              </a:pathLst>
            </a:custGeom>
            <a:noFill/>
            <a:ln w="12700" cap="rnd" cmpd="sng">
              <a:solidFill>
                <a:srgbClr val="75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54" name="Freeform 830"/>
            <p:cNvSpPr>
              <a:spLocks/>
            </p:cNvSpPr>
            <p:nvPr/>
          </p:nvSpPr>
          <p:spPr bwMode="auto">
            <a:xfrm>
              <a:off x="525" y="576"/>
              <a:ext cx="10" cy="101"/>
            </a:xfrm>
            <a:custGeom>
              <a:avLst/>
              <a:gdLst/>
              <a:ahLst/>
              <a:cxnLst>
                <a:cxn ang="0">
                  <a:pos x="0" y="0"/>
                </a:cxn>
                <a:cxn ang="0">
                  <a:pos x="0" y="7"/>
                </a:cxn>
                <a:cxn ang="0">
                  <a:pos x="2" y="13"/>
                </a:cxn>
                <a:cxn ang="0">
                  <a:pos x="2" y="19"/>
                </a:cxn>
                <a:cxn ang="0">
                  <a:pos x="5" y="25"/>
                </a:cxn>
                <a:cxn ang="0">
                  <a:pos x="8" y="31"/>
                </a:cxn>
                <a:cxn ang="0">
                  <a:pos x="8" y="37"/>
                </a:cxn>
                <a:cxn ang="0">
                  <a:pos x="10" y="44"/>
                </a:cxn>
                <a:cxn ang="0">
                  <a:pos x="13" y="51"/>
                </a:cxn>
                <a:cxn ang="0">
                  <a:pos x="13" y="58"/>
                </a:cxn>
                <a:cxn ang="0">
                  <a:pos x="16" y="66"/>
                </a:cxn>
                <a:cxn ang="0">
                  <a:pos x="16" y="71"/>
                </a:cxn>
                <a:cxn ang="0">
                  <a:pos x="16" y="76"/>
                </a:cxn>
                <a:cxn ang="0">
                  <a:pos x="16" y="80"/>
                </a:cxn>
                <a:cxn ang="0">
                  <a:pos x="16" y="85"/>
                </a:cxn>
                <a:cxn ang="0">
                  <a:pos x="16" y="89"/>
                </a:cxn>
                <a:cxn ang="0">
                  <a:pos x="16" y="92"/>
                </a:cxn>
                <a:cxn ang="0">
                  <a:pos x="16" y="95"/>
                </a:cxn>
                <a:cxn ang="0">
                  <a:pos x="16" y="97"/>
                </a:cxn>
                <a:cxn ang="0">
                  <a:pos x="16" y="99"/>
                </a:cxn>
                <a:cxn ang="0">
                  <a:pos x="16" y="100"/>
                </a:cxn>
              </a:cxnLst>
              <a:rect l="0" t="0" r="r" b="b"/>
              <a:pathLst>
                <a:path w="17" h="101">
                  <a:moveTo>
                    <a:pt x="0" y="0"/>
                  </a:moveTo>
                  <a:lnTo>
                    <a:pt x="0" y="7"/>
                  </a:lnTo>
                  <a:lnTo>
                    <a:pt x="2" y="13"/>
                  </a:lnTo>
                  <a:lnTo>
                    <a:pt x="2" y="19"/>
                  </a:lnTo>
                  <a:lnTo>
                    <a:pt x="5" y="25"/>
                  </a:lnTo>
                  <a:lnTo>
                    <a:pt x="8" y="31"/>
                  </a:lnTo>
                  <a:lnTo>
                    <a:pt x="8" y="37"/>
                  </a:lnTo>
                  <a:lnTo>
                    <a:pt x="10" y="44"/>
                  </a:lnTo>
                  <a:lnTo>
                    <a:pt x="13" y="51"/>
                  </a:lnTo>
                  <a:lnTo>
                    <a:pt x="13" y="58"/>
                  </a:lnTo>
                  <a:lnTo>
                    <a:pt x="16" y="66"/>
                  </a:lnTo>
                  <a:lnTo>
                    <a:pt x="16" y="71"/>
                  </a:lnTo>
                  <a:lnTo>
                    <a:pt x="16" y="76"/>
                  </a:lnTo>
                  <a:lnTo>
                    <a:pt x="16" y="80"/>
                  </a:lnTo>
                  <a:lnTo>
                    <a:pt x="16" y="85"/>
                  </a:lnTo>
                  <a:lnTo>
                    <a:pt x="16" y="89"/>
                  </a:lnTo>
                  <a:lnTo>
                    <a:pt x="16" y="92"/>
                  </a:lnTo>
                  <a:lnTo>
                    <a:pt x="16" y="95"/>
                  </a:lnTo>
                  <a:lnTo>
                    <a:pt x="16" y="97"/>
                  </a:lnTo>
                  <a:lnTo>
                    <a:pt x="16" y="99"/>
                  </a:lnTo>
                  <a:lnTo>
                    <a:pt x="16" y="100"/>
                  </a:lnTo>
                </a:path>
              </a:pathLst>
            </a:custGeom>
            <a:noFill/>
            <a:ln w="12700" cap="rnd" cmpd="sng">
              <a:solidFill>
                <a:srgbClr val="76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55" name="Freeform 831"/>
            <p:cNvSpPr>
              <a:spLocks/>
            </p:cNvSpPr>
            <p:nvPr/>
          </p:nvSpPr>
          <p:spPr bwMode="auto">
            <a:xfrm>
              <a:off x="525" y="577"/>
              <a:ext cx="10" cy="101"/>
            </a:xfrm>
            <a:custGeom>
              <a:avLst/>
              <a:gdLst/>
              <a:ahLst/>
              <a:cxnLst>
                <a:cxn ang="0">
                  <a:pos x="0" y="0"/>
                </a:cxn>
                <a:cxn ang="0">
                  <a:pos x="0" y="6"/>
                </a:cxn>
                <a:cxn ang="0">
                  <a:pos x="2" y="12"/>
                </a:cxn>
                <a:cxn ang="0">
                  <a:pos x="2" y="18"/>
                </a:cxn>
                <a:cxn ang="0">
                  <a:pos x="5" y="24"/>
                </a:cxn>
                <a:cxn ang="0">
                  <a:pos x="8" y="31"/>
                </a:cxn>
                <a:cxn ang="0">
                  <a:pos x="8" y="37"/>
                </a:cxn>
                <a:cxn ang="0">
                  <a:pos x="10" y="43"/>
                </a:cxn>
                <a:cxn ang="0">
                  <a:pos x="13" y="50"/>
                </a:cxn>
                <a:cxn ang="0">
                  <a:pos x="13" y="58"/>
                </a:cxn>
                <a:cxn ang="0">
                  <a:pos x="16" y="65"/>
                </a:cxn>
                <a:cxn ang="0">
                  <a:pos x="16" y="70"/>
                </a:cxn>
                <a:cxn ang="0">
                  <a:pos x="16" y="75"/>
                </a:cxn>
                <a:cxn ang="0">
                  <a:pos x="16" y="80"/>
                </a:cxn>
                <a:cxn ang="0">
                  <a:pos x="16" y="84"/>
                </a:cxn>
                <a:cxn ang="0">
                  <a:pos x="16" y="88"/>
                </a:cxn>
                <a:cxn ang="0">
                  <a:pos x="16" y="91"/>
                </a:cxn>
                <a:cxn ang="0">
                  <a:pos x="13" y="94"/>
                </a:cxn>
                <a:cxn ang="0">
                  <a:pos x="13" y="96"/>
                </a:cxn>
                <a:cxn ang="0">
                  <a:pos x="16" y="98"/>
                </a:cxn>
                <a:cxn ang="0">
                  <a:pos x="16" y="99"/>
                </a:cxn>
              </a:cxnLst>
              <a:rect l="0" t="0" r="r" b="b"/>
              <a:pathLst>
                <a:path w="17" h="100">
                  <a:moveTo>
                    <a:pt x="0" y="0"/>
                  </a:moveTo>
                  <a:lnTo>
                    <a:pt x="0" y="6"/>
                  </a:lnTo>
                  <a:lnTo>
                    <a:pt x="2" y="12"/>
                  </a:lnTo>
                  <a:lnTo>
                    <a:pt x="2" y="18"/>
                  </a:lnTo>
                  <a:lnTo>
                    <a:pt x="5" y="24"/>
                  </a:lnTo>
                  <a:lnTo>
                    <a:pt x="8" y="31"/>
                  </a:lnTo>
                  <a:lnTo>
                    <a:pt x="8" y="37"/>
                  </a:lnTo>
                  <a:lnTo>
                    <a:pt x="10" y="43"/>
                  </a:lnTo>
                  <a:lnTo>
                    <a:pt x="13" y="50"/>
                  </a:lnTo>
                  <a:lnTo>
                    <a:pt x="13" y="58"/>
                  </a:lnTo>
                  <a:lnTo>
                    <a:pt x="16" y="65"/>
                  </a:lnTo>
                  <a:lnTo>
                    <a:pt x="16" y="70"/>
                  </a:lnTo>
                  <a:lnTo>
                    <a:pt x="16" y="75"/>
                  </a:lnTo>
                  <a:lnTo>
                    <a:pt x="16" y="80"/>
                  </a:lnTo>
                  <a:lnTo>
                    <a:pt x="16" y="84"/>
                  </a:lnTo>
                  <a:lnTo>
                    <a:pt x="16" y="88"/>
                  </a:lnTo>
                  <a:lnTo>
                    <a:pt x="16" y="91"/>
                  </a:lnTo>
                  <a:lnTo>
                    <a:pt x="13" y="94"/>
                  </a:lnTo>
                  <a:lnTo>
                    <a:pt x="13" y="96"/>
                  </a:lnTo>
                  <a:lnTo>
                    <a:pt x="16" y="98"/>
                  </a:lnTo>
                  <a:lnTo>
                    <a:pt x="16" y="99"/>
                  </a:lnTo>
                </a:path>
              </a:pathLst>
            </a:custGeom>
            <a:noFill/>
            <a:ln w="12700" cap="rnd" cmpd="sng">
              <a:solidFill>
                <a:srgbClr val="7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56" name="Freeform 832"/>
            <p:cNvSpPr>
              <a:spLocks/>
            </p:cNvSpPr>
            <p:nvPr/>
          </p:nvSpPr>
          <p:spPr bwMode="auto">
            <a:xfrm>
              <a:off x="524" y="577"/>
              <a:ext cx="10" cy="101"/>
            </a:xfrm>
            <a:custGeom>
              <a:avLst/>
              <a:gdLst/>
              <a:ahLst/>
              <a:cxnLst>
                <a:cxn ang="0">
                  <a:pos x="0" y="0"/>
                </a:cxn>
                <a:cxn ang="0">
                  <a:pos x="2" y="6"/>
                </a:cxn>
                <a:cxn ang="0">
                  <a:pos x="4" y="12"/>
                </a:cxn>
                <a:cxn ang="0">
                  <a:pos x="4" y="19"/>
                </a:cxn>
                <a:cxn ang="0">
                  <a:pos x="6" y="25"/>
                </a:cxn>
                <a:cxn ang="0">
                  <a:pos x="9" y="31"/>
                </a:cxn>
                <a:cxn ang="0">
                  <a:pos x="9" y="37"/>
                </a:cxn>
                <a:cxn ang="0">
                  <a:pos x="11" y="44"/>
                </a:cxn>
                <a:cxn ang="0">
                  <a:pos x="11" y="51"/>
                </a:cxn>
                <a:cxn ang="0">
                  <a:pos x="13" y="58"/>
                </a:cxn>
                <a:cxn ang="0">
                  <a:pos x="16" y="65"/>
                </a:cxn>
                <a:cxn ang="0">
                  <a:pos x="16" y="71"/>
                </a:cxn>
                <a:cxn ang="0">
                  <a:pos x="16" y="75"/>
                </a:cxn>
                <a:cxn ang="0">
                  <a:pos x="16" y="80"/>
                </a:cxn>
                <a:cxn ang="0">
                  <a:pos x="13" y="84"/>
                </a:cxn>
                <a:cxn ang="0">
                  <a:pos x="13" y="88"/>
                </a:cxn>
                <a:cxn ang="0">
                  <a:pos x="13" y="92"/>
                </a:cxn>
                <a:cxn ang="0">
                  <a:pos x="13" y="95"/>
                </a:cxn>
                <a:cxn ang="0">
                  <a:pos x="13" y="97"/>
                </a:cxn>
                <a:cxn ang="0">
                  <a:pos x="13" y="98"/>
                </a:cxn>
                <a:cxn ang="0">
                  <a:pos x="13" y="99"/>
                </a:cxn>
              </a:cxnLst>
              <a:rect l="0" t="0" r="r" b="b"/>
              <a:pathLst>
                <a:path w="17" h="100">
                  <a:moveTo>
                    <a:pt x="0" y="0"/>
                  </a:moveTo>
                  <a:lnTo>
                    <a:pt x="2" y="6"/>
                  </a:lnTo>
                  <a:lnTo>
                    <a:pt x="4" y="12"/>
                  </a:lnTo>
                  <a:lnTo>
                    <a:pt x="4" y="19"/>
                  </a:lnTo>
                  <a:lnTo>
                    <a:pt x="6" y="25"/>
                  </a:lnTo>
                  <a:lnTo>
                    <a:pt x="9" y="31"/>
                  </a:lnTo>
                  <a:lnTo>
                    <a:pt x="9" y="37"/>
                  </a:lnTo>
                  <a:lnTo>
                    <a:pt x="11" y="44"/>
                  </a:lnTo>
                  <a:lnTo>
                    <a:pt x="11" y="51"/>
                  </a:lnTo>
                  <a:lnTo>
                    <a:pt x="13" y="58"/>
                  </a:lnTo>
                  <a:lnTo>
                    <a:pt x="16" y="65"/>
                  </a:lnTo>
                  <a:lnTo>
                    <a:pt x="16" y="71"/>
                  </a:lnTo>
                  <a:lnTo>
                    <a:pt x="16" y="75"/>
                  </a:lnTo>
                  <a:lnTo>
                    <a:pt x="16" y="80"/>
                  </a:lnTo>
                  <a:lnTo>
                    <a:pt x="13" y="84"/>
                  </a:lnTo>
                  <a:lnTo>
                    <a:pt x="13" y="88"/>
                  </a:lnTo>
                  <a:lnTo>
                    <a:pt x="13" y="92"/>
                  </a:lnTo>
                  <a:lnTo>
                    <a:pt x="13" y="95"/>
                  </a:lnTo>
                  <a:lnTo>
                    <a:pt x="13" y="97"/>
                  </a:lnTo>
                  <a:lnTo>
                    <a:pt x="13" y="98"/>
                  </a:lnTo>
                  <a:lnTo>
                    <a:pt x="13" y="99"/>
                  </a:lnTo>
                </a:path>
              </a:pathLst>
            </a:custGeom>
            <a:noFill/>
            <a:ln w="12700" cap="rnd" cmpd="sng">
              <a:solidFill>
                <a:srgbClr val="78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57" name="Freeform 833"/>
            <p:cNvSpPr>
              <a:spLocks/>
            </p:cNvSpPr>
            <p:nvPr/>
          </p:nvSpPr>
          <p:spPr bwMode="auto">
            <a:xfrm>
              <a:off x="524" y="577"/>
              <a:ext cx="10" cy="101"/>
            </a:xfrm>
            <a:custGeom>
              <a:avLst/>
              <a:gdLst/>
              <a:ahLst/>
              <a:cxnLst>
                <a:cxn ang="0">
                  <a:pos x="0" y="0"/>
                </a:cxn>
                <a:cxn ang="0">
                  <a:pos x="2" y="6"/>
                </a:cxn>
                <a:cxn ang="0">
                  <a:pos x="5" y="13"/>
                </a:cxn>
                <a:cxn ang="0">
                  <a:pos x="5" y="19"/>
                </a:cxn>
                <a:cxn ang="0">
                  <a:pos x="8" y="25"/>
                </a:cxn>
                <a:cxn ang="0">
                  <a:pos x="10" y="31"/>
                </a:cxn>
                <a:cxn ang="0">
                  <a:pos x="10" y="38"/>
                </a:cxn>
                <a:cxn ang="0">
                  <a:pos x="13" y="44"/>
                </a:cxn>
                <a:cxn ang="0">
                  <a:pos x="13" y="51"/>
                </a:cxn>
                <a:cxn ang="0">
                  <a:pos x="16" y="58"/>
                </a:cxn>
                <a:cxn ang="0">
                  <a:pos x="16" y="65"/>
                </a:cxn>
                <a:cxn ang="0">
                  <a:pos x="16" y="71"/>
                </a:cxn>
                <a:cxn ang="0">
                  <a:pos x="16" y="76"/>
                </a:cxn>
                <a:cxn ang="0">
                  <a:pos x="16" y="80"/>
                </a:cxn>
                <a:cxn ang="0">
                  <a:pos x="16" y="85"/>
                </a:cxn>
                <a:cxn ang="0">
                  <a:pos x="16" y="89"/>
                </a:cxn>
                <a:cxn ang="0">
                  <a:pos x="16" y="92"/>
                </a:cxn>
                <a:cxn ang="0">
                  <a:pos x="16" y="95"/>
                </a:cxn>
                <a:cxn ang="0">
                  <a:pos x="16" y="97"/>
                </a:cxn>
                <a:cxn ang="0">
                  <a:pos x="16" y="99"/>
                </a:cxn>
                <a:cxn ang="0">
                  <a:pos x="16" y="100"/>
                </a:cxn>
              </a:cxnLst>
              <a:rect l="0" t="0" r="r" b="b"/>
              <a:pathLst>
                <a:path w="17" h="101">
                  <a:moveTo>
                    <a:pt x="0" y="0"/>
                  </a:moveTo>
                  <a:lnTo>
                    <a:pt x="2" y="6"/>
                  </a:lnTo>
                  <a:lnTo>
                    <a:pt x="5" y="13"/>
                  </a:lnTo>
                  <a:lnTo>
                    <a:pt x="5" y="19"/>
                  </a:lnTo>
                  <a:lnTo>
                    <a:pt x="8" y="25"/>
                  </a:lnTo>
                  <a:lnTo>
                    <a:pt x="10" y="31"/>
                  </a:lnTo>
                  <a:lnTo>
                    <a:pt x="10" y="38"/>
                  </a:lnTo>
                  <a:lnTo>
                    <a:pt x="13" y="44"/>
                  </a:lnTo>
                  <a:lnTo>
                    <a:pt x="13" y="51"/>
                  </a:lnTo>
                  <a:lnTo>
                    <a:pt x="16" y="58"/>
                  </a:lnTo>
                  <a:lnTo>
                    <a:pt x="16" y="65"/>
                  </a:lnTo>
                  <a:lnTo>
                    <a:pt x="16" y="71"/>
                  </a:lnTo>
                  <a:lnTo>
                    <a:pt x="16" y="76"/>
                  </a:lnTo>
                  <a:lnTo>
                    <a:pt x="16" y="80"/>
                  </a:lnTo>
                  <a:lnTo>
                    <a:pt x="16" y="85"/>
                  </a:lnTo>
                  <a:lnTo>
                    <a:pt x="16" y="89"/>
                  </a:lnTo>
                  <a:lnTo>
                    <a:pt x="16" y="92"/>
                  </a:lnTo>
                  <a:lnTo>
                    <a:pt x="16" y="95"/>
                  </a:lnTo>
                  <a:lnTo>
                    <a:pt x="16" y="97"/>
                  </a:lnTo>
                  <a:lnTo>
                    <a:pt x="16" y="99"/>
                  </a:lnTo>
                  <a:lnTo>
                    <a:pt x="16" y="100"/>
                  </a:lnTo>
                </a:path>
              </a:pathLst>
            </a:custGeom>
            <a:noFill/>
            <a:ln w="12700" cap="rnd" cmpd="sng">
              <a:solidFill>
                <a:srgbClr val="78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58" name="Freeform 834"/>
            <p:cNvSpPr>
              <a:spLocks/>
            </p:cNvSpPr>
            <p:nvPr/>
          </p:nvSpPr>
          <p:spPr bwMode="auto">
            <a:xfrm>
              <a:off x="524" y="577"/>
              <a:ext cx="10" cy="101"/>
            </a:xfrm>
            <a:custGeom>
              <a:avLst/>
              <a:gdLst/>
              <a:ahLst/>
              <a:cxnLst>
                <a:cxn ang="0">
                  <a:pos x="0" y="0"/>
                </a:cxn>
                <a:cxn ang="0">
                  <a:pos x="2" y="6"/>
                </a:cxn>
                <a:cxn ang="0">
                  <a:pos x="5" y="13"/>
                </a:cxn>
                <a:cxn ang="0">
                  <a:pos x="5" y="19"/>
                </a:cxn>
                <a:cxn ang="0">
                  <a:pos x="8" y="25"/>
                </a:cxn>
                <a:cxn ang="0">
                  <a:pos x="10" y="32"/>
                </a:cxn>
                <a:cxn ang="0">
                  <a:pos x="10" y="38"/>
                </a:cxn>
                <a:cxn ang="0">
                  <a:pos x="13" y="45"/>
                </a:cxn>
                <a:cxn ang="0">
                  <a:pos x="13" y="51"/>
                </a:cxn>
                <a:cxn ang="0">
                  <a:pos x="16" y="58"/>
                </a:cxn>
                <a:cxn ang="0">
                  <a:pos x="16" y="65"/>
                </a:cxn>
                <a:cxn ang="0">
                  <a:pos x="16" y="71"/>
                </a:cxn>
                <a:cxn ang="0">
                  <a:pos x="16" y="76"/>
                </a:cxn>
                <a:cxn ang="0">
                  <a:pos x="16" y="81"/>
                </a:cxn>
                <a:cxn ang="0">
                  <a:pos x="16" y="85"/>
                </a:cxn>
                <a:cxn ang="0">
                  <a:pos x="16" y="89"/>
                </a:cxn>
                <a:cxn ang="0">
                  <a:pos x="16" y="92"/>
                </a:cxn>
                <a:cxn ang="0">
                  <a:pos x="16" y="95"/>
                </a:cxn>
                <a:cxn ang="0">
                  <a:pos x="16" y="97"/>
                </a:cxn>
                <a:cxn ang="0">
                  <a:pos x="16" y="99"/>
                </a:cxn>
                <a:cxn ang="0">
                  <a:pos x="16" y="100"/>
                </a:cxn>
              </a:cxnLst>
              <a:rect l="0" t="0" r="r" b="b"/>
              <a:pathLst>
                <a:path w="17" h="101">
                  <a:moveTo>
                    <a:pt x="0" y="0"/>
                  </a:moveTo>
                  <a:lnTo>
                    <a:pt x="2" y="6"/>
                  </a:lnTo>
                  <a:lnTo>
                    <a:pt x="5" y="13"/>
                  </a:lnTo>
                  <a:lnTo>
                    <a:pt x="5" y="19"/>
                  </a:lnTo>
                  <a:lnTo>
                    <a:pt x="8" y="25"/>
                  </a:lnTo>
                  <a:lnTo>
                    <a:pt x="10" y="32"/>
                  </a:lnTo>
                  <a:lnTo>
                    <a:pt x="10" y="38"/>
                  </a:lnTo>
                  <a:lnTo>
                    <a:pt x="13" y="45"/>
                  </a:lnTo>
                  <a:lnTo>
                    <a:pt x="13" y="51"/>
                  </a:lnTo>
                  <a:lnTo>
                    <a:pt x="16" y="58"/>
                  </a:lnTo>
                  <a:lnTo>
                    <a:pt x="16" y="65"/>
                  </a:lnTo>
                  <a:lnTo>
                    <a:pt x="16" y="71"/>
                  </a:lnTo>
                  <a:lnTo>
                    <a:pt x="16" y="76"/>
                  </a:lnTo>
                  <a:lnTo>
                    <a:pt x="16" y="81"/>
                  </a:lnTo>
                  <a:lnTo>
                    <a:pt x="16" y="85"/>
                  </a:lnTo>
                  <a:lnTo>
                    <a:pt x="16" y="89"/>
                  </a:lnTo>
                  <a:lnTo>
                    <a:pt x="16" y="92"/>
                  </a:lnTo>
                  <a:lnTo>
                    <a:pt x="16" y="95"/>
                  </a:lnTo>
                  <a:lnTo>
                    <a:pt x="16" y="97"/>
                  </a:lnTo>
                  <a:lnTo>
                    <a:pt x="16" y="99"/>
                  </a:lnTo>
                  <a:lnTo>
                    <a:pt x="16" y="100"/>
                  </a:lnTo>
                </a:path>
              </a:pathLst>
            </a:custGeom>
            <a:noFill/>
            <a:ln w="12700" cap="rnd" cmpd="sng">
              <a:solidFill>
                <a:srgbClr val="79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59" name="Freeform 835"/>
            <p:cNvSpPr>
              <a:spLocks/>
            </p:cNvSpPr>
            <p:nvPr/>
          </p:nvSpPr>
          <p:spPr bwMode="auto">
            <a:xfrm>
              <a:off x="524" y="577"/>
              <a:ext cx="10" cy="101"/>
            </a:xfrm>
            <a:custGeom>
              <a:avLst/>
              <a:gdLst/>
              <a:ahLst/>
              <a:cxnLst>
                <a:cxn ang="0">
                  <a:pos x="0" y="0"/>
                </a:cxn>
                <a:cxn ang="0">
                  <a:pos x="2" y="6"/>
                </a:cxn>
                <a:cxn ang="0">
                  <a:pos x="5" y="13"/>
                </a:cxn>
                <a:cxn ang="0">
                  <a:pos x="5" y="19"/>
                </a:cxn>
                <a:cxn ang="0">
                  <a:pos x="8" y="26"/>
                </a:cxn>
                <a:cxn ang="0">
                  <a:pos x="10" y="32"/>
                </a:cxn>
                <a:cxn ang="0">
                  <a:pos x="10" y="39"/>
                </a:cxn>
                <a:cxn ang="0">
                  <a:pos x="13" y="45"/>
                </a:cxn>
                <a:cxn ang="0">
                  <a:pos x="13" y="52"/>
                </a:cxn>
                <a:cxn ang="0">
                  <a:pos x="16" y="59"/>
                </a:cxn>
                <a:cxn ang="0">
                  <a:pos x="16" y="65"/>
                </a:cxn>
                <a:cxn ang="0">
                  <a:pos x="16" y="71"/>
                </a:cxn>
                <a:cxn ang="0">
                  <a:pos x="16" y="76"/>
                </a:cxn>
                <a:cxn ang="0">
                  <a:pos x="16" y="81"/>
                </a:cxn>
                <a:cxn ang="0">
                  <a:pos x="16" y="85"/>
                </a:cxn>
                <a:cxn ang="0">
                  <a:pos x="16" y="89"/>
                </a:cxn>
                <a:cxn ang="0">
                  <a:pos x="16" y="92"/>
                </a:cxn>
                <a:cxn ang="0">
                  <a:pos x="16" y="95"/>
                </a:cxn>
                <a:cxn ang="0">
                  <a:pos x="16" y="97"/>
                </a:cxn>
                <a:cxn ang="0">
                  <a:pos x="16" y="99"/>
                </a:cxn>
                <a:cxn ang="0">
                  <a:pos x="16" y="100"/>
                </a:cxn>
              </a:cxnLst>
              <a:rect l="0" t="0" r="r" b="b"/>
              <a:pathLst>
                <a:path w="17" h="101">
                  <a:moveTo>
                    <a:pt x="0" y="0"/>
                  </a:moveTo>
                  <a:lnTo>
                    <a:pt x="2" y="6"/>
                  </a:lnTo>
                  <a:lnTo>
                    <a:pt x="5" y="13"/>
                  </a:lnTo>
                  <a:lnTo>
                    <a:pt x="5" y="19"/>
                  </a:lnTo>
                  <a:lnTo>
                    <a:pt x="8" y="26"/>
                  </a:lnTo>
                  <a:lnTo>
                    <a:pt x="10" y="32"/>
                  </a:lnTo>
                  <a:lnTo>
                    <a:pt x="10" y="39"/>
                  </a:lnTo>
                  <a:lnTo>
                    <a:pt x="13" y="45"/>
                  </a:lnTo>
                  <a:lnTo>
                    <a:pt x="13" y="52"/>
                  </a:lnTo>
                  <a:lnTo>
                    <a:pt x="16" y="59"/>
                  </a:lnTo>
                  <a:lnTo>
                    <a:pt x="16" y="65"/>
                  </a:lnTo>
                  <a:lnTo>
                    <a:pt x="16" y="71"/>
                  </a:lnTo>
                  <a:lnTo>
                    <a:pt x="16" y="76"/>
                  </a:lnTo>
                  <a:lnTo>
                    <a:pt x="16" y="81"/>
                  </a:lnTo>
                  <a:lnTo>
                    <a:pt x="16" y="85"/>
                  </a:lnTo>
                  <a:lnTo>
                    <a:pt x="16" y="89"/>
                  </a:lnTo>
                  <a:lnTo>
                    <a:pt x="16" y="92"/>
                  </a:lnTo>
                  <a:lnTo>
                    <a:pt x="16" y="95"/>
                  </a:lnTo>
                  <a:lnTo>
                    <a:pt x="16" y="97"/>
                  </a:lnTo>
                  <a:lnTo>
                    <a:pt x="16" y="99"/>
                  </a:lnTo>
                  <a:lnTo>
                    <a:pt x="16" y="100"/>
                  </a:lnTo>
                </a:path>
              </a:pathLst>
            </a:custGeom>
            <a:noFill/>
            <a:ln w="12700" cap="rnd" cmpd="sng">
              <a:solidFill>
                <a:srgbClr val="7A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60" name="Freeform 836"/>
            <p:cNvSpPr>
              <a:spLocks/>
            </p:cNvSpPr>
            <p:nvPr/>
          </p:nvSpPr>
          <p:spPr bwMode="auto">
            <a:xfrm>
              <a:off x="524" y="577"/>
              <a:ext cx="10" cy="101"/>
            </a:xfrm>
            <a:custGeom>
              <a:avLst/>
              <a:gdLst/>
              <a:ahLst/>
              <a:cxnLst>
                <a:cxn ang="0">
                  <a:pos x="0" y="0"/>
                </a:cxn>
                <a:cxn ang="0">
                  <a:pos x="2" y="6"/>
                </a:cxn>
                <a:cxn ang="0">
                  <a:pos x="5" y="13"/>
                </a:cxn>
                <a:cxn ang="0">
                  <a:pos x="5" y="20"/>
                </a:cxn>
                <a:cxn ang="0">
                  <a:pos x="8" y="26"/>
                </a:cxn>
                <a:cxn ang="0">
                  <a:pos x="8" y="33"/>
                </a:cxn>
                <a:cxn ang="0">
                  <a:pos x="10" y="39"/>
                </a:cxn>
                <a:cxn ang="0">
                  <a:pos x="13" y="46"/>
                </a:cxn>
                <a:cxn ang="0">
                  <a:pos x="13" y="52"/>
                </a:cxn>
                <a:cxn ang="0">
                  <a:pos x="16" y="59"/>
                </a:cxn>
                <a:cxn ang="0">
                  <a:pos x="16" y="66"/>
                </a:cxn>
                <a:cxn ang="0">
                  <a:pos x="16" y="71"/>
                </a:cxn>
                <a:cxn ang="0">
                  <a:pos x="16" y="76"/>
                </a:cxn>
                <a:cxn ang="0">
                  <a:pos x="16" y="81"/>
                </a:cxn>
                <a:cxn ang="0">
                  <a:pos x="16" y="85"/>
                </a:cxn>
                <a:cxn ang="0">
                  <a:pos x="16" y="89"/>
                </a:cxn>
                <a:cxn ang="0">
                  <a:pos x="13" y="93"/>
                </a:cxn>
                <a:cxn ang="0">
                  <a:pos x="13" y="95"/>
                </a:cxn>
                <a:cxn ang="0">
                  <a:pos x="13" y="97"/>
                </a:cxn>
                <a:cxn ang="0">
                  <a:pos x="13" y="99"/>
                </a:cxn>
                <a:cxn ang="0">
                  <a:pos x="13" y="100"/>
                </a:cxn>
              </a:cxnLst>
              <a:rect l="0" t="0" r="r" b="b"/>
              <a:pathLst>
                <a:path w="17" h="101">
                  <a:moveTo>
                    <a:pt x="0" y="0"/>
                  </a:moveTo>
                  <a:lnTo>
                    <a:pt x="2" y="6"/>
                  </a:lnTo>
                  <a:lnTo>
                    <a:pt x="5" y="13"/>
                  </a:lnTo>
                  <a:lnTo>
                    <a:pt x="5" y="20"/>
                  </a:lnTo>
                  <a:lnTo>
                    <a:pt x="8" y="26"/>
                  </a:lnTo>
                  <a:lnTo>
                    <a:pt x="8" y="33"/>
                  </a:lnTo>
                  <a:lnTo>
                    <a:pt x="10" y="39"/>
                  </a:lnTo>
                  <a:lnTo>
                    <a:pt x="13" y="46"/>
                  </a:lnTo>
                  <a:lnTo>
                    <a:pt x="13" y="52"/>
                  </a:lnTo>
                  <a:lnTo>
                    <a:pt x="16" y="59"/>
                  </a:lnTo>
                  <a:lnTo>
                    <a:pt x="16" y="66"/>
                  </a:lnTo>
                  <a:lnTo>
                    <a:pt x="16" y="71"/>
                  </a:lnTo>
                  <a:lnTo>
                    <a:pt x="16" y="76"/>
                  </a:lnTo>
                  <a:lnTo>
                    <a:pt x="16" y="81"/>
                  </a:lnTo>
                  <a:lnTo>
                    <a:pt x="16" y="85"/>
                  </a:lnTo>
                  <a:lnTo>
                    <a:pt x="16" y="89"/>
                  </a:lnTo>
                  <a:lnTo>
                    <a:pt x="13" y="93"/>
                  </a:lnTo>
                  <a:lnTo>
                    <a:pt x="13" y="95"/>
                  </a:lnTo>
                  <a:lnTo>
                    <a:pt x="13" y="97"/>
                  </a:lnTo>
                  <a:lnTo>
                    <a:pt x="13" y="99"/>
                  </a:lnTo>
                  <a:lnTo>
                    <a:pt x="13" y="100"/>
                  </a:lnTo>
                </a:path>
              </a:pathLst>
            </a:custGeom>
            <a:noFill/>
            <a:ln w="12700" cap="rnd" cmpd="sng">
              <a:solidFill>
                <a:srgbClr val="7B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61" name="Freeform 837"/>
            <p:cNvSpPr>
              <a:spLocks/>
            </p:cNvSpPr>
            <p:nvPr/>
          </p:nvSpPr>
          <p:spPr bwMode="auto">
            <a:xfrm>
              <a:off x="524" y="577"/>
              <a:ext cx="10" cy="101"/>
            </a:xfrm>
            <a:custGeom>
              <a:avLst/>
              <a:gdLst/>
              <a:ahLst/>
              <a:cxnLst>
                <a:cxn ang="0">
                  <a:pos x="0" y="0"/>
                </a:cxn>
                <a:cxn ang="0">
                  <a:pos x="2" y="7"/>
                </a:cxn>
                <a:cxn ang="0">
                  <a:pos x="5" y="13"/>
                </a:cxn>
                <a:cxn ang="0">
                  <a:pos x="5" y="20"/>
                </a:cxn>
                <a:cxn ang="0">
                  <a:pos x="8" y="27"/>
                </a:cxn>
                <a:cxn ang="0">
                  <a:pos x="8" y="33"/>
                </a:cxn>
                <a:cxn ang="0">
                  <a:pos x="10" y="40"/>
                </a:cxn>
                <a:cxn ang="0">
                  <a:pos x="10" y="46"/>
                </a:cxn>
                <a:cxn ang="0">
                  <a:pos x="13" y="53"/>
                </a:cxn>
                <a:cxn ang="0">
                  <a:pos x="13" y="59"/>
                </a:cxn>
                <a:cxn ang="0">
                  <a:pos x="16" y="66"/>
                </a:cxn>
                <a:cxn ang="0">
                  <a:pos x="16" y="71"/>
                </a:cxn>
                <a:cxn ang="0">
                  <a:pos x="16" y="77"/>
                </a:cxn>
                <a:cxn ang="0">
                  <a:pos x="16" y="81"/>
                </a:cxn>
                <a:cxn ang="0">
                  <a:pos x="16" y="86"/>
                </a:cxn>
                <a:cxn ang="0">
                  <a:pos x="13" y="89"/>
                </a:cxn>
                <a:cxn ang="0">
                  <a:pos x="13" y="93"/>
                </a:cxn>
                <a:cxn ang="0">
                  <a:pos x="13" y="95"/>
                </a:cxn>
                <a:cxn ang="0">
                  <a:pos x="13" y="98"/>
                </a:cxn>
                <a:cxn ang="0">
                  <a:pos x="13" y="99"/>
                </a:cxn>
                <a:cxn ang="0">
                  <a:pos x="13" y="100"/>
                </a:cxn>
              </a:cxnLst>
              <a:rect l="0" t="0" r="r" b="b"/>
              <a:pathLst>
                <a:path w="17" h="101">
                  <a:moveTo>
                    <a:pt x="0" y="0"/>
                  </a:moveTo>
                  <a:lnTo>
                    <a:pt x="2" y="7"/>
                  </a:lnTo>
                  <a:lnTo>
                    <a:pt x="5" y="13"/>
                  </a:lnTo>
                  <a:lnTo>
                    <a:pt x="5" y="20"/>
                  </a:lnTo>
                  <a:lnTo>
                    <a:pt x="8" y="27"/>
                  </a:lnTo>
                  <a:lnTo>
                    <a:pt x="8" y="33"/>
                  </a:lnTo>
                  <a:lnTo>
                    <a:pt x="10" y="40"/>
                  </a:lnTo>
                  <a:lnTo>
                    <a:pt x="10" y="46"/>
                  </a:lnTo>
                  <a:lnTo>
                    <a:pt x="13" y="53"/>
                  </a:lnTo>
                  <a:lnTo>
                    <a:pt x="13" y="59"/>
                  </a:lnTo>
                  <a:lnTo>
                    <a:pt x="16" y="66"/>
                  </a:lnTo>
                  <a:lnTo>
                    <a:pt x="16" y="71"/>
                  </a:lnTo>
                  <a:lnTo>
                    <a:pt x="16" y="77"/>
                  </a:lnTo>
                  <a:lnTo>
                    <a:pt x="16" y="81"/>
                  </a:lnTo>
                  <a:lnTo>
                    <a:pt x="16" y="86"/>
                  </a:lnTo>
                  <a:lnTo>
                    <a:pt x="13" y="89"/>
                  </a:lnTo>
                  <a:lnTo>
                    <a:pt x="13" y="93"/>
                  </a:lnTo>
                  <a:lnTo>
                    <a:pt x="13" y="95"/>
                  </a:lnTo>
                  <a:lnTo>
                    <a:pt x="13" y="98"/>
                  </a:lnTo>
                  <a:lnTo>
                    <a:pt x="13" y="99"/>
                  </a:lnTo>
                  <a:lnTo>
                    <a:pt x="13" y="100"/>
                  </a:lnTo>
                </a:path>
              </a:pathLst>
            </a:custGeom>
            <a:noFill/>
            <a:ln w="12700" cap="rnd" cmpd="sng">
              <a:solidFill>
                <a:srgbClr val="7C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62" name="Freeform 838"/>
            <p:cNvSpPr>
              <a:spLocks/>
            </p:cNvSpPr>
            <p:nvPr/>
          </p:nvSpPr>
          <p:spPr bwMode="auto">
            <a:xfrm>
              <a:off x="524" y="577"/>
              <a:ext cx="10" cy="101"/>
            </a:xfrm>
            <a:custGeom>
              <a:avLst/>
              <a:gdLst/>
              <a:ahLst/>
              <a:cxnLst>
                <a:cxn ang="0">
                  <a:pos x="0" y="0"/>
                </a:cxn>
                <a:cxn ang="0">
                  <a:pos x="2" y="7"/>
                </a:cxn>
                <a:cxn ang="0">
                  <a:pos x="5" y="14"/>
                </a:cxn>
                <a:cxn ang="0">
                  <a:pos x="5" y="20"/>
                </a:cxn>
                <a:cxn ang="0">
                  <a:pos x="8" y="27"/>
                </a:cxn>
                <a:cxn ang="0">
                  <a:pos x="8" y="34"/>
                </a:cxn>
                <a:cxn ang="0">
                  <a:pos x="10" y="40"/>
                </a:cxn>
                <a:cxn ang="0">
                  <a:pos x="10" y="46"/>
                </a:cxn>
                <a:cxn ang="0">
                  <a:pos x="13" y="53"/>
                </a:cxn>
                <a:cxn ang="0">
                  <a:pos x="13" y="59"/>
                </a:cxn>
                <a:cxn ang="0">
                  <a:pos x="16" y="66"/>
                </a:cxn>
                <a:cxn ang="0">
                  <a:pos x="16" y="71"/>
                </a:cxn>
                <a:cxn ang="0">
                  <a:pos x="16" y="77"/>
                </a:cxn>
                <a:cxn ang="0">
                  <a:pos x="13" y="82"/>
                </a:cxn>
                <a:cxn ang="0">
                  <a:pos x="13" y="86"/>
                </a:cxn>
                <a:cxn ang="0">
                  <a:pos x="13" y="90"/>
                </a:cxn>
                <a:cxn ang="0">
                  <a:pos x="13" y="93"/>
                </a:cxn>
                <a:cxn ang="0">
                  <a:pos x="13" y="96"/>
                </a:cxn>
                <a:cxn ang="0">
                  <a:pos x="13" y="98"/>
                </a:cxn>
                <a:cxn ang="0">
                  <a:pos x="13" y="99"/>
                </a:cxn>
                <a:cxn ang="0">
                  <a:pos x="13" y="100"/>
                </a:cxn>
              </a:cxnLst>
              <a:rect l="0" t="0" r="r" b="b"/>
              <a:pathLst>
                <a:path w="17" h="101">
                  <a:moveTo>
                    <a:pt x="0" y="0"/>
                  </a:moveTo>
                  <a:lnTo>
                    <a:pt x="2" y="7"/>
                  </a:lnTo>
                  <a:lnTo>
                    <a:pt x="5" y="14"/>
                  </a:lnTo>
                  <a:lnTo>
                    <a:pt x="5" y="20"/>
                  </a:lnTo>
                  <a:lnTo>
                    <a:pt x="8" y="27"/>
                  </a:lnTo>
                  <a:lnTo>
                    <a:pt x="8" y="34"/>
                  </a:lnTo>
                  <a:lnTo>
                    <a:pt x="10" y="40"/>
                  </a:lnTo>
                  <a:lnTo>
                    <a:pt x="10" y="46"/>
                  </a:lnTo>
                  <a:lnTo>
                    <a:pt x="13" y="53"/>
                  </a:lnTo>
                  <a:lnTo>
                    <a:pt x="13" y="59"/>
                  </a:lnTo>
                  <a:lnTo>
                    <a:pt x="16" y="66"/>
                  </a:lnTo>
                  <a:lnTo>
                    <a:pt x="16" y="71"/>
                  </a:lnTo>
                  <a:lnTo>
                    <a:pt x="16" y="77"/>
                  </a:lnTo>
                  <a:lnTo>
                    <a:pt x="13" y="82"/>
                  </a:lnTo>
                  <a:lnTo>
                    <a:pt x="13" y="86"/>
                  </a:lnTo>
                  <a:lnTo>
                    <a:pt x="13" y="90"/>
                  </a:lnTo>
                  <a:lnTo>
                    <a:pt x="13" y="93"/>
                  </a:lnTo>
                  <a:lnTo>
                    <a:pt x="13" y="96"/>
                  </a:lnTo>
                  <a:lnTo>
                    <a:pt x="13" y="98"/>
                  </a:lnTo>
                  <a:lnTo>
                    <a:pt x="13" y="99"/>
                  </a:lnTo>
                  <a:lnTo>
                    <a:pt x="13" y="100"/>
                  </a:lnTo>
                </a:path>
              </a:pathLst>
            </a:custGeom>
            <a:noFill/>
            <a:ln w="12700" cap="rnd" cmpd="sng">
              <a:solidFill>
                <a:srgbClr val="7D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63" name="Freeform 839"/>
            <p:cNvSpPr>
              <a:spLocks/>
            </p:cNvSpPr>
            <p:nvPr/>
          </p:nvSpPr>
          <p:spPr bwMode="auto">
            <a:xfrm>
              <a:off x="524" y="577"/>
              <a:ext cx="10" cy="101"/>
            </a:xfrm>
            <a:custGeom>
              <a:avLst/>
              <a:gdLst/>
              <a:ahLst/>
              <a:cxnLst>
                <a:cxn ang="0">
                  <a:pos x="0" y="0"/>
                </a:cxn>
                <a:cxn ang="0">
                  <a:pos x="3" y="7"/>
                </a:cxn>
                <a:cxn ang="0">
                  <a:pos x="6" y="14"/>
                </a:cxn>
                <a:cxn ang="0">
                  <a:pos x="6" y="21"/>
                </a:cxn>
                <a:cxn ang="0">
                  <a:pos x="9" y="27"/>
                </a:cxn>
                <a:cxn ang="0">
                  <a:pos x="9" y="34"/>
                </a:cxn>
                <a:cxn ang="0">
                  <a:pos x="12" y="40"/>
                </a:cxn>
                <a:cxn ang="0">
                  <a:pos x="12" y="47"/>
                </a:cxn>
                <a:cxn ang="0">
                  <a:pos x="16" y="53"/>
                </a:cxn>
                <a:cxn ang="0">
                  <a:pos x="16" y="59"/>
                </a:cxn>
                <a:cxn ang="0">
                  <a:pos x="16" y="66"/>
                </a:cxn>
                <a:cxn ang="0">
                  <a:pos x="16" y="72"/>
                </a:cxn>
                <a:cxn ang="0">
                  <a:pos x="16" y="77"/>
                </a:cxn>
                <a:cxn ang="0">
                  <a:pos x="16" y="82"/>
                </a:cxn>
                <a:cxn ang="0">
                  <a:pos x="16" y="86"/>
                </a:cxn>
                <a:cxn ang="0">
                  <a:pos x="16" y="90"/>
                </a:cxn>
                <a:cxn ang="0">
                  <a:pos x="16" y="93"/>
                </a:cxn>
                <a:cxn ang="0">
                  <a:pos x="16" y="96"/>
                </a:cxn>
                <a:cxn ang="0">
                  <a:pos x="16" y="98"/>
                </a:cxn>
                <a:cxn ang="0">
                  <a:pos x="16" y="100"/>
                </a:cxn>
              </a:cxnLst>
              <a:rect l="0" t="0" r="r" b="b"/>
              <a:pathLst>
                <a:path w="17" h="101">
                  <a:moveTo>
                    <a:pt x="0" y="0"/>
                  </a:moveTo>
                  <a:lnTo>
                    <a:pt x="3" y="7"/>
                  </a:lnTo>
                  <a:lnTo>
                    <a:pt x="6" y="14"/>
                  </a:lnTo>
                  <a:lnTo>
                    <a:pt x="6" y="21"/>
                  </a:lnTo>
                  <a:lnTo>
                    <a:pt x="9" y="27"/>
                  </a:lnTo>
                  <a:lnTo>
                    <a:pt x="9" y="34"/>
                  </a:lnTo>
                  <a:lnTo>
                    <a:pt x="12" y="40"/>
                  </a:lnTo>
                  <a:lnTo>
                    <a:pt x="12" y="47"/>
                  </a:lnTo>
                  <a:lnTo>
                    <a:pt x="16" y="53"/>
                  </a:lnTo>
                  <a:lnTo>
                    <a:pt x="16" y="59"/>
                  </a:lnTo>
                  <a:lnTo>
                    <a:pt x="16" y="66"/>
                  </a:lnTo>
                  <a:lnTo>
                    <a:pt x="16" y="72"/>
                  </a:lnTo>
                  <a:lnTo>
                    <a:pt x="16" y="77"/>
                  </a:lnTo>
                  <a:lnTo>
                    <a:pt x="16" y="82"/>
                  </a:lnTo>
                  <a:lnTo>
                    <a:pt x="16" y="86"/>
                  </a:lnTo>
                  <a:lnTo>
                    <a:pt x="16" y="90"/>
                  </a:lnTo>
                  <a:lnTo>
                    <a:pt x="16" y="93"/>
                  </a:lnTo>
                  <a:lnTo>
                    <a:pt x="16" y="96"/>
                  </a:lnTo>
                  <a:lnTo>
                    <a:pt x="16" y="98"/>
                  </a:lnTo>
                  <a:lnTo>
                    <a:pt x="16" y="100"/>
                  </a:lnTo>
                </a:path>
              </a:pathLst>
            </a:custGeom>
            <a:noFill/>
            <a:ln w="12700" cap="rnd" cmpd="sng">
              <a:solidFill>
                <a:srgbClr val="7E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64" name="Freeform 840"/>
            <p:cNvSpPr>
              <a:spLocks/>
            </p:cNvSpPr>
            <p:nvPr/>
          </p:nvSpPr>
          <p:spPr bwMode="auto">
            <a:xfrm>
              <a:off x="524" y="577"/>
              <a:ext cx="10" cy="101"/>
            </a:xfrm>
            <a:custGeom>
              <a:avLst/>
              <a:gdLst/>
              <a:ahLst/>
              <a:cxnLst>
                <a:cxn ang="0">
                  <a:pos x="0" y="0"/>
                </a:cxn>
                <a:cxn ang="0">
                  <a:pos x="3" y="7"/>
                </a:cxn>
                <a:cxn ang="0">
                  <a:pos x="6" y="14"/>
                </a:cxn>
                <a:cxn ang="0">
                  <a:pos x="6" y="21"/>
                </a:cxn>
                <a:cxn ang="0">
                  <a:pos x="9" y="28"/>
                </a:cxn>
                <a:cxn ang="0">
                  <a:pos x="9" y="34"/>
                </a:cxn>
                <a:cxn ang="0">
                  <a:pos x="12" y="41"/>
                </a:cxn>
                <a:cxn ang="0">
                  <a:pos x="12" y="47"/>
                </a:cxn>
                <a:cxn ang="0">
                  <a:pos x="16" y="53"/>
                </a:cxn>
                <a:cxn ang="0">
                  <a:pos x="16" y="60"/>
                </a:cxn>
                <a:cxn ang="0">
                  <a:pos x="16" y="66"/>
                </a:cxn>
                <a:cxn ang="0">
                  <a:pos x="16" y="72"/>
                </a:cxn>
                <a:cxn ang="0">
                  <a:pos x="16" y="77"/>
                </a:cxn>
                <a:cxn ang="0">
                  <a:pos x="16" y="82"/>
                </a:cxn>
                <a:cxn ang="0">
                  <a:pos x="16" y="87"/>
                </a:cxn>
                <a:cxn ang="0">
                  <a:pos x="16" y="90"/>
                </a:cxn>
                <a:cxn ang="0">
                  <a:pos x="16" y="94"/>
                </a:cxn>
                <a:cxn ang="0">
                  <a:pos x="16" y="96"/>
                </a:cxn>
                <a:cxn ang="0">
                  <a:pos x="12" y="98"/>
                </a:cxn>
                <a:cxn ang="0">
                  <a:pos x="12" y="100"/>
                </a:cxn>
              </a:cxnLst>
              <a:rect l="0" t="0" r="r" b="b"/>
              <a:pathLst>
                <a:path w="17" h="101">
                  <a:moveTo>
                    <a:pt x="0" y="0"/>
                  </a:moveTo>
                  <a:lnTo>
                    <a:pt x="3" y="7"/>
                  </a:lnTo>
                  <a:lnTo>
                    <a:pt x="6" y="14"/>
                  </a:lnTo>
                  <a:lnTo>
                    <a:pt x="6" y="21"/>
                  </a:lnTo>
                  <a:lnTo>
                    <a:pt x="9" y="28"/>
                  </a:lnTo>
                  <a:lnTo>
                    <a:pt x="9" y="34"/>
                  </a:lnTo>
                  <a:lnTo>
                    <a:pt x="12" y="41"/>
                  </a:lnTo>
                  <a:lnTo>
                    <a:pt x="12" y="47"/>
                  </a:lnTo>
                  <a:lnTo>
                    <a:pt x="16" y="53"/>
                  </a:lnTo>
                  <a:lnTo>
                    <a:pt x="16" y="60"/>
                  </a:lnTo>
                  <a:lnTo>
                    <a:pt x="16" y="66"/>
                  </a:lnTo>
                  <a:lnTo>
                    <a:pt x="16" y="72"/>
                  </a:lnTo>
                  <a:lnTo>
                    <a:pt x="16" y="77"/>
                  </a:lnTo>
                  <a:lnTo>
                    <a:pt x="16" y="82"/>
                  </a:lnTo>
                  <a:lnTo>
                    <a:pt x="16" y="87"/>
                  </a:lnTo>
                  <a:lnTo>
                    <a:pt x="16" y="90"/>
                  </a:lnTo>
                  <a:lnTo>
                    <a:pt x="16" y="94"/>
                  </a:lnTo>
                  <a:lnTo>
                    <a:pt x="16" y="96"/>
                  </a:lnTo>
                  <a:lnTo>
                    <a:pt x="12" y="98"/>
                  </a:lnTo>
                  <a:lnTo>
                    <a:pt x="12" y="100"/>
                  </a:lnTo>
                </a:path>
              </a:pathLst>
            </a:custGeom>
            <a:noFill/>
            <a:ln w="12700" cap="rnd" cmpd="sng">
              <a:solidFill>
                <a:srgbClr val="7F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65" name="Freeform 841"/>
            <p:cNvSpPr>
              <a:spLocks/>
            </p:cNvSpPr>
            <p:nvPr/>
          </p:nvSpPr>
          <p:spPr bwMode="auto">
            <a:xfrm>
              <a:off x="524" y="577"/>
              <a:ext cx="10" cy="102"/>
            </a:xfrm>
            <a:custGeom>
              <a:avLst/>
              <a:gdLst/>
              <a:ahLst/>
              <a:cxnLst>
                <a:cxn ang="0">
                  <a:pos x="0" y="0"/>
                </a:cxn>
                <a:cxn ang="0">
                  <a:pos x="3" y="7"/>
                </a:cxn>
                <a:cxn ang="0">
                  <a:pos x="6" y="14"/>
                </a:cxn>
                <a:cxn ang="0">
                  <a:pos x="6" y="21"/>
                </a:cxn>
                <a:cxn ang="0">
                  <a:pos x="9" y="28"/>
                </a:cxn>
                <a:cxn ang="0">
                  <a:pos x="9" y="35"/>
                </a:cxn>
                <a:cxn ang="0">
                  <a:pos x="12" y="41"/>
                </a:cxn>
                <a:cxn ang="0">
                  <a:pos x="12" y="47"/>
                </a:cxn>
                <a:cxn ang="0">
                  <a:pos x="12" y="54"/>
                </a:cxn>
                <a:cxn ang="0">
                  <a:pos x="16" y="60"/>
                </a:cxn>
                <a:cxn ang="0">
                  <a:pos x="16" y="66"/>
                </a:cxn>
                <a:cxn ang="0">
                  <a:pos x="16" y="72"/>
                </a:cxn>
                <a:cxn ang="0">
                  <a:pos x="16" y="77"/>
                </a:cxn>
                <a:cxn ang="0">
                  <a:pos x="16" y="83"/>
                </a:cxn>
                <a:cxn ang="0">
                  <a:pos x="16" y="87"/>
                </a:cxn>
                <a:cxn ang="0">
                  <a:pos x="16" y="91"/>
                </a:cxn>
                <a:cxn ang="0">
                  <a:pos x="12" y="94"/>
                </a:cxn>
                <a:cxn ang="0">
                  <a:pos x="12" y="96"/>
                </a:cxn>
                <a:cxn ang="0">
                  <a:pos x="12" y="99"/>
                </a:cxn>
                <a:cxn ang="0">
                  <a:pos x="12" y="100"/>
                </a:cxn>
                <a:cxn ang="0">
                  <a:pos x="12" y="101"/>
                </a:cxn>
              </a:cxnLst>
              <a:rect l="0" t="0" r="r" b="b"/>
              <a:pathLst>
                <a:path w="17" h="102">
                  <a:moveTo>
                    <a:pt x="0" y="0"/>
                  </a:moveTo>
                  <a:lnTo>
                    <a:pt x="3" y="7"/>
                  </a:lnTo>
                  <a:lnTo>
                    <a:pt x="6" y="14"/>
                  </a:lnTo>
                  <a:lnTo>
                    <a:pt x="6" y="21"/>
                  </a:lnTo>
                  <a:lnTo>
                    <a:pt x="9" y="28"/>
                  </a:lnTo>
                  <a:lnTo>
                    <a:pt x="9" y="35"/>
                  </a:lnTo>
                  <a:lnTo>
                    <a:pt x="12" y="41"/>
                  </a:lnTo>
                  <a:lnTo>
                    <a:pt x="12" y="47"/>
                  </a:lnTo>
                  <a:lnTo>
                    <a:pt x="12" y="54"/>
                  </a:lnTo>
                  <a:lnTo>
                    <a:pt x="16" y="60"/>
                  </a:lnTo>
                  <a:lnTo>
                    <a:pt x="16" y="66"/>
                  </a:lnTo>
                  <a:lnTo>
                    <a:pt x="16" y="72"/>
                  </a:lnTo>
                  <a:lnTo>
                    <a:pt x="16" y="77"/>
                  </a:lnTo>
                  <a:lnTo>
                    <a:pt x="16" y="83"/>
                  </a:lnTo>
                  <a:lnTo>
                    <a:pt x="16" y="87"/>
                  </a:lnTo>
                  <a:lnTo>
                    <a:pt x="16" y="91"/>
                  </a:lnTo>
                  <a:lnTo>
                    <a:pt x="12" y="94"/>
                  </a:lnTo>
                  <a:lnTo>
                    <a:pt x="12" y="96"/>
                  </a:lnTo>
                  <a:lnTo>
                    <a:pt x="12" y="99"/>
                  </a:lnTo>
                  <a:lnTo>
                    <a:pt x="12" y="100"/>
                  </a:lnTo>
                  <a:lnTo>
                    <a:pt x="12" y="101"/>
                  </a:lnTo>
                </a:path>
              </a:pathLst>
            </a:custGeom>
            <a:noFill/>
            <a:ln w="12700" cap="rnd" cmpd="sng">
              <a:solidFill>
                <a:srgbClr val="80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66" name="Freeform 842"/>
            <p:cNvSpPr>
              <a:spLocks/>
            </p:cNvSpPr>
            <p:nvPr/>
          </p:nvSpPr>
          <p:spPr bwMode="auto">
            <a:xfrm>
              <a:off x="524" y="577"/>
              <a:ext cx="10" cy="102"/>
            </a:xfrm>
            <a:custGeom>
              <a:avLst/>
              <a:gdLst/>
              <a:ahLst/>
              <a:cxnLst>
                <a:cxn ang="0">
                  <a:pos x="0" y="0"/>
                </a:cxn>
                <a:cxn ang="0">
                  <a:pos x="3" y="7"/>
                </a:cxn>
                <a:cxn ang="0">
                  <a:pos x="6" y="15"/>
                </a:cxn>
                <a:cxn ang="0">
                  <a:pos x="6" y="22"/>
                </a:cxn>
                <a:cxn ang="0">
                  <a:pos x="9" y="28"/>
                </a:cxn>
                <a:cxn ang="0">
                  <a:pos x="9" y="35"/>
                </a:cxn>
                <a:cxn ang="0">
                  <a:pos x="12" y="41"/>
                </a:cxn>
                <a:cxn ang="0">
                  <a:pos x="12" y="48"/>
                </a:cxn>
                <a:cxn ang="0">
                  <a:pos x="12" y="54"/>
                </a:cxn>
                <a:cxn ang="0">
                  <a:pos x="16" y="60"/>
                </a:cxn>
                <a:cxn ang="0">
                  <a:pos x="16" y="66"/>
                </a:cxn>
                <a:cxn ang="0">
                  <a:pos x="16" y="72"/>
                </a:cxn>
                <a:cxn ang="0">
                  <a:pos x="16" y="78"/>
                </a:cxn>
                <a:cxn ang="0">
                  <a:pos x="16" y="83"/>
                </a:cxn>
                <a:cxn ang="0">
                  <a:pos x="16" y="87"/>
                </a:cxn>
                <a:cxn ang="0">
                  <a:pos x="12" y="91"/>
                </a:cxn>
                <a:cxn ang="0">
                  <a:pos x="12" y="94"/>
                </a:cxn>
                <a:cxn ang="0">
                  <a:pos x="12" y="97"/>
                </a:cxn>
                <a:cxn ang="0">
                  <a:pos x="12" y="99"/>
                </a:cxn>
                <a:cxn ang="0">
                  <a:pos x="12" y="100"/>
                </a:cxn>
                <a:cxn ang="0">
                  <a:pos x="12" y="101"/>
                </a:cxn>
              </a:cxnLst>
              <a:rect l="0" t="0" r="r" b="b"/>
              <a:pathLst>
                <a:path w="17" h="102">
                  <a:moveTo>
                    <a:pt x="0" y="0"/>
                  </a:moveTo>
                  <a:lnTo>
                    <a:pt x="3" y="7"/>
                  </a:lnTo>
                  <a:lnTo>
                    <a:pt x="6" y="15"/>
                  </a:lnTo>
                  <a:lnTo>
                    <a:pt x="6" y="22"/>
                  </a:lnTo>
                  <a:lnTo>
                    <a:pt x="9" y="28"/>
                  </a:lnTo>
                  <a:lnTo>
                    <a:pt x="9" y="35"/>
                  </a:lnTo>
                  <a:lnTo>
                    <a:pt x="12" y="41"/>
                  </a:lnTo>
                  <a:lnTo>
                    <a:pt x="12" y="48"/>
                  </a:lnTo>
                  <a:lnTo>
                    <a:pt x="12" y="54"/>
                  </a:lnTo>
                  <a:lnTo>
                    <a:pt x="16" y="60"/>
                  </a:lnTo>
                  <a:lnTo>
                    <a:pt x="16" y="66"/>
                  </a:lnTo>
                  <a:lnTo>
                    <a:pt x="16" y="72"/>
                  </a:lnTo>
                  <a:lnTo>
                    <a:pt x="16" y="78"/>
                  </a:lnTo>
                  <a:lnTo>
                    <a:pt x="16" y="83"/>
                  </a:lnTo>
                  <a:lnTo>
                    <a:pt x="16" y="87"/>
                  </a:lnTo>
                  <a:lnTo>
                    <a:pt x="12" y="91"/>
                  </a:lnTo>
                  <a:lnTo>
                    <a:pt x="12" y="94"/>
                  </a:lnTo>
                  <a:lnTo>
                    <a:pt x="12" y="97"/>
                  </a:lnTo>
                  <a:lnTo>
                    <a:pt x="12" y="99"/>
                  </a:lnTo>
                  <a:lnTo>
                    <a:pt x="12" y="100"/>
                  </a:lnTo>
                  <a:lnTo>
                    <a:pt x="12" y="101"/>
                  </a:lnTo>
                </a:path>
              </a:pathLst>
            </a:custGeom>
            <a:noFill/>
            <a:ln w="12700" cap="rnd" cmpd="sng">
              <a:solidFill>
                <a:srgbClr val="80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67" name="Freeform 843"/>
            <p:cNvSpPr>
              <a:spLocks/>
            </p:cNvSpPr>
            <p:nvPr/>
          </p:nvSpPr>
          <p:spPr bwMode="auto">
            <a:xfrm>
              <a:off x="524" y="577"/>
              <a:ext cx="10" cy="102"/>
            </a:xfrm>
            <a:custGeom>
              <a:avLst/>
              <a:gdLst/>
              <a:ahLst/>
              <a:cxnLst>
                <a:cxn ang="0">
                  <a:pos x="0" y="0"/>
                </a:cxn>
                <a:cxn ang="0">
                  <a:pos x="3" y="7"/>
                </a:cxn>
                <a:cxn ang="0">
                  <a:pos x="3" y="15"/>
                </a:cxn>
                <a:cxn ang="0">
                  <a:pos x="6" y="22"/>
                </a:cxn>
                <a:cxn ang="0">
                  <a:pos x="6" y="29"/>
                </a:cxn>
                <a:cxn ang="0">
                  <a:pos x="9" y="35"/>
                </a:cxn>
                <a:cxn ang="0">
                  <a:pos x="12" y="42"/>
                </a:cxn>
                <a:cxn ang="0">
                  <a:pos x="12" y="48"/>
                </a:cxn>
                <a:cxn ang="0">
                  <a:pos x="12" y="54"/>
                </a:cxn>
                <a:cxn ang="0">
                  <a:pos x="16" y="60"/>
                </a:cxn>
                <a:cxn ang="0">
                  <a:pos x="16" y="66"/>
                </a:cxn>
                <a:cxn ang="0">
                  <a:pos x="16" y="72"/>
                </a:cxn>
                <a:cxn ang="0">
                  <a:pos x="16" y="78"/>
                </a:cxn>
                <a:cxn ang="0">
                  <a:pos x="16" y="83"/>
                </a:cxn>
                <a:cxn ang="0">
                  <a:pos x="12" y="87"/>
                </a:cxn>
                <a:cxn ang="0">
                  <a:pos x="12" y="91"/>
                </a:cxn>
                <a:cxn ang="0">
                  <a:pos x="12" y="95"/>
                </a:cxn>
                <a:cxn ang="0">
                  <a:pos x="12" y="97"/>
                </a:cxn>
                <a:cxn ang="0">
                  <a:pos x="12" y="99"/>
                </a:cxn>
                <a:cxn ang="0">
                  <a:pos x="12" y="100"/>
                </a:cxn>
                <a:cxn ang="0">
                  <a:pos x="12" y="101"/>
                </a:cxn>
              </a:cxnLst>
              <a:rect l="0" t="0" r="r" b="b"/>
              <a:pathLst>
                <a:path w="17" h="102">
                  <a:moveTo>
                    <a:pt x="0" y="0"/>
                  </a:moveTo>
                  <a:lnTo>
                    <a:pt x="3" y="7"/>
                  </a:lnTo>
                  <a:lnTo>
                    <a:pt x="3" y="15"/>
                  </a:lnTo>
                  <a:lnTo>
                    <a:pt x="6" y="22"/>
                  </a:lnTo>
                  <a:lnTo>
                    <a:pt x="6" y="29"/>
                  </a:lnTo>
                  <a:lnTo>
                    <a:pt x="9" y="35"/>
                  </a:lnTo>
                  <a:lnTo>
                    <a:pt x="12" y="42"/>
                  </a:lnTo>
                  <a:lnTo>
                    <a:pt x="12" y="48"/>
                  </a:lnTo>
                  <a:lnTo>
                    <a:pt x="12" y="54"/>
                  </a:lnTo>
                  <a:lnTo>
                    <a:pt x="16" y="60"/>
                  </a:lnTo>
                  <a:lnTo>
                    <a:pt x="16" y="66"/>
                  </a:lnTo>
                  <a:lnTo>
                    <a:pt x="16" y="72"/>
                  </a:lnTo>
                  <a:lnTo>
                    <a:pt x="16" y="78"/>
                  </a:lnTo>
                  <a:lnTo>
                    <a:pt x="16" y="83"/>
                  </a:lnTo>
                  <a:lnTo>
                    <a:pt x="12" y="87"/>
                  </a:lnTo>
                  <a:lnTo>
                    <a:pt x="12" y="91"/>
                  </a:lnTo>
                  <a:lnTo>
                    <a:pt x="12" y="95"/>
                  </a:lnTo>
                  <a:lnTo>
                    <a:pt x="12" y="97"/>
                  </a:lnTo>
                  <a:lnTo>
                    <a:pt x="12" y="99"/>
                  </a:lnTo>
                  <a:lnTo>
                    <a:pt x="12" y="100"/>
                  </a:lnTo>
                  <a:lnTo>
                    <a:pt x="12" y="101"/>
                  </a:lnTo>
                </a:path>
              </a:pathLst>
            </a:custGeom>
            <a:noFill/>
            <a:ln w="12700" cap="rnd" cmpd="sng">
              <a:solidFill>
                <a:srgbClr val="81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68" name="Freeform 844"/>
            <p:cNvSpPr>
              <a:spLocks/>
            </p:cNvSpPr>
            <p:nvPr/>
          </p:nvSpPr>
          <p:spPr bwMode="auto">
            <a:xfrm>
              <a:off x="524" y="577"/>
              <a:ext cx="10" cy="102"/>
            </a:xfrm>
            <a:custGeom>
              <a:avLst/>
              <a:gdLst/>
              <a:ahLst/>
              <a:cxnLst>
                <a:cxn ang="0">
                  <a:pos x="0" y="0"/>
                </a:cxn>
                <a:cxn ang="0">
                  <a:pos x="3" y="8"/>
                </a:cxn>
                <a:cxn ang="0">
                  <a:pos x="3" y="15"/>
                </a:cxn>
                <a:cxn ang="0">
                  <a:pos x="6" y="22"/>
                </a:cxn>
                <a:cxn ang="0">
                  <a:pos x="6" y="29"/>
                </a:cxn>
                <a:cxn ang="0">
                  <a:pos x="9" y="36"/>
                </a:cxn>
                <a:cxn ang="0">
                  <a:pos x="9" y="42"/>
                </a:cxn>
                <a:cxn ang="0">
                  <a:pos x="12" y="49"/>
                </a:cxn>
                <a:cxn ang="0">
                  <a:pos x="12" y="55"/>
                </a:cxn>
                <a:cxn ang="0">
                  <a:pos x="12" y="61"/>
                </a:cxn>
                <a:cxn ang="0">
                  <a:pos x="16" y="66"/>
                </a:cxn>
                <a:cxn ang="0">
                  <a:pos x="16" y="73"/>
                </a:cxn>
                <a:cxn ang="0">
                  <a:pos x="16" y="78"/>
                </a:cxn>
                <a:cxn ang="0">
                  <a:pos x="12" y="83"/>
                </a:cxn>
                <a:cxn ang="0">
                  <a:pos x="12" y="88"/>
                </a:cxn>
                <a:cxn ang="0">
                  <a:pos x="12" y="91"/>
                </a:cxn>
                <a:cxn ang="0">
                  <a:pos x="12" y="95"/>
                </a:cxn>
                <a:cxn ang="0">
                  <a:pos x="12" y="97"/>
                </a:cxn>
                <a:cxn ang="0">
                  <a:pos x="9" y="99"/>
                </a:cxn>
                <a:cxn ang="0">
                  <a:pos x="9" y="100"/>
                </a:cxn>
                <a:cxn ang="0">
                  <a:pos x="9" y="101"/>
                </a:cxn>
              </a:cxnLst>
              <a:rect l="0" t="0" r="r" b="b"/>
              <a:pathLst>
                <a:path w="17" h="102">
                  <a:moveTo>
                    <a:pt x="0" y="0"/>
                  </a:moveTo>
                  <a:lnTo>
                    <a:pt x="3" y="8"/>
                  </a:lnTo>
                  <a:lnTo>
                    <a:pt x="3" y="15"/>
                  </a:lnTo>
                  <a:lnTo>
                    <a:pt x="6" y="22"/>
                  </a:lnTo>
                  <a:lnTo>
                    <a:pt x="6" y="29"/>
                  </a:lnTo>
                  <a:lnTo>
                    <a:pt x="9" y="36"/>
                  </a:lnTo>
                  <a:lnTo>
                    <a:pt x="9" y="42"/>
                  </a:lnTo>
                  <a:lnTo>
                    <a:pt x="12" y="49"/>
                  </a:lnTo>
                  <a:lnTo>
                    <a:pt x="12" y="55"/>
                  </a:lnTo>
                  <a:lnTo>
                    <a:pt x="12" y="61"/>
                  </a:lnTo>
                  <a:lnTo>
                    <a:pt x="16" y="66"/>
                  </a:lnTo>
                  <a:lnTo>
                    <a:pt x="16" y="73"/>
                  </a:lnTo>
                  <a:lnTo>
                    <a:pt x="16" y="78"/>
                  </a:lnTo>
                  <a:lnTo>
                    <a:pt x="12" y="83"/>
                  </a:lnTo>
                  <a:lnTo>
                    <a:pt x="12" y="88"/>
                  </a:lnTo>
                  <a:lnTo>
                    <a:pt x="12" y="91"/>
                  </a:lnTo>
                  <a:lnTo>
                    <a:pt x="12" y="95"/>
                  </a:lnTo>
                  <a:lnTo>
                    <a:pt x="12" y="97"/>
                  </a:lnTo>
                  <a:lnTo>
                    <a:pt x="9" y="99"/>
                  </a:lnTo>
                  <a:lnTo>
                    <a:pt x="9" y="100"/>
                  </a:lnTo>
                  <a:lnTo>
                    <a:pt x="9" y="101"/>
                  </a:lnTo>
                </a:path>
              </a:pathLst>
            </a:custGeom>
            <a:noFill/>
            <a:ln w="12700" cap="rnd" cmpd="sng">
              <a:solidFill>
                <a:srgbClr val="82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69" name="Freeform 845"/>
            <p:cNvSpPr>
              <a:spLocks/>
            </p:cNvSpPr>
            <p:nvPr/>
          </p:nvSpPr>
          <p:spPr bwMode="auto">
            <a:xfrm>
              <a:off x="524" y="577"/>
              <a:ext cx="10" cy="102"/>
            </a:xfrm>
            <a:custGeom>
              <a:avLst/>
              <a:gdLst/>
              <a:ahLst/>
              <a:cxnLst>
                <a:cxn ang="0">
                  <a:pos x="0" y="0"/>
                </a:cxn>
                <a:cxn ang="0">
                  <a:pos x="4" y="8"/>
                </a:cxn>
                <a:cxn ang="0">
                  <a:pos x="4" y="15"/>
                </a:cxn>
                <a:cxn ang="0">
                  <a:pos x="8" y="22"/>
                </a:cxn>
                <a:cxn ang="0">
                  <a:pos x="8" y="29"/>
                </a:cxn>
                <a:cxn ang="0">
                  <a:pos x="12" y="36"/>
                </a:cxn>
                <a:cxn ang="0">
                  <a:pos x="12" y="43"/>
                </a:cxn>
                <a:cxn ang="0">
                  <a:pos x="16" y="49"/>
                </a:cxn>
                <a:cxn ang="0">
                  <a:pos x="16" y="55"/>
                </a:cxn>
                <a:cxn ang="0">
                  <a:pos x="16" y="61"/>
                </a:cxn>
                <a:cxn ang="0">
                  <a:pos x="16" y="67"/>
                </a:cxn>
                <a:cxn ang="0">
                  <a:pos x="16" y="73"/>
                </a:cxn>
                <a:cxn ang="0">
                  <a:pos x="16" y="78"/>
                </a:cxn>
                <a:cxn ang="0">
                  <a:pos x="16" y="83"/>
                </a:cxn>
                <a:cxn ang="0">
                  <a:pos x="16" y="88"/>
                </a:cxn>
                <a:cxn ang="0">
                  <a:pos x="16" y="92"/>
                </a:cxn>
                <a:cxn ang="0">
                  <a:pos x="16" y="95"/>
                </a:cxn>
                <a:cxn ang="0">
                  <a:pos x="12" y="97"/>
                </a:cxn>
                <a:cxn ang="0">
                  <a:pos x="12" y="99"/>
                </a:cxn>
                <a:cxn ang="0">
                  <a:pos x="12" y="101"/>
                </a:cxn>
              </a:cxnLst>
              <a:rect l="0" t="0" r="r" b="b"/>
              <a:pathLst>
                <a:path w="17" h="102">
                  <a:moveTo>
                    <a:pt x="0" y="0"/>
                  </a:moveTo>
                  <a:lnTo>
                    <a:pt x="4" y="8"/>
                  </a:lnTo>
                  <a:lnTo>
                    <a:pt x="4" y="15"/>
                  </a:lnTo>
                  <a:lnTo>
                    <a:pt x="8" y="22"/>
                  </a:lnTo>
                  <a:lnTo>
                    <a:pt x="8" y="29"/>
                  </a:lnTo>
                  <a:lnTo>
                    <a:pt x="12" y="36"/>
                  </a:lnTo>
                  <a:lnTo>
                    <a:pt x="12" y="43"/>
                  </a:lnTo>
                  <a:lnTo>
                    <a:pt x="16" y="49"/>
                  </a:lnTo>
                  <a:lnTo>
                    <a:pt x="16" y="55"/>
                  </a:lnTo>
                  <a:lnTo>
                    <a:pt x="16" y="61"/>
                  </a:lnTo>
                  <a:lnTo>
                    <a:pt x="16" y="67"/>
                  </a:lnTo>
                  <a:lnTo>
                    <a:pt x="16" y="73"/>
                  </a:lnTo>
                  <a:lnTo>
                    <a:pt x="16" y="78"/>
                  </a:lnTo>
                  <a:lnTo>
                    <a:pt x="16" y="83"/>
                  </a:lnTo>
                  <a:lnTo>
                    <a:pt x="16" y="88"/>
                  </a:lnTo>
                  <a:lnTo>
                    <a:pt x="16" y="92"/>
                  </a:lnTo>
                  <a:lnTo>
                    <a:pt x="16" y="95"/>
                  </a:lnTo>
                  <a:lnTo>
                    <a:pt x="12" y="97"/>
                  </a:lnTo>
                  <a:lnTo>
                    <a:pt x="12" y="99"/>
                  </a:lnTo>
                  <a:lnTo>
                    <a:pt x="12" y="101"/>
                  </a:lnTo>
                </a:path>
              </a:pathLst>
            </a:custGeom>
            <a:noFill/>
            <a:ln w="12700" cap="rnd" cmpd="sng">
              <a:solidFill>
                <a:srgbClr val="83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70" name="Freeform 846"/>
            <p:cNvSpPr>
              <a:spLocks/>
            </p:cNvSpPr>
            <p:nvPr/>
          </p:nvSpPr>
          <p:spPr bwMode="auto">
            <a:xfrm>
              <a:off x="524" y="577"/>
              <a:ext cx="10" cy="102"/>
            </a:xfrm>
            <a:custGeom>
              <a:avLst/>
              <a:gdLst/>
              <a:ahLst/>
              <a:cxnLst>
                <a:cxn ang="0">
                  <a:pos x="0" y="0"/>
                </a:cxn>
                <a:cxn ang="0">
                  <a:pos x="0" y="8"/>
                </a:cxn>
                <a:cxn ang="0">
                  <a:pos x="4" y="16"/>
                </a:cxn>
                <a:cxn ang="0">
                  <a:pos x="8" y="23"/>
                </a:cxn>
                <a:cxn ang="0">
                  <a:pos x="8" y="30"/>
                </a:cxn>
                <a:cxn ang="0">
                  <a:pos x="12" y="37"/>
                </a:cxn>
                <a:cxn ang="0">
                  <a:pos x="12" y="43"/>
                </a:cxn>
                <a:cxn ang="0">
                  <a:pos x="16" y="49"/>
                </a:cxn>
                <a:cxn ang="0">
                  <a:pos x="16" y="55"/>
                </a:cxn>
                <a:cxn ang="0">
                  <a:pos x="16" y="61"/>
                </a:cxn>
                <a:cxn ang="0">
                  <a:pos x="16" y="67"/>
                </a:cxn>
                <a:cxn ang="0">
                  <a:pos x="16" y="73"/>
                </a:cxn>
                <a:cxn ang="0">
                  <a:pos x="16" y="79"/>
                </a:cxn>
                <a:cxn ang="0">
                  <a:pos x="16" y="84"/>
                </a:cxn>
                <a:cxn ang="0">
                  <a:pos x="16" y="88"/>
                </a:cxn>
                <a:cxn ang="0">
                  <a:pos x="16" y="92"/>
                </a:cxn>
                <a:cxn ang="0">
                  <a:pos x="12" y="95"/>
                </a:cxn>
                <a:cxn ang="0">
                  <a:pos x="12" y="98"/>
                </a:cxn>
                <a:cxn ang="0">
                  <a:pos x="12" y="100"/>
                </a:cxn>
                <a:cxn ang="0">
                  <a:pos x="12" y="101"/>
                </a:cxn>
              </a:cxnLst>
              <a:rect l="0" t="0" r="r" b="b"/>
              <a:pathLst>
                <a:path w="17" h="102">
                  <a:moveTo>
                    <a:pt x="0" y="0"/>
                  </a:moveTo>
                  <a:lnTo>
                    <a:pt x="0" y="8"/>
                  </a:lnTo>
                  <a:lnTo>
                    <a:pt x="4" y="16"/>
                  </a:lnTo>
                  <a:lnTo>
                    <a:pt x="8" y="23"/>
                  </a:lnTo>
                  <a:lnTo>
                    <a:pt x="8" y="30"/>
                  </a:lnTo>
                  <a:lnTo>
                    <a:pt x="12" y="37"/>
                  </a:lnTo>
                  <a:lnTo>
                    <a:pt x="12" y="43"/>
                  </a:lnTo>
                  <a:lnTo>
                    <a:pt x="16" y="49"/>
                  </a:lnTo>
                  <a:lnTo>
                    <a:pt x="16" y="55"/>
                  </a:lnTo>
                  <a:lnTo>
                    <a:pt x="16" y="61"/>
                  </a:lnTo>
                  <a:lnTo>
                    <a:pt x="16" y="67"/>
                  </a:lnTo>
                  <a:lnTo>
                    <a:pt x="16" y="73"/>
                  </a:lnTo>
                  <a:lnTo>
                    <a:pt x="16" y="79"/>
                  </a:lnTo>
                  <a:lnTo>
                    <a:pt x="16" y="84"/>
                  </a:lnTo>
                  <a:lnTo>
                    <a:pt x="16" y="88"/>
                  </a:lnTo>
                  <a:lnTo>
                    <a:pt x="16" y="92"/>
                  </a:lnTo>
                  <a:lnTo>
                    <a:pt x="12" y="95"/>
                  </a:lnTo>
                  <a:lnTo>
                    <a:pt x="12" y="98"/>
                  </a:lnTo>
                  <a:lnTo>
                    <a:pt x="12" y="100"/>
                  </a:lnTo>
                  <a:lnTo>
                    <a:pt x="12" y="101"/>
                  </a:lnTo>
                </a:path>
              </a:pathLst>
            </a:custGeom>
            <a:noFill/>
            <a:ln w="12700" cap="rnd" cmpd="sng">
              <a:solidFill>
                <a:srgbClr val="84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71" name="Freeform 847"/>
            <p:cNvSpPr>
              <a:spLocks/>
            </p:cNvSpPr>
            <p:nvPr/>
          </p:nvSpPr>
          <p:spPr bwMode="auto">
            <a:xfrm>
              <a:off x="523" y="577"/>
              <a:ext cx="17" cy="102"/>
            </a:xfrm>
            <a:custGeom>
              <a:avLst/>
              <a:gdLst/>
              <a:ahLst/>
              <a:cxnLst>
                <a:cxn ang="0">
                  <a:pos x="0" y="0"/>
                </a:cxn>
                <a:cxn ang="0">
                  <a:pos x="3" y="8"/>
                </a:cxn>
                <a:cxn ang="0">
                  <a:pos x="6" y="16"/>
                </a:cxn>
                <a:cxn ang="0">
                  <a:pos x="9" y="23"/>
                </a:cxn>
                <a:cxn ang="0">
                  <a:pos x="9" y="30"/>
                </a:cxn>
                <a:cxn ang="0">
                  <a:pos x="12" y="37"/>
                </a:cxn>
                <a:cxn ang="0">
                  <a:pos x="12" y="44"/>
                </a:cxn>
                <a:cxn ang="0">
                  <a:pos x="16" y="50"/>
                </a:cxn>
                <a:cxn ang="0">
                  <a:pos x="16" y="56"/>
                </a:cxn>
                <a:cxn ang="0">
                  <a:pos x="16" y="61"/>
                </a:cxn>
                <a:cxn ang="0">
                  <a:pos x="16" y="67"/>
                </a:cxn>
                <a:cxn ang="0">
                  <a:pos x="16" y="73"/>
                </a:cxn>
                <a:cxn ang="0">
                  <a:pos x="16" y="79"/>
                </a:cxn>
                <a:cxn ang="0">
                  <a:pos x="16" y="84"/>
                </a:cxn>
                <a:cxn ang="0">
                  <a:pos x="16" y="89"/>
                </a:cxn>
                <a:cxn ang="0">
                  <a:pos x="12" y="92"/>
                </a:cxn>
                <a:cxn ang="0">
                  <a:pos x="12" y="95"/>
                </a:cxn>
                <a:cxn ang="0">
                  <a:pos x="12" y="98"/>
                </a:cxn>
                <a:cxn ang="0">
                  <a:pos x="12" y="100"/>
                </a:cxn>
                <a:cxn ang="0">
                  <a:pos x="12" y="101"/>
                </a:cxn>
              </a:cxnLst>
              <a:rect l="0" t="0" r="r" b="b"/>
              <a:pathLst>
                <a:path w="17" h="102">
                  <a:moveTo>
                    <a:pt x="0" y="0"/>
                  </a:moveTo>
                  <a:lnTo>
                    <a:pt x="3" y="8"/>
                  </a:lnTo>
                  <a:lnTo>
                    <a:pt x="6" y="16"/>
                  </a:lnTo>
                  <a:lnTo>
                    <a:pt x="9" y="23"/>
                  </a:lnTo>
                  <a:lnTo>
                    <a:pt x="9" y="30"/>
                  </a:lnTo>
                  <a:lnTo>
                    <a:pt x="12" y="37"/>
                  </a:lnTo>
                  <a:lnTo>
                    <a:pt x="12" y="44"/>
                  </a:lnTo>
                  <a:lnTo>
                    <a:pt x="16" y="50"/>
                  </a:lnTo>
                  <a:lnTo>
                    <a:pt x="16" y="56"/>
                  </a:lnTo>
                  <a:lnTo>
                    <a:pt x="16" y="61"/>
                  </a:lnTo>
                  <a:lnTo>
                    <a:pt x="16" y="67"/>
                  </a:lnTo>
                  <a:lnTo>
                    <a:pt x="16" y="73"/>
                  </a:lnTo>
                  <a:lnTo>
                    <a:pt x="16" y="79"/>
                  </a:lnTo>
                  <a:lnTo>
                    <a:pt x="16" y="84"/>
                  </a:lnTo>
                  <a:lnTo>
                    <a:pt x="16" y="89"/>
                  </a:lnTo>
                  <a:lnTo>
                    <a:pt x="12" y="92"/>
                  </a:lnTo>
                  <a:lnTo>
                    <a:pt x="12" y="95"/>
                  </a:lnTo>
                  <a:lnTo>
                    <a:pt x="12" y="98"/>
                  </a:lnTo>
                  <a:lnTo>
                    <a:pt x="12" y="100"/>
                  </a:lnTo>
                  <a:lnTo>
                    <a:pt x="12" y="101"/>
                  </a:lnTo>
                </a:path>
              </a:pathLst>
            </a:custGeom>
            <a:noFill/>
            <a:ln w="12700" cap="rnd" cmpd="sng">
              <a:solidFill>
                <a:srgbClr val="85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72" name="Freeform 848"/>
            <p:cNvSpPr>
              <a:spLocks/>
            </p:cNvSpPr>
            <p:nvPr/>
          </p:nvSpPr>
          <p:spPr bwMode="auto">
            <a:xfrm>
              <a:off x="523" y="577"/>
              <a:ext cx="17" cy="102"/>
            </a:xfrm>
            <a:custGeom>
              <a:avLst/>
              <a:gdLst/>
              <a:ahLst/>
              <a:cxnLst>
                <a:cxn ang="0">
                  <a:pos x="0" y="0"/>
                </a:cxn>
                <a:cxn ang="0">
                  <a:pos x="3" y="8"/>
                </a:cxn>
                <a:cxn ang="0">
                  <a:pos x="6" y="16"/>
                </a:cxn>
                <a:cxn ang="0">
                  <a:pos x="9" y="23"/>
                </a:cxn>
                <a:cxn ang="0">
                  <a:pos x="9" y="31"/>
                </a:cxn>
                <a:cxn ang="0">
                  <a:pos x="12" y="38"/>
                </a:cxn>
                <a:cxn ang="0">
                  <a:pos x="12" y="44"/>
                </a:cxn>
                <a:cxn ang="0">
                  <a:pos x="12" y="50"/>
                </a:cxn>
                <a:cxn ang="0">
                  <a:pos x="16" y="56"/>
                </a:cxn>
                <a:cxn ang="0">
                  <a:pos x="16" y="62"/>
                </a:cxn>
                <a:cxn ang="0">
                  <a:pos x="16" y="67"/>
                </a:cxn>
                <a:cxn ang="0">
                  <a:pos x="16" y="73"/>
                </a:cxn>
                <a:cxn ang="0">
                  <a:pos x="16" y="79"/>
                </a:cxn>
                <a:cxn ang="0">
                  <a:pos x="16" y="84"/>
                </a:cxn>
                <a:cxn ang="0">
                  <a:pos x="12" y="89"/>
                </a:cxn>
                <a:cxn ang="0">
                  <a:pos x="12" y="93"/>
                </a:cxn>
                <a:cxn ang="0">
                  <a:pos x="12" y="96"/>
                </a:cxn>
                <a:cxn ang="0">
                  <a:pos x="12" y="98"/>
                </a:cxn>
                <a:cxn ang="0">
                  <a:pos x="12" y="100"/>
                </a:cxn>
                <a:cxn ang="0">
                  <a:pos x="9" y="101"/>
                </a:cxn>
              </a:cxnLst>
              <a:rect l="0" t="0" r="r" b="b"/>
              <a:pathLst>
                <a:path w="17" h="102">
                  <a:moveTo>
                    <a:pt x="0" y="0"/>
                  </a:moveTo>
                  <a:lnTo>
                    <a:pt x="3" y="8"/>
                  </a:lnTo>
                  <a:lnTo>
                    <a:pt x="6" y="16"/>
                  </a:lnTo>
                  <a:lnTo>
                    <a:pt x="9" y="23"/>
                  </a:lnTo>
                  <a:lnTo>
                    <a:pt x="9" y="31"/>
                  </a:lnTo>
                  <a:lnTo>
                    <a:pt x="12" y="38"/>
                  </a:lnTo>
                  <a:lnTo>
                    <a:pt x="12" y="44"/>
                  </a:lnTo>
                  <a:lnTo>
                    <a:pt x="12" y="50"/>
                  </a:lnTo>
                  <a:lnTo>
                    <a:pt x="16" y="56"/>
                  </a:lnTo>
                  <a:lnTo>
                    <a:pt x="16" y="62"/>
                  </a:lnTo>
                  <a:lnTo>
                    <a:pt x="16" y="67"/>
                  </a:lnTo>
                  <a:lnTo>
                    <a:pt x="16" y="73"/>
                  </a:lnTo>
                  <a:lnTo>
                    <a:pt x="16" y="79"/>
                  </a:lnTo>
                  <a:lnTo>
                    <a:pt x="16" y="84"/>
                  </a:lnTo>
                  <a:lnTo>
                    <a:pt x="12" y="89"/>
                  </a:lnTo>
                  <a:lnTo>
                    <a:pt x="12" y="93"/>
                  </a:lnTo>
                  <a:lnTo>
                    <a:pt x="12" y="96"/>
                  </a:lnTo>
                  <a:lnTo>
                    <a:pt x="12" y="98"/>
                  </a:lnTo>
                  <a:lnTo>
                    <a:pt x="12" y="100"/>
                  </a:lnTo>
                  <a:lnTo>
                    <a:pt x="9" y="101"/>
                  </a:lnTo>
                </a:path>
              </a:pathLst>
            </a:custGeom>
            <a:noFill/>
            <a:ln w="12700" cap="rnd" cmpd="sng">
              <a:solidFill>
                <a:srgbClr val="86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73" name="Freeform 849"/>
            <p:cNvSpPr>
              <a:spLocks/>
            </p:cNvSpPr>
            <p:nvPr/>
          </p:nvSpPr>
          <p:spPr bwMode="auto">
            <a:xfrm>
              <a:off x="523" y="577"/>
              <a:ext cx="17" cy="102"/>
            </a:xfrm>
            <a:custGeom>
              <a:avLst/>
              <a:gdLst/>
              <a:ahLst/>
              <a:cxnLst>
                <a:cxn ang="0">
                  <a:pos x="0" y="0"/>
                </a:cxn>
                <a:cxn ang="0">
                  <a:pos x="6" y="19"/>
                </a:cxn>
                <a:cxn ang="0">
                  <a:pos x="12" y="37"/>
                </a:cxn>
                <a:cxn ang="0">
                  <a:pos x="12" y="52"/>
                </a:cxn>
                <a:cxn ang="0">
                  <a:pos x="16" y="65"/>
                </a:cxn>
                <a:cxn ang="0">
                  <a:pos x="16" y="77"/>
                </a:cxn>
                <a:cxn ang="0">
                  <a:pos x="12" y="85"/>
                </a:cxn>
                <a:cxn ang="0">
                  <a:pos x="12" y="92"/>
                </a:cxn>
                <a:cxn ang="0">
                  <a:pos x="12" y="97"/>
                </a:cxn>
                <a:cxn ang="0">
                  <a:pos x="9" y="101"/>
                </a:cxn>
              </a:cxnLst>
              <a:rect l="0" t="0" r="r" b="b"/>
              <a:pathLst>
                <a:path w="17" h="102">
                  <a:moveTo>
                    <a:pt x="0" y="0"/>
                  </a:moveTo>
                  <a:lnTo>
                    <a:pt x="6" y="19"/>
                  </a:lnTo>
                  <a:lnTo>
                    <a:pt x="12" y="37"/>
                  </a:lnTo>
                  <a:lnTo>
                    <a:pt x="12" y="52"/>
                  </a:lnTo>
                  <a:lnTo>
                    <a:pt x="16" y="65"/>
                  </a:lnTo>
                  <a:lnTo>
                    <a:pt x="16" y="77"/>
                  </a:lnTo>
                  <a:lnTo>
                    <a:pt x="12" y="85"/>
                  </a:lnTo>
                  <a:lnTo>
                    <a:pt x="12" y="92"/>
                  </a:lnTo>
                  <a:lnTo>
                    <a:pt x="12" y="97"/>
                  </a:lnTo>
                  <a:lnTo>
                    <a:pt x="9" y="101"/>
                  </a:lnTo>
                </a:path>
              </a:pathLst>
            </a:custGeom>
            <a:noFill/>
            <a:ln w="12700" cap="rnd" cmpd="sng">
              <a:solidFill>
                <a:srgbClr val="8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74" name="Freeform 850"/>
            <p:cNvSpPr>
              <a:spLocks/>
            </p:cNvSpPr>
            <p:nvPr/>
          </p:nvSpPr>
          <p:spPr bwMode="auto">
            <a:xfrm>
              <a:off x="514" y="566"/>
              <a:ext cx="28" cy="99"/>
            </a:xfrm>
            <a:custGeom>
              <a:avLst/>
              <a:gdLst/>
              <a:ahLst/>
              <a:cxnLst>
                <a:cxn ang="0">
                  <a:pos x="8" y="9"/>
                </a:cxn>
                <a:cxn ang="0">
                  <a:pos x="8" y="10"/>
                </a:cxn>
                <a:cxn ang="0">
                  <a:pos x="8" y="11"/>
                </a:cxn>
                <a:cxn ang="0">
                  <a:pos x="8" y="13"/>
                </a:cxn>
                <a:cxn ang="0">
                  <a:pos x="8" y="16"/>
                </a:cxn>
                <a:cxn ang="0">
                  <a:pos x="7" y="19"/>
                </a:cxn>
                <a:cxn ang="0">
                  <a:pos x="7" y="23"/>
                </a:cxn>
                <a:cxn ang="0">
                  <a:pos x="7" y="26"/>
                </a:cxn>
                <a:cxn ang="0">
                  <a:pos x="7" y="31"/>
                </a:cxn>
                <a:cxn ang="0">
                  <a:pos x="7" y="35"/>
                </a:cxn>
                <a:cxn ang="0">
                  <a:pos x="7" y="40"/>
                </a:cxn>
                <a:cxn ang="0">
                  <a:pos x="11" y="9"/>
                </a:cxn>
                <a:cxn ang="0">
                  <a:pos x="12" y="10"/>
                </a:cxn>
                <a:cxn ang="0">
                  <a:pos x="12" y="12"/>
                </a:cxn>
                <a:cxn ang="0">
                  <a:pos x="13" y="14"/>
                </a:cxn>
                <a:cxn ang="0">
                  <a:pos x="14" y="19"/>
                </a:cxn>
                <a:cxn ang="0">
                  <a:pos x="15" y="25"/>
                </a:cxn>
                <a:cxn ang="0">
                  <a:pos x="16" y="31"/>
                </a:cxn>
                <a:cxn ang="0">
                  <a:pos x="18" y="41"/>
                </a:cxn>
                <a:cxn ang="0">
                  <a:pos x="20" y="53"/>
                </a:cxn>
                <a:cxn ang="0">
                  <a:pos x="20" y="67"/>
                </a:cxn>
                <a:cxn ang="0">
                  <a:pos x="20" y="68"/>
                </a:cxn>
                <a:cxn ang="0">
                  <a:pos x="21" y="70"/>
                </a:cxn>
                <a:cxn ang="0">
                  <a:pos x="21" y="72"/>
                </a:cxn>
                <a:cxn ang="0">
                  <a:pos x="21" y="75"/>
                </a:cxn>
                <a:cxn ang="0">
                  <a:pos x="22" y="79"/>
                </a:cxn>
                <a:cxn ang="0">
                  <a:pos x="22" y="83"/>
                </a:cxn>
                <a:cxn ang="0">
                  <a:pos x="23" y="88"/>
                </a:cxn>
                <a:cxn ang="0">
                  <a:pos x="23" y="91"/>
                </a:cxn>
                <a:cxn ang="0">
                  <a:pos x="24" y="95"/>
                </a:cxn>
                <a:cxn ang="0">
                  <a:pos x="25" y="98"/>
                </a:cxn>
                <a:cxn ang="0">
                  <a:pos x="25" y="96"/>
                </a:cxn>
                <a:cxn ang="0">
                  <a:pos x="25" y="92"/>
                </a:cxn>
                <a:cxn ang="0">
                  <a:pos x="25" y="87"/>
                </a:cxn>
                <a:cxn ang="0">
                  <a:pos x="25" y="83"/>
                </a:cxn>
                <a:cxn ang="0">
                  <a:pos x="27" y="81"/>
                </a:cxn>
                <a:cxn ang="0">
                  <a:pos x="26" y="79"/>
                </a:cxn>
                <a:cxn ang="0">
                  <a:pos x="25" y="74"/>
                </a:cxn>
                <a:cxn ang="0">
                  <a:pos x="25" y="66"/>
                </a:cxn>
                <a:cxn ang="0">
                  <a:pos x="24" y="56"/>
                </a:cxn>
                <a:cxn ang="0">
                  <a:pos x="22" y="44"/>
                </a:cxn>
                <a:cxn ang="0">
                  <a:pos x="20" y="33"/>
                </a:cxn>
                <a:cxn ang="0">
                  <a:pos x="20" y="23"/>
                </a:cxn>
                <a:cxn ang="0">
                  <a:pos x="18" y="14"/>
                </a:cxn>
                <a:cxn ang="0">
                  <a:pos x="16" y="7"/>
                </a:cxn>
                <a:cxn ang="0">
                  <a:pos x="15" y="3"/>
                </a:cxn>
                <a:cxn ang="0">
                  <a:pos x="12" y="1"/>
                </a:cxn>
                <a:cxn ang="0">
                  <a:pos x="8" y="0"/>
                </a:cxn>
                <a:cxn ang="0">
                  <a:pos x="5" y="1"/>
                </a:cxn>
                <a:cxn ang="0">
                  <a:pos x="2" y="3"/>
                </a:cxn>
                <a:cxn ang="0">
                  <a:pos x="1" y="3"/>
                </a:cxn>
                <a:cxn ang="0">
                  <a:pos x="0" y="9"/>
                </a:cxn>
                <a:cxn ang="0">
                  <a:pos x="8" y="9"/>
                </a:cxn>
              </a:cxnLst>
              <a:rect l="0" t="0" r="r" b="b"/>
              <a:pathLst>
                <a:path w="28" h="99">
                  <a:moveTo>
                    <a:pt x="8" y="9"/>
                  </a:moveTo>
                  <a:lnTo>
                    <a:pt x="8" y="10"/>
                  </a:lnTo>
                  <a:lnTo>
                    <a:pt x="8" y="11"/>
                  </a:lnTo>
                  <a:lnTo>
                    <a:pt x="8" y="13"/>
                  </a:lnTo>
                  <a:lnTo>
                    <a:pt x="8" y="16"/>
                  </a:lnTo>
                  <a:lnTo>
                    <a:pt x="7" y="19"/>
                  </a:lnTo>
                  <a:lnTo>
                    <a:pt x="7" y="23"/>
                  </a:lnTo>
                  <a:lnTo>
                    <a:pt x="7" y="26"/>
                  </a:lnTo>
                  <a:lnTo>
                    <a:pt x="7" y="31"/>
                  </a:lnTo>
                  <a:lnTo>
                    <a:pt x="7" y="35"/>
                  </a:lnTo>
                  <a:lnTo>
                    <a:pt x="7" y="40"/>
                  </a:lnTo>
                  <a:lnTo>
                    <a:pt x="11" y="9"/>
                  </a:lnTo>
                  <a:lnTo>
                    <a:pt x="12" y="10"/>
                  </a:lnTo>
                  <a:lnTo>
                    <a:pt x="12" y="12"/>
                  </a:lnTo>
                  <a:lnTo>
                    <a:pt x="13" y="14"/>
                  </a:lnTo>
                  <a:lnTo>
                    <a:pt x="14" y="19"/>
                  </a:lnTo>
                  <a:lnTo>
                    <a:pt x="15" y="25"/>
                  </a:lnTo>
                  <a:lnTo>
                    <a:pt x="16" y="31"/>
                  </a:lnTo>
                  <a:lnTo>
                    <a:pt x="18" y="41"/>
                  </a:lnTo>
                  <a:lnTo>
                    <a:pt x="20" y="53"/>
                  </a:lnTo>
                  <a:lnTo>
                    <a:pt x="20" y="67"/>
                  </a:lnTo>
                  <a:lnTo>
                    <a:pt x="20" y="68"/>
                  </a:lnTo>
                  <a:lnTo>
                    <a:pt x="21" y="70"/>
                  </a:lnTo>
                  <a:lnTo>
                    <a:pt x="21" y="72"/>
                  </a:lnTo>
                  <a:lnTo>
                    <a:pt x="21" y="75"/>
                  </a:lnTo>
                  <a:lnTo>
                    <a:pt x="22" y="79"/>
                  </a:lnTo>
                  <a:lnTo>
                    <a:pt x="22" y="83"/>
                  </a:lnTo>
                  <a:lnTo>
                    <a:pt x="23" y="88"/>
                  </a:lnTo>
                  <a:lnTo>
                    <a:pt x="23" y="91"/>
                  </a:lnTo>
                  <a:lnTo>
                    <a:pt x="24" y="95"/>
                  </a:lnTo>
                  <a:lnTo>
                    <a:pt x="25" y="98"/>
                  </a:lnTo>
                  <a:lnTo>
                    <a:pt x="25" y="96"/>
                  </a:lnTo>
                  <a:lnTo>
                    <a:pt x="25" y="92"/>
                  </a:lnTo>
                  <a:lnTo>
                    <a:pt x="25" y="87"/>
                  </a:lnTo>
                  <a:lnTo>
                    <a:pt x="25" y="83"/>
                  </a:lnTo>
                  <a:lnTo>
                    <a:pt x="27" y="81"/>
                  </a:lnTo>
                  <a:lnTo>
                    <a:pt x="26" y="79"/>
                  </a:lnTo>
                  <a:lnTo>
                    <a:pt x="25" y="74"/>
                  </a:lnTo>
                  <a:lnTo>
                    <a:pt x="25" y="66"/>
                  </a:lnTo>
                  <a:lnTo>
                    <a:pt x="24" y="56"/>
                  </a:lnTo>
                  <a:lnTo>
                    <a:pt x="22" y="44"/>
                  </a:lnTo>
                  <a:lnTo>
                    <a:pt x="20" y="33"/>
                  </a:lnTo>
                  <a:lnTo>
                    <a:pt x="20" y="23"/>
                  </a:lnTo>
                  <a:lnTo>
                    <a:pt x="18" y="14"/>
                  </a:lnTo>
                  <a:lnTo>
                    <a:pt x="16" y="7"/>
                  </a:lnTo>
                  <a:lnTo>
                    <a:pt x="15" y="3"/>
                  </a:lnTo>
                  <a:lnTo>
                    <a:pt x="12" y="1"/>
                  </a:lnTo>
                  <a:lnTo>
                    <a:pt x="8" y="0"/>
                  </a:lnTo>
                  <a:lnTo>
                    <a:pt x="5" y="1"/>
                  </a:lnTo>
                  <a:lnTo>
                    <a:pt x="2" y="3"/>
                  </a:lnTo>
                  <a:lnTo>
                    <a:pt x="1" y="3"/>
                  </a:lnTo>
                  <a:lnTo>
                    <a:pt x="0" y="9"/>
                  </a:lnTo>
                  <a:lnTo>
                    <a:pt x="8" y="9"/>
                  </a:lnTo>
                </a:path>
              </a:pathLst>
            </a:custGeom>
            <a:solidFill>
              <a:srgbClr val="470000"/>
            </a:solidFill>
            <a:ln w="9525" cap="rnd">
              <a:noFill/>
              <a:round/>
              <a:headEnd/>
              <a:tailEnd/>
            </a:ln>
            <a:effectLst/>
          </p:spPr>
          <p:txBody>
            <a:bodyPr wrap="none" lIns="104683" tIns="52342" rIns="104683" bIns="52342">
              <a:spAutoFit/>
            </a:bodyPr>
            <a:lstStyle/>
            <a:p>
              <a:pPr>
                <a:defRPr/>
              </a:pPr>
              <a:endParaRPr lang="en-US" dirty="0"/>
            </a:p>
          </p:txBody>
        </p:sp>
        <p:sp>
          <p:nvSpPr>
            <p:cNvPr id="1875" name="Freeform 851"/>
            <p:cNvSpPr>
              <a:spLocks/>
            </p:cNvSpPr>
            <p:nvPr/>
          </p:nvSpPr>
          <p:spPr bwMode="auto">
            <a:xfrm>
              <a:off x="479" y="509"/>
              <a:ext cx="63" cy="158"/>
            </a:xfrm>
            <a:custGeom>
              <a:avLst/>
              <a:gdLst/>
              <a:ahLst/>
              <a:cxnLst>
                <a:cxn ang="0">
                  <a:pos x="8" y="1"/>
                </a:cxn>
                <a:cxn ang="0">
                  <a:pos x="15" y="2"/>
                </a:cxn>
                <a:cxn ang="0">
                  <a:pos x="24" y="4"/>
                </a:cxn>
                <a:cxn ang="0">
                  <a:pos x="32" y="3"/>
                </a:cxn>
                <a:cxn ang="0">
                  <a:pos x="36" y="1"/>
                </a:cxn>
                <a:cxn ang="0">
                  <a:pos x="37" y="1"/>
                </a:cxn>
                <a:cxn ang="0">
                  <a:pos x="41" y="5"/>
                </a:cxn>
                <a:cxn ang="0">
                  <a:pos x="46" y="10"/>
                </a:cxn>
                <a:cxn ang="0">
                  <a:pos x="48" y="13"/>
                </a:cxn>
                <a:cxn ang="0">
                  <a:pos x="52" y="20"/>
                </a:cxn>
                <a:cxn ang="0">
                  <a:pos x="55" y="29"/>
                </a:cxn>
                <a:cxn ang="0">
                  <a:pos x="57" y="37"/>
                </a:cxn>
                <a:cxn ang="0">
                  <a:pos x="59" y="42"/>
                </a:cxn>
                <a:cxn ang="0">
                  <a:pos x="60" y="48"/>
                </a:cxn>
                <a:cxn ang="0">
                  <a:pos x="62" y="52"/>
                </a:cxn>
                <a:cxn ang="0">
                  <a:pos x="58" y="53"/>
                </a:cxn>
                <a:cxn ang="0">
                  <a:pos x="55" y="57"/>
                </a:cxn>
                <a:cxn ang="0">
                  <a:pos x="56" y="62"/>
                </a:cxn>
                <a:cxn ang="0">
                  <a:pos x="53" y="65"/>
                </a:cxn>
                <a:cxn ang="0">
                  <a:pos x="41" y="61"/>
                </a:cxn>
                <a:cxn ang="0">
                  <a:pos x="38" y="58"/>
                </a:cxn>
                <a:cxn ang="0">
                  <a:pos x="38" y="51"/>
                </a:cxn>
                <a:cxn ang="0">
                  <a:pos x="38" y="41"/>
                </a:cxn>
                <a:cxn ang="0">
                  <a:pos x="37" y="31"/>
                </a:cxn>
                <a:cxn ang="0">
                  <a:pos x="36" y="23"/>
                </a:cxn>
                <a:cxn ang="0">
                  <a:pos x="36" y="21"/>
                </a:cxn>
                <a:cxn ang="0">
                  <a:pos x="37" y="28"/>
                </a:cxn>
                <a:cxn ang="0">
                  <a:pos x="39" y="40"/>
                </a:cxn>
                <a:cxn ang="0">
                  <a:pos x="38" y="57"/>
                </a:cxn>
                <a:cxn ang="0">
                  <a:pos x="35" y="74"/>
                </a:cxn>
                <a:cxn ang="0">
                  <a:pos x="30" y="85"/>
                </a:cxn>
                <a:cxn ang="0">
                  <a:pos x="29" y="96"/>
                </a:cxn>
                <a:cxn ang="0">
                  <a:pos x="27" y="115"/>
                </a:cxn>
                <a:cxn ang="0">
                  <a:pos x="26" y="135"/>
                </a:cxn>
                <a:cxn ang="0">
                  <a:pos x="26" y="151"/>
                </a:cxn>
                <a:cxn ang="0">
                  <a:pos x="26" y="157"/>
                </a:cxn>
                <a:cxn ang="0">
                  <a:pos x="19" y="153"/>
                </a:cxn>
                <a:cxn ang="0">
                  <a:pos x="10" y="144"/>
                </a:cxn>
                <a:cxn ang="0">
                  <a:pos x="2" y="125"/>
                </a:cxn>
                <a:cxn ang="0">
                  <a:pos x="1" y="94"/>
                </a:cxn>
                <a:cxn ang="0">
                  <a:pos x="4" y="73"/>
                </a:cxn>
                <a:cxn ang="0">
                  <a:pos x="5" y="61"/>
                </a:cxn>
                <a:cxn ang="0">
                  <a:pos x="7" y="41"/>
                </a:cxn>
                <a:cxn ang="0">
                  <a:pos x="8" y="21"/>
                </a:cxn>
                <a:cxn ang="0">
                  <a:pos x="8" y="5"/>
                </a:cxn>
              </a:cxnLst>
              <a:rect l="0" t="0" r="r" b="b"/>
              <a:pathLst>
                <a:path w="63" h="158">
                  <a:moveTo>
                    <a:pt x="7" y="0"/>
                  </a:moveTo>
                  <a:lnTo>
                    <a:pt x="8" y="1"/>
                  </a:lnTo>
                  <a:lnTo>
                    <a:pt x="11" y="1"/>
                  </a:lnTo>
                  <a:lnTo>
                    <a:pt x="15" y="2"/>
                  </a:lnTo>
                  <a:lnTo>
                    <a:pt x="19" y="2"/>
                  </a:lnTo>
                  <a:lnTo>
                    <a:pt x="24" y="4"/>
                  </a:lnTo>
                  <a:lnTo>
                    <a:pt x="28" y="4"/>
                  </a:lnTo>
                  <a:lnTo>
                    <a:pt x="32" y="3"/>
                  </a:lnTo>
                  <a:lnTo>
                    <a:pt x="35" y="2"/>
                  </a:lnTo>
                  <a:lnTo>
                    <a:pt x="36" y="1"/>
                  </a:lnTo>
                  <a:lnTo>
                    <a:pt x="36" y="0"/>
                  </a:lnTo>
                  <a:lnTo>
                    <a:pt x="37" y="1"/>
                  </a:lnTo>
                  <a:lnTo>
                    <a:pt x="39" y="3"/>
                  </a:lnTo>
                  <a:lnTo>
                    <a:pt x="41" y="5"/>
                  </a:lnTo>
                  <a:lnTo>
                    <a:pt x="44" y="7"/>
                  </a:lnTo>
                  <a:lnTo>
                    <a:pt x="46" y="10"/>
                  </a:lnTo>
                  <a:lnTo>
                    <a:pt x="47" y="11"/>
                  </a:lnTo>
                  <a:lnTo>
                    <a:pt x="48" y="13"/>
                  </a:lnTo>
                  <a:lnTo>
                    <a:pt x="50" y="16"/>
                  </a:lnTo>
                  <a:lnTo>
                    <a:pt x="52" y="20"/>
                  </a:lnTo>
                  <a:lnTo>
                    <a:pt x="54" y="25"/>
                  </a:lnTo>
                  <a:lnTo>
                    <a:pt x="55" y="29"/>
                  </a:lnTo>
                  <a:lnTo>
                    <a:pt x="57" y="34"/>
                  </a:lnTo>
                  <a:lnTo>
                    <a:pt x="57" y="37"/>
                  </a:lnTo>
                  <a:lnTo>
                    <a:pt x="58" y="39"/>
                  </a:lnTo>
                  <a:lnTo>
                    <a:pt x="59" y="42"/>
                  </a:lnTo>
                  <a:lnTo>
                    <a:pt x="59" y="46"/>
                  </a:lnTo>
                  <a:lnTo>
                    <a:pt x="60" y="48"/>
                  </a:lnTo>
                  <a:lnTo>
                    <a:pt x="61" y="50"/>
                  </a:lnTo>
                  <a:lnTo>
                    <a:pt x="62" y="52"/>
                  </a:lnTo>
                  <a:lnTo>
                    <a:pt x="60" y="52"/>
                  </a:lnTo>
                  <a:lnTo>
                    <a:pt x="58" y="53"/>
                  </a:lnTo>
                  <a:lnTo>
                    <a:pt x="56" y="54"/>
                  </a:lnTo>
                  <a:lnTo>
                    <a:pt x="55" y="57"/>
                  </a:lnTo>
                  <a:lnTo>
                    <a:pt x="54" y="59"/>
                  </a:lnTo>
                  <a:lnTo>
                    <a:pt x="56" y="62"/>
                  </a:lnTo>
                  <a:lnTo>
                    <a:pt x="57" y="65"/>
                  </a:lnTo>
                  <a:lnTo>
                    <a:pt x="53" y="65"/>
                  </a:lnTo>
                  <a:lnTo>
                    <a:pt x="47" y="63"/>
                  </a:lnTo>
                  <a:lnTo>
                    <a:pt x="41" y="61"/>
                  </a:lnTo>
                  <a:lnTo>
                    <a:pt x="38" y="60"/>
                  </a:lnTo>
                  <a:lnTo>
                    <a:pt x="38" y="58"/>
                  </a:lnTo>
                  <a:lnTo>
                    <a:pt x="38" y="55"/>
                  </a:lnTo>
                  <a:lnTo>
                    <a:pt x="38" y="51"/>
                  </a:lnTo>
                  <a:lnTo>
                    <a:pt x="38" y="46"/>
                  </a:lnTo>
                  <a:lnTo>
                    <a:pt x="38" y="41"/>
                  </a:lnTo>
                  <a:lnTo>
                    <a:pt x="38" y="37"/>
                  </a:lnTo>
                  <a:lnTo>
                    <a:pt x="37" y="31"/>
                  </a:lnTo>
                  <a:lnTo>
                    <a:pt x="37" y="27"/>
                  </a:lnTo>
                  <a:lnTo>
                    <a:pt x="36" y="23"/>
                  </a:lnTo>
                  <a:lnTo>
                    <a:pt x="36" y="20"/>
                  </a:lnTo>
                  <a:lnTo>
                    <a:pt x="36" y="21"/>
                  </a:lnTo>
                  <a:lnTo>
                    <a:pt x="36" y="24"/>
                  </a:lnTo>
                  <a:lnTo>
                    <a:pt x="37" y="28"/>
                  </a:lnTo>
                  <a:lnTo>
                    <a:pt x="38" y="34"/>
                  </a:lnTo>
                  <a:lnTo>
                    <a:pt x="39" y="40"/>
                  </a:lnTo>
                  <a:lnTo>
                    <a:pt x="39" y="48"/>
                  </a:lnTo>
                  <a:lnTo>
                    <a:pt x="38" y="57"/>
                  </a:lnTo>
                  <a:lnTo>
                    <a:pt x="37" y="65"/>
                  </a:lnTo>
                  <a:lnTo>
                    <a:pt x="35" y="74"/>
                  </a:lnTo>
                  <a:lnTo>
                    <a:pt x="30" y="83"/>
                  </a:lnTo>
                  <a:lnTo>
                    <a:pt x="30" y="85"/>
                  </a:lnTo>
                  <a:lnTo>
                    <a:pt x="29" y="90"/>
                  </a:lnTo>
                  <a:lnTo>
                    <a:pt x="29" y="96"/>
                  </a:lnTo>
                  <a:lnTo>
                    <a:pt x="28" y="105"/>
                  </a:lnTo>
                  <a:lnTo>
                    <a:pt x="27" y="115"/>
                  </a:lnTo>
                  <a:lnTo>
                    <a:pt x="26" y="125"/>
                  </a:lnTo>
                  <a:lnTo>
                    <a:pt x="26" y="135"/>
                  </a:lnTo>
                  <a:lnTo>
                    <a:pt x="26" y="144"/>
                  </a:lnTo>
                  <a:lnTo>
                    <a:pt x="26" y="151"/>
                  </a:lnTo>
                  <a:lnTo>
                    <a:pt x="26" y="157"/>
                  </a:lnTo>
                  <a:lnTo>
                    <a:pt x="26" y="157"/>
                  </a:lnTo>
                  <a:lnTo>
                    <a:pt x="23" y="156"/>
                  </a:lnTo>
                  <a:lnTo>
                    <a:pt x="19" y="153"/>
                  </a:lnTo>
                  <a:lnTo>
                    <a:pt x="15" y="149"/>
                  </a:lnTo>
                  <a:lnTo>
                    <a:pt x="10" y="144"/>
                  </a:lnTo>
                  <a:lnTo>
                    <a:pt x="5" y="136"/>
                  </a:lnTo>
                  <a:lnTo>
                    <a:pt x="2" y="125"/>
                  </a:lnTo>
                  <a:lnTo>
                    <a:pt x="0" y="112"/>
                  </a:lnTo>
                  <a:lnTo>
                    <a:pt x="1" y="94"/>
                  </a:lnTo>
                  <a:lnTo>
                    <a:pt x="4" y="75"/>
                  </a:lnTo>
                  <a:lnTo>
                    <a:pt x="4" y="73"/>
                  </a:lnTo>
                  <a:lnTo>
                    <a:pt x="5" y="67"/>
                  </a:lnTo>
                  <a:lnTo>
                    <a:pt x="5" y="61"/>
                  </a:lnTo>
                  <a:lnTo>
                    <a:pt x="6" y="51"/>
                  </a:lnTo>
                  <a:lnTo>
                    <a:pt x="7" y="41"/>
                  </a:lnTo>
                  <a:lnTo>
                    <a:pt x="8" y="31"/>
                  </a:lnTo>
                  <a:lnTo>
                    <a:pt x="8" y="21"/>
                  </a:lnTo>
                  <a:lnTo>
                    <a:pt x="8" y="12"/>
                  </a:lnTo>
                  <a:lnTo>
                    <a:pt x="8" y="5"/>
                  </a:lnTo>
                  <a:lnTo>
                    <a:pt x="7" y="0"/>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876" name="Freeform 852"/>
            <p:cNvSpPr>
              <a:spLocks/>
            </p:cNvSpPr>
            <p:nvPr/>
          </p:nvSpPr>
          <p:spPr bwMode="auto">
            <a:xfrm>
              <a:off x="479" y="509"/>
              <a:ext cx="72" cy="164"/>
            </a:xfrm>
            <a:custGeom>
              <a:avLst/>
              <a:gdLst/>
              <a:ahLst/>
              <a:cxnLst>
                <a:cxn ang="0">
                  <a:pos x="9" y="1"/>
                </a:cxn>
                <a:cxn ang="0">
                  <a:pos x="16" y="2"/>
                </a:cxn>
                <a:cxn ang="0">
                  <a:pos x="26" y="4"/>
                </a:cxn>
                <a:cxn ang="0">
                  <a:pos x="35" y="3"/>
                </a:cxn>
                <a:cxn ang="0">
                  <a:pos x="40" y="1"/>
                </a:cxn>
                <a:cxn ang="0">
                  <a:pos x="41" y="1"/>
                </a:cxn>
                <a:cxn ang="0">
                  <a:pos x="45" y="5"/>
                </a:cxn>
                <a:cxn ang="0">
                  <a:pos x="50" y="10"/>
                </a:cxn>
                <a:cxn ang="0">
                  <a:pos x="53" y="14"/>
                </a:cxn>
                <a:cxn ang="0">
                  <a:pos x="57" y="21"/>
                </a:cxn>
                <a:cxn ang="0">
                  <a:pos x="60" y="30"/>
                </a:cxn>
                <a:cxn ang="0">
                  <a:pos x="63" y="38"/>
                </a:cxn>
                <a:cxn ang="0">
                  <a:pos x="65" y="44"/>
                </a:cxn>
                <a:cxn ang="0">
                  <a:pos x="66" y="50"/>
                </a:cxn>
                <a:cxn ang="0">
                  <a:pos x="68" y="54"/>
                </a:cxn>
                <a:cxn ang="0">
                  <a:pos x="64" y="55"/>
                </a:cxn>
                <a:cxn ang="0">
                  <a:pos x="60" y="59"/>
                </a:cxn>
                <a:cxn ang="0">
                  <a:pos x="61" y="64"/>
                </a:cxn>
                <a:cxn ang="0">
                  <a:pos x="58" y="67"/>
                </a:cxn>
                <a:cxn ang="0">
                  <a:pos x="45" y="63"/>
                </a:cxn>
                <a:cxn ang="0">
                  <a:pos x="42" y="60"/>
                </a:cxn>
                <a:cxn ang="0">
                  <a:pos x="42" y="53"/>
                </a:cxn>
                <a:cxn ang="0">
                  <a:pos x="42" y="43"/>
                </a:cxn>
                <a:cxn ang="0">
                  <a:pos x="41" y="32"/>
                </a:cxn>
                <a:cxn ang="0">
                  <a:pos x="40" y="24"/>
                </a:cxn>
                <a:cxn ang="0">
                  <a:pos x="40" y="22"/>
                </a:cxn>
                <a:cxn ang="0">
                  <a:pos x="41" y="29"/>
                </a:cxn>
                <a:cxn ang="0">
                  <a:pos x="43" y="42"/>
                </a:cxn>
                <a:cxn ang="0">
                  <a:pos x="42" y="59"/>
                </a:cxn>
                <a:cxn ang="0">
                  <a:pos x="38" y="77"/>
                </a:cxn>
                <a:cxn ang="0">
                  <a:pos x="33" y="88"/>
                </a:cxn>
                <a:cxn ang="0">
                  <a:pos x="32" y="100"/>
                </a:cxn>
                <a:cxn ang="0">
                  <a:pos x="30" y="119"/>
                </a:cxn>
                <a:cxn ang="0">
                  <a:pos x="29" y="140"/>
                </a:cxn>
                <a:cxn ang="0">
                  <a:pos x="29" y="157"/>
                </a:cxn>
                <a:cxn ang="0">
                  <a:pos x="28" y="163"/>
                </a:cxn>
                <a:cxn ang="0">
                  <a:pos x="21" y="159"/>
                </a:cxn>
                <a:cxn ang="0">
                  <a:pos x="11" y="149"/>
                </a:cxn>
                <a:cxn ang="0">
                  <a:pos x="2" y="130"/>
                </a:cxn>
                <a:cxn ang="0">
                  <a:pos x="1" y="98"/>
                </a:cxn>
                <a:cxn ang="0">
                  <a:pos x="4" y="76"/>
                </a:cxn>
                <a:cxn ang="0">
                  <a:pos x="6" y="63"/>
                </a:cxn>
                <a:cxn ang="0">
                  <a:pos x="8" y="43"/>
                </a:cxn>
                <a:cxn ang="0">
                  <a:pos x="9" y="22"/>
                </a:cxn>
                <a:cxn ang="0">
                  <a:pos x="9" y="5"/>
                </a:cxn>
              </a:cxnLst>
              <a:rect l="0" t="0" r="r" b="b"/>
              <a:pathLst>
                <a:path w="69" h="164">
                  <a:moveTo>
                    <a:pt x="8" y="0"/>
                  </a:moveTo>
                  <a:lnTo>
                    <a:pt x="9" y="1"/>
                  </a:lnTo>
                  <a:lnTo>
                    <a:pt x="12" y="1"/>
                  </a:lnTo>
                  <a:lnTo>
                    <a:pt x="16" y="2"/>
                  </a:lnTo>
                  <a:lnTo>
                    <a:pt x="21" y="2"/>
                  </a:lnTo>
                  <a:lnTo>
                    <a:pt x="26" y="4"/>
                  </a:lnTo>
                  <a:lnTo>
                    <a:pt x="31" y="4"/>
                  </a:lnTo>
                  <a:lnTo>
                    <a:pt x="35" y="3"/>
                  </a:lnTo>
                  <a:lnTo>
                    <a:pt x="38" y="2"/>
                  </a:lnTo>
                  <a:lnTo>
                    <a:pt x="40" y="1"/>
                  </a:lnTo>
                  <a:lnTo>
                    <a:pt x="40" y="0"/>
                  </a:lnTo>
                  <a:lnTo>
                    <a:pt x="41" y="1"/>
                  </a:lnTo>
                  <a:lnTo>
                    <a:pt x="43" y="3"/>
                  </a:lnTo>
                  <a:lnTo>
                    <a:pt x="45" y="5"/>
                  </a:lnTo>
                  <a:lnTo>
                    <a:pt x="48" y="7"/>
                  </a:lnTo>
                  <a:lnTo>
                    <a:pt x="50" y="10"/>
                  </a:lnTo>
                  <a:lnTo>
                    <a:pt x="52" y="11"/>
                  </a:lnTo>
                  <a:lnTo>
                    <a:pt x="53" y="14"/>
                  </a:lnTo>
                  <a:lnTo>
                    <a:pt x="55" y="17"/>
                  </a:lnTo>
                  <a:lnTo>
                    <a:pt x="57" y="21"/>
                  </a:lnTo>
                  <a:lnTo>
                    <a:pt x="59" y="26"/>
                  </a:lnTo>
                  <a:lnTo>
                    <a:pt x="60" y="30"/>
                  </a:lnTo>
                  <a:lnTo>
                    <a:pt x="62" y="35"/>
                  </a:lnTo>
                  <a:lnTo>
                    <a:pt x="63" y="38"/>
                  </a:lnTo>
                  <a:lnTo>
                    <a:pt x="64" y="41"/>
                  </a:lnTo>
                  <a:lnTo>
                    <a:pt x="65" y="44"/>
                  </a:lnTo>
                  <a:lnTo>
                    <a:pt x="65" y="48"/>
                  </a:lnTo>
                  <a:lnTo>
                    <a:pt x="66" y="50"/>
                  </a:lnTo>
                  <a:lnTo>
                    <a:pt x="67" y="52"/>
                  </a:lnTo>
                  <a:lnTo>
                    <a:pt x="68" y="54"/>
                  </a:lnTo>
                  <a:lnTo>
                    <a:pt x="66" y="54"/>
                  </a:lnTo>
                  <a:lnTo>
                    <a:pt x="64" y="55"/>
                  </a:lnTo>
                  <a:lnTo>
                    <a:pt x="61" y="56"/>
                  </a:lnTo>
                  <a:lnTo>
                    <a:pt x="60" y="59"/>
                  </a:lnTo>
                  <a:lnTo>
                    <a:pt x="59" y="61"/>
                  </a:lnTo>
                  <a:lnTo>
                    <a:pt x="61" y="64"/>
                  </a:lnTo>
                  <a:lnTo>
                    <a:pt x="62" y="67"/>
                  </a:lnTo>
                  <a:lnTo>
                    <a:pt x="58" y="67"/>
                  </a:lnTo>
                  <a:lnTo>
                    <a:pt x="51" y="65"/>
                  </a:lnTo>
                  <a:lnTo>
                    <a:pt x="45" y="63"/>
                  </a:lnTo>
                  <a:lnTo>
                    <a:pt x="42" y="62"/>
                  </a:lnTo>
                  <a:lnTo>
                    <a:pt x="42" y="60"/>
                  </a:lnTo>
                  <a:lnTo>
                    <a:pt x="42" y="57"/>
                  </a:lnTo>
                  <a:lnTo>
                    <a:pt x="42" y="53"/>
                  </a:lnTo>
                  <a:lnTo>
                    <a:pt x="42" y="48"/>
                  </a:lnTo>
                  <a:lnTo>
                    <a:pt x="42" y="43"/>
                  </a:lnTo>
                  <a:lnTo>
                    <a:pt x="42" y="38"/>
                  </a:lnTo>
                  <a:lnTo>
                    <a:pt x="41" y="32"/>
                  </a:lnTo>
                  <a:lnTo>
                    <a:pt x="41" y="28"/>
                  </a:lnTo>
                  <a:lnTo>
                    <a:pt x="40" y="24"/>
                  </a:lnTo>
                  <a:lnTo>
                    <a:pt x="39" y="21"/>
                  </a:lnTo>
                  <a:lnTo>
                    <a:pt x="40" y="22"/>
                  </a:lnTo>
                  <a:lnTo>
                    <a:pt x="40" y="25"/>
                  </a:lnTo>
                  <a:lnTo>
                    <a:pt x="41" y="29"/>
                  </a:lnTo>
                  <a:lnTo>
                    <a:pt x="42" y="35"/>
                  </a:lnTo>
                  <a:lnTo>
                    <a:pt x="43" y="42"/>
                  </a:lnTo>
                  <a:lnTo>
                    <a:pt x="43" y="50"/>
                  </a:lnTo>
                  <a:lnTo>
                    <a:pt x="42" y="59"/>
                  </a:lnTo>
                  <a:lnTo>
                    <a:pt x="41" y="68"/>
                  </a:lnTo>
                  <a:lnTo>
                    <a:pt x="38" y="77"/>
                  </a:lnTo>
                  <a:lnTo>
                    <a:pt x="33" y="86"/>
                  </a:lnTo>
                  <a:lnTo>
                    <a:pt x="33" y="88"/>
                  </a:lnTo>
                  <a:lnTo>
                    <a:pt x="32" y="93"/>
                  </a:lnTo>
                  <a:lnTo>
                    <a:pt x="32" y="100"/>
                  </a:lnTo>
                  <a:lnTo>
                    <a:pt x="31" y="109"/>
                  </a:lnTo>
                  <a:lnTo>
                    <a:pt x="30" y="119"/>
                  </a:lnTo>
                  <a:lnTo>
                    <a:pt x="29" y="130"/>
                  </a:lnTo>
                  <a:lnTo>
                    <a:pt x="29" y="140"/>
                  </a:lnTo>
                  <a:lnTo>
                    <a:pt x="29" y="150"/>
                  </a:lnTo>
                  <a:lnTo>
                    <a:pt x="29" y="157"/>
                  </a:lnTo>
                  <a:lnTo>
                    <a:pt x="29" y="163"/>
                  </a:lnTo>
                  <a:lnTo>
                    <a:pt x="28" y="163"/>
                  </a:lnTo>
                  <a:lnTo>
                    <a:pt x="25" y="162"/>
                  </a:lnTo>
                  <a:lnTo>
                    <a:pt x="21" y="159"/>
                  </a:lnTo>
                  <a:lnTo>
                    <a:pt x="16" y="155"/>
                  </a:lnTo>
                  <a:lnTo>
                    <a:pt x="11" y="149"/>
                  </a:lnTo>
                  <a:lnTo>
                    <a:pt x="6" y="141"/>
                  </a:lnTo>
                  <a:lnTo>
                    <a:pt x="2" y="130"/>
                  </a:lnTo>
                  <a:lnTo>
                    <a:pt x="0" y="116"/>
                  </a:lnTo>
                  <a:lnTo>
                    <a:pt x="1" y="98"/>
                  </a:lnTo>
                  <a:lnTo>
                    <a:pt x="4" y="78"/>
                  </a:lnTo>
                  <a:lnTo>
                    <a:pt x="4" y="76"/>
                  </a:lnTo>
                  <a:lnTo>
                    <a:pt x="5" y="70"/>
                  </a:lnTo>
                  <a:lnTo>
                    <a:pt x="6" y="63"/>
                  </a:lnTo>
                  <a:lnTo>
                    <a:pt x="7" y="53"/>
                  </a:lnTo>
                  <a:lnTo>
                    <a:pt x="8" y="43"/>
                  </a:lnTo>
                  <a:lnTo>
                    <a:pt x="9" y="32"/>
                  </a:lnTo>
                  <a:lnTo>
                    <a:pt x="9" y="22"/>
                  </a:lnTo>
                  <a:lnTo>
                    <a:pt x="9" y="12"/>
                  </a:lnTo>
                  <a:lnTo>
                    <a:pt x="9" y="5"/>
                  </a:lnTo>
                  <a:lnTo>
                    <a:pt x="8" y="0"/>
                  </a:lnTo>
                </a:path>
              </a:pathLst>
            </a:custGeom>
            <a:noFill/>
            <a:ln w="12700" cap="rnd" cmpd="sng">
              <a:solidFill>
                <a:srgbClr val="470000"/>
              </a:solidFill>
              <a:prstDash val="solid"/>
              <a:round/>
              <a:headEnd/>
              <a:tailEnd/>
            </a:ln>
            <a:effectLst/>
          </p:spPr>
          <p:txBody>
            <a:bodyPr wrap="none" lIns="104683" tIns="52342" rIns="104683" bIns="52342">
              <a:spAutoFit/>
            </a:bodyPr>
            <a:lstStyle/>
            <a:p>
              <a:pPr>
                <a:defRPr/>
              </a:pPr>
              <a:endParaRPr lang="en-US" dirty="0"/>
            </a:p>
          </p:txBody>
        </p:sp>
        <p:sp>
          <p:nvSpPr>
            <p:cNvPr id="1877" name="Freeform 853"/>
            <p:cNvSpPr>
              <a:spLocks/>
            </p:cNvSpPr>
            <p:nvPr/>
          </p:nvSpPr>
          <p:spPr bwMode="auto">
            <a:xfrm>
              <a:off x="499" y="512"/>
              <a:ext cx="1" cy="17"/>
            </a:xfrm>
            <a:custGeom>
              <a:avLst/>
              <a:gdLst/>
              <a:ahLst/>
              <a:cxnLst>
                <a:cxn ang="0">
                  <a:pos x="0" y="0"/>
                </a:cxn>
                <a:cxn ang="0">
                  <a:pos x="0" y="3"/>
                </a:cxn>
                <a:cxn ang="0">
                  <a:pos x="0" y="6"/>
                </a:cxn>
                <a:cxn ang="0">
                  <a:pos x="0" y="9"/>
                </a:cxn>
                <a:cxn ang="0">
                  <a:pos x="0" y="12"/>
                </a:cxn>
                <a:cxn ang="0">
                  <a:pos x="0" y="16"/>
                </a:cxn>
                <a:cxn ang="0">
                  <a:pos x="0" y="13"/>
                </a:cxn>
                <a:cxn ang="0">
                  <a:pos x="0" y="9"/>
                </a:cxn>
                <a:cxn ang="0">
                  <a:pos x="0" y="7"/>
                </a:cxn>
                <a:cxn ang="0">
                  <a:pos x="0" y="4"/>
                </a:cxn>
                <a:cxn ang="0">
                  <a:pos x="0" y="1"/>
                </a:cxn>
                <a:cxn ang="0">
                  <a:pos x="0" y="1"/>
                </a:cxn>
                <a:cxn ang="0">
                  <a:pos x="0" y="1"/>
                </a:cxn>
                <a:cxn ang="0">
                  <a:pos x="0" y="1"/>
                </a:cxn>
                <a:cxn ang="0">
                  <a:pos x="0" y="1"/>
                </a:cxn>
                <a:cxn ang="0">
                  <a:pos x="0" y="0"/>
                </a:cxn>
              </a:cxnLst>
              <a:rect l="0" t="0" r="r" b="b"/>
              <a:pathLst>
                <a:path w="1" h="17">
                  <a:moveTo>
                    <a:pt x="0" y="0"/>
                  </a:moveTo>
                  <a:lnTo>
                    <a:pt x="0" y="3"/>
                  </a:lnTo>
                  <a:lnTo>
                    <a:pt x="0" y="6"/>
                  </a:lnTo>
                  <a:lnTo>
                    <a:pt x="0" y="9"/>
                  </a:lnTo>
                  <a:lnTo>
                    <a:pt x="0" y="12"/>
                  </a:lnTo>
                  <a:lnTo>
                    <a:pt x="0" y="16"/>
                  </a:lnTo>
                  <a:lnTo>
                    <a:pt x="0" y="13"/>
                  </a:lnTo>
                  <a:lnTo>
                    <a:pt x="0" y="9"/>
                  </a:lnTo>
                  <a:lnTo>
                    <a:pt x="0" y="7"/>
                  </a:lnTo>
                  <a:lnTo>
                    <a:pt x="0" y="4"/>
                  </a:lnTo>
                  <a:lnTo>
                    <a:pt x="0" y="1"/>
                  </a:lnTo>
                  <a:lnTo>
                    <a:pt x="0" y="1"/>
                  </a:lnTo>
                  <a:lnTo>
                    <a:pt x="0" y="1"/>
                  </a:lnTo>
                  <a:lnTo>
                    <a:pt x="0" y="1"/>
                  </a:lnTo>
                  <a:lnTo>
                    <a:pt x="0" y="1"/>
                  </a:lnTo>
                  <a:lnTo>
                    <a:pt x="0" y="0"/>
                  </a:lnTo>
                </a:path>
              </a:pathLst>
            </a:custGeom>
            <a:solidFill>
              <a:srgbClr val="470000"/>
            </a:solidFill>
            <a:ln w="9525" cap="rnd">
              <a:noFill/>
              <a:round/>
              <a:headEnd/>
              <a:tailEnd/>
            </a:ln>
            <a:effectLst/>
          </p:spPr>
          <p:txBody>
            <a:bodyPr wrap="none" lIns="104683" tIns="52342" rIns="104683" bIns="52342">
              <a:spAutoFit/>
            </a:bodyPr>
            <a:lstStyle/>
            <a:p>
              <a:pPr>
                <a:defRPr/>
              </a:pPr>
              <a:endParaRPr lang="en-US" dirty="0"/>
            </a:p>
          </p:txBody>
        </p:sp>
        <p:sp>
          <p:nvSpPr>
            <p:cNvPr id="1878" name="Freeform 854"/>
            <p:cNvSpPr>
              <a:spLocks/>
            </p:cNvSpPr>
            <p:nvPr/>
          </p:nvSpPr>
          <p:spPr bwMode="auto">
            <a:xfrm>
              <a:off x="510" y="513"/>
              <a:ext cx="17" cy="14"/>
            </a:xfrm>
            <a:custGeom>
              <a:avLst/>
              <a:gdLst/>
              <a:ahLst/>
              <a:cxnLst>
                <a:cxn ang="0">
                  <a:pos x="0" y="0"/>
                </a:cxn>
                <a:cxn ang="0">
                  <a:pos x="5" y="1"/>
                </a:cxn>
                <a:cxn ang="0">
                  <a:pos x="8" y="5"/>
                </a:cxn>
                <a:cxn ang="0">
                  <a:pos x="13" y="8"/>
                </a:cxn>
                <a:cxn ang="0">
                  <a:pos x="13" y="12"/>
                </a:cxn>
                <a:cxn ang="0">
                  <a:pos x="16" y="16"/>
                </a:cxn>
                <a:cxn ang="0">
                  <a:pos x="16" y="14"/>
                </a:cxn>
                <a:cxn ang="0">
                  <a:pos x="16" y="12"/>
                </a:cxn>
                <a:cxn ang="0">
                  <a:pos x="16" y="12"/>
                </a:cxn>
                <a:cxn ang="0">
                  <a:pos x="16" y="8"/>
                </a:cxn>
                <a:cxn ang="0">
                  <a:pos x="16" y="8"/>
                </a:cxn>
                <a:cxn ang="0">
                  <a:pos x="16" y="7"/>
                </a:cxn>
                <a:cxn ang="0">
                  <a:pos x="13" y="3"/>
                </a:cxn>
                <a:cxn ang="0">
                  <a:pos x="10" y="1"/>
                </a:cxn>
                <a:cxn ang="0">
                  <a:pos x="10" y="1"/>
                </a:cxn>
                <a:cxn ang="0">
                  <a:pos x="8" y="1"/>
                </a:cxn>
                <a:cxn ang="0">
                  <a:pos x="5" y="1"/>
                </a:cxn>
                <a:cxn ang="0">
                  <a:pos x="5" y="1"/>
                </a:cxn>
                <a:cxn ang="0">
                  <a:pos x="2" y="1"/>
                </a:cxn>
                <a:cxn ang="0">
                  <a:pos x="2" y="0"/>
                </a:cxn>
                <a:cxn ang="0">
                  <a:pos x="0" y="0"/>
                </a:cxn>
              </a:cxnLst>
              <a:rect l="0" t="0" r="r" b="b"/>
              <a:pathLst>
                <a:path w="17" h="17">
                  <a:moveTo>
                    <a:pt x="0" y="0"/>
                  </a:moveTo>
                  <a:lnTo>
                    <a:pt x="5" y="1"/>
                  </a:lnTo>
                  <a:lnTo>
                    <a:pt x="8" y="5"/>
                  </a:lnTo>
                  <a:lnTo>
                    <a:pt x="13" y="8"/>
                  </a:lnTo>
                  <a:lnTo>
                    <a:pt x="13" y="12"/>
                  </a:lnTo>
                  <a:lnTo>
                    <a:pt x="16" y="16"/>
                  </a:lnTo>
                  <a:lnTo>
                    <a:pt x="16" y="14"/>
                  </a:lnTo>
                  <a:lnTo>
                    <a:pt x="16" y="12"/>
                  </a:lnTo>
                  <a:lnTo>
                    <a:pt x="16" y="12"/>
                  </a:lnTo>
                  <a:lnTo>
                    <a:pt x="16" y="8"/>
                  </a:lnTo>
                  <a:lnTo>
                    <a:pt x="16" y="8"/>
                  </a:lnTo>
                  <a:lnTo>
                    <a:pt x="16" y="7"/>
                  </a:lnTo>
                  <a:lnTo>
                    <a:pt x="13" y="3"/>
                  </a:lnTo>
                  <a:lnTo>
                    <a:pt x="10" y="1"/>
                  </a:lnTo>
                  <a:lnTo>
                    <a:pt x="10" y="1"/>
                  </a:lnTo>
                  <a:lnTo>
                    <a:pt x="8" y="1"/>
                  </a:lnTo>
                  <a:lnTo>
                    <a:pt x="5" y="1"/>
                  </a:lnTo>
                  <a:lnTo>
                    <a:pt x="5" y="1"/>
                  </a:lnTo>
                  <a:lnTo>
                    <a:pt x="2" y="1"/>
                  </a:lnTo>
                  <a:lnTo>
                    <a:pt x="2" y="0"/>
                  </a:lnTo>
                  <a:lnTo>
                    <a:pt x="0" y="0"/>
                  </a:lnTo>
                </a:path>
              </a:pathLst>
            </a:custGeom>
            <a:solidFill>
              <a:srgbClr val="470000"/>
            </a:solidFill>
            <a:ln w="9525" cap="rnd">
              <a:noFill/>
              <a:round/>
              <a:headEnd/>
              <a:tailEnd/>
            </a:ln>
            <a:effectLst/>
          </p:spPr>
          <p:txBody>
            <a:bodyPr wrap="none" lIns="104683" tIns="52342" rIns="104683" bIns="52342">
              <a:spAutoFit/>
            </a:bodyPr>
            <a:lstStyle/>
            <a:p>
              <a:pPr>
                <a:defRPr/>
              </a:pPr>
              <a:endParaRPr lang="en-US" dirty="0"/>
            </a:p>
          </p:txBody>
        </p:sp>
        <p:sp>
          <p:nvSpPr>
            <p:cNvPr id="1879" name="Freeform 855"/>
            <p:cNvSpPr>
              <a:spLocks/>
            </p:cNvSpPr>
            <p:nvPr/>
          </p:nvSpPr>
          <p:spPr bwMode="auto">
            <a:xfrm>
              <a:off x="528" y="535"/>
              <a:ext cx="17" cy="22"/>
            </a:xfrm>
            <a:custGeom>
              <a:avLst/>
              <a:gdLst/>
              <a:ahLst/>
              <a:cxnLst>
                <a:cxn ang="0">
                  <a:pos x="8" y="0"/>
                </a:cxn>
                <a:cxn ang="0">
                  <a:pos x="8" y="0"/>
                </a:cxn>
                <a:cxn ang="0">
                  <a:pos x="8" y="1"/>
                </a:cxn>
                <a:cxn ang="0">
                  <a:pos x="8" y="2"/>
                </a:cxn>
                <a:cxn ang="0">
                  <a:pos x="8" y="3"/>
                </a:cxn>
                <a:cxn ang="0">
                  <a:pos x="0" y="4"/>
                </a:cxn>
                <a:cxn ang="0">
                  <a:pos x="0" y="5"/>
                </a:cxn>
                <a:cxn ang="0">
                  <a:pos x="0" y="7"/>
                </a:cxn>
                <a:cxn ang="0">
                  <a:pos x="0" y="9"/>
                </a:cxn>
                <a:cxn ang="0">
                  <a:pos x="0" y="12"/>
                </a:cxn>
                <a:cxn ang="0">
                  <a:pos x="8" y="13"/>
                </a:cxn>
                <a:cxn ang="0">
                  <a:pos x="8" y="15"/>
                </a:cxn>
                <a:cxn ang="0">
                  <a:pos x="8" y="16"/>
                </a:cxn>
                <a:cxn ang="0">
                  <a:pos x="8" y="18"/>
                </a:cxn>
                <a:cxn ang="0">
                  <a:pos x="8" y="19"/>
                </a:cxn>
                <a:cxn ang="0">
                  <a:pos x="16" y="21"/>
                </a:cxn>
                <a:cxn ang="0">
                  <a:pos x="16" y="20"/>
                </a:cxn>
                <a:cxn ang="0">
                  <a:pos x="16" y="19"/>
                </a:cxn>
                <a:cxn ang="0">
                  <a:pos x="16" y="16"/>
                </a:cxn>
                <a:cxn ang="0">
                  <a:pos x="16" y="13"/>
                </a:cxn>
                <a:cxn ang="0">
                  <a:pos x="16" y="12"/>
                </a:cxn>
                <a:cxn ang="0">
                  <a:pos x="16" y="9"/>
                </a:cxn>
                <a:cxn ang="0">
                  <a:pos x="8" y="6"/>
                </a:cxn>
                <a:cxn ang="0">
                  <a:pos x="8" y="3"/>
                </a:cxn>
                <a:cxn ang="0">
                  <a:pos x="8" y="1"/>
                </a:cxn>
                <a:cxn ang="0">
                  <a:pos x="8" y="0"/>
                </a:cxn>
              </a:cxnLst>
              <a:rect l="0" t="0" r="r" b="b"/>
              <a:pathLst>
                <a:path w="17" h="22">
                  <a:moveTo>
                    <a:pt x="8" y="0"/>
                  </a:moveTo>
                  <a:lnTo>
                    <a:pt x="8" y="0"/>
                  </a:lnTo>
                  <a:lnTo>
                    <a:pt x="8" y="1"/>
                  </a:lnTo>
                  <a:lnTo>
                    <a:pt x="8" y="2"/>
                  </a:lnTo>
                  <a:lnTo>
                    <a:pt x="8" y="3"/>
                  </a:lnTo>
                  <a:lnTo>
                    <a:pt x="0" y="4"/>
                  </a:lnTo>
                  <a:lnTo>
                    <a:pt x="0" y="5"/>
                  </a:lnTo>
                  <a:lnTo>
                    <a:pt x="0" y="7"/>
                  </a:lnTo>
                  <a:lnTo>
                    <a:pt x="0" y="9"/>
                  </a:lnTo>
                  <a:lnTo>
                    <a:pt x="0" y="12"/>
                  </a:lnTo>
                  <a:lnTo>
                    <a:pt x="8" y="13"/>
                  </a:lnTo>
                  <a:lnTo>
                    <a:pt x="8" y="15"/>
                  </a:lnTo>
                  <a:lnTo>
                    <a:pt x="8" y="16"/>
                  </a:lnTo>
                  <a:lnTo>
                    <a:pt x="8" y="18"/>
                  </a:lnTo>
                  <a:lnTo>
                    <a:pt x="8" y="19"/>
                  </a:lnTo>
                  <a:lnTo>
                    <a:pt x="16" y="21"/>
                  </a:lnTo>
                  <a:lnTo>
                    <a:pt x="16" y="20"/>
                  </a:lnTo>
                  <a:lnTo>
                    <a:pt x="16" y="19"/>
                  </a:lnTo>
                  <a:lnTo>
                    <a:pt x="16" y="16"/>
                  </a:lnTo>
                  <a:lnTo>
                    <a:pt x="16" y="13"/>
                  </a:lnTo>
                  <a:lnTo>
                    <a:pt x="16" y="12"/>
                  </a:lnTo>
                  <a:lnTo>
                    <a:pt x="16" y="9"/>
                  </a:lnTo>
                  <a:lnTo>
                    <a:pt x="8" y="6"/>
                  </a:lnTo>
                  <a:lnTo>
                    <a:pt x="8" y="3"/>
                  </a:lnTo>
                  <a:lnTo>
                    <a:pt x="8" y="1"/>
                  </a:lnTo>
                  <a:lnTo>
                    <a:pt x="8" y="0"/>
                  </a:lnTo>
                </a:path>
              </a:pathLst>
            </a:custGeom>
            <a:solidFill>
              <a:srgbClr val="470000"/>
            </a:solidFill>
            <a:ln w="9525" cap="rnd">
              <a:noFill/>
              <a:round/>
              <a:headEnd/>
              <a:tailEnd/>
            </a:ln>
            <a:effectLst/>
          </p:spPr>
          <p:txBody>
            <a:bodyPr wrap="none" lIns="104683" tIns="52342" rIns="104683" bIns="52342">
              <a:spAutoFit/>
            </a:bodyPr>
            <a:lstStyle/>
            <a:p>
              <a:pPr>
                <a:defRPr/>
              </a:pPr>
              <a:endParaRPr lang="en-US" dirty="0"/>
            </a:p>
          </p:txBody>
        </p:sp>
        <p:sp>
          <p:nvSpPr>
            <p:cNvPr id="1880" name="Freeform 856"/>
            <p:cNvSpPr>
              <a:spLocks/>
            </p:cNvSpPr>
            <p:nvPr/>
          </p:nvSpPr>
          <p:spPr bwMode="auto">
            <a:xfrm>
              <a:off x="508" y="514"/>
              <a:ext cx="17" cy="89"/>
            </a:xfrm>
            <a:custGeom>
              <a:avLst/>
              <a:gdLst/>
              <a:ahLst/>
              <a:cxnLst>
                <a:cxn ang="0">
                  <a:pos x="4" y="0"/>
                </a:cxn>
                <a:cxn ang="0">
                  <a:pos x="11" y="9"/>
                </a:cxn>
                <a:cxn ang="0">
                  <a:pos x="13" y="19"/>
                </a:cxn>
                <a:cxn ang="0">
                  <a:pos x="16" y="29"/>
                </a:cxn>
                <a:cxn ang="0">
                  <a:pos x="16" y="39"/>
                </a:cxn>
                <a:cxn ang="0">
                  <a:pos x="13" y="48"/>
                </a:cxn>
                <a:cxn ang="0">
                  <a:pos x="13" y="57"/>
                </a:cxn>
                <a:cxn ang="0">
                  <a:pos x="9" y="64"/>
                </a:cxn>
                <a:cxn ang="0">
                  <a:pos x="6" y="69"/>
                </a:cxn>
                <a:cxn ang="0">
                  <a:pos x="4" y="73"/>
                </a:cxn>
                <a:cxn ang="0">
                  <a:pos x="4" y="74"/>
                </a:cxn>
                <a:cxn ang="0">
                  <a:pos x="4" y="76"/>
                </a:cxn>
                <a:cxn ang="0">
                  <a:pos x="2" y="80"/>
                </a:cxn>
                <a:cxn ang="0">
                  <a:pos x="2" y="85"/>
                </a:cxn>
                <a:cxn ang="0">
                  <a:pos x="0" y="88"/>
                </a:cxn>
                <a:cxn ang="0">
                  <a:pos x="0" y="86"/>
                </a:cxn>
              </a:cxnLst>
              <a:rect l="0" t="0" r="r" b="b"/>
              <a:pathLst>
                <a:path w="17" h="89">
                  <a:moveTo>
                    <a:pt x="4" y="0"/>
                  </a:moveTo>
                  <a:lnTo>
                    <a:pt x="11" y="9"/>
                  </a:lnTo>
                  <a:lnTo>
                    <a:pt x="13" y="19"/>
                  </a:lnTo>
                  <a:lnTo>
                    <a:pt x="16" y="29"/>
                  </a:lnTo>
                  <a:lnTo>
                    <a:pt x="16" y="39"/>
                  </a:lnTo>
                  <a:lnTo>
                    <a:pt x="13" y="48"/>
                  </a:lnTo>
                  <a:lnTo>
                    <a:pt x="13" y="57"/>
                  </a:lnTo>
                  <a:lnTo>
                    <a:pt x="9" y="64"/>
                  </a:lnTo>
                  <a:lnTo>
                    <a:pt x="6" y="69"/>
                  </a:lnTo>
                  <a:lnTo>
                    <a:pt x="4" y="73"/>
                  </a:lnTo>
                  <a:lnTo>
                    <a:pt x="4" y="74"/>
                  </a:lnTo>
                  <a:lnTo>
                    <a:pt x="4" y="76"/>
                  </a:lnTo>
                  <a:lnTo>
                    <a:pt x="2" y="80"/>
                  </a:lnTo>
                  <a:lnTo>
                    <a:pt x="2" y="85"/>
                  </a:lnTo>
                  <a:lnTo>
                    <a:pt x="0" y="88"/>
                  </a:lnTo>
                  <a:lnTo>
                    <a:pt x="0" y="86"/>
                  </a:lnTo>
                </a:path>
              </a:pathLst>
            </a:custGeom>
            <a:noFill/>
            <a:ln w="12700" cap="rnd" cmpd="sng">
              <a:solidFill>
                <a:srgbClr val="A8473A"/>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81" name="Freeform 857"/>
            <p:cNvSpPr>
              <a:spLocks/>
            </p:cNvSpPr>
            <p:nvPr/>
          </p:nvSpPr>
          <p:spPr bwMode="auto">
            <a:xfrm>
              <a:off x="508" y="514"/>
              <a:ext cx="17" cy="88"/>
            </a:xfrm>
            <a:custGeom>
              <a:avLst/>
              <a:gdLst/>
              <a:ahLst/>
              <a:cxnLst>
                <a:cxn ang="0">
                  <a:pos x="4" y="0"/>
                </a:cxn>
                <a:cxn ang="0">
                  <a:pos x="11" y="9"/>
                </a:cxn>
                <a:cxn ang="0">
                  <a:pos x="13" y="19"/>
                </a:cxn>
                <a:cxn ang="0">
                  <a:pos x="16" y="29"/>
                </a:cxn>
                <a:cxn ang="0">
                  <a:pos x="16" y="38"/>
                </a:cxn>
                <a:cxn ang="0">
                  <a:pos x="13" y="48"/>
                </a:cxn>
                <a:cxn ang="0">
                  <a:pos x="13" y="56"/>
                </a:cxn>
                <a:cxn ang="0">
                  <a:pos x="9" y="63"/>
                </a:cxn>
                <a:cxn ang="0">
                  <a:pos x="6" y="69"/>
                </a:cxn>
                <a:cxn ang="0">
                  <a:pos x="4" y="73"/>
                </a:cxn>
                <a:cxn ang="0">
                  <a:pos x="4" y="74"/>
                </a:cxn>
                <a:cxn ang="0">
                  <a:pos x="4" y="76"/>
                </a:cxn>
                <a:cxn ang="0">
                  <a:pos x="2" y="80"/>
                </a:cxn>
                <a:cxn ang="0">
                  <a:pos x="2" y="85"/>
                </a:cxn>
                <a:cxn ang="0">
                  <a:pos x="0" y="87"/>
                </a:cxn>
                <a:cxn ang="0">
                  <a:pos x="0" y="86"/>
                </a:cxn>
              </a:cxnLst>
              <a:rect l="0" t="0" r="r" b="b"/>
              <a:pathLst>
                <a:path w="17" h="88">
                  <a:moveTo>
                    <a:pt x="4" y="0"/>
                  </a:moveTo>
                  <a:lnTo>
                    <a:pt x="11" y="9"/>
                  </a:lnTo>
                  <a:lnTo>
                    <a:pt x="13" y="19"/>
                  </a:lnTo>
                  <a:lnTo>
                    <a:pt x="16" y="29"/>
                  </a:lnTo>
                  <a:lnTo>
                    <a:pt x="16" y="38"/>
                  </a:lnTo>
                  <a:lnTo>
                    <a:pt x="13" y="48"/>
                  </a:lnTo>
                  <a:lnTo>
                    <a:pt x="13" y="56"/>
                  </a:lnTo>
                  <a:lnTo>
                    <a:pt x="9" y="63"/>
                  </a:lnTo>
                  <a:lnTo>
                    <a:pt x="6" y="69"/>
                  </a:lnTo>
                  <a:lnTo>
                    <a:pt x="4" y="73"/>
                  </a:lnTo>
                  <a:lnTo>
                    <a:pt x="4" y="74"/>
                  </a:lnTo>
                  <a:lnTo>
                    <a:pt x="4" y="76"/>
                  </a:lnTo>
                  <a:lnTo>
                    <a:pt x="2" y="80"/>
                  </a:lnTo>
                  <a:lnTo>
                    <a:pt x="2" y="85"/>
                  </a:lnTo>
                  <a:lnTo>
                    <a:pt x="0" y="87"/>
                  </a:lnTo>
                  <a:lnTo>
                    <a:pt x="0" y="86"/>
                  </a:lnTo>
                </a:path>
              </a:pathLst>
            </a:custGeom>
            <a:noFill/>
            <a:ln w="12700" cap="rnd" cmpd="sng">
              <a:solidFill>
                <a:srgbClr val="A74639"/>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82" name="Freeform 858"/>
            <p:cNvSpPr>
              <a:spLocks/>
            </p:cNvSpPr>
            <p:nvPr/>
          </p:nvSpPr>
          <p:spPr bwMode="auto">
            <a:xfrm>
              <a:off x="508" y="514"/>
              <a:ext cx="17" cy="88"/>
            </a:xfrm>
            <a:custGeom>
              <a:avLst/>
              <a:gdLst/>
              <a:ahLst/>
              <a:cxnLst>
                <a:cxn ang="0">
                  <a:pos x="4" y="0"/>
                </a:cxn>
                <a:cxn ang="0">
                  <a:pos x="11" y="9"/>
                </a:cxn>
                <a:cxn ang="0">
                  <a:pos x="13" y="19"/>
                </a:cxn>
                <a:cxn ang="0">
                  <a:pos x="16" y="29"/>
                </a:cxn>
                <a:cxn ang="0">
                  <a:pos x="16" y="38"/>
                </a:cxn>
                <a:cxn ang="0">
                  <a:pos x="13" y="48"/>
                </a:cxn>
                <a:cxn ang="0">
                  <a:pos x="13" y="56"/>
                </a:cxn>
                <a:cxn ang="0">
                  <a:pos x="9" y="63"/>
                </a:cxn>
                <a:cxn ang="0">
                  <a:pos x="6" y="69"/>
                </a:cxn>
                <a:cxn ang="0">
                  <a:pos x="4" y="73"/>
                </a:cxn>
                <a:cxn ang="0">
                  <a:pos x="4" y="74"/>
                </a:cxn>
                <a:cxn ang="0">
                  <a:pos x="4" y="76"/>
                </a:cxn>
                <a:cxn ang="0">
                  <a:pos x="2" y="80"/>
                </a:cxn>
                <a:cxn ang="0">
                  <a:pos x="2" y="85"/>
                </a:cxn>
                <a:cxn ang="0">
                  <a:pos x="0" y="87"/>
                </a:cxn>
                <a:cxn ang="0">
                  <a:pos x="0" y="86"/>
                </a:cxn>
              </a:cxnLst>
              <a:rect l="0" t="0" r="r" b="b"/>
              <a:pathLst>
                <a:path w="17" h="88">
                  <a:moveTo>
                    <a:pt x="4" y="0"/>
                  </a:moveTo>
                  <a:lnTo>
                    <a:pt x="11" y="9"/>
                  </a:lnTo>
                  <a:lnTo>
                    <a:pt x="13" y="19"/>
                  </a:lnTo>
                  <a:lnTo>
                    <a:pt x="16" y="29"/>
                  </a:lnTo>
                  <a:lnTo>
                    <a:pt x="16" y="38"/>
                  </a:lnTo>
                  <a:lnTo>
                    <a:pt x="13" y="48"/>
                  </a:lnTo>
                  <a:lnTo>
                    <a:pt x="13" y="56"/>
                  </a:lnTo>
                  <a:lnTo>
                    <a:pt x="9" y="63"/>
                  </a:lnTo>
                  <a:lnTo>
                    <a:pt x="6" y="69"/>
                  </a:lnTo>
                  <a:lnTo>
                    <a:pt x="4" y="73"/>
                  </a:lnTo>
                  <a:lnTo>
                    <a:pt x="4" y="74"/>
                  </a:lnTo>
                  <a:lnTo>
                    <a:pt x="4" y="76"/>
                  </a:lnTo>
                  <a:lnTo>
                    <a:pt x="2" y="80"/>
                  </a:lnTo>
                  <a:lnTo>
                    <a:pt x="2" y="85"/>
                  </a:lnTo>
                  <a:lnTo>
                    <a:pt x="0" y="87"/>
                  </a:lnTo>
                  <a:lnTo>
                    <a:pt x="0" y="86"/>
                  </a:lnTo>
                </a:path>
              </a:pathLst>
            </a:custGeom>
            <a:noFill/>
            <a:ln w="12700" cap="rnd" cmpd="sng">
              <a:solidFill>
                <a:srgbClr val="A74537"/>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83" name="Freeform 859"/>
            <p:cNvSpPr>
              <a:spLocks/>
            </p:cNvSpPr>
            <p:nvPr/>
          </p:nvSpPr>
          <p:spPr bwMode="auto">
            <a:xfrm>
              <a:off x="508" y="514"/>
              <a:ext cx="17" cy="88"/>
            </a:xfrm>
            <a:custGeom>
              <a:avLst/>
              <a:gdLst/>
              <a:ahLst/>
              <a:cxnLst>
                <a:cxn ang="0">
                  <a:pos x="4" y="0"/>
                </a:cxn>
                <a:cxn ang="0">
                  <a:pos x="11" y="9"/>
                </a:cxn>
                <a:cxn ang="0">
                  <a:pos x="13" y="18"/>
                </a:cxn>
                <a:cxn ang="0">
                  <a:pos x="16" y="28"/>
                </a:cxn>
                <a:cxn ang="0">
                  <a:pos x="16" y="38"/>
                </a:cxn>
                <a:cxn ang="0">
                  <a:pos x="13" y="47"/>
                </a:cxn>
                <a:cxn ang="0">
                  <a:pos x="13" y="55"/>
                </a:cxn>
                <a:cxn ang="0">
                  <a:pos x="9" y="62"/>
                </a:cxn>
                <a:cxn ang="0">
                  <a:pos x="6" y="68"/>
                </a:cxn>
                <a:cxn ang="0">
                  <a:pos x="4" y="72"/>
                </a:cxn>
                <a:cxn ang="0">
                  <a:pos x="4" y="74"/>
                </a:cxn>
                <a:cxn ang="0">
                  <a:pos x="4" y="76"/>
                </a:cxn>
                <a:cxn ang="0">
                  <a:pos x="2" y="80"/>
                </a:cxn>
                <a:cxn ang="0">
                  <a:pos x="2" y="84"/>
                </a:cxn>
                <a:cxn ang="0">
                  <a:pos x="0" y="87"/>
                </a:cxn>
                <a:cxn ang="0">
                  <a:pos x="0" y="86"/>
                </a:cxn>
              </a:cxnLst>
              <a:rect l="0" t="0" r="r" b="b"/>
              <a:pathLst>
                <a:path w="17" h="88">
                  <a:moveTo>
                    <a:pt x="4" y="0"/>
                  </a:moveTo>
                  <a:lnTo>
                    <a:pt x="11" y="9"/>
                  </a:lnTo>
                  <a:lnTo>
                    <a:pt x="13" y="18"/>
                  </a:lnTo>
                  <a:lnTo>
                    <a:pt x="16" y="28"/>
                  </a:lnTo>
                  <a:lnTo>
                    <a:pt x="16" y="38"/>
                  </a:lnTo>
                  <a:lnTo>
                    <a:pt x="13" y="47"/>
                  </a:lnTo>
                  <a:lnTo>
                    <a:pt x="13" y="55"/>
                  </a:lnTo>
                  <a:lnTo>
                    <a:pt x="9" y="62"/>
                  </a:lnTo>
                  <a:lnTo>
                    <a:pt x="6" y="68"/>
                  </a:lnTo>
                  <a:lnTo>
                    <a:pt x="4" y="72"/>
                  </a:lnTo>
                  <a:lnTo>
                    <a:pt x="4" y="74"/>
                  </a:lnTo>
                  <a:lnTo>
                    <a:pt x="4" y="76"/>
                  </a:lnTo>
                  <a:lnTo>
                    <a:pt x="2" y="80"/>
                  </a:lnTo>
                  <a:lnTo>
                    <a:pt x="2" y="84"/>
                  </a:lnTo>
                  <a:lnTo>
                    <a:pt x="0" y="87"/>
                  </a:lnTo>
                  <a:lnTo>
                    <a:pt x="0" y="86"/>
                  </a:lnTo>
                </a:path>
              </a:pathLst>
            </a:custGeom>
            <a:noFill/>
            <a:ln w="12700" cap="rnd" cmpd="sng">
              <a:solidFill>
                <a:srgbClr val="A64336"/>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84" name="Freeform 860"/>
            <p:cNvSpPr>
              <a:spLocks/>
            </p:cNvSpPr>
            <p:nvPr/>
          </p:nvSpPr>
          <p:spPr bwMode="auto">
            <a:xfrm>
              <a:off x="508" y="514"/>
              <a:ext cx="17" cy="88"/>
            </a:xfrm>
            <a:custGeom>
              <a:avLst/>
              <a:gdLst/>
              <a:ahLst/>
              <a:cxnLst>
                <a:cxn ang="0">
                  <a:pos x="4" y="0"/>
                </a:cxn>
                <a:cxn ang="0">
                  <a:pos x="11" y="9"/>
                </a:cxn>
                <a:cxn ang="0">
                  <a:pos x="13" y="18"/>
                </a:cxn>
                <a:cxn ang="0">
                  <a:pos x="16" y="28"/>
                </a:cxn>
                <a:cxn ang="0">
                  <a:pos x="16" y="37"/>
                </a:cxn>
                <a:cxn ang="0">
                  <a:pos x="13" y="47"/>
                </a:cxn>
                <a:cxn ang="0">
                  <a:pos x="11" y="55"/>
                </a:cxn>
                <a:cxn ang="0">
                  <a:pos x="9" y="62"/>
                </a:cxn>
                <a:cxn ang="0">
                  <a:pos x="6" y="68"/>
                </a:cxn>
                <a:cxn ang="0">
                  <a:pos x="4" y="72"/>
                </a:cxn>
                <a:cxn ang="0">
                  <a:pos x="4" y="73"/>
                </a:cxn>
                <a:cxn ang="0">
                  <a:pos x="4" y="75"/>
                </a:cxn>
                <a:cxn ang="0">
                  <a:pos x="2" y="79"/>
                </a:cxn>
                <a:cxn ang="0">
                  <a:pos x="2" y="84"/>
                </a:cxn>
                <a:cxn ang="0">
                  <a:pos x="0" y="87"/>
                </a:cxn>
                <a:cxn ang="0">
                  <a:pos x="0" y="85"/>
                </a:cxn>
              </a:cxnLst>
              <a:rect l="0" t="0" r="r" b="b"/>
              <a:pathLst>
                <a:path w="17" h="88">
                  <a:moveTo>
                    <a:pt x="4" y="0"/>
                  </a:moveTo>
                  <a:lnTo>
                    <a:pt x="11" y="9"/>
                  </a:lnTo>
                  <a:lnTo>
                    <a:pt x="13" y="18"/>
                  </a:lnTo>
                  <a:lnTo>
                    <a:pt x="16" y="28"/>
                  </a:lnTo>
                  <a:lnTo>
                    <a:pt x="16" y="37"/>
                  </a:lnTo>
                  <a:lnTo>
                    <a:pt x="13" y="47"/>
                  </a:lnTo>
                  <a:lnTo>
                    <a:pt x="11" y="55"/>
                  </a:lnTo>
                  <a:lnTo>
                    <a:pt x="9" y="62"/>
                  </a:lnTo>
                  <a:lnTo>
                    <a:pt x="6" y="68"/>
                  </a:lnTo>
                  <a:lnTo>
                    <a:pt x="4" y="72"/>
                  </a:lnTo>
                  <a:lnTo>
                    <a:pt x="4" y="73"/>
                  </a:lnTo>
                  <a:lnTo>
                    <a:pt x="4" y="75"/>
                  </a:lnTo>
                  <a:lnTo>
                    <a:pt x="2" y="79"/>
                  </a:lnTo>
                  <a:lnTo>
                    <a:pt x="2" y="84"/>
                  </a:lnTo>
                  <a:lnTo>
                    <a:pt x="0" y="87"/>
                  </a:lnTo>
                  <a:lnTo>
                    <a:pt x="0" y="85"/>
                  </a:lnTo>
                </a:path>
              </a:pathLst>
            </a:custGeom>
            <a:noFill/>
            <a:ln w="12700" cap="rnd" cmpd="sng">
              <a:solidFill>
                <a:srgbClr val="A64234"/>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85" name="Freeform 861"/>
            <p:cNvSpPr>
              <a:spLocks/>
            </p:cNvSpPr>
            <p:nvPr/>
          </p:nvSpPr>
          <p:spPr bwMode="auto">
            <a:xfrm>
              <a:off x="508" y="514"/>
              <a:ext cx="17" cy="87"/>
            </a:xfrm>
            <a:custGeom>
              <a:avLst/>
              <a:gdLst/>
              <a:ahLst/>
              <a:cxnLst>
                <a:cxn ang="0">
                  <a:pos x="4" y="0"/>
                </a:cxn>
                <a:cxn ang="0">
                  <a:pos x="11" y="9"/>
                </a:cxn>
                <a:cxn ang="0">
                  <a:pos x="13" y="18"/>
                </a:cxn>
                <a:cxn ang="0">
                  <a:pos x="16" y="28"/>
                </a:cxn>
                <a:cxn ang="0">
                  <a:pos x="16" y="37"/>
                </a:cxn>
                <a:cxn ang="0">
                  <a:pos x="13" y="46"/>
                </a:cxn>
                <a:cxn ang="0">
                  <a:pos x="11" y="55"/>
                </a:cxn>
                <a:cxn ang="0">
                  <a:pos x="9" y="62"/>
                </a:cxn>
                <a:cxn ang="0">
                  <a:pos x="6" y="67"/>
                </a:cxn>
                <a:cxn ang="0">
                  <a:pos x="4" y="71"/>
                </a:cxn>
                <a:cxn ang="0">
                  <a:pos x="4" y="73"/>
                </a:cxn>
                <a:cxn ang="0">
                  <a:pos x="4" y="75"/>
                </a:cxn>
                <a:cxn ang="0">
                  <a:pos x="2" y="79"/>
                </a:cxn>
                <a:cxn ang="0">
                  <a:pos x="2" y="84"/>
                </a:cxn>
                <a:cxn ang="0">
                  <a:pos x="0" y="86"/>
                </a:cxn>
                <a:cxn ang="0">
                  <a:pos x="0" y="85"/>
                </a:cxn>
              </a:cxnLst>
              <a:rect l="0" t="0" r="r" b="b"/>
              <a:pathLst>
                <a:path w="17" h="87">
                  <a:moveTo>
                    <a:pt x="4" y="0"/>
                  </a:moveTo>
                  <a:lnTo>
                    <a:pt x="11" y="9"/>
                  </a:lnTo>
                  <a:lnTo>
                    <a:pt x="13" y="18"/>
                  </a:lnTo>
                  <a:lnTo>
                    <a:pt x="16" y="28"/>
                  </a:lnTo>
                  <a:lnTo>
                    <a:pt x="16" y="37"/>
                  </a:lnTo>
                  <a:lnTo>
                    <a:pt x="13" y="46"/>
                  </a:lnTo>
                  <a:lnTo>
                    <a:pt x="11" y="55"/>
                  </a:lnTo>
                  <a:lnTo>
                    <a:pt x="9" y="62"/>
                  </a:lnTo>
                  <a:lnTo>
                    <a:pt x="6" y="67"/>
                  </a:lnTo>
                  <a:lnTo>
                    <a:pt x="4" y="71"/>
                  </a:lnTo>
                  <a:lnTo>
                    <a:pt x="4" y="73"/>
                  </a:lnTo>
                  <a:lnTo>
                    <a:pt x="4" y="75"/>
                  </a:lnTo>
                  <a:lnTo>
                    <a:pt x="2" y="79"/>
                  </a:lnTo>
                  <a:lnTo>
                    <a:pt x="2" y="84"/>
                  </a:lnTo>
                  <a:lnTo>
                    <a:pt x="0" y="86"/>
                  </a:lnTo>
                  <a:lnTo>
                    <a:pt x="0" y="85"/>
                  </a:lnTo>
                </a:path>
              </a:pathLst>
            </a:custGeom>
            <a:noFill/>
            <a:ln w="12700" cap="rnd" cmpd="sng">
              <a:solidFill>
                <a:srgbClr val="A64133"/>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86" name="Freeform 862"/>
            <p:cNvSpPr>
              <a:spLocks/>
            </p:cNvSpPr>
            <p:nvPr/>
          </p:nvSpPr>
          <p:spPr bwMode="auto">
            <a:xfrm>
              <a:off x="508" y="514"/>
              <a:ext cx="17" cy="87"/>
            </a:xfrm>
            <a:custGeom>
              <a:avLst/>
              <a:gdLst/>
              <a:ahLst/>
              <a:cxnLst>
                <a:cxn ang="0">
                  <a:pos x="4" y="0"/>
                </a:cxn>
                <a:cxn ang="0">
                  <a:pos x="11" y="9"/>
                </a:cxn>
                <a:cxn ang="0">
                  <a:pos x="13" y="18"/>
                </a:cxn>
                <a:cxn ang="0">
                  <a:pos x="16" y="27"/>
                </a:cxn>
                <a:cxn ang="0">
                  <a:pos x="16" y="37"/>
                </a:cxn>
                <a:cxn ang="0">
                  <a:pos x="13" y="46"/>
                </a:cxn>
                <a:cxn ang="0">
                  <a:pos x="11" y="54"/>
                </a:cxn>
                <a:cxn ang="0">
                  <a:pos x="9" y="61"/>
                </a:cxn>
                <a:cxn ang="0">
                  <a:pos x="6" y="67"/>
                </a:cxn>
                <a:cxn ang="0">
                  <a:pos x="4" y="71"/>
                </a:cxn>
                <a:cxn ang="0">
                  <a:pos x="4" y="73"/>
                </a:cxn>
                <a:cxn ang="0">
                  <a:pos x="4" y="75"/>
                </a:cxn>
                <a:cxn ang="0">
                  <a:pos x="2" y="79"/>
                </a:cxn>
                <a:cxn ang="0">
                  <a:pos x="2" y="83"/>
                </a:cxn>
                <a:cxn ang="0">
                  <a:pos x="0" y="86"/>
                </a:cxn>
                <a:cxn ang="0">
                  <a:pos x="0" y="85"/>
                </a:cxn>
              </a:cxnLst>
              <a:rect l="0" t="0" r="r" b="b"/>
              <a:pathLst>
                <a:path w="17" h="87">
                  <a:moveTo>
                    <a:pt x="4" y="0"/>
                  </a:moveTo>
                  <a:lnTo>
                    <a:pt x="11" y="9"/>
                  </a:lnTo>
                  <a:lnTo>
                    <a:pt x="13" y="18"/>
                  </a:lnTo>
                  <a:lnTo>
                    <a:pt x="16" y="27"/>
                  </a:lnTo>
                  <a:lnTo>
                    <a:pt x="16" y="37"/>
                  </a:lnTo>
                  <a:lnTo>
                    <a:pt x="13" y="46"/>
                  </a:lnTo>
                  <a:lnTo>
                    <a:pt x="11" y="54"/>
                  </a:lnTo>
                  <a:lnTo>
                    <a:pt x="9" y="61"/>
                  </a:lnTo>
                  <a:lnTo>
                    <a:pt x="6" y="67"/>
                  </a:lnTo>
                  <a:lnTo>
                    <a:pt x="4" y="71"/>
                  </a:lnTo>
                  <a:lnTo>
                    <a:pt x="4" y="73"/>
                  </a:lnTo>
                  <a:lnTo>
                    <a:pt x="4" y="75"/>
                  </a:lnTo>
                  <a:lnTo>
                    <a:pt x="2" y="79"/>
                  </a:lnTo>
                  <a:lnTo>
                    <a:pt x="2" y="83"/>
                  </a:lnTo>
                  <a:lnTo>
                    <a:pt x="0" y="86"/>
                  </a:lnTo>
                  <a:lnTo>
                    <a:pt x="0" y="85"/>
                  </a:lnTo>
                </a:path>
              </a:pathLst>
            </a:custGeom>
            <a:noFill/>
            <a:ln w="12700" cap="rnd" cmpd="sng">
              <a:solidFill>
                <a:srgbClr val="A54032"/>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87" name="Freeform 863"/>
            <p:cNvSpPr>
              <a:spLocks/>
            </p:cNvSpPr>
            <p:nvPr/>
          </p:nvSpPr>
          <p:spPr bwMode="auto">
            <a:xfrm>
              <a:off x="508" y="514"/>
              <a:ext cx="17" cy="87"/>
            </a:xfrm>
            <a:custGeom>
              <a:avLst/>
              <a:gdLst/>
              <a:ahLst/>
              <a:cxnLst>
                <a:cxn ang="0">
                  <a:pos x="4" y="0"/>
                </a:cxn>
                <a:cxn ang="0">
                  <a:pos x="11" y="9"/>
                </a:cxn>
                <a:cxn ang="0">
                  <a:pos x="13" y="18"/>
                </a:cxn>
                <a:cxn ang="0">
                  <a:pos x="16" y="27"/>
                </a:cxn>
                <a:cxn ang="0">
                  <a:pos x="16" y="36"/>
                </a:cxn>
                <a:cxn ang="0">
                  <a:pos x="13" y="45"/>
                </a:cxn>
                <a:cxn ang="0">
                  <a:pos x="11" y="54"/>
                </a:cxn>
                <a:cxn ang="0">
                  <a:pos x="9" y="61"/>
                </a:cxn>
                <a:cxn ang="0">
                  <a:pos x="6" y="67"/>
                </a:cxn>
                <a:cxn ang="0">
                  <a:pos x="4" y="71"/>
                </a:cxn>
                <a:cxn ang="0">
                  <a:pos x="4" y="73"/>
                </a:cxn>
                <a:cxn ang="0">
                  <a:pos x="4" y="75"/>
                </a:cxn>
                <a:cxn ang="0">
                  <a:pos x="2" y="79"/>
                </a:cxn>
                <a:cxn ang="0">
                  <a:pos x="2" y="83"/>
                </a:cxn>
                <a:cxn ang="0">
                  <a:pos x="0" y="86"/>
                </a:cxn>
                <a:cxn ang="0">
                  <a:pos x="0" y="85"/>
                </a:cxn>
              </a:cxnLst>
              <a:rect l="0" t="0" r="r" b="b"/>
              <a:pathLst>
                <a:path w="17" h="87">
                  <a:moveTo>
                    <a:pt x="4" y="0"/>
                  </a:moveTo>
                  <a:lnTo>
                    <a:pt x="11" y="9"/>
                  </a:lnTo>
                  <a:lnTo>
                    <a:pt x="13" y="18"/>
                  </a:lnTo>
                  <a:lnTo>
                    <a:pt x="16" y="27"/>
                  </a:lnTo>
                  <a:lnTo>
                    <a:pt x="16" y="36"/>
                  </a:lnTo>
                  <a:lnTo>
                    <a:pt x="13" y="45"/>
                  </a:lnTo>
                  <a:lnTo>
                    <a:pt x="11" y="54"/>
                  </a:lnTo>
                  <a:lnTo>
                    <a:pt x="9" y="61"/>
                  </a:lnTo>
                  <a:lnTo>
                    <a:pt x="6" y="67"/>
                  </a:lnTo>
                  <a:lnTo>
                    <a:pt x="4" y="71"/>
                  </a:lnTo>
                  <a:lnTo>
                    <a:pt x="4" y="73"/>
                  </a:lnTo>
                  <a:lnTo>
                    <a:pt x="4" y="75"/>
                  </a:lnTo>
                  <a:lnTo>
                    <a:pt x="2" y="79"/>
                  </a:lnTo>
                  <a:lnTo>
                    <a:pt x="2" y="83"/>
                  </a:lnTo>
                  <a:lnTo>
                    <a:pt x="0" y="86"/>
                  </a:lnTo>
                  <a:lnTo>
                    <a:pt x="0" y="85"/>
                  </a:lnTo>
                </a:path>
              </a:pathLst>
            </a:custGeom>
            <a:noFill/>
            <a:ln w="12700" cap="rnd" cmpd="sng">
              <a:solidFill>
                <a:srgbClr val="A53F3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88" name="Freeform 864"/>
            <p:cNvSpPr>
              <a:spLocks/>
            </p:cNvSpPr>
            <p:nvPr/>
          </p:nvSpPr>
          <p:spPr bwMode="auto">
            <a:xfrm>
              <a:off x="508" y="514"/>
              <a:ext cx="17" cy="86"/>
            </a:xfrm>
            <a:custGeom>
              <a:avLst/>
              <a:gdLst/>
              <a:ahLst/>
              <a:cxnLst>
                <a:cxn ang="0">
                  <a:pos x="4" y="0"/>
                </a:cxn>
                <a:cxn ang="0">
                  <a:pos x="11" y="9"/>
                </a:cxn>
                <a:cxn ang="0">
                  <a:pos x="13" y="18"/>
                </a:cxn>
                <a:cxn ang="0">
                  <a:pos x="16" y="27"/>
                </a:cxn>
                <a:cxn ang="0">
                  <a:pos x="13" y="36"/>
                </a:cxn>
                <a:cxn ang="0">
                  <a:pos x="13" y="45"/>
                </a:cxn>
                <a:cxn ang="0">
                  <a:pos x="11" y="53"/>
                </a:cxn>
                <a:cxn ang="0">
                  <a:pos x="9" y="61"/>
                </a:cxn>
                <a:cxn ang="0">
                  <a:pos x="6" y="66"/>
                </a:cxn>
                <a:cxn ang="0">
                  <a:pos x="4" y="70"/>
                </a:cxn>
                <a:cxn ang="0">
                  <a:pos x="4" y="73"/>
                </a:cxn>
                <a:cxn ang="0">
                  <a:pos x="4" y="74"/>
                </a:cxn>
                <a:cxn ang="0">
                  <a:pos x="2" y="79"/>
                </a:cxn>
                <a:cxn ang="0">
                  <a:pos x="2" y="83"/>
                </a:cxn>
                <a:cxn ang="0">
                  <a:pos x="0" y="85"/>
                </a:cxn>
              </a:cxnLst>
              <a:rect l="0" t="0" r="r" b="b"/>
              <a:pathLst>
                <a:path w="17" h="86">
                  <a:moveTo>
                    <a:pt x="4" y="0"/>
                  </a:moveTo>
                  <a:lnTo>
                    <a:pt x="11" y="9"/>
                  </a:lnTo>
                  <a:lnTo>
                    <a:pt x="13" y="18"/>
                  </a:lnTo>
                  <a:lnTo>
                    <a:pt x="16" y="27"/>
                  </a:lnTo>
                  <a:lnTo>
                    <a:pt x="13" y="36"/>
                  </a:lnTo>
                  <a:lnTo>
                    <a:pt x="13" y="45"/>
                  </a:lnTo>
                  <a:lnTo>
                    <a:pt x="11" y="53"/>
                  </a:lnTo>
                  <a:lnTo>
                    <a:pt x="9" y="61"/>
                  </a:lnTo>
                  <a:lnTo>
                    <a:pt x="6" y="66"/>
                  </a:lnTo>
                  <a:lnTo>
                    <a:pt x="4" y="70"/>
                  </a:lnTo>
                  <a:lnTo>
                    <a:pt x="4" y="73"/>
                  </a:lnTo>
                  <a:lnTo>
                    <a:pt x="4" y="74"/>
                  </a:lnTo>
                  <a:lnTo>
                    <a:pt x="2" y="79"/>
                  </a:lnTo>
                  <a:lnTo>
                    <a:pt x="2" y="83"/>
                  </a:lnTo>
                  <a:lnTo>
                    <a:pt x="0" y="85"/>
                  </a:lnTo>
                </a:path>
              </a:pathLst>
            </a:custGeom>
            <a:noFill/>
            <a:ln w="12700" cap="rnd" cmpd="sng">
              <a:solidFill>
                <a:srgbClr val="A43D2F"/>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89" name="Freeform 865"/>
            <p:cNvSpPr>
              <a:spLocks/>
            </p:cNvSpPr>
            <p:nvPr/>
          </p:nvSpPr>
          <p:spPr bwMode="auto">
            <a:xfrm>
              <a:off x="508" y="514"/>
              <a:ext cx="17" cy="86"/>
            </a:xfrm>
            <a:custGeom>
              <a:avLst/>
              <a:gdLst/>
              <a:ahLst/>
              <a:cxnLst>
                <a:cxn ang="0">
                  <a:pos x="5" y="0"/>
                </a:cxn>
                <a:cxn ang="0">
                  <a:pos x="13" y="9"/>
                </a:cxn>
                <a:cxn ang="0">
                  <a:pos x="16" y="18"/>
                </a:cxn>
                <a:cxn ang="0">
                  <a:pos x="16" y="27"/>
                </a:cxn>
                <a:cxn ang="0">
                  <a:pos x="16" y="36"/>
                </a:cxn>
                <a:cxn ang="0">
                  <a:pos x="16" y="45"/>
                </a:cxn>
                <a:cxn ang="0">
                  <a:pos x="13" y="53"/>
                </a:cxn>
                <a:cxn ang="0">
                  <a:pos x="10" y="60"/>
                </a:cxn>
                <a:cxn ang="0">
                  <a:pos x="8" y="66"/>
                </a:cxn>
                <a:cxn ang="0">
                  <a:pos x="5" y="70"/>
                </a:cxn>
                <a:cxn ang="0">
                  <a:pos x="5" y="72"/>
                </a:cxn>
                <a:cxn ang="0">
                  <a:pos x="5" y="74"/>
                </a:cxn>
                <a:cxn ang="0">
                  <a:pos x="2" y="78"/>
                </a:cxn>
                <a:cxn ang="0">
                  <a:pos x="2" y="83"/>
                </a:cxn>
                <a:cxn ang="0">
                  <a:pos x="0" y="85"/>
                </a:cxn>
                <a:cxn ang="0">
                  <a:pos x="0" y="84"/>
                </a:cxn>
              </a:cxnLst>
              <a:rect l="0" t="0" r="r" b="b"/>
              <a:pathLst>
                <a:path w="17" h="86">
                  <a:moveTo>
                    <a:pt x="5" y="0"/>
                  </a:moveTo>
                  <a:lnTo>
                    <a:pt x="13" y="9"/>
                  </a:lnTo>
                  <a:lnTo>
                    <a:pt x="16" y="18"/>
                  </a:lnTo>
                  <a:lnTo>
                    <a:pt x="16" y="27"/>
                  </a:lnTo>
                  <a:lnTo>
                    <a:pt x="16" y="36"/>
                  </a:lnTo>
                  <a:lnTo>
                    <a:pt x="16" y="45"/>
                  </a:lnTo>
                  <a:lnTo>
                    <a:pt x="13" y="53"/>
                  </a:lnTo>
                  <a:lnTo>
                    <a:pt x="10" y="60"/>
                  </a:lnTo>
                  <a:lnTo>
                    <a:pt x="8" y="66"/>
                  </a:lnTo>
                  <a:lnTo>
                    <a:pt x="5" y="70"/>
                  </a:lnTo>
                  <a:lnTo>
                    <a:pt x="5" y="72"/>
                  </a:lnTo>
                  <a:lnTo>
                    <a:pt x="5" y="74"/>
                  </a:lnTo>
                  <a:lnTo>
                    <a:pt x="2" y="78"/>
                  </a:lnTo>
                  <a:lnTo>
                    <a:pt x="2" y="83"/>
                  </a:lnTo>
                  <a:lnTo>
                    <a:pt x="0" y="85"/>
                  </a:lnTo>
                  <a:lnTo>
                    <a:pt x="0" y="84"/>
                  </a:lnTo>
                </a:path>
              </a:pathLst>
            </a:custGeom>
            <a:noFill/>
            <a:ln w="12700" cap="rnd" cmpd="sng">
              <a:solidFill>
                <a:srgbClr val="A43C2D"/>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90" name="Freeform 866"/>
            <p:cNvSpPr>
              <a:spLocks/>
            </p:cNvSpPr>
            <p:nvPr/>
          </p:nvSpPr>
          <p:spPr bwMode="auto">
            <a:xfrm>
              <a:off x="508" y="514"/>
              <a:ext cx="17" cy="86"/>
            </a:xfrm>
            <a:custGeom>
              <a:avLst/>
              <a:gdLst/>
              <a:ahLst/>
              <a:cxnLst>
                <a:cxn ang="0">
                  <a:pos x="5" y="0"/>
                </a:cxn>
                <a:cxn ang="0">
                  <a:pos x="10" y="8"/>
                </a:cxn>
                <a:cxn ang="0">
                  <a:pos x="16" y="17"/>
                </a:cxn>
                <a:cxn ang="0">
                  <a:pos x="16" y="26"/>
                </a:cxn>
                <a:cxn ang="0">
                  <a:pos x="16" y="35"/>
                </a:cxn>
                <a:cxn ang="0">
                  <a:pos x="16" y="44"/>
                </a:cxn>
                <a:cxn ang="0">
                  <a:pos x="13" y="52"/>
                </a:cxn>
                <a:cxn ang="0">
                  <a:pos x="10" y="60"/>
                </a:cxn>
                <a:cxn ang="0">
                  <a:pos x="8" y="66"/>
                </a:cxn>
                <a:cxn ang="0">
                  <a:pos x="5" y="70"/>
                </a:cxn>
                <a:cxn ang="0">
                  <a:pos x="5" y="72"/>
                </a:cxn>
                <a:cxn ang="0">
                  <a:pos x="5" y="74"/>
                </a:cxn>
                <a:cxn ang="0">
                  <a:pos x="2" y="78"/>
                </a:cxn>
                <a:cxn ang="0">
                  <a:pos x="2" y="82"/>
                </a:cxn>
                <a:cxn ang="0">
                  <a:pos x="0" y="85"/>
                </a:cxn>
                <a:cxn ang="0">
                  <a:pos x="0" y="84"/>
                </a:cxn>
              </a:cxnLst>
              <a:rect l="0" t="0" r="r" b="b"/>
              <a:pathLst>
                <a:path w="17" h="86">
                  <a:moveTo>
                    <a:pt x="5" y="0"/>
                  </a:moveTo>
                  <a:lnTo>
                    <a:pt x="10" y="8"/>
                  </a:lnTo>
                  <a:lnTo>
                    <a:pt x="16" y="17"/>
                  </a:lnTo>
                  <a:lnTo>
                    <a:pt x="16" y="26"/>
                  </a:lnTo>
                  <a:lnTo>
                    <a:pt x="16" y="35"/>
                  </a:lnTo>
                  <a:lnTo>
                    <a:pt x="16" y="44"/>
                  </a:lnTo>
                  <a:lnTo>
                    <a:pt x="13" y="52"/>
                  </a:lnTo>
                  <a:lnTo>
                    <a:pt x="10" y="60"/>
                  </a:lnTo>
                  <a:lnTo>
                    <a:pt x="8" y="66"/>
                  </a:lnTo>
                  <a:lnTo>
                    <a:pt x="5" y="70"/>
                  </a:lnTo>
                  <a:lnTo>
                    <a:pt x="5" y="72"/>
                  </a:lnTo>
                  <a:lnTo>
                    <a:pt x="5" y="74"/>
                  </a:lnTo>
                  <a:lnTo>
                    <a:pt x="2" y="78"/>
                  </a:lnTo>
                  <a:lnTo>
                    <a:pt x="2" y="82"/>
                  </a:lnTo>
                  <a:lnTo>
                    <a:pt x="0" y="85"/>
                  </a:lnTo>
                  <a:lnTo>
                    <a:pt x="0" y="84"/>
                  </a:lnTo>
                </a:path>
              </a:pathLst>
            </a:custGeom>
            <a:noFill/>
            <a:ln w="12700" cap="rnd" cmpd="sng">
              <a:solidFill>
                <a:srgbClr val="A33B2C"/>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91" name="Freeform 867"/>
            <p:cNvSpPr>
              <a:spLocks/>
            </p:cNvSpPr>
            <p:nvPr/>
          </p:nvSpPr>
          <p:spPr bwMode="auto">
            <a:xfrm>
              <a:off x="508" y="514"/>
              <a:ext cx="17" cy="86"/>
            </a:xfrm>
            <a:custGeom>
              <a:avLst/>
              <a:gdLst/>
              <a:ahLst/>
              <a:cxnLst>
                <a:cxn ang="0">
                  <a:pos x="5" y="0"/>
                </a:cxn>
                <a:cxn ang="0">
                  <a:pos x="10" y="8"/>
                </a:cxn>
                <a:cxn ang="0">
                  <a:pos x="16" y="17"/>
                </a:cxn>
                <a:cxn ang="0">
                  <a:pos x="16" y="26"/>
                </a:cxn>
                <a:cxn ang="0">
                  <a:pos x="16" y="35"/>
                </a:cxn>
                <a:cxn ang="0">
                  <a:pos x="16" y="44"/>
                </a:cxn>
                <a:cxn ang="0">
                  <a:pos x="13" y="52"/>
                </a:cxn>
                <a:cxn ang="0">
                  <a:pos x="10" y="59"/>
                </a:cxn>
                <a:cxn ang="0">
                  <a:pos x="8" y="65"/>
                </a:cxn>
                <a:cxn ang="0">
                  <a:pos x="5" y="69"/>
                </a:cxn>
                <a:cxn ang="0">
                  <a:pos x="5" y="72"/>
                </a:cxn>
                <a:cxn ang="0">
                  <a:pos x="5" y="74"/>
                </a:cxn>
                <a:cxn ang="0">
                  <a:pos x="2" y="78"/>
                </a:cxn>
                <a:cxn ang="0">
                  <a:pos x="2" y="82"/>
                </a:cxn>
                <a:cxn ang="0">
                  <a:pos x="0" y="85"/>
                </a:cxn>
                <a:cxn ang="0">
                  <a:pos x="0" y="84"/>
                </a:cxn>
              </a:cxnLst>
              <a:rect l="0" t="0" r="r" b="b"/>
              <a:pathLst>
                <a:path w="17" h="86">
                  <a:moveTo>
                    <a:pt x="5" y="0"/>
                  </a:moveTo>
                  <a:lnTo>
                    <a:pt x="10" y="8"/>
                  </a:lnTo>
                  <a:lnTo>
                    <a:pt x="16" y="17"/>
                  </a:lnTo>
                  <a:lnTo>
                    <a:pt x="16" y="26"/>
                  </a:lnTo>
                  <a:lnTo>
                    <a:pt x="16" y="35"/>
                  </a:lnTo>
                  <a:lnTo>
                    <a:pt x="16" y="44"/>
                  </a:lnTo>
                  <a:lnTo>
                    <a:pt x="13" y="52"/>
                  </a:lnTo>
                  <a:lnTo>
                    <a:pt x="10" y="59"/>
                  </a:lnTo>
                  <a:lnTo>
                    <a:pt x="8" y="65"/>
                  </a:lnTo>
                  <a:lnTo>
                    <a:pt x="5" y="69"/>
                  </a:lnTo>
                  <a:lnTo>
                    <a:pt x="5" y="72"/>
                  </a:lnTo>
                  <a:lnTo>
                    <a:pt x="5" y="74"/>
                  </a:lnTo>
                  <a:lnTo>
                    <a:pt x="2" y="78"/>
                  </a:lnTo>
                  <a:lnTo>
                    <a:pt x="2" y="82"/>
                  </a:lnTo>
                  <a:lnTo>
                    <a:pt x="0" y="85"/>
                  </a:lnTo>
                  <a:lnTo>
                    <a:pt x="0" y="84"/>
                  </a:lnTo>
                </a:path>
              </a:pathLst>
            </a:custGeom>
            <a:noFill/>
            <a:ln w="12700" cap="rnd" cmpd="sng">
              <a:solidFill>
                <a:srgbClr val="A33A2A"/>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92" name="Freeform 868"/>
            <p:cNvSpPr>
              <a:spLocks/>
            </p:cNvSpPr>
            <p:nvPr/>
          </p:nvSpPr>
          <p:spPr bwMode="auto">
            <a:xfrm>
              <a:off x="508" y="514"/>
              <a:ext cx="17" cy="81"/>
            </a:xfrm>
            <a:custGeom>
              <a:avLst/>
              <a:gdLst/>
              <a:ahLst/>
              <a:cxnLst>
                <a:cxn ang="0">
                  <a:pos x="5" y="0"/>
                </a:cxn>
                <a:cxn ang="0">
                  <a:pos x="10" y="8"/>
                </a:cxn>
                <a:cxn ang="0">
                  <a:pos x="16" y="17"/>
                </a:cxn>
                <a:cxn ang="0">
                  <a:pos x="16" y="26"/>
                </a:cxn>
                <a:cxn ang="0">
                  <a:pos x="16" y="35"/>
                </a:cxn>
                <a:cxn ang="0">
                  <a:pos x="16" y="43"/>
                </a:cxn>
                <a:cxn ang="0">
                  <a:pos x="13" y="51"/>
                </a:cxn>
                <a:cxn ang="0">
                  <a:pos x="10" y="59"/>
                </a:cxn>
                <a:cxn ang="0">
                  <a:pos x="8" y="65"/>
                </a:cxn>
                <a:cxn ang="0">
                  <a:pos x="8" y="69"/>
                </a:cxn>
                <a:cxn ang="0">
                  <a:pos x="5" y="72"/>
                </a:cxn>
                <a:cxn ang="0">
                  <a:pos x="5" y="73"/>
                </a:cxn>
                <a:cxn ang="0">
                  <a:pos x="2" y="78"/>
                </a:cxn>
                <a:cxn ang="0">
                  <a:pos x="2" y="82"/>
                </a:cxn>
                <a:cxn ang="0">
                  <a:pos x="0" y="84"/>
                </a:cxn>
              </a:cxnLst>
              <a:rect l="0" t="0" r="r" b="b"/>
              <a:pathLst>
                <a:path w="17" h="85">
                  <a:moveTo>
                    <a:pt x="5" y="0"/>
                  </a:moveTo>
                  <a:lnTo>
                    <a:pt x="10" y="8"/>
                  </a:lnTo>
                  <a:lnTo>
                    <a:pt x="16" y="17"/>
                  </a:lnTo>
                  <a:lnTo>
                    <a:pt x="16" y="26"/>
                  </a:lnTo>
                  <a:lnTo>
                    <a:pt x="16" y="35"/>
                  </a:lnTo>
                  <a:lnTo>
                    <a:pt x="16" y="43"/>
                  </a:lnTo>
                  <a:lnTo>
                    <a:pt x="13" y="51"/>
                  </a:lnTo>
                  <a:lnTo>
                    <a:pt x="10" y="59"/>
                  </a:lnTo>
                  <a:lnTo>
                    <a:pt x="8" y="65"/>
                  </a:lnTo>
                  <a:lnTo>
                    <a:pt x="8" y="69"/>
                  </a:lnTo>
                  <a:lnTo>
                    <a:pt x="5" y="72"/>
                  </a:lnTo>
                  <a:lnTo>
                    <a:pt x="5" y="73"/>
                  </a:lnTo>
                  <a:lnTo>
                    <a:pt x="2" y="78"/>
                  </a:lnTo>
                  <a:lnTo>
                    <a:pt x="2" y="82"/>
                  </a:lnTo>
                  <a:lnTo>
                    <a:pt x="0" y="84"/>
                  </a:lnTo>
                </a:path>
              </a:pathLst>
            </a:custGeom>
            <a:noFill/>
            <a:ln w="12700" cap="rnd" cmpd="sng">
              <a:solidFill>
                <a:srgbClr val="A23929"/>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93" name="Freeform 869"/>
            <p:cNvSpPr>
              <a:spLocks/>
            </p:cNvSpPr>
            <p:nvPr/>
          </p:nvSpPr>
          <p:spPr bwMode="auto">
            <a:xfrm>
              <a:off x="508" y="514"/>
              <a:ext cx="17" cy="81"/>
            </a:xfrm>
            <a:custGeom>
              <a:avLst/>
              <a:gdLst/>
              <a:ahLst/>
              <a:cxnLst>
                <a:cxn ang="0">
                  <a:pos x="5" y="0"/>
                </a:cxn>
                <a:cxn ang="0">
                  <a:pos x="10" y="8"/>
                </a:cxn>
                <a:cxn ang="0">
                  <a:pos x="16" y="17"/>
                </a:cxn>
                <a:cxn ang="0">
                  <a:pos x="16" y="25"/>
                </a:cxn>
                <a:cxn ang="0">
                  <a:pos x="16" y="34"/>
                </a:cxn>
                <a:cxn ang="0">
                  <a:pos x="16" y="43"/>
                </a:cxn>
                <a:cxn ang="0">
                  <a:pos x="13" y="51"/>
                </a:cxn>
                <a:cxn ang="0">
                  <a:pos x="10" y="58"/>
                </a:cxn>
                <a:cxn ang="0">
                  <a:pos x="8" y="64"/>
                </a:cxn>
                <a:cxn ang="0">
                  <a:pos x="8" y="69"/>
                </a:cxn>
                <a:cxn ang="0">
                  <a:pos x="5" y="71"/>
                </a:cxn>
                <a:cxn ang="0">
                  <a:pos x="5" y="73"/>
                </a:cxn>
                <a:cxn ang="0">
                  <a:pos x="2" y="77"/>
                </a:cxn>
                <a:cxn ang="0">
                  <a:pos x="2" y="81"/>
                </a:cxn>
                <a:cxn ang="0">
                  <a:pos x="0" y="84"/>
                </a:cxn>
                <a:cxn ang="0">
                  <a:pos x="0" y="83"/>
                </a:cxn>
              </a:cxnLst>
              <a:rect l="0" t="0" r="r" b="b"/>
              <a:pathLst>
                <a:path w="17" h="85">
                  <a:moveTo>
                    <a:pt x="5" y="0"/>
                  </a:moveTo>
                  <a:lnTo>
                    <a:pt x="10" y="8"/>
                  </a:lnTo>
                  <a:lnTo>
                    <a:pt x="16" y="17"/>
                  </a:lnTo>
                  <a:lnTo>
                    <a:pt x="16" y="25"/>
                  </a:lnTo>
                  <a:lnTo>
                    <a:pt x="16" y="34"/>
                  </a:lnTo>
                  <a:lnTo>
                    <a:pt x="16" y="43"/>
                  </a:lnTo>
                  <a:lnTo>
                    <a:pt x="13" y="51"/>
                  </a:lnTo>
                  <a:lnTo>
                    <a:pt x="10" y="58"/>
                  </a:lnTo>
                  <a:lnTo>
                    <a:pt x="8" y="64"/>
                  </a:lnTo>
                  <a:lnTo>
                    <a:pt x="8" y="69"/>
                  </a:lnTo>
                  <a:lnTo>
                    <a:pt x="5" y="71"/>
                  </a:lnTo>
                  <a:lnTo>
                    <a:pt x="5" y="73"/>
                  </a:lnTo>
                  <a:lnTo>
                    <a:pt x="2" y="77"/>
                  </a:lnTo>
                  <a:lnTo>
                    <a:pt x="2" y="81"/>
                  </a:lnTo>
                  <a:lnTo>
                    <a:pt x="0" y="84"/>
                  </a:lnTo>
                  <a:lnTo>
                    <a:pt x="0" y="83"/>
                  </a:lnTo>
                </a:path>
              </a:pathLst>
            </a:custGeom>
            <a:noFill/>
            <a:ln w="12700" cap="rnd" cmpd="sng">
              <a:solidFill>
                <a:srgbClr val="A23728"/>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94" name="Freeform 870"/>
            <p:cNvSpPr>
              <a:spLocks/>
            </p:cNvSpPr>
            <p:nvPr/>
          </p:nvSpPr>
          <p:spPr bwMode="auto">
            <a:xfrm>
              <a:off x="508" y="514"/>
              <a:ext cx="17" cy="81"/>
            </a:xfrm>
            <a:custGeom>
              <a:avLst/>
              <a:gdLst/>
              <a:ahLst/>
              <a:cxnLst>
                <a:cxn ang="0">
                  <a:pos x="5" y="0"/>
                </a:cxn>
                <a:cxn ang="0">
                  <a:pos x="10" y="8"/>
                </a:cxn>
                <a:cxn ang="0">
                  <a:pos x="16" y="17"/>
                </a:cxn>
                <a:cxn ang="0">
                  <a:pos x="16" y="25"/>
                </a:cxn>
                <a:cxn ang="0">
                  <a:pos x="16" y="34"/>
                </a:cxn>
                <a:cxn ang="0">
                  <a:pos x="16" y="43"/>
                </a:cxn>
                <a:cxn ang="0">
                  <a:pos x="13" y="51"/>
                </a:cxn>
                <a:cxn ang="0">
                  <a:pos x="10" y="58"/>
                </a:cxn>
                <a:cxn ang="0">
                  <a:pos x="8" y="64"/>
                </a:cxn>
                <a:cxn ang="0">
                  <a:pos x="8" y="68"/>
                </a:cxn>
                <a:cxn ang="0">
                  <a:pos x="5" y="71"/>
                </a:cxn>
                <a:cxn ang="0">
                  <a:pos x="5" y="73"/>
                </a:cxn>
                <a:cxn ang="0">
                  <a:pos x="2" y="77"/>
                </a:cxn>
                <a:cxn ang="0">
                  <a:pos x="2" y="81"/>
                </a:cxn>
                <a:cxn ang="0">
                  <a:pos x="0" y="84"/>
                </a:cxn>
                <a:cxn ang="0">
                  <a:pos x="0" y="83"/>
                </a:cxn>
              </a:cxnLst>
              <a:rect l="0" t="0" r="r" b="b"/>
              <a:pathLst>
                <a:path w="17" h="85">
                  <a:moveTo>
                    <a:pt x="5" y="0"/>
                  </a:moveTo>
                  <a:lnTo>
                    <a:pt x="10" y="8"/>
                  </a:lnTo>
                  <a:lnTo>
                    <a:pt x="16" y="17"/>
                  </a:lnTo>
                  <a:lnTo>
                    <a:pt x="16" y="25"/>
                  </a:lnTo>
                  <a:lnTo>
                    <a:pt x="16" y="34"/>
                  </a:lnTo>
                  <a:lnTo>
                    <a:pt x="16" y="43"/>
                  </a:lnTo>
                  <a:lnTo>
                    <a:pt x="13" y="51"/>
                  </a:lnTo>
                  <a:lnTo>
                    <a:pt x="10" y="58"/>
                  </a:lnTo>
                  <a:lnTo>
                    <a:pt x="8" y="64"/>
                  </a:lnTo>
                  <a:lnTo>
                    <a:pt x="8" y="68"/>
                  </a:lnTo>
                  <a:lnTo>
                    <a:pt x="5" y="71"/>
                  </a:lnTo>
                  <a:lnTo>
                    <a:pt x="5" y="73"/>
                  </a:lnTo>
                  <a:lnTo>
                    <a:pt x="2" y="77"/>
                  </a:lnTo>
                  <a:lnTo>
                    <a:pt x="2" y="81"/>
                  </a:lnTo>
                  <a:lnTo>
                    <a:pt x="0" y="84"/>
                  </a:lnTo>
                  <a:lnTo>
                    <a:pt x="0" y="83"/>
                  </a:lnTo>
                </a:path>
              </a:pathLst>
            </a:custGeom>
            <a:noFill/>
            <a:ln w="12700" cap="rnd" cmpd="sng">
              <a:solidFill>
                <a:srgbClr val="A23626"/>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95" name="Freeform 871"/>
            <p:cNvSpPr>
              <a:spLocks/>
            </p:cNvSpPr>
            <p:nvPr/>
          </p:nvSpPr>
          <p:spPr bwMode="auto">
            <a:xfrm>
              <a:off x="508" y="514"/>
              <a:ext cx="17" cy="81"/>
            </a:xfrm>
            <a:custGeom>
              <a:avLst/>
              <a:gdLst/>
              <a:ahLst/>
              <a:cxnLst>
                <a:cxn ang="0">
                  <a:pos x="5" y="0"/>
                </a:cxn>
                <a:cxn ang="0">
                  <a:pos x="10" y="8"/>
                </a:cxn>
                <a:cxn ang="0">
                  <a:pos x="16" y="16"/>
                </a:cxn>
                <a:cxn ang="0">
                  <a:pos x="16" y="25"/>
                </a:cxn>
                <a:cxn ang="0">
                  <a:pos x="16" y="34"/>
                </a:cxn>
                <a:cxn ang="0">
                  <a:pos x="16" y="42"/>
                </a:cxn>
                <a:cxn ang="0">
                  <a:pos x="13" y="50"/>
                </a:cxn>
                <a:cxn ang="0">
                  <a:pos x="10" y="57"/>
                </a:cxn>
                <a:cxn ang="0">
                  <a:pos x="8" y="63"/>
                </a:cxn>
                <a:cxn ang="0">
                  <a:pos x="8" y="68"/>
                </a:cxn>
                <a:cxn ang="0">
                  <a:pos x="5" y="71"/>
                </a:cxn>
                <a:cxn ang="0">
                  <a:pos x="5" y="73"/>
                </a:cxn>
                <a:cxn ang="0">
                  <a:pos x="2" y="77"/>
                </a:cxn>
                <a:cxn ang="0">
                  <a:pos x="2" y="81"/>
                </a:cxn>
                <a:cxn ang="0">
                  <a:pos x="0" y="84"/>
                </a:cxn>
                <a:cxn ang="0">
                  <a:pos x="0" y="83"/>
                </a:cxn>
              </a:cxnLst>
              <a:rect l="0" t="0" r="r" b="b"/>
              <a:pathLst>
                <a:path w="17" h="85">
                  <a:moveTo>
                    <a:pt x="5" y="0"/>
                  </a:moveTo>
                  <a:lnTo>
                    <a:pt x="10" y="8"/>
                  </a:lnTo>
                  <a:lnTo>
                    <a:pt x="16" y="16"/>
                  </a:lnTo>
                  <a:lnTo>
                    <a:pt x="16" y="25"/>
                  </a:lnTo>
                  <a:lnTo>
                    <a:pt x="16" y="34"/>
                  </a:lnTo>
                  <a:lnTo>
                    <a:pt x="16" y="42"/>
                  </a:lnTo>
                  <a:lnTo>
                    <a:pt x="13" y="50"/>
                  </a:lnTo>
                  <a:lnTo>
                    <a:pt x="10" y="57"/>
                  </a:lnTo>
                  <a:lnTo>
                    <a:pt x="8" y="63"/>
                  </a:lnTo>
                  <a:lnTo>
                    <a:pt x="8" y="68"/>
                  </a:lnTo>
                  <a:lnTo>
                    <a:pt x="5" y="71"/>
                  </a:lnTo>
                  <a:lnTo>
                    <a:pt x="5" y="73"/>
                  </a:lnTo>
                  <a:lnTo>
                    <a:pt x="2" y="77"/>
                  </a:lnTo>
                  <a:lnTo>
                    <a:pt x="2" y="81"/>
                  </a:lnTo>
                  <a:lnTo>
                    <a:pt x="0" y="84"/>
                  </a:lnTo>
                  <a:lnTo>
                    <a:pt x="0" y="83"/>
                  </a:lnTo>
                </a:path>
              </a:pathLst>
            </a:custGeom>
            <a:noFill/>
            <a:ln w="12700" cap="rnd" cmpd="sng">
              <a:solidFill>
                <a:srgbClr val="A13525"/>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96" name="Freeform 872"/>
            <p:cNvSpPr>
              <a:spLocks/>
            </p:cNvSpPr>
            <p:nvPr/>
          </p:nvSpPr>
          <p:spPr bwMode="auto">
            <a:xfrm>
              <a:off x="508" y="514"/>
              <a:ext cx="17" cy="81"/>
            </a:xfrm>
            <a:custGeom>
              <a:avLst/>
              <a:gdLst/>
              <a:ahLst/>
              <a:cxnLst>
                <a:cxn ang="0">
                  <a:pos x="5" y="0"/>
                </a:cxn>
                <a:cxn ang="0">
                  <a:pos x="10" y="8"/>
                </a:cxn>
                <a:cxn ang="0">
                  <a:pos x="16" y="16"/>
                </a:cxn>
                <a:cxn ang="0">
                  <a:pos x="16" y="24"/>
                </a:cxn>
                <a:cxn ang="0">
                  <a:pos x="16" y="33"/>
                </a:cxn>
                <a:cxn ang="0">
                  <a:pos x="16" y="42"/>
                </a:cxn>
                <a:cxn ang="0">
                  <a:pos x="13" y="50"/>
                </a:cxn>
                <a:cxn ang="0">
                  <a:pos x="10" y="57"/>
                </a:cxn>
                <a:cxn ang="0">
                  <a:pos x="8" y="63"/>
                </a:cxn>
                <a:cxn ang="0">
                  <a:pos x="8" y="68"/>
                </a:cxn>
                <a:cxn ang="0">
                  <a:pos x="5" y="71"/>
                </a:cxn>
                <a:cxn ang="0">
                  <a:pos x="5" y="73"/>
                </a:cxn>
                <a:cxn ang="0">
                  <a:pos x="2" y="77"/>
                </a:cxn>
                <a:cxn ang="0">
                  <a:pos x="2" y="81"/>
                </a:cxn>
                <a:cxn ang="0">
                  <a:pos x="0" y="83"/>
                </a:cxn>
              </a:cxnLst>
              <a:rect l="0" t="0" r="r" b="b"/>
              <a:pathLst>
                <a:path w="17" h="84">
                  <a:moveTo>
                    <a:pt x="5" y="0"/>
                  </a:moveTo>
                  <a:lnTo>
                    <a:pt x="10" y="8"/>
                  </a:lnTo>
                  <a:lnTo>
                    <a:pt x="16" y="16"/>
                  </a:lnTo>
                  <a:lnTo>
                    <a:pt x="16" y="24"/>
                  </a:lnTo>
                  <a:lnTo>
                    <a:pt x="16" y="33"/>
                  </a:lnTo>
                  <a:lnTo>
                    <a:pt x="16" y="42"/>
                  </a:lnTo>
                  <a:lnTo>
                    <a:pt x="13" y="50"/>
                  </a:lnTo>
                  <a:lnTo>
                    <a:pt x="10" y="57"/>
                  </a:lnTo>
                  <a:lnTo>
                    <a:pt x="8" y="63"/>
                  </a:lnTo>
                  <a:lnTo>
                    <a:pt x="8" y="68"/>
                  </a:lnTo>
                  <a:lnTo>
                    <a:pt x="5" y="71"/>
                  </a:lnTo>
                  <a:lnTo>
                    <a:pt x="5" y="73"/>
                  </a:lnTo>
                  <a:lnTo>
                    <a:pt x="2" y="77"/>
                  </a:lnTo>
                  <a:lnTo>
                    <a:pt x="2" y="81"/>
                  </a:lnTo>
                  <a:lnTo>
                    <a:pt x="0" y="83"/>
                  </a:lnTo>
                </a:path>
              </a:pathLst>
            </a:custGeom>
            <a:noFill/>
            <a:ln w="12700" cap="rnd" cmpd="sng">
              <a:solidFill>
                <a:srgbClr val="A13423"/>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97" name="Freeform 873"/>
            <p:cNvSpPr>
              <a:spLocks/>
            </p:cNvSpPr>
            <p:nvPr/>
          </p:nvSpPr>
          <p:spPr bwMode="auto">
            <a:xfrm>
              <a:off x="508" y="515"/>
              <a:ext cx="17" cy="81"/>
            </a:xfrm>
            <a:custGeom>
              <a:avLst/>
              <a:gdLst/>
              <a:ahLst/>
              <a:cxnLst>
                <a:cxn ang="0">
                  <a:pos x="5" y="0"/>
                </a:cxn>
                <a:cxn ang="0">
                  <a:pos x="10" y="7"/>
                </a:cxn>
                <a:cxn ang="0">
                  <a:pos x="13" y="15"/>
                </a:cxn>
                <a:cxn ang="0">
                  <a:pos x="16" y="23"/>
                </a:cxn>
                <a:cxn ang="0">
                  <a:pos x="16" y="32"/>
                </a:cxn>
                <a:cxn ang="0">
                  <a:pos x="16" y="40"/>
                </a:cxn>
                <a:cxn ang="0">
                  <a:pos x="13" y="48"/>
                </a:cxn>
                <a:cxn ang="0">
                  <a:pos x="10" y="55"/>
                </a:cxn>
                <a:cxn ang="0">
                  <a:pos x="8" y="62"/>
                </a:cxn>
                <a:cxn ang="0">
                  <a:pos x="8" y="66"/>
                </a:cxn>
                <a:cxn ang="0">
                  <a:pos x="5" y="69"/>
                </a:cxn>
                <a:cxn ang="0">
                  <a:pos x="5" y="72"/>
                </a:cxn>
                <a:cxn ang="0">
                  <a:pos x="2" y="75"/>
                </a:cxn>
                <a:cxn ang="0">
                  <a:pos x="2" y="79"/>
                </a:cxn>
                <a:cxn ang="0">
                  <a:pos x="2" y="82"/>
                </a:cxn>
                <a:cxn ang="0">
                  <a:pos x="0" y="82"/>
                </a:cxn>
              </a:cxnLst>
              <a:rect l="0" t="0" r="r" b="b"/>
              <a:pathLst>
                <a:path w="17" h="83">
                  <a:moveTo>
                    <a:pt x="5" y="0"/>
                  </a:moveTo>
                  <a:lnTo>
                    <a:pt x="10" y="7"/>
                  </a:lnTo>
                  <a:lnTo>
                    <a:pt x="13" y="15"/>
                  </a:lnTo>
                  <a:lnTo>
                    <a:pt x="16" y="23"/>
                  </a:lnTo>
                  <a:lnTo>
                    <a:pt x="16" y="32"/>
                  </a:lnTo>
                  <a:lnTo>
                    <a:pt x="16" y="40"/>
                  </a:lnTo>
                  <a:lnTo>
                    <a:pt x="13" y="48"/>
                  </a:lnTo>
                  <a:lnTo>
                    <a:pt x="10" y="55"/>
                  </a:lnTo>
                  <a:lnTo>
                    <a:pt x="8" y="62"/>
                  </a:lnTo>
                  <a:lnTo>
                    <a:pt x="8" y="66"/>
                  </a:lnTo>
                  <a:lnTo>
                    <a:pt x="5" y="69"/>
                  </a:lnTo>
                  <a:lnTo>
                    <a:pt x="5" y="72"/>
                  </a:lnTo>
                  <a:lnTo>
                    <a:pt x="2" y="75"/>
                  </a:lnTo>
                  <a:lnTo>
                    <a:pt x="2" y="79"/>
                  </a:lnTo>
                  <a:lnTo>
                    <a:pt x="2" y="82"/>
                  </a:lnTo>
                  <a:lnTo>
                    <a:pt x="0" y="82"/>
                  </a:lnTo>
                </a:path>
              </a:pathLst>
            </a:custGeom>
            <a:noFill/>
            <a:ln w="12700" cap="rnd" cmpd="sng">
              <a:solidFill>
                <a:srgbClr val="A03322"/>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98" name="Freeform 874"/>
            <p:cNvSpPr>
              <a:spLocks/>
            </p:cNvSpPr>
            <p:nvPr/>
          </p:nvSpPr>
          <p:spPr bwMode="auto">
            <a:xfrm>
              <a:off x="508" y="515"/>
              <a:ext cx="17" cy="81"/>
            </a:xfrm>
            <a:custGeom>
              <a:avLst/>
              <a:gdLst/>
              <a:ahLst/>
              <a:cxnLst>
                <a:cxn ang="0">
                  <a:pos x="5" y="0"/>
                </a:cxn>
                <a:cxn ang="0">
                  <a:pos x="10" y="7"/>
                </a:cxn>
                <a:cxn ang="0">
                  <a:pos x="13" y="15"/>
                </a:cxn>
                <a:cxn ang="0">
                  <a:pos x="16" y="23"/>
                </a:cxn>
                <a:cxn ang="0">
                  <a:pos x="16" y="32"/>
                </a:cxn>
                <a:cxn ang="0">
                  <a:pos x="16" y="40"/>
                </a:cxn>
                <a:cxn ang="0">
                  <a:pos x="13" y="48"/>
                </a:cxn>
                <a:cxn ang="0">
                  <a:pos x="10" y="55"/>
                </a:cxn>
                <a:cxn ang="0">
                  <a:pos x="8" y="61"/>
                </a:cxn>
                <a:cxn ang="0">
                  <a:pos x="8" y="66"/>
                </a:cxn>
                <a:cxn ang="0">
                  <a:pos x="5" y="69"/>
                </a:cxn>
                <a:cxn ang="0">
                  <a:pos x="5" y="71"/>
                </a:cxn>
                <a:cxn ang="0">
                  <a:pos x="5" y="75"/>
                </a:cxn>
                <a:cxn ang="0">
                  <a:pos x="2" y="79"/>
                </a:cxn>
                <a:cxn ang="0">
                  <a:pos x="2" y="82"/>
                </a:cxn>
                <a:cxn ang="0">
                  <a:pos x="0" y="81"/>
                </a:cxn>
              </a:cxnLst>
              <a:rect l="0" t="0" r="r" b="b"/>
              <a:pathLst>
                <a:path w="17" h="83">
                  <a:moveTo>
                    <a:pt x="5" y="0"/>
                  </a:moveTo>
                  <a:lnTo>
                    <a:pt x="10" y="7"/>
                  </a:lnTo>
                  <a:lnTo>
                    <a:pt x="13" y="15"/>
                  </a:lnTo>
                  <a:lnTo>
                    <a:pt x="16" y="23"/>
                  </a:lnTo>
                  <a:lnTo>
                    <a:pt x="16" y="32"/>
                  </a:lnTo>
                  <a:lnTo>
                    <a:pt x="16" y="40"/>
                  </a:lnTo>
                  <a:lnTo>
                    <a:pt x="13" y="48"/>
                  </a:lnTo>
                  <a:lnTo>
                    <a:pt x="10" y="55"/>
                  </a:lnTo>
                  <a:lnTo>
                    <a:pt x="8" y="61"/>
                  </a:lnTo>
                  <a:lnTo>
                    <a:pt x="8" y="66"/>
                  </a:lnTo>
                  <a:lnTo>
                    <a:pt x="5" y="69"/>
                  </a:lnTo>
                  <a:lnTo>
                    <a:pt x="5" y="71"/>
                  </a:lnTo>
                  <a:lnTo>
                    <a:pt x="5" y="75"/>
                  </a:lnTo>
                  <a:lnTo>
                    <a:pt x="2" y="79"/>
                  </a:lnTo>
                  <a:lnTo>
                    <a:pt x="2" y="82"/>
                  </a:lnTo>
                  <a:lnTo>
                    <a:pt x="0" y="81"/>
                  </a:lnTo>
                </a:path>
              </a:pathLst>
            </a:custGeom>
            <a:noFill/>
            <a:ln w="12700" cap="rnd" cmpd="sng">
              <a:solidFill>
                <a:srgbClr val="A0312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899" name="Freeform 875"/>
            <p:cNvSpPr>
              <a:spLocks/>
            </p:cNvSpPr>
            <p:nvPr/>
          </p:nvSpPr>
          <p:spPr bwMode="auto">
            <a:xfrm>
              <a:off x="508" y="515"/>
              <a:ext cx="17" cy="81"/>
            </a:xfrm>
            <a:custGeom>
              <a:avLst/>
              <a:gdLst/>
              <a:ahLst/>
              <a:cxnLst>
                <a:cxn ang="0">
                  <a:pos x="5" y="0"/>
                </a:cxn>
                <a:cxn ang="0">
                  <a:pos x="10" y="7"/>
                </a:cxn>
                <a:cxn ang="0">
                  <a:pos x="13" y="15"/>
                </a:cxn>
                <a:cxn ang="0">
                  <a:pos x="16" y="23"/>
                </a:cxn>
                <a:cxn ang="0">
                  <a:pos x="16" y="31"/>
                </a:cxn>
                <a:cxn ang="0">
                  <a:pos x="16" y="40"/>
                </a:cxn>
                <a:cxn ang="0">
                  <a:pos x="13" y="48"/>
                </a:cxn>
                <a:cxn ang="0">
                  <a:pos x="10" y="54"/>
                </a:cxn>
                <a:cxn ang="0">
                  <a:pos x="8" y="61"/>
                </a:cxn>
                <a:cxn ang="0">
                  <a:pos x="8" y="66"/>
                </a:cxn>
                <a:cxn ang="0">
                  <a:pos x="5" y="69"/>
                </a:cxn>
                <a:cxn ang="0">
                  <a:pos x="5" y="71"/>
                </a:cxn>
                <a:cxn ang="0">
                  <a:pos x="5" y="75"/>
                </a:cxn>
                <a:cxn ang="0">
                  <a:pos x="2" y="79"/>
                </a:cxn>
                <a:cxn ang="0">
                  <a:pos x="2" y="81"/>
                </a:cxn>
                <a:cxn ang="0">
                  <a:pos x="0" y="81"/>
                </a:cxn>
              </a:cxnLst>
              <a:rect l="0" t="0" r="r" b="b"/>
              <a:pathLst>
                <a:path w="17" h="82">
                  <a:moveTo>
                    <a:pt x="5" y="0"/>
                  </a:moveTo>
                  <a:lnTo>
                    <a:pt x="10" y="7"/>
                  </a:lnTo>
                  <a:lnTo>
                    <a:pt x="13" y="15"/>
                  </a:lnTo>
                  <a:lnTo>
                    <a:pt x="16" y="23"/>
                  </a:lnTo>
                  <a:lnTo>
                    <a:pt x="16" y="31"/>
                  </a:lnTo>
                  <a:lnTo>
                    <a:pt x="16" y="40"/>
                  </a:lnTo>
                  <a:lnTo>
                    <a:pt x="13" y="48"/>
                  </a:lnTo>
                  <a:lnTo>
                    <a:pt x="10" y="54"/>
                  </a:lnTo>
                  <a:lnTo>
                    <a:pt x="8" y="61"/>
                  </a:lnTo>
                  <a:lnTo>
                    <a:pt x="8" y="66"/>
                  </a:lnTo>
                  <a:lnTo>
                    <a:pt x="5" y="69"/>
                  </a:lnTo>
                  <a:lnTo>
                    <a:pt x="5" y="71"/>
                  </a:lnTo>
                  <a:lnTo>
                    <a:pt x="5" y="75"/>
                  </a:lnTo>
                  <a:lnTo>
                    <a:pt x="2" y="79"/>
                  </a:lnTo>
                  <a:lnTo>
                    <a:pt x="2" y="81"/>
                  </a:lnTo>
                  <a:lnTo>
                    <a:pt x="0" y="81"/>
                  </a:lnTo>
                </a:path>
              </a:pathLst>
            </a:custGeom>
            <a:noFill/>
            <a:ln w="12700" cap="rnd" cmpd="sng">
              <a:solidFill>
                <a:srgbClr val="9F301F"/>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00" name="Freeform 876"/>
            <p:cNvSpPr>
              <a:spLocks/>
            </p:cNvSpPr>
            <p:nvPr/>
          </p:nvSpPr>
          <p:spPr bwMode="auto">
            <a:xfrm>
              <a:off x="508" y="515"/>
              <a:ext cx="17" cy="81"/>
            </a:xfrm>
            <a:custGeom>
              <a:avLst/>
              <a:gdLst/>
              <a:ahLst/>
              <a:cxnLst>
                <a:cxn ang="0">
                  <a:pos x="5" y="0"/>
                </a:cxn>
                <a:cxn ang="0">
                  <a:pos x="10" y="7"/>
                </a:cxn>
                <a:cxn ang="0">
                  <a:pos x="13" y="14"/>
                </a:cxn>
                <a:cxn ang="0">
                  <a:pos x="16" y="23"/>
                </a:cxn>
                <a:cxn ang="0">
                  <a:pos x="16" y="31"/>
                </a:cxn>
                <a:cxn ang="0">
                  <a:pos x="13" y="39"/>
                </a:cxn>
                <a:cxn ang="0">
                  <a:pos x="13" y="47"/>
                </a:cxn>
                <a:cxn ang="0">
                  <a:pos x="10" y="54"/>
                </a:cxn>
                <a:cxn ang="0">
                  <a:pos x="8" y="60"/>
                </a:cxn>
                <a:cxn ang="0">
                  <a:pos x="8" y="65"/>
                </a:cxn>
                <a:cxn ang="0">
                  <a:pos x="5" y="69"/>
                </a:cxn>
                <a:cxn ang="0">
                  <a:pos x="5" y="71"/>
                </a:cxn>
                <a:cxn ang="0">
                  <a:pos x="5" y="75"/>
                </a:cxn>
                <a:cxn ang="0">
                  <a:pos x="2" y="78"/>
                </a:cxn>
                <a:cxn ang="0">
                  <a:pos x="2" y="81"/>
                </a:cxn>
                <a:cxn ang="0">
                  <a:pos x="0" y="81"/>
                </a:cxn>
              </a:cxnLst>
              <a:rect l="0" t="0" r="r" b="b"/>
              <a:pathLst>
                <a:path w="17" h="82">
                  <a:moveTo>
                    <a:pt x="5" y="0"/>
                  </a:moveTo>
                  <a:lnTo>
                    <a:pt x="10" y="7"/>
                  </a:lnTo>
                  <a:lnTo>
                    <a:pt x="13" y="14"/>
                  </a:lnTo>
                  <a:lnTo>
                    <a:pt x="16" y="23"/>
                  </a:lnTo>
                  <a:lnTo>
                    <a:pt x="16" y="31"/>
                  </a:lnTo>
                  <a:lnTo>
                    <a:pt x="13" y="39"/>
                  </a:lnTo>
                  <a:lnTo>
                    <a:pt x="13" y="47"/>
                  </a:lnTo>
                  <a:lnTo>
                    <a:pt x="10" y="54"/>
                  </a:lnTo>
                  <a:lnTo>
                    <a:pt x="8" y="60"/>
                  </a:lnTo>
                  <a:lnTo>
                    <a:pt x="8" y="65"/>
                  </a:lnTo>
                  <a:lnTo>
                    <a:pt x="5" y="69"/>
                  </a:lnTo>
                  <a:lnTo>
                    <a:pt x="5" y="71"/>
                  </a:lnTo>
                  <a:lnTo>
                    <a:pt x="5" y="75"/>
                  </a:lnTo>
                  <a:lnTo>
                    <a:pt x="2" y="78"/>
                  </a:lnTo>
                  <a:lnTo>
                    <a:pt x="2" y="81"/>
                  </a:lnTo>
                  <a:lnTo>
                    <a:pt x="0" y="81"/>
                  </a:lnTo>
                </a:path>
              </a:pathLst>
            </a:custGeom>
            <a:noFill/>
            <a:ln w="12700" cap="rnd" cmpd="sng">
              <a:solidFill>
                <a:srgbClr val="9F2F1E"/>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01" name="Freeform 877"/>
            <p:cNvSpPr>
              <a:spLocks/>
            </p:cNvSpPr>
            <p:nvPr/>
          </p:nvSpPr>
          <p:spPr bwMode="auto">
            <a:xfrm>
              <a:off x="508" y="515"/>
              <a:ext cx="17" cy="81"/>
            </a:xfrm>
            <a:custGeom>
              <a:avLst/>
              <a:gdLst/>
              <a:ahLst/>
              <a:cxnLst>
                <a:cxn ang="0">
                  <a:pos x="5" y="0"/>
                </a:cxn>
                <a:cxn ang="0">
                  <a:pos x="10" y="7"/>
                </a:cxn>
                <a:cxn ang="0">
                  <a:pos x="13" y="14"/>
                </a:cxn>
                <a:cxn ang="0">
                  <a:pos x="16" y="22"/>
                </a:cxn>
                <a:cxn ang="0">
                  <a:pos x="16" y="30"/>
                </a:cxn>
                <a:cxn ang="0">
                  <a:pos x="13" y="39"/>
                </a:cxn>
                <a:cxn ang="0">
                  <a:pos x="13" y="47"/>
                </a:cxn>
                <a:cxn ang="0">
                  <a:pos x="10" y="54"/>
                </a:cxn>
                <a:cxn ang="0">
                  <a:pos x="8" y="60"/>
                </a:cxn>
                <a:cxn ang="0">
                  <a:pos x="8" y="65"/>
                </a:cxn>
                <a:cxn ang="0">
                  <a:pos x="5" y="68"/>
                </a:cxn>
                <a:cxn ang="0">
                  <a:pos x="5" y="71"/>
                </a:cxn>
                <a:cxn ang="0">
                  <a:pos x="5" y="74"/>
                </a:cxn>
                <a:cxn ang="0">
                  <a:pos x="2" y="78"/>
                </a:cxn>
                <a:cxn ang="0">
                  <a:pos x="2" y="81"/>
                </a:cxn>
                <a:cxn ang="0">
                  <a:pos x="0" y="81"/>
                </a:cxn>
              </a:cxnLst>
              <a:rect l="0" t="0" r="r" b="b"/>
              <a:pathLst>
                <a:path w="17" h="82">
                  <a:moveTo>
                    <a:pt x="5" y="0"/>
                  </a:moveTo>
                  <a:lnTo>
                    <a:pt x="10" y="7"/>
                  </a:lnTo>
                  <a:lnTo>
                    <a:pt x="13" y="14"/>
                  </a:lnTo>
                  <a:lnTo>
                    <a:pt x="16" y="22"/>
                  </a:lnTo>
                  <a:lnTo>
                    <a:pt x="16" y="30"/>
                  </a:lnTo>
                  <a:lnTo>
                    <a:pt x="13" y="39"/>
                  </a:lnTo>
                  <a:lnTo>
                    <a:pt x="13" y="47"/>
                  </a:lnTo>
                  <a:lnTo>
                    <a:pt x="10" y="54"/>
                  </a:lnTo>
                  <a:lnTo>
                    <a:pt x="8" y="60"/>
                  </a:lnTo>
                  <a:lnTo>
                    <a:pt x="8" y="65"/>
                  </a:lnTo>
                  <a:lnTo>
                    <a:pt x="5" y="68"/>
                  </a:lnTo>
                  <a:lnTo>
                    <a:pt x="5" y="71"/>
                  </a:lnTo>
                  <a:lnTo>
                    <a:pt x="5" y="74"/>
                  </a:lnTo>
                  <a:lnTo>
                    <a:pt x="2" y="78"/>
                  </a:lnTo>
                  <a:lnTo>
                    <a:pt x="2" y="81"/>
                  </a:lnTo>
                  <a:lnTo>
                    <a:pt x="0" y="81"/>
                  </a:lnTo>
                </a:path>
              </a:pathLst>
            </a:custGeom>
            <a:noFill/>
            <a:ln w="12700" cap="rnd" cmpd="sng">
              <a:solidFill>
                <a:srgbClr val="9F2E1C"/>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02" name="Freeform 878"/>
            <p:cNvSpPr>
              <a:spLocks/>
            </p:cNvSpPr>
            <p:nvPr/>
          </p:nvSpPr>
          <p:spPr bwMode="auto">
            <a:xfrm>
              <a:off x="509" y="515"/>
              <a:ext cx="17" cy="81"/>
            </a:xfrm>
            <a:custGeom>
              <a:avLst/>
              <a:gdLst/>
              <a:ahLst/>
              <a:cxnLst>
                <a:cxn ang="0">
                  <a:pos x="3" y="0"/>
                </a:cxn>
                <a:cxn ang="0">
                  <a:pos x="9" y="6"/>
                </a:cxn>
                <a:cxn ang="0">
                  <a:pos x="12" y="14"/>
                </a:cxn>
                <a:cxn ang="0">
                  <a:pos x="16" y="22"/>
                </a:cxn>
                <a:cxn ang="0">
                  <a:pos x="16" y="30"/>
                </a:cxn>
                <a:cxn ang="0">
                  <a:pos x="12" y="38"/>
                </a:cxn>
                <a:cxn ang="0">
                  <a:pos x="12" y="46"/>
                </a:cxn>
                <a:cxn ang="0">
                  <a:pos x="9" y="53"/>
                </a:cxn>
                <a:cxn ang="0">
                  <a:pos x="6" y="60"/>
                </a:cxn>
                <a:cxn ang="0">
                  <a:pos x="6" y="65"/>
                </a:cxn>
                <a:cxn ang="0">
                  <a:pos x="3" y="68"/>
                </a:cxn>
                <a:cxn ang="0">
                  <a:pos x="3" y="70"/>
                </a:cxn>
                <a:cxn ang="0">
                  <a:pos x="3" y="74"/>
                </a:cxn>
                <a:cxn ang="0">
                  <a:pos x="0" y="78"/>
                </a:cxn>
                <a:cxn ang="0">
                  <a:pos x="0" y="81"/>
                </a:cxn>
                <a:cxn ang="0">
                  <a:pos x="0" y="80"/>
                </a:cxn>
              </a:cxnLst>
              <a:rect l="0" t="0" r="r" b="b"/>
              <a:pathLst>
                <a:path w="17" h="82">
                  <a:moveTo>
                    <a:pt x="3" y="0"/>
                  </a:moveTo>
                  <a:lnTo>
                    <a:pt x="9" y="6"/>
                  </a:lnTo>
                  <a:lnTo>
                    <a:pt x="12" y="14"/>
                  </a:lnTo>
                  <a:lnTo>
                    <a:pt x="16" y="22"/>
                  </a:lnTo>
                  <a:lnTo>
                    <a:pt x="16" y="30"/>
                  </a:lnTo>
                  <a:lnTo>
                    <a:pt x="12" y="38"/>
                  </a:lnTo>
                  <a:lnTo>
                    <a:pt x="12" y="46"/>
                  </a:lnTo>
                  <a:lnTo>
                    <a:pt x="9" y="53"/>
                  </a:lnTo>
                  <a:lnTo>
                    <a:pt x="6" y="60"/>
                  </a:lnTo>
                  <a:lnTo>
                    <a:pt x="6" y="65"/>
                  </a:lnTo>
                  <a:lnTo>
                    <a:pt x="3" y="68"/>
                  </a:lnTo>
                  <a:lnTo>
                    <a:pt x="3" y="70"/>
                  </a:lnTo>
                  <a:lnTo>
                    <a:pt x="3" y="74"/>
                  </a:lnTo>
                  <a:lnTo>
                    <a:pt x="0" y="78"/>
                  </a:lnTo>
                  <a:lnTo>
                    <a:pt x="0" y="81"/>
                  </a:lnTo>
                  <a:lnTo>
                    <a:pt x="0" y="80"/>
                  </a:lnTo>
                </a:path>
              </a:pathLst>
            </a:custGeom>
            <a:noFill/>
            <a:ln w="12700" cap="rnd" cmpd="sng">
              <a:solidFill>
                <a:srgbClr val="9E2D1B"/>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03" name="Freeform 879"/>
            <p:cNvSpPr>
              <a:spLocks/>
            </p:cNvSpPr>
            <p:nvPr/>
          </p:nvSpPr>
          <p:spPr bwMode="auto">
            <a:xfrm>
              <a:off x="509" y="515"/>
              <a:ext cx="17" cy="81"/>
            </a:xfrm>
            <a:custGeom>
              <a:avLst/>
              <a:gdLst/>
              <a:ahLst/>
              <a:cxnLst>
                <a:cxn ang="0">
                  <a:pos x="3" y="0"/>
                </a:cxn>
                <a:cxn ang="0">
                  <a:pos x="9" y="6"/>
                </a:cxn>
                <a:cxn ang="0">
                  <a:pos x="12" y="14"/>
                </a:cxn>
                <a:cxn ang="0">
                  <a:pos x="16" y="22"/>
                </a:cxn>
                <a:cxn ang="0">
                  <a:pos x="16" y="30"/>
                </a:cxn>
                <a:cxn ang="0">
                  <a:pos x="12" y="38"/>
                </a:cxn>
                <a:cxn ang="0">
                  <a:pos x="12" y="46"/>
                </a:cxn>
                <a:cxn ang="0">
                  <a:pos x="9" y="53"/>
                </a:cxn>
                <a:cxn ang="0">
                  <a:pos x="6" y="59"/>
                </a:cxn>
                <a:cxn ang="0">
                  <a:pos x="6" y="64"/>
                </a:cxn>
                <a:cxn ang="0">
                  <a:pos x="3" y="68"/>
                </a:cxn>
                <a:cxn ang="0">
                  <a:pos x="3" y="70"/>
                </a:cxn>
                <a:cxn ang="0">
                  <a:pos x="3" y="74"/>
                </a:cxn>
                <a:cxn ang="0">
                  <a:pos x="0" y="78"/>
                </a:cxn>
                <a:cxn ang="0">
                  <a:pos x="0" y="80"/>
                </a:cxn>
              </a:cxnLst>
              <a:rect l="0" t="0" r="r" b="b"/>
              <a:pathLst>
                <a:path w="17" h="81">
                  <a:moveTo>
                    <a:pt x="3" y="0"/>
                  </a:moveTo>
                  <a:lnTo>
                    <a:pt x="9" y="6"/>
                  </a:lnTo>
                  <a:lnTo>
                    <a:pt x="12" y="14"/>
                  </a:lnTo>
                  <a:lnTo>
                    <a:pt x="16" y="22"/>
                  </a:lnTo>
                  <a:lnTo>
                    <a:pt x="16" y="30"/>
                  </a:lnTo>
                  <a:lnTo>
                    <a:pt x="12" y="38"/>
                  </a:lnTo>
                  <a:lnTo>
                    <a:pt x="12" y="46"/>
                  </a:lnTo>
                  <a:lnTo>
                    <a:pt x="9" y="53"/>
                  </a:lnTo>
                  <a:lnTo>
                    <a:pt x="6" y="59"/>
                  </a:lnTo>
                  <a:lnTo>
                    <a:pt x="6" y="64"/>
                  </a:lnTo>
                  <a:lnTo>
                    <a:pt x="3" y="68"/>
                  </a:lnTo>
                  <a:lnTo>
                    <a:pt x="3" y="70"/>
                  </a:lnTo>
                  <a:lnTo>
                    <a:pt x="3" y="74"/>
                  </a:lnTo>
                  <a:lnTo>
                    <a:pt x="0" y="78"/>
                  </a:lnTo>
                  <a:lnTo>
                    <a:pt x="0" y="80"/>
                  </a:lnTo>
                </a:path>
              </a:pathLst>
            </a:custGeom>
            <a:noFill/>
            <a:ln w="12700" cap="rnd" cmpd="sng">
              <a:solidFill>
                <a:srgbClr val="9E2C19"/>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04" name="Freeform 880"/>
            <p:cNvSpPr>
              <a:spLocks/>
            </p:cNvSpPr>
            <p:nvPr/>
          </p:nvSpPr>
          <p:spPr bwMode="auto">
            <a:xfrm>
              <a:off x="509" y="515"/>
              <a:ext cx="17" cy="81"/>
            </a:xfrm>
            <a:custGeom>
              <a:avLst/>
              <a:gdLst/>
              <a:ahLst/>
              <a:cxnLst>
                <a:cxn ang="0">
                  <a:pos x="3" y="0"/>
                </a:cxn>
                <a:cxn ang="0">
                  <a:pos x="9" y="6"/>
                </a:cxn>
                <a:cxn ang="0">
                  <a:pos x="12" y="14"/>
                </a:cxn>
                <a:cxn ang="0">
                  <a:pos x="16" y="21"/>
                </a:cxn>
                <a:cxn ang="0">
                  <a:pos x="16" y="29"/>
                </a:cxn>
                <a:cxn ang="0">
                  <a:pos x="12" y="37"/>
                </a:cxn>
                <a:cxn ang="0">
                  <a:pos x="12" y="45"/>
                </a:cxn>
                <a:cxn ang="0">
                  <a:pos x="9" y="52"/>
                </a:cxn>
                <a:cxn ang="0">
                  <a:pos x="6" y="59"/>
                </a:cxn>
                <a:cxn ang="0">
                  <a:pos x="6" y="64"/>
                </a:cxn>
                <a:cxn ang="0">
                  <a:pos x="3" y="68"/>
                </a:cxn>
                <a:cxn ang="0">
                  <a:pos x="3" y="70"/>
                </a:cxn>
                <a:cxn ang="0">
                  <a:pos x="3" y="73"/>
                </a:cxn>
                <a:cxn ang="0">
                  <a:pos x="0" y="78"/>
                </a:cxn>
                <a:cxn ang="0">
                  <a:pos x="0" y="80"/>
                </a:cxn>
              </a:cxnLst>
              <a:rect l="0" t="0" r="r" b="b"/>
              <a:pathLst>
                <a:path w="17" h="81">
                  <a:moveTo>
                    <a:pt x="3" y="0"/>
                  </a:moveTo>
                  <a:lnTo>
                    <a:pt x="9" y="6"/>
                  </a:lnTo>
                  <a:lnTo>
                    <a:pt x="12" y="14"/>
                  </a:lnTo>
                  <a:lnTo>
                    <a:pt x="16" y="21"/>
                  </a:lnTo>
                  <a:lnTo>
                    <a:pt x="16" y="29"/>
                  </a:lnTo>
                  <a:lnTo>
                    <a:pt x="12" y="37"/>
                  </a:lnTo>
                  <a:lnTo>
                    <a:pt x="12" y="45"/>
                  </a:lnTo>
                  <a:lnTo>
                    <a:pt x="9" y="52"/>
                  </a:lnTo>
                  <a:lnTo>
                    <a:pt x="6" y="59"/>
                  </a:lnTo>
                  <a:lnTo>
                    <a:pt x="6" y="64"/>
                  </a:lnTo>
                  <a:lnTo>
                    <a:pt x="3" y="68"/>
                  </a:lnTo>
                  <a:lnTo>
                    <a:pt x="3" y="70"/>
                  </a:lnTo>
                  <a:lnTo>
                    <a:pt x="3" y="73"/>
                  </a:lnTo>
                  <a:lnTo>
                    <a:pt x="0" y="78"/>
                  </a:lnTo>
                  <a:lnTo>
                    <a:pt x="0" y="80"/>
                  </a:lnTo>
                </a:path>
              </a:pathLst>
            </a:custGeom>
            <a:noFill/>
            <a:ln w="12700" cap="rnd" cmpd="sng">
              <a:solidFill>
                <a:srgbClr val="9D2A18"/>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05" name="Freeform 881"/>
            <p:cNvSpPr>
              <a:spLocks/>
            </p:cNvSpPr>
            <p:nvPr/>
          </p:nvSpPr>
          <p:spPr bwMode="auto">
            <a:xfrm>
              <a:off x="509" y="515"/>
              <a:ext cx="17" cy="81"/>
            </a:xfrm>
            <a:custGeom>
              <a:avLst/>
              <a:gdLst/>
              <a:ahLst/>
              <a:cxnLst>
                <a:cxn ang="0">
                  <a:pos x="3" y="0"/>
                </a:cxn>
                <a:cxn ang="0">
                  <a:pos x="9" y="6"/>
                </a:cxn>
                <a:cxn ang="0">
                  <a:pos x="12" y="13"/>
                </a:cxn>
                <a:cxn ang="0">
                  <a:pos x="12" y="21"/>
                </a:cxn>
                <a:cxn ang="0">
                  <a:pos x="16" y="29"/>
                </a:cxn>
                <a:cxn ang="0">
                  <a:pos x="12" y="37"/>
                </a:cxn>
                <a:cxn ang="0">
                  <a:pos x="12" y="45"/>
                </a:cxn>
                <a:cxn ang="0">
                  <a:pos x="9" y="52"/>
                </a:cxn>
                <a:cxn ang="0">
                  <a:pos x="6" y="58"/>
                </a:cxn>
                <a:cxn ang="0">
                  <a:pos x="6" y="64"/>
                </a:cxn>
                <a:cxn ang="0">
                  <a:pos x="3" y="68"/>
                </a:cxn>
                <a:cxn ang="0">
                  <a:pos x="3" y="70"/>
                </a:cxn>
                <a:cxn ang="0">
                  <a:pos x="3" y="73"/>
                </a:cxn>
                <a:cxn ang="0">
                  <a:pos x="0" y="77"/>
                </a:cxn>
                <a:cxn ang="0">
                  <a:pos x="0" y="80"/>
                </a:cxn>
              </a:cxnLst>
              <a:rect l="0" t="0" r="r" b="b"/>
              <a:pathLst>
                <a:path w="17" h="81">
                  <a:moveTo>
                    <a:pt x="3" y="0"/>
                  </a:moveTo>
                  <a:lnTo>
                    <a:pt x="9" y="6"/>
                  </a:lnTo>
                  <a:lnTo>
                    <a:pt x="12" y="13"/>
                  </a:lnTo>
                  <a:lnTo>
                    <a:pt x="12" y="21"/>
                  </a:lnTo>
                  <a:lnTo>
                    <a:pt x="16" y="29"/>
                  </a:lnTo>
                  <a:lnTo>
                    <a:pt x="12" y="37"/>
                  </a:lnTo>
                  <a:lnTo>
                    <a:pt x="12" y="45"/>
                  </a:lnTo>
                  <a:lnTo>
                    <a:pt x="9" y="52"/>
                  </a:lnTo>
                  <a:lnTo>
                    <a:pt x="6" y="58"/>
                  </a:lnTo>
                  <a:lnTo>
                    <a:pt x="6" y="64"/>
                  </a:lnTo>
                  <a:lnTo>
                    <a:pt x="3" y="68"/>
                  </a:lnTo>
                  <a:lnTo>
                    <a:pt x="3" y="70"/>
                  </a:lnTo>
                  <a:lnTo>
                    <a:pt x="3" y="73"/>
                  </a:lnTo>
                  <a:lnTo>
                    <a:pt x="0" y="77"/>
                  </a:lnTo>
                  <a:lnTo>
                    <a:pt x="0" y="80"/>
                  </a:lnTo>
                </a:path>
              </a:pathLst>
            </a:custGeom>
            <a:noFill/>
            <a:ln w="12700" cap="rnd" cmpd="sng">
              <a:solidFill>
                <a:srgbClr val="9D2916"/>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06" name="Freeform 882"/>
            <p:cNvSpPr>
              <a:spLocks/>
            </p:cNvSpPr>
            <p:nvPr/>
          </p:nvSpPr>
          <p:spPr bwMode="auto">
            <a:xfrm>
              <a:off x="509" y="515"/>
              <a:ext cx="17" cy="80"/>
            </a:xfrm>
            <a:custGeom>
              <a:avLst/>
              <a:gdLst/>
              <a:ahLst/>
              <a:cxnLst>
                <a:cxn ang="0">
                  <a:pos x="4" y="0"/>
                </a:cxn>
                <a:cxn ang="0">
                  <a:pos x="12" y="6"/>
                </a:cxn>
                <a:cxn ang="0">
                  <a:pos x="16" y="13"/>
                </a:cxn>
                <a:cxn ang="0">
                  <a:pos x="16" y="21"/>
                </a:cxn>
                <a:cxn ang="0">
                  <a:pos x="16" y="29"/>
                </a:cxn>
                <a:cxn ang="0">
                  <a:pos x="16" y="37"/>
                </a:cxn>
                <a:cxn ang="0">
                  <a:pos x="16" y="44"/>
                </a:cxn>
                <a:cxn ang="0">
                  <a:pos x="12" y="52"/>
                </a:cxn>
                <a:cxn ang="0">
                  <a:pos x="8" y="58"/>
                </a:cxn>
                <a:cxn ang="0">
                  <a:pos x="8" y="63"/>
                </a:cxn>
                <a:cxn ang="0">
                  <a:pos x="4" y="67"/>
                </a:cxn>
                <a:cxn ang="0">
                  <a:pos x="4" y="69"/>
                </a:cxn>
                <a:cxn ang="0">
                  <a:pos x="4" y="73"/>
                </a:cxn>
                <a:cxn ang="0">
                  <a:pos x="0" y="77"/>
                </a:cxn>
                <a:cxn ang="0">
                  <a:pos x="0" y="79"/>
                </a:cxn>
              </a:cxnLst>
              <a:rect l="0" t="0" r="r" b="b"/>
              <a:pathLst>
                <a:path w="17" h="80">
                  <a:moveTo>
                    <a:pt x="4" y="0"/>
                  </a:moveTo>
                  <a:lnTo>
                    <a:pt x="12" y="6"/>
                  </a:lnTo>
                  <a:lnTo>
                    <a:pt x="16" y="13"/>
                  </a:lnTo>
                  <a:lnTo>
                    <a:pt x="16" y="21"/>
                  </a:lnTo>
                  <a:lnTo>
                    <a:pt x="16" y="29"/>
                  </a:lnTo>
                  <a:lnTo>
                    <a:pt x="16" y="37"/>
                  </a:lnTo>
                  <a:lnTo>
                    <a:pt x="16" y="44"/>
                  </a:lnTo>
                  <a:lnTo>
                    <a:pt x="12" y="52"/>
                  </a:lnTo>
                  <a:lnTo>
                    <a:pt x="8" y="58"/>
                  </a:lnTo>
                  <a:lnTo>
                    <a:pt x="8" y="63"/>
                  </a:lnTo>
                  <a:lnTo>
                    <a:pt x="4" y="67"/>
                  </a:lnTo>
                  <a:lnTo>
                    <a:pt x="4" y="69"/>
                  </a:lnTo>
                  <a:lnTo>
                    <a:pt x="4" y="73"/>
                  </a:lnTo>
                  <a:lnTo>
                    <a:pt x="0" y="77"/>
                  </a:lnTo>
                  <a:lnTo>
                    <a:pt x="0" y="79"/>
                  </a:lnTo>
                </a:path>
              </a:pathLst>
            </a:custGeom>
            <a:noFill/>
            <a:ln w="12700" cap="rnd" cmpd="sng">
              <a:solidFill>
                <a:srgbClr val="9C2815"/>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07" name="Freeform 883"/>
            <p:cNvSpPr>
              <a:spLocks/>
            </p:cNvSpPr>
            <p:nvPr/>
          </p:nvSpPr>
          <p:spPr bwMode="auto">
            <a:xfrm>
              <a:off x="509" y="515"/>
              <a:ext cx="17" cy="80"/>
            </a:xfrm>
            <a:custGeom>
              <a:avLst/>
              <a:gdLst/>
              <a:ahLst/>
              <a:cxnLst>
                <a:cxn ang="0">
                  <a:pos x="4" y="0"/>
                </a:cxn>
                <a:cxn ang="0">
                  <a:pos x="8" y="6"/>
                </a:cxn>
                <a:cxn ang="0">
                  <a:pos x="16" y="13"/>
                </a:cxn>
                <a:cxn ang="0">
                  <a:pos x="16" y="21"/>
                </a:cxn>
                <a:cxn ang="0">
                  <a:pos x="16" y="29"/>
                </a:cxn>
                <a:cxn ang="0">
                  <a:pos x="16" y="36"/>
                </a:cxn>
                <a:cxn ang="0">
                  <a:pos x="16" y="44"/>
                </a:cxn>
                <a:cxn ang="0">
                  <a:pos x="12" y="51"/>
                </a:cxn>
                <a:cxn ang="0">
                  <a:pos x="8" y="58"/>
                </a:cxn>
                <a:cxn ang="0">
                  <a:pos x="8" y="63"/>
                </a:cxn>
                <a:cxn ang="0">
                  <a:pos x="4" y="67"/>
                </a:cxn>
                <a:cxn ang="0">
                  <a:pos x="4" y="69"/>
                </a:cxn>
                <a:cxn ang="0">
                  <a:pos x="4" y="73"/>
                </a:cxn>
                <a:cxn ang="0">
                  <a:pos x="0" y="77"/>
                </a:cxn>
                <a:cxn ang="0">
                  <a:pos x="0" y="79"/>
                </a:cxn>
              </a:cxnLst>
              <a:rect l="0" t="0" r="r" b="b"/>
              <a:pathLst>
                <a:path w="17" h="80">
                  <a:moveTo>
                    <a:pt x="4" y="0"/>
                  </a:moveTo>
                  <a:lnTo>
                    <a:pt x="8" y="6"/>
                  </a:lnTo>
                  <a:lnTo>
                    <a:pt x="16" y="13"/>
                  </a:lnTo>
                  <a:lnTo>
                    <a:pt x="16" y="21"/>
                  </a:lnTo>
                  <a:lnTo>
                    <a:pt x="16" y="29"/>
                  </a:lnTo>
                  <a:lnTo>
                    <a:pt x="16" y="36"/>
                  </a:lnTo>
                  <a:lnTo>
                    <a:pt x="16" y="44"/>
                  </a:lnTo>
                  <a:lnTo>
                    <a:pt x="12" y="51"/>
                  </a:lnTo>
                  <a:lnTo>
                    <a:pt x="8" y="58"/>
                  </a:lnTo>
                  <a:lnTo>
                    <a:pt x="8" y="63"/>
                  </a:lnTo>
                  <a:lnTo>
                    <a:pt x="4" y="67"/>
                  </a:lnTo>
                  <a:lnTo>
                    <a:pt x="4" y="69"/>
                  </a:lnTo>
                  <a:lnTo>
                    <a:pt x="4" y="73"/>
                  </a:lnTo>
                  <a:lnTo>
                    <a:pt x="0" y="77"/>
                  </a:lnTo>
                  <a:lnTo>
                    <a:pt x="0" y="79"/>
                  </a:lnTo>
                </a:path>
              </a:pathLst>
            </a:custGeom>
            <a:noFill/>
            <a:ln w="12700" cap="rnd" cmpd="sng">
              <a:solidFill>
                <a:srgbClr val="9C2714"/>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08" name="Freeform 884"/>
            <p:cNvSpPr>
              <a:spLocks/>
            </p:cNvSpPr>
            <p:nvPr/>
          </p:nvSpPr>
          <p:spPr bwMode="auto">
            <a:xfrm>
              <a:off x="509" y="515"/>
              <a:ext cx="17" cy="80"/>
            </a:xfrm>
            <a:custGeom>
              <a:avLst/>
              <a:gdLst/>
              <a:ahLst/>
              <a:cxnLst>
                <a:cxn ang="0">
                  <a:pos x="4" y="0"/>
                </a:cxn>
                <a:cxn ang="0">
                  <a:pos x="8" y="6"/>
                </a:cxn>
                <a:cxn ang="0">
                  <a:pos x="16" y="13"/>
                </a:cxn>
                <a:cxn ang="0">
                  <a:pos x="16" y="20"/>
                </a:cxn>
                <a:cxn ang="0">
                  <a:pos x="16" y="28"/>
                </a:cxn>
                <a:cxn ang="0">
                  <a:pos x="16" y="36"/>
                </a:cxn>
                <a:cxn ang="0">
                  <a:pos x="12" y="43"/>
                </a:cxn>
                <a:cxn ang="0">
                  <a:pos x="12" y="51"/>
                </a:cxn>
                <a:cxn ang="0">
                  <a:pos x="8" y="57"/>
                </a:cxn>
                <a:cxn ang="0">
                  <a:pos x="8" y="63"/>
                </a:cxn>
                <a:cxn ang="0">
                  <a:pos x="4" y="67"/>
                </a:cxn>
                <a:cxn ang="0">
                  <a:pos x="4" y="69"/>
                </a:cxn>
                <a:cxn ang="0">
                  <a:pos x="4" y="72"/>
                </a:cxn>
                <a:cxn ang="0">
                  <a:pos x="0" y="76"/>
                </a:cxn>
                <a:cxn ang="0">
                  <a:pos x="0" y="79"/>
                </a:cxn>
              </a:cxnLst>
              <a:rect l="0" t="0" r="r" b="b"/>
              <a:pathLst>
                <a:path w="17" h="80">
                  <a:moveTo>
                    <a:pt x="4" y="0"/>
                  </a:moveTo>
                  <a:lnTo>
                    <a:pt x="8" y="6"/>
                  </a:lnTo>
                  <a:lnTo>
                    <a:pt x="16" y="13"/>
                  </a:lnTo>
                  <a:lnTo>
                    <a:pt x="16" y="20"/>
                  </a:lnTo>
                  <a:lnTo>
                    <a:pt x="16" y="28"/>
                  </a:lnTo>
                  <a:lnTo>
                    <a:pt x="16" y="36"/>
                  </a:lnTo>
                  <a:lnTo>
                    <a:pt x="12" y="43"/>
                  </a:lnTo>
                  <a:lnTo>
                    <a:pt x="12" y="51"/>
                  </a:lnTo>
                  <a:lnTo>
                    <a:pt x="8" y="57"/>
                  </a:lnTo>
                  <a:lnTo>
                    <a:pt x="8" y="63"/>
                  </a:lnTo>
                  <a:lnTo>
                    <a:pt x="4" y="67"/>
                  </a:lnTo>
                  <a:lnTo>
                    <a:pt x="4" y="69"/>
                  </a:lnTo>
                  <a:lnTo>
                    <a:pt x="4" y="72"/>
                  </a:lnTo>
                  <a:lnTo>
                    <a:pt x="0" y="76"/>
                  </a:lnTo>
                  <a:lnTo>
                    <a:pt x="0" y="79"/>
                  </a:lnTo>
                </a:path>
              </a:pathLst>
            </a:custGeom>
            <a:noFill/>
            <a:ln w="12700" cap="rnd" cmpd="sng">
              <a:solidFill>
                <a:srgbClr val="9B2612"/>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09" name="Freeform 885"/>
            <p:cNvSpPr>
              <a:spLocks/>
            </p:cNvSpPr>
            <p:nvPr/>
          </p:nvSpPr>
          <p:spPr bwMode="auto">
            <a:xfrm>
              <a:off x="509" y="515"/>
              <a:ext cx="17" cy="80"/>
            </a:xfrm>
            <a:custGeom>
              <a:avLst/>
              <a:gdLst/>
              <a:ahLst/>
              <a:cxnLst>
                <a:cxn ang="0">
                  <a:pos x="0" y="0"/>
                </a:cxn>
                <a:cxn ang="0">
                  <a:pos x="8" y="6"/>
                </a:cxn>
                <a:cxn ang="0">
                  <a:pos x="16" y="13"/>
                </a:cxn>
                <a:cxn ang="0">
                  <a:pos x="16" y="20"/>
                </a:cxn>
                <a:cxn ang="0">
                  <a:pos x="16" y="28"/>
                </a:cxn>
                <a:cxn ang="0">
                  <a:pos x="16" y="35"/>
                </a:cxn>
                <a:cxn ang="0">
                  <a:pos x="12" y="43"/>
                </a:cxn>
                <a:cxn ang="0">
                  <a:pos x="12" y="50"/>
                </a:cxn>
                <a:cxn ang="0">
                  <a:pos x="8" y="57"/>
                </a:cxn>
                <a:cxn ang="0">
                  <a:pos x="8" y="62"/>
                </a:cxn>
                <a:cxn ang="0">
                  <a:pos x="4" y="67"/>
                </a:cxn>
                <a:cxn ang="0">
                  <a:pos x="4" y="69"/>
                </a:cxn>
                <a:cxn ang="0">
                  <a:pos x="4" y="72"/>
                </a:cxn>
                <a:cxn ang="0">
                  <a:pos x="0" y="76"/>
                </a:cxn>
                <a:cxn ang="0">
                  <a:pos x="0" y="78"/>
                </a:cxn>
                <a:cxn ang="0">
                  <a:pos x="0" y="79"/>
                </a:cxn>
              </a:cxnLst>
              <a:rect l="0" t="0" r="r" b="b"/>
              <a:pathLst>
                <a:path w="17" h="80">
                  <a:moveTo>
                    <a:pt x="0" y="0"/>
                  </a:moveTo>
                  <a:lnTo>
                    <a:pt x="8" y="6"/>
                  </a:lnTo>
                  <a:lnTo>
                    <a:pt x="16" y="13"/>
                  </a:lnTo>
                  <a:lnTo>
                    <a:pt x="16" y="20"/>
                  </a:lnTo>
                  <a:lnTo>
                    <a:pt x="16" y="28"/>
                  </a:lnTo>
                  <a:lnTo>
                    <a:pt x="16" y="35"/>
                  </a:lnTo>
                  <a:lnTo>
                    <a:pt x="12" y="43"/>
                  </a:lnTo>
                  <a:lnTo>
                    <a:pt x="12" y="50"/>
                  </a:lnTo>
                  <a:lnTo>
                    <a:pt x="8" y="57"/>
                  </a:lnTo>
                  <a:lnTo>
                    <a:pt x="8" y="62"/>
                  </a:lnTo>
                  <a:lnTo>
                    <a:pt x="4" y="67"/>
                  </a:lnTo>
                  <a:lnTo>
                    <a:pt x="4" y="69"/>
                  </a:lnTo>
                  <a:lnTo>
                    <a:pt x="4" y="72"/>
                  </a:lnTo>
                  <a:lnTo>
                    <a:pt x="0" y="76"/>
                  </a:lnTo>
                  <a:lnTo>
                    <a:pt x="0" y="78"/>
                  </a:lnTo>
                  <a:lnTo>
                    <a:pt x="0" y="79"/>
                  </a:lnTo>
                </a:path>
              </a:pathLst>
            </a:custGeom>
            <a:noFill/>
            <a:ln w="12700" cap="rnd" cmpd="sng">
              <a:solidFill>
                <a:srgbClr val="9B2411"/>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10" name="Freeform 886"/>
            <p:cNvSpPr>
              <a:spLocks/>
            </p:cNvSpPr>
            <p:nvPr/>
          </p:nvSpPr>
          <p:spPr bwMode="auto">
            <a:xfrm>
              <a:off x="509" y="515"/>
              <a:ext cx="17" cy="79"/>
            </a:xfrm>
            <a:custGeom>
              <a:avLst/>
              <a:gdLst/>
              <a:ahLst/>
              <a:cxnLst>
                <a:cxn ang="0">
                  <a:pos x="0" y="0"/>
                </a:cxn>
                <a:cxn ang="0">
                  <a:pos x="8" y="6"/>
                </a:cxn>
                <a:cxn ang="0">
                  <a:pos x="12" y="12"/>
                </a:cxn>
                <a:cxn ang="0">
                  <a:pos x="16" y="20"/>
                </a:cxn>
                <a:cxn ang="0">
                  <a:pos x="16" y="27"/>
                </a:cxn>
                <a:cxn ang="0">
                  <a:pos x="16" y="35"/>
                </a:cxn>
                <a:cxn ang="0">
                  <a:pos x="12" y="43"/>
                </a:cxn>
                <a:cxn ang="0">
                  <a:pos x="12" y="50"/>
                </a:cxn>
                <a:cxn ang="0">
                  <a:pos x="8" y="56"/>
                </a:cxn>
                <a:cxn ang="0">
                  <a:pos x="8" y="62"/>
                </a:cxn>
                <a:cxn ang="0">
                  <a:pos x="4" y="66"/>
                </a:cxn>
                <a:cxn ang="0">
                  <a:pos x="4" y="69"/>
                </a:cxn>
                <a:cxn ang="0">
                  <a:pos x="4" y="72"/>
                </a:cxn>
                <a:cxn ang="0">
                  <a:pos x="0" y="76"/>
                </a:cxn>
                <a:cxn ang="0">
                  <a:pos x="0" y="78"/>
                </a:cxn>
              </a:cxnLst>
              <a:rect l="0" t="0" r="r" b="b"/>
              <a:pathLst>
                <a:path w="17" h="79">
                  <a:moveTo>
                    <a:pt x="0" y="0"/>
                  </a:moveTo>
                  <a:lnTo>
                    <a:pt x="8" y="6"/>
                  </a:lnTo>
                  <a:lnTo>
                    <a:pt x="12" y="12"/>
                  </a:lnTo>
                  <a:lnTo>
                    <a:pt x="16" y="20"/>
                  </a:lnTo>
                  <a:lnTo>
                    <a:pt x="16" y="27"/>
                  </a:lnTo>
                  <a:lnTo>
                    <a:pt x="16" y="35"/>
                  </a:lnTo>
                  <a:lnTo>
                    <a:pt x="12" y="43"/>
                  </a:lnTo>
                  <a:lnTo>
                    <a:pt x="12" y="50"/>
                  </a:lnTo>
                  <a:lnTo>
                    <a:pt x="8" y="56"/>
                  </a:lnTo>
                  <a:lnTo>
                    <a:pt x="8" y="62"/>
                  </a:lnTo>
                  <a:lnTo>
                    <a:pt x="4" y="66"/>
                  </a:lnTo>
                  <a:lnTo>
                    <a:pt x="4" y="69"/>
                  </a:lnTo>
                  <a:lnTo>
                    <a:pt x="4" y="72"/>
                  </a:lnTo>
                  <a:lnTo>
                    <a:pt x="0" y="76"/>
                  </a:lnTo>
                  <a:lnTo>
                    <a:pt x="0" y="78"/>
                  </a:lnTo>
                </a:path>
              </a:pathLst>
            </a:custGeom>
            <a:noFill/>
            <a:ln w="12700" cap="rnd" cmpd="sng">
              <a:solidFill>
                <a:srgbClr val="9B230F"/>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11" name="Freeform 887"/>
            <p:cNvSpPr>
              <a:spLocks/>
            </p:cNvSpPr>
            <p:nvPr/>
          </p:nvSpPr>
          <p:spPr bwMode="auto">
            <a:xfrm>
              <a:off x="509" y="515"/>
              <a:ext cx="17" cy="79"/>
            </a:xfrm>
            <a:custGeom>
              <a:avLst/>
              <a:gdLst/>
              <a:ahLst/>
              <a:cxnLst>
                <a:cxn ang="0">
                  <a:pos x="0" y="0"/>
                </a:cxn>
                <a:cxn ang="0">
                  <a:pos x="8" y="6"/>
                </a:cxn>
                <a:cxn ang="0">
                  <a:pos x="12" y="12"/>
                </a:cxn>
                <a:cxn ang="0">
                  <a:pos x="16" y="19"/>
                </a:cxn>
                <a:cxn ang="0">
                  <a:pos x="16" y="27"/>
                </a:cxn>
                <a:cxn ang="0">
                  <a:pos x="16" y="35"/>
                </a:cxn>
                <a:cxn ang="0">
                  <a:pos x="12" y="42"/>
                </a:cxn>
                <a:cxn ang="0">
                  <a:pos x="12" y="49"/>
                </a:cxn>
                <a:cxn ang="0">
                  <a:pos x="8" y="56"/>
                </a:cxn>
                <a:cxn ang="0">
                  <a:pos x="8" y="62"/>
                </a:cxn>
                <a:cxn ang="0">
                  <a:pos x="4" y="66"/>
                </a:cxn>
                <a:cxn ang="0">
                  <a:pos x="4" y="68"/>
                </a:cxn>
                <a:cxn ang="0">
                  <a:pos x="4" y="72"/>
                </a:cxn>
                <a:cxn ang="0">
                  <a:pos x="0" y="76"/>
                </a:cxn>
                <a:cxn ang="0">
                  <a:pos x="0" y="78"/>
                </a:cxn>
              </a:cxnLst>
              <a:rect l="0" t="0" r="r" b="b"/>
              <a:pathLst>
                <a:path w="17" h="79">
                  <a:moveTo>
                    <a:pt x="0" y="0"/>
                  </a:moveTo>
                  <a:lnTo>
                    <a:pt x="8" y="6"/>
                  </a:lnTo>
                  <a:lnTo>
                    <a:pt x="12" y="12"/>
                  </a:lnTo>
                  <a:lnTo>
                    <a:pt x="16" y="19"/>
                  </a:lnTo>
                  <a:lnTo>
                    <a:pt x="16" y="27"/>
                  </a:lnTo>
                  <a:lnTo>
                    <a:pt x="16" y="35"/>
                  </a:lnTo>
                  <a:lnTo>
                    <a:pt x="12" y="42"/>
                  </a:lnTo>
                  <a:lnTo>
                    <a:pt x="12" y="49"/>
                  </a:lnTo>
                  <a:lnTo>
                    <a:pt x="8" y="56"/>
                  </a:lnTo>
                  <a:lnTo>
                    <a:pt x="8" y="62"/>
                  </a:lnTo>
                  <a:lnTo>
                    <a:pt x="4" y="66"/>
                  </a:lnTo>
                  <a:lnTo>
                    <a:pt x="4" y="68"/>
                  </a:lnTo>
                  <a:lnTo>
                    <a:pt x="4" y="72"/>
                  </a:lnTo>
                  <a:lnTo>
                    <a:pt x="0" y="76"/>
                  </a:lnTo>
                  <a:lnTo>
                    <a:pt x="0" y="78"/>
                  </a:lnTo>
                </a:path>
              </a:pathLst>
            </a:custGeom>
            <a:noFill/>
            <a:ln w="12700" cap="rnd" cmpd="sng">
              <a:solidFill>
                <a:srgbClr val="9A220E"/>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12" name="Freeform 888"/>
            <p:cNvSpPr>
              <a:spLocks/>
            </p:cNvSpPr>
            <p:nvPr/>
          </p:nvSpPr>
          <p:spPr bwMode="auto">
            <a:xfrm>
              <a:off x="509" y="515"/>
              <a:ext cx="17" cy="79"/>
            </a:xfrm>
            <a:custGeom>
              <a:avLst/>
              <a:gdLst/>
              <a:ahLst/>
              <a:cxnLst>
                <a:cxn ang="0">
                  <a:pos x="0" y="0"/>
                </a:cxn>
                <a:cxn ang="0">
                  <a:pos x="8" y="6"/>
                </a:cxn>
                <a:cxn ang="0">
                  <a:pos x="12" y="12"/>
                </a:cxn>
                <a:cxn ang="0">
                  <a:pos x="16" y="19"/>
                </a:cxn>
                <a:cxn ang="0">
                  <a:pos x="16" y="27"/>
                </a:cxn>
                <a:cxn ang="0">
                  <a:pos x="16" y="34"/>
                </a:cxn>
                <a:cxn ang="0">
                  <a:pos x="12" y="42"/>
                </a:cxn>
                <a:cxn ang="0">
                  <a:pos x="12" y="49"/>
                </a:cxn>
                <a:cxn ang="0">
                  <a:pos x="8" y="55"/>
                </a:cxn>
                <a:cxn ang="0">
                  <a:pos x="8" y="61"/>
                </a:cxn>
                <a:cxn ang="0">
                  <a:pos x="4" y="66"/>
                </a:cxn>
                <a:cxn ang="0">
                  <a:pos x="4" y="68"/>
                </a:cxn>
                <a:cxn ang="0">
                  <a:pos x="4" y="72"/>
                </a:cxn>
                <a:cxn ang="0">
                  <a:pos x="0" y="75"/>
                </a:cxn>
                <a:cxn ang="0">
                  <a:pos x="0" y="78"/>
                </a:cxn>
              </a:cxnLst>
              <a:rect l="0" t="0" r="r" b="b"/>
              <a:pathLst>
                <a:path w="17" h="79">
                  <a:moveTo>
                    <a:pt x="0" y="0"/>
                  </a:moveTo>
                  <a:lnTo>
                    <a:pt x="8" y="6"/>
                  </a:lnTo>
                  <a:lnTo>
                    <a:pt x="12" y="12"/>
                  </a:lnTo>
                  <a:lnTo>
                    <a:pt x="16" y="19"/>
                  </a:lnTo>
                  <a:lnTo>
                    <a:pt x="16" y="27"/>
                  </a:lnTo>
                  <a:lnTo>
                    <a:pt x="16" y="34"/>
                  </a:lnTo>
                  <a:lnTo>
                    <a:pt x="12" y="42"/>
                  </a:lnTo>
                  <a:lnTo>
                    <a:pt x="12" y="49"/>
                  </a:lnTo>
                  <a:lnTo>
                    <a:pt x="8" y="55"/>
                  </a:lnTo>
                  <a:lnTo>
                    <a:pt x="8" y="61"/>
                  </a:lnTo>
                  <a:lnTo>
                    <a:pt x="4" y="66"/>
                  </a:lnTo>
                  <a:lnTo>
                    <a:pt x="4" y="68"/>
                  </a:lnTo>
                  <a:lnTo>
                    <a:pt x="4" y="72"/>
                  </a:lnTo>
                  <a:lnTo>
                    <a:pt x="0" y="75"/>
                  </a:lnTo>
                  <a:lnTo>
                    <a:pt x="0" y="78"/>
                  </a:lnTo>
                </a:path>
              </a:pathLst>
            </a:custGeom>
            <a:noFill/>
            <a:ln w="12700" cap="rnd" cmpd="sng">
              <a:solidFill>
                <a:srgbClr val="9A210C"/>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13" name="Freeform 889"/>
            <p:cNvSpPr>
              <a:spLocks/>
            </p:cNvSpPr>
            <p:nvPr/>
          </p:nvSpPr>
          <p:spPr bwMode="auto">
            <a:xfrm>
              <a:off x="509" y="515"/>
              <a:ext cx="17" cy="79"/>
            </a:xfrm>
            <a:custGeom>
              <a:avLst/>
              <a:gdLst/>
              <a:ahLst/>
              <a:cxnLst>
                <a:cxn ang="0">
                  <a:pos x="0" y="0"/>
                </a:cxn>
                <a:cxn ang="0">
                  <a:pos x="8" y="5"/>
                </a:cxn>
                <a:cxn ang="0">
                  <a:pos x="12" y="12"/>
                </a:cxn>
                <a:cxn ang="0">
                  <a:pos x="16" y="19"/>
                </a:cxn>
                <a:cxn ang="0">
                  <a:pos x="16" y="26"/>
                </a:cxn>
                <a:cxn ang="0">
                  <a:pos x="16" y="34"/>
                </a:cxn>
                <a:cxn ang="0">
                  <a:pos x="12" y="41"/>
                </a:cxn>
                <a:cxn ang="0">
                  <a:pos x="12" y="48"/>
                </a:cxn>
                <a:cxn ang="0">
                  <a:pos x="8" y="55"/>
                </a:cxn>
                <a:cxn ang="0">
                  <a:pos x="8" y="61"/>
                </a:cxn>
                <a:cxn ang="0">
                  <a:pos x="4" y="66"/>
                </a:cxn>
                <a:cxn ang="0">
                  <a:pos x="4" y="68"/>
                </a:cxn>
                <a:cxn ang="0">
                  <a:pos x="4" y="71"/>
                </a:cxn>
                <a:cxn ang="0">
                  <a:pos x="0" y="75"/>
                </a:cxn>
                <a:cxn ang="0">
                  <a:pos x="0" y="78"/>
                </a:cxn>
              </a:cxnLst>
              <a:rect l="0" t="0" r="r" b="b"/>
              <a:pathLst>
                <a:path w="17" h="79">
                  <a:moveTo>
                    <a:pt x="0" y="0"/>
                  </a:moveTo>
                  <a:lnTo>
                    <a:pt x="8" y="5"/>
                  </a:lnTo>
                  <a:lnTo>
                    <a:pt x="12" y="12"/>
                  </a:lnTo>
                  <a:lnTo>
                    <a:pt x="16" y="19"/>
                  </a:lnTo>
                  <a:lnTo>
                    <a:pt x="16" y="26"/>
                  </a:lnTo>
                  <a:lnTo>
                    <a:pt x="16" y="34"/>
                  </a:lnTo>
                  <a:lnTo>
                    <a:pt x="12" y="41"/>
                  </a:lnTo>
                  <a:lnTo>
                    <a:pt x="12" y="48"/>
                  </a:lnTo>
                  <a:lnTo>
                    <a:pt x="8" y="55"/>
                  </a:lnTo>
                  <a:lnTo>
                    <a:pt x="8" y="61"/>
                  </a:lnTo>
                  <a:lnTo>
                    <a:pt x="4" y="66"/>
                  </a:lnTo>
                  <a:lnTo>
                    <a:pt x="4" y="68"/>
                  </a:lnTo>
                  <a:lnTo>
                    <a:pt x="4" y="71"/>
                  </a:lnTo>
                  <a:lnTo>
                    <a:pt x="0" y="75"/>
                  </a:lnTo>
                  <a:lnTo>
                    <a:pt x="0" y="78"/>
                  </a:lnTo>
                </a:path>
              </a:pathLst>
            </a:custGeom>
            <a:noFill/>
            <a:ln w="12700" cap="rnd" cmpd="sng">
              <a:solidFill>
                <a:srgbClr val="99200B"/>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14" name="Freeform 890"/>
            <p:cNvSpPr>
              <a:spLocks/>
            </p:cNvSpPr>
            <p:nvPr/>
          </p:nvSpPr>
          <p:spPr bwMode="auto">
            <a:xfrm>
              <a:off x="509" y="515"/>
              <a:ext cx="17" cy="79"/>
            </a:xfrm>
            <a:custGeom>
              <a:avLst/>
              <a:gdLst/>
              <a:ahLst/>
              <a:cxnLst>
                <a:cxn ang="0">
                  <a:pos x="0" y="0"/>
                </a:cxn>
                <a:cxn ang="0">
                  <a:pos x="8" y="5"/>
                </a:cxn>
                <a:cxn ang="0">
                  <a:pos x="12" y="12"/>
                </a:cxn>
                <a:cxn ang="0">
                  <a:pos x="16" y="19"/>
                </a:cxn>
                <a:cxn ang="0">
                  <a:pos x="16" y="26"/>
                </a:cxn>
                <a:cxn ang="0">
                  <a:pos x="16" y="33"/>
                </a:cxn>
                <a:cxn ang="0">
                  <a:pos x="12" y="41"/>
                </a:cxn>
                <a:cxn ang="0">
                  <a:pos x="12" y="48"/>
                </a:cxn>
                <a:cxn ang="0">
                  <a:pos x="8" y="55"/>
                </a:cxn>
                <a:cxn ang="0">
                  <a:pos x="8" y="60"/>
                </a:cxn>
                <a:cxn ang="0">
                  <a:pos x="4" y="66"/>
                </a:cxn>
                <a:cxn ang="0">
                  <a:pos x="4" y="68"/>
                </a:cxn>
                <a:cxn ang="0">
                  <a:pos x="4" y="71"/>
                </a:cxn>
                <a:cxn ang="0">
                  <a:pos x="0" y="75"/>
                </a:cxn>
                <a:cxn ang="0">
                  <a:pos x="0" y="77"/>
                </a:cxn>
                <a:cxn ang="0">
                  <a:pos x="0" y="78"/>
                </a:cxn>
              </a:cxnLst>
              <a:rect l="0" t="0" r="r" b="b"/>
              <a:pathLst>
                <a:path w="17" h="79">
                  <a:moveTo>
                    <a:pt x="0" y="0"/>
                  </a:moveTo>
                  <a:lnTo>
                    <a:pt x="8" y="5"/>
                  </a:lnTo>
                  <a:lnTo>
                    <a:pt x="12" y="12"/>
                  </a:lnTo>
                  <a:lnTo>
                    <a:pt x="16" y="19"/>
                  </a:lnTo>
                  <a:lnTo>
                    <a:pt x="16" y="26"/>
                  </a:lnTo>
                  <a:lnTo>
                    <a:pt x="16" y="33"/>
                  </a:lnTo>
                  <a:lnTo>
                    <a:pt x="12" y="41"/>
                  </a:lnTo>
                  <a:lnTo>
                    <a:pt x="12" y="48"/>
                  </a:lnTo>
                  <a:lnTo>
                    <a:pt x="8" y="55"/>
                  </a:lnTo>
                  <a:lnTo>
                    <a:pt x="8" y="60"/>
                  </a:lnTo>
                  <a:lnTo>
                    <a:pt x="4" y="66"/>
                  </a:lnTo>
                  <a:lnTo>
                    <a:pt x="4" y="68"/>
                  </a:lnTo>
                  <a:lnTo>
                    <a:pt x="4" y="71"/>
                  </a:lnTo>
                  <a:lnTo>
                    <a:pt x="0" y="75"/>
                  </a:lnTo>
                  <a:lnTo>
                    <a:pt x="0" y="77"/>
                  </a:lnTo>
                  <a:lnTo>
                    <a:pt x="0" y="78"/>
                  </a:lnTo>
                </a:path>
              </a:pathLst>
            </a:custGeom>
            <a:noFill/>
            <a:ln w="12700" cap="rnd" cmpd="sng">
              <a:solidFill>
                <a:srgbClr val="991E0A"/>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15" name="Freeform 891"/>
            <p:cNvSpPr>
              <a:spLocks/>
            </p:cNvSpPr>
            <p:nvPr/>
          </p:nvSpPr>
          <p:spPr bwMode="auto">
            <a:xfrm>
              <a:off x="509" y="515"/>
              <a:ext cx="17" cy="79"/>
            </a:xfrm>
            <a:custGeom>
              <a:avLst/>
              <a:gdLst/>
              <a:ahLst/>
              <a:cxnLst>
                <a:cxn ang="0">
                  <a:pos x="0" y="0"/>
                </a:cxn>
                <a:cxn ang="0">
                  <a:pos x="8" y="5"/>
                </a:cxn>
                <a:cxn ang="0">
                  <a:pos x="12" y="11"/>
                </a:cxn>
                <a:cxn ang="0">
                  <a:pos x="16" y="18"/>
                </a:cxn>
                <a:cxn ang="0">
                  <a:pos x="16" y="26"/>
                </a:cxn>
                <a:cxn ang="0">
                  <a:pos x="16" y="33"/>
                </a:cxn>
                <a:cxn ang="0">
                  <a:pos x="12" y="41"/>
                </a:cxn>
                <a:cxn ang="0">
                  <a:pos x="12" y="48"/>
                </a:cxn>
                <a:cxn ang="0">
                  <a:pos x="8" y="54"/>
                </a:cxn>
                <a:cxn ang="0">
                  <a:pos x="8" y="60"/>
                </a:cxn>
                <a:cxn ang="0">
                  <a:pos x="4" y="65"/>
                </a:cxn>
                <a:cxn ang="0">
                  <a:pos x="4" y="67"/>
                </a:cxn>
                <a:cxn ang="0">
                  <a:pos x="4" y="71"/>
                </a:cxn>
                <a:cxn ang="0">
                  <a:pos x="0" y="74"/>
                </a:cxn>
                <a:cxn ang="0">
                  <a:pos x="0" y="77"/>
                </a:cxn>
                <a:cxn ang="0">
                  <a:pos x="0" y="78"/>
                </a:cxn>
              </a:cxnLst>
              <a:rect l="0" t="0" r="r" b="b"/>
              <a:pathLst>
                <a:path w="17" h="79">
                  <a:moveTo>
                    <a:pt x="0" y="0"/>
                  </a:moveTo>
                  <a:lnTo>
                    <a:pt x="8" y="5"/>
                  </a:lnTo>
                  <a:lnTo>
                    <a:pt x="12" y="11"/>
                  </a:lnTo>
                  <a:lnTo>
                    <a:pt x="16" y="18"/>
                  </a:lnTo>
                  <a:lnTo>
                    <a:pt x="16" y="26"/>
                  </a:lnTo>
                  <a:lnTo>
                    <a:pt x="16" y="33"/>
                  </a:lnTo>
                  <a:lnTo>
                    <a:pt x="12" y="41"/>
                  </a:lnTo>
                  <a:lnTo>
                    <a:pt x="12" y="48"/>
                  </a:lnTo>
                  <a:lnTo>
                    <a:pt x="8" y="54"/>
                  </a:lnTo>
                  <a:lnTo>
                    <a:pt x="8" y="60"/>
                  </a:lnTo>
                  <a:lnTo>
                    <a:pt x="4" y="65"/>
                  </a:lnTo>
                  <a:lnTo>
                    <a:pt x="4" y="67"/>
                  </a:lnTo>
                  <a:lnTo>
                    <a:pt x="4" y="71"/>
                  </a:lnTo>
                  <a:lnTo>
                    <a:pt x="0" y="74"/>
                  </a:lnTo>
                  <a:lnTo>
                    <a:pt x="0" y="77"/>
                  </a:lnTo>
                  <a:lnTo>
                    <a:pt x="0" y="78"/>
                  </a:lnTo>
                </a:path>
              </a:pathLst>
            </a:custGeom>
            <a:noFill/>
            <a:ln w="12700" cap="rnd" cmpd="sng">
              <a:solidFill>
                <a:srgbClr val="981D08"/>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16" name="Freeform 892"/>
            <p:cNvSpPr>
              <a:spLocks/>
            </p:cNvSpPr>
            <p:nvPr/>
          </p:nvSpPr>
          <p:spPr bwMode="auto">
            <a:xfrm>
              <a:off x="509" y="515"/>
              <a:ext cx="17" cy="78"/>
            </a:xfrm>
            <a:custGeom>
              <a:avLst/>
              <a:gdLst/>
              <a:ahLst/>
              <a:cxnLst>
                <a:cxn ang="0">
                  <a:pos x="0" y="0"/>
                </a:cxn>
                <a:cxn ang="0">
                  <a:pos x="8" y="5"/>
                </a:cxn>
                <a:cxn ang="0">
                  <a:pos x="12" y="11"/>
                </a:cxn>
                <a:cxn ang="0">
                  <a:pos x="16" y="18"/>
                </a:cxn>
                <a:cxn ang="0">
                  <a:pos x="16" y="25"/>
                </a:cxn>
                <a:cxn ang="0">
                  <a:pos x="16" y="33"/>
                </a:cxn>
                <a:cxn ang="0">
                  <a:pos x="12" y="40"/>
                </a:cxn>
                <a:cxn ang="0">
                  <a:pos x="12" y="47"/>
                </a:cxn>
                <a:cxn ang="0">
                  <a:pos x="8" y="54"/>
                </a:cxn>
                <a:cxn ang="0">
                  <a:pos x="8" y="60"/>
                </a:cxn>
                <a:cxn ang="0">
                  <a:pos x="4" y="65"/>
                </a:cxn>
                <a:cxn ang="0">
                  <a:pos x="4" y="67"/>
                </a:cxn>
                <a:cxn ang="0">
                  <a:pos x="4" y="71"/>
                </a:cxn>
                <a:cxn ang="0">
                  <a:pos x="0" y="74"/>
                </a:cxn>
                <a:cxn ang="0">
                  <a:pos x="0" y="77"/>
                </a:cxn>
              </a:cxnLst>
              <a:rect l="0" t="0" r="r" b="b"/>
              <a:pathLst>
                <a:path w="17" h="78">
                  <a:moveTo>
                    <a:pt x="0" y="0"/>
                  </a:moveTo>
                  <a:lnTo>
                    <a:pt x="8" y="5"/>
                  </a:lnTo>
                  <a:lnTo>
                    <a:pt x="12" y="11"/>
                  </a:lnTo>
                  <a:lnTo>
                    <a:pt x="16" y="18"/>
                  </a:lnTo>
                  <a:lnTo>
                    <a:pt x="16" y="25"/>
                  </a:lnTo>
                  <a:lnTo>
                    <a:pt x="16" y="33"/>
                  </a:lnTo>
                  <a:lnTo>
                    <a:pt x="12" y="40"/>
                  </a:lnTo>
                  <a:lnTo>
                    <a:pt x="12" y="47"/>
                  </a:lnTo>
                  <a:lnTo>
                    <a:pt x="8" y="54"/>
                  </a:lnTo>
                  <a:lnTo>
                    <a:pt x="8" y="60"/>
                  </a:lnTo>
                  <a:lnTo>
                    <a:pt x="4" y="65"/>
                  </a:lnTo>
                  <a:lnTo>
                    <a:pt x="4" y="67"/>
                  </a:lnTo>
                  <a:lnTo>
                    <a:pt x="4" y="71"/>
                  </a:lnTo>
                  <a:lnTo>
                    <a:pt x="0" y="74"/>
                  </a:lnTo>
                  <a:lnTo>
                    <a:pt x="0" y="77"/>
                  </a:lnTo>
                </a:path>
              </a:pathLst>
            </a:custGeom>
            <a:noFill/>
            <a:ln w="12700" cap="rnd" cmpd="sng">
              <a:solidFill>
                <a:srgbClr val="981C07"/>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17" name="Freeform 893"/>
            <p:cNvSpPr>
              <a:spLocks/>
            </p:cNvSpPr>
            <p:nvPr/>
          </p:nvSpPr>
          <p:spPr bwMode="auto">
            <a:xfrm>
              <a:off x="509" y="515"/>
              <a:ext cx="17" cy="78"/>
            </a:xfrm>
            <a:custGeom>
              <a:avLst/>
              <a:gdLst/>
              <a:ahLst/>
              <a:cxnLst>
                <a:cxn ang="0">
                  <a:pos x="0" y="0"/>
                </a:cxn>
                <a:cxn ang="0">
                  <a:pos x="8" y="5"/>
                </a:cxn>
                <a:cxn ang="0">
                  <a:pos x="12" y="11"/>
                </a:cxn>
                <a:cxn ang="0">
                  <a:pos x="12" y="18"/>
                </a:cxn>
                <a:cxn ang="0">
                  <a:pos x="16" y="25"/>
                </a:cxn>
                <a:cxn ang="0">
                  <a:pos x="12" y="32"/>
                </a:cxn>
                <a:cxn ang="0">
                  <a:pos x="12" y="40"/>
                </a:cxn>
                <a:cxn ang="0">
                  <a:pos x="12" y="47"/>
                </a:cxn>
                <a:cxn ang="0">
                  <a:pos x="8" y="54"/>
                </a:cxn>
                <a:cxn ang="0">
                  <a:pos x="8" y="60"/>
                </a:cxn>
                <a:cxn ang="0">
                  <a:pos x="4" y="65"/>
                </a:cxn>
                <a:cxn ang="0">
                  <a:pos x="4" y="67"/>
                </a:cxn>
                <a:cxn ang="0">
                  <a:pos x="4" y="70"/>
                </a:cxn>
                <a:cxn ang="0">
                  <a:pos x="0" y="74"/>
                </a:cxn>
                <a:cxn ang="0">
                  <a:pos x="0" y="76"/>
                </a:cxn>
                <a:cxn ang="0">
                  <a:pos x="0" y="77"/>
                </a:cxn>
              </a:cxnLst>
              <a:rect l="0" t="0" r="r" b="b"/>
              <a:pathLst>
                <a:path w="17" h="78">
                  <a:moveTo>
                    <a:pt x="0" y="0"/>
                  </a:moveTo>
                  <a:lnTo>
                    <a:pt x="8" y="5"/>
                  </a:lnTo>
                  <a:lnTo>
                    <a:pt x="12" y="11"/>
                  </a:lnTo>
                  <a:lnTo>
                    <a:pt x="12" y="18"/>
                  </a:lnTo>
                  <a:lnTo>
                    <a:pt x="16" y="25"/>
                  </a:lnTo>
                  <a:lnTo>
                    <a:pt x="12" y="32"/>
                  </a:lnTo>
                  <a:lnTo>
                    <a:pt x="12" y="40"/>
                  </a:lnTo>
                  <a:lnTo>
                    <a:pt x="12" y="47"/>
                  </a:lnTo>
                  <a:lnTo>
                    <a:pt x="8" y="54"/>
                  </a:lnTo>
                  <a:lnTo>
                    <a:pt x="8" y="60"/>
                  </a:lnTo>
                  <a:lnTo>
                    <a:pt x="4" y="65"/>
                  </a:lnTo>
                  <a:lnTo>
                    <a:pt x="4" y="67"/>
                  </a:lnTo>
                  <a:lnTo>
                    <a:pt x="4" y="70"/>
                  </a:lnTo>
                  <a:lnTo>
                    <a:pt x="0" y="74"/>
                  </a:lnTo>
                  <a:lnTo>
                    <a:pt x="0" y="76"/>
                  </a:lnTo>
                  <a:lnTo>
                    <a:pt x="0" y="77"/>
                  </a:lnTo>
                </a:path>
              </a:pathLst>
            </a:custGeom>
            <a:noFill/>
            <a:ln w="12700" cap="rnd" cmpd="sng">
              <a:solidFill>
                <a:srgbClr val="971B05"/>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18" name="Freeform 894"/>
            <p:cNvSpPr>
              <a:spLocks/>
            </p:cNvSpPr>
            <p:nvPr/>
          </p:nvSpPr>
          <p:spPr bwMode="auto">
            <a:xfrm>
              <a:off x="509" y="515"/>
              <a:ext cx="17" cy="78"/>
            </a:xfrm>
            <a:custGeom>
              <a:avLst/>
              <a:gdLst/>
              <a:ahLst/>
              <a:cxnLst>
                <a:cxn ang="0">
                  <a:pos x="0" y="0"/>
                </a:cxn>
                <a:cxn ang="0">
                  <a:pos x="8" y="5"/>
                </a:cxn>
                <a:cxn ang="0">
                  <a:pos x="12" y="11"/>
                </a:cxn>
                <a:cxn ang="0">
                  <a:pos x="12" y="17"/>
                </a:cxn>
                <a:cxn ang="0">
                  <a:pos x="16" y="24"/>
                </a:cxn>
                <a:cxn ang="0">
                  <a:pos x="12" y="32"/>
                </a:cxn>
                <a:cxn ang="0">
                  <a:pos x="12" y="39"/>
                </a:cxn>
                <a:cxn ang="0">
                  <a:pos x="12" y="46"/>
                </a:cxn>
                <a:cxn ang="0">
                  <a:pos x="8" y="53"/>
                </a:cxn>
                <a:cxn ang="0">
                  <a:pos x="8" y="59"/>
                </a:cxn>
                <a:cxn ang="0">
                  <a:pos x="4" y="65"/>
                </a:cxn>
                <a:cxn ang="0">
                  <a:pos x="4" y="67"/>
                </a:cxn>
                <a:cxn ang="0">
                  <a:pos x="4" y="70"/>
                </a:cxn>
                <a:cxn ang="0">
                  <a:pos x="0" y="73"/>
                </a:cxn>
                <a:cxn ang="0">
                  <a:pos x="0" y="76"/>
                </a:cxn>
                <a:cxn ang="0">
                  <a:pos x="0" y="77"/>
                </a:cxn>
              </a:cxnLst>
              <a:rect l="0" t="0" r="r" b="b"/>
              <a:pathLst>
                <a:path w="17" h="78">
                  <a:moveTo>
                    <a:pt x="0" y="0"/>
                  </a:moveTo>
                  <a:lnTo>
                    <a:pt x="8" y="5"/>
                  </a:lnTo>
                  <a:lnTo>
                    <a:pt x="12" y="11"/>
                  </a:lnTo>
                  <a:lnTo>
                    <a:pt x="12" y="17"/>
                  </a:lnTo>
                  <a:lnTo>
                    <a:pt x="16" y="24"/>
                  </a:lnTo>
                  <a:lnTo>
                    <a:pt x="12" y="32"/>
                  </a:lnTo>
                  <a:lnTo>
                    <a:pt x="12" y="39"/>
                  </a:lnTo>
                  <a:lnTo>
                    <a:pt x="12" y="46"/>
                  </a:lnTo>
                  <a:lnTo>
                    <a:pt x="8" y="53"/>
                  </a:lnTo>
                  <a:lnTo>
                    <a:pt x="8" y="59"/>
                  </a:lnTo>
                  <a:lnTo>
                    <a:pt x="4" y="65"/>
                  </a:lnTo>
                  <a:lnTo>
                    <a:pt x="4" y="67"/>
                  </a:lnTo>
                  <a:lnTo>
                    <a:pt x="4" y="70"/>
                  </a:lnTo>
                  <a:lnTo>
                    <a:pt x="0" y="73"/>
                  </a:lnTo>
                  <a:lnTo>
                    <a:pt x="0" y="76"/>
                  </a:lnTo>
                  <a:lnTo>
                    <a:pt x="0" y="77"/>
                  </a:lnTo>
                </a:path>
              </a:pathLst>
            </a:custGeom>
            <a:noFill/>
            <a:ln w="12700" cap="rnd" cmpd="sng">
              <a:solidFill>
                <a:srgbClr val="971A04"/>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19" name="Freeform 895"/>
            <p:cNvSpPr>
              <a:spLocks/>
            </p:cNvSpPr>
            <p:nvPr/>
          </p:nvSpPr>
          <p:spPr bwMode="auto">
            <a:xfrm>
              <a:off x="509" y="515"/>
              <a:ext cx="17" cy="78"/>
            </a:xfrm>
            <a:custGeom>
              <a:avLst/>
              <a:gdLst/>
              <a:ahLst/>
              <a:cxnLst>
                <a:cxn ang="0">
                  <a:pos x="0" y="0"/>
                </a:cxn>
                <a:cxn ang="0">
                  <a:pos x="10" y="5"/>
                </a:cxn>
                <a:cxn ang="0">
                  <a:pos x="16" y="11"/>
                </a:cxn>
                <a:cxn ang="0">
                  <a:pos x="16" y="17"/>
                </a:cxn>
                <a:cxn ang="0">
                  <a:pos x="16" y="24"/>
                </a:cxn>
                <a:cxn ang="0">
                  <a:pos x="16" y="31"/>
                </a:cxn>
                <a:cxn ang="0">
                  <a:pos x="16" y="39"/>
                </a:cxn>
                <a:cxn ang="0">
                  <a:pos x="16" y="46"/>
                </a:cxn>
                <a:cxn ang="0">
                  <a:pos x="10" y="53"/>
                </a:cxn>
                <a:cxn ang="0">
                  <a:pos x="10" y="59"/>
                </a:cxn>
                <a:cxn ang="0">
                  <a:pos x="5" y="64"/>
                </a:cxn>
                <a:cxn ang="0">
                  <a:pos x="5" y="66"/>
                </a:cxn>
                <a:cxn ang="0">
                  <a:pos x="5" y="70"/>
                </a:cxn>
                <a:cxn ang="0">
                  <a:pos x="0" y="73"/>
                </a:cxn>
                <a:cxn ang="0">
                  <a:pos x="0" y="76"/>
                </a:cxn>
                <a:cxn ang="0">
                  <a:pos x="0" y="77"/>
                </a:cxn>
              </a:cxnLst>
              <a:rect l="0" t="0" r="r" b="b"/>
              <a:pathLst>
                <a:path w="17" h="78">
                  <a:moveTo>
                    <a:pt x="0" y="0"/>
                  </a:moveTo>
                  <a:lnTo>
                    <a:pt x="10" y="5"/>
                  </a:lnTo>
                  <a:lnTo>
                    <a:pt x="16" y="11"/>
                  </a:lnTo>
                  <a:lnTo>
                    <a:pt x="16" y="17"/>
                  </a:lnTo>
                  <a:lnTo>
                    <a:pt x="16" y="24"/>
                  </a:lnTo>
                  <a:lnTo>
                    <a:pt x="16" y="31"/>
                  </a:lnTo>
                  <a:lnTo>
                    <a:pt x="16" y="39"/>
                  </a:lnTo>
                  <a:lnTo>
                    <a:pt x="16" y="46"/>
                  </a:lnTo>
                  <a:lnTo>
                    <a:pt x="10" y="53"/>
                  </a:lnTo>
                  <a:lnTo>
                    <a:pt x="10" y="59"/>
                  </a:lnTo>
                  <a:lnTo>
                    <a:pt x="5" y="64"/>
                  </a:lnTo>
                  <a:lnTo>
                    <a:pt x="5" y="66"/>
                  </a:lnTo>
                  <a:lnTo>
                    <a:pt x="5" y="70"/>
                  </a:lnTo>
                  <a:lnTo>
                    <a:pt x="0" y="73"/>
                  </a:lnTo>
                  <a:lnTo>
                    <a:pt x="0" y="76"/>
                  </a:lnTo>
                  <a:lnTo>
                    <a:pt x="0" y="77"/>
                  </a:lnTo>
                </a:path>
              </a:pathLst>
            </a:custGeom>
            <a:noFill/>
            <a:ln w="12700" cap="rnd" cmpd="sng">
              <a:solidFill>
                <a:srgbClr val="971802"/>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20" name="Freeform 896"/>
            <p:cNvSpPr>
              <a:spLocks/>
            </p:cNvSpPr>
            <p:nvPr/>
          </p:nvSpPr>
          <p:spPr bwMode="auto">
            <a:xfrm>
              <a:off x="509" y="515"/>
              <a:ext cx="17" cy="77"/>
            </a:xfrm>
            <a:custGeom>
              <a:avLst/>
              <a:gdLst/>
              <a:ahLst/>
              <a:cxnLst>
                <a:cxn ang="0">
                  <a:pos x="0" y="0"/>
                </a:cxn>
                <a:cxn ang="0">
                  <a:pos x="10" y="5"/>
                </a:cxn>
                <a:cxn ang="0">
                  <a:pos x="16" y="11"/>
                </a:cxn>
                <a:cxn ang="0">
                  <a:pos x="16" y="17"/>
                </a:cxn>
                <a:cxn ang="0">
                  <a:pos x="16" y="24"/>
                </a:cxn>
                <a:cxn ang="0">
                  <a:pos x="16" y="31"/>
                </a:cxn>
                <a:cxn ang="0">
                  <a:pos x="16" y="38"/>
                </a:cxn>
                <a:cxn ang="0">
                  <a:pos x="16" y="45"/>
                </a:cxn>
                <a:cxn ang="0">
                  <a:pos x="10" y="52"/>
                </a:cxn>
                <a:cxn ang="0">
                  <a:pos x="10" y="59"/>
                </a:cxn>
                <a:cxn ang="0">
                  <a:pos x="5" y="64"/>
                </a:cxn>
                <a:cxn ang="0">
                  <a:pos x="5" y="66"/>
                </a:cxn>
                <a:cxn ang="0">
                  <a:pos x="5" y="70"/>
                </a:cxn>
                <a:cxn ang="0">
                  <a:pos x="0" y="73"/>
                </a:cxn>
                <a:cxn ang="0">
                  <a:pos x="0" y="76"/>
                </a:cxn>
              </a:cxnLst>
              <a:rect l="0" t="0" r="r" b="b"/>
              <a:pathLst>
                <a:path w="17" h="77">
                  <a:moveTo>
                    <a:pt x="0" y="0"/>
                  </a:moveTo>
                  <a:lnTo>
                    <a:pt x="10" y="5"/>
                  </a:lnTo>
                  <a:lnTo>
                    <a:pt x="16" y="11"/>
                  </a:lnTo>
                  <a:lnTo>
                    <a:pt x="16" y="17"/>
                  </a:lnTo>
                  <a:lnTo>
                    <a:pt x="16" y="24"/>
                  </a:lnTo>
                  <a:lnTo>
                    <a:pt x="16" y="31"/>
                  </a:lnTo>
                  <a:lnTo>
                    <a:pt x="16" y="38"/>
                  </a:lnTo>
                  <a:lnTo>
                    <a:pt x="16" y="45"/>
                  </a:lnTo>
                  <a:lnTo>
                    <a:pt x="10" y="52"/>
                  </a:lnTo>
                  <a:lnTo>
                    <a:pt x="10" y="59"/>
                  </a:lnTo>
                  <a:lnTo>
                    <a:pt x="5" y="64"/>
                  </a:lnTo>
                  <a:lnTo>
                    <a:pt x="5" y="66"/>
                  </a:lnTo>
                  <a:lnTo>
                    <a:pt x="5" y="70"/>
                  </a:lnTo>
                  <a:lnTo>
                    <a:pt x="0" y="73"/>
                  </a:lnTo>
                  <a:lnTo>
                    <a:pt x="0" y="76"/>
                  </a:lnTo>
                </a:path>
              </a:pathLst>
            </a:custGeom>
            <a:noFill/>
            <a:ln w="12700" cap="rnd" cmpd="sng">
              <a:solidFill>
                <a:srgbClr val="961701"/>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21" name="Freeform 897"/>
            <p:cNvSpPr>
              <a:spLocks/>
            </p:cNvSpPr>
            <p:nvPr/>
          </p:nvSpPr>
          <p:spPr bwMode="auto">
            <a:xfrm>
              <a:off x="509" y="515"/>
              <a:ext cx="17" cy="77"/>
            </a:xfrm>
            <a:custGeom>
              <a:avLst/>
              <a:gdLst/>
              <a:ahLst/>
              <a:cxnLst>
                <a:cxn ang="0">
                  <a:pos x="0" y="0"/>
                </a:cxn>
                <a:cxn ang="0">
                  <a:pos x="10" y="5"/>
                </a:cxn>
                <a:cxn ang="0">
                  <a:pos x="16" y="11"/>
                </a:cxn>
                <a:cxn ang="0">
                  <a:pos x="16" y="17"/>
                </a:cxn>
                <a:cxn ang="0">
                  <a:pos x="16" y="23"/>
                </a:cxn>
                <a:cxn ang="0">
                  <a:pos x="16" y="30"/>
                </a:cxn>
                <a:cxn ang="0">
                  <a:pos x="16" y="38"/>
                </a:cxn>
                <a:cxn ang="0">
                  <a:pos x="16" y="45"/>
                </a:cxn>
                <a:cxn ang="0">
                  <a:pos x="10" y="52"/>
                </a:cxn>
                <a:cxn ang="0">
                  <a:pos x="10" y="58"/>
                </a:cxn>
                <a:cxn ang="0">
                  <a:pos x="5" y="64"/>
                </a:cxn>
                <a:cxn ang="0">
                  <a:pos x="5" y="66"/>
                </a:cxn>
                <a:cxn ang="0">
                  <a:pos x="5" y="69"/>
                </a:cxn>
                <a:cxn ang="0">
                  <a:pos x="0" y="73"/>
                </a:cxn>
                <a:cxn ang="0">
                  <a:pos x="0" y="75"/>
                </a:cxn>
                <a:cxn ang="0">
                  <a:pos x="0" y="76"/>
                </a:cxn>
              </a:cxnLst>
              <a:rect l="0" t="0" r="r" b="b"/>
              <a:pathLst>
                <a:path w="17" h="77">
                  <a:moveTo>
                    <a:pt x="0" y="0"/>
                  </a:moveTo>
                  <a:lnTo>
                    <a:pt x="10" y="5"/>
                  </a:lnTo>
                  <a:lnTo>
                    <a:pt x="16" y="11"/>
                  </a:lnTo>
                  <a:lnTo>
                    <a:pt x="16" y="17"/>
                  </a:lnTo>
                  <a:lnTo>
                    <a:pt x="16" y="23"/>
                  </a:lnTo>
                  <a:lnTo>
                    <a:pt x="16" y="30"/>
                  </a:lnTo>
                  <a:lnTo>
                    <a:pt x="16" y="38"/>
                  </a:lnTo>
                  <a:lnTo>
                    <a:pt x="16" y="45"/>
                  </a:lnTo>
                  <a:lnTo>
                    <a:pt x="10" y="52"/>
                  </a:lnTo>
                  <a:lnTo>
                    <a:pt x="10" y="58"/>
                  </a:lnTo>
                  <a:lnTo>
                    <a:pt x="5" y="64"/>
                  </a:lnTo>
                  <a:lnTo>
                    <a:pt x="5" y="66"/>
                  </a:lnTo>
                  <a:lnTo>
                    <a:pt x="5" y="69"/>
                  </a:lnTo>
                  <a:lnTo>
                    <a:pt x="0" y="73"/>
                  </a:lnTo>
                  <a:lnTo>
                    <a:pt x="0" y="75"/>
                  </a:lnTo>
                  <a:lnTo>
                    <a:pt x="0" y="76"/>
                  </a:lnTo>
                </a:path>
              </a:pathLst>
            </a:custGeom>
            <a:noFill/>
            <a:ln w="12700" cap="rnd" cmpd="sng">
              <a:solidFill>
                <a:srgbClr val="9616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22" name="Freeform 898"/>
            <p:cNvSpPr>
              <a:spLocks/>
            </p:cNvSpPr>
            <p:nvPr/>
          </p:nvSpPr>
          <p:spPr bwMode="auto">
            <a:xfrm>
              <a:off x="509" y="515"/>
              <a:ext cx="17" cy="77"/>
            </a:xfrm>
            <a:custGeom>
              <a:avLst/>
              <a:gdLst/>
              <a:ahLst/>
              <a:cxnLst>
                <a:cxn ang="0">
                  <a:pos x="0" y="0"/>
                </a:cxn>
                <a:cxn ang="0">
                  <a:pos x="10" y="5"/>
                </a:cxn>
                <a:cxn ang="0">
                  <a:pos x="10" y="10"/>
                </a:cxn>
                <a:cxn ang="0">
                  <a:pos x="16" y="17"/>
                </a:cxn>
                <a:cxn ang="0">
                  <a:pos x="16" y="23"/>
                </a:cxn>
                <a:cxn ang="0">
                  <a:pos x="16" y="30"/>
                </a:cxn>
                <a:cxn ang="0">
                  <a:pos x="16" y="37"/>
                </a:cxn>
                <a:cxn ang="0">
                  <a:pos x="16" y="45"/>
                </a:cxn>
                <a:cxn ang="0">
                  <a:pos x="10" y="51"/>
                </a:cxn>
                <a:cxn ang="0">
                  <a:pos x="10" y="58"/>
                </a:cxn>
                <a:cxn ang="0">
                  <a:pos x="5" y="64"/>
                </a:cxn>
                <a:cxn ang="0">
                  <a:pos x="5" y="66"/>
                </a:cxn>
                <a:cxn ang="0">
                  <a:pos x="5" y="69"/>
                </a:cxn>
                <a:cxn ang="0">
                  <a:pos x="0" y="72"/>
                </a:cxn>
                <a:cxn ang="0">
                  <a:pos x="0" y="75"/>
                </a:cxn>
                <a:cxn ang="0">
                  <a:pos x="0" y="76"/>
                </a:cxn>
              </a:cxnLst>
              <a:rect l="0" t="0" r="r" b="b"/>
              <a:pathLst>
                <a:path w="17" h="77">
                  <a:moveTo>
                    <a:pt x="0" y="0"/>
                  </a:moveTo>
                  <a:lnTo>
                    <a:pt x="10" y="5"/>
                  </a:lnTo>
                  <a:lnTo>
                    <a:pt x="10" y="10"/>
                  </a:lnTo>
                  <a:lnTo>
                    <a:pt x="16" y="17"/>
                  </a:lnTo>
                  <a:lnTo>
                    <a:pt x="16" y="23"/>
                  </a:lnTo>
                  <a:lnTo>
                    <a:pt x="16" y="30"/>
                  </a:lnTo>
                  <a:lnTo>
                    <a:pt x="16" y="37"/>
                  </a:lnTo>
                  <a:lnTo>
                    <a:pt x="16" y="45"/>
                  </a:lnTo>
                  <a:lnTo>
                    <a:pt x="10" y="51"/>
                  </a:lnTo>
                  <a:lnTo>
                    <a:pt x="10" y="58"/>
                  </a:lnTo>
                  <a:lnTo>
                    <a:pt x="5" y="64"/>
                  </a:lnTo>
                  <a:lnTo>
                    <a:pt x="5" y="66"/>
                  </a:lnTo>
                  <a:lnTo>
                    <a:pt x="5" y="69"/>
                  </a:lnTo>
                  <a:lnTo>
                    <a:pt x="0" y="72"/>
                  </a:lnTo>
                  <a:lnTo>
                    <a:pt x="0" y="75"/>
                  </a:lnTo>
                  <a:lnTo>
                    <a:pt x="0" y="76"/>
                  </a:lnTo>
                </a:path>
              </a:pathLst>
            </a:custGeom>
            <a:noFill/>
            <a:ln w="12700" cap="rnd" cmpd="sng">
              <a:solidFill>
                <a:srgbClr val="9515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23" name="Freeform 899"/>
            <p:cNvSpPr>
              <a:spLocks/>
            </p:cNvSpPr>
            <p:nvPr/>
          </p:nvSpPr>
          <p:spPr bwMode="auto">
            <a:xfrm>
              <a:off x="509" y="515"/>
              <a:ext cx="17" cy="77"/>
            </a:xfrm>
            <a:custGeom>
              <a:avLst/>
              <a:gdLst/>
              <a:ahLst/>
              <a:cxnLst>
                <a:cxn ang="0">
                  <a:pos x="0" y="0"/>
                </a:cxn>
                <a:cxn ang="0">
                  <a:pos x="10" y="5"/>
                </a:cxn>
                <a:cxn ang="0">
                  <a:pos x="10" y="10"/>
                </a:cxn>
                <a:cxn ang="0">
                  <a:pos x="16" y="16"/>
                </a:cxn>
                <a:cxn ang="0">
                  <a:pos x="16" y="23"/>
                </a:cxn>
                <a:cxn ang="0">
                  <a:pos x="16" y="30"/>
                </a:cxn>
                <a:cxn ang="0">
                  <a:pos x="16" y="37"/>
                </a:cxn>
                <a:cxn ang="0">
                  <a:pos x="16" y="44"/>
                </a:cxn>
                <a:cxn ang="0">
                  <a:pos x="10" y="51"/>
                </a:cxn>
                <a:cxn ang="0">
                  <a:pos x="10" y="58"/>
                </a:cxn>
                <a:cxn ang="0">
                  <a:pos x="5" y="63"/>
                </a:cxn>
                <a:cxn ang="0">
                  <a:pos x="5" y="66"/>
                </a:cxn>
                <a:cxn ang="0">
                  <a:pos x="5" y="69"/>
                </a:cxn>
                <a:cxn ang="0">
                  <a:pos x="0" y="72"/>
                </a:cxn>
                <a:cxn ang="0">
                  <a:pos x="0" y="75"/>
                </a:cxn>
                <a:cxn ang="0">
                  <a:pos x="0" y="76"/>
                </a:cxn>
              </a:cxnLst>
              <a:rect l="0" t="0" r="r" b="b"/>
              <a:pathLst>
                <a:path w="17" h="77">
                  <a:moveTo>
                    <a:pt x="0" y="0"/>
                  </a:moveTo>
                  <a:lnTo>
                    <a:pt x="10" y="5"/>
                  </a:lnTo>
                  <a:lnTo>
                    <a:pt x="10" y="10"/>
                  </a:lnTo>
                  <a:lnTo>
                    <a:pt x="16" y="16"/>
                  </a:lnTo>
                  <a:lnTo>
                    <a:pt x="16" y="23"/>
                  </a:lnTo>
                  <a:lnTo>
                    <a:pt x="16" y="30"/>
                  </a:lnTo>
                  <a:lnTo>
                    <a:pt x="16" y="37"/>
                  </a:lnTo>
                  <a:lnTo>
                    <a:pt x="16" y="44"/>
                  </a:lnTo>
                  <a:lnTo>
                    <a:pt x="10" y="51"/>
                  </a:lnTo>
                  <a:lnTo>
                    <a:pt x="10" y="58"/>
                  </a:lnTo>
                  <a:lnTo>
                    <a:pt x="5" y="63"/>
                  </a:lnTo>
                  <a:lnTo>
                    <a:pt x="5" y="66"/>
                  </a:lnTo>
                  <a:lnTo>
                    <a:pt x="5" y="69"/>
                  </a:lnTo>
                  <a:lnTo>
                    <a:pt x="0" y="72"/>
                  </a:lnTo>
                  <a:lnTo>
                    <a:pt x="0" y="75"/>
                  </a:lnTo>
                  <a:lnTo>
                    <a:pt x="0" y="76"/>
                  </a:lnTo>
                </a:path>
              </a:pathLst>
            </a:custGeom>
            <a:noFill/>
            <a:ln w="12700" cap="rnd" cmpd="sng">
              <a:solidFill>
                <a:srgbClr val="9514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24" name="Freeform 900"/>
            <p:cNvSpPr>
              <a:spLocks/>
            </p:cNvSpPr>
            <p:nvPr/>
          </p:nvSpPr>
          <p:spPr bwMode="auto">
            <a:xfrm>
              <a:off x="509" y="515"/>
              <a:ext cx="17" cy="76"/>
            </a:xfrm>
            <a:custGeom>
              <a:avLst/>
              <a:gdLst/>
              <a:ahLst/>
              <a:cxnLst>
                <a:cxn ang="0">
                  <a:pos x="0" y="0"/>
                </a:cxn>
                <a:cxn ang="0">
                  <a:pos x="5" y="5"/>
                </a:cxn>
                <a:cxn ang="0">
                  <a:pos x="10" y="10"/>
                </a:cxn>
                <a:cxn ang="0">
                  <a:pos x="16" y="16"/>
                </a:cxn>
                <a:cxn ang="0">
                  <a:pos x="16" y="23"/>
                </a:cxn>
                <a:cxn ang="0">
                  <a:pos x="16" y="29"/>
                </a:cxn>
                <a:cxn ang="0">
                  <a:pos x="16" y="36"/>
                </a:cxn>
                <a:cxn ang="0">
                  <a:pos x="16" y="44"/>
                </a:cxn>
                <a:cxn ang="0">
                  <a:pos x="10" y="51"/>
                </a:cxn>
                <a:cxn ang="0">
                  <a:pos x="10" y="57"/>
                </a:cxn>
                <a:cxn ang="0">
                  <a:pos x="5" y="63"/>
                </a:cxn>
                <a:cxn ang="0">
                  <a:pos x="5" y="66"/>
                </a:cxn>
                <a:cxn ang="0">
                  <a:pos x="5" y="69"/>
                </a:cxn>
                <a:cxn ang="0">
                  <a:pos x="0" y="72"/>
                </a:cxn>
                <a:cxn ang="0">
                  <a:pos x="0" y="74"/>
                </a:cxn>
                <a:cxn ang="0">
                  <a:pos x="0" y="75"/>
                </a:cxn>
              </a:cxnLst>
              <a:rect l="0" t="0" r="r" b="b"/>
              <a:pathLst>
                <a:path w="17" h="76">
                  <a:moveTo>
                    <a:pt x="0" y="0"/>
                  </a:moveTo>
                  <a:lnTo>
                    <a:pt x="5" y="5"/>
                  </a:lnTo>
                  <a:lnTo>
                    <a:pt x="10" y="10"/>
                  </a:lnTo>
                  <a:lnTo>
                    <a:pt x="16" y="16"/>
                  </a:lnTo>
                  <a:lnTo>
                    <a:pt x="16" y="23"/>
                  </a:lnTo>
                  <a:lnTo>
                    <a:pt x="16" y="29"/>
                  </a:lnTo>
                  <a:lnTo>
                    <a:pt x="16" y="36"/>
                  </a:lnTo>
                  <a:lnTo>
                    <a:pt x="16" y="44"/>
                  </a:lnTo>
                  <a:lnTo>
                    <a:pt x="10" y="51"/>
                  </a:lnTo>
                  <a:lnTo>
                    <a:pt x="10" y="57"/>
                  </a:lnTo>
                  <a:lnTo>
                    <a:pt x="5" y="63"/>
                  </a:lnTo>
                  <a:lnTo>
                    <a:pt x="5" y="66"/>
                  </a:lnTo>
                  <a:lnTo>
                    <a:pt x="5" y="69"/>
                  </a:lnTo>
                  <a:lnTo>
                    <a:pt x="0" y="72"/>
                  </a:lnTo>
                  <a:lnTo>
                    <a:pt x="0" y="74"/>
                  </a:lnTo>
                  <a:lnTo>
                    <a:pt x="0" y="75"/>
                  </a:lnTo>
                </a:path>
              </a:pathLst>
            </a:custGeom>
            <a:noFill/>
            <a:ln w="12700" cap="rnd" cmpd="sng">
              <a:solidFill>
                <a:srgbClr val="9413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25" name="Freeform 901"/>
            <p:cNvSpPr>
              <a:spLocks/>
            </p:cNvSpPr>
            <p:nvPr/>
          </p:nvSpPr>
          <p:spPr bwMode="auto">
            <a:xfrm>
              <a:off x="509" y="516"/>
              <a:ext cx="17" cy="75"/>
            </a:xfrm>
            <a:custGeom>
              <a:avLst/>
              <a:gdLst/>
              <a:ahLst/>
              <a:cxnLst>
                <a:cxn ang="0">
                  <a:pos x="0" y="0"/>
                </a:cxn>
                <a:cxn ang="0">
                  <a:pos x="5" y="4"/>
                </a:cxn>
                <a:cxn ang="0">
                  <a:pos x="10" y="9"/>
                </a:cxn>
                <a:cxn ang="0">
                  <a:pos x="16" y="15"/>
                </a:cxn>
                <a:cxn ang="0">
                  <a:pos x="16" y="21"/>
                </a:cxn>
                <a:cxn ang="0">
                  <a:pos x="16" y="28"/>
                </a:cxn>
                <a:cxn ang="0">
                  <a:pos x="16" y="35"/>
                </a:cxn>
                <a:cxn ang="0">
                  <a:pos x="10" y="42"/>
                </a:cxn>
                <a:cxn ang="0">
                  <a:pos x="10" y="49"/>
                </a:cxn>
                <a:cxn ang="0">
                  <a:pos x="10" y="56"/>
                </a:cxn>
                <a:cxn ang="0">
                  <a:pos x="5" y="62"/>
                </a:cxn>
                <a:cxn ang="0">
                  <a:pos x="5" y="64"/>
                </a:cxn>
                <a:cxn ang="0">
                  <a:pos x="5" y="67"/>
                </a:cxn>
                <a:cxn ang="0">
                  <a:pos x="0" y="71"/>
                </a:cxn>
                <a:cxn ang="0">
                  <a:pos x="0" y="73"/>
                </a:cxn>
                <a:cxn ang="0">
                  <a:pos x="0" y="74"/>
                </a:cxn>
              </a:cxnLst>
              <a:rect l="0" t="0" r="r" b="b"/>
              <a:pathLst>
                <a:path w="17" h="75">
                  <a:moveTo>
                    <a:pt x="0" y="0"/>
                  </a:moveTo>
                  <a:lnTo>
                    <a:pt x="5" y="4"/>
                  </a:lnTo>
                  <a:lnTo>
                    <a:pt x="10" y="9"/>
                  </a:lnTo>
                  <a:lnTo>
                    <a:pt x="16" y="15"/>
                  </a:lnTo>
                  <a:lnTo>
                    <a:pt x="16" y="21"/>
                  </a:lnTo>
                  <a:lnTo>
                    <a:pt x="16" y="28"/>
                  </a:lnTo>
                  <a:lnTo>
                    <a:pt x="16" y="35"/>
                  </a:lnTo>
                  <a:lnTo>
                    <a:pt x="10" y="42"/>
                  </a:lnTo>
                  <a:lnTo>
                    <a:pt x="10" y="49"/>
                  </a:lnTo>
                  <a:lnTo>
                    <a:pt x="10" y="56"/>
                  </a:lnTo>
                  <a:lnTo>
                    <a:pt x="5" y="62"/>
                  </a:lnTo>
                  <a:lnTo>
                    <a:pt x="5" y="64"/>
                  </a:lnTo>
                  <a:lnTo>
                    <a:pt x="5" y="67"/>
                  </a:lnTo>
                  <a:lnTo>
                    <a:pt x="0" y="71"/>
                  </a:lnTo>
                  <a:lnTo>
                    <a:pt x="0" y="73"/>
                  </a:lnTo>
                  <a:lnTo>
                    <a:pt x="0" y="74"/>
                  </a:lnTo>
                </a:path>
              </a:pathLst>
            </a:custGeom>
            <a:noFill/>
            <a:ln w="12700" cap="rnd" cmpd="sng">
              <a:solidFill>
                <a:srgbClr val="9411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26" name="Freeform 902"/>
            <p:cNvSpPr>
              <a:spLocks/>
            </p:cNvSpPr>
            <p:nvPr/>
          </p:nvSpPr>
          <p:spPr bwMode="auto">
            <a:xfrm>
              <a:off x="509" y="516"/>
              <a:ext cx="17" cy="75"/>
            </a:xfrm>
            <a:custGeom>
              <a:avLst/>
              <a:gdLst/>
              <a:ahLst/>
              <a:cxnLst>
                <a:cxn ang="0">
                  <a:pos x="0" y="0"/>
                </a:cxn>
                <a:cxn ang="0">
                  <a:pos x="5" y="4"/>
                </a:cxn>
                <a:cxn ang="0">
                  <a:pos x="10" y="9"/>
                </a:cxn>
                <a:cxn ang="0">
                  <a:pos x="16" y="14"/>
                </a:cxn>
                <a:cxn ang="0">
                  <a:pos x="16" y="21"/>
                </a:cxn>
                <a:cxn ang="0">
                  <a:pos x="16" y="28"/>
                </a:cxn>
                <a:cxn ang="0">
                  <a:pos x="16" y="34"/>
                </a:cxn>
                <a:cxn ang="0">
                  <a:pos x="10" y="42"/>
                </a:cxn>
                <a:cxn ang="0">
                  <a:pos x="10" y="49"/>
                </a:cxn>
                <a:cxn ang="0">
                  <a:pos x="10" y="56"/>
                </a:cxn>
                <a:cxn ang="0">
                  <a:pos x="5" y="62"/>
                </a:cxn>
                <a:cxn ang="0">
                  <a:pos x="5" y="64"/>
                </a:cxn>
                <a:cxn ang="0">
                  <a:pos x="5" y="67"/>
                </a:cxn>
                <a:cxn ang="0">
                  <a:pos x="0" y="70"/>
                </a:cxn>
                <a:cxn ang="0">
                  <a:pos x="0" y="73"/>
                </a:cxn>
                <a:cxn ang="0">
                  <a:pos x="0" y="74"/>
                </a:cxn>
              </a:cxnLst>
              <a:rect l="0" t="0" r="r" b="b"/>
              <a:pathLst>
                <a:path w="17" h="75">
                  <a:moveTo>
                    <a:pt x="0" y="0"/>
                  </a:moveTo>
                  <a:lnTo>
                    <a:pt x="5" y="4"/>
                  </a:lnTo>
                  <a:lnTo>
                    <a:pt x="10" y="9"/>
                  </a:lnTo>
                  <a:lnTo>
                    <a:pt x="16" y="14"/>
                  </a:lnTo>
                  <a:lnTo>
                    <a:pt x="16" y="21"/>
                  </a:lnTo>
                  <a:lnTo>
                    <a:pt x="16" y="28"/>
                  </a:lnTo>
                  <a:lnTo>
                    <a:pt x="16" y="34"/>
                  </a:lnTo>
                  <a:lnTo>
                    <a:pt x="10" y="42"/>
                  </a:lnTo>
                  <a:lnTo>
                    <a:pt x="10" y="49"/>
                  </a:lnTo>
                  <a:lnTo>
                    <a:pt x="10" y="56"/>
                  </a:lnTo>
                  <a:lnTo>
                    <a:pt x="5" y="62"/>
                  </a:lnTo>
                  <a:lnTo>
                    <a:pt x="5" y="64"/>
                  </a:lnTo>
                  <a:lnTo>
                    <a:pt x="5" y="67"/>
                  </a:lnTo>
                  <a:lnTo>
                    <a:pt x="0" y="70"/>
                  </a:lnTo>
                  <a:lnTo>
                    <a:pt x="0" y="73"/>
                  </a:lnTo>
                  <a:lnTo>
                    <a:pt x="0" y="74"/>
                  </a:lnTo>
                </a:path>
              </a:pathLst>
            </a:custGeom>
            <a:noFill/>
            <a:ln w="12700" cap="rnd" cmpd="sng">
              <a:solidFill>
                <a:srgbClr val="931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27" name="Freeform 903"/>
            <p:cNvSpPr>
              <a:spLocks/>
            </p:cNvSpPr>
            <p:nvPr/>
          </p:nvSpPr>
          <p:spPr bwMode="auto">
            <a:xfrm>
              <a:off x="509" y="516"/>
              <a:ext cx="17" cy="75"/>
            </a:xfrm>
            <a:custGeom>
              <a:avLst/>
              <a:gdLst/>
              <a:ahLst/>
              <a:cxnLst>
                <a:cxn ang="0">
                  <a:pos x="0" y="0"/>
                </a:cxn>
                <a:cxn ang="0">
                  <a:pos x="5" y="4"/>
                </a:cxn>
                <a:cxn ang="0">
                  <a:pos x="10" y="8"/>
                </a:cxn>
                <a:cxn ang="0">
                  <a:pos x="16" y="14"/>
                </a:cxn>
                <a:cxn ang="0">
                  <a:pos x="16" y="20"/>
                </a:cxn>
                <a:cxn ang="0">
                  <a:pos x="16" y="27"/>
                </a:cxn>
                <a:cxn ang="0">
                  <a:pos x="16" y="34"/>
                </a:cxn>
                <a:cxn ang="0">
                  <a:pos x="10" y="41"/>
                </a:cxn>
                <a:cxn ang="0">
                  <a:pos x="10" y="48"/>
                </a:cxn>
                <a:cxn ang="0">
                  <a:pos x="10" y="55"/>
                </a:cxn>
                <a:cxn ang="0">
                  <a:pos x="5" y="61"/>
                </a:cxn>
                <a:cxn ang="0">
                  <a:pos x="5" y="64"/>
                </a:cxn>
                <a:cxn ang="0">
                  <a:pos x="5" y="67"/>
                </a:cxn>
                <a:cxn ang="0">
                  <a:pos x="0" y="70"/>
                </a:cxn>
                <a:cxn ang="0">
                  <a:pos x="0" y="73"/>
                </a:cxn>
                <a:cxn ang="0">
                  <a:pos x="0" y="74"/>
                </a:cxn>
              </a:cxnLst>
              <a:rect l="0" t="0" r="r" b="b"/>
              <a:pathLst>
                <a:path w="17" h="75">
                  <a:moveTo>
                    <a:pt x="0" y="0"/>
                  </a:moveTo>
                  <a:lnTo>
                    <a:pt x="5" y="4"/>
                  </a:lnTo>
                  <a:lnTo>
                    <a:pt x="10" y="8"/>
                  </a:lnTo>
                  <a:lnTo>
                    <a:pt x="16" y="14"/>
                  </a:lnTo>
                  <a:lnTo>
                    <a:pt x="16" y="20"/>
                  </a:lnTo>
                  <a:lnTo>
                    <a:pt x="16" y="27"/>
                  </a:lnTo>
                  <a:lnTo>
                    <a:pt x="16" y="34"/>
                  </a:lnTo>
                  <a:lnTo>
                    <a:pt x="10" y="41"/>
                  </a:lnTo>
                  <a:lnTo>
                    <a:pt x="10" y="48"/>
                  </a:lnTo>
                  <a:lnTo>
                    <a:pt x="10" y="55"/>
                  </a:lnTo>
                  <a:lnTo>
                    <a:pt x="5" y="61"/>
                  </a:lnTo>
                  <a:lnTo>
                    <a:pt x="5" y="64"/>
                  </a:lnTo>
                  <a:lnTo>
                    <a:pt x="5" y="67"/>
                  </a:lnTo>
                  <a:lnTo>
                    <a:pt x="0" y="70"/>
                  </a:lnTo>
                  <a:lnTo>
                    <a:pt x="0" y="73"/>
                  </a:lnTo>
                  <a:lnTo>
                    <a:pt x="0" y="74"/>
                  </a:lnTo>
                </a:path>
              </a:pathLst>
            </a:custGeom>
            <a:noFill/>
            <a:ln w="12700" cap="rnd" cmpd="sng">
              <a:solidFill>
                <a:srgbClr val="930F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28" name="Freeform 904"/>
            <p:cNvSpPr>
              <a:spLocks/>
            </p:cNvSpPr>
            <p:nvPr/>
          </p:nvSpPr>
          <p:spPr bwMode="auto">
            <a:xfrm>
              <a:off x="509" y="516"/>
              <a:ext cx="17" cy="74"/>
            </a:xfrm>
            <a:custGeom>
              <a:avLst/>
              <a:gdLst/>
              <a:ahLst/>
              <a:cxnLst>
                <a:cxn ang="0">
                  <a:pos x="0" y="0"/>
                </a:cxn>
                <a:cxn ang="0">
                  <a:pos x="5" y="4"/>
                </a:cxn>
                <a:cxn ang="0">
                  <a:pos x="10" y="8"/>
                </a:cxn>
                <a:cxn ang="0">
                  <a:pos x="16" y="14"/>
                </a:cxn>
                <a:cxn ang="0">
                  <a:pos x="16" y="20"/>
                </a:cxn>
                <a:cxn ang="0">
                  <a:pos x="16" y="27"/>
                </a:cxn>
                <a:cxn ang="0">
                  <a:pos x="16" y="34"/>
                </a:cxn>
                <a:cxn ang="0">
                  <a:pos x="10" y="41"/>
                </a:cxn>
                <a:cxn ang="0">
                  <a:pos x="10" y="48"/>
                </a:cxn>
                <a:cxn ang="0">
                  <a:pos x="10" y="55"/>
                </a:cxn>
                <a:cxn ang="0">
                  <a:pos x="5" y="61"/>
                </a:cxn>
                <a:cxn ang="0">
                  <a:pos x="5" y="64"/>
                </a:cxn>
                <a:cxn ang="0">
                  <a:pos x="5" y="67"/>
                </a:cxn>
                <a:cxn ang="0">
                  <a:pos x="5" y="70"/>
                </a:cxn>
                <a:cxn ang="0">
                  <a:pos x="0" y="72"/>
                </a:cxn>
                <a:cxn ang="0">
                  <a:pos x="0" y="73"/>
                </a:cxn>
              </a:cxnLst>
              <a:rect l="0" t="0" r="r" b="b"/>
              <a:pathLst>
                <a:path w="17" h="74">
                  <a:moveTo>
                    <a:pt x="0" y="0"/>
                  </a:moveTo>
                  <a:lnTo>
                    <a:pt x="5" y="4"/>
                  </a:lnTo>
                  <a:lnTo>
                    <a:pt x="10" y="8"/>
                  </a:lnTo>
                  <a:lnTo>
                    <a:pt x="16" y="14"/>
                  </a:lnTo>
                  <a:lnTo>
                    <a:pt x="16" y="20"/>
                  </a:lnTo>
                  <a:lnTo>
                    <a:pt x="16" y="27"/>
                  </a:lnTo>
                  <a:lnTo>
                    <a:pt x="16" y="34"/>
                  </a:lnTo>
                  <a:lnTo>
                    <a:pt x="10" y="41"/>
                  </a:lnTo>
                  <a:lnTo>
                    <a:pt x="10" y="48"/>
                  </a:lnTo>
                  <a:lnTo>
                    <a:pt x="10" y="55"/>
                  </a:lnTo>
                  <a:lnTo>
                    <a:pt x="5" y="61"/>
                  </a:lnTo>
                  <a:lnTo>
                    <a:pt x="5" y="64"/>
                  </a:lnTo>
                  <a:lnTo>
                    <a:pt x="5" y="67"/>
                  </a:lnTo>
                  <a:lnTo>
                    <a:pt x="5" y="70"/>
                  </a:lnTo>
                  <a:lnTo>
                    <a:pt x="0" y="72"/>
                  </a:lnTo>
                  <a:lnTo>
                    <a:pt x="0" y="73"/>
                  </a:lnTo>
                </a:path>
              </a:pathLst>
            </a:custGeom>
            <a:noFill/>
            <a:ln w="12700" cap="rnd" cmpd="sng">
              <a:solidFill>
                <a:srgbClr val="930E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29" name="Freeform 905"/>
            <p:cNvSpPr>
              <a:spLocks/>
            </p:cNvSpPr>
            <p:nvPr/>
          </p:nvSpPr>
          <p:spPr bwMode="auto">
            <a:xfrm>
              <a:off x="509" y="516"/>
              <a:ext cx="17" cy="74"/>
            </a:xfrm>
            <a:custGeom>
              <a:avLst/>
              <a:gdLst/>
              <a:ahLst/>
              <a:cxnLst>
                <a:cxn ang="0">
                  <a:pos x="0" y="0"/>
                </a:cxn>
                <a:cxn ang="0">
                  <a:pos x="5" y="3"/>
                </a:cxn>
                <a:cxn ang="0">
                  <a:pos x="10" y="8"/>
                </a:cxn>
                <a:cxn ang="0">
                  <a:pos x="10" y="14"/>
                </a:cxn>
                <a:cxn ang="0">
                  <a:pos x="16" y="20"/>
                </a:cxn>
                <a:cxn ang="0">
                  <a:pos x="16" y="26"/>
                </a:cxn>
                <a:cxn ang="0">
                  <a:pos x="16" y="33"/>
                </a:cxn>
                <a:cxn ang="0">
                  <a:pos x="10" y="41"/>
                </a:cxn>
                <a:cxn ang="0">
                  <a:pos x="10" y="47"/>
                </a:cxn>
                <a:cxn ang="0">
                  <a:pos x="10" y="54"/>
                </a:cxn>
                <a:cxn ang="0">
                  <a:pos x="5" y="61"/>
                </a:cxn>
                <a:cxn ang="0">
                  <a:pos x="5" y="63"/>
                </a:cxn>
                <a:cxn ang="0">
                  <a:pos x="5" y="66"/>
                </a:cxn>
                <a:cxn ang="0">
                  <a:pos x="5" y="70"/>
                </a:cxn>
                <a:cxn ang="0">
                  <a:pos x="0" y="72"/>
                </a:cxn>
                <a:cxn ang="0">
                  <a:pos x="0" y="73"/>
                </a:cxn>
              </a:cxnLst>
              <a:rect l="0" t="0" r="r" b="b"/>
              <a:pathLst>
                <a:path w="17" h="74">
                  <a:moveTo>
                    <a:pt x="0" y="0"/>
                  </a:moveTo>
                  <a:lnTo>
                    <a:pt x="5" y="3"/>
                  </a:lnTo>
                  <a:lnTo>
                    <a:pt x="10" y="8"/>
                  </a:lnTo>
                  <a:lnTo>
                    <a:pt x="10" y="14"/>
                  </a:lnTo>
                  <a:lnTo>
                    <a:pt x="16" y="20"/>
                  </a:lnTo>
                  <a:lnTo>
                    <a:pt x="16" y="26"/>
                  </a:lnTo>
                  <a:lnTo>
                    <a:pt x="16" y="33"/>
                  </a:lnTo>
                  <a:lnTo>
                    <a:pt x="10" y="41"/>
                  </a:lnTo>
                  <a:lnTo>
                    <a:pt x="10" y="47"/>
                  </a:lnTo>
                  <a:lnTo>
                    <a:pt x="10" y="54"/>
                  </a:lnTo>
                  <a:lnTo>
                    <a:pt x="5" y="61"/>
                  </a:lnTo>
                  <a:lnTo>
                    <a:pt x="5" y="63"/>
                  </a:lnTo>
                  <a:lnTo>
                    <a:pt x="5" y="66"/>
                  </a:lnTo>
                  <a:lnTo>
                    <a:pt x="5" y="70"/>
                  </a:lnTo>
                  <a:lnTo>
                    <a:pt x="0" y="72"/>
                  </a:lnTo>
                  <a:lnTo>
                    <a:pt x="0" y="73"/>
                  </a:lnTo>
                </a:path>
              </a:pathLst>
            </a:custGeom>
            <a:noFill/>
            <a:ln w="12700" cap="rnd" cmpd="sng">
              <a:solidFill>
                <a:srgbClr val="920D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30" name="Freeform 906"/>
            <p:cNvSpPr>
              <a:spLocks/>
            </p:cNvSpPr>
            <p:nvPr/>
          </p:nvSpPr>
          <p:spPr bwMode="auto">
            <a:xfrm>
              <a:off x="509" y="516"/>
              <a:ext cx="17" cy="74"/>
            </a:xfrm>
            <a:custGeom>
              <a:avLst/>
              <a:gdLst/>
              <a:ahLst/>
              <a:cxnLst>
                <a:cxn ang="0">
                  <a:pos x="0" y="0"/>
                </a:cxn>
                <a:cxn ang="0">
                  <a:pos x="5" y="3"/>
                </a:cxn>
                <a:cxn ang="0">
                  <a:pos x="10" y="8"/>
                </a:cxn>
                <a:cxn ang="0">
                  <a:pos x="10" y="13"/>
                </a:cxn>
                <a:cxn ang="0">
                  <a:pos x="16" y="19"/>
                </a:cxn>
                <a:cxn ang="0">
                  <a:pos x="16" y="26"/>
                </a:cxn>
                <a:cxn ang="0">
                  <a:pos x="16" y="33"/>
                </a:cxn>
                <a:cxn ang="0">
                  <a:pos x="10" y="40"/>
                </a:cxn>
                <a:cxn ang="0">
                  <a:pos x="10" y="47"/>
                </a:cxn>
                <a:cxn ang="0">
                  <a:pos x="10" y="54"/>
                </a:cxn>
                <a:cxn ang="0">
                  <a:pos x="5" y="61"/>
                </a:cxn>
                <a:cxn ang="0">
                  <a:pos x="5" y="63"/>
                </a:cxn>
                <a:cxn ang="0">
                  <a:pos x="5" y="66"/>
                </a:cxn>
                <a:cxn ang="0">
                  <a:pos x="5" y="69"/>
                </a:cxn>
                <a:cxn ang="0">
                  <a:pos x="0" y="72"/>
                </a:cxn>
                <a:cxn ang="0">
                  <a:pos x="0" y="73"/>
                </a:cxn>
              </a:cxnLst>
              <a:rect l="0" t="0" r="r" b="b"/>
              <a:pathLst>
                <a:path w="17" h="74">
                  <a:moveTo>
                    <a:pt x="0" y="0"/>
                  </a:moveTo>
                  <a:lnTo>
                    <a:pt x="5" y="3"/>
                  </a:lnTo>
                  <a:lnTo>
                    <a:pt x="10" y="8"/>
                  </a:lnTo>
                  <a:lnTo>
                    <a:pt x="10" y="13"/>
                  </a:lnTo>
                  <a:lnTo>
                    <a:pt x="16" y="19"/>
                  </a:lnTo>
                  <a:lnTo>
                    <a:pt x="16" y="26"/>
                  </a:lnTo>
                  <a:lnTo>
                    <a:pt x="16" y="33"/>
                  </a:lnTo>
                  <a:lnTo>
                    <a:pt x="10" y="40"/>
                  </a:lnTo>
                  <a:lnTo>
                    <a:pt x="10" y="47"/>
                  </a:lnTo>
                  <a:lnTo>
                    <a:pt x="10" y="54"/>
                  </a:lnTo>
                  <a:lnTo>
                    <a:pt x="5" y="61"/>
                  </a:lnTo>
                  <a:lnTo>
                    <a:pt x="5" y="63"/>
                  </a:lnTo>
                  <a:lnTo>
                    <a:pt x="5" y="66"/>
                  </a:lnTo>
                  <a:lnTo>
                    <a:pt x="5" y="69"/>
                  </a:lnTo>
                  <a:lnTo>
                    <a:pt x="0" y="72"/>
                  </a:lnTo>
                  <a:lnTo>
                    <a:pt x="0" y="73"/>
                  </a:lnTo>
                </a:path>
              </a:pathLst>
            </a:custGeom>
            <a:noFill/>
            <a:ln w="12700" cap="rnd" cmpd="sng">
              <a:solidFill>
                <a:srgbClr val="920B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31" name="Freeform 907"/>
            <p:cNvSpPr>
              <a:spLocks/>
            </p:cNvSpPr>
            <p:nvPr/>
          </p:nvSpPr>
          <p:spPr bwMode="auto">
            <a:xfrm>
              <a:off x="509" y="516"/>
              <a:ext cx="17" cy="74"/>
            </a:xfrm>
            <a:custGeom>
              <a:avLst/>
              <a:gdLst/>
              <a:ahLst/>
              <a:cxnLst>
                <a:cxn ang="0">
                  <a:pos x="0" y="0"/>
                </a:cxn>
                <a:cxn ang="0">
                  <a:pos x="5" y="3"/>
                </a:cxn>
                <a:cxn ang="0">
                  <a:pos x="10" y="8"/>
                </a:cxn>
                <a:cxn ang="0">
                  <a:pos x="10" y="13"/>
                </a:cxn>
                <a:cxn ang="0">
                  <a:pos x="16" y="19"/>
                </a:cxn>
                <a:cxn ang="0">
                  <a:pos x="16" y="26"/>
                </a:cxn>
                <a:cxn ang="0">
                  <a:pos x="16" y="33"/>
                </a:cxn>
                <a:cxn ang="0">
                  <a:pos x="10" y="40"/>
                </a:cxn>
                <a:cxn ang="0">
                  <a:pos x="10" y="47"/>
                </a:cxn>
                <a:cxn ang="0">
                  <a:pos x="10" y="54"/>
                </a:cxn>
                <a:cxn ang="0">
                  <a:pos x="5" y="60"/>
                </a:cxn>
                <a:cxn ang="0">
                  <a:pos x="5" y="63"/>
                </a:cxn>
                <a:cxn ang="0">
                  <a:pos x="5" y="66"/>
                </a:cxn>
                <a:cxn ang="0">
                  <a:pos x="5" y="69"/>
                </a:cxn>
                <a:cxn ang="0">
                  <a:pos x="0" y="71"/>
                </a:cxn>
                <a:cxn ang="0">
                  <a:pos x="0" y="73"/>
                </a:cxn>
              </a:cxnLst>
              <a:rect l="0" t="0" r="r" b="b"/>
              <a:pathLst>
                <a:path w="17" h="74">
                  <a:moveTo>
                    <a:pt x="0" y="0"/>
                  </a:moveTo>
                  <a:lnTo>
                    <a:pt x="5" y="3"/>
                  </a:lnTo>
                  <a:lnTo>
                    <a:pt x="10" y="8"/>
                  </a:lnTo>
                  <a:lnTo>
                    <a:pt x="10" y="13"/>
                  </a:lnTo>
                  <a:lnTo>
                    <a:pt x="16" y="19"/>
                  </a:lnTo>
                  <a:lnTo>
                    <a:pt x="16" y="26"/>
                  </a:lnTo>
                  <a:lnTo>
                    <a:pt x="16" y="33"/>
                  </a:lnTo>
                  <a:lnTo>
                    <a:pt x="10" y="40"/>
                  </a:lnTo>
                  <a:lnTo>
                    <a:pt x="10" y="47"/>
                  </a:lnTo>
                  <a:lnTo>
                    <a:pt x="10" y="54"/>
                  </a:lnTo>
                  <a:lnTo>
                    <a:pt x="5" y="60"/>
                  </a:lnTo>
                  <a:lnTo>
                    <a:pt x="5" y="63"/>
                  </a:lnTo>
                  <a:lnTo>
                    <a:pt x="5" y="66"/>
                  </a:lnTo>
                  <a:lnTo>
                    <a:pt x="5" y="69"/>
                  </a:lnTo>
                  <a:lnTo>
                    <a:pt x="0" y="71"/>
                  </a:lnTo>
                  <a:lnTo>
                    <a:pt x="0" y="73"/>
                  </a:lnTo>
                </a:path>
              </a:pathLst>
            </a:custGeom>
            <a:noFill/>
            <a:ln w="12700" cap="rnd" cmpd="sng">
              <a:solidFill>
                <a:srgbClr val="910A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32" name="Freeform 908"/>
            <p:cNvSpPr>
              <a:spLocks/>
            </p:cNvSpPr>
            <p:nvPr/>
          </p:nvSpPr>
          <p:spPr bwMode="auto">
            <a:xfrm>
              <a:off x="509" y="516"/>
              <a:ext cx="17" cy="72"/>
            </a:xfrm>
            <a:custGeom>
              <a:avLst/>
              <a:gdLst/>
              <a:ahLst/>
              <a:cxnLst>
                <a:cxn ang="0">
                  <a:pos x="0" y="0"/>
                </a:cxn>
                <a:cxn ang="0">
                  <a:pos x="5" y="3"/>
                </a:cxn>
                <a:cxn ang="0">
                  <a:pos x="10" y="7"/>
                </a:cxn>
                <a:cxn ang="0">
                  <a:pos x="10" y="13"/>
                </a:cxn>
                <a:cxn ang="0">
                  <a:pos x="10" y="19"/>
                </a:cxn>
                <a:cxn ang="0">
                  <a:pos x="16" y="25"/>
                </a:cxn>
                <a:cxn ang="0">
                  <a:pos x="16" y="32"/>
                </a:cxn>
                <a:cxn ang="0">
                  <a:pos x="10" y="39"/>
                </a:cxn>
                <a:cxn ang="0">
                  <a:pos x="10" y="47"/>
                </a:cxn>
                <a:cxn ang="0">
                  <a:pos x="10" y="53"/>
                </a:cxn>
                <a:cxn ang="0">
                  <a:pos x="5" y="60"/>
                </a:cxn>
                <a:cxn ang="0">
                  <a:pos x="5" y="63"/>
                </a:cxn>
                <a:cxn ang="0">
                  <a:pos x="5" y="65"/>
                </a:cxn>
                <a:cxn ang="0">
                  <a:pos x="5" y="69"/>
                </a:cxn>
                <a:cxn ang="0">
                  <a:pos x="0" y="71"/>
                </a:cxn>
                <a:cxn ang="0">
                  <a:pos x="0" y="72"/>
                </a:cxn>
              </a:cxnLst>
              <a:rect l="0" t="0" r="r" b="b"/>
              <a:pathLst>
                <a:path w="17" h="73">
                  <a:moveTo>
                    <a:pt x="0" y="0"/>
                  </a:moveTo>
                  <a:lnTo>
                    <a:pt x="5" y="3"/>
                  </a:lnTo>
                  <a:lnTo>
                    <a:pt x="10" y="7"/>
                  </a:lnTo>
                  <a:lnTo>
                    <a:pt x="10" y="13"/>
                  </a:lnTo>
                  <a:lnTo>
                    <a:pt x="10" y="19"/>
                  </a:lnTo>
                  <a:lnTo>
                    <a:pt x="16" y="25"/>
                  </a:lnTo>
                  <a:lnTo>
                    <a:pt x="16" y="32"/>
                  </a:lnTo>
                  <a:lnTo>
                    <a:pt x="10" y="39"/>
                  </a:lnTo>
                  <a:lnTo>
                    <a:pt x="10" y="47"/>
                  </a:lnTo>
                  <a:lnTo>
                    <a:pt x="10" y="53"/>
                  </a:lnTo>
                  <a:lnTo>
                    <a:pt x="5" y="60"/>
                  </a:lnTo>
                  <a:lnTo>
                    <a:pt x="5" y="63"/>
                  </a:lnTo>
                  <a:lnTo>
                    <a:pt x="5" y="65"/>
                  </a:lnTo>
                  <a:lnTo>
                    <a:pt x="5" y="69"/>
                  </a:lnTo>
                  <a:lnTo>
                    <a:pt x="0" y="71"/>
                  </a:lnTo>
                  <a:lnTo>
                    <a:pt x="0" y="72"/>
                  </a:lnTo>
                </a:path>
              </a:pathLst>
            </a:custGeom>
            <a:noFill/>
            <a:ln w="12700" cap="rnd" cmpd="sng">
              <a:solidFill>
                <a:srgbClr val="9109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33" name="Freeform 909"/>
            <p:cNvSpPr>
              <a:spLocks/>
            </p:cNvSpPr>
            <p:nvPr/>
          </p:nvSpPr>
          <p:spPr bwMode="auto">
            <a:xfrm>
              <a:off x="509" y="516"/>
              <a:ext cx="17" cy="72"/>
            </a:xfrm>
            <a:custGeom>
              <a:avLst/>
              <a:gdLst/>
              <a:ahLst/>
              <a:cxnLst>
                <a:cxn ang="0">
                  <a:pos x="0" y="0"/>
                </a:cxn>
                <a:cxn ang="0">
                  <a:pos x="5" y="3"/>
                </a:cxn>
                <a:cxn ang="0">
                  <a:pos x="10" y="7"/>
                </a:cxn>
                <a:cxn ang="0">
                  <a:pos x="10" y="12"/>
                </a:cxn>
                <a:cxn ang="0">
                  <a:pos x="10" y="18"/>
                </a:cxn>
                <a:cxn ang="0">
                  <a:pos x="16" y="25"/>
                </a:cxn>
                <a:cxn ang="0">
                  <a:pos x="10" y="32"/>
                </a:cxn>
                <a:cxn ang="0">
                  <a:pos x="10" y="39"/>
                </a:cxn>
                <a:cxn ang="0">
                  <a:pos x="10" y="46"/>
                </a:cxn>
                <a:cxn ang="0">
                  <a:pos x="10" y="53"/>
                </a:cxn>
                <a:cxn ang="0">
                  <a:pos x="5" y="60"/>
                </a:cxn>
                <a:cxn ang="0">
                  <a:pos x="5" y="62"/>
                </a:cxn>
                <a:cxn ang="0">
                  <a:pos x="5" y="65"/>
                </a:cxn>
                <a:cxn ang="0">
                  <a:pos x="5" y="68"/>
                </a:cxn>
                <a:cxn ang="0">
                  <a:pos x="0" y="71"/>
                </a:cxn>
                <a:cxn ang="0">
                  <a:pos x="0" y="72"/>
                </a:cxn>
              </a:cxnLst>
              <a:rect l="0" t="0" r="r" b="b"/>
              <a:pathLst>
                <a:path w="17" h="73">
                  <a:moveTo>
                    <a:pt x="0" y="0"/>
                  </a:moveTo>
                  <a:lnTo>
                    <a:pt x="5" y="3"/>
                  </a:lnTo>
                  <a:lnTo>
                    <a:pt x="10" y="7"/>
                  </a:lnTo>
                  <a:lnTo>
                    <a:pt x="10" y="12"/>
                  </a:lnTo>
                  <a:lnTo>
                    <a:pt x="10" y="18"/>
                  </a:lnTo>
                  <a:lnTo>
                    <a:pt x="16" y="25"/>
                  </a:lnTo>
                  <a:lnTo>
                    <a:pt x="10" y="32"/>
                  </a:lnTo>
                  <a:lnTo>
                    <a:pt x="10" y="39"/>
                  </a:lnTo>
                  <a:lnTo>
                    <a:pt x="10" y="46"/>
                  </a:lnTo>
                  <a:lnTo>
                    <a:pt x="10" y="53"/>
                  </a:lnTo>
                  <a:lnTo>
                    <a:pt x="5" y="60"/>
                  </a:lnTo>
                  <a:lnTo>
                    <a:pt x="5" y="62"/>
                  </a:lnTo>
                  <a:lnTo>
                    <a:pt x="5" y="65"/>
                  </a:lnTo>
                  <a:lnTo>
                    <a:pt x="5" y="68"/>
                  </a:lnTo>
                  <a:lnTo>
                    <a:pt x="0" y="71"/>
                  </a:lnTo>
                  <a:lnTo>
                    <a:pt x="0" y="72"/>
                  </a:lnTo>
                </a:path>
              </a:pathLst>
            </a:custGeom>
            <a:noFill/>
            <a:ln w="12700" cap="rnd" cmpd="sng">
              <a:solidFill>
                <a:srgbClr val="9008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34" name="Freeform 910"/>
            <p:cNvSpPr>
              <a:spLocks/>
            </p:cNvSpPr>
            <p:nvPr/>
          </p:nvSpPr>
          <p:spPr bwMode="auto">
            <a:xfrm>
              <a:off x="509" y="516"/>
              <a:ext cx="17" cy="72"/>
            </a:xfrm>
            <a:custGeom>
              <a:avLst/>
              <a:gdLst/>
              <a:ahLst/>
              <a:cxnLst>
                <a:cxn ang="0">
                  <a:pos x="0" y="0"/>
                </a:cxn>
                <a:cxn ang="0">
                  <a:pos x="8" y="3"/>
                </a:cxn>
                <a:cxn ang="0">
                  <a:pos x="16" y="7"/>
                </a:cxn>
                <a:cxn ang="0">
                  <a:pos x="16" y="12"/>
                </a:cxn>
                <a:cxn ang="0">
                  <a:pos x="16" y="18"/>
                </a:cxn>
                <a:cxn ang="0">
                  <a:pos x="16" y="24"/>
                </a:cxn>
                <a:cxn ang="0">
                  <a:pos x="16" y="31"/>
                </a:cxn>
                <a:cxn ang="0">
                  <a:pos x="16" y="38"/>
                </a:cxn>
                <a:cxn ang="0">
                  <a:pos x="16" y="46"/>
                </a:cxn>
                <a:cxn ang="0">
                  <a:pos x="16" y="53"/>
                </a:cxn>
                <a:cxn ang="0">
                  <a:pos x="8" y="60"/>
                </a:cxn>
                <a:cxn ang="0">
                  <a:pos x="8" y="62"/>
                </a:cxn>
                <a:cxn ang="0">
                  <a:pos x="8" y="65"/>
                </a:cxn>
                <a:cxn ang="0">
                  <a:pos x="8" y="68"/>
                </a:cxn>
                <a:cxn ang="0">
                  <a:pos x="0" y="71"/>
                </a:cxn>
                <a:cxn ang="0">
                  <a:pos x="0" y="72"/>
                </a:cxn>
              </a:cxnLst>
              <a:rect l="0" t="0" r="r" b="b"/>
              <a:pathLst>
                <a:path w="17" h="73">
                  <a:moveTo>
                    <a:pt x="0" y="0"/>
                  </a:moveTo>
                  <a:lnTo>
                    <a:pt x="8" y="3"/>
                  </a:lnTo>
                  <a:lnTo>
                    <a:pt x="16" y="7"/>
                  </a:lnTo>
                  <a:lnTo>
                    <a:pt x="16" y="12"/>
                  </a:lnTo>
                  <a:lnTo>
                    <a:pt x="16" y="18"/>
                  </a:lnTo>
                  <a:lnTo>
                    <a:pt x="16" y="24"/>
                  </a:lnTo>
                  <a:lnTo>
                    <a:pt x="16" y="31"/>
                  </a:lnTo>
                  <a:lnTo>
                    <a:pt x="16" y="38"/>
                  </a:lnTo>
                  <a:lnTo>
                    <a:pt x="16" y="46"/>
                  </a:lnTo>
                  <a:lnTo>
                    <a:pt x="16" y="53"/>
                  </a:lnTo>
                  <a:lnTo>
                    <a:pt x="8" y="60"/>
                  </a:lnTo>
                  <a:lnTo>
                    <a:pt x="8" y="62"/>
                  </a:lnTo>
                  <a:lnTo>
                    <a:pt x="8" y="65"/>
                  </a:lnTo>
                  <a:lnTo>
                    <a:pt x="8" y="68"/>
                  </a:lnTo>
                  <a:lnTo>
                    <a:pt x="0" y="71"/>
                  </a:lnTo>
                  <a:lnTo>
                    <a:pt x="0" y="72"/>
                  </a:lnTo>
                </a:path>
              </a:pathLst>
            </a:custGeom>
            <a:noFill/>
            <a:ln w="12700" cap="rnd" cmpd="sng">
              <a:solidFill>
                <a:srgbClr val="9007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35" name="Freeform 911"/>
            <p:cNvSpPr>
              <a:spLocks/>
            </p:cNvSpPr>
            <p:nvPr/>
          </p:nvSpPr>
          <p:spPr bwMode="auto">
            <a:xfrm>
              <a:off x="509" y="516"/>
              <a:ext cx="17" cy="72"/>
            </a:xfrm>
            <a:custGeom>
              <a:avLst/>
              <a:gdLst/>
              <a:ahLst/>
              <a:cxnLst>
                <a:cxn ang="0">
                  <a:pos x="0" y="0"/>
                </a:cxn>
                <a:cxn ang="0">
                  <a:pos x="8" y="3"/>
                </a:cxn>
                <a:cxn ang="0">
                  <a:pos x="8" y="7"/>
                </a:cxn>
                <a:cxn ang="0">
                  <a:pos x="16" y="12"/>
                </a:cxn>
                <a:cxn ang="0">
                  <a:pos x="16" y="17"/>
                </a:cxn>
                <a:cxn ang="0">
                  <a:pos x="16" y="24"/>
                </a:cxn>
                <a:cxn ang="0">
                  <a:pos x="16" y="31"/>
                </a:cxn>
                <a:cxn ang="0">
                  <a:pos x="16" y="38"/>
                </a:cxn>
                <a:cxn ang="0">
                  <a:pos x="16" y="45"/>
                </a:cxn>
                <a:cxn ang="0">
                  <a:pos x="16" y="53"/>
                </a:cxn>
                <a:cxn ang="0">
                  <a:pos x="8" y="60"/>
                </a:cxn>
                <a:cxn ang="0">
                  <a:pos x="8" y="62"/>
                </a:cxn>
                <a:cxn ang="0">
                  <a:pos x="8" y="65"/>
                </a:cxn>
                <a:cxn ang="0">
                  <a:pos x="8" y="68"/>
                </a:cxn>
                <a:cxn ang="0">
                  <a:pos x="0" y="71"/>
                </a:cxn>
                <a:cxn ang="0">
                  <a:pos x="0" y="72"/>
                </a:cxn>
              </a:cxnLst>
              <a:rect l="0" t="0" r="r" b="b"/>
              <a:pathLst>
                <a:path w="17" h="73">
                  <a:moveTo>
                    <a:pt x="0" y="0"/>
                  </a:moveTo>
                  <a:lnTo>
                    <a:pt x="8" y="3"/>
                  </a:lnTo>
                  <a:lnTo>
                    <a:pt x="8" y="7"/>
                  </a:lnTo>
                  <a:lnTo>
                    <a:pt x="16" y="12"/>
                  </a:lnTo>
                  <a:lnTo>
                    <a:pt x="16" y="17"/>
                  </a:lnTo>
                  <a:lnTo>
                    <a:pt x="16" y="24"/>
                  </a:lnTo>
                  <a:lnTo>
                    <a:pt x="16" y="31"/>
                  </a:lnTo>
                  <a:lnTo>
                    <a:pt x="16" y="38"/>
                  </a:lnTo>
                  <a:lnTo>
                    <a:pt x="16" y="45"/>
                  </a:lnTo>
                  <a:lnTo>
                    <a:pt x="16" y="53"/>
                  </a:lnTo>
                  <a:lnTo>
                    <a:pt x="8" y="60"/>
                  </a:lnTo>
                  <a:lnTo>
                    <a:pt x="8" y="62"/>
                  </a:lnTo>
                  <a:lnTo>
                    <a:pt x="8" y="65"/>
                  </a:lnTo>
                  <a:lnTo>
                    <a:pt x="8" y="68"/>
                  </a:lnTo>
                  <a:lnTo>
                    <a:pt x="0" y="71"/>
                  </a:lnTo>
                  <a:lnTo>
                    <a:pt x="0" y="72"/>
                  </a:lnTo>
                </a:path>
              </a:pathLst>
            </a:custGeom>
            <a:noFill/>
            <a:ln w="12700" cap="rnd" cmpd="sng">
              <a:solidFill>
                <a:srgbClr val="8F05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36" name="Freeform 912"/>
            <p:cNvSpPr>
              <a:spLocks/>
            </p:cNvSpPr>
            <p:nvPr/>
          </p:nvSpPr>
          <p:spPr bwMode="auto">
            <a:xfrm>
              <a:off x="509" y="516"/>
              <a:ext cx="17" cy="72"/>
            </a:xfrm>
            <a:custGeom>
              <a:avLst/>
              <a:gdLst/>
              <a:ahLst/>
              <a:cxnLst>
                <a:cxn ang="0">
                  <a:pos x="0" y="0"/>
                </a:cxn>
                <a:cxn ang="0">
                  <a:pos x="8" y="3"/>
                </a:cxn>
                <a:cxn ang="0">
                  <a:pos x="8" y="7"/>
                </a:cxn>
                <a:cxn ang="0">
                  <a:pos x="16" y="11"/>
                </a:cxn>
                <a:cxn ang="0">
                  <a:pos x="16" y="17"/>
                </a:cxn>
                <a:cxn ang="0">
                  <a:pos x="16" y="23"/>
                </a:cxn>
                <a:cxn ang="0">
                  <a:pos x="16" y="30"/>
                </a:cxn>
                <a:cxn ang="0">
                  <a:pos x="16" y="37"/>
                </a:cxn>
                <a:cxn ang="0">
                  <a:pos x="16" y="45"/>
                </a:cxn>
                <a:cxn ang="0">
                  <a:pos x="16" y="52"/>
                </a:cxn>
                <a:cxn ang="0">
                  <a:pos x="8" y="59"/>
                </a:cxn>
                <a:cxn ang="0">
                  <a:pos x="8" y="62"/>
                </a:cxn>
                <a:cxn ang="0">
                  <a:pos x="8" y="65"/>
                </a:cxn>
                <a:cxn ang="0">
                  <a:pos x="8" y="68"/>
                </a:cxn>
                <a:cxn ang="0">
                  <a:pos x="0" y="70"/>
                </a:cxn>
                <a:cxn ang="0">
                  <a:pos x="0" y="72"/>
                </a:cxn>
              </a:cxnLst>
              <a:rect l="0" t="0" r="r" b="b"/>
              <a:pathLst>
                <a:path w="17" h="73">
                  <a:moveTo>
                    <a:pt x="0" y="0"/>
                  </a:moveTo>
                  <a:lnTo>
                    <a:pt x="8" y="3"/>
                  </a:lnTo>
                  <a:lnTo>
                    <a:pt x="8" y="7"/>
                  </a:lnTo>
                  <a:lnTo>
                    <a:pt x="16" y="11"/>
                  </a:lnTo>
                  <a:lnTo>
                    <a:pt x="16" y="17"/>
                  </a:lnTo>
                  <a:lnTo>
                    <a:pt x="16" y="23"/>
                  </a:lnTo>
                  <a:lnTo>
                    <a:pt x="16" y="30"/>
                  </a:lnTo>
                  <a:lnTo>
                    <a:pt x="16" y="37"/>
                  </a:lnTo>
                  <a:lnTo>
                    <a:pt x="16" y="45"/>
                  </a:lnTo>
                  <a:lnTo>
                    <a:pt x="16" y="52"/>
                  </a:lnTo>
                  <a:lnTo>
                    <a:pt x="8" y="59"/>
                  </a:lnTo>
                  <a:lnTo>
                    <a:pt x="8" y="62"/>
                  </a:lnTo>
                  <a:lnTo>
                    <a:pt x="8" y="65"/>
                  </a:lnTo>
                  <a:lnTo>
                    <a:pt x="8" y="68"/>
                  </a:lnTo>
                  <a:lnTo>
                    <a:pt x="0" y="70"/>
                  </a:lnTo>
                  <a:lnTo>
                    <a:pt x="0" y="72"/>
                  </a:lnTo>
                </a:path>
              </a:pathLst>
            </a:custGeom>
            <a:noFill/>
            <a:ln w="12700" cap="rnd" cmpd="sng">
              <a:solidFill>
                <a:srgbClr val="8F04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37" name="Freeform 913"/>
            <p:cNvSpPr>
              <a:spLocks/>
            </p:cNvSpPr>
            <p:nvPr/>
          </p:nvSpPr>
          <p:spPr bwMode="auto">
            <a:xfrm>
              <a:off x="509" y="516"/>
              <a:ext cx="17" cy="72"/>
            </a:xfrm>
            <a:custGeom>
              <a:avLst/>
              <a:gdLst/>
              <a:ahLst/>
              <a:cxnLst>
                <a:cxn ang="0">
                  <a:pos x="0" y="0"/>
                </a:cxn>
                <a:cxn ang="0">
                  <a:pos x="8" y="3"/>
                </a:cxn>
                <a:cxn ang="0">
                  <a:pos x="8" y="6"/>
                </a:cxn>
                <a:cxn ang="0">
                  <a:pos x="16" y="11"/>
                </a:cxn>
                <a:cxn ang="0">
                  <a:pos x="16" y="17"/>
                </a:cxn>
                <a:cxn ang="0">
                  <a:pos x="16" y="23"/>
                </a:cxn>
                <a:cxn ang="0">
                  <a:pos x="16" y="30"/>
                </a:cxn>
                <a:cxn ang="0">
                  <a:pos x="16" y="37"/>
                </a:cxn>
                <a:cxn ang="0">
                  <a:pos x="16" y="44"/>
                </a:cxn>
                <a:cxn ang="0">
                  <a:pos x="16" y="52"/>
                </a:cxn>
                <a:cxn ang="0">
                  <a:pos x="8" y="59"/>
                </a:cxn>
                <a:cxn ang="0">
                  <a:pos x="8" y="61"/>
                </a:cxn>
                <a:cxn ang="0">
                  <a:pos x="8" y="64"/>
                </a:cxn>
                <a:cxn ang="0">
                  <a:pos x="8" y="67"/>
                </a:cxn>
                <a:cxn ang="0">
                  <a:pos x="0" y="70"/>
                </a:cxn>
                <a:cxn ang="0">
                  <a:pos x="0" y="71"/>
                </a:cxn>
              </a:cxnLst>
              <a:rect l="0" t="0" r="r" b="b"/>
              <a:pathLst>
                <a:path w="17" h="72">
                  <a:moveTo>
                    <a:pt x="0" y="0"/>
                  </a:moveTo>
                  <a:lnTo>
                    <a:pt x="8" y="3"/>
                  </a:lnTo>
                  <a:lnTo>
                    <a:pt x="8" y="6"/>
                  </a:lnTo>
                  <a:lnTo>
                    <a:pt x="16" y="11"/>
                  </a:lnTo>
                  <a:lnTo>
                    <a:pt x="16" y="17"/>
                  </a:lnTo>
                  <a:lnTo>
                    <a:pt x="16" y="23"/>
                  </a:lnTo>
                  <a:lnTo>
                    <a:pt x="16" y="30"/>
                  </a:lnTo>
                  <a:lnTo>
                    <a:pt x="16" y="37"/>
                  </a:lnTo>
                  <a:lnTo>
                    <a:pt x="16" y="44"/>
                  </a:lnTo>
                  <a:lnTo>
                    <a:pt x="16" y="52"/>
                  </a:lnTo>
                  <a:lnTo>
                    <a:pt x="8" y="59"/>
                  </a:lnTo>
                  <a:lnTo>
                    <a:pt x="8" y="61"/>
                  </a:lnTo>
                  <a:lnTo>
                    <a:pt x="8" y="64"/>
                  </a:lnTo>
                  <a:lnTo>
                    <a:pt x="8" y="67"/>
                  </a:lnTo>
                  <a:lnTo>
                    <a:pt x="0" y="70"/>
                  </a:lnTo>
                  <a:lnTo>
                    <a:pt x="0" y="71"/>
                  </a:lnTo>
                </a:path>
              </a:pathLst>
            </a:custGeom>
            <a:noFill/>
            <a:ln w="12700" cap="rnd" cmpd="sng">
              <a:solidFill>
                <a:srgbClr val="8F03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38" name="Freeform 914"/>
            <p:cNvSpPr>
              <a:spLocks/>
            </p:cNvSpPr>
            <p:nvPr/>
          </p:nvSpPr>
          <p:spPr bwMode="auto">
            <a:xfrm>
              <a:off x="509" y="516"/>
              <a:ext cx="17" cy="72"/>
            </a:xfrm>
            <a:custGeom>
              <a:avLst/>
              <a:gdLst/>
              <a:ahLst/>
              <a:cxnLst>
                <a:cxn ang="0">
                  <a:pos x="0" y="0"/>
                </a:cxn>
                <a:cxn ang="0">
                  <a:pos x="8" y="3"/>
                </a:cxn>
                <a:cxn ang="0">
                  <a:pos x="8" y="6"/>
                </a:cxn>
                <a:cxn ang="0">
                  <a:pos x="16" y="11"/>
                </a:cxn>
                <a:cxn ang="0">
                  <a:pos x="16" y="16"/>
                </a:cxn>
                <a:cxn ang="0">
                  <a:pos x="16" y="23"/>
                </a:cxn>
                <a:cxn ang="0">
                  <a:pos x="16" y="29"/>
                </a:cxn>
                <a:cxn ang="0">
                  <a:pos x="16" y="37"/>
                </a:cxn>
                <a:cxn ang="0">
                  <a:pos x="16" y="44"/>
                </a:cxn>
                <a:cxn ang="0">
                  <a:pos x="16" y="52"/>
                </a:cxn>
                <a:cxn ang="0">
                  <a:pos x="8" y="59"/>
                </a:cxn>
                <a:cxn ang="0">
                  <a:pos x="8" y="61"/>
                </a:cxn>
                <a:cxn ang="0">
                  <a:pos x="8" y="64"/>
                </a:cxn>
                <a:cxn ang="0">
                  <a:pos x="8" y="67"/>
                </a:cxn>
                <a:cxn ang="0">
                  <a:pos x="0" y="70"/>
                </a:cxn>
                <a:cxn ang="0">
                  <a:pos x="0" y="71"/>
                </a:cxn>
              </a:cxnLst>
              <a:rect l="0" t="0" r="r" b="b"/>
              <a:pathLst>
                <a:path w="17" h="72">
                  <a:moveTo>
                    <a:pt x="0" y="0"/>
                  </a:moveTo>
                  <a:lnTo>
                    <a:pt x="8" y="3"/>
                  </a:lnTo>
                  <a:lnTo>
                    <a:pt x="8" y="6"/>
                  </a:lnTo>
                  <a:lnTo>
                    <a:pt x="16" y="11"/>
                  </a:lnTo>
                  <a:lnTo>
                    <a:pt x="16" y="16"/>
                  </a:lnTo>
                  <a:lnTo>
                    <a:pt x="16" y="23"/>
                  </a:lnTo>
                  <a:lnTo>
                    <a:pt x="16" y="29"/>
                  </a:lnTo>
                  <a:lnTo>
                    <a:pt x="16" y="37"/>
                  </a:lnTo>
                  <a:lnTo>
                    <a:pt x="16" y="44"/>
                  </a:lnTo>
                  <a:lnTo>
                    <a:pt x="16" y="52"/>
                  </a:lnTo>
                  <a:lnTo>
                    <a:pt x="8" y="59"/>
                  </a:lnTo>
                  <a:lnTo>
                    <a:pt x="8" y="61"/>
                  </a:lnTo>
                  <a:lnTo>
                    <a:pt x="8" y="64"/>
                  </a:lnTo>
                  <a:lnTo>
                    <a:pt x="8" y="67"/>
                  </a:lnTo>
                  <a:lnTo>
                    <a:pt x="0" y="70"/>
                  </a:lnTo>
                  <a:lnTo>
                    <a:pt x="0" y="71"/>
                  </a:lnTo>
                </a:path>
              </a:pathLst>
            </a:custGeom>
            <a:noFill/>
            <a:ln w="12700" cap="rnd" cmpd="sng">
              <a:solidFill>
                <a:srgbClr val="8E02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39" name="Freeform 915"/>
            <p:cNvSpPr>
              <a:spLocks/>
            </p:cNvSpPr>
            <p:nvPr/>
          </p:nvSpPr>
          <p:spPr bwMode="auto">
            <a:xfrm>
              <a:off x="509" y="516"/>
              <a:ext cx="17" cy="72"/>
            </a:xfrm>
            <a:custGeom>
              <a:avLst/>
              <a:gdLst/>
              <a:ahLst/>
              <a:cxnLst>
                <a:cxn ang="0">
                  <a:pos x="0" y="0"/>
                </a:cxn>
                <a:cxn ang="0">
                  <a:pos x="8" y="3"/>
                </a:cxn>
                <a:cxn ang="0">
                  <a:pos x="8" y="6"/>
                </a:cxn>
                <a:cxn ang="0">
                  <a:pos x="16" y="11"/>
                </a:cxn>
                <a:cxn ang="0">
                  <a:pos x="16" y="16"/>
                </a:cxn>
                <a:cxn ang="0">
                  <a:pos x="16" y="22"/>
                </a:cxn>
                <a:cxn ang="0">
                  <a:pos x="16" y="29"/>
                </a:cxn>
                <a:cxn ang="0">
                  <a:pos x="16" y="36"/>
                </a:cxn>
                <a:cxn ang="0">
                  <a:pos x="16" y="44"/>
                </a:cxn>
                <a:cxn ang="0">
                  <a:pos x="16" y="51"/>
                </a:cxn>
                <a:cxn ang="0">
                  <a:pos x="8" y="59"/>
                </a:cxn>
                <a:cxn ang="0">
                  <a:pos x="8" y="61"/>
                </a:cxn>
                <a:cxn ang="0">
                  <a:pos x="8" y="64"/>
                </a:cxn>
                <a:cxn ang="0">
                  <a:pos x="8" y="67"/>
                </a:cxn>
                <a:cxn ang="0">
                  <a:pos x="0" y="69"/>
                </a:cxn>
                <a:cxn ang="0">
                  <a:pos x="0" y="71"/>
                </a:cxn>
              </a:cxnLst>
              <a:rect l="0" t="0" r="r" b="b"/>
              <a:pathLst>
                <a:path w="17" h="72">
                  <a:moveTo>
                    <a:pt x="0" y="0"/>
                  </a:moveTo>
                  <a:lnTo>
                    <a:pt x="8" y="3"/>
                  </a:lnTo>
                  <a:lnTo>
                    <a:pt x="8" y="6"/>
                  </a:lnTo>
                  <a:lnTo>
                    <a:pt x="16" y="11"/>
                  </a:lnTo>
                  <a:lnTo>
                    <a:pt x="16" y="16"/>
                  </a:lnTo>
                  <a:lnTo>
                    <a:pt x="16" y="22"/>
                  </a:lnTo>
                  <a:lnTo>
                    <a:pt x="16" y="29"/>
                  </a:lnTo>
                  <a:lnTo>
                    <a:pt x="16" y="36"/>
                  </a:lnTo>
                  <a:lnTo>
                    <a:pt x="16" y="44"/>
                  </a:lnTo>
                  <a:lnTo>
                    <a:pt x="16" y="51"/>
                  </a:lnTo>
                  <a:lnTo>
                    <a:pt x="8" y="59"/>
                  </a:lnTo>
                  <a:lnTo>
                    <a:pt x="8" y="61"/>
                  </a:lnTo>
                  <a:lnTo>
                    <a:pt x="8" y="64"/>
                  </a:lnTo>
                  <a:lnTo>
                    <a:pt x="8" y="67"/>
                  </a:lnTo>
                  <a:lnTo>
                    <a:pt x="0" y="69"/>
                  </a:lnTo>
                  <a:lnTo>
                    <a:pt x="0" y="71"/>
                  </a:lnTo>
                </a:path>
              </a:pathLst>
            </a:custGeom>
            <a:noFill/>
            <a:ln w="12700" cap="rnd" cmpd="sng">
              <a:solidFill>
                <a:srgbClr val="8E01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40" name="Freeform 916"/>
            <p:cNvSpPr>
              <a:spLocks/>
            </p:cNvSpPr>
            <p:nvPr/>
          </p:nvSpPr>
          <p:spPr bwMode="auto">
            <a:xfrm>
              <a:off x="509" y="516"/>
              <a:ext cx="17" cy="72"/>
            </a:xfrm>
            <a:custGeom>
              <a:avLst/>
              <a:gdLst/>
              <a:ahLst/>
              <a:cxnLst>
                <a:cxn ang="0">
                  <a:pos x="0" y="0"/>
                </a:cxn>
                <a:cxn ang="0">
                  <a:pos x="8" y="3"/>
                </a:cxn>
                <a:cxn ang="0">
                  <a:pos x="8" y="6"/>
                </a:cxn>
                <a:cxn ang="0">
                  <a:pos x="16" y="10"/>
                </a:cxn>
                <a:cxn ang="0">
                  <a:pos x="16" y="16"/>
                </a:cxn>
                <a:cxn ang="0">
                  <a:pos x="16" y="22"/>
                </a:cxn>
                <a:cxn ang="0">
                  <a:pos x="16" y="28"/>
                </a:cxn>
                <a:cxn ang="0">
                  <a:pos x="16" y="36"/>
                </a:cxn>
                <a:cxn ang="0">
                  <a:pos x="16" y="43"/>
                </a:cxn>
                <a:cxn ang="0">
                  <a:pos x="16" y="51"/>
                </a:cxn>
                <a:cxn ang="0">
                  <a:pos x="8" y="59"/>
                </a:cxn>
                <a:cxn ang="0">
                  <a:pos x="8" y="61"/>
                </a:cxn>
                <a:cxn ang="0">
                  <a:pos x="8" y="64"/>
                </a:cxn>
                <a:cxn ang="0">
                  <a:pos x="8" y="66"/>
                </a:cxn>
                <a:cxn ang="0">
                  <a:pos x="0" y="69"/>
                </a:cxn>
                <a:cxn ang="0">
                  <a:pos x="0" y="71"/>
                </a:cxn>
              </a:cxnLst>
              <a:rect l="0" t="0" r="r" b="b"/>
              <a:pathLst>
                <a:path w="17" h="72">
                  <a:moveTo>
                    <a:pt x="0" y="0"/>
                  </a:moveTo>
                  <a:lnTo>
                    <a:pt x="8" y="3"/>
                  </a:lnTo>
                  <a:lnTo>
                    <a:pt x="8" y="6"/>
                  </a:lnTo>
                  <a:lnTo>
                    <a:pt x="16" y="10"/>
                  </a:lnTo>
                  <a:lnTo>
                    <a:pt x="16" y="16"/>
                  </a:lnTo>
                  <a:lnTo>
                    <a:pt x="16" y="22"/>
                  </a:lnTo>
                  <a:lnTo>
                    <a:pt x="16" y="28"/>
                  </a:lnTo>
                  <a:lnTo>
                    <a:pt x="16" y="36"/>
                  </a:lnTo>
                  <a:lnTo>
                    <a:pt x="16" y="43"/>
                  </a:lnTo>
                  <a:lnTo>
                    <a:pt x="16" y="51"/>
                  </a:lnTo>
                  <a:lnTo>
                    <a:pt x="8" y="59"/>
                  </a:lnTo>
                  <a:lnTo>
                    <a:pt x="8" y="61"/>
                  </a:lnTo>
                  <a:lnTo>
                    <a:pt x="8" y="64"/>
                  </a:lnTo>
                  <a:lnTo>
                    <a:pt x="8" y="66"/>
                  </a:lnTo>
                  <a:lnTo>
                    <a:pt x="0" y="69"/>
                  </a:lnTo>
                  <a:lnTo>
                    <a:pt x="0" y="71"/>
                  </a:lnTo>
                </a:path>
              </a:pathLst>
            </a:custGeom>
            <a:noFill/>
            <a:ln w="12700" cap="rnd" cmpd="sng">
              <a:solidFill>
                <a:srgbClr val="8D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41" name="Freeform 917"/>
            <p:cNvSpPr>
              <a:spLocks/>
            </p:cNvSpPr>
            <p:nvPr/>
          </p:nvSpPr>
          <p:spPr bwMode="auto">
            <a:xfrm>
              <a:off x="509" y="516"/>
              <a:ext cx="17" cy="72"/>
            </a:xfrm>
            <a:custGeom>
              <a:avLst/>
              <a:gdLst/>
              <a:ahLst/>
              <a:cxnLst>
                <a:cxn ang="0">
                  <a:pos x="0" y="0"/>
                </a:cxn>
                <a:cxn ang="0">
                  <a:pos x="0" y="2"/>
                </a:cxn>
                <a:cxn ang="0">
                  <a:pos x="8" y="6"/>
                </a:cxn>
                <a:cxn ang="0">
                  <a:pos x="8" y="10"/>
                </a:cxn>
                <a:cxn ang="0">
                  <a:pos x="16" y="16"/>
                </a:cxn>
                <a:cxn ang="0">
                  <a:pos x="16" y="22"/>
                </a:cxn>
                <a:cxn ang="0">
                  <a:pos x="16" y="28"/>
                </a:cxn>
                <a:cxn ang="0">
                  <a:pos x="16" y="35"/>
                </a:cxn>
                <a:cxn ang="0">
                  <a:pos x="16" y="43"/>
                </a:cxn>
                <a:cxn ang="0">
                  <a:pos x="16" y="50"/>
                </a:cxn>
                <a:cxn ang="0">
                  <a:pos x="8" y="58"/>
                </a:cxn>
                <a:cxn ang="0">
                  <a:pos x="8" y="60"/>
                </a:cxn>
                <a:cxn ang="0">
                  <a:pos x="8" y="63"/>
                </a:cxn>
                <a:cxn ang="0">
                  <a:pos x="8" y="66"/>
                </a:cxn>
                <a:cxn ang="0">
                  <a:pos x="0" y="69"/>
                </a:cxn>
                <a:cxn ang="0">
                  <a:pos x="0" y="71"/>
                </a:cxn>
              </a:cxnLst>
              <a:rect l="0" t="0" r="r" b="b"/>
              <a:pathLst>
                <a:path w="17" h="72">
                  <a:moveTo>
                    <a:pt x="0" y="0"/>
                  </a:moveTo>
                  <a:lnTo>
                    <a:pt x="0" y="2"/>
                  </a:lnTo>
                  <a:lnTo>
                    <a:pt x="8" y="6"/>
                  </a:lnTo>
                  <a:lnTo>
                    <a:pt x="8" y="10"/>
                  </a:lnTo>
                  <a:lnTo>
                    <a:pt x="16" y="16"/>
                  </a:lnTo>
                  <a:lnTo>
                    <a:pt x="16" y="22"/>
                  </a:lnTo>
                  <a:lnTo>
                    <a:pt x="16" y="28"/>
                  </a:lnTo>
                  <a:lnTo>
                    <a:pt x="16" y="35"/>
                  </a:lnTo>
                  <a:lnTo>
                    <a:pt x="16" y="43"/>
                  </a:lnTo>
                  <a:lnTo>
                    <a:pt x="16" y="50"/>
                  </a:lnTo>
                  <a:lnTo>
                    <a:pt x="8" y="58"/>
                  </a:lnTo>
                  <a:lnTo>
                    <a:pt x="8" y="60"/>
                  </a:lnTo>
                  <a:lnTo>
                    <a:pt x="8" y="63"/>
                  </a:lnTo>
                  <a:lnTo>
                    <a:pt x="8" y="66"/>
                  </a:lnTo>
                  <a:lnTo>
                    <a:pt x="0" y="69"/>
                  </a:lnTo>
                  <a:lnTo>
                    <a:pt x="0" y="71"/>
                  </a:lnTo>
                </a:path>
              </a:pathLst>
            </a:custGeom>
            <a:noFill/>
            <a:ln w="12700" cap="rnd" cmpd="sng">
              <a:solidFill>
                <a:srgbClr val="8D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42" name="Freeform 918"/>
            <p:cNvSpPr>
              <a:spLocks/>
            </p:cNvSpPr>
            <p:nvPr/>
          </p:nvSpPr>
          <p:spPr bwMode="auto">
            <a:xfrm>
              <a:off x="509" y="516"/>
              <a:ext cx="17" cy="71"/>
            </a:xfrm>
            <a:custGeom>
              <a:avLst/>
              <a:gdLst/>
              <a:ahLst/>
              <a:cxnLst>
                <a:cxn ang="0">
                  <a:pos x="0" y="0"/>
                </a:cxn>
                <a:cxn ang="0">
                  <a:pos x="0" y="2"/>
                </a:cxn>
                <a:cxn ang="0">
                  <a:pos x="8" y="5"/>
                </a:cxn>
                <a:cxn ang="0">
                  <a:pos x="8" y="10"/>
                </a:cxn>
                <a:cxn ang="0">
                  <a:pos x="16" y="15"/>
                </a:cxn>
                <a:cxn ang="0">
                  <a:pos x="16" y="21"/>
                </a:cxn>
                <a:cxn ang="0">
                  <a:pos x="16" y="28"/>
                </a:cxn>
                <a:cxn ang="0">
                  <a:pos x="16" y="35"/>
                </a:cxn>
                <a:cxn ang="0">
                  <a:pos x="16" y="42"/>
                </a:cxn>
                <a:cxn ang="0">
                  <a:pos x="16" y="50"/>
                </a:cxn>
                <a:cxn ang="0">
                  <a:pos x="8" y="58"/>
                </a:cxn>
                <a:cxn ang="0">
                  <a:pos x="8" y="60"/>
                </a:cxn>
                <a:cxn ang="0">
                  <a:pos x="8" y="63"/>
                </a:cxn>
                <a:cxn ang="0">
                  <a:pos x="8" y="66"/>
                </a:cxn>
                <a:cxn ang="0">
                  <a:pos x="8" y="68"/>
                </a:cxn>
                <a:cxn ang="0">
                  <a:pos x="0" y="70"/>
                </a:cxn>
              </a:cxnLst>
              <a:rect l="0" t="0" r="r" b="b"/>
              <a:pathLst>
                <a:path w="17" h="71">
                  <a:moveTo>
                    <a:pt x="0" y="0"/>
                  </a:moveTo>
                  <a:lnTo>
                    <a:pt x="0" y="2"/>
                  </a:lnTo>
                  <a:lnTo>
                    <a:pt x="8" y="5"/>
                  </a:lnTo>
                  <a:lnTo>
                    <a:pt x="8" y="10"/>
                  </a:lnTo>
                  <a:lnTo>
                    <a:pt x="16" y="15"/>
                  </a:lnTo>
                  <a:lnTo>
                    <a:pt x="16" y="21"/>
                  </a:lnTo>
                  <a:lnTo>
                    <a:pt x="16" y="28"/>
                  </a:lnTo>
                  <a:lnTo>
                    <a:pt x="16" y="35"/>
                  </a:lnTo>
                  <a:lnTo>
                    <a:pt x="16" y="42"/>
                  </a:lnTo>
                  <a:lnTo>
                    <a:pt x="16" y="50"/>
                  </a:lnTo>
                  <a:lnTo>
                    <a:pt x="8" y="58"/>
                  </a:lnTo>
                  <a:lnTo>
                    <a:pt x="8" y="60"/>
                  </a:lnTo>
                  <a:lnTo>
                    <a:pt x="8" y="63"/>
                  </a:lnTo>
                  <a:lnTo>
                    <a:pt x="8" y="66"/>
                  </a:lnTo>
                  <a:lnTo>
                    <a:pt x="8" y="68"/>
                  </a:lnTo>
                  <a:lnTo>
                    <a:pt x="0" y="70"/>
                  </a:lnTo>
                </a:path>
              </a:pathLst>
            </a:custGeom>
            <a:noFill/>
            <a:ln w="12700" cap="rnd" cmpd="sng">
              <a:solidFill>
                <a:srgbClr val="8C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43" name="Freeform 919"/>
            <p:cNvSpPr>
              <a:spLocks/>
            </p:cNvSpPr>
            <p:nvPr/>
          </p:nvSpPr>
          <p:spPr bwMode="auto">
            <a:xfrm>
              <a:off x="509" y="516"/>
              <a:ext cx="17" cy="71"/>
            </a:xfrm>
            <a:custGeom>
              <a:avLst/>
              <a:gdLst/>
              <a:ahLst/>
              <a:cxnLst>
                <a:cxn ang="0">
                  <a:pos x="0" y="0"/>
                </a:cxn>
                <a:cxn ang="0">
                  <a:pos x="0" y="2"/>
                </a:cxn>
                <a:cxn ang="0">
                  <a:pos x="8" y="5"/>
                </a:cxn>
                <a:cxn ang="0">
                  <a:pos x="8" y="10"/>
                </a:cxn>
                <a:cxn ang="0">
                  <a:pos x="16" y="15"/>
                </a:cxn>
                <a:cxn ang="0">
                  <a:pos x="16" y="21"/>
                </a:cxn>
                <a:cxn ang="0">
                  <a:pos x="16" y="27"/>
                </a:cxn>
                <a:cxn ang="0">
                  <a:pos x="16" y="34"/>
                </a:cxn>
                <a:cxn ang="0">
                  <a:pos x="16" y="42"/>
                </a:cxn>
                <a:cxn ang="0">
                  <a:pos x="16" y="50"/>
                </a:cxn>
                <a:cxn ang="0">
                  <a:pos x="8" y="58"/>
                </a:cxn>
                <a:cxn ang="0">
                  <a:pos x="8" y="60"/>
                </a:cxn>
                <a:cxn ang="0">
                  <a:pos x="8" y="63"/>
                </a:cxn>
                <a:cxn ang="0">
                  <a:pos x="8" y="66"/>
                </a:cxn>
                <a:cxn ang="0">
                  <a:pos x="8" y="68"/>
                </a:cxn>
                <a:cxn ang="0">
                  <a:pos x="0" y="70"/>
                </a:cxn>
              </a:cxnLst>
              <a:rect l="0" t="0" r="r" b="b"/>
              <a:pathLst>
                <a:path w="17" h="71">
                  <a:moveTo>
                    <a:pt x="0" y="0"/>
                  </a:moveTo>
                  <a:lnTo>
                    <a:pt x="0" y="2"/>
                  </a:lnTo>
                  <a:lnTo>
                    <a:pt x="8" y="5"/>
                  </a:lnTo>
                  <a:lnTo>
                    <a:pt x="8" y="10"/>
                  </a:lnTo>
                  <a:lnTo>
                    <a:pt x="16" y="15"/>
                  </a:lnTo>
                  <a:lnTo>
                    <a:pt x="16" y="21"/>
                  </a:lnTo>
                  <a:lnTo>
                    <a:pt x="16" y="27"/>
                  </a:lnTo>
                  <a:lnTo>
                    <a:pt x="16" y="34"/>
                  </a:lnTo>
                  <a:lnTo>
                    <a:pt x="16" y="42"/>
                  </a:lnTo>
                  <a:lnTo>
                    <a:pt x="16" y="50"/>
                  </a:lnTo>
                  <a:lnTo>
                    <a:pt x="8" y="58"/>
                  </a:lnTo>
                  <a:lnTo>
                    <a:pt x="8" y="60"/>
                  </a:lnTo>
                  <a:lnTo>
                    <a:pt x="8" y="63"/>
                  </a:lnTo>
                  <a:lnTo>
                    <a:pt x="8" y="66"/>
                  </a:lnTo>
                  <a:lnTo>
                    <a:pt x="8" y="68"/>
                  </a:lnTo>
                  <a:lnTo>
                    <a:pt x="0" y="70"/>
                  </a:lnTo>
                </a:path>
              </a:pathLst>
            </a:custGeom>
            <a:noFill/>
            <a:ln w="12700" cap="rnd" cmpd="sng">
              <a:solidFill>
                <a:srgbClr val="8C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44" name="Freeform 920"/>
            <p:cNvSpPr>
              <a:spLocks/>
            </p:cNvSpPr>
            <p:nvPr/>
          </p:nvSpPr>
          <p:spPr bwMode="auto">
            <a:xfrm>
              <a:off x="509" y="516"/>
              <a:ext cx="17" cy="71"/>
            </a:xfrm>
            <a:custGeom>
              <a:avLst/>
              <a:gdLst/>
              <a:ahLst/>
              <a:cxnLst>
                <a:cxn ang="0">
                  <a:pos x="0" y="0"/>
                </a:cxn>
                <a:cxn ang="0">
                  <a:pos x="0" y="2"/>
                </a:cxn>
                <a:cxn ang="0">
                  <a:pos x="8" y="5"/>
                </a:cxn>
                <a:cxn ang="0">
                  <a:pos x="8" y="9"/>
                </a:cxn>
                <a:cxn ang="0">
                  <a:pos x="16" y="14"/>
                </a:cxn>
                <a:cxn ang="0">
                  <a:pos x="16" y="20"/>
                </a:cxn>
                <a:cxn ang="0">
                  <a:pos x="16" y="27"/>
                </a:cxn>
                <a:cxn ang="0">
                  <a:pos x="16" y="34"/>
                </a:cxn>
                <a:cxn ang="0">
                  <a:pos x="16" y="41"/>
                </a:cxn>
                <a:cxn ang="0">
                  <a:pos x="16" y="49"/>
                </a:cxn>
                <a:cxn ang="0">
                  <a:pos x="8" y="58"/>
                </a:cxn>
                <a:cxn ang="0">
                  <a:pos x="8" y="60"/>
                </a:cxn>
                <a:cxn ang="0">
                  <a:pos x="8" y="63"/>
                </a:cxn>
                <a:cxn ang="0">
                  <a:pos x="8" y="65"/>
                </a:cxn>
                <a:cxn ang="0">
                  <a:pos x="8" y="68"/>
                </a:cxn>
                <a:cxn ang="0">
                  <a:pos x="0" y="70"/>
                </a:cxn>
              </a:cxnLst>
              <a:rect l="0" t="0" r="r" b="b"/>
              <a:pathLst>
                <a:path w="17" h="71">
                  <a:moveTo>
                    <a:pt x="0" y="0"/>
                  </a:moveTo>
                  <a:lnTo>
                    <a:pt x="0" y="2"/>
                  </a:lnTo>
                  <a:lnTo>
                    <a:pt x="8" y="5"/>
                  </a:lnTo>
                  <a:lnTo>
                    <a:pt x="8" y="9"/>
                  </a:lnTo>
                  <a:lnTo>
                    <a:pt x="16" y="14"/>
                  </a:lnTo>
                  <a:lnTo>
                    <a:pt x="16" y="20"/>
                  </a:lnTo>
                  <a:lnTo>
                    <a:pt x="16" y="27"/>
                  </a:lnTo>
                  <a:lnTo>
                    <a:pt x="16" y="34"/>
                  </a:lnTo>
                  <a:lnTo>
                    <a:pt x="16" y="41"/>
                  </a:lnTo>
                  <a:lnTo>
                    <a:pt x="16" y="49"/>
                  </a:lnTo>
                  <a:lnTo>
                    <a:pt x="8" y="58"/>
                  </a:lnTo>
                  <a:lnTo>
                    <a:pt x="8" y="60"/>
                  </a:lnTo>
                  <a:lnTo>
                    <a:pt x="8" y="63"/>
                  </a:lnTo>
                  <a:lnTo>
                    <a:pt x="8" y="65"/>
                  </a:lnTo>
                  <a:lnTo>
                    <a:pt x="8" y="68"/>
                  </a:lnTo>
                  <a:lnTo>
                    <a:pt x="0" y="70"/>
                  </a:lnTo>
                </a:path>
              </a:pathLst>
            </a:custGeom>
            <a:noFill/>
            <a:ln w="12700" cap="rnd" cmpd="sng">
              <a:solidFill>
                <a:srgbClr val="8C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45" name="Freeform 921"/>
            <p:cNvSpPr>
              <a:spLocks/>
            </p:cNvSpPr>
            <p:nvPr/>
          </p:nvSpPr>
          <p:spPr bwMode="auto">
            <a:xfrm>
              <a:off x="509" y="516"/>
              <a:ext cx="17" cy="71"/>
            </a:xfrm>
            <a:custGeom>
              <a:avLst/>
              <a:gdLst/>
              <a:ahLst/>
              <a:cxnLst>
                <a:cxn ang="0">
                  <a:pos x="0" y="0"/>
                </a:cxn>
                <a:cxn ang="0">
                  <a:pos x="0" y="2"/>
                </a:cxn>
                <a:cxn ang="0">
                  <a:pos x="8" y="5"/>
                </a:cxn>
                <a:cxn ang="0">
                  <a:pos x="8" y="9"/>
                </a:cxn>
                <a:cxn ang="0">
                  <a:pos x="8" y="14"/>
                </a:cxn>
                <a:cxn ang="0">
                  <a:pos x="16" y="20"/>
                </a:cxn>
                <a:cxn ang="0">
                  <a:pos x="16" y="26"/>
                </a:cxn>
                <a:cxn ang="0">
                  <a:pos x="16" y="34"/>
                </a:cxn>
                <a:cxn ang="0">
                  <a:pos x="16" y="41"/>
                </a:cxn>
                <a:cxn ang="0">
                  <a:pos x="16" y="49"/>
                </a:cxn>
                <a:cxn ang="0">
                  <a:pos x="8" y="57"/>
                </a:cxn>
                <a:cxn ang="0">
                  <a:pos x="8" y="60"/>
                </a:cxn>
                <a:cxn ang="0">
                  <a:pos x="8" y="62"/>
                </a:cxn>
                <a:cxn ang="0">
                  <a:pos x="8" y="65"/>
                </a:cxn>
                <a:cxn ang="0">
                  <a:pos x="8" y="68"/>
                </a:cxn>
                <a:cxn ang="0">
                  <a:pos x="0" y="70"/>
                </a:cxn>
              </a:cxnLst>
              <a:rect l="0" t="0" r="r" b="b"/>
              <a:pathLst>
                <a:path w="17" h="71">
                  <a:moveTo>
                    <a:pt x="0" y="0"/>
                  </a:moveTo>
                  <a:lnTo>
                    <a:pt x="0" y="2"/>
                  </a:lnTo>
                  <a:lnTo>
                    <a:pt x="8" y="5"/>
                  </a:lnTo>
                  <a:lnTo>
                    <a:pt x="8" y="9"/>
                  </a:lnTo>
                  <a:lnTo>
                    <a:pt x="8" y="14"/>
                  </a:lnTo>
                  <a:lnTo>
                    <a:pt x="16" y="20"/>
                  </a:lnTo>
                  <a:lnTo>
                    <a:pt x="16" y="26"/>
                  </a:lnTo>
                  <a:lnTo>
                    <a:pt x="16" y="34"/>
                  </a:lnTo>
                  <a:lnTo>
                    <a:pt x="16" y="41"/>
                  </a:lnTo>
                  <a:lnTo>
                    <a:pt x="16" y="49"/>
                  </a:lnTo>
                  <a:lnTo>
                    <a:pt x="8" y="57"/>
                  </a:lnTo>
                  <a:lnTo>
                    <a:pt x="8" y="60"/>
                  </a:lnTo>
                  <a:lnTo>
                    <a:pt x="8" y="62"/>
                  </a:lnTo>
                  <a:lnTo>
                    <a:pt x="8" y="65"/>
                  </a:lnTo>
                  <a:lnTo>
                    <a:pt x="8" y="68"/>
                  </a:lnTo>
                  <a:lnTo>
                    <a:pt x="0" y="70"/>
                  </a:lnTo>
                </a:path>
              </a:pathLst>
            </a:custGeom>
            <a:noFill/>
            <a:ln w="12700" cap="rnd" cmpd="sng">
              <a:solidFill>
                <a:srgbClr val="8B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46" name="Freeform 922"/>
            <p:cNvSpPr>
              <a:spLocks/>
            </p:cNvSpPr>
            <p:nvPr/>
          </p:nvSpPr>
          <p:spPr bwMode="auto">
            <a:xfrm>
              <a:off x="509" y="516"/>
              <a:ext cx="17" cy="70"/>
            </a:xfrm>
            <a:custGeom>
              <a:avLst/>
              <a:gdLst/>
              <a:ahLst/>
              <a:cxnLst>
                <a:cxn ang="0">
                  <a:pos x="0" y="0"/>
                </a:cxn>
                <a:cxn ang="0">
                  <a:pos x="0" y="2"/>
                </a:cxn>
                <a:cxn ang="0">
                  <a:pos x="8" y="5"/>
                </a:cxn>
                <a:cxn ang="0">
                  <a:pos x="8" y="9"/>
                </a:cxn>
                <a:cxn ang="0">
                  <a:pos x="8" y="14"/>
                </a:cxn>
                <a:cxn ang="0">
                  <a:pos x="16" y="19"/>
                </a:cxn>
                <a:cxn ang="0">
                  <a:pos x="16" y="26"/>
                </a:cxn>
                <a:cxn ang="0">
                  <a:pos x="16" y="33"/>
                </a:cxn>
                <a:cxn ang="0">
                  <a:pos x="16" y="41"/>
                </a:cxn>
                <a:cxn ang="0">
                  <a:pos x="16" y="49"/>
                </a:cxn>
                <a:cxn ang="0">
                  <a:pos x="8" y="57"/>
                </a:cxn>
                <a:cxn ang="0">
                  <a:pos x="8" y="59"/>
                </a:cxn>
                <a:cxn ang="0">
                  <a:pos x="8" y="62"/>
                </a:cxn>
                <a:cxn ang="0">
                  <a:pos x="8" y="65"/>
                </a:cxn>
                <a:cxn ang="0">
                  <a:pos x="8" y="67"/>
                </a:cxn>
                <a:cxn ang="0">
                  <a:pos x="0" y="69"/>
                </a:cxn>
              </a:cxnLst>
              <a:rect l="0" t="0" r="r" b="b"/>
              <a:pathLst>
                <a:path w="17" h="70">
                  <a:moveTo>
                    <a:pt x="0" y="0"/>
                  </a:moveTo>
                  <a:lnTo>
                    <a:pt x="0" y="2"/>
                  </a:lnTo>
                  <a:lnTo>
                    <a:pt x="8" y="5"/>
                  </a:lnTo>
                  <a:lnTo>
                    <a:pt x="8" y="9"/>
                  </a:lnTo>
                  <a:lnTo>
                    <a:pt x="8" y="14"/>
                  </a:lnTo>
                  <a:lnTo>
                    <a:pt x="16" y="19"/>
                  </a:lnTo>
                  <a:lnTo>
                    <a:pt x="16" y="26"/>
                  </a:lnTo>
                  <a:lnTo>
                    <a:pt x="16" y="33"/>
                  </a:lnTo>
                  <a:lnTo>
                    <a:pt x="16" y="41"/>
                  </a:lnTo>
                  <a:lnTo>
                    <a:pt x="16" y="49"/>
                  </a:lnTo>
                  <a:lnTo>
                    <a:pt x="8" y="57"/>
                  </a:lnTo>
                  <a:lnTo>
                    <a:pt x="8" y="59"/>
                  </a:lnTo>
                  <a:lnTo>
                    <a:pt x="8" y="62"/>
                  </a:lnTo>
                  <a:lnTo>
                    <a:pt x="8" y="65"/>
                  </a:lnTo>
                  <a:lnTo>
                    <a:pt x="8" y="67"/>
                  </a:lnTo>
                  <a:lnTo>
                    <a:pt x="0" y="69"/>
                  </a:lnTo>
                </a:path>
              </a:pathLst>
            </a:custGeom>
            <a:noFill/>
            <a:ln w="12700" cap="rnd" cmpd="sng">
              <a:solidFill>
                <a:srgbClr val="8B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47" name="Freeform 923"/>
            <p:cNvSpPr>
              <a:spLocks/>
            </p:cNvSpPr>
            <p:nvPr/>
          </p:nvSpPr>
          <p:spPr bwMode="auto">
            <a:xfrm>
              <a:off x="509" y="516"/>
              <a:ext cx="17" cy="70"/>
            </a:xfrm>
            <a:custGeom>
              <a:avLst/>
              <a:gdLst/>
              <a:ahLst/>
              <a:cxnLst>
                <a:cxn ang="0">
                  <a:pos x="0" y="0"/>
                </a:cxn>
                <a:cxn ang="0">
                  <a:pos x="0" y="2"/>
                </a:cxn>
                <a:cxn ang="0">
                  <a:pos x="8" y="5"/>
                </a:cxn>
                <a:cxn ang="0">
                  <a:pos x="8" y="9"/>
                </a:cxn>
                <a:cxn ang="0">
                  <a:pos x="8" y="13"/>
                </a:cxn>
                <a:cxn ang="0">
                  <a:pos x="16" y="19"/>
                </a:cxn>
                <a:cxn ang="0">
                  <a:pos x="16" y="26"/>
                </a:cxn>
                <a:cxn ang="0">
                  <a:pos x="16" y="33"/>
                </a:cxn>
                <a:cxn ang="0">
                  <a:pos x="16" y="40"/>
                </a:cxn>
                <a:cxn ang="0">
                  <a:pos x="16" y="48"/>
                </a:cxn>
                <a:cxn ang="0">
                  <a:pos x="8" y="57"/>
                </a:cxn>
                <a:cxn ang="0">
                  <a:pos x="8" y="59"/>
                </a:cxn>
                <a:cxn ang="0">
                  <a:pos x="8" y="62"/>
                </a:cxn>
                <a:cxn ang="0">
                  <a:pos x="8" y="65"/>
                </a:cxn>
                <a:cxn ang="0">
                  <a:pos x="8" y="67"/>
                </a:cxn>
                <a:cxn ang="0">
                  <a:pos x="0" y="69"/>
                </a:cxn>
              </a:cxnLst>
              <a:rect l="0" t="0" r="r" b="b"/>
              <a:pathLst>
                <a:path w="17" h="70">
                  <a:moveTo>
                    <a:pt x="0" y="0"/>
                  </a:moveTo>
                  <a:lnTo>
                    <a:pt x="0" y="2"/>
                  </a:lnTo>
                  <a:lnTo>
                    <a:pt x="8" y="5"/>
                  </a:lnTo>
                  <a:lnTo>
                    <a:pt x="8" y="9"/>
                  </a:lnTo>
                  <a:lnTo>
                    <a:pt x="8" y="13"/>
                  </a:lnTo>
                  <a:lnTo>
                    <a:pt x="16" y="19"/>
                  </a:lnTo>
                  <a:lnTo>
                    <a:pt x="16" y="26"/>
                  </a:lnTo>
                  <a:lnTo>
                    <a:pt x="16" y="33"/>
                  </a:lnTo>
                  <a:lnTo>
                    <a:pt x="16" y="40"/>
                  </a:lnTo>
                  <a:lnTo>
                    <a:pt x="16" y="48"/>
                  </a:lnTo>
                  <a:lnTo>
                    <a:pt x="8" y="57"/>
                  </a:lnTo>
                  <a:lnTo>
                    <a:pt x="8" y="59"/>
                  </a:lnTo>
                  <a:lnTo>
                    <a:pt x="8" y="62"/>
                  </a:lnTo>
                  <a:lnTo>
                    <a:pt x="8" y="65"/>
                  </a:lnTo>
                  <a:lnTo>
                    <a:pt x="8" y="67"/>
                  </a:lnTo>
                  <a:lnTo>
                    <a:pt x="0" y="69"/>
                  </a:lnTo>
                </a:path>
              </a:pathLst>
            </a:custGeom>
            <a:noFill/>
            <a:ln w="12700" cap="rnd" cmpd="sng">
              <a:solidFill>
                <a:srgbClr val="8A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48" name="Freeform 924"/>
            <p:cNvSpPr>
              <a:spLocks/>
            </p:cNvSpPr>
            <p:nvPr/>
          </p:nvSpPr>
          <p:spPr bwMode="auto">
            <a:xfrm>
              <a:off x="509" y="516"/>
              <a:ext cx="17" cy="70"/>
            </a:xfrm>
            <a:custGeom>
              <a:avLst/>
              <a:gdLst/>
              <a:ahLst/>
              <a:cxnLst>
                <a:cxn ang="0">
                  <a:pos x="0" y="0"/>
                </a:cxn>
                <a:cxn ang="0">
                  <a:pos x="0" y="2"/>
                </a:cxn>
                <a:cxn ang="0">
                  <a:pos x="0" y="4"/>
                </a:cxn>
                <a:cxn ang="0">
                  <a:pos x="8" y="8"/>
                </a:cxn>
                <a:cxn ang="0">
                  <a:pos x="8" y="13"/>
                </a:cxn>
                <a:cxn ang="0">
                  <a:pos x="16" y="19"/>
                </a:cxn>
                <a:cxn ang="0">
                  <a:pos x="16" y="25"/>
                </a:cxn>
                <a:cxn ang="0">
                  <a:pos x="16" y="32"/>
                </a:cxn>
                <a:cxn ang="0">
                  <a:pos x="16" y="40"/>
                </a:cxn>
                <a:cxn ang="0">
                  <a:pos x="16" y="48"/>
                </a:cxn>
                <a:cxn ang="0">
                  <a:pos x="8" y="57"/>
                </a:cxn>
                <a:cxn ang="0">
                  <a:pos x="8" y="59"/>
                </a:cxn>
                <a:cxn ang="0">
                  <a:pos x="8" y="62"/>
                </a:cxn>
                <a:cxn ang="0">
                  <a:pos x="8" y="64"/>
                </a:cxn>
                <a:cxn ang="0">
                  <a:pos x="8" y="67"/>
                </a:cxn>
                <a:cxn ang="0">
                  <a:pos x="0" y="69"/>
                </a:cxn>
              </a:cxnLst>
              <a:rect l="0" t="0" r="r" b="b"/>
              <a:pathLst>
                <a:path w="17" h="70">
                  <a:moveTo>
                    <a:pt x="0" y="0"/>
                  </a:moveTo>
                  <a:lnTo>
                    <a:pt x="0" y="2"/>
                  </a:lnTo>
                  <a:lnTo>
                    <a:pt x="0" y="4"/>
                  </a:lnTo>
                  <a:lnTo>
                    <a:pt x="8" y="8"/>
                  </a:lnTo>
                  <a:lnTo>
                    <a:pt x="8" y="13"/>
                  </a:lnTo>
                  <a:lnTo>
                    <a:pt x="16" y="19"/>
                  </a:lnTo>
                  <a:lnTo>
                    <a:pt x="16" y="25"/>
                  </a:lnTo>
                  <a:lnTo>
                    <a:pt x="16" y="32"/>
                  </a:lnTo>
                  <a:lnTo>
                    <a:pt x="16" y="40"/>
                  </a:lnTo>
                  <a:lnTo>
                    <a:pt x="16" y="48"/>
                  </a:lnTo>
                  <a:lnTo>
                    <a:pt x="8" y="57"/>
                  </a:lnTo>
                  <a:lnTo>
                    <a:pt x="8" y="59"/>
                  </a:lnTo>
                  <a:lnTo>
                    <a:pt x="8" y="62"/>
                  </a:lnTo>
                  <a:lnTo>
                    <a:pt x="8" y="64"/>
                  </a:lnTo>
                  <a:lnTo>
                    <a:pt x="8" y="67"/>
                  </a:lnTo>
                  <a:lnTo>
                    <a:pt x="0" y="69"/>
                  </a:lnTo>
                </a:path>
              </a:pathLst>
            </a:custGeom>
            <a:noFill/>
            <a:ln w="12700" cap="rnd" cmpd="sng">
              <a:solidFill>
                <a:srgbClr val="8A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49" name="Freeform 925"/>
            <p:cNvSpPr>
              <a:spLocks/>
            </p:cNvSpPr>
            <p:nvPr/>
          </p:nvSpPr>
          <p:spPr bwMode="auto">
            <a:xfrm>
              <a:off x="509" y="516"/>
              <a:ext cx="17" cy="70"/>
            </a:xfrm>
            <a:custGeom>
              <a:avLst/>
              <a:gdLst/>
              <a:ahLst/>
              <a:cxnLst>
                <a:cxn ang="0">
                  <a:pos x="0" y="0"/>
                </a:cxn>
                <a:cxn ang="0">
                  <a:pos x="0" y="2"/>
                </a:cxn>
                <a:cxn ang="0">
                  <a:pos x="0" y="4"/>
                </a:cxn>
                <a:cxn ang="0">
                  <a:pos x="8" y="8"/>
                </a:cxn>
                <a:cxn ang="0">
                  <a:pos x="8" y="13"/>
                </a:cxn>
                <a:cxn ang="0">
                  <a:pos x="16" y="18"/>
                </a:cxn>
                <a:cxn ang="0">
                  <a:pos x="16" y="25"/>
                </a:cxn>
                <a:cxn ang="0">
                  <a:pos x="16" y="32"/>
                </a:cxn>
                <a:cxn ang="0">
                  <a:pos x="16" y="40"/>
                </a:cxn>
                <a:cxn ang="0">
                  <a:pos x="16" y="48"/>
                </a:cxn>
                <a:cxn ang="0">
                  <a:pos x="8" y="56"/>
                </a:cxn>
                <a:cxn ang="0">
                  <a:pos x="8" y="59"/>
                </a:cxn>
                <a:cxn ang="0">
                  <a:pos x="8" y="61"/>
                </a:cxn>
                <a:cxn ang="0">
                  <a:pos x="8" y="64"/>
                </a:cxn>
                <a:cxn ang="0">
                  <a:pos x="8" y="66"/>
                </a:cxn>
                <a:cxn ang="0">
                  <a:pos x="0" y="69"/>
                </a:cxn>
              </a:cxnLst>
              <a:rect l="0" t="0" r="r" b="b"/>
              <a:pathLst>
                <a:path w="17" h="70">
                  <a:moveTo>
                    <a:pt x="0" y="0"/>
                  </a:moveTo>
                  <a:lnTo>
                    <a:pt x="0" y="2"/>
                  </a:lnTo>
                  <a:lnTo>
                    <a:pt x="0" y="4"/>
                  </a:lnTo>
                  <a:lnTo>
                    <a:pt x="8" y="8"/>
                  </a:lnTo>
                  <a:lnTo>
                    <a:pt x="8" y="13"/>
                  </a:lnTo>
                  <a:lnTo>
                    <a:pt x="16" y="18"/>
                  </a:lnTo>
                  <a:lnTo>
                    <a:pt x="16" y="25"/>
                  </a:lnTo>
                  <a:lnTo>
                    <a:pt x="16" y="32"/>
                  </a:lnTo>
                  <a:lnTo>
                    <a:pt x="16" y="40"/>
                  </a:lnTo>
                  <a:lnTo>
                    <a:pt x="16" y="48"/>
                  </a:lnTo>
                  <a:lnTo>
                    <a:pt x="8" y="56"/>
                  </a:lnTo>
                  <a:lnTo>
                    <a:pt x="8" y="59"/>
                  </a:lnTo>
                  <a:lnTo>
                    <a:pt x="8" y="61"/>
                  </a:lnTo>
                  <a:lnTo>
                    <a:pt x="8" y="64"/>
                  </a:lnTo>
                  <a:lnTo>
                    <a:pt x="8" y="66"/>
                  </a:lnTo>
                  <a:lnTo>
                    <a:pt x="0" y="69"/>
                  </a:lnTo>
                </a:path>
              </a:pathLst>
            </a:custGeom>
            <a:noFill/>
            <a:ln w="12700" cap="rnd" cmpd="sng">
              <a:solidFill>
                <a:srgbClr val="89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50" name="Freeform 926"/>
            <p:cNvSpPr>
              <a:spLocks/>
            </p:cNvSpPr>
            <p:nvPr/>
          </p:nvSpPr>
          <p:spPr bwMode="auto">
            <a:xfrm>
              <a:off x="509" y="516"/>
              <a:ext cx="17" cy="69"/>
            </a:xfrm>
            <a:custGeom>
              <a:avLst/>
              <a:gdLst/>
              <a:ahLst/>
              <a:cxnLst>
                <a:cxn ang="0">
                  <a:pos x="0" y="0"/>
                </a:cxn>
                <a:cxn ang="0">
                  <a:pos x="0" y="2"/>
                </a:cxn>
                <a:cxn ang="0">
                  <a:pos x="0" y="4"/>
                </a:cxn>
                <a:cxn ang="0">
                  <a:pos x="8" y="8"/>
                </a:cxn>
                <a:cxn ang="0">
                  <a:pos x="8" y="12"/>
                </a:cxn>
                <a:cxn ang="0">
                  <a:pos x="8" y="18"/>
                </a:cxn>
                <a:cxn ang="0">
                  <a:pos x="16" y="24"/>
                </a:cxn>
                <a:cxn ang="0">
                  <a:pos x="16" y="31"/>
                </a:cxn>
                <a:cxn ang="0">
                  <a:pos x="16" y="39"/>
                </a:cxn>
                <a:cxn ang="0">
                  <a:pos x="16" y="47"/>
                </a:cxn>
                <a:cxn ang="0">
                  <a:pos x="8" y="56"/>
                </a:cxn>
                <a:cxn ang="0">
                  <a:pos x="8" y="59"/>
                </a:cxn>
                <a:cxn ang="0">
                  <a:pos x="8" y="61"/>
                </a:cxn>
                <a:cxn ang="0">
                  <a:pos x="8" y="64"/>
                </a:cxn>
                <a:cxn ang="0">
                  <a:pos x="8" y="66"/>
                </a:cxn>
                <a:cxn ang="0">
                  <a:pos x="0" y="68"/>
                </a:cxn>
              </a:cxnLst>
              <a:rect l="0" t="0" r="r" b="b"/>
              <a:pathLst>
                <a:path w="17" h="69">
                  <a:moveTo>
                    <a:pt x="0" y="0"/>
                  </a:moveTo>
                  <a:lnTo>
                    <a:pt x="0" y="2"/>
                  </a:lnTo>
                  <a:lnTo>
                    <a:pt x="0" y="4"/>
                  </a:lnTo>
                  <a:lnTo>
                    <a:pt x="8" y="8"/>
                  </a:lnTo>
                  <a:lnTo>
                    <a:pt x="8" y="12"/>
                  </a:lnTo>
                  <a:lnTo>
                    <a:pt x="8" y="18"/>
                  </a:lnTo>
                  <a:lnTo>
                    <a:pt x="16" y="24"/>
                  </a:lnTo>
                  <a:lnTo>
                    <a:pt x="16" y="31"/>
                  </a:lnTo>
                  <a:lnTo>
                    <a:pt x="16" y="39"/>
                  </a:lnTo>
                  <a:lnTo>
                    <a:pt x="16" y="47"/>
                  </a:lnTo>
                  <a:lnTo>
                    <a:pt x="8" y="56"/>
                  </a:lnTo>
                  <a:lnTo>
                    <a:pt x="8" y="59"/>
                  </a:lnTo>
                  <a:lnTo>
                    <a:pt x="8" y="61"/>
                  </a:lnTo>
                  <a:lnTo>
                    <a:pt x="8" y="64"/>
                  </a:lnTo>
                  <a:lnTo>
                    <a:pt x="8" y="66"/>
                  </a:lnTo>
                  <a:lnTo>
                    <a:pt x="0" y="68"/>
                  </a:lnTo>
                </a:path>
              </a:pathLst>
            </a:custGeom>
            <a:noFill/>
            <a:ln w="12700" cap="rnd" cmpd="sng">
              <a:solidFill>
                <a:srgbClr val="89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51" name="Freeform 927"/>
            <p:cNvSpPr>
              <a:spLocks/>
            </p:cNvSpPr>
            <p:nvPr/>
          </p:nvSpPr>
          <p:spPr bwMode="auto">
            <a:xfrm>
              <a:off x="509" y="516"/>
              <a:ext cx="17" cy="69"/>
            </a:xfrm>
            <a:custGeom>
              <a:avLst/>
              <a:gdLst/>
              <a:ahLst/>
              <a:cxnLst>
                <a:cxn ang="0">
                  <a:pos x="0" y="0"/>
                </a:cxn>
                <a:cxn ang="0">
                  <a:pos x="0" y="2"/>
                </a:cxn>
                <a:cxn ang="0">
                  <a:pos x="0" y="4"/>
                </a:cxn>
                <a:cxn ang="0">
                  <a:pos x="8" y="7"/>
                </a:cxn>
                <a:cxn ang="0">
                  <a:pos x="8" y="12"/>
                </a:cxn>
                <a:cxn ang="0">
                  <a:pos x="8" y="17"/>
                </a:cxn>
                <a:cxn ang="0">
                  <a:pos x="16" y="24"/>
                </a:cxn>
                <a:cxn ang="0">
                  <a:pos x="16" y="31"/>
                </a:cxn>
                <a:cxn ang="0">
                  <a:pos x="16" y="39"/>
                </a:cxn>
                <a:cxn ang="0">
                  <a:pos x="16" y="47"/>
                </a:cxn>
                <a:cxn ang="0">
                  <a:pos x="8" y="56"/>
                </a:cxn>
                <a:cxn ang="0">
                  <a:pos x="8" y="58"/>
                </a:cxn>
                <a:cxn ang="0">
                  <a:pos x="8" y="61"/>
                </a:cxn>
                <a:cxn ang="0">
                  <a:pos x="8" y="63"/>
                </a:cxn>
                <a:cxn ang="0">
                  <a:pos x="8" y="66"/>
                </a:cxn>
                <a:cxn ang="0">
                  <a:pos x="0" y="68"/>
                </a:cxn>
              </a:cxnLst>
              <a:rect l="0" t="0" r="r" b="b"/>
              <a:pathLst>
                <a:path w="17" h="69">
                  <a:moveTo>
                    <a:pt x="0" y="0"/>
                  </a:moveTo>
                  <a:lnTo>
                    <a:pt x="0" y="2"/>
                  </a:lnTo>
                  <a:lnTo>
                    <a:pt x="0" y="4"/>
                  </a:lnTo>
                  <a:lnTo>
                    <a:pt x="8" y="7"/>
                  </a:lnTo>
                  <a:lnTo>
                    <a:pt x="8" y="12"/>
                  </a:lnTo>
                  <a:lnTo>
                    <a:pt x="8" y="17"/>
                  </a:lnTo>
                  <a:lnTo>
                    <a:pt x="16" y="24"/>
                  </a:lnTo>
                  <a:lnTo>
                    <a:pt x="16" y="31"/>
                  </a:lnTo>
                  <a:lnTo>
                    <a:pt x="16" y="39"/>
                  </a:lnTo>
                  <a:lnTo>
                    <a:pt x="16" y="47"/>
                  </a:lnTo>
                  <a:lnTo>
                    <a:pt x="8" y="56"/>
                  </a:lnTo>
                  <a:lnTo>
                    <a:pt x="8" y="58"/>
                  </a:lnTo>
                  <a:lnTo>
                    <a:pt x="8" y="61"/>
                  </a:lnTo>
                  <a:lnTo>
                    <a:pt x="8" y="63"/>
                  </a:lnTo>
                  <a:lnTo>
                    <a:pt x="8" y="66"/>
                  </a:lnTo>
                  <a:lnTo>
                    <a:pt x="0" y="68"/>
                  </a:lnTo>
                </a:path>
              </a:pathLst>
            </a:custGeom>
            <a:noFill/>
            <a:ln w="12700" cap="rnd" cmpd="sng">
              <a:solidFill>
                <a:srgbClr val="88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52" name="Freeform 928"/>
            <p:cNvSpPr>
              <a:spLocks/>
            </p:cNvSpPr>
            <p:nvPr/>
          </p:nvSpPr>
          <p:spPr bwMode="auto">
            <a:xfrm>
              <a:off x="509" y="516"/>
              <a:ext cx="17" cy="69"/>
            </a:xfrm>
            <a:custGeom>
              <a:avLst/>
              <a:gdLst/>
              <a:ahLst/>
              <a:cxnLst>
                <a:cxn ang="0">
                  <a:pos x="0" y="0"/>
                </a:cxn>
                <a:cxn ang="0">
                  <a:pos x="0" y="2"/>
                </a:cxn>
                <a:cxn ang="0">
                  <a:pos x="0" y="4"/>
                </a:cxn>
                <a:cxn ang="0">
                  <a:pos x="8" y="7"/>
                </a:cxn>
                <a:cxn ang="0">
                  <a:pos x="8" y="11"/>
                </a:cxn>
                <a:cxn ang="0">
                  <a:pos x="8" y="17"/>
                </a:cxn>
                <a:cxn ang="0">
                  <a:pos x="16" y="23"/>
                </a:cxn>
                <a:cxn ang="0">
                  <a:pos x="16" y="30"/>
                </a:cxn>
                <a:cxn ang="0">
                  <a:pos x="16" y="38"/>
                </a:cxn>
                <a:cxn ang="0">
                  <a:pos x="16" y="47"/>
                </a:cxn>
                <a:cxn ang="0">
                  <a:pos x="8" y="56"/>
                </a:cxn>
                <a:cxn ang="0">
                  <a:pos x="8" y="58"/>
                </a:cxn>
                <a:cxn ang="0">
                  <a:pos x="8" y="61"/>
                </a:cxn>
                <a:cxn ang="0">
                  <a:pos x="8" y="63"/>
                </a:cxn>
                <a:cxn ang="0">
                  <a:pos x="8" y="66"/>
                </a:cxn>
                <a:cxn ang="0">
                  <a:pos x="8" y="68"/>
                </a:cxn>
              </a:cxnLst>
              <a:rect l="0" t="0" r="r" b="b"/>
              <a:pathLst>
                <a:path w="17" h="69">
                  <a:moveTo>
                    <a:pt x="0" y="0"/>
                  </a:moveTo>
                  <a:lnTo>
                    <a:pt x="0" y="2"/>
                  </a:lnTo>
                  <a:lnTo>
                    <a:pt x="0" y="4"/>
                  </a:lnTo>
                  <a:lnTo>
                    <a:pt x="8" y="7"/>
                  </a:lnTo>
                  <a:lnTo>
                    <a:pt x="8" y="11"/>
                  </a:lnTo>
                  <a:lnTo>
                    <a:pt x="8" y="17"/>
                  </a:lnTo>
                  <a:lnTo>
                    <a:pt x="16" y="23"/>
                  </a:lnTo>
                  <a:lnTo>
                    <a:pt x="16" y="30"/>
                  </a:lnTo>
                  <a:lnTo>
                    <a:pt x="16" y="38"/>
                  </a:lnTo>
                  <a:lnTo>
                    <a:pt x="16" y="47"/>
                  </a:lnTo>
                  <a:lnTo>
                    <a:pt x="8" y="56"/>
                  </a:lnTo>
                  <a:lnTo>
                    <a:pt x="8" y="58"/>
                  </a:lnTo>
                  <a:lnTo>
                    <a:pt x="8" y="61"/>
                  </a:lnTo>
                  <a:lnTo>
                    <a:pt x="8" y="63"/>
                  </a:lnTo>
                  <a:lnTo>
                    <a:pt x="8" y="66"/>
                  </a:lnTo>
                  <a:lnTo>
                    <a:pt x="8" y="68"/>
                  </a:lnTo>
                </a:path>
              </a:pathLst>
            </a:custGeom>
            <a:noFill/>
            <a:ln w="12700" cap="rnd" cmpd="sng">
              <a:solidFill>
                <a:srgbClr val="88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53" name="Freeform 929"/>
            <p:cNvSpPr>
              <a:spLocks/>
            </p:cNvSpPr>
            <p:nvPr/>
          </p:nvSpPr>
          <p:spPr bwMode="auto">
            <a:xfrm>
              <a:off x="509" y="516"/>
              <a:ext cx="17" cy="69"/>
            </a:xfrm>
            <a:custGeom>
              <a:avLst/>
              <a:gdLst/>
              <a:ahLst/>
              <a:cxnLst>
                <a:cxn ang="0">
                  <a:pos x="0" y="0"/>
                </a:cxn>
                <a:cxn ang="0">
                  <a:pos x="0" y="1"/>
                </a:cxn>
                <a:cxn ang="0">
                  <a:pos x="0" y="4"/>
                </a:cxn>
                <a:cxn ang="0">
                  <a:pos x="0" y="7"/>
                </a:cxn>
                <a:cxn ang="0">
                  <a:pos x="8" y="11"/>
                </a:cxn>
                <a:cxn ang="0">
                  <a:pos x="8" y="16"/>
                </a:cxn>
                <a:cxn ang="0">
                  <a:pos x="16" y="23"/>
                </a:cxn>
                <a:cxn ang="0">
                  <a:pos x="16" y="30"/>
                </a:cxn>
                <a:cxn ang="0">
                  <a:pos x="16" y="38"/>
                </a:cxn>
                <a:cxn ang="0">
                  <a:pos x="16" y="47"/>
                </a:cxn>
                <a:cxn ang="0">
                  <a:pos x="8" y="55"/>
                </a:cxn>
                <a:cxn ang="0">
                  <a:pos x="8" y="58"/>
                </a:cxn>
                <a:cxn ang="0">
                  <a:pos x="8" y="60"/>
                </a:cxn>
                <a:cxn ang="0">
                  <a:pos x="8" y="63"/>
                </a:cxn>
                <a:cxn ang="0">
                  <a:pos x="8" y="65"/>
                </a:cxn>
                <a:cxn ang="0">
                  <a:pos x="8" y="68"/>
                </a:cxn>
              </a:cxnLst>
              <a:rect l="0" t="0" r="r" b="b"/>
              <a:pathLst>
                <a:path w="17" h="69">
                  <a:moveTo>
                    <a:pt x="0" y="0"/>
                  </a:moveTo>
                  <a:lnTo>
                    <a:pt x="0" y="1"/>
                  </a:lnTo>
                  <a:lnTo>
                    <a:pt x="0" y="4"/>
                  </a:lnTo>
                  <a:lnTo>
                    <a:pt x="0" y="7"/>
                  </a:lnTo>
                  <a:lnTo>
                    <a:pt x="8" y="11"/>
                  </a:lnTo>
                  <a:lnTo>
                    <a:pt x="8" y="16"/>
                  </a:lnTo>
                  <a:lnTo>
                    <a:pt x="16" y="23"/>
                  </a:lnTo>
                  <a:lnTo>
                    <a:pt x="16" y="30"/>
                  </a:lnTo>
                  <a:lnTo>
                    <a:pt x="16" y="38"/>
                  </a:lnTo>
                  <a:lnTo>
                    <a:pt x="16" y="47"/>
                  </a:lnTo>
                  <a:lnTo>
                    <a:pt x="8" y="55"/>
                  </a:lnTo>
                  <a:lnTo>
                    <a:pt x="8" y="58"/>
                  </a:lnTo>
                  <a:lnTo>
                    <a:pt x="8" y="60"/>
                  </a:lnTo>
                  <a:lnTo>
                    <a:pt x="8" y="63"/>
                  </a:lnTo>
                  <a:lnTo>
                    <a:pt x="8" y="65"/>
                  </a:lnTo>
                  <a:lnTo>
                    <a:pt x="8" y="68"/>
                  </a:lnTo>
                </a:path>
              </a:pathLst>
            </a:custGeom>
            <a:noFill/>
            <a:ln w="12700" cap="rnd" cmpd="sng">
              <a:solidFill>
                <a:srgbClr val="88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54" name="Freeform 930"/>
            <p:cNvSpPr>
              <a:spLocks/>
            </p:cNvSpPr>
            <p:nvPr/>
          </p:nvSpPr>
          <p:spPr bwMode="auto">
            <a:xfrm>
              <a:off x="509" y="517"/>
              <a:ext cx="17" cy="68"/>
            </a:xfrm>
            <a:custGeom>
              <a:avLst/>
              <a:gdLst/>
              <a:ahLst/>
              <a:cxnLst>
                <a:cxn ang="0">
                  <a:pos x="0" y="0"/>
                </a:cxn>
                <a:cxn ang="0">
                  <a:pos x="0" y="0"/>
                </a:cxn>
                <a:cxn ang="0">
                  <a:pos x="0" y="2"/>
                </a:cxn>
                <a:cxn ang="0">
                  <a:pos x="0" y="6"/>
                </a:cxn>
                <a:cxn ang="0">
                  <a:pos x="8" y="10"/>
                </a:cxn>
                <a:cxn ang="0">
                  <a:pos x="8" y="15"/>
                </a:cxn>
                <a:cxn ang="0">
                  <a:pos x="16" y="21"/>
                </a:cxn>
                <a:cxn ang="0">
                  <a:pos x="16" y="28"/>
                </a:cxn>
                <a:cxn ang="0">
                  <a:pos x="16" y="36"/>
                </a:cxn>
                <a:cxn ang="0">
                  <a:pos x="16" y="45"/>
                </a:cxn>
                <a:cxn ang="0">
                  <a:pos x="16" y="54"/>
                </a:cxn>
                <a:cxn ang="0">
                  <a:pos x="8" y="57"/>
                </a:cxn>
                <a:cxn ang="0">
                  <a:pos x="8" y="59"/>
                </a:cxn>
                <a:cxn ang="0">
                  <a:pos x="8" y="62"/>
                </a:cxn>
                <a:cxn ang="0">
                  <a:pos x="8" y="64"/>
                </a:cxn>
                <a:cxn ang="0">
                  <a:pos x="8" y="67"/>
                </a:cxn>
              </a:cxnLst>
              <a:rect l="0" t="0" r="r" b="b"/>
              <a:pathLst>
                <a:path w="17" h="68">
                  <a:moveTo>
                    <a:pt x="0" y="0"/>
                  </a:moveTo>
                  <a:lnTo>
                    <a:pt x="0" y="0"/>
                  </a:lnTo>
                  <a:lnTo>
                    <a:pt x="0" y="2"/>
                  </a:lnTo>
                  <a:lnTo>
                    <a:pt x="0" y="6"/>
                  </a:lnTo>
                  <a:lnTo>
                    <a:pt x="8" y="10"/>
                  </a:lnTo>
                  <a:lnTo>
                    <a:pt x="8" y="15"/>
                  </a:lnTo>
                  <a:lnTo>
                    <a:pt x="16" y="21"/>
                  </a:lnTo>
                  <a:lnTo>
                    <a:pt x="16" y="28"/>
                  </a:lnTo>
                  <a:lnTo>
                    <a:pt x="16" y="36"/>
                  </a:lnTo>
                  <a:lnTo>
                    <a:pt x="16" y="45"/>
                  </a:lnTo>
                  <a:lnTo>
                    <a:pt x="16" y="54"/>
                  </a:lnTo>
                  <a:lnTo>
                    <a:pt x="8" y="57"/>
                  </a:lnTo>
                  <a:lnTo>
                    <a:pt x="8" y="59"/>
                  </a:lnTo>
                  <a:lnTo>
                    <a:pt x="8" y="62"/>
                  </a:lnTo>
                  <a:lnTo>
                    <a:pt x="8" y="64"/>
                  </a:lnTo>
                  <a:lnTo>
                    <a:pt x="8" y="67"/>
                  </a:lnTo>
                </a:path>
              </a:pathLst>
            </a:custGeom>
            <a:noFill/>
            <a:ln w="12700" cap="rnd" cmpd="sng">
              <a:solidFill>
                <a:srgbClr val="8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55" name="Freeform 931"/>
            <p:cNvSpPr>
              <a:spLocks/>
            </p:cNvSpPr>
            <p:nvPr/>
          </p:nvSpPr>
          <p:spPr bwMode="auto">
            <a:xfrm>
              <a:off x="509" y="517"/>
              <a:ext cx="17" cy="67"/>
            </a:xfrm>
            <a:custGeom>
              <a:avLst/>
              <a:gdLst/>
              <a:ahLst/>
              <a:cxnLst>
                <a:cxn ang="0">
                  <a:pos x="8" y="66"/>
                </a:cxn>
                <a:cxn ang="0">
                  <a:pos x="8" y="55"/>
                </a:cxn>
                <a:cxn ang="0">
                  <a:pos x="16" y="45"/>
                </a:cxn>
                <a:cxn ang="0">
                  <a:pos x="16" y="35"/>
                </a:cxn>
                <a:cxn ang="0">
                  <a:pos x="16" y="26"/>
                </a:cxn>
                <a:cxn ang="0">
                  <a:pos x="8" y="19"/>
                </a:cxn>
                <a:cxn ang="0">
                  <a:pos x="8" y="12"/>
                </a:cxn>
                <a:cxn ang="0">
                  <a:pos x="0" y="7"/>
                </a:cxn>
                <a:cxn ang="0">
                  <a:pos x="0" y="3"/>
                </a:cxn>
                <a:cxn ang="0">
                  <a:pos x="0" y="0"/>
                </a:cxn>
              </a:cxnLst>
              <a:rect l="0" t="0" r="r" b="b"/>
              <a:pathLst>
                <a:path w="17" h="67">
                  <a:moveTo>
                    <a:pt x="8" y="66"/>
                  </a:moveTo>
                  <a:lnTo>
                    <a:pt x="8" y="55"/>
                  </a:lnTo>
                  <a:lnTo>
                    <a:pt x="16" y="45"/>
                  </a:lnTo>
                  <a:lnTo>
                    <a:pt x="16" y="35"/>
                  </a:lnTo>
                  <a:lnTo>
                    <a:pt x="16" y="26"/>
                  </a:lnTo>
                  <a:lnTo>
                    <a:pt x="8" y="19"/>
                  </a:lnTo>
                  <a:lnTo>
                    <a:pt x="8" y="12"/>
                  </a:lnTo>
                  <a:lnTo>
                    <a:pt x="0" y="7"/>
                  </a:lnTo>
                  <a:lnTo>
                    <a:pt x="0" y="3"/>
                  </a:lnTo>
                  <a:lnTo>
                    <a:pt x="0" y="0"/>
                  </a:lnTo>
                </a:path>
              </a:pathLst>
            </a:custGeom>
            <a:noFill/>
            <a:ln w="12700" cap="rnd" cmpd="sng">
              <a:solidFill>
                <a:srgbClr val="870000"/>
              </a:solidFill>
              <a:prstDash val="solid"/>
              <a:round/>
              <a:headEnd type="none" w="sm" len="sm"/>
              <a:tailEnd type="none" w="sm" len="sm"/>
            </a:ln>
            <a:effectLst/>
          </p:spPr>
          <p:txBody>
            <a:bodyPr wrap="none" lIns="104683" tIns="52342" rIns="104683" bIns="52342">
              <a:spAutoFit/>
            </a:bodyPr>
            <a:lstStyle/>
            <a:p>
              <a:pPr>
                <a:defRPr/>
              </a:pPr>
              <a:endParaRPr lang="en-US" dirty="0"/>
            </a:p>
          </p:txBody>
        </p:sp>
        <p:sp>
          <p:nvSpPr>
            <p:cNvPr id="1956" name="Line 932"/>
            <p:cNvSpPr>
              <a:spLocks noChangeShapeType="1"/>
            </p:cNvSpPr>
            <p:nvPr/>
          </p:nvSpPr>
          <p:spPr bwMode="auto">
            <a:xfrm>
              <a:off x="499" y="702"/>
              <a:ext cx="54" cy="5"/>
            </a:xfrm>
            <a:prstGeom prst="line">
              <a:avLst/>
            </a:prstGeom>
            <a:noFill/>
            <a:ln w="12700">
              <a:solidFill>
                <a:srgbClr val="470000"/>
              </a:solidFill>
              <a:round/>
              <a:headEnd type="none" w="sm" len="sm"/>
              <a:tailEnd type="none" w="sm" len="sm"/>
            </a:ln>
            <a:effectLst/>
          </p:spPr>
          <p:txBody>
            <a:bodyPr wrap="none" lIns="104683" tIns="52342" rIns="104683" bIns="52342">
              <a:spAutoFit/>
            </a:bodyPr>
            <a:lstStyle/>
            <a:p>
              <a:pPr>
                <a:defRPr/>
              </a:pPr>
              <a:endParaRPr lang="en-US" dirty="0"/>
            </a:p>
          </p:txBody>
        </p:sp>
        <p:sp>
          <p:nvSpPr>
            <p:cNvPr id="1957" name="Line 933"/>
            <p:cNvSpPr>
              <a:spLocks noChangeShapeType="1"/>
            </p:cNvSpPr>
            <p:nvPr/>
          </p:nvSpPr>
          <p:spPr bwMode="auto">
            <a:xfrm>
              <a:off x="504" y="706"/>
              <a:ext cx="43" cy="2"/>
            </a:xfrm>
            <a:prstGeom prst="line">
              <a:avLst/>
            </a:prstGeom>
            <a:noFill/>
            <a:ln w="12700">
              <a:solidFill>
                <a:srgbClr val="470000"/>
              </a:solidFill>
              <a:round/>
              <a:headEnd type="none" w="sm" len="sm"/>
              <a:tailEnd type="none" w="sm" len="sm"/>
            </a:ln>
            <a:effectLst/>
          </p:spPr>
          <p:txBody>
            <a:bodyPr wrap="none" lIns="104683" tIns="52342" rIns="104683" bIns="52342">
              <a:spAutoFit/>
            </a:bodyPr>
            <a:lstStyle/>
            <a:p>
              <a:pPr>
                <a:defRPr/>
              </a:pPr>
              <a:endParaRPr lang="en-US" dirty="0"/>
            </a:p>
          </p:txBody>
        </p:sp>
        <p:sp>
          <p:nvSpPr>
            <p:cNvPr id="1958" name="Line 934"/>
            <p:cNvSpPr>
              <a:spLocks noChangeShapeType="1"/>
            </p:cNvSpPr>
            <p:nvPr/>
          </p:nvSpPr>
          <p:spPr bwMode="auto">
            <a:xfrm>
              <a:off x="510" y="710"/>
              <a:ext cx="28" cy="0"/>
            </a:xfrm>
            <a:prstGeom prst="line">
              <a:avLst/>
            </a:prstGeom>
            <a:noFill/>
            <a:ln w="12700">
              <a:solidFill>
                <a:srgbClr val="470000"/>
              </a:solidFill>
              <a:round/>
              <a:headEnd type="none" w="sm" len="sm"/>
              <a:tailEnd type="none" w="sm" len="sm"/>
            </a:ln>
            <a:effectLst/>
          </p:spPr>
          <p:txBody>
            <a:bodyPr wrap="none" lIns="104683" tIns="52342" rIns="104683" bIns="52342">
              <a:spAutoFit/>
            </a:bodyPr>
            <a:lstStyle/>
            <a:p>
              <a:pPr>
                <a:defRPr/>
              </a:pPr>
              <a:endParaRPr lang="en-US" dirty="0"/>
            </a:p>
          </p:txBody>
        </p:sp>
        <p:sp>
          <p:nvSpPr>
            <p:cNvPr id="1959" name="Line 935"/>
            <p:cNvSpPr>
              <a:spLocks noChangeShapeType="1"/>
            </p:cNvSpPr>
            <p:nvPr/>
          </p:nvSpPr>
          <p:spPr bwMode="auto">
            <a:xfrm>
              <a:off x="515" y="713"/>
              <a:ext cx="13" cy="0"/>
            </a:xfrm>
            <a:prstGeom prst="line">
              <a:avLst/>
            </a:prstGeom>
            <a:noFill/>
            <a:ln w="12700">
              <a:solidFill>
                <a:srgbClr val="470000"/>
              </a:solidFill>
              <a:round/>
              <a:headEnd type="none" w="sm" len="sm"/>
              <a:tailEnd type="none" w="sm" len="sm"/>
            </a:ln>
            <a:effectLst/>
          </p:spPr>
          <p:txBody>
            <a:bodyPr wrap="none" lIns="104683" tIns="52342" rIns="104683" bIns="52342">
              <a:spAutoFit/>
            </a:bodyPr>
            <a:lstStyle/>
            <a:p>
              <a:pPr>
                <a:defRPr/>
              </a:pPr>
              <a:endParaRPr lang="en-US" dirty="0"/>
            </a:p>
          </p:txBody>
        </p:sp>
        <p:sp>
          <p:nvSpPr>
            <p:cNvPr id="1960" name="Freeform 936"/>
            <p:cNvSpPr>
              <a:spLocks/>
            </p:cNvSpPr>
            <p:nvPr/>
          </p:nvSpPr>
          <p:spPr bwMode="auto">
            <a:xfrm>
              <a:off x="470" y="432"/>
              <a:ext cx="17" cy="84"/>
            </a:xfrm>
            <a:custGeom>
              <a:avLst/>
              <a:gdLst/>
              <a:ahLst/>
              <a:cxnLst>
                <a:cxn ang="0">
                  <a:pos x="13" y="1"/>
                </a:cxn>
                <a:cxn ang="0">
                  <a:pos x="12" y="0"/>
                </a:cxn>
                <a:cxn ang="0">
                  <a:pos x="12" y="3"/>
                </a:cxn>
                <a:cxn ang="0">
                  <a:pos x="9" y="7"/>
                </a:cxn>
                <a:cxn ang="0">
                  <a:pos x="9" y="10"/>
                </a:cxn>
                <a:cxn ang="0">
                  <a:pos x="9" y="14"/>
                </a:cxn>
                <a:cxn ang="0">
                  <a:pos x="9" y="17"/>
                </a:cxn>
                <a:cxn ang="0">
                  <a:pos x="8" y="20"/>
                </a:cxn>
                <a:cxn ang="0">
                  <a:pos x="6" y="22"/>
                </a:cxn>
                <a:cxn ang="0">
                  <a:pos x="6" y="25"/>
                </a:cxn>
                <a:cxn ang="0">
                  <a:pos x="6" y="27"/>
                </a:cxn>
                <a:cxn ang="0">
                  <a:pos x="6" y="30"/>
                </a:cxn>
                <a:cxn ang="0">
                  <a:pos x="5" y="32"/>
                </a:cxn>
                <a:cxn ang="0">
                  <a:pos x="5" y="35"/>
                </a:cxn>
                <a:cxn ang="0">
                  <a:pos x="4" y="37"/>
                </a:cxn>
                <a:cxn ang="0">
                  <a:pos x="4" y="40"/>
                </a:cxn>
                <a:cxn ang="0">
                  <a:pos x="4" y="44"/>
                </a:cxn>
                <a:cxn ang="0">
                  <a:pos x="4" y="48"/>
                </a:cxn>
                <a:cxn ang="0">
                  <a:pos x="4" y="52"/>
                </a:cxn>
                <a:cxn ang="0">
                  <a:pos x="4" y="56"/>
                </a:cxn>
                <a:cxn ang="0">
                  <a:pos x="2" y="61"/>
                </a:cxn>
                <a:cxn ang="0">
                  <a:pos x="1" y="64"/>
                </a:cxn>
                <a:cxn ang="0">
                  <a:pos x="1" y="68"/>
                </a:cxn>
                <a:cxn ang="0">
                  <a:pos x="1" y="72"/>
                </a:cxn>
                <a:cxn ang="0">
                  <a:pos x="1" y="76"/>
                </a:cxn>
                <a:cxn ang="0">
                  <a:pos x="0" y="81"/>
                </a:cxn>
                <a:cxn ang="0">
                  <a:pos x="1" y="83"/>
                </a:cxn>
                <a:cxn ang="0">
                  <a:pos x="2" y="83"/>
                </a:cxn>
                <a:cxn ang="0">
                  <a:pos x="4" y="82"/>
                </a:cxn>
                <a:cxn ang="0">
                  <a:pos x="6" y="80"/>
                </a:cxn>
                <a:cxn ang="0">
                  <a:pos x="9" y="78"/>
                </a:cxn>
                <a:cxn ang="0">
                  <a:pos x="9" y="76"/>
                </a:cxn>
                <a:cxn ang="0">
                  <a:pos x="10" y="74"/>
                </a:cxn>
                <a:cxn ang="0">
                  <a:pos x="12" y="70"/>
                </a:cxn>
                <a:cxn ang="0">
                  <a:pos x="12" y="65"/>
                </a:cxn>
                <a:cxn ang="0">
                  <a:pos x="13" y="61"/>
                </a:cxn>
                <a:cxn ang="0">
                  <a:pos x="13" y="56"/>
                </a:cxn>
                <a:cxn ang="0">
                  <a:pos x="14" y="51"/>
                </a:cxn>
                <a:cxn ang="0">
                  <a:pos x="14" y="48"/>
                </a:cxn>
                <a:cxn ang="0">
                  <a:pos x="14" y="43"/>
                </a:cxn>
                <a:cxn ang="0">
                  <a:pos x="14" y="40"/>
                </a:cxn>
                <a:cxn ang="0">
                  <a:pos x="14" y="36"/>
                </a:cxn>
                <a:cxn ang="0">
                  <a:pos x="14" y="33"/>
                </a:cxn>
                <a:cxn ang="0">
                  <a:pos x="14" y="29"/>
                </a:cxn>
                <a:cxn ang="0">
                  <a:pos x="14" y="24"/>
                </a:cxn>
                <a:cxn ang="0">
                  <a:pos x="16" y="20"/>
                </a:cxn>
                <a:cxn ang="0">
                  <a:pos x="16" y="15"/>
                </a:cxn>
                <a:cxn ang="0">
                  <a:pos x="16" y="11"/>
                </a:cxn>
                <a:cxn ang="0">
                  <a:pos x="14" y="7"/>
                </a:cxn>
                <a:cxn ang="0">
                  <a:pos x="14" y="4"/>
                </a:cxn>
                <a:cxn ang="0">
                  <a:pos x="13" y="1"/>
                </a:cxn>
              </a:cxnLst>
              <a:rect l="0" t="0" r="r" b="b"/>
              <a:pathLst>
                <a:path w="17" h="84">
                  <a:moveTo>
                    <a:pt x="13" y="1"/>
                  </a:moveTo>
                  <a:lnTo>
                    <a:pt x="12" y="0"/>
                  </a:lnTo>
                  <a:lnTo>
                    <a:pt x="12" y="3"/>
                  </a:lnTo>
                  <a:lnTo>
                    <a:pt x="9" y="7"/>
                  </a:lnTo>
                  <a:lnTo>
                    <a:pt x="9" y="10"/>
                  </a:lnTo>
                  <a:lnTo>
                    <a:pt x="9" y="14"/>
                  </a:lnTo>
                  <a:lnTo>
                    <a:pt x="9" y="17"/>
                  </a:lnTo>
                  <a:lnTo>
                    <a:pt x="8" y="20"/>
                  </a:lnTo>
                  <a:lnTo>
                    <a:pt x="6" y="22"/>
                  </a:lnTo>
                  <a:lnTo>
                    <a:pt x="6" y="25"/>
                  </a:lnTo>
                  <a:lnTo>
                    <a:pt x="6" y="27"/>
                  </a:lnTo>
                  <a:lnTo>
                    <a:pt x="6" y="30"/>
                  </a:lnTo>
                  <a:lnTo>
                    <a:pt x="5" y="32"/>
                  </a:lnTo>
                  <a:lnTo>
                    <a:pt x="5" y="35"/>
                  </a:lnTo>
                  <a:lnTo>
                    <a:pt x="4" y="37"/>
                  </a:lnTo>
                  <a:lnTo>
                    <a:pt x="4" y="40"/>
                  </a:lnTo>
                  <a:lnTo>
                    <a:pt x="4" y="44"/>
                  </a:lnTo>
                  <a:lnTo>
                    <a:pt x="4" y="48"/>
                  </a:lnTo>
                  <a:lnTo>
                    <a:pt x="4" y="52"/>
                  </a:lnTo>
                  <a:lnTo>
                    <a:pt x="4" y="56"/>
                  </a:lnTo>
                  <a:lnTo>
                    <a:pt x="2" y="61"/>
                  </a:lnTo>
                  <a:lnTo>
                    <a:pt x="1" y="64"/>
                  </a:lnTo>
                  <a:lnTo>
                    <a:pt x="1" y="68"/>
                  </a:lnTo>
                  <a:lnTo>
                    <a:pt x="1" y="72"/>
                  </a:lnTo>
                  <a:lnTo>
                    <a:pt x="1" y="76"/>
                  </a:lnTo>
                  <a:lnTo>
                    <a:pt x="0" y="81"/>
                  </a:lnTo>
                  <a:lnTo>
                    <a:pt x="1" y="83"/>
                  </a:lnTo>
                  <a:lnTo>
                    <a:pt x="2" y="83"/>
                  </a:lnTo>
                  <a:lnTo>
                    <a:pt x="4" y="82"/>
                  </a:lnTo>
                  <a:lnTo>
                    <a:pt x="6" y="80"/>
                  </a:lnTo>
                  <a:lnTo>
                    <a:pt x="9" y="78"/>
                  </a:lnTo>
                  <a:lnTo>
                    <a:pt x="9" y="76"/>
                  </a:lnTo>
                  <a:lnTo>
                    <a:pt x="10" y="74"/>
                  </a:lnTo>
                  <a:lnTo>
                    <a:pt x="12" y="70"/>
                  </a:lnTo>
                  <a:lnTo>
                    <a:pt x="12" y="65"/>
                  </a:lnTo>
                  <a:lnTo>
                    <a:pt x="13" y="61"/>
                  </a:lnTo>
                  <a:lnTo>
                    <a:pt x="13" y="56"/>
                  </a:lnTo>
                  <a:lnTo>
                    <a:pt x="14" y="51"/>
                  </a:lnTo>
                  <a:lnTo>
                    <a:pt x="14" y="48"/>
                  </a:lnTo>
                  <a:lnTo>
                    <a:pt x="14" y="43"/>
                  </a:lnTo>
                  <a:lnTo>
                    <a:pt x="14" y="40"/>
                  </a:lnTo>
                  <a:lnTo>
                    <a:pt x="14" y="36"/>
                  </a:lnTo>
                  <a:lnTo>
                    <a:pt x="14" y="33"/>
                  </a:lnTo>
                  <a:lnTo>
                    <a:pt x="14" y="29"/>
                  </a:lnTo>
                  <a:lnTo>
                    <a:pt x="14" y="24"/>
                  </a:lnTo>
                  <a:lnTo>
                    <a:pt x="16" y="20"/>
                  </a:lnTo>
                  <a:lnTo>
                    <a:pt x="16" y="15"/>
                  </a:lnTo>
                  <a:lnTo>
                    <a:pt x="16" y="11"/>
                  </a:lnTo>
                  <a:lnTo>
                    <a:pt x="14" y="7"/>
                  </a:lnTo>
                  <a:lnTo>
                    <a:pt x="14" y="4"/>
                  </a:lnTo>
                  <a:lnTo>
                    <a:pt x="13" y="1"/>
                  </a:lnTo>
                </a:path>
              </a:pathLst>
            </a:custGeom>
            <a:solidFill>
              <a:srgbClr val="870000"/>
            </a:solidFill>
            <a:ln w="9525" cap="rnd">
              <a:noFill/>
              <a:round/>
              <a:headEnd/>
              <a:tailEnd/>
            </a:ln>
            <a:effectLst/>
          </p:spPr>
          <p:txBody>
            <a:bodyPr wrap="none" lIns="104683" tIns="52342" rIns="104683" bIns="52342">
              <a:spAutoFit/>
            </a:bodyPr>
            <a:lstStyle/>
            <a:p>
              <a:pPr>
                <a:defRPr/>
              </a:pPr>
              <a:endParaRPr lang="en-US" dirty="0"/>
            </a:p>
          </p:txBody>
        </p:sp>
        <p:sp>
          <p:nvSpPr>
            <p:cNvPr id="1961" name="Freeform 937"/>
            <p:cNvSpPr>
              <a:spLocks/>
            </p:cNvSpPr>
            <p:nvPr/>
          </p:nvSpPr>
          <p:spPr bwMode="auto">
            <a:xfrm>
              <a:off x="471" y="434"/>
              <a:ext cx="17" cy="81"/>
            </a:xfrm>
            <a:custGeom>
              <a:avLst/>
              <a:gdLst/>
              <a:ahLst/>
              <a:cxnLst>
                <a:cxn ang="0">
                  <a:pos x="14" y="38"/>
                </a:cxn>
                <a:cxn ang="0">
                  <a:pos x="14" y="41"/>
                </a:cxn>
                <a:cxn ang="0">
                  <a:pos x="14" y="45"/>
                </a:cxn>
                <a:cxn ang="0">
                  <a:pos x="14" y="49"/>
                </a:cxn>
                <a:cxn ang="0">
                  <a:pos x="14" y="54"/>
                </a:cxn>
                <a:cxn ang="0">
                  <a:pos x="12" y="59"/>
                </a:cxn>
                <a:cxn ang="0">
                  <a:pos x="12" y="63"/>
                </a:cxn>
                <a:cxn ang="0">
                  <a:pos x="12" y="67"/>
                </a:cxn>
                <a:cxn ang="0">
                  <a:pos x="11" y="71"/>
                </a:cxn>
                <a:cxn ang="0">
                  <a:pos x="9" y="74"/>
                </a:cxn>
                <a:cxn ang="0">
                  <a:pos x="8" y="76"/>
                </a:cxn>
                <a:cxn ang="0">
                  <a:pos x="6" y="78"/>
                </a:cxn>
                <a:cxn ang="0">
                  <a:pos x="4" y="79"/>
                </a:cxn>
                <a:cxn ang="0">
                  <a:pos x="1" y="80"/>
                </a:cxn>
                <a:cxn ang="0">
                  <a:pos x="0" y="80"/>
                </a:cxn>
                <a:cxn ang="0">
                  <a:pos x="0" y="78"/>
                </a:cxn>
                <a:cxn ang="0">
                  <a:pos x="0" y="73"/>
                </a:cxn>
                <a:cxn ang="0">
                  <a:pos x="1" y="70"/>
                </a:cxn>
                <a:cxn ang="0">
                  <a:pos x="1" y="66"/>
                </a:cxn>
                <a:cxn ang="0">
                  <a:pos x="1" y="62"/>
                </a:cxn>
                <a:cxn ang="0">
                  <a:pos x="3" y="59"/>
                </a:cxn>
                <a:cxn ang="0">
                  <a:pos x="3" y="55"/>
                </a:cxn>
                <a:cxn ang="0">
                  <a:pos x="4" y="51"/>
                </a:cxn>
                <a:cxn ang="0">
                  <a:pos x="4" y="47"/>
                </a:cxn>
                <a:cxn ang="0">
                  <a:pos x="4" y="43"/>
                </a:cxn>
                <a:cxn ang="0">
                  <a:pos x="4" y="38"/>
                </a:cxn>
                <a:cxn ang="0">
                  <a:pos x="4" y="35"/>
                </a:cxn>
                <a:cxn ang="0">
                  <a:pos x="4" y="33"/>
                </a:cxn>
                <a:cxn ang="0">
                  <a:pos x="6" y="31"/>
                </a:cxn>
                <a:cxn ang="0">
                  <a:pos x="6" y="28"/>
                </a:cxn>
                <a:cxn ang="0">
                  <a:pos x="6" y="26"/>
                </a:cxn>
                <a:cxn ang="0">
                  <a:pos x="6" y="23"/>
                </a:cxn>
                <a:cxn ang="0">
                  <a:pos x="8" y="21"/>
                </a:cxn>
                <a:cxn ang="0">
                  <a:pos x="8" y="19"/>
                </a:cxn>
                <a:cxn ang="0">
                  <a:pos x="9" y="16"/>
                </a:cxn>
                <a:cxn ang="0">
                  <a:pos x="9" y="13"/>
                </a:cxn>
                <a:cxn ang="0">
                  <a:pos x="9" y="9"/>
                </a:cxn>
                <a:cxn ang="0">
                  <a:pos x="11" y="6"/>
                </a:cxn>
                <a:cxn ang="0">
                  <a:pos x="12" y="2"/>
                </a:cxn>
                <a:cxn ang="0">
                  <a:pos x="12" y="0"/>
                </a:cxn>
                <a:cxn ang="0">
                  <a:pos x="14" y="0"/>
                </a:cxn>
                <a:cxn ang="0">
                  <a:pos x="14" y="3"/>
                </a:cxn>
                <a:cxn ang="0">
                  <a:pos x="16" y="7"/>
                </a:cxn>
                <a:cxn ang="0">
                  <a:pos x="16" y="10"/>
                </a:cxn>
                <a:cxn ang="0">
                  <a:pos x="16" y="14"/>
                </a:cxn>
                <a:cxn ang="0">
                  <a:pos x="16" y="19"/>
                </a:cxn>
                <a:cxn ang="0">
                  <a:pos x="16" y="23"/>
                </a:cxn>
                <a:cxn ang="0">
                  <a:pos x="14" y="27"/>
                </a:cxn>
                <a:cxn ang="0">
                  <a:pos x="14" y="31"/>
                </a:cxn>
                <a:cxn ang="0">
                  <a:pos x="14" y="34"/>
                </a:cxn>
                <a:cxn ang="0">
                  <a:pos x="14" y="38"/>
                </a:cxn>
              </a:cxnLst>
              <a:rect l="0" t="0" r="r" b="b"/>
              <a:pathLst>
                <a:path w="17" h="81">
                  <a:moveTo>
                    <a:pt x="14" y="38"/>
                  </a:moveTo>
                  <a:lnTo>
                    <a:pt x="14" y="41"/>
                  </a:lnTo>
                  <a:lnTo>
                    <a:pt x="14" y="45"/>
                  </a:lnTo>
                  <a:lnTo>
                    <a:pt x="14" y="49"/>
                  </a:lnTo>
                  <a:lnTo>
                    <a:pt x="14" y="54"/>
                  </a:lnTo>
                  <a:lnTo>
                    <a:pt x="12" y="59"/>
                  </a:lnTo>
                  <a:lnTo>
                    <a:pt x="12" y="63"/>
                  </a:lnTo>
                  <a:lnTo>
                    <a:pt x="12" y="67"/>
                  </a:lnTo>
                  <a:lnTo>
                    <a:pt x="11" y="71"/>
                  </a:lnTo>
                  <a:lnTo>
                    <a:pt x="9" y="74"/>
                  </a:lnTo>
                  <a:lnTo>
                    <a:pt x="8" y="76"/>
                  </a:lnTo>
                  <a:lnTo>
                    <a:pt x="6" y="78"/>
                  </a:lnTo>
                  <a:lnTo>
                    <a:pt x="4" y="79"/>
                  </a:lnTo>
                  <a:lnTo>
                    <a:pt x="1" y="80"/>
                  </a:lnTo>
                  <a:lnTo>
                    <a:pt x="0" y="80"/>
                  </a:lnTo>
                  <a:lnTo>
                    <a:pt x="0" y="78"/>
                  </a:lnTo>
                  <a:lnTo>
                    <a:pt x="0" y="73"/>
                  </a:lnTo>
                  <a:lnTo>
                    <a:pt x="1" y="70"/>
                  </a:lnTo>
                  <a:lnTo>
                    <a:pt x="1" y="66"/>
                  </a:lnTo>
                  <a:lnTo>
                    <a:pt x="1" y="62"/>
                  </a:lnTo>
                  <a:lnTo>
                    <a:pt x="3" y="59"/>
                  </a:lnTo>
                  <a:lnTo>
                    <a:pt x="3" y="55"/>
                  </a:lnTo>
                  <a:lnTo>
                    <a:pt x="4" y="51"/>
                  </a:lnTo>
                  <a:lnTo>
                    <a:pt x="4" y="47"/>
                  </a:lnTo>
                  <a:lnTo>
                    <a:pt x="4" y="43"/>
                  </a:lnTo>
                  <a:lnTo>
                    <a:pt x="4" y="38"/>
                  </a:lnTo>
                  <a:lnTo>
                    <a:pt x="4" y="35"/>
                  </a:lnTo>
                  <a:lnTo>
                    <a:pt x="4" y="33"/>
                  </a:lnTo>
                  <a:lnTo>
                    <a:pt x="6" y="31"/>
                  </a:lnTo>
                  <a:lnTo>
                    <a:pt x="6" y="28"/>
                  </a:lnTo>
                  <a:lnTo>
                    <a:pt x="6" y="26"/>
                  </a:lnTo>
                  <a:lnTo>
                    <a:pt x="6" y="23"/>
                  </a:lnTo>
                  <a:lnTo>
                    <a:pt x="8" y="21"/>
                  </a:lnTo>
                  <a:lnTo>
                    <a:pt x="8" y="19"/>
                  </a:lnTo>
                  <a:lnTo>
                    <a:pt x="9" y="16"/>
                  </a:lnTo>
                  <a:lnTo>
                    <a:pt x="9" y="13"/>
                  </a:lnTo>
                  <a:lnTo>
                    <a:pt x="9" y="9"/>
                  </a:lnTo>
                  <a:lnTo>
                    <a:pt x="11" y="6"/>
                  </a:lnTo>
                  <a:lnTo>
                    <a:pt x="12" y="2"/>
                  </a:lnTo>
                  <a:lnTo>
                    <a:pt x="12" y="0"/>
                  </a:lnTo>
                  <a:lnTo>
                    <a:pt x="14" y="0"/>
                  </a:lnTo>
                  <a:lnTo>
                    <a:pt x="14" y="3"/>
                  </a:lnTo>
                  <a:lnTo>
                    <a:pt x="16" y="7"/>
                  </a:lnTo>
                  <a:lnTo>
                    <a:pt x="16" y="10"/>
                  </a:lnTo>
                  <a:lnTo>
                    <a:pt x="16" y="14"/>
                  </a:lnTo>
                  <a:lnTo>
                    <a:pt x="16" y="19"/>
                  </a:lnTo>
                  <a:lnTo>
                    <a:pt x="16" y="23"/>
                  </a:lnTo>
                  <a:lnTo>
                    <a:pt x="14" y="27"/>
                  </a:lnTo>
                  <a:lnTo>
                    <a:pt x="14" y="31"/>
                  </a:lnTo>
                  <a:lnTo>
                    <a:pt x="14" y="34"/>
                  </a:lnTo>
                  <a:lnTo>
                    <a:pt x="14" y="38"/>
                  </a:lnTo>
                </a:path>
              </a:pathLst>
            </a:custGeom>
            <a:solidFill>
              <a:srgbClr val="8B0000"/>
            </a:solidFill>
            <a:ln w="9525" cap="rnd">
              <a:noFill/>
              <a:round/>
              <a:headEnd/>
              <a:tailEnd/>
            </a:ln>
            <a:effectLst/>
          </p:spPr>
          <p:txBody>
            <a:bodyPr wrap="none" lIns="104683" tIns="52342" rIns="104683" bIns="52342">
              <a:spAutoFit/>
            </a:bodyPr>
            <a:lstStyle/>
            <a:p>
              <a:pPr>
                <a:defRPr/>
              </a:pPr>
              <a:endParaRPr lang="en-US" dirty="0"/>
            </a:p>
          </p:txBody>
        </p:sp>
        <p:sp>
          <p:nvSpPr>
            <p:cNvPr id="1962" name="Freeform 938"/>
            <p:cNvSpPr>
              <a:spLocks/>
            </p:cNvSpPr>
            <p:nvPr/>
          </p:nvSpPr>
          <p:spPr bwMode="auto">
            <a:xfrm>
              <a:off x="471" y="435"/>
              <a:ext cx="17" cy="81"/>
            </a:xfrm>
            <a:custGeom>
              <a:avLst/>
              <a:gdLst/>
              <a:ahLst/>
              <a:cxnLst>
                <a:cxn ang="0">
                  <a:pos x="14" y="37"/>
                </a:cxn>
                <a:cxn ang="0">
                  <a:pos x="14" y="40"/>
                </a:cxn>
                <a:cxn ang="0">
                  <a:pos x="14" y="44"/>
                </a:cxn>
                <a:cxn ang="0">
                  <a:pos x="14" y="48"/>
                </a:cxn>
                <a:cxn ang="0">
                  <a:pos x="14" y="52"/>
                </a:cxn>
                <a:cxn ang="0">
                  <a:pos x="12" y="57"/>
                </a:cxn>
                <a:cxn ang="0">
                  <a:pos x="12" y="61"/>
                </a:cxn>
                <a:cxn ang="0">
                  <a:pos x="12" y="65"/>
                </a:cxn>
                <a:cxn ang="0">
                  <a:pos x="11" y="69"/>
                </a:cxn>
                <a:cxn ang="0">
                  <a:pos x="9" y="72"/>
                </a:cxn>
                <a:cxn ang="0">
                  <a:pos x="8" y="74"/>
                </a:cxn>
                <a:cxn ang="0">
                  <a:pos x="6" y="76"/>
                </a:cxn>
                <a:cxn ang="0">
                  <a:pos x="4" y="77"/>
                </a:cxn>
                <a:cxn ang="0">
                  <a:pos x="3" y="78"/>
                </a:cxn>
                <a:cxn ang="0">
                  <a:pos x="1" y="78"/>
                </a:cxn>
                <a:cxn ang="0">
                  <a:pos x="0" y="76"/>
                </a:cxn>
                <a:cxn ang="0">
                  <a:pos x="1" y="72"/>
                </a:cxn>
                <a:cxn ang="0">
                  <a:pos x="1" y="68"/>
                </a:cxn>
                <a:cxn ang="0">
                  <a:pos x="1" y="65"/>
                </a:cxn>
                <a:cxn ang="0">
                  <a:pos x="3" y="61"/>
                </a:cxn>
                <a:cxn ang="0">
                  <a:pos x="3" y="58"/>
                </a:cxn>
                <a:cxn ang="0">
                  <a:pos x="4" y="54"/>
                </a:cxn>
                <a:cxn ang="0">
                  <a:pos x="4" y="50"/>
                </a:cxn>
                <a:cxn ang="0">
                  <a:pos x="4" y="46"/>
                </a:cxn>
                <a:cxn ang="0">
                  <a:pos x="4" y="42"/>
                </a:cxn>
                <a:cxn ang="0">
                  <a:pos x="4" y="38"/>
                </a:cxn>
                <a:cxn ang="0">
                  <a:pos x="4" y="34"/>
                </a:cxn>
                <a:cxn ang="0">
                  <a:pos x="6" y="33"/>
                </a:cxn>
                <a:cxn ang="0">
                  <a:pos x="6" y="30"/>
                </a:cxn>
                <a:cxn ang="0">
                  <a:pos x="6" y="28"/>
                </a:cxn>
                <a:cxn ang="0">
                  <a:pos x="6" y="25"/>
                </a:cxn>
                <a:cxn ang="0">
                  <a:pos x="8" y="22"/>
                </a:cxn>
                <a:cxn ang="0">
                  <a:pos x="8" y="20"/>
                </a:cxn>
                <a:cxn ang="0">
                  <a:pos x="9" y="19"/>
                </a:cxn>
                <a:cxn ang="0">
                  <a:pos x="9" y="16"/>
                </a:cxn>
                <a:cxn ang="0">
                  <a:pos x="9" y="13"/>
                </a:cxn>
                <a:cxn ang="0">
                  <a:pos x="9" y="9"/>
                </a:cxn>
                <a:cxn ang="0">
                  <a:pos x="11" y="6"/>
                </a:cxn>
                <a:cxn ang="0">
                  <a:pos x="12" y="2"/>
                </a:cxn>
                <a:cxn ang="0">
                  <a:pos x="12" y="0"/>
                </a:cxn>
                <a:cxn ang="0">
                  <a:pos x="14" y="0"/>
                </a:cxn>
                <a:cxn ang="0">
                  <a:pos x="14" y="4"/>
                </a:cxn>
                <a:cxn ang="0">
                  <a:pos x="16" y="7"/>
                </a:cxn>
                <a:cxn ang="0">
                  <a:pos x="16" y="10"/>
                </a:cxn>
                <a:cxn ang="0">
                  <a:pos x="16" y="14"/>
                </a:cxn>
                <a:cxn ang="0">
                  <a:pos x="16" y="18"/>
                </a:cxn>
                <a:cxn ang="0">
                  <a:pos x="14" y="22"/>
                </a:cxn>
                <a:cxn ang="0">
                  <a:pos x="14" y="26"/>
                </a:cxn>
                <a:cxn ang="0">
                  <a:pos x="14" y="30"/>
                </a:cxn>
                <a:cxn ang="0">
                  <a:pos x="14" y="33"/>
                </a:cxn>
                <a:cxn ang="0">
                  <a:pos x="14" y="37"/>
                </a:cxn>
              </a:cxnLst>
              <a:rect l="0" t="0" r="r" b="b"/>
              <a:pathLst>
                <a:path w="17" h="79">
                  <a:moveTo>
                    <a:pt x="14" y="37"/>
                  </a:moveTo>
                  <a:lnTo>
                    <a:pt x="14" y="40"/>
                  </a:lnTo>
                  <a:lnTo>
                    <a:pt x="14" y="44"/>
                  </a:lnTo>
                  <a:lnTo>
                    <a:pt x="14" y="48"/>
                  </a:lnTo>
                  <a:lnTo>
                    <a:pt x="14" y="52"/>
                  </a:lnTo>
                  <a:lnTo>
                    <a:pt x="12" y="57"/>
                  </a:lnTo>
                  <a:lnTo>
                    <a:pt x="12" y="61"/>
                  </a:lnTo>
                  <a:lnTo>
                    <a:pt x="12" y="65"/>
                  </a:lnTo>
                  <a:lnTo>
                    <a:pt x="11" y="69"/>
                  </a:lnTo>
                  <a:lnTo>
                    <a:pt x="9" y="72"/>
                  </a:lnTo>
                  <a:lnTo>
                    <a:pt x="8" y="74"/>
                  </a:lnTo>
                  <a:lnTo>
                    <a:pt x="6" y="76"/>
                  </a:lnTo>
                  <a:lnTo>
                    <a:pt x="4" y="77"/>
                  </a:lnTo>
                  <a:lnTo>
                    <a:pt x="3" y="78"/>
                  </a:lnTo>
                  <a:lnTo>
                    <a:pt x="1" y="78"/>
                  </a:lnTo>
                  <a:lnTo>
                    <a:pt x="0" y="76"/>
                  </a:lnTo>
                  <a:lnTo>
                    <a:pt x="1" y="72"/>
                  </a:lnTo>
                  <a:lnTo>
                    <a:pt x="1" y="68"/>
                  </a:lnTo>
                  <a:lnTo>
                    <a:pt x="1" y="65"/>
                  </a:lnTo>
                  <a:lnTo>
                    <a:pt x="3" y="61"/>
                  </a:lnTo>
                  <a:lnTo>
                    <a:pt x="3" y="58"/>
                  </a:lnTo>
                  <a:lnTo>
                    <a:pt x="4" y="54"/>
                  </a:lnTo>
                  <a:lnTo>
                    <a:pt x="4" y="50"/>
                  </a:lnTo>
                  <a:lnTo>
                    <a:pt x="4" y="46"/>
                  </a:lnTo>
                  <a:lnTo>
                    <a:pt x="4" y="42"/>
                  </a:lnTo>
                  <a:lnTo>
                    <a:pt x="4" y="38"/>
                  </a:lnTo>
                  <a:lnTo>
                    <a:pt x="4" y="34"/>
                  </a:lnTo>
                  <a:lnTo>
                    <a:pt x="6" y="33"/>
                  </a:lnTo>
                  <a:lnTo>
                    <a:pt x="6" y="30"/>
                  </a:lnTo>
                  <a:lnTo>
                    <a:pt x="6" y="28"/>
                  </a:lnTo>
                  <a:lnTo>
                    <a:pt x="6" y="25"/>
                  </a:lnTo>
                  <a:lnTo>
                    <a:pt x="8" y="22"/>
                  </a:lnTo>
                  <a:lnTo>
                    <a:pt x="8" y="20"/>
                  </a:lnTo>
                  <a:lnTo>
                    <a:pt x="9" y="19"/>
                  </a:lnTo>
                  <a:lnTo>
                    <a:pt x="9" y="16"/>
                  </a:lnTo>
                  <a:lnTo>
                    <a:pt x="9" y="13"/>
                  </a:lnTo>
                  <a:lnTo>
                    <a:pt x="9" y="9"/>
                  </a:lnTo>
                  <a:lnTo>
                    <a:pt x="11" y="6"/>
                  </a:lnTo>
                  <a:lnTo>
                    <a:pt x="12" y="2"/>
                  </a:lnTo>
                  <a:lnTo>
                    <a:pt x="12" y="0"/>
                  </a:lnTo>
                  <a:lnTo>
                    <a:pt x="14" y="0"/>
                  </a:lnTo>
                  <a:lnTo>
                    <a:pt x="14" y="4"/>
                  </a:lnTo>
                  <a:lnTo>
                    <a:pt x="16" y="7"/>
                  </a:lnTo>
                  <a:lnTo>
                    <a:pt x="16" y="10"/>
                  </a:lnTo>
                  <a:lnTo>
                    <a:pt x="16" y="14"/>
                  </a:lnTo>
                  <a:lnTo>
                    <a:pt x="16" y="18"/>
                  </a:lnTo>
                  <a:lnTo>
                    <a:pt x="14" y="22"/>
                  </a:lnTo>
                  <a:lnTo>
                    <a:pt x="14" y="26"/>
                  </a:lnTo>
                  <a:lnTo>
                    <a:pt x="14" y="30"/>
                  </a:lnTo>
                  <a:lnTo>
                    <a:pt x="14" y="33"/>
                  </a:lnTo>
                  <a:lnTo>
                    <a:pt x="14" y="37"/>
                  </a:lnTo>
                </a:path>
              </a:pathLst>
            </a:custGeom>
            <a:solidFill>
              <a:srgbClr val="900800"/>
            </a:solidFill>
            <a:ln w="9525" cap="rnd">
              <a:noFill/>
              <a:round/>
              <a:headEnd/>
              <a:tailEnd/>
            </a:ln>
            <a:effectLst/>
          </p:spPr>
          <p:txBody>
            <a:bodyPr wrap="none" lIns="104683" tIns="52342" rIns="104683" bIns="52342">
              <a:spAutoFit/>
            </a:bodyPr>
            <a:lstStyle/>
            <a:p>
              <a:pPr>
                <a:defRPr/>
              </a:pPr>
              <a:endParaRPr lang="en-US" dirty="0"/>
            </a:p>
          </p:txBody>
        </p:sp>
        <p:sp>
          <p:nvSpPr>
            <p:cNvPr id="1963" name="Freeform 939"/>
            <p:cNvSpPr>
              <a:spLocks/>
            </p:cNvSpPr>
            <p:nvPr/>
          </p:nvSpPr>
          <p:spPr bwMode="auto">
            <a:xfrm>
              <a:off x="472" y="436"/>
              <a:ext cx="17" cy="81"/>
            </a:xfrm>
            <a:custGeom>
              <a:avLst/>
              <a:gdLst/>
              <a:ahLst/>
              <a:cxnLst>
                <a:cxn ang="0">
                  <a:pos x="14" y="36"/>
                </a:cxn>
                <a:cxn ang="0">
                  <a:pos x="14" y="39"/>
                </a:cxn>
                <a:cxn ang="0">
                  <a:pos x="14" y="43"/>
                </a:cxn>
                <a:cxn ang="0">
                  <a:pos x="14" y="46"/>
                </a:cxn>
                <a:cxn ang="0">
                  <a:pos x="12" y="51"/>
                </a:cxn>
                <a:cxn ang="0">
                  <a:pos x="12" y="56"/>
                </a:cxn>
                <a:cxn ang="0">
                  <a:pos x="12" y="60"/>
                </a:cxn>
                <a:cxn ang="0">
                  <a:pos x="10" y="64"/>
                </a:cxn>
                <a:cxn ang="0">
                  <a:pos x="8" y="68"/>
                </a:cxn>
                <a:cxn ang="0">
                  <a:pos x="8" y="70"/>
                </a:cxn>
                <a:cxn ang="0">
                  <a:pos x="7" y="72"/>
                </a:cxn>
                <a:cxn ang="0">
                  <a:pos x="7" y="74"/>
                </a:cxn>
                <a:cxn ang="0">
                  <a:pos x="3" y="76"/>
                </a:cxn>
                <a:cxn ang="0">
                  <a:pos x="1" y="76"/>
                </a:cxn>
                <a:cxn ang="0">
                  <a:pos x="0" y="76"/>
                </a:cxn>
                <a:cxn ang="0">
                  <a:pos x="0" y="74"/>
                </a:cxn>
                <a:cxn ang="0">
                  <a:pos x="0" y="70"/>
                </a:cxn>
                <a:cxn ang="0">
                  <a:pos x="1" y="67"/>
                </a:cxn>
                <a:cxn ang="0">
                  <a:pos x="1" y="63"/>
                </a:cxn>
                <a:cxn ang="0">
                  <a:pos x="1" y="60"/>
                </a:cxn>
                <a:cxn ang="0">
                  <a:pos x="3" y="57"/>
                </a:cxn>
                <a:cxn ang="0">
                  <a:pos x="3" y="53"/>
                </a:cxn>
                <a:cxn ang="0">
                  <a:pos x="3" y="49"/>
                </a:cxn>
                <a:cxn ang="0">
                  <a:pos x="5" y="45"/>
                </a:cxn>
                <a:cxn ang="0">
                  <a:pos x="5" y="42"/>
                </a:cxn>
                <a:cxn ang="0">
                  <a:pos x="5" y="37"/>
                </a:cxn>
                <a:cxn ang="0">
                  <a:pos x="5" y="34"/>
                </a:cxn>
                <a:cxn ang="0">
                  <a:pos x="5" y="32"/>
                </a:cxn>
                <a:cxn ang="0">
                  <a:pos x="5" y="29"/>
                </a:cxn>
                <a:cxn ang="0">
                  <a:pos x="7" y="27"/>
                </a:cxn>
                <a:cxn ang="0">
                  <a:pos x="7" y="25"/>
                </a:cxn>
                <a:cxn ang="0">
                  <a:pos x="7" y="22"/>
                </a:cxn>
                <a:cxn ang="0">
                  <a:pos x="8" y="20"/>
                </a:cxn>
                <a:cxn ang="0">
                  <a:pos x="8" y="18"/>
                </a:cxn>
                <a:cxn ang="0">
                  <a:pos x="8" y="16"/>
                </a:cxn>
                <a:cxn ang="0">
                  <a:pos x="8" y="13"/>
                </a:cxn>
                <a:cxn ang="0">
                  <a:pos x="8" y="9"/>
                </a:cxn>
                <a:cxn ang="0">
                  <a:pos x="10" y="6"/>
                </a:cxn>
                <a:cxn ang="0">
                  <a:pos x="12" y="2"/>
                </a:cxn>
                <a:cxn ang="0">
                  <a:pos x="12" y="0"/>
                </a:cxn>
                <a:cxn ang="0">
                  <a:pos x="14" y="1"/>
                </a:cxn>
                <a:cxn ang="0">
                  <a:pos x="14" y="4"/>
                </a:cxn>
                <a:cxn ang="0">
                  <a:pos x="14" y="6"/>
                </a:cxn>
                <a:cxn ang="0">
                  <a:pos x="16" y="10"/>
                </a:cxn>
                <a:cxn ang="0">
                  <a:pos x="14" y="14"/>
                </a:cxn>
                <a:cxn ang="0">
                  <a:pos x="14" y="18"/>
                </a:cxn>
                <a:cxn ang="0">
                  <a:pos x="14" y="21"/>
                </a:cxn>
                <a:cxn ang="0">
                  <a:pos x="14" y="25"/>
                </a:cxn>
                <a:cxn ang="0">
                  <a:pos x="14" y="29"/>
                </a:cxn>
                <a:cxn ang="0">
                  <a:pos x="14" y="32"/>
                </a:cxn>
                <a:cxn ang="0">
                  <a:pos x="14" y="36"/>
                </a:cxn>
              </a:cxnLst>
              <a:rect l="0" t="0" r="r" b="b"/>
              <a:pathLst>
                <a:path w="17" h="77">
                  <a:moveTo>
                    <a:pt x="14" y="36"/>
                  </a:moveTo>
                  <a:lnTo>
                    <a:pt x="14" y="39"/>
                  </a:lnTo>
                  <a:lnTo>
                    <a:pt x="14" y="43"/>
                  </a:lnTo>
                  <a:lnTo>
                    <a:pt x="14" y="46"/>
                  </a:lnTo>
                  <a:lnTo>
                    <a:pt x="12" y="51"/>
                  </a:lnTo>
                  <a:lnTo>
                    <a:pt x="12" y="56"/>
                  </a:lnTo>
                  <a:lnTo>
                    <a:pt x="12" y="60"/>
                  </a:lnTo>
                  <a:lnTo>
                    <a:pt x="10" y="64"/>
                  </a:lnTo>
                  <a:lnTo>
                    <a:pt x="8" y="68"/>
                  </a:lnTo>
                  <a:lnTo>
                    <a:pt x="8" y="70"/>
                  </a:lnTo>
                  <a:lnTo>
                    <a:pt x="7" y="72"/>
                  </a:lnTo>
                  <a:lnTo>
                    <a:pt x="7" y="74"/>
                  </a:lnTo>
                  <a:lnTo>
                    <a:pt x="3" y="76"/>
                  </a:lnTo>
                  <a:lnTo>
                    <a:pt x="1" y="76"/>
                  </a:lnTo>
                  <a:lnTo>
                    <a:pt x="0" y="76"/>
                  </a:lnTo>
                  <a:lnTo>
                    <a:pt x="0" y="74"/>
                  </a:lnTo>
                  <a:lnTo>
                    <a:pt x="0" y="70"/>
                  </a:lnTo>
                  <a:lnTo>
                    <a:pt x="1" y="67"/>
                  </a:lnTo>
                  <a:lnTo>
                    <a:pt x="1" y="63"/>
                  </a:lnTo>
                  <a:lnTo>
                    <a:pt x="1" y="60"/>
                  </a:lnTo>
                  <a:lnTo>
                    <a:pt x="3" y="57"/>
                  </a:lnTo>
                  <a:lnTo>
                    <a:pt x="3" y="53"/>
                  </a:lnTo>
                  <a:lnTo>
                    <a:pt x="3" y="49"/>
                  </a:lnTo>
                  <a:lnTo>
                    <a:pt x="5" y="45"/>
                  </a:lnTo>
                  <a:lnTo>
                    <a:pt x="5" y="42"/>
                  </a:lnTo>
                  <a:lnTo>
                    <a:pt x="5" y="37"/>
                  </a:lnTo>
                  <a:lnTo>
                    <a:pt x="5" y="34"/>
                  </a:lnTo>
                  <a:lnTo>
                    <a:pt x="5" y="32"/>
                  </a:lnTo>
                  <a:lnTo>
                    <a:pt x="5" y="29"/>
                  </a:lnTo>
                  <a:lnTo>
                    <a:pt x="7" y="27"/>
                  </a:lnTo>
                  <a:lnTo>
                    <a:pt x="7" y="25"/>
                  </a:lnTo>
                  <a:lnTo>
                    <a:pt x="7" y="22"/>
                  </a:lnTo>
                  <a:lnTo>
                    <a:pt x="8" y="20"/>
                  </a:lnTo>
                  <a:lnTo>
                    <a:pt x="8" y="18"/>
                  </a:lnTo>
                  <a:lnTo>
                    <a:pt x="8" y="16"/>
                  </a:lnTo>
                  <a:lnTo>
                    <a:pt x="8" y="13"/>
                  </a:lnTo>
                  <a:lnTo>
                    <a:pt x="8" y="9"/>
                  </a:lnTo>
                  <a:lnTo>
                    <a:pt x="10" y="6"/>
                  </a:lnTo>
                  <a:lnTo>
                    <a:pt x="12" y="2"/>
                  </a:lnTo>
                  <a:lnTo>
                    <a:pt x="12" y="0"/>
                  </a:lnTo>
                  <a:lnTo>
                    <a:pt x="14" y="1"/>
                  </a:lnTo>
                  <a:lnTo>
                    <a:pt x="14" y="4"/>
                  </a:lnTo>
                  <a:lnTo>
                    <a:pt x="14" y="6"/>
                  </a:lnTo>
                  <a:lnTo>
                    <a:pt x="16" y="10"/>
                  </a:lnTo>
                  <a:lnTo>
                    <a:pt x="14" y="14"/>
                  </a:lnTo>
                  <a:lnTo>
                    <a:pt x="14" y="18"/>
                  </a:lnTo>
                  <a:lnTo>
                    <a:pt x="14" y="21"/>
                  </a:lnTo>
                  <a:lnTo>
                    <a:pt x="14" y="25"/>
                  </a:lnTo>
                  <a:lnTo>
                    <a:pt x="14" y="29"/>
                  </a:lnTo>
                  <a:lnTo>
                    <a:pt x="14" y="32"/>
                  </a:lnTo>
                  <a:lnTo>
                    <a:pt x="14" y="36"/>
                  </a:lnTo>
                </a:path>
              </a:pathLst>
            </a:custGeom>
            <a:solidFill>
              <a:srgbClr val="951600"/>
            </a:solidFill>
            <a:ln w="9525" cap="rnd">
              <a:noFill/>
              <a:round/>
              <a:headEnd/>
              <a:tailEnd/>
            </a:ln>
            <a:effectLst/>
          </p:spPr>
          <p:txBody>
            <a:bodyPr wrap="none" lIns="104683" tIns="52342" rIns="104683" bIns="52342">
              <a:spAutoFit/>
            </a:bodyPr>
            <a:lstStyle/>
            <a:p>
              <a:pPr>
                <a:defRPr/>
              </a:pPr>
              <a:endParaRPr lang="en-US" dirty="0"/>
            </a:p>
          </p:txBody>
        </p:sp>
        <p:sp>
          <p:nvSpPr>
            <p:cNvPr id="1964" name="Freeform 940"/>
            <p:cNvSpPr>
              <a:spLocks/>
            </p:cNvSpPr>
            <p:nvPr/>
          </p:nvSpPr>
          <p:spPr bwMode="auto">
            <a:xfrm>
              <a:off x="473" y="438"/>
              <a:ext cx="17" cy="75"/>
            </a:xfrm>
            <a:custGeom>
              <a:avLst/>
              <a:gdLst/>
              <a:ahLst/>
              <a:cxnLst>
                <a:cxn ang="0">
                  <a:pos x="13" y="34"/>
                </a:cxn>
                <a:cxn ang="0">
                  <a:pos x="13" y="37"/>
                </a:cxn>
                <a:cxn ang="0">
                  <a:pos x="13" y="41"/>
                </a:cxn>
                <a:cxn ang="0">
                  <a:pos x="13" y="44"/>
                </a:cxn>
                <a:cxn ang="0">
                  <a:pos x="13" y="49"/>
                </a:cxn>
                <a:cxn ang="0">
                  <a:pos x="13" y="53"/>
                </a:cxn>
                <a:cxn ang="0">
                  <a:pos x="11" y="57"/>
                </a:cxn>
                <a:cxn ang="0">
                  <a:pos x="11" y="61"/>
                </a:cxn>
                <a:cxn ang="0">
                  <a:pos x="9" y="65"/>
                </a:cxn>
                <a:cxn ang="0">
                  <a:pos x="9" y="68"/>
                </a:cxn>
                <a:cxn ang="0">
                  <a:pos x="6" y="70"/>
                </a:cxn>
                <a:cxn ang="0">
                  <a:pos x="6" y="71"/>
                </a:cxn>
                <a:cxn ang="0">
                  <a:pos x="4" y="73"/>
                </a:cxn>
                <a:cxn ang="0">
                  <a:pos x="2" y="74"/>
                </a:cxn>
                <a:cxn ang="0">
                  <a:pos x="0" y="73"/>
                </a:cxn>
                <a:cxn ang="0">
                  <a:pos x="0" y="71"/>
                </a:cxn>
                <a:cxn ang="0">
                  <a:pos x="0" y="68"/>
                </a:cxn>
                <a:cxn ang="0">
                  <a:pos x="2" y="65"/>
                </a:cxn>
                <a:cxn ang="0">
                  <a:pos x="2" y="61"/>
                </a:cxn>
                <a:cxn ang="0">
                  <a:pos x="2" y="57"/>
                </a:cxn>
                <a:cxn ang="0">
                  <a:pos x="4" y="55"/>
                </a:cxn>
                <a:cxn ang="0">
                  <a:pos x="4" y="51"/>
                </a:cxn>
                <a:cxn ang="0">
                  <a:pos x="4" y="47"/>
                </a:cxn>
                <a:cxn ang="0">
                  <a:pos x="4" y="43"/>
                </a:cxn>
                <a:cxn ang="0">
                  <a:pos x="4" y="40"/>
                </a:cxn>
                <a:cxn ang="0">
                  <a:pos x="4" y="35"/>
                </a:cxn>
                <a:cxn ang="0">
                  <a:pos x="4" y="32"/>
                </a:cxn>
                <a:cxn ang="0">
                  <a:pos x="6" y="31"/>
                </a:cxn>
                <a:cxn ang="0">
                  <a:pos x="6" y="28"/>
                </a:cxn>
                <a:cxn ang="0">
                  <a:pos x="6" y="25"/>
                </a:cxn>
                <a:cxn ang="0">
                  <a:pos x="6" y="23"/>
                </a:cxn>
                <a:cxn ang="0">
                  <a:pos x="6" y="21"/>
                </a:cxn>
                <a:cxn ang="0">
                  <a:pos x="9" y="19"/>
                </a:cxn>
                <a:cxn ang="0">
                  <a:pos x="9" y="17"/>
                </a:cxn>
                <a:cxn ang="0">
                  <a:pos x="9" y="15"/>
                </a:cxn>
                <a:cxn ang="0">
                  <a:pos x="9" y="12"/>
                </a:cxn>
                <a:cxn ang="0">
                  <a:pos x="9" y="8"/>
                </a:cxn>
                <a:cxn ang="0">
                  <a:pos x="11" y="5"/>
                </a:cxn>
                <a:cxn ang="0">
                  <a:pos x="11" y="2"/>
                </a:cxn>
                <a:cxn ang="0">
                  <a:pos x="13" y="0"/>
                </a:cxn>
                <a:cxn ang="0">
                  <a:pos x="13" y="1"/>
                </a:cxn>
                <a:cxn ang="0">
                  <a:pos x="16" y="3"/>
                </a:cxn>
                <a:cxn ang="0">
                  <a:pos x="16" y="6"/>
                </a:cxn>
                <a:cxn ang="0">
                  <a:pos x="16" y="9"/>
                </a:cxn>
                <a:cxn ang="0">
                  <a:pos x="16" y="13"/>
                </a:cxn>
                <a:cxn ang="0">
                  <a:pos x="16" y="17"/>
                </a:cxn>
                <a:cxn ang="0">
                  <a:pos x="13" y="19"/>
                </a:cxn>
                <a:cxn ang="0">
                  <a:pos x="13" y="24"/>
                </a:cxn>
                <a:cxn ang="0">
                  <a:pos x="13" y="27"/>
                </a:cxn>
                <a:cxn ang="0">
                  <a:pos x="13" y="31"/>
                </a:cxn>
                <a:cxn ang="0">
                  <a:pos x="13" y="34"/>
                </a:cxn>
              </a:cxnLst>
              <a:rect l="0" t="0" r="r" b="b"/>
              <a:pathLst>
                <a:path w="17" h="75">
                  <a:moveTo>
                    <a:pt x="13" y="34"/>
                  </a:moveTo>
                  <a:lnTo>
                    <a:pt x="13" y="37"/>
                  </a:lnTo>
                  <a:lnTo>
                    <a:pt x="13" y="41"/>
                  </a:lnTo>
                  <a:lnTo>
                    <a:pt x="13" y="44"/>
                  </a:lnTo>
                  <a:lnTo>
                    <a:pt x="13" y="49"/>
                  </a:lnTo>
                  <a:lnTo>
                    <a:pt x="13" y="53"/>
                  </a:lnTo>
                  <a:lnTo>
                    <a:pt x="11" y="57"/>
                  </a:lnTo>
                  <a:lnTo>
                    <a:pt x="11" y="61"/>
                  </a:lnTo>
                  <a:lnTo>
                    <a:pt x="9" y="65"/>
                  </a:lnTo>
                  <a:lnTo>
                    <a:pt x="9" y="68"/>
                  </a:lnTo>
                  <a:lnTo>
                    <a:pt x="6" y="70"/>
                  </a:lnTo>
                  <a:lnTo>
                    <a:pt x="6" y="71"/>
                  </a:lnTo>
                  <a:lnTo>
                    <a:pt x="4" y="73"/>
                  </a:lnTo>
                  <a:lnTo>
                    <a:pt x="2" y="74"/>
                  </a:lnTo>
                  <a:lnTo>
                    <a:pt x="0" y="73"/>
                  </a:lnTo>
                  <a:lnTo>
                    <a:pt x="0" y="71"/>
                  </a:lnTo>
                  <a:lnTo>
                    <a:pt x="0" y="68"/>
                  </a:lnTo>
                  <a:lnTo>
                    <a:pt x="2" y="65"/>
                  </a:lnTo>
                  <a:lnTo>
                    <a:pt x="2" y="61"/>
                  </a:lnTo>
                  <a:lnTo>
                    <a:pt x="2" y="57"/>
                  </a:lnTo>
                  <a:lnTo>
                    <a:pt x="4" y="55"/>
                  </a:lnTo>
                  <a:lnTo>
                    <a:pt x="4" y="51"/>
                  </a:lnTo>
                  <a:lnTo>
                    <a:pt x="4" y="47"/>
                  </a:lnTo>
                  <a:lnTo>
                    <a:pt x="4" y="43"/>
                  </a:lnTo>
                  <a:lnTo>
                    <a:pt x="4" y="40"/>
                  </a:lnTo>
                  <a:lnTo>
                    <a:pt x="4" y="35"/>
                  </a:lnTo>
                  <a:lnTo>
                    <a:pt x="4" y="32"/>
                  </a:lnTo>
                  <a:lnTo>
                    <a:pt x="6" y="31"/>
                  </a:lnTo>
                  <a:lnTo>
                    <a:pt x="6" y="28"/>
                  </a:lnTo>
                  <a:lnTo>
                    <a:pt x="6" y="25"/>
                  </a:lnTo>
                  <a:lnTo>
                    <a:pt x="6" y="23"/>
                  </a:lnTo>
                  <a:lnTo>
                    <a:pt x="6" y="21"/>
                  </a:lnTo>
                  <a:lnTo>
                    <a:pt x="9" y="19"/>
                  </a:lnTo>
                  <a:lnTo>
                    <a:pt x="9" y="17"/>
                  </a:lnTo>
                  <a:lnTo>
                    <a:pt x="9" y="15"/>
                  </a:lnTo>
                  <a:lnTo>
                    <a:pt x="9" y="12"/>
                  </a:lnTo>
                  <a:lnTo>
                    <a:pt x="9" y="8"/>
                  </a:lnTo>
                  <a:lnTo>
                    <a:pt x="11" y="5"/>
                  </a:lnTo>
                  <a:lnTo>
                    <a:pt x="11" y="2"/>
                  </a:lnTo>
                  <a:lnTo>
                    <a:pt x="13" y="0"/>
                  </a:lnTo>
                  <a:lnTo>
                    <a:pt x="13" y="1"/>
                  </a:lnTo>
                  <a:lnTo>
                    <a:pt x="16" y="3"/>
                  </a:lnTo>
                  <a:lnTo>
                    <a:pt x="16" y="6"/>
                  </a:lnTo>
                  <a:lnTo>
                    <a:pt x="16" y="9"/>
                  </a:lnTo>
                  <a:lnTo>
                    <a:pt x="16" y="13"/>
                  </a:lnTo>
                  <a:lnTo>
                    <a:pt x="16" y="17"/>
                  </a:lnTo>
                  <a:lnTo>
                    <a:pt x="13" y="19"/>
                  </a:lnTo>
                  <a:lnTo>
                    <a:pt x="13" y="24"/>
                  </a:lnTo>
                  <a:lnTo>
                    <a:pt x="13" y="27"/>
                  </a:lnTo>
                  <a:lnTo>
                    <a:pt x="13" y="31"/>
                  </a:lnTo>
                  <a:lnTo>
                    <a:pt x="13" y="34"/>
                  </a:lnTo>
                </a:path>
              </a:pathLst>
            </a:custGeom>
            <a:solidFill>
              <a:srgbClr val="9A2307"/>
            </a:solidFill>
            <a:ln w="9525" cap="rnd">
              <a:noFill/>
              <a:round/>
              <a:headEnd/>
              <a:tailEnd/>
            </a:ln>
            <a:effectLst/>
          </p:spPr>
          <p:txBody>
            <a:bodyPr wrap="none" lIns="104683" tIns="52342" rIns="104683" bIns="52342">
              <a:spAutoFit/>
            </a:bodyPr>
            <a:lstStyle/>
            <a:p>
              <a:pPr>
                <a:defRPr/>
              </a:pPr>
              <a:endParaRPr lang="en-US" dirty="0"/>
            </a:p>
          </p:txBody>
        </p:sp>
        <p:sp>
          <p:nvSpPr>
            <p:cNvPr id="1965" name="Freeform 941"/>
            <p:cNvSpPr>
              <a:spLocks/>
            </p:cNvSpPr>
            <p:nvPr/>
          </p:nvSpPr>
          <p:spPr bwMode="auto">
            <a:xfrm>
              <a:off x="473" y="439"/>
              <a:ext cx="17" cy="72"/>
            </a:xfrm>
            <a:custGeom>
              <a:avLst/>
              <a:gdLst/>
              <a:ahLst/>
              <a:cxnLst>
                <a:cxn ang="0">
                  <a:pos x="13" y="32"/>
                </a:cxn>
                <a:cxn ang="0">
                  <a:pos x="13" y="36"/>
                </a:cxn>
                <a:cxn ang="0">
                  <a:pos x="13" y="40"/>
                </a:cxn>
                <a:cxn ang="0">
                  <a:pos x="13" y="43"/>
                </a:cxn>
                <a:cxn ang="0">
                  <a:pos x="13" y="47"/>
                </a:cxn>
                <a:cxn ang="0">
                  <a:pos x="11" y="52"/>
                </a:cxn>
                <a:cxn ang="0">
                  <a:pos x="11" y="55"/>
                </a:cxn>
                <a:cxn ang="0">
                  <a:pos x="11" y="59"/>
                </a:cxn>
                <a:cxn ang="0">
                  <a:pos x="9" y="63"/>
                </a:cxn>
                <a:cxn ang="0">
                  <a:pos x="9" y="66"/>
                </a:cxn>
                <a:cxn ang="0">
                  <a:pos x="6" y="68"/>
                </a:cxn>
                <a:cxn ang="0">
                  <a:pos x="6" y="69"/>
                </a:cxn>
                <a:cxn ang="0">
                  <a:pos x="4" y="71"/>
                </a:cxn>
                <a:cxn ang="0">
                  <a:pos x="2" y="72"/>
                </a:cxn>
                <a:cxn ang="0">
                  <a:pos x="0" y="71"/>
                </a:cxn>
                <a:cxn ang="0">
                  <a:pos x="0" y="69"/>
                </a:cxn>
                <a:cxn ang="0">
                  <a:pos x="2" y="66"/>
                </a:cxn>
                <a:cxn ang="0">
                  <a:pos x="2" y="63"/>
                </a:cxn>
                <a:cxn ang="0">
                  <a:pos x="2" y="60"/>
                </a:cxn>
                <a:cxn ang="0">
                  <a:pos x="4" y="56"/>
                </a:cxn>
                <a:cxn ang="0">
                  <a:pos x="4" y="54"/>
                </a:cxn>
                <a:cxn ang="0">
                  <a:pos x="4" y="50"/>
                </a:cxn>
                <a:cxn ang="0">
                  <a:pos x="4" y="47"/>
                </a:cxn>
                <a:cxn ang="0">
                  <a:pos x="6" y="43"/>
                </a:cxn>
                <a:cxn ang="0">
                  <a:pos x="6" y="39"/>
                </a:cxn>
                <a:cxn ang="0">
                  <a:pos x="6" y="35"/>
                </a:cxn>
                <a:cxn ang="0">
                  <a:pos x="6" y="32"/>
                </a:cxn>
                <a:cxn ang="0">
                  <a:pos x="6" y="30"/>
                </a:cxn>
                <a:cxn ang="0">
                  <a:pos x="6" y="27"/>
                </a:cxn>
                <a:cxn ang="0">
                  <a:pos x="6" y="25"/>
                </a:cxn>
                <a:cxn ang="0">
                  <a:pos x="6" y="23"/>
                </a:cxn>
                <a:cxn ang="0">
                  <a:pos x="9" y="20"/>
                </a:cxn>
                <a:cxn ang="0">
                  <a:pos x="9" y="18"/>
                </a:cxn>
                <a:cxn ang="0">
                  <a:pos x="9" y="17"/>
                </a:cxn>
                <a:cxn ang="0">
                  <a:pos x="9" y="14"/>
                </a:cxn>
                <a:cxn ang="0">
                  <a:pos x="9" y="12"/>
                </a:cxn>
                <a:cxn ang="0">
                  <a:pos x="11" y="8"/>
                </a:cxn>
                <a:cxn ang="0">
                  <a:pos x="11" y="5"/>
                </a:cxn>
                <a:cxn ang="0">
                  <a:pos x="11" y="2"/>
                </a:cxn>
                <a:cxn ang="0">
                  <a:pos x="13" y="0"/>
                </a:cxn>
                <a:cxn ang="0">
                  <a:pos x="13" y="1"/>
                </a:cxn>
                <a:cxn ang="0">
                  <a:pos x="13" y="4"/>
                </a:cxn>
                <a:cxn ang="0">
                  <a:pos x="16" y="6"/>
                </a:cxn>
                <a:cxn ang="0">
                  <a:pos x="16" y="9"/>
                </a:cxn>
                <a:cxn ang="0">
                  <a:pos x="16" y="13"/>
                </a:cxn>
                <a:cxn ang="0">
                  <a:pos x="13" y="16"/>
                </a:cxn>
                <a:cxn ang="0">
                  <a:pos x="13" y="19"/>
                </a:cxn>
                <a:cxn ang="0">
                  <a:pos x="13" y="23"/>
                </a:cxn>
                <a:cxn ang="0">
                  <a:pos x="13" y="26"/>
                </a:cxn>
                <a:cxn ang="0">
                  <a:pos x="13" y="30"/>
                </a:cxn>
                <a:cxn ang="0">
                  <a:pos x="13" y="32"/>
                </a:cxn>
              </a:cxnLst>
              <a:rect l="0" t="0" r="r" b="b"/>
              <a:pathLst>
                <a:path w="17" h="73">
                  <a:moveTo>
                    <a:pt x="13" y="32"/>
                  </a:moveTo>
                  <a:lnTo>
                    <a:pt x="13" y="36"/>
                  </a:lnTo>
                  <a:lnTo>
                    <a:pt x="13" y="40"/>
                  </a:lnTo>
                  <a:lnTo>
                    <a:pt x="13" y="43"/>
                  </a:lnTo>
                  <a:lnTo>
                    <a:pt x="13" y="47"/>
                  </a:lnTo>
                  <a:lnTo>
                    <a:pt x="11" y="52"/>
                  </a:lnTo>
                  <a:lnTo>
                    <a:pt x="11" y="55"/>
                  </a:lnTo>
                  <a:lnTo>
                    <a:pt x="11" y="59"/>
                  </a:lnTo>
                  <a:lnTo>
                    <a:pt x="9" y="63"/>
                  </a:lnTo>
                  <a:lnTo>
                    <a:pt x="9" y="66"/>
                  </a:lnTo>
                  <a:lnTo>
                    <a:pt x="6" y="68"/>
                  </a:lnTo>
                  <a:lnTo>
                    <a:pt x="6" y="69"/>
                  </a:lnTo>
                  <a:lnTo>
                    <a:pt x="4" y="71"/>
                  </a:lnTo>
                  <a:lnTo>
                    <a:pt x="2" y="72"/>
                  </a:lnTo>
                  <a:lnTo>
                    <a:pt x="0" y="71"/>
                  </a:lnTo>
                  <a:lnTo>
                    <a:pt x="0" y="69"/>
                  </a:lnTo>
                  <a:lnTo>
                    <a:pt x="2" y="66"/>
                  </a:lnTo>
                  <a:lnTo>
                    <a:pt x="2" y="63"/>
                  </a:lnTo>
                  <a:lnTo>
                    <a:pt x="2" y="60"/>
                  </a:lnTo>
                  <a:lnTo>
                    <a:pt x="4" y="56"/>
                  </a:lnTo>
                  <a:lnTo>
                    <a:pt x="4" y="54"/>
                  </a:lnTo>
                  <a:lnTo>
                    <a:pt x="4" y="50"/>
                  </a:lnTo>
                  <a:lnTo>
                    <a:pt x="4" y="47"/>
                  </a:lnTo>
                  <a:lnTo>
                    <a:pt x="6" y="43"/>
                  </a:lnTo>
                  <a:lnTo>
                    <a:pt x="6" y="39"/>
                  </a:lnTo>
                  <a:lnTo>
                    <a:pt x="6" y="35"/>
                  </a:lnTo>
                  <a:lnTo>
                    <a:pt x="6" y="32"/>
                  </a:lnTo>
                  <a:lnTo>
                    <a:pt x="6" y="30"/>
                  </a:lnTo>
                  <a:lnTo>
                    <a:pt x="6" y="27"/>
                  </a:lnTo>
                  <a:lnTo>
                    <a:pt x="6" y="25"/>
                  </a:lnTo>
                  <a:lnTo>
                    <a:pt x="6" y="23"/>
                  </a:lnTo>
                  <a:lnTo>
                    <a:pt x="9" y="20"/>
                  </a:lnTo>
                  <a:lnTo>
                    <a:pt x="9" y="18"/>
                  </a:lnTo>
                  <a:lnTo>
                    <a:pt x="9" y="17"/>
                  </a:lnTo>
                  <a:lnTo>
                    <a:pt x="9" y="14"/>
                  </a:lnTo>
                  <a:lnTo>
                    <a:pt x="9" y="12"/>
                  </a:lnTo>
                  <a:lnTo>
                    <a:pt x="11" y="8"/>
                  </a:lnTo>
                  <a:lnTo>
                    <a:pt x="11" y="5"/>
                  </a:lnTo>
                  <a:lnTo>
                    <a:pt x="11" y="2"/>
                  </a:lnTo>
                  <a:lnTo>
                    <a:pt x="13" y="0"/>
                  </a:lnTo>
                  <a:lnTo>
                    <a:pt x="13" y="1"/>
                  </a:lnTo>
                  <a:lnTo>
                    <a:pt x="13" y="4"/>
                  </a:lnTo>
                  <a:lnTo>
                    <a:pt x="16" y="6"/>
                  </a:lnTo>
                  <a:lnTo>
                    <a:pt x="16" y="9"/>
                  </a:lnTo>
                  <a:lnTo>
                    <a:pt x="16" y="13"/>
                  </a:lnTo>
                  <a:lnTo>
                    <a:pt x="13" y="16"/>
                  </a:lnTo>
                  <a:lnTo>
                    <a:pt x="13" y="19"/>
                  </a:lnTo>
                  <a:lnTo>
                    <a:pt x="13" y="23"/>
                  </a:lnTo>
                  <a:lnTo>
                    <a:pt x="13" y="26"/>
                  </a:lnTo>
                  <a:lnTo>
                    <a:pt x="13" y="30"/>
                  </a:lnTo>
                  <a:lnTo>
                    <a:pt x="13" y="32"/>
                  </a:lnTo>
                </a:path>
              </a:pathLst>
            </a:custGeom>
            <a:solidFill>
              <a:srgbClr val="9F3014"/>
            </a:solidFill>
            <a:ln w="9525" cap="rnd">
              <a:noFill/>
              <a:round/>
              <a:headEnd/>
              <a:tailEnd/>
            </a:ln>
            <a:effectLst/>
          </p:spPr>
          <p:txBody>
            <a:bodyPr wrap="none" lIns="104683" tIns="52342" rIns="104683" bIns="52342">
              <a:spAutoFit/>
            </a:bodyPr>
            <a:lstStyle/>
            <a:p>
              <a:pPr>
                <a:defRPr/>
              </a:pPr>
              <a:endParaRPr lang="en-US" dirty="0"/>
            </a:p>
          </p:txBody>
        </p:sp>
        <p:sp>
          <p:nvSpPr>
            <p:cNvPr id="1966" name="Freeform 942"/>
            <p:cNvSpPr>
              <a:spLocks/>
            </p:cNvSpPr>
            <p:nvPr/>
          </p:nvSpPr>
          <p:spPr bwMode="auto">
            <a:xfrm>
              <a:off x="474" y="441"/>
              <a:ext cx="17" cy="70"/>
            </a:xfrm>
            <a:custGeom>
              <a:avLst/>
              <a:gdLst/>
              <a:ahLst/>
              <a:cxnLst>
                <a:cxn ang="0">
                  <a:pos x="16" y="30"/>
                </a:cxn>
                <a:cxn ang="0">
                  <a:pos x="16" y="33"/>
                </a:cxn>
                <a:cxn ang="0">
                  <a:pos x="16" y="37"/>
                </a:cxn>
                <a:cxn ang="0">
                  <a:pos x="16" y="41"/>
                </a:cxn>
                <a:cxn ang="0">
                  <a:pos x="16" y="45"/>
                </a:cxn>
                <a:cxn ang="0">
                  <a:pos x="12" y="50"/>
                </a:cxn>
                <a:cxn ang="0">
                  <a:pos x="12" y="53"/>
                </a:cxn>
                <a:cxn ang="0">
                  <a:pos x="12" y="57"/>
                </a:cxn>
                <a:cxn ang="0">
                  <a:pos x="9" y="61"/>
                </a:cxn>
                <a:cxn ang="0">
                  <a:pos x="9" y="63"/>
                </a:cxn>
                <a:cxn ang="0">
                  <a:pos x="6" y="65"/>
                </a:cxn>
                <a:cxn ang="0">
                  <a:pos x="6" y="67"/>
                </a:cxn>
                <a:cxn ang="0">
                  <a:pos x="3" y="68"/>
                </a:cxn>
                <a:cxn ang="0">
                  <a:pos x="0" y="69"/>
                </a:cxn>
                <a:cxn ang="0">
                  <a:pos x="0" y="68"/>
                </a:cxn>
                <a:cxn ang="0">
                  <a:pos x="0" y="67"/>
                </a:cxn>
                <a:cxn ang="0">
                  <a:pos x="0" y="63"/>
                </a:cxn>
                <a:cxn ang="0">
                  <a:pos x="0" y="61"/>
                </a:cxn>
                <a:cxn ang="0">
                  <a:pos x="3" y="57"/>
                </a:cxn>
                <a:cxn ang="0">
                  <a:pos x="3" y="54"/>
                </a:cxn>
                <a:cxn ang="0">
                  <a:pos x="3" y="52"/>
                </a:cxn>
                <a:cxn ang="0">
                  <a:pos x="6" y="48"/>
                </a:cxn>
                <a:cxn ang="0">
                  <a:pos x="6" y="45"/>
                </a:cxn>
                <a:cxn ang="0">
                  <a:pos x="6" y="41"/>
                </a:cxn>
                <a:cxn ang="0">
                  <a:pos x="6" y="38"/>
                </a:cxn>
                <a:cxn ang="0">
                  <a:pos x="6" y="33"/>
                </a:cxn>
                <a:cxn ang="0">
                  <a:pos x="6" y="28"/>
                </a:cxn>
                <a:cxn ang="0">
                  <a:pos x="6" y="23"/>
                </a:cxn>
                <a:cxn ang="0">
                  <a:pos x="9" y="19"/>
                </a:cxn>
                <a:cxn ang="0">
                  <a:pos x="9" y="16"/>
                </a:cxn>
                <a:cxn ang="0">
                  <a:pos x="12" y="11"/>
                </a:cxn>
                <a:cxn ang="0">
                  <a:pos x="12" y="7"/>
                </a:cxn>
                <a:cxn ang="0">
                  <a:pos x="12" y="5"/>
                </a:cxn>
                <a:cxn ang="0">
                  <a:pos x="12" y="1"/>
                </a:cxn>
                <a:cxn ang="0">
                  <a:pos x="16" y="0"/>
                </a:cxn>
                <a:cxn ang="0">
                  <a:pos x="16" y="3"/>
                </a:cxn>
                <a:cxn ang="0">
                  <a:pos x="16" y="6"/>
                </a:cxn>
                <a:cxn ang="0">
                  <a:pos x="16" y="8"/>
                </a:cxn>
                <a:cxn ang="0">
                  <a:pos x="16" y="11"/>
                </a:cxn>
                <a:cxn ang="0">
                  <a:pos x="16" y="15"/>
                </a:cxn>
                <a:cxn ang="0">
                  <a:pos x="16" y="17"/>
                </a:cxn>
                <a:cxn ang="0">
                  <a:pos x="16" y="21"/>
                </a:cxn>
                <a:cxn ang="0">
                  <a:pos x="16" y="24"/>
                </a:cxn>
                <a:cxn ang="0">
                  <a:pos x="16" y="28"/>
                </a:cxn>
                <a:cxn ang="0">
                  <a:pos x="16" y="30"/>
                </a:cxn>
              </a:cxnLst>
              <a:rect l="0" t="0" r="r" b="b"/>
              <a:pathLst>
                <a:path w="17" h="70">
                  <a:moveTo>
                    <a:pt x="16" y="30"/>
                  </a:moveTo>
                  <a:lnTo>
                    <a:pt x="16" y="33"/>
                  </a:lnTo>
                  <a:lnTo>
                    <a:pt x="16" y="37"/>
                  </a:lnTo>
                  <a:lnTo>
                    <a:pt x="16" y="41"/>
                  </a:lnTo>
                  <a:lnTo>
                    <a:pt x="16" y="45"/>
                  </a:lnTo>
                  <a:lnTo>
                    <a:pt x="12" y="50"/>
                  </a:lnTo>
                  <a:lnTo>
                    <a:pt x="12" y="53"/>
                  </a:lnTo>
                  <a:lnTo>
                    <a:pt x="12" y="57"/>
                  </a:lnTo>
                  <a:lnTo>
                    <a:pt x="9" y="61"/>
                  </a:lnTo>
                  <a:lnTo>
                    <a:pt x="9" y="63"/>
                  </a:lnTo>
                  <a:lnTo>
                    <a:pt x="6" y="65"/>
                  </a:lnTo>
                  <a:lnTo>
                    <a:pt x="6" y="67"/>
                  </a:lnTo>
                  <a:lnTo>
                    <a:pt x="3" y="68"/>
                  </a:lnTo>
                  <a:lnTo>
                    <a:pt x="0" y="69"/>
                  </a:lnTo>
                  <a:lnTo>
                    <a:pt x="0" y="68"/>
                  </a:lnTo>
                  <a:lnTo>
                    <a:pt x="0" y="67"/>
                  </a:lnTo>
                  <a:lnTo>
                    <a:pt x="0" y="63"/>
                  </a:lnTo>
                  <a:lnTo>
                    <a:pt x="0" y="61"/>
                  </a:lnTo>
                  <a:lnTo>
                    <a:pt x="3" y="57"/>
                  </a:lnTo>
                  <a:lnTo>
                    <a:pt x="3" y="54"/>
                  </a:lnTo>
                  <a:lnTo>
                    <a:pt x="3" y="52"/>
                  </a:lnTo>
                  <a:lnTo>
                    <a:pt x="6" y="48"/>
                  </a:lnTo>
                  <a:lnTo>
                    <a:pt x="6" y="45"/>
                  </a:lnTo>
                  <a:lnTo>
                    <a:pt x="6" y="41"/>
                  </a:lnTo>
                  <a:lnTo>
                    <a:pt x="6" y="38"/>
                  </a:lnTo>
                  <a:lnTo>
                    <a:pt x="6" y="33"/>
                  </a:lnTo>
                  <a:lnTo>
                    <a:pt x="6" y="28"/>
                  </a:lnTo>
                  <a:lnTo>
                    <a:pt x="6" y="23"/>
                  </a:lnTo>
                  <a:lnTo>
                    <a:pt x="9" y="19"/>
                  </a:lnTo>
                  <a:lnTo>
                    <a:pt x="9" y="16"/>
                  </a:lnTo>
                  <a:lnTo>
                    <a:pt x="12" y="11"/>
                  </a:lnTo>
                  <a:lnTo>
                    <a:pt x="12" y="7"/>
                  </a:lnTo>
                  <a:lnTo>
                    <a:pt x="12" y="5"/>
                  </a:lnTo>
                  <a:lnTo>
                    <a:pt x="12" y="1"/>
                  </a:lnTo>
                  <a:lnTo>
                    <a:pt x="16" y="0"/>
                  </a:lnTo>
                  <a:lnTo>
                    <a:pt x="16" y="3"/>
                  </a:lnTo>
                  <a:lnTo>
                    <a:pt x="16" y="6"/>
                  </a:lnTo>
                  <a:lnTo>
                    <a:pt x="16" y="8"/>
                  </a:lnTo>
                  <a:lnTo>
                    <a:pt x="16" y="11"/>
                  </a:lnTo>
                  <a:lnTo>
                    <a:pt x="16" y="15"/>
                  </a:lnTo>
                  <a:lnTo>
                    <a:pt x="16" y="17"/>
                  </a:lnTo>
                  <a:lnTo>
                    <a:pt x="16" y="21"/>
                  </a:lnTo>
                  <a:lnTo>
                    <a:pt x="16" y="24"/>
                  </a:lnTo>
                  <a:lnTo>
                    <a:pt x="16" y="28"/>
                  </a:lnTo>
                  <a:lnTo>
                    <a:pt x="16" y="30"/>
                  </a:lnTo>
                </a:path>
              </a:pathLst>
            </a:custGeom>
            <a:solidFill>
              <a:srgbClr val="A43E22"/>
            </a:solidFill>
            <a:ln w="9525" cap="rnd">
              <a:noFill/>
              <a:round/>
              <a:headEnd/>
              <a:tailEnd/>
            </a:ln>
            <a:effectLst/>
          </p:spPr>
          <p:txBody>
            <a:bodyPr wrap="none" lIns="104683" tIns="52342" rIns="104683" bIns="52342">
              <a:spAutoFit/>
            </a:bodyPr>
            <a:lstStyle/>
            <a:p>
              <a:pPr>
                <a:defRPr/>
              </a:pPr>
              <a:endParaRPr lang="en-US" dirty="0"/>
            </a:p>
          </p:txBody>
        </p:sp>
        <p:sp>
          <p:nvSpPr>
            <p:cNvPr id="1967" name="Freeform 943"/>
            <p:cNvSpPr>
              <a:spLocks/>
            </p:cNvSpPr>
            <p:nvPr/>
          </p:nvSpPr>
          <p:spPr bwMode="auto">
            <a:xfrm>
              <a:off x="474" y="442"/>
              <a:ext cx="17" cy="68"/>
            </a:xfrm>
            <a:custGeom>
              <a:avLst/>
              <a:gdLst/>
              <a:ahLst/>
              <a:cxnLst>
                <a:cxn ang="0">
                  <a:pos x="16" y="29"/>
                </a:cxn>
                <a:cxn ang="0">
                  <a:pos x="16" y="32"/>
                </a:cxn>
                <a:cxn ang="0">
                  <a:pos x="16" y="36"/>
                </a:cxn>
                <a:cxn ang="0">
                  <a:pos x="16" y="39"/>
                </a:cxn>
                <a:cxn ang="0">
                  <a:pos x="12" y="44"/>
                </a:cxn>
                <a:cxn ang="0">
                  <a:pos x="12" y="48"/>
                </a:cxn>
                <a:cxn ang="0">
                  <a:pos x="12" y="51"/>
                </a:cxn>
                <a:cxn ang="0">
                  <a:pos x="9" y="55"/>
                </a:cxn>
                <a:cxn ang="0">
                  <a:pos x="9" y="59"/>
                </a:cxn>
                <a:cxn ang="0">
                  <a:pos x="9" y="61"/>
                </a:cxn>
                <a:cxn ang="0">
                  <a:pos x="6" y="63"/>
                </a:cxn>
                <a:cxn ang="0">
                  <a:pos x="6" y="65"/>
                </a:cxn>
                <a:cxn ang="0">
                  <a:pos x="3" y="66"/>
                </a:cxn>
                <a:cxn ang="0">
                  <a:pos x="0" y="67"/>
                </a:cxn>
                <a:cxn ang="0">
                  <a:pos x="0" y="65"/>
                </a:cxn>
                <a:cxn ang="0">
                  <a:pos x="0" y="61"/>
                </a:cxn>
                <a:cxn ang="0">
                  <a:pos x="3" y="59"/>
                </a:cxn>
                <a:cxn ang="0">
                  <a:pos x="3" y="56"/>
                </a:cxn>
                <a:cxn ang="0">
                  <a:pos x="3" y="53"/>
                </a:cxn>
                <a:cxn ang="0">
                  <a:pos x="6" y="50"/>
                </a:cxn>
                <a:cxn ang="0">
                  <a:pos x="6" y="48"/>
                </a:cxn>
                <a:cxn ang="0">
                  <a:pos x="6" y="44"/>
                </a:cxn>
                <a:cxn ang="0">
                  <a:pos x="6" y="40"/>
                </a:cxn>
                <a:cxn ang="0">
                  <a:pos x="6" y="37"/>
                </a:cxn>
                <a:cxn ang="0">
                  <a:pos x="6" y="32"/>
                </a:cxn>
                <a:cxn ang="0">
                  <a:pos x="6" y="28"/>
                </a:cxn>
                <a:cxn ang="0">
                  <a:pos x="9" y="23"/>
                </a:cxn>
                <a:cxn ang="0">
                  <a:pos x="9" y="18"/>
                </a:cxn>
                <a:cxn ang="0">
                  <a:pos x="9" y="15"/>
                </a:cxn>
                <a:cxn ang="0">
                  <a:pos x="12" y="11"/>
                </a:cxn>
                <a:cxn ang="0">
                  <a:pos x="12" y="7"/>
                </a:cxn>
                <a:cxn ang="0">
                  <a:pos x="12" y="5"/>
                </a:cxn>
                <a:cxn ang="0">
                  <a:pos x="12" y="2"/>
                </a:cxn>
                <a:cxn ang="0">
                  <a:pos x="16" y="0"/>
                </a:cxn>
                <a:cxn ang="0">
                  <a:pos x="16" y="1"/>
                </a:cxn>
                <a:cxn ang="0">
                  <a:pos x="16" y="3"/>
                </a:cxn>
                <a:cxn ang="0">
                  <a:pos x="16" y="6"/>
                </a:cxn>
                <a:cxn ang="0">
                  <a:pos x="16" y="8"/>
                </a:cxn>
                <a:cxn ang="0">
                  <a:pos x="16" y="11"/>
                </a:cxn>
                <a:cxn ang="0">
                  <a:pos x="16" y="14"/>
                </a:cxn>
                <a:cxn ang="0">
                  <a:pos x="16" y="17"/>
                </a:cxn>
                <a:cxn ang="0">
                  <a:pos x="16" y="20"/>
                </a:cxn>
                <a:cxn ang="0">
                  <a:pos x="16" y="23"/>
                </a:cxn>
                <a:cxn ang="0">
                  <a:pos x="16" y="27"/>
                </a:cxn>
                <a:cxn ang="0">
                  <a:pos x="16" y="29"/>
                </a:cxn>
              </a:cxnLst>
              <a:rect l="0" t="0" r="r" b="b"/>
              <a:pathLst>
                <a:path w="17" h="68">
                  <a:moveTo>
                    <a:pt x="16" y="29"/>
                  </a:moveTo>
                  <a:lnTo>
                    <a:pt x="16" y="32"/>
                  </a:lnTo>
                  <a:lnTo>
                    <a:pt x="16" y="36"/>
                  </a:lnTo>
                  <a:lnTo>
                    <a:pt x="16" y="39"/>
                  </a:lnTo>
                  <a:lnTo>
                    <a:pt x="12" y="44"/>
                  </a:lnTo>
                  <a:lnTo>
                    <a:pt x="12" y="48"/>
                  </a:lnTo>
                  <a:lnTo>
                    <a:pt x="12" y="51"/>
                  </a:lnTo>
                  <a:lnTo>
                    <a:pt x="9" y="55"/>
                  </a:lnTo>
                  <a:lnTo>
                    <a:pt x="9" y="59"/>
                  </a:lnTo>
                  <a:lnTo>
                    <a:pt x="9" y="61"/>
                  </a:lnTo>
                  <a:lnTo>
                    <a:pt x="6" y="63"/>
                  </a:lnTo>
                  <a:lnTo>
                    <a:pt x="6" y="65"/>
                  </a:lnTo>
                  <a:lnTo>
                    <a:pt x="3" y="66"/>
                  </a:lnTo>
                  <a:lnTo>
                    <a:pt x="0" y="67"/>
                  </a:lnTo>
                  <a:lnTo>
                    <a:pt x="0" y="65"/>
                  </a:lnTo>
                  <a:lnTo>
                    <a:pt x="0" y="61"/>
                  </a:lnTo>
                  <a:lnTo>
                    <a:pt x="3" y="59"/>
                  </a:lnTo>
                  <a:lnTo>
                    <a:pt x="3" y="56"/>
                  </a:lnTo>
                  <a:lnTo>
                    <a:pt x="3" y="53"/>
                  </a:lnTo>
                  <a:lnTo>
                    <a:pt x="6" y="50"/>
                  </a:lnTo>
                  <a:lnTo>
                    <a:pt x="6" y="48"/>
                  </a:lnTo>
                  <a:lnTo>
                    <a:pt x="6" y="44"/>
                  </a:lnTo>
                  <a:lnTo>
                    <a:pt x="6" y="40"/>
                  </a:lnTo>
                  <a:lnTo>
                    <a:pt x="6" y="37"/>
                  </a:lnTo>
                  <a:lnTo>
                    <a:pt x="6" y="32"/>
                  </a:lnTo>
                  <a:lnTo>
                    <a:pt x="6" y="28"/>
                  </a:lnTo>
                  <a:lnTo>
                    <a:pt x="9" y="23"/>
                  </a:lnTo>
                  <a:lnTo>
                    <a:pt x="9" y="18"/>
                  </a:lnTo>
                  <a:lnTo>
                    <a:pt x="9" y="15"/>
                  </a:lnTo>
                  <a:lnTo>
                    <a:pt x="12" y="11"/>
                  </a:lnTo>
                  <a:lnTo>
                    <a:pt x="12" y="7"/>
                  </a:lnTo>
                  <a:lnTo>
                    <a:pt x="12" y="5"/>
                  </a:lnTo>
                  <a:lnTo>
                    <a:pt x="12" y="2"/>
                  </a:lnTo>
                  <a:lnTo>
                    <a:pt x="16" y="0"/>
                  </a:lnTo>
                  <a:lnTo>
                    <a:pt x="16" y="1"/>
                  </a:lnTo>
                  <a:lnTo>
                    <a:pt x="16" y="3"/>
                  </a:lnTo>
                  <a:lnTo>
                    <a:pt x="16" y="6"/>
                  </a:lnTo>
                  <a:lnTo>
                    <a:pt x="16" y="8"/>
                  </a:lnTo>
                  <a:lnTo>
                    <a:pt x="16" y="11"/>
                  </a:lnTo>
                  <a:lnTo>
                    <a:pt x="16" y="14"/>
                  </a:lnTo>
                  <a:lnTo>
                    <a:pt x="16" y="17"/>
                  </a:lnTo>
                  <a:lnTo>
                    <a:pt x="16" y="20"/>
                  </a:lnTo>
                  <a:lnTo>
                    <a:pt x="16" y="23"/>
                  </a:lnTo>
                  <a:lnTo>
                    <a:pt x="16" y="27"/>
                  </a:lnTo>
                  <a:lnTo>
                    <a:pt x="16" y="29"/>
                  </a:lnTo>
                </a:path>
              </a:pathLst>
            </a:custGeom>
            <a:solidFill>
              <a:srgbClr val="A84B30"/>
            </a:solidFill>
            <a:ln w="9525" cap="rnd">
              <a:noFill/>
              <a:round/>
              <a:headEnd/>
              <a:tailEnd/>
            </a:ln>
            <a:effectLst/>
          </p:spPr>
          <p:txBody>
            <a:bodyPr wrap="none" lIns="104683" tIns="52342" rIns="104683" bIns="52342">
              <a:spAutoFit/>
            </a:bodyPr>
            <a:lstStyle/>
            <a:p>
              <a:pPr>
                <a:defRPr/>
              </a:pPr>
              <a:endParaRPr lang="en-US" dirty="0"/>
            </a:p>
          </p:txBody>
        </p:sp>
        <p:sp>
          <p:nvSpPr>
            <p:cNvPr id="1968" name="Freeform 944"/>
            <p:cNvSpPr>
              <a:spLocks/>
            </p:cNvSpPr>
            <p:nvPr/>
          </p:nvSpPr>
          <p:spPr bwMode="auto">
            <a:xfrm>
              <a:off x="475" y="444"/>
              <a:ext cx="17" cy="65"/>
            </a:xfrm>
            <a:custGeom>
              <a:avLst/>
              <a:gdLst/>
              <a:ahLst/>
              <a:cxnLst>
                <a:cxn ang="0">
                  <a:pos x="12" y="27"/>
                </a:cxn>
                <a:cxn ang="0">
                  <a:pos x="12" y="30"/>
                </a:cxn>
                <a:cxn ang="0">
                  <a:pos x="12" y="34"/>
                </a:cxn>
                <a:cxn ang="0">
                  <a:pos x="12" y="37"/>
                </a:cxn>
                <a:cxn ang="0">
                  <a:pos x="12" y="41"/>
                </a:cxn>
                <a:cxn ang="0">
                  <a:pos x="12" y="46"/>
                </a:cxn>
                <a:cxn ang="0">
                  <a:pos x="12" y="49"/>
                </a:cxn>
                <a:cxn ang="0">
                  <a:pos x="8" y="53"/>
                </a:cxn>
                <a:cxn ang="0">
                  <a:pos x="8" y="56"/>
                </a:cxn>
                <a:cxn ang="0">
                  <a:pos x="8" y="59"/>
                </a:cxn>
                <a:cxn ang="0">
                  <a:pos x="8" y="61"/>
                </a:cxn>
                <a:cxn ang="0">
                  <a:pos x="4" y="62"/>
                </a:cxn>
                <a:cxn ang="0">
                  <a:pos x="4" y="64"/>
                </a:cxn>
                <a:cxn ang="0">
                  <a:pos x="0" y="64"/>
                </a:cxn>
                <a:cxn ang="0">
                  <a:pos x="0" y="64"/>
                </a:cxn>
                <a:cxn ang="0">
                  <a:pos x="0" y="62"/>
                </a:cxn>
                <a:cxn ang="0">
                  <a:pos x="0" y="59"/>
                </a:cxn>
                <a:cxn ang="0">
                  <a:pos x="4" y="57"/>
                </a:cxn>
                <a:cxn ang="0">
                  <a:pos x="4" y="54"/>
                </a:cxn>
                <a:cxn ang="0">
                  <a:pos x="4" y="51"/>
                </a:cxn>
                <a:cxn ang="0">
                  <a:pos x="4" y="48"/>
                </a:cxn>
                <a:cxn ang="0">
                  <a:pos x="8" y="46"/>
                </a:cxn>
                <a:cxn ang="0">
                  <a:pos x="8" y="42"/>
                </a:cxn>
                <a:cxn ang="0">
                  <a:pos x="8" y="39"/>
                </a:cxn>
                <a:cxn ang="0">
                  <a:pos x="8" y="36"/>
                </a:cxn>
                <a:cxn ang="0">
                  <a:pos x="8" y="31"/>
                </a:cxn>
                <a:cxn ang="0">
                  <a:pos x="8" y="26"/>
                </a:cxn>
                <a:cxn ang="0">
                  <a:pos x="8" y="21"/>
                </a:cxn>
                <a:cxn ang="0">
                  <a:pos x="8" y="17"/>
                </a:cxn>
                <a:cxn ang="0">
                  <a:pos x="12" y="14"/>
                </a:cxn>
                <a:cxn ang="0">
                  <a:pos x="12" y="10"/>
                </a:cxn>
                <a:cxn ang="0">
                  <a:pos x="12" y="6"/>
                </a:cxn>
                <a:cxn ang="0">
                  <a:pos x="12" y="4"/>
                </a:cxn>
                <a:cxn ang="0">
                  <a:pos x="12" y="1"/>
                </a:cxn>
                <a:cxn ang="0">
                  <a:pos x="16" y="0"/>
                </a:cxn>
                <a:cxn ang="0">
                  <a:pos x="16" y="3"/>
                </a:cxn>
                <a:cxn ang="0">
                  <a:pos x="16" y="5"/>
                </a:cxn>
                <a:cxn ang="0">
                  <a:pos x="16" y="7"/>
                </a:cxn>
                <a:cxn ang="0">
                  <a:pos x="16" y="10"/>
                </a:cxn>
                <a:cxn ang="0">
                  <a:pos x="16" y="13"/>
                </a:cxn>
                <a:cxn ang="0">
                  <a:pos x="16" y="16"/>
                </a:cxn>
                <a:cxn ang="0">
                  <a:pos x="12" y="18"/>
                </a:cxn>
                <a:cxn ang="0">
                  <a:pos x="12" y="21"/>
                </a:cxn>
                <a:cxn ang="0">
                  <a:pos x="12" y="25"/>
                </a:cxn>
                <a:cxn ang="0">
                  <a:pos x="12" y="27"/>
                </a:cxn>
              </a:cxnLst>
              <a:rect l="0" t="0" r="r" b="b"/>
              <a:pathLst>
                <a:path w="17" h="65">
                  <a:moveTo>
                    <a:pt x="12" y="27"/>
                  </a:moveTo>
                  <a:lnTo>
                    <a:pt x="12" y="30"/>
                  </a:lnTo>
                  <a:lnTo>
                    <a:pt x="12" y="34"/>
                  </a:lnTo>
                  <a:lnTo>
                    <a:pt x="12" y="37"/>
                  </a:lnTo>
                  <a:lnTo>
                    <a:pt x="12" y="41"/>
                  </a:lnTo>
                  <a:lnTo>
                    <a:pt x="12" y="46"/>
                  </a:lnTo>
                  <a:lnTo>
                    <a:pt x="12" y="49"/>
                  </a:lnTo>
                  <a:lnTo>
                    <a:pt x="8" y="53"/>
                  </a:lnTo>
                  <a:lnTo>
                    <a:pt x="8" y="56"/>
                  </a:lnTo>
                  <a:lnTo>
                    <a:pt x="8" y="59"/>
                  </a:lnTo>
                  <a:lnTo>
                    <a:pt x="8" y="61"/>
                  </a:lnTo>
                  <a:lnTo>
                    <a:pt x="4" y="62"/>
                  </a:lnTo>
                  <a:lnTo>
                    <a:pt x="4" y="64"/>
                  </a:lnTo>
                  <a:lnTo>
                    <a:pt x="0" y="64"/>
                  </a:lnTo>
                  <a:lnTo>
                    <a:pt x="0" y="64"/>
                  </a:lnTo>
                  <a:lnTo>
                    <a:pt x="0" y="62"/>
                  </a:lnTo>
                  <a:lnTo>
                    <a:pt x="0" y="59"/>
                  </a:lnTo>
                  <a:lnTo>
                    <a:pt x="4" y="57"/>
                  </a:lnTo>
                  <a:lnTo>
                    <a:pt x="4" y="54"/>
                  </a:lnTo>
                  <a:lnTo>
                    <a:pt x="4" y="51"/>
                  </a:lnTo>
                  <a:lnTo>
                    <a:pt x="4" y="48"/>
                  </a:lnTo>
                  <a:lnTo>
                    <a:pt x="8" y="46"/>
                  </a:lnTo>
                  <a:lnTo>
                    <a:pt x="8" y="42"/>
                  </a:lnTo>
                  <a:lnTo>
                    <a:pt x="8" y="39"/>
                  </a:lnTo>
                  <a:lnTo>
                    <a:pt x="8" y="36"/>
                  </a:lnTo>
                  <a:lnTo>
                    <a:pt x="8" y="31"/>
                  </a:lnTo>
                  <a:lnTo>
                    <a:pt x="8" y="26"/>
                  </a:lnTo>
                  <a:lnTo>
                    <a:pt x="8" y="21"/>
                  </a:lnTo>
                  <a:lnTo>
                    <a:pt x="8" y="17"/>
                  </a:lnTo>
                  <a:lnTo>
                    <a:pt x="12" y="14"/>
                  </a:lnTo>
                  <a:lnTo>
                    <a:pt x="12" y="10"/>
                  </a:lnTo>
                  <a:lnTo>
                    <a:pt x="12" y="6"/>
                  </a:lnTo>
                  <a:lnTo>
                    <a:pt x="12" y="4"/>
                  </a:lnTo>
                  <a:lnTo>
                    <a:pt x="12" y="1"/>
                  </a:lnTo>
                  <a:lnTo>
                    <a:pt x="16" y="0"/>
                  </a:lnTo>
                  <a:lnTo>
                    <a:pt x="16" y="3"/>
                  </a:lnTo>
                  <a:lnTo>
                    <a:pt x="16" y="5"/>
                  </a:lnTo>
                  <a:lnTo>
                    <a:pt x="16" y="7"/>
                  </a:lnTo>
                  <a:lnTo>
                    <a:pt x="16" y="10"/>
                  </a:lnTo>
                  <a:lnTo>
                    <a:pt x="16" y="13"/>
                  </a:lnTo>
                  <a:lnTo>
                    <a:pt x="16" y="16"/>
                  </a:lnTo>
                  <a:lnTo>
                    <a:pt x="12" y="18"/>
                  </a:lnTo>
                  <a:lnTo>
                    <a:pt x="12" y="21"/>
                  </a:lnTo>
                  <a:lnTo>
                    <a:pt x="12" y="25"/>
                  </a:lnTo>
                  <a:lnTo>
                    <a:pt x="12" y="27"/>
                  </a:lnTo>
                </a:path>
              </a:pathLst>
            </a:custGeom>
            <a:solidFill>
              <a:srgbClr val="AD583E"/>
            </a:solidFill>
            <a:ln w="9525" cap="rnd">
              <a:noFill/>
              <a:round/>
              <a:headEnd/>
              <a:tailEnd/>
            </a:ln>
            <a:effectLst/>
          </p:spPr>
          <p:txBody>
            <a:bodyPr wrap="none" lIns="104683" tIns="52342" rIns="104683" bIns="52342">
              <a:spAutoFit/>
            </a:bodyPr>
            <a:lstStyle/>
            <a:p>
              <a:pPr>
                <a:defRPr/>
              </a:pPr>
              <a:endParaRPr lang="en-US" dirty="0"/>
            </a:p>
          </p:txBody>
        </p:sp>
        <p:sp>
          <p:nvSpPr>
            <p:cNvPr id="1969" name="Freeform 945"/>
            <p:cNvSpPr>
              <a:spLocks/>
            </p:cNvSpPr>
            <p:nvPr/>
          </p:nvSpPr>
          <p:spPr bwMode="auto">
            <a:xfrm>
              <a:off x="476" y="445"/>
              <a:ext cx="17" cy="63"/>
            </a:xfrm>
            <a:custGeom>
              <a:avLst/>
              <a:gdLst/>
              <a:ahLst/>
              <a:cxnLst>
                <a:cxn ang="0">
                  <a:pos x="16" y="1"/>
                </a:cxn>
                <a:cxn ang="0">
                  <a:pos x="16" y="0"/>
                </a:cxn>
                <a:cxn ang="0">
                  <a:pos x="16" y="1"/>
                </a:cxn>
                <a:cxn ang="0">
                  <a:pos x="16" y="4"/>
                </a:cxn>
                <a:cxn ang="0">
                  <a:pos x="16" y="6"/>
                </a:cxn>
                <a:cxn ang="0">
                  <a:pos x="16" y="10"/>
                </a:cxn>
                <a:cxn ang="0">
                  <a:pos x="16" y="13"/>
                </a:cxn>
                <a:cxn ang="0">
                  <a:pos x="16" y="16"/>
                </a:cxn>
                <a:cxn ang="0">
                  <a:pos x="8" y="21"/>
                </a:cxn>
                <a:cxn ang="0">
                  <a:pos x="8" y="26"/>
                </a:cxn>
                <a:cxn ang="0">
                  <a:pos x="8" y="30"/>
                </a:cxn>
                <a:cxn ang="0">
                  <a:pos x="8" y="35"/>
                </a:cxn>
                <a:cxn ang="0">
                  <a:pos x="8" y="38"/>
                </a:cxn>
                <a:cxn ang="0">
                  <a:pos x="8" y="42"/>
                </a:cxn>
                <a:cxn ang="0">
                  <a:pos x="8" y="45"/>
                </a:cxn>
                <a:cxn ang="0">
                  <a:pos x="8" y="47"/>
                </a:cxn>
                <a:cxn ang="0">
                  <a:pos x="8" y="50"/>
                </a:cxn>
                <a:cxn ang="0">
                  <a:pos x="8" y="52"/>
                </a:cxn>
                <a:cxn ang="0">
                  <a:pos x="0" y="55"/>
                </a:cxn>
                <a:cxn ang="0">
                  <a:pos x="0" y="57"/>
                </a:cxn>
                <a:cxn ang="0">
                  <a:pos x="0" y="60"/>
                </a:cxn>
                <a:cxn ang="0">
                  <a:pos x="0" y="62"/>
                </a:cxn>
                <a:cxn ang="0">
                  <a:pos x="0" y="62"/>
                </a:cxn>
                <a:cxn ang="0">
                  <a:pos x="8" y="60"/>
                </a:cxn>
                <a:cxn ang="0">
                  <a:pos x="8" y="59"/>
                </a:cxn>
                <a:cxn ang="0">
                  <a:pos x="8" y="57"/>
                </a:cxn>
                <a:cxn ang="0">
                  <a:pos x="8" y="54"/>
                </a:cxn>
                <a:cxn ang="0">
                  <a:pos x="8" y="51"/>
                </a:cxn>
                <a:cxn ang="0">
                  <a:pos x="8" y="47"/>
                </a:cxn>
                <a:cxn ang="0">
                  <a:pos x="16" y="44"/>
                </a:cxn>
                <a:cxn ang="0">
                  <a:pos x="16" y="40"/>
                </a:cxn>
                <a:cxn ang="0">
                  <a:pos x="16" y="36"/>
                </a:cxn>
                <a:cxn ang="0">
                  <a:pos x="16" y="33"/>
                </a:cxn>
                <a:cxn ang="0">
                  <a:pos x="16" y="29"/>
                </a:cxn>
                <a:cxn ang="0">
                  <a:pos x="16" y="26"/>
                </a:cxn>
                <a:cxn ang="0">
                  <a:pos x="16" y="24"/>
                </a:cxn>
                <a:cxn ang="0">
                  <a:pos x="16" y="21"/>
                </a:cxn>
                <a:cxn ang="0">
                  <a:pos x="16" y="18"/>
                </a:cxn>
                <a:cxn ang="0">
                  <a:pos x="16" y="15"/>
                </a:cxn>
                <a:cxn ang="0">
                  <a:pos x="16" y="13"/>
                </a:cxn>
                <a:cxn ang="0">
                  <a:pos x="16" y="10"/>
                </a:cxn>
                <a:cxn ang="0">
                  <a:pos x="16" y="7"/>
                </a:cxn>
                <a:cxn ang="0">
                  <a:pos x="16" y="5"/>
                </a:cxn>
                <a:cxn ang="0">
                  <a:pos x="16" y="3"/>
                </a:cxn>
                <a:cxn ang="0">
                  <a:pos x="16" y="1"/>
                </a:cxn>
              </a:cxnLst>
              <a:rect l="0" t="0" r="r" b="b"/>
              <a:pathLst>
                <a:path w="17" h="63">
                  <a:moveTo>
                    <a:pt x="16" y="1"/>
                  </a:moveTo>
                  <a:lnTo>
                    <a:pt x="16" y="0"/>
                  </a:lnTo>
                  <a:lnTo>
                    <a:pt x="16" y="1"/>
                  </a:lnTo>
                  <a:lnTo>
                    <a:pt x="16" y="4"/>
                  </a:lnTo>
                  <a:lnTo>
                    <a:pt x="16" y="6"/>
                  </a:lnTo>
                  <a:lnTo>
                    <a:pt x="16" y="10"/>
                  </a:lnTo>
                  <a:lnTo>
                    <a:pt x="16" y="13"/>
                  </a:lnTo>
                  <a:lnTo>
                    <a:pt x="16" y="16"/>
                  </a:lnTo>
                  <a:lnTo>
                    <a:pt x="8" y="21"/>
                  </a:lnTo>
                  <a:lnTo>
                    <a:pt x="8" y="26"/>
                  </a:lnTo>
                  <a:lnTo>
                    <a:pt x="8" y="30"/>
                  </a:lnTo>
                  <a:lnTo>
                    <a:pt x="8" y="35"/>
                  </a:lnTo>
                  <a:lnTo>
                    <a:pt x="8" y="38"/>
                  </a:lnTo>
                  <a:lnTo>
                    <a:pt x="8" y="42"/>
                  </a:lnTo>
                  <a:lnTo>
                    <a:pt x="8" y="45"/>
                  </a:lnTo>
                  <a:lnTo>
                    <a:pt x="8" y="47"/>
                  </a:lnTo>
                  <a:lnTo>
                    <a:pt x="8" y="50"/>
                  </a:lnTo>
                  <a:lnTo>
                    <a:pt x="8" y="52"/>
                  </a:lnTo>
                  <a:lnTo>
                    <a:pt x="0" y="55"/>
                  </a:lnTo>
                  <a:lnTo>
                    <a:pt x="0" y="57"/>
                  </a:lnTo>
                  <a:lnTo>
                    <a:pt x="0" y="60"/>
                  </a:lnTo>
                  <a:lnTo>
                    <a:pt x="0" y="62"/>
                  </a:lnTo>
                  <a:lnTo>
                    <a:pt x="0" y="62"/>
                  </a:lnTo>
                  <a:lnTo>
                    <a:pt x="8" y="60"/>
                  </a:lnTo>
                  <a:lnTo>
                    <a:pt x="8" y="59"/>
                  </a:lnTo>
                  <a:lnTo>
                    <a:pt x="8" y="57"/>
                  </a:lnTo>
                  <a:lnTo>
                    <a:pt x="8" y="54"/>
                  </a:lnTo>
                  <a:lnTo>
                    <a:pt x="8" y="51"/>
                  </a:lnTo>
                  <a:lnTo>
                    <a:pt x="8" y="47"/>
                  </a:lnTo>
                  <a:lnTo>
                    <a:pt x="16" y="44"/>
                  </a:lnTo>
                  <a:lnTo>
                    <a:pt x="16" y="40"/>
                  </a:lnTo>
                  <a:lnTo>
                    <a:pt x="16" y="36"/>
                  </a:lnTo>
                  <a:lnTo>
                    <a:pt x="16" y="33"/>
                  </a:lnTo>
                  <a:lnTo>
                    <a:pt x="16" y="29"/>
                  </a:lnTo>
                  <a:lnTo>
                    <a:pt x="16" y="26"/>
                  </a:lnTo>
                  <a:lnTo>
                    <a:pt x="16" y="24"/>
                  </a:lnTo>
                  <a:lnTo>
                    <a:pt x="16" y="21"/>
                  </a:lnTo>
                  <a:lnTo>
                    <a:pt x="16" y="18"/>
                  </a:lnTo>
                  <a:lnTo>
                    <a:pt x="16" y="15"/>
                  </a:lnTo>
                  <a:lnTo>
                    <a:pt x="16" y="13"/>
                  </a:lnTo>
                  <a:lnTo>
                    <a:pt x="16" y="10"/>
                  </a:lnTo>
                  <a:lnTo>
                    <a:pt x="16" y="7"/>
                  </a:lnTo>
                  <a:lnTo>
                    <a:pt x="16" y="5"/>
                  </a:lnTo>
                  <a:lnTo>
                    <a:pt x="16" y="3"/>
                  </a:lnTo>
                  <a:lnTo>
                    <a:pt x="16" y="1"/>
                  </a:lnTo>
                </a:path>
              </a:pathLst>
            </a:custGeom>
            <a:solidFill>
              <a:srgbClr val="B2654C"/>
            </a:solidFill>
            <a:ln w="9525" cap="rnd">
              <a:noFill/>
              <a:round/>
              <a:headEnd/>
              <a:tailEnd/>
            </a:ln>
            <a:effectLst/>
          </p:spPr>
          <p:txBody>
            <a:bodyPr wrap="none" lIns="104683" tIns="52342" rIns="104683" bIns="52342">
              <a:spAutoFit/>
            </a:bodyPr>
            <a:lstStyle/>
            <a:p>
              <a:pPr>
                <a:defRPr/>
              </a:pPr>
              <a:endParaRPr lang="en-US" dirty="0"/>
            </a:p>
          </p:txBody>
        </p:sp>
        <p:sp>
          <p:nvSpPr>
            <p:cNvPr id="1970" name="Freeform 946"/>
            <p:cNvSpPr>
              <a:spLocks/>
            </p:cNvSpPr>
            <p:nvPr/>
          </p:nvSpPr>
          <p:spPr bwMode="auto">
            <a:xfrm>
              <a:off x="156" y="155"/>
              <a:ext cx="579" cy="580"/>
            </a:xfrm>
            <a:custGeom>
              <a:avLst/>
              <a:gdLst/>
              <a:ahLst/>
              <a:cxnLst>
                <a:cxn ang="0">
                  <a:pos x="289" y="578"/>
                </a:cxn>
                <a:cxn ang="0">
                  <a:pos x="336" y="574"/>
                </a:cxn>
                <a:cxn ang="0">
                  <a:pos x="381" y="563"/>
                </a:cxn>
                <a:cxn ang="0">
                  <a:pos x="422" y="545"/>
                </a:cxn>
                <a:cxn ang="0">
                  <a:pos x="460" y="522"/>
                </a:cxn>
                <a:cxn ang="0">
                  <a:pos x="493" y="493"/>
                </a:cxn>
                <a:cxn ang="0">
                  <a:pos x="522" y="459"/>
                </a:cxn>
                <a:cxn ang="0">
                  <a:pos x="546" y="421"/>
                </a:cxn>
                <a:cxn ang="0">
                  <a:pos x="564" y="380"/>
                </a:cxn>
                <a:cxn ang="0">
                  <a:pos x="574" y="335"/>
                </a:cxn>
                <a:cxn ang="0">
                  <a:pos x="578" y="289"/>
                </a:cxn>
                <a:cxn ang="0">
                  <a:pos x="574" y="242"/>
                </a:cxn>
                <a:cxn ang="0">
                  <a:pos x="564" y="197"/>
                </a:cxn>
                <a:cxn ang="0">
                  <a:pos x="546" y="156"/>
                </a:cxn>
                <a:cxn ang="0">
                  <a:pos x="522" y="118"/>
                </a:cxn>
                <a:cxn ang="0">
                  <a:pos x="493" y="84"/>
                </a:cxn>
                <a:cxn ang="0">
                  <a:pos x="460" y="55"/>
                </a:cxn>
                <a:cxn ang="0">
                  <a:pos x="422" y="32"/>
                </a:cxn>
                <a:cxn ang="0">
                  <a:pos x="381" y="14"/>
                </a:cxn>
                <a:cxn ang="0">
                  <a:pos x="336" y="3"/>
                </a:cxn>
                <a:cxn ang="0">
                  <a:pos x="289" y="0"/>
                </a:cxn>
                <a:cxn ang="0">
                  <a:pos x="242" y="3"/>
                </a:cxn>
                <a:cxn ang="0">
                  <a:pos x="198" y="14"/>
                </a:cxn>
                <a:cxn ang="0">
                  <a:pos x="157" y="32"/>
                </a:cxn>
                <a:cxn ang="0">
                  <a:pos x="119" y="55"/>
                </a:cxn>
                <a:cxn ang="0">
                  <a:pos x="85" y="84"/>
                </a:cxn>
                <a:cxn ang="0">
                  <a:pos x="56" y="118"/>
                </a:cxn>
                <a:cxn ang="0">
                  <a:pos x="33" y="156"/>
                </a:cxn>
                <a:cxn ang="0">
                  <a:pos x="15" y="197"/>
                </a:cxn>
                <a:cxn ang="0">
                  <a:pos x="4" y="242"/>
                </a:cxn>
                <a:cxn ang="0">
                  <a:pos x="0" y="289"/>
                </a:cxn>
                <a:cxn ang="0">
                  <a:pos x="4" y="335"/>
                </a:cxn>
                <a:cxn ang="0">
                  <a:pos x="15" y="380"/>
                </a:cxn>
                <a:cxn ang="0">
                  <a:pos x="33" y="421"/>
                </a:cxn>
                <a:cxn ang="0">
                  <a:pos x="56" y="459"/>
                </a:cxn>
                <a:cxn ang="0">
                  <a:pos x="85" y="493"/>
                </a:cxn>
                <a:cxn ang="0">
                  <a:pos x="119" y="522"/>
                </a:cxn>
                <a:cxn ang="0">
                  <a:pos x="157" y="545"/>
                </a:cxn>
                <a:cxn ang="0">
                  <a:pos x="198" y="563"/>
                </a:cxn>
                <a:cxn ang="0">
                  <a:pos x="242" y="574"/>
                </a:cxn>
                <a:cxn ang="0">
                  <a:pos x="289" y="578"/>
                </a:cxn>
              </a:cxnLst>
              <a:rect l="0" t="0" r="r" b="b"/>
              <a:pathLst>
                <a:path w="579" h="579">
                  <a:moveTo>
                    <a:pt x="289" y="578"/>
                  </a:moveTo>
                  <a:lnTo>
                    <a:pt x="336" y="574"/>
                  </a:lnTo>
                  <a:lnTo>
                    <a:pt x="381" y="563"/>
                  </a:lnTo>
                  <a:lnTo>
                    <a:pt x="422" y="545"/>
                  </a:lnTo>
                  <a:lnTo>
                    <a:pt x="460" y="522"/>
                  </a:lnTo>
                  <a:lnTo>
                    <a:pt x="493" y="493"/>
                  </a:lnTo>
                  <a:lnTo>
                    <a:pt x="522" y="459"/>
                  </a:lnTo>
                  <a:lnTo>
                    <a:pt x="546" y="421"/>
                  </a:lnTo>
                  <a:lnTo>
                    <a:pt x="564" y="380"/>
                  </a:lnTo>
                  <a:lnTo>
                    <a:pt x="574" y="335"/>
                  </a:lnTo>
                  <a:lnTo>
                    <a:pt x="578" y="289"/>
                  </a:lnTo>
                  <a:lnTo>
                    <a:pt x="574" y="242"/>
                  </a:lnTo>
                  <a:lnTo>
                    <a:pt x="564" y="197"/>
                  </a:lnTo>
                  <a:lnTo>
                    <a:pt x="546" y="156"/>
                  </a:lnTo>
                  <a:lnTo>
                    <a:pt x="522" y="118"/>
                  </a:lnTo>
                  <a:lnTo>
                    <a:pt x="493" y="84"/>
                  </a:lnTo>
                  <a:lnTo>
                    <a:pt x="460" y="55"/>
                  </a:lnTo>
                  <a:lnTo>
                    <a:pt x="422" y="32"/>
                  </a:lnTo>
                  <a:lnTo>
                    <a:pt x="381" y="14"/>
                  </a:lnTo>
                  <a:lnTo>
                    <a:pt x="336" y="3"/>
                  </a:lnTo>
                  <a:lnTo>
                    <a:pt x="289" y="0"/>
                  </a:lnTo>
                  <a:lnTo>
                    <a:pt x="242" y="3"/>
                  </a:lnTo>
                  <a:lnTo>
                    <a:pt x="198" y="14"/>
                  </a:lnTo>
                  <a:lnTo>
                    <a:pt x="157" y="32"/>
                  </a:lnTo>
                  <a:lnTo>
                    <a:pt x="119" y="55"/>
                  </a:lnTo>
                  <a:lnTo>
                    <a:pt x="85" y="84"/>
                  </a:lnTo>
                  <a:lnTo>
                    <a:pt x="56" y="118"/>
                  </a:lnTo>
                  <a:lnTo>
                    <a:pt x="33" y="156"/>
                  </a:lnTo>
                  <a:lnTo>
                    <a:pt x="15" y="197"/>
                  </a:lnTo>
                  <a:lnTo>
                    <a:pt x="4" y="242"/>
                  </a:lnTo>
                  <a:lnTo>
                    <a:pt x="0" y="289"/>
                  </a:lnTo>
                  <a:lnTo>
                    <a:pt x="4" y="335"/>
                  </a:lnTo>
                  <a:lnTo>
                    <a:pt x="15" y="380"/>
                  </a:lnTo>
                  <a:lnTo>
                    <a:pt x="33" y="421"/>
                  </a:lnTo>
                  <a:lnTo>
                    <a:pt x="56" y="459"/>
                  </a:lnTo>
                  <a:lnTo>
                    <a:pt x="85" y="493"/>
                  </a:lnTo>
                  <a:lnTo>
                    <a:pt x="119" y="522"/>
                  </a:lnTo>
                  <a:lnTo>
                    <a:pt x="157" y="545"/>
                  </a:lnTo>
                  <a:lnTo>
                    <a:pt x="198" y="563"/>
                  </a:lnTo>
                  <a:lnTo>
                    <a:pt x="242" y="574"/>
                  </a:lnTo>
                  <a:lnTo>
                    <a:pt x="289" y="578"/>
                  </a:lnTo>
                </a:path>
              </a:pathLst>
            </a:custGeom>
            <a:noFill/>
            <a:ln w="12700" cap="rnd" cmpd="sng">
              <a:solidFill>
                <a:srgbClr val="650000"/>
              </a:solidFill>
              <a:prstDash val="solid"/>
              <a:round/>
              <a:headEnd/>
              <a:tailEnd/>
            </a:ln>
            <a:effectLst/>
          </p:spPr>
          <p:txBody>
            <a:bodyPr wrap="none" lIns="104683" tIns="52342" rIns="104683" bIns="52342">
              <a:spAutoFit/>
            </a:bodyPr>
            <a:lstStyle/>
            <a:p>
              <a:pPr>
                <a:defRPr/>
              </a:pPr>
              <a:endParaRPr lang="en-US" dirty="0"/>
            </a:p>
          </p:txBody>
        </p:sp>
        <p:sp>
          <p:nvSpPr>
            <p:cNvPr id="1971" name="Freeform 947"/>
            <p:cNvSpPr>
              <a:spLocks/>
            </p:cNvSpPr>
            <p:nvPr/>
          </p:nvSpPr>
          <p:spPr bwMode="auto">
            <a:xfrm>
              <a:off x="154" y="153"/>
              <a:ext cx="579" cy="579"/>
            </a:xfrm>
            <a:custGeom>
              <a:avLst/>
              <a:gdLst/>
              <a:ahLst/>
              <a:cxnLst>
                <a:cxn ang="0">
                  <a:pos x="289" y="578"/>
                </a:cxn>
                <a:cxn ang="0">
                  <a:pos x="336" y="574"/>
                </a:cxn>
                <a:cxn ang="0">
                  <a:pos x="380" y="563"/>
                </a:cxn>
                <a:cxn ang="0">
                  <a:pos x="422" y="546"/>
                </a:cxn>
                <a:cxn ang="0">
                  <a:pos x="459" y="522"/>
                </a:cxn>
                <a:cxn ang="0">
                  <a:pos x="493" y="493"/>
                </a:cxn>
                <a:cxn ang="0">
                  <a:pos x="522" y="460"/>
                </a:cxn>
                <a:cxn ang="0">
                  <a:pos x="546" y="422"/>
                </a:cxn>
                <a:cxn ang="0">
                  <a:pos x="563" y="380"/>
                </a:cxn>
                <a:cxn ang="0">
                  <a:pos x="574" y="336"/>
                </a:cxn>
                <a:cxn ang="0">
                  <a:pos x="578" y="289"/>
                </a:cxn>
                <a:cxn ang="0">
                  <a:pos x="574" y="242"/>
                </a:cxn>
                <a:cxn ang="0">
                  <a:pos x="563" y="198"/>
                </a:cxn>
                <a:cxn ang="0">
                  <a:pos x="546" y="156"/>
                </a:cxn>
                <a:cxn ang="0">
                  <a:pos x="522" y="118"/>
                </a:cxn>
                <a:cxn ang="0">
                  <a:pos x="493" y="85"/>
                </a:cxn>
                <a:cxn ang="0">
                  <a:pos x="459" y="56"/>
                </a:cxn>
                <a:cxn ang="0">
                  <a:pos x="422" y="32"/>
                </a:cxn>
                <a:cxn ang="0">
                  <a:pos x="380" y="15"/>
                </a:cxn>
                <a:cxn ang="0">
                  <a:pos x="336" y="4"/>
                </a:cxn>
                <a:cxn ang="0">
                  <a:pos x="289" y="0"/>
                </a:cxn>
                <a:cxn ang="0">
                  <a:pos x="242" y="4"/>
                </a:cxn>
                <a:cxn ang="0">
                  <a:pos x="198" y="15"/>
                </a:cxn>
                <a:cxn ang="0">
                  <a:pos x="156" y="32"/>
                </a:cxn>
                <a:cxn ang="0">
                  <a:pos x="118" y="56"/>
                </a:cxn>
                <a:cxn ang="0">
                  <a:pos x="85" y="85"/>
                </a:cxn>
                <a:cxn ang="0">
                  <a:pos x="56" y="118"/>
                </a:cxn>
                <a:cxn ang="0">
                  <a:pos x="32" y="156"/>
                </a:cxn>
                <a:cxn ang="0">
                  <a:pos x="15" y="198"/>
                </a:cxn>
                <a:cxn ang="0">
                  <a:pos x="4" y="242"/>
                </a:cxn>
                <a:cxn ang="0">
                  <a:pos x="0" y="289"/>
                </a:cxn>
                <a:cxn ang="0">
                  <a:pos x="4" y="336"/>
                </a:cxn>
                <a:cxn ang="0">
                  <a:pos x="15" y="380"/>
                </a:cxn>
                <a:cxn ang="0">
                  <a:pos x="32" y="422"/>
                </a:cxn>
                <a:cxn ang="0">
                  <a:pos x="56" y="460"/>
                </a:cxn>
                <a:cxn ang="0">
                  <a:pos x="85" y="493"/>
                </a:cxn>
                <a:cxn ang="0">
                  <a:pos x="118" y="522"/>
                </a:cxn>
                <a:cxn ang="0">
                  <a:pos x="156" y="546"/>
                </a:cxn>
                <a:cxn ang="0">
                  <a:pos x="198" y="563"/>
                </a:cxn>
                <a:cxn ang="0">
                  <a:pos x="242" y="574"/>
                </a:cxn>
                <a:cxn ang="0">
                  <a:pos x="289" y="578"/>
                </a:cxn>
              </a:cxnLst>
              <a:rect l="0" t="0" r="r" b="b"/>
              <a:pathLst>
                <a:path w="579" h="579">
                  <a:moveTo>
                    <a:pt x="289" y="578"/>
                  </a:moveTo>
                  <a:lnTo>
                    <a:pt x="336" y="574"/>
                  </a:lnTo>
                  <a:lnTo>
                    <a:pt x="380" y="563"/>
                  </a:lnTo>
                  <a:lnTo>
                    <a:pt x="422" y="546"/>
                  </a:lnTo>
                  <a:lnTo>
                    <a:pt x="459" y="522"/>
                  </a:lnTo>
                  <a:lnTo>
                    <a:pt x="493" y="493"/>
                  </a:lnTo>
                  <a:lnTo>
                    <a:pt x="522" y="460"/>
                  </a:lnTo>
                  <a:lnTo>
                    <a:pt x="546" y="422"/>
                  </a:lnTo>
                  <a:lnTo>
                    <a:pt x="563" y="380"/>
                  </a:lnTo>
                  <a:lnTo>
                    <a:pt x="574" y="336"/>
                  </a:lnTo>
                  <a:lnTo>
                    <a:pt x="578" y="289"/>
                  </a:lnTo>
                  <a:lnTo>
                    <a:pt x="574" y="242"/>
                  </a:lnTo>
                  <a:lnTo>
                    <a:pt x="563" y="198"/>
                  </a:lnTo>
                  <a:lnTo>
                    <a:pt x="546" y="156"/>
                  </a:lnTo>
                  <a:lnTo>
                    <a:pt x="522" y="118"/>
                  </a:lnTo>
                  <a:lnTo>
                    <a:pt x="493" y="85"/>
                  </a:lnTo>
                  <a:lnTo>
                    <a:pt x="459" y="56"/>
                  </a:lnTo>
                  <a:lnTo>
                    <a:pt x="422" y="32"/>
                  </a:lnTo>
                  <a:lnTo>
                    <a:pt x="380" y="15"/>
                  </a:lnTo>
                  <a:lnTo>
                    <a:pt x="336" y="4"/>
                  </a:lnTo>
                  <a:lnTo>
                    <a:pt x="289" y="0"/>
                  </a:lnTo>
                  <a:lnTo>
                    <a:pt x="242" y="4"/>
                  </a:lnTo>
                  <a:lnTo>
                    <a:pt x="198" y="15"/>
                  </a:lnTo>
                  <a:lnTo>
                    <a:pt x="156" y="32"/>
                  </a:lnTo>
                  <a:lnTo>
                    <a:pt x="118" y="56"/>
                  </a:lnTo>
                  <a:lnTo>
                    <a:pt x="85" y="85"/>
                  </a:lnTo>
                  <a:lnTo>
                    <a:pt x="56" y="118"/>
                  </a:lnTo>
                  <a:lnTo>
                    <a:pt x="32" y="156"/>
                  </a:lnTo>
                  <a:lnTo>
                    <a:pt x="15" y="198"/>
                  </a:lnTo>
                  <a:lnTo>
                    <a:pt x="4" y="242"/>
                  </a:lnTo>
                  <a:lnTo>
                    <a:pt x="0" y="289"/>
                  </a:lnTo>
                  <a:lnTo>
                    <a:pt x="4" y="336"/>
                  </a:lnTo>
                  <a:lnTo>
                    <a:pt x="15" y="380"/>
                  </a:lnTo>
                  <a:lnTo>
                    <a:pt x="32" y="422"/>
                  </a:lnTo>
                  <a:lnTo>
                    <a:pt x="56" y="460"/>
                  </a:lnTo>
                  <a:lnTo>
                    <a:pt x="85" y="493"/>
                  </a:lnTo>
                  <a:lnTo>
                    <a:pt x="118" y="522"/>
                  </a:lnTo>
                  <a:lnTo>
                    <a:pt x="156" y="546"/>
                  </a:lnTo>
                  <a:lnTo>
                    <a:pt x="198" y="563"/>
                  </a:lnTo>
                  <a:lnTo>
                    <a:pt x="242" y="574"/>
                  </a:lnTo>
                  <a:lnTo>
                    <a:pt x="289" y="578"/>
                  </a:lnTo>
                </a:path>
              </a:pathLst>
            </a:custGeom>
            <a:noFill/>
            <a:ln w="12700" cap="rnd" cmpd="sng">
              <a:solidFill>
                <a:srgbClr val="E0145B"/>
              </a:solidFill>
              <a:prstDash val="solid"/>
              <a:round/>
              <a:headEnd/>
              <a:tailEnd/>
            </a:ln>
            <a:effectLst/>
          </p:spPr>
          <p:txBody>
            <a:bodyPr wrap="none" lIns="104683" tIns="52342" rIns="104683" bIns="52342">
              <a:spAutoFit/>
            </a:bodyPr>
            <a:lstStyle/>
            <a:p>
              <a:pPr>
                <a:defRPr/>
              </a:pPr>
              <a:endParaRPr lang="en-US" dirty="0"/>
            </a:p>
          </p:txBody>
        </p:sp>
        <p:sp>
          <p:nvSpPr>
            <p:cNvPr id="1972" name="Freeform 948"/>
            <p:cNvSpPr>
              <a:spLocks/>
            </p:cNvSpPr>
            <p:nvPr/>
          </p:nvSpPr>
          <p:spPr bwMode="auto">
            <a:xfrm>
              <a:off x="161" y="159"/>
              <a:ext cx="568" cy="569"/>
            </a:xfrm>
            <a:custGeom>
              <a:avLst/>
              <a:gdLst/>
              <a:ahLst/>
              <a:cxnLst>
                <a:cxn ang="0">
                  <a:pos x="283" y="568"/>
                </a:cxn>
                <a:cxn ang="0">
                  <a:pos x="329" y="564"/>
                </a:cxn>
                <a:cxn ang="0">
                  <a:pos x="373" y="553"/>
                </a:cxn>
                <a:cxn ang="0">
                  <a:pos x="414" y="536"/>
                </a:cxn>
                <a:cxn ang="0">
                  <a:pos x="451" y="513"/>
                </a:cxn>
                <a:cxn ang="0">
                  <a:pos x="484" y="484"/>
                </a:cxn>
                <a:cxn ang="0">
                  <a:pos x="512" y="451"/>
                </a:cxn>
                <a:cxn ang="0">
                  <a:pos x="535" y="414"/>
                </a:cxn>
                <a:cxn ang="0">
                  <a:pos x="553" y="373"/>
                </a:cxn>
                <a:cxn ang="0">
                  <a:pos x="563" y="330"/>
                </a:cxn>
                <a:cxn ang="0">
                  <a:pos x="567" y="284"/>
                </a:cxn>
                <a:cxn ang="0">
                  <a:pos x="563" y="238"/>
                </a:cxn>
                <a:cxn ang="0">
                  <a:pos x="553" y="194"/>
                </a:cxn>
                <a:cxn ang="0">
                  <a:pos x="535" y="154"/>
                </a:cxn>
                <a:cxn ang="0">
                  <a:pos x="512" y="116"/>
                </a:cxn>
                <a:cxn ang="0">
                  <a:pos x="484" y="83"/>
                </a:cxn>
                <a:cxn ang="0">
                  <a:pos x="451" y="55"/>
                </a:cxn>
                <a:cxn ang="0">
                  <a:pos x="414" y="32"/>
                </a:cxn>
                <a:cxn ang="0">
                  <a:pos x="373" y="15"/>
                </a:cxn>
                <a:cxn ang="0">
                  <a:pos x="329" y="4"/>
                </a:cxn>
                <a:cxn ang="0">
                  <a:pos x="283" y="0"/>
                </a:cxn>
                <a:cxn ang="0">
                  <a:pos x="237" y="4"/>
                </a:cxn>
                <a:cxn ang="0">
                  <a:pos x="194" y="15"/>
                </a:cxn>
                <a:cxn ang="0">
                  <a:pos x="153" y="32"/>
                </a:cxn>
                <a:cxn ang="0">
                  <a:pos x="116" y="55"/>
                </a:cxn>
                <a:cxn ang="0">
                  <a:pos x="83" y="83"/>
                </a:cxn>
                <a:cxn ang="0">
                  <a:pos x="55" y="116"/>
                </a:cxn>
                <a:cxn ang="0">
                  <a:pos x="31" y="154"/>
                </a:cxn>
                <a:cxn ang="0">
                  <a:pos x="14" y="194"/>
                </a:cxn>
                <a:cxn ang="0">
                  <a:pos x="4" y="238"/>
                </a:cxn>
                <a:cxn ang="0">
                  <a:pos x="0" y="284"/>
                </a:cxn>
                <a:cxn ang="0">
                  <a:pos x="4" y="330"/>
                </a:cxn>
                <a:cxn ang="0">
                  <a:pos x="14" y="373"/>
                </a:cxn>
                <a:cxn ang="0">
                  <a:pos x="31" y="414"/>
                </a:cxn>
                <a:cxn ang="0">
                  <a:pos x="55" y="451"/>
                </a:cxn>
                <a:cxn ang="0">
                  <a:pos x="83" y="484"/>
                </a:cxn>
                <a:cxn ang="0">
                  <a:pos x="116" y="513"/>
                </a:cxn>
                <a:cxn ang="0">
                  <a:pos x="153" y="536"/>
                </a:cxn>
                <a:cxn ang="0">
                  <a:pos x="194" y="553"/>
                </a:cxn>
                <a:cxn ang="0">
                  <a:pos x="237" y="564"/>
                </a:cxn>
                <a:cxn ang="0">
                  <a:pos x="283" y="568"/>
                </a:cxn>
              </a:cxnLst>
              <a:rect l="0" t="0" r="r" b="b"/>
              <a:pathLst>
                <a:path w="568" h="569">
                  <a:moveTo>
                    <a:pt x="283" y="568"/>
                  </a:moveTo>
                  <a:lnTo>
                    <a:pt x="329" y="564"/>
                  </a:lnTo>
                  <a:lnTo>
                    <a:pt x="373" y="553"/>
                  </a:lnTo>
                  <a:lnTo>
                    <a:pt x="414" y="536"/>
                  </a:lnTo>
                  <a:lnTo>
                    <a:pt x="451" y="513"/>
                  </a:lnTo>
                  <a:lnTo>
                    <a:pt x="484" y="484"/>
                  </a:lnTo>
                  <a:lnTo>
                    <a:pt x="512" y="451"/>
                  </a:lnTo>
                  <a:lnTo>
                    <a:pt x="535" y="414"/>
                  </a:lnTo>
                  <a:lnTo>
                    <a:pt x="553" y="373"/>
                  </a:lnTo>
                  <a:lnTo>
                    <a:pt x="563" y="330"/>
                  </a:lnTo>
                  <a:lnTo>
                    <a:pt x="567" y="284"/>
                  </a:lnTo>
                  <a:lnTo>
                    <a:pt x="563" y="238"/>
                  </a:lnTo>
                  <a:lnTo>
                    <a:pt x="553" y="194"/>
                  </a:lnTo>
                  <a:lnTo>
                    <a:pt x="535" y="154"/>
                  </a:lnTo>
                  <a:lnTo>
                    <a:pt x="512" y="116"/>
                  </a:lnTo>
                  <a:lnTo>
                    <a:pt x="484" y="83"/>
                  </a:lnTo>
                  <a:lnTo>
                    <a:pt x="451" y="55"/>
                  </a:lnTo>
                  <a:lnTo>
                    <a:pt x="414" y="32"/>
                  </a:lnTo>
                  <a:lnTo>
                    <a:pt x="373" y="15"/>
                  </a:lnTo>
                  <a:lnTo>
                    <a:pt x="329" y="4"/>
                  </a:lnTo>
                  <a:lnTo>
                    <a:pt x="283" y="0"/>
                  </a:lnTo>
                  <a:lnTo>
                    <a:pt x="237" y="4"/>
                  </a:lnTo>
                  <a:lnTo>
                    <a:pt x="194" y="15"/>
                  </a:lnTo>
                  <a:lnTo>
                    <a:pt x="153" y="32"/>
                  </a:lnTo>
                  <a:lnTo>
                    <a:pt x="116" y="55"/>
                  </a:lnTo>
                  <a:lnTo>
                    <a:pt x="83" y="83"/>
                  </a:lnTo>
                  <a:lnTo>
                    <a:pt x="55" y="116"/>
                  </a:lnTo>
                  <a:lnTo>
                    <a:pt x="31" y="154"/>
                  </a:lnTo>
                  <a:lnTo>
                    <a:pt x="14" y="194"/>
                  </a:lnTo>
                  <a:lnTo>
                    <a:pt x="4" y="238"/>
                  </a:lnTo>
                  <a:lnTo>
                    <a:pt x="0" y="284"/>
                  </a:lnTo>
                  <a:lnTo>
                    <a:pt x="4" y="330"/>
                  </a:lnTo>
                  <a:lnTo>
                    <a:pt x="14" y="373"/>
                  </a:lnTo>
                  <a:lnTo>
                    <a:pt x="31" y="414"/>
                  </a:lnTo>
                  <a:lnTo>
                    <a:pt x="55" y="451"/>
                  </a:lnTo>
                  <a:lnTo>
                    <a:pt x="83" y="484"/>
                  </a:lnTo>
                  <a:lnTo>
                    <a:pt x="116" y="513"/>
                  </a:lnTo>
                  <a:lnTo>
                    <a:pt x="153" y="536"/>
                  </a:lnTo>
                  <a:lnTo>
                    <a:pt x="194" y="553"/>
                  </a:lnTo>
                  <a:lnTo>
                    <a:pt x="237" y="564"/>
                  </a:lnTo>
                  <a:lnTo>
                    <a:pt x="283" y="568"/>
                  </a:lnTo>
                </a:path>
              </a:pathLst>
            </a:custGeom>
            <a:noFill/>
            <a:ln w="25400" cap="rnd" cmpd="sng">
              <a:solidFill>
                <a:srgbClr val="D80033"/>
              </a:solidFill>
              <a:prstDash val="solid"/>
              <a:round/>
              <a:headEnd/>
              <a:tailEnd/>
            </a:ln>
            <a:effectLst/>
          </p:spPr>
          <p:txBody>
            <a:bodyPr wrap="none" lIns="104683" tIns="52342" rIns="104683" bIns="52342">
              <a:spAutoFit/>
            </a:bodyPr>
            <a:lstStyle/>
            <a:p>
              <a:pPr>
                <a:defRPr/>
              </a:pPr>
              <a:endParaRPr lang="en-US" dirty="0"/>
            </a:p>
          </p:txBody>
        </p:sp>
        <p:sp>
          <p:nvSpPr>
            <p:cNvPr id="1973" name="Rectangle 949"/>
            <p:cNvSpPr>
              <a:spLocks noChangeArrowheads="1"/>
            </p:cNvSpPr>
            <p:nvPr/>
          </p:nvSpPr>
          <p:spPr bwMode="auto">
            <a:xfrm>
              <a:off x="0" y="0"/>
              <a:ext cx="882" cy="882"/>
            </a:xfrm>
            <a:prstGeom prst="rect">
              <a:avLst/>
            </a:prstGeom>
            <a:noFill/>
            <a:ln w="9525">
              <a:noFill/>
              <a:miter lim="800000"/>
              <a:headEnd/>
              <a:tailEnd/>
            </a:ln>
            <a:effectLst/>
          </p:spPr>
          <p:txBody>
            <a:bodyPr wrap="none" lIns="104683" tIns="52342" rIns="104683" bIns="52342">
              <a:spAutoFit/>
            </a:bodyPr>
            <a:lstStyle/>
            <a:p>
              <a:pPr>
                <a:defRPr/>
              </a:pPr>
              <a:endParaRPr lang="en-US" dirty="0"/>
            </a:p>
          </p:txBody>
        </p:sp>
      </p:grpSp>
      <p:sp>
        <p:nvSpPr>
          <p:cNvPr id="1977" name="Rectangle 953"/>
          <p:cNvSpPr>
            <a:spLocks noGrp="1" noChangeArrowheads="1"/>
          </p:cNvSpPr>
          <p:nvPr>
            <p:ph type="dt" sz="half" idx="2"/>
          </p:nvPr>
        </p:nvSpPr>
        <p:spPr bwMode="auto">
          <a:xfrm>
            <a:off x="723900" y="7410450"/>
            <a:ext cx="2057400" cy="5334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r>
              <a:rPr lang="en-US" smtClean="0"/>
              <a:t>16 Dec 11</a:t>
            </a:r>
            <a:endParaRPr lang="en-US" dirty="0"/>
          </a:p>
        </p:txBody>
      </p:sp>
      <p:sp>
        <p:nvSpPr>
          <p:cNvPr id="1978" name="Rectangle 954"/>
          <p:cNvSpPr>
            <a:spLocks noGrp="1" noChangeArrowheads="1"/>
          </p:cNvSpPr>
          <p:nvPr>
            <p:ph type="sldNum" sz="quarter" idx="4"/>
          </p:nvPr>
        </p:nvSpPr>
        <p:spPr bwMode="auto">
          <a:xfrm>
            <a:off x="7239000" y="7391400"/>
            <a:ext cx="2057400" cy="5334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400" b="1">
                <a:latin typeface="Arial"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p:txStyles>
    <p:titleStyle>
      <a:lvl1pPr algn="ctr" defTabSz="1019175" rtl="0" eaLnBrk="0" fontAlgn="base" hangingPunct="0">
        <a:spcBef>
          <a:spcPct val="0"/>
        </a:spcBef>
        <a:spcAft>
          <a:spcPct val="0"/>
        </a:spcAft>
        <a:defRPr sz="4800">
          <a:solidFill>
            <a:schemeClr val="tx2"/>
          </a:solidFill>
          <a:latin typeface="+mj-lt"/>
          <a:ea typeface="+mj-ea"/>
          <a:cs typeface="+mj-cs"/>
        </a:defRPr>
      </a:lvl1pPr>
      <a:lvl2pPr algn="ctr" defTabSz="1019175" rtl="0" eaLnBrk="0" fontAlgn="base" hangingPunct="0">
        <a:spcBef>
          <a:spcPct val="0"/>
        </a:spcBef>
        <a:spcAft>
          <a:spcPct val="0"/>
        </a:spcAft>
        <a:defRPr sz="4800">
          <a:solidFill>
            <a:schemeClr val="tx2"/>
          </a:solidFill>
          <a:latin typeface="Times New Roman" pitchFamily="18" charset="0"/>
        </a:defRPr>
      </a:lvl2pPr>
      <a:lvl3pPr algn="ctr" defTabSz="1019175" rtl="0" eaLnBrk="0" fontAlgn="base" hangingPunct="0">
        <a:spcBef>
          <a:spcPct val="0"/>
        </a:spcBef>
        <a:spcAft>
          <a:spcPct val="0"/>
        </a:spcAft>
        <a:defRPr sz="4800">
          <a:solidFill>
            <a:schemeClr val="tx2"/>
          </a:solidFill>
          <a:latin typeface="Times New Roman" pitchFamily="18" charset="0"/>
        </a:defRPr>
      </a:lvl3pPr>
      <a:lvl4pPr algn="ctr" defTabSz="1019175" rtl="0" eaLnBrk="0" fontAlgn="base" hangingPunct="0">
        <a:spcBef>
          <a:spcPct val="0"/>
        </a:spcBef>
        <a:spcAft>
          <a:spcPct val="0"/>
        </a:spcAft>
        <a:defRPr sz="4800">
          <a:solidFill>
            <a:schemeClr val="tx2"/>
          </a:solidFill>
          <a:latin typeface="Times New Roman" pitchFamily="18" charset="0"/>
        </a:defRPr>
      </a:lvl4pPr>
      <a:lvl5pPr algn="ctr" defTabSz="1019175" rtl="0" eaLnBrk="0" fontAlgn="base" hangingPunct="0">
        <a:spcBef>
          <a:spcPct val="0"/>
        </a:spcBef>
        <a:spcAft>
          <a:spcPct val="0"/>
        </a:spcAft>
        <a:defRPr sz="4800">
          <a:solidFill>
            <a:schemeClr val="tx2"/>
          </a:solidFill>
          <a:latin typeface="Times New Roman" pitchFamily="18" charset="0"/>
        </a:defRPr>
      </a:lvl5pPr>
      <a:lvl6pPr marL="457200" algn="ctr" defTabSz="1019175" rtl="0" eaLnBrk="0" fontAlgn="base" hangingPunct="0">
        <a:spcBef>
          <a:spcPct val="0"/>
        </a:spcBef>
        <a:spcAft>
          <a:spcPct val="0"/>
        </a:spcAft>
        <a:defRPr sz="4800">
          <a:solidFill>
            <a:schemeClr val="tx2"/>
          </a:solidFill>
          <a:latin typeface="Times New Roman" pitchFamily="18" charset="0"/>
        </a:defRPr>
      </a:lvl6pPr>
      <a:lvl7pPr marL="914400" algn="ctr" defTabSz="1019175" rtl="0" eaLnBrk="0" fontAlgn="base" hangingPunct="0">
        <a:spcBef>
          <a:spcPct val="0"/>
        </a:spcBef>
        <a:spcAft>
          <a:spcPct val="0"/>
        </a:spcAft>
        <a:defRPr sz="4800">
          <a:solidFill>
            <a:schemeClr val="tx2"/>
          </a:solidFill>
          <a:latin typeface="Times New Roman" pitchFamily="18" charset="0"/>
        </a:defRPr>
      </a:lvl7pPr>
      <a:lvl8pPr marL="1371600" algn="ctr" defTabSz="1019175" rtl="0" eaLnBrk="0" fontAlgn="base" hangingPunct="0">
        <a:spcBef>
          <a:spcPct val="0"/>
        </a:spcBef>
        <a:spcAft>
          <a:spcPct val="0"/>
        </a:spcAft>
        <a:defRPr sz="4800">
          <a:solidFill>
            <a:schemeClr val="tx2"/>
          </a:solidFill>
          <a:latin typeface="Times New Roman" pitchFamily="18" charset="0"/>
        </a:defRPr>
      </a:lvl8pPr>
      <a:lvl9pPr marL="1828800" algn="ctr" defTabSz="1019175" rtl="0" eaLnBrk="0" fontAlgn="base" hangingPunct="0">
        <a:spcBef>
          <a:spcPct val="0"/>
        </a:spcBef>
        <a:spcAft>
          <a:spcPct val="0"/>
        </a:spcAft>
        <a:defRPr sz="4800">
          <a:solidFill>
            <a:schemeClr val="tx2"/>
          </a:solidFill>
          <a:latin typeface="Times New Roman" pitchFamily="18" charset="0"/>
        </a:defRPr>
      </a:lvl9pPr>
    </p:titleStyle>
    <p:bodyStyle>
      <a:lvl1pPr marL="382588" indent="-382588" algn="l" defTabSz="1019175" rtl="0" eaLnBrk="0" fontAlgn="base" hangingPunct="0">
        <a:spcBef>
          <a:spcPct val="20000"/>
        </a:spcBef>
        <a:spcAft>
          <a:spcPct val="0"/>
        </a:spcAft>
        <a:buChar char="•"/>
        <a:defRPr sz="3600">
          <a:solidFill>
            <a:schemeClr val="tx1"/>
          </a:solidFill>
          <a:latin typeface="+mn-lt"/>
          <a:ea typeface="+mn-ea"/>
          <a:cs typeface="+mn-cs"/>
        </a:defRPr>
      </a:lvl1pPr>
      <a:lvl2pPr marL="828675" indent="-319088" algn="l" defTabSz="1019175" rtl="0" eaLnBrk="0" fontAlgn="base" hangingPunct="0">
        <a:spcBef>
          <a:spcPct val="20000"/>
        </a:spcBef>
        <a:spcAft>
          <a:spcPct val="0"/>
        </a:spcAft>
        <a:buChar char="–"/>
        <a:defRPr sz="3200">
          <a:solidFill>
            <a:schemeClr val="tx1"/>
          </a:solidFill>
          <a:latin typeface="+mn-lt"/>
        </a:defRPr>
      </a:lvl2pPr>
      <a:lvl3pPr marL="1271588" indent="-252413" algn="l" defTabSz="1019175" rtl="0" eaLnBrk="0" fontAlgn="base" hangingPunct="0">
        <a:spcBef>
          <a:spcPct val="20000"/>
        </a:spcBef>
        <a:spcAft>
          <a:spcPct val="0"/>
        </a:spcAft>
        <a:buChar char="•"/>
        <a:defRPr sz="2700">
          <a:solidFill>
            <a:schemeClr val="tx1"/>
          </a:solidFill>
          <a:latin typeface="+mn-lt"/>
        </a:defRPr>
      </a:lvl3pPr>
      <a:lvl4pPr marL="1782763" indent="-254000" algn="l" defTabSz="1019175" rtl="0" eaLnBrk="0" fontAlgn="base" hangingPunct="0">
        <a:spcBef>
          <a:spcPct val="20000"/>
        </a:spcBef>
        <a:spcAft>
          <a:spcPct val="0"/>
        </a:spcAft>
        <a:buChar char="–"/>
        <a:defRPr sz="2100">
          <a:solidFill>
            <a:schemeClr val="tx1"/>
          </a:solidFill>
          <a:latin typeface="+mn-lt"/>
        </a:defRPr>
      </a:lvl4pPr>
      <a:lvl5pPr marL="2290763" indent="-252413" algn="l" defTabSz="1019175" rtl="0" eaLnBrk="0" fontAlgn="base" hangingPunct="0">
        <a:spcBef>
          <a:spcPct val="20000"/>
        </a:spcBef>
        <a:spcAft>
          <a:spcPct val="0"/>
        </a:spcAft>
        <a:buChar char="•"/>
        <a:defRPr sz="2100">
          <a:solidFill>
            <a:schemeClr val="tx1"/>
          </a:solidFill>
          <a:latin typeface="+mn-lt"/>
        </a:defRPr>
      </a:lvl5pPr>
      <a:lvl6pPr marL="2747963" indent="-252413" algn="l" defTabSz="1019175" rtl="0" eaLnBrk="0" fontAlgn="base" hangingPunct="0">
        <a:spcBef>
          <a:spcPct val="20000"/>
        </a:spcBef>
        <a:spcAft>
          <a:spcPct val="0"/>
        </a:spcAft>
        <a:buChar char="•"/>
        <a:defRPr sz="2100">
          <a:solidFill>
            <a:schemeClr val="tx1"/>
          </a:solidFill>
          <a:latin typeface="+mn-lt"/>
        </a:defRPr>
      </a:lvl6pPr>
      <a:lvl7pPr marL="3205163" indent="-252413" algn="l" defTabSz="1019175" rtl="0" eaLnBrk="0" fontAlgn="base" hangingPunct="0">
        <a:spcBef>
          <a:spcPct val="20000"/>
        </a:spcBef>
        <a:spcAft>
          <a:spcPct val="0"/>
        </a:spcAft>
        <a:buChar char="•"/>
        <a:defRPr sz="2100">
          <a:solidFill>
            <a:schemeClr val="tx1"/>
          </a:solidFill>
          <a:latin typeface="+mn-lt"/>
        </a:defRPr>
      </a:lvl7pPr>
      <a:lvl8pPr marL="3662363" indent="-252413" algn="l" defTabSz="1019175" rtl="0" eaLnBrk="0" fontAlgn="base" hangingPunct="0">
        <a:spcBef>
          <a:spcPct val="20000"/>
        </a:spcBef>
        <a:spcAft>
          <a:spcPct val="0"/>
        </a:spcAft>
        <a:buChar char="•"/>
        <a:defRPr sz="2100">
          <a:solidFill>
            <a:schemeClr val="tx1"/>
          </a:solidFill>
          <a:latin typeface="+mn-lt"/>
        </a:defRPr>
      </a:lvl8pPr>
      <a:lvl9pPr marL="4119563" indent="-252413" algn="l" defTabSz="1019175" rtl="0" eaLnBrk="0" fontAlgn="base" hangingPunct="0">
        <a:spcBef>
          <a:spcPct val="20000"/>
        </a:spcBef>
        <a:spcAft>
          <a:spcPct val="0"/>
        </a:spcAft>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956"/>
          <p:cNvSpPr txBox="1">
            <a:spLocks noChangeArrowheads="1"/>
          </p:cNvSpPr>
          <p:nvPr/>
        </p:nvSpPr>
        <p:spPr bwMode="auto">
          <a:xfrm>
            <a:off x="2209800" y="304800"/>
            <a:ext cx="5160963" cy="457200"/>
          </a:xfrm>
          <a:prstGeom prst="rect">
            <a:avLst/>
          </a:prstGeom>
          <a:noFill/>
          <a:ln w="12700">
            <a:noFill/>
            <a:miter lim="800000"/>
            <a:headEnd type="none" w="sm" len="sm"/>
            <a:tailEnd type="none" w="sm" len="sm"/>
          </a:ln>
        </p:spPr>
        <p:txBody>
          <a:bodyPr wrap="none">
            <a:spAutoFit/>
          </a:bodyPr>
          <a:lstStyle/>
          <a:p>
            <a:r>
              <a:rPr lang="en-US" sz="2400" b="1" dirty="0">
                <a:solidFill>
                  <a:schemeClr val="accent2"/>
                </a:solidFill>
              </a:rPr>
              <a:t> Reserve Component Facilities Update</a:t>
            </a:r>
          </a:p>
        </p:txBody>
      </p:sp>
      <p:sp>
        <p:nvSpPr>
          <p:cNvPr id="2051" name="Text Box 957"/>
          <p:cNvSpPr txBox="1">
            <a:spLocks noChangeArrowheads="1"/>
          </p:cNvSpPr>
          <p:nvPr/>
        </p:nvSpPr>
        <p:spPr bwMode="auto">
          <a:xfrm>
            <a:off x="6912077" y="6770184"/>
            <a:ext cx="3146323" cy="954107"/>
          </a:xfrm>
          <a:prstGeom prst="rect">
            <a:avLst/>
          </a:prstGeom>
          <a:solidFill>
            <a:schemeClr val="bg1"/>
          </a:solidFill>
          <a:ln w="9525">
            <a:noFill/>
            <a:miter lim="800000"/>
            <a:headEnd/>
            <a:tailEnd/>
          </a:ln>
        </p:spPr>
        <p:txBody>
          <a:bodyPr wrap="square">
            <a:spAutoFit/>
          </a:bodyPr>
          <a:lstStyle/>
          <a:p>
            <a:pPr eaLnBrk="1" hangingPunct="1"/>
            <a:r>
              <a:rPr lang="en-US" sz="1400" b="1" dirty="0" smtClean="0">
                <a:solidFill>
                  <a:srgbClr val="3333CC"/>
                </a:solidFill>
                <a:latin typeface="Arial" charset="0"/>
              </a:rPr>
              <a:t>COL Michael Bennett</a:t>
            </a:r>
          </a:p>
          <a:p>
            <a:pPr eaLnBrk="1" hangingPunct="1"/>
            <a:r>
              <a:rPr lang="en-US" sz="1400" b="1" dirty="0" smtClean="0">
                <a:solidFill>
                  <a:srgbClr val="3333CC"/>
                </a:solidFill>
                <a:latin typeface="Arial" charset="0"/>
              </a:rPr>
              <a:t>Chief</a:t>
            </a:r>
            <a:endParaRPr lang="en-US" sz="1400" b="1" dirty="0">
              <a:solidFill>
                <a:srgbClr val="3333CC"/>
              </a:solidFill>
              <a:latin typeface="Arial" charset="0"/>
            </a:endParaRPr>
          </a:p>
          <a:p>
            <a:pPr eaLnBrk="1" hangingPunct="1"/>
            <a:r>
              <a:rPr lang="en-US" sz="1400" b="1" dirty="0">
                <a:solidFill>
                  <a:srgbClr val="3333CC"/>
                </a:solidFill>
                <a:latin typeface="Arial" charset="0"/>
              </a:rPr>
              <a:t>Environmental </a:t>
            </a:r>
            <a:r>
              <a:rPr lang="en-US" sz="1400" b="1" dirty="0" smtClean="0">
                <a:solidFill>
                  <a:srgbClr val="3333CC"/>
                </a:solidFill>
                <a:latin typeface="Arial" charset="0"/>
              </a:rPr>
              <a:t>Programs Division</a:t>
            </a:r>
          </a:p>
          <a:p>
            <a:pPr eaLnBrk="1" hangingPunct="1"/>
            <a:r>
              <a:rPr lang="en-US" sz="1400" b="1" dirty="0" smtClean="0">
                <a:solidFill>
                  <a:srgbClr val="3333CC"/>
                </a:solidFill>
                <a:latin typeface="Arial" charset="0"/>
              </a:rPr>
              <a:t>16 Dec 11</a:t>
            </a:r>
            <a:endParaRPr lang="en-US" sz="1400" b="1" dirty="0">
              <a:solidFill>
                <a:srgbClr val="3333CC"/>
              </a:solidFill>
              <a:latin typeface="Arial" charset="0"/>
            </a:endParaRPr>
          </a:p>
        </p:txBody>
      </p:sp>
      <p:pic>
        <p:nvPicPr>
          <p:cNvPr id="2052" name="Picture 958" descr="slide test 3 jpg"/>
          <p:cNvPicPr>
            <a:picLocks noChangeAspect="1" noChangeArrowheads="1"/>
          </p:cNvPicPr>
          <p:nvPr/>
        </p:nvPicPr>
        <p:blipFill>
          <a:blip r:embed="rId3" cstate="print"/>
          <a:srcRect/>
          <a:stretch>
            <a:fillRect/>
          </a:stretch>
        </p:blipFill>
        <p:spPr bwMode="auto">
          <a:xfrm>
            <a:off x="869950" y="1055688"/>
            <a:ext cx="8343900" cy="6069012"/>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16 Dec 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Text Box 1029"/>
          <p:cNvSpPr txBox="1">
            <a:spLocks noChangeArrowheads="1"/>
          </p:cNvSpPr>
          <p:nvPr/>
        </p:nvSpPr>
        <p:spPr bwMode="auto">
          <a:xfrm>
            <a:off x="2713038" y="369888"/>
            <a:ext cx="4378325" cy="528637"/>
          </a:xfrm>
          <a:prstGeom prst="rect">
            <a:avLst/>
          </a:prstGeom>
          <a:noFill/>
          <a:ln w="12700">
            <a:noFill/>
            <a:miter lim="800000"/>
            <a:headEnd type="none" w="sm" len="sm"/>
            <a:tailEnd type="none" w="sm" len="sm"/>
          </a:ln>
          <a:effectLst/>
        </p:spPr>
        <p:txBody>
          <a:bodyPr wrap="none" lIns="101860" tIns="50930" rIns="101860" bIns="50930">
            <a:spAutoFit/>
          </a:bodyPr>
          <a:lstStyle/>
          <a:p>
            <a:pPr defTabSz="1019175">
              <a:defRPr/>
            </a:pPr>
            <a:r>
              <a:rPr lang="en-US" sz="2800" b="1" i="1" dirty="0">
                <a:solidFill>
                  <a:srgbClr val="0000FF"/>
                </a:solidFill>
                <a:effectLst>
                  <a:outerShdw blurRad="38100" dist="38100" dir="2700000" algn="tl">
                    <a:srgbClr val="C0C0C0"/>
                  </a:outerShdw>
                </a:effectLst>
                <a:latin typeface="Arial" charset="0"/>
              </a:rPr>
              <a:t>FY </a:t>
            </a:r>
            <a:r>
              <a:rPr lang="en-US" sz="2800" b="1" i="1" dirty="0" smtClean="0">
                <a:solidFill>
                  <a:srgbClr val="0000FF"/>
                </a:solidFill>
                <a:effectLst>
                  <a:outerShdw blurRad="38100" dist="38100" dir="2700000" algn="tl">
                    <a:srgbClr val="C0C0C0"/>
                  </a:outerShdw>
                </a:effectLst>
                <a:latin typeface="Arial" charset="0"/>
              </a:rPr>
              <a:t>2012 </a:t>
            </a:r>
            <a:r>
              <a:rPr lang="en-US" sz="2800" b="1" i="1" dirty="0">
                <a:solidFill>
                  <a:srgbClr val="0000FF"/>
                </a:solidFill>
                <a:effectLst>
                  <a:outerShdw blurRad="38100" dist="38100" dir="2700000" algn="tl">
                    <a:srgbClr val="C0C0C0"/>
                  </a:outerShdw>
                </a:effectLst>
                <a:latin typeface="Arial" charset="0"/>
              </a:rPr>
              <a:t>Goals/Initiatives</a:t>
            </a:r>
          </a:p>
        </p:txBody>
      </p:sp>
      <p:sp>
        <p:nvSpPr>
          <p:cNvPr id="11267" name="Rectangle 1035"/>
          <p:cNvSpPr>
            <a:spLocks noChangeArrowheads="1"/>
          </p:cNvSpPr>
          <p:nvPr/>
        </p:nvSpPr>
        <p:spPr bwMode="auto">
          <a:xfrm>
            <a:off x="692150" y="1625445"/>
            <a:ext cx="9309100" cy="4504774"/>
          </a:xfrm>
          <a:prstGeom prst="rect">
            <a:avLst/>
          </a:prstGeom>
          <a:noFill/>
          <a:ln w="9525">
            <a:noFill/>
            <a:miter lim="800000"/>
            <a:headEnd/>
            <a:tailEnd/>
          </a:ln>
        </p:spPr>
        <p:txBody>
          <a:bodyPr lIns="102568" tIns="51284" rIns="102568" bIns="51284">
            <a:spAutoFit/>
          </a:bodyPr>
          <a:lstStyle/>
          <a:p>
            <a:pPr algn="ctr" defTabSz="1019175"/>
            <a:r>
              <a:rPr lang="en-US" sz="2200" u="sng" dirty="0" smtClean="0">
                <a:latin typeface="Arial" charset="0"/>
              </a:rPr>
              <a:t>Compliance</a:t>
            </a:r>
          </a:p>
          <a:p>
            <a:pPr algn="ctr" defTabSz="1019175"/>
            <a:endParaRPr lang="en-US" sz="2200" u="sng" dirty="0" smtClean="0">
              <a:latin typeface="Arial" charset="0"/>
            </a:endParaRPr>
          </a:p>
          <a:p>
            <a:pPr defTabSz="1019175">
              <a:buFont typeface="Arial" pitchFamily="34" charset="0"/>
              <a:buChar char="•"/>
            </a:pPr>
            <a:r>
              <a:rPr lang="en-US" sz="2200" dirty="0" smtClean="0">
                <a:latin typeface="Arial" pitchFamily="34" charset="0"/>
                <a:cs typeface="Arial" pitchFamily="34" charset="0"/>
              </a:rPr>
              <a:t> Determine BMPs and requirement to achieve compliance with the Chesapeake Bay TMDL.</a:t>
            </a:r>
          </a:p>
          <a:p>
            <a:pPr defTabSz="1019175">
              <a:buFont typeface="Arial" pitchFamily="34" charset="0"/>
              <a:buChar char="•"/>
            </a:pPr>
            <a:endParaRPr lang="en-US" sz="2200" dirty="0" smtClean="0">
              <a:latin typeface="Arial" pitchFamily="34" charset="0"/>
              <a:cs typeface="Arial" pitchFamily="34" charset="0"/>
            </a:endParaRPr>
          </a:p>
          <a:p>
            <a:pPr defTabSz="1019175">
              <a:buFont typeface="Arial" pitchFamily="34" charset="0"/>
              <a:buChar char="•"/>
            </a:pPr>
            <a:r>
              <a:rPr lang="en-US" sz="2200" dirty="0" smtClean="0">
                <a:latin typeface="Arial" pitchFamily="34" charset="0"/>
                <a:cs typeface="Arial" pitchFamily="34" charset="0"/>
              </a:rPr>
              <a:t> The ARNG is continuing to work with Army Petroleum Center (APC) to ensure Defense Logistics Agency-Energy (DLA-E) pays for Environmental Compliance Requirements at Capitalized Fuel Sites. DLA-E should be funding Environmental Compliance requirements at Capitalized sites. In FY11, ARNG requested approximately $48K from DLA-E for environmental compliance requirements.</a:t>
            </a:r>
          </a:p>
          <a:p>
            <a:pPr algn="ctr" defTabSz="1019175"/>
            <a:endParaRPr lang="en-US" sz="2200" dirty="0" smtClean="0">
              <a:solidFill>
                <a:srgbClr val="FF0000"/>
              </a:solidFill>
              <a:latin typeface="Arial" charset="0"/>
            </a:endParaRPr>
          </a:p>
          <a:p>
            <a:pPr defTabSz="1019175">
              <a:buFont typeface="Arial" pitchFamily="34" charset="0"/>
              <a:buChar char="•"/>
            </a:pPr>
            <a:endParaRPr lang="en-US" sz="2200"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pPr>
              <a:defRPr/>
            </a:pPr>
            <a:r>
              <a:rPr lang="en-US" smtClean="0"/>
              <a:t>16 Dec 11</a:t>
            </a:r>
            <a:endParaRPr lang="en-US" dirty="0"/>
          </a:p>
        </p:txBody>
      </p:sp>
      <p:sp>
        <p:nvSpPr>
          <p:cNvPr id="5" name="Slide Number Placeholder 4"/>
          <p:cNvSpPr>
            <a:spLocks noGrp="1"/>
          </p:cNvSpPr>
          <p:nvPr>
            <p:ph type="sldNum" sz="quarter" idx="11"/>
          </p:nvPr>
        </p:nvSpPr>
        <p:spPr/>
        <p:txBody>
          <a:bodyPr/>
          <a:lstStyle/>
          <a:p>
            <a:pPr>
              <a:defRPr/>
            </a:pPr>
            <a:r>
              <a:rPr lang="en-US" dirty="0" smtClean="0"/>
              <a:t>9</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2326" y="94579"/>
            <a:ext cx="9051925" cy="1295400"/>
          </a:xfrm>
        </p:spPr>
        <p:txBody>
          <a:bodyPr/>
          <a:lstStyle/>
          <a:p>
            <a:pPr>
              <a:defRPr/>
            </a:pPr>
            <a:r>
              <a:rPr lang="en-US" sz="2400" dirty="0" smtClean="0">
                <a:latin typeface="Arial" pitchFamily="34" charset="0"/>
                <a:cs typeface="Arial" pitchFamily="34" charset="0"/>
              </a:rPr>
              <a:t> </a:t>
            </a:r>
            <a:r>
              <a:rPr lang="en-US" sz="2400" b="1" i="1" dirty="0" smtClean="0">
                <a:solidFill>
                  <a:srgbClr val="0000FF"/>
                </a:solidFill>
                <a:effectLst>
                  <a:outerShdw blurRad="38100" dist="38100" dir="2700000" algn="tl">
                    <a:srgbClr val="C0C0C0"/>
                  </a:outerShdw>
                </a:effectLst>
                <a:latin typeface="Arial" pitchFamily="34" charset="0"/>
                <a:cs typeface="Arial" pitchFamily="34" charset="0"/>
              </a:rPr>
              <a:t>ARNG Readiness &amp; Environmental Protection Initiative/</a:t>
            </a:r>
            <a:br>
              <a:rPr lang="en-US" sz="2400" b="1" i="1" dirty="0" smtClean="0">
                <a:solidFill>
                  <a:srgbClr val="0000FF"/>
                </a:solidFill>
                <a:effectLst>
                  <a:outerShdw blurRad="38100" dist="38100" dir="2700000" algn="tl">
                    <a:srgbClr val="C0C0C0"/>
                  </a:outerShdw>
                </a:effectLst>
                <a:latin typeface="Arial" pitchFamily="34" charset="0"/>
                <a:cs typeface="Arial" pitchFamily="34" charset="0"/>
              </a:rPr>
            </a:br>
            <a:r>
              <a:rPr lang="en-US" sz="2400" b="1" i="1" dirty="0" smtClean="0">
                <a:solidFill>
                  <a:srgbClr val="0000FF"/>
                </a:solidFill>
                <a:effectLst>
                  <a:outerShdw blurRad="38100" dist="38100" dir="2700000" algn="tl">
                    <a:srgbClr val="C0C0C0"/>
                  </a:outerShdw>
                </a:effectLst>
                <a:latin typeface="Arial" pitchFamily="34" charset="0"/>
                <a:cs typeface="Arial" pitchFamily="34" charset="0"/>
              </a:rPr>
              <a:t>Army Compatible Use Buffer 2003-2011</a:t>
            </a:r>
            <a:endParaRPr lang="en-US" sz="2400" dirty="0">
              <a:latin typeface="Arial" pitchFamily="34" charset="0"/>
              <a:cs typeface="Arial" pitchFamily="34" charset="0"/>
            </a:endParaRPr>
          </a:p>
        </p:txBody>
      </p:sp>
      <p:sp>
        <p:nvSpPr>
          <p:cNvPr id="5" name="Content Placeholder 4"/>
          <p:cNvSpPr>
            <a:spLocks noGrp="1"/>
          </p:cNvSpPr>
          <p:nvPr>
            <p:ph idx="1"/>
          </p:nvPr>
        </p:nvSpPr>
        <p:spPr/>
        <p:txBody>
          <a:bodyPr/>
          <a:lstStyle/>
          <a:p>
            <a:r>
              <a:rPr lang="en-US" sz="3200" b="1" dirty="0" smtClean="0">
                <a:latin typeface="Arial" pitchFamily="34" charset="0"/>
                <a:cs typeface="Arial" pitchFamily="34" charset="0"/>
              </a:rPr>
              <a:t>Installations: </a:t>
            </a:r>
            <a:r>
              <a:rPr lang="en-US" sz="2800" dirty="0" smtClean="0">
                <a:latin typeface="Arial" pitchFamily="34" charset="0"/>
                <a:cs typeface="Arial" pitchFamily="34" charset="0"/>
              </a:rPr>
              <a:t>Camp Roberts, CA; Camp Blanding, FL; Camp Ripley, MN; Fort Custer, MI; Camp San Luis Obispo, CA; Camp Shelby, MS; Fort Pickett, VA; Camp </a:t>
            </a:r>
            <a:r>
              <a:rPr lang="en-US" sz="2800" dirty="0" err="1" smtClean="0">
                <a:latin typeface="Arial" pitchFamily="34" charset="0"/>
                <a:cs typeface="Arial" pitchFamily="34" charset="0"/>
              </a:rPr>
              <a:t>Rilea</a:t>
            </a:r>
            <a:r>
              <a:rPr lang="en-US" sz="2800" dirty="0" smtClean="0">
                <a:latin typeface="Arial" pitchFamily="34" charset="0"/>
                <a:cs typeface="Arial" pitchFamily="34" charset="0"/>
              </a:rPr>
              <a:t>, OR; and Camp </a:t>
            </a:r>
            <a:r>
              <a:rPr lang="en-US" sz="2800" dirty="0" err="1" smtClean="0">
                <a:latin typeface="Arial" pitchFamily="34" charset="0"/>
                <a:cs typeface="Arial" pitchFamily="34" charset="0"/>
              </a:rPr>
              <a:t>McCrady</a:t>
            </a:r>
            <a:r>
              <a:rPr lang="en-US" sz="2800" dirty="0" smtClean="0">
                <a:latin typeface="Arial" pitchFamily="34" charset="0"/>
                <a:cs typeface="Arial" pitchFamily="34" charset="0"/>
              </a:rPr>
              <a:t> (MAJIC), SC </a:t>
            </a:r>
            <a:endParaRPr lang="en-US" sz="3200" dirty="0" smtClean="0">
              <a:latin typeface="Arial" pitchFamily="34" charset="0"/>
              <a:cs typeface="Arial" pitchFamily="34" charset="0"/>
            </a:endParaRPr>
          </a:p>
          <a:p>
            <a:r>
              <a:rPr lang="en-US" sz="3200" b="1" dirty="0" smtClean="0">
                <a:latin typeface="Arial" pitchFamily="34" charset="0"/>
                <a:cs typeface="Arial" pitchFamily="34" charset="0"/>
              </a:rPr>
              <a:t>Obligated</a:t>
            </a:r>
            <a:r>
              <a:rPr lang="en-US" sz="3200" dirty="0" smtClean="0">
                <a:latin typeface="Arial" pitchFamily="34" charset="0"/>
                <a:cs typeface="Arial" pitchFamily="34" charset="0"/>
              </a:rPr>
              <a:t> ACUB funding thru 2011: $40,198,325. </a:t>
            </a:r>
            <a:r>
              <a:rPr lang="en-US" sz="2800" dirty="0" smtClean="0">
                <a:latin typeface="Arial" pitchFamily="34" charset="0"/>
                <a:cs typeface="Arial" pitchFamily="34" charset="0"/>
              </a:rPr>
              <a:t>(ARNG: $15,775,625, Army: 1MIL,  and DOD REPI: $23,423,700)</a:t>
            </a:r>
            <a:endParaRPr lang="en-US" sz="3200" dirty="0" smtClean="0">
              <a:latin typeface="Arial" pitchFamily="34" charset="0"/>
              <a:cs typeface="Arial" pitchFamily="34" charset="0"/>
            </a:endParaRPr>
          </a:p>
          <a:p>
            <a:r>
              <a:rPr lang="en-US" sz="3200" b="1" dirty="0" smtClean="0">
                <a:latin typeface="Arial" pitchFamily="34" charset="0"/>
                <a:cs typeface="Arial" pitchFamily="34" charset="0"/>
              </a:rPr>
              <a:t>Executed</a:t>
            </a:r>
            <a:r>
              <a:rPr lang="en-US" sz="3200" dirty="0" smtClean="0">
                <a:latin typeface="Arial" pitchFamily="34" charset="0"/>
                <a:cs typeface="Arial" pitchFamily="34" charset="0"/>
              </a:rPr>
              <a:t> ACUB funding thru 2011:  $29,327,527 military and $102 million partner</a:t>
            </a:r>
          </a:p>
          <a:p>
            <a:r>
              <a:rPr lang="en-US" sz="3200" dirty="0" smtClean="0">
                <a:latin typeface="Arial" pitchFamily="34" charset="0"/>
                <a:cs typeface="Arial" pitchFamily="34" charset="0"/>
              </a:rPr>
              <a:t>Total acres protected approximately 57,311   </a:t>
            </a:r>
          </a:p>
          <a:p>
            <a:endParaRPr lang="en-US" dirty="0">
              <a:latin typeface="Arial" pitchFamily="34" charset="0"/>
              <a:cs typeface="Arial" pitchFamily="34" charset="0"/>
            </a:endParaRPr>
          </a:p>
        </p:txBody>
      </p:sp>
      <p:sp>
        <p:nvSpPr>
          <p:cNvPr id="6" name="Date Placeholder 5"/>
          <p:cNvSpPr>
            <a:spLocks noGrp="1"/>
          </p:cNvSpPr>
          <p:nvPr>
            <p:ph type="dt" sz="half" idx="10"/>
          </p:nvPr>
        </p:nvSpPr>
        <p:spPr/>
        <p:txBody>
          <a:bodyPr/>
          <a:lstStyle/>
          <a:p>
            <a:pPr>
              <a:defRPr/>
            </a:pPr>
            <a:r>
              <a:rPr lang="en-US" smtClean="0"/>
              <a:t>16 Dec 11</a:t>
            </a:r>
            <a:endParaRPr lang="en-US" dirty="0"/>
          </a:p>
        </p:txBody>
      </p:sp>
      <p:sp>
        <p:nvSpPr>
          <p:cNvPr id="7" name="Slide Number Placeholder 6"/>
          <p:cNvSpPr>
            <a:spLocks noGrp="1"/>
          </p:cNvSpPr>
          <p:nvPr>
            <p:ph type="sldNum" sz="quarter" idx="11"/>
          </p:nvPr>
        </p:nvSpPr>
        <p:spPr/>
        <p:txBody>
          <a:bodyPr/>
          <a:lstStyle/>
          <a:p>
            <a:pPr>
              <a:defRPr/>
            </a:pPr>
            <a:r>
              <a:rPr lang="en-US" dirty="0" smtClean="0"/>
              <a:t>10</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2263141" y="6045200"/>
            <a:ext cx="553341" cy="519044"/>
          </a:xfrm>
          <a:prstGeom prst="rect">
            <a:avLst/>
          </a:prstGeom>
          <a:noFill/>
          <a:ln w="9525">
            <a:noFill/>
            <a:miter lim="800000"/>
            <a:headEnd/>
            <a:tailEnd/>
          </a:ln>
        </p:spPr>
        <p:txBody>
          <a:bodyPr wrap="none" lIns="102545" tIns="51272" rIns="102545" bIns="51272">
            <a:spAutoFit/>
          </a:bodyPr>
          <a:lstStyle/>
          <a:p>
            <a:r>
              <a:rPr lang="en-US" sz="2700" dirty="0"/>
              <a:t>    </a:t>
            </a:r>
          </a:p>
        </p:txBody>
      </p:sp>
      <p:sp>
        <p:nvSpPr>
          <p:cNvPr id="9219" name="Rectangle 7"/>
          <p:cNvSpPr>
            <a:spLocks noChangeArrowheads="1"/>
          </p:cNvSpPr>
          <p:nvPr/>
        </p:nvSpPr>
        <p:spPr bwMode="auto">
          <a:xfrm>
            <a:off x="2670017" y="6185535"/>
            <a:ext cx="303848" cy="518160"/>
          </a:xfrm>
          <a:prstGeom prst="rect">
            <a:avLst/>
          </a:prstGeom>
          <a:noFill/>
          <a:ln w="9525">
            <a:noFill/>
            <a:miter lim="800000"/>
            <a:headEnd/>
            <a:tailEnd/>
          </a:ln>
        </p:spPr>
        <p:txBody>
          <a:bodyPr wrap="none" lIns="102545" tIns="51272" rIns="102545" bIns="51272">
            <a:spAutoFit/>
          </a:bodyPr>
          <a:lstStyle/>
          <a:p>
            <a:r>
              <a:rPr lang="en-US" sz="2700" dirty="0"/>
              <a:t> </a:t>
            </a:r>
            <a:endParaRPr lang="en-US" sz="2700" dirty="0">
              <a:solidFill>
                <a:srgbClr val="0000FF"/>
              </a:solidFill>
            </a:endParaRPr>
          </a:p>
        </p:txBody>
      </p:sp>
      <p:sp>
        <p:nvSpPr>
          <p:cNvPr id="9220" name="Rectangle 8"/>
          <p:cNvSpPr>
            <a:spLocks noChangeArrowheads="1"/>
          </p:cNvSpPr>
          <p:nvPr/>
        </p:nvSpPr>
        <p:spPr bwMode="auto">
          <a:xfrm>
            <a:off x="4629309" y="6185535"/>
            <a:ext cx="466779" cy="519044"/>
          </a:xfrm>
          <a:prstGeom prst="rect">
            <a:avLst/>
          </a:prstGeom>
          <a:noFill/>
          <a:ln w="9525">
            <a:noFill/>
            <a:miter lim="800000"/>
            <a:headEnd/>
            <a:tailEnd/>
          </a:ln>
        </p:spPr>
        <p:txBody>
          <a:bodyPr wrap="none" lIns="102545" tIns="51272" rIns="102545" bIns="51272">
            <a:spAutoFit/>
          </a:bodyPr>
          <a:lstStyle/>
          <a:p>
            <a:r>
              <a:rPr lang="en-US" sz="2700" dirty="0"/>
              <a:t>   </a:t>
            </a:r>
            <a:endParaRPr lang="en-US" sz="2700" dirty="0">
              <a:solidFill>
                <a:srgbClr val="0000FF"/>
              </a:solidFill>
            </a:endParaRPr>
          </a:p>
        </p:txBody>
      </p:sp>
      <p:sp>
        <p:nvSpPr>
          <p:cNvPr id="9221" name="Rectangle 9"/>
          <p:cNvSpPr>
            <a:spLocks noChangeArrowheads="1"/>
          </p:cNvSpPr>
          <p:nvPr/>
        </p:nvSpPr>
        <p:spPr bwMode="auto">
          <a:xfrm>
            <a:off x="5666582" y="6172941"/>
            <a:ext cx="490378" cy="530846"/>
          </a:xfrm>
          <a:prstGeom prst="rect">
            <a:avLst/>
          </a:prstGeom>
          <a:noFill/>
          <a:ln w="9525">
            <a:noFill/>
            <a:miter lim="800000"/>
            <a:headEnd/>
            <a:tailEnd/>
          </a:ln>
        </p:spPr>
        <p:txBody>
          <a:bodyPr wrap="none" lIns="114230" tIns="57116" rIns="114230" bIns="57116">
            <a:spAutoFit/>
          </a:bodyPr>
          <a:lstStyle/>
          <a:p>
            <a:r>
              <a:rPr lang="en-US" sz="2700" dirty="0"/>
              <a:t>   </a:t>
            </a:r>
          </a:p>
        </p:txBody>
      </p:sp>
      <p:sp>
        <p:nvSpPr>
          <p:cNvPr id="9222" name="Rectangle 13"/>
          <p:cNvSpPr>
            <a:spLocks noChangeArrowheads="1"/>
          </p:cNvSpPr>
          <p:nvPr/>
        </p:nvSpPr>
        <p:spPr bwMode="auto">
          <a:xfrm>
            <a:off x="6616542" y="6172941"/>
            <a:ext cx="490378" cy="530846"/>
          </a:xfrm>
          <a:prstGeom prst="rect">
            <a:avLst/>
          </a:prstGeom>
          <a:noFill/>
          <a:ln w="9525">
            <a:noFill/>
            <a:miter lim="800000"/>
            <a:headEnd/>
            <a:tailEnd/>
          </a:ln>
        </p:spPr>
        <p:txBody>
          <a:bodyPr wrap="none" lIns="114230" tIns="57116" rIns="114230" bIns="57116">
            <a:spAutoFit/>
          </a:bodyPr>
          <a:lstStyle/>
          <a:p>
            <a:r>
              <a:rPr lang="en-US" sz="2700" dirty="0"/>
              <a:t>   </a:t>
            </a:r>
            <a:endParaRPr lang="en-US" sz="2700" dirty="0">
              <a:solidFill>
                <a:srgbClr val="0000FF"/>
              </a:solidFill>
            </a:endParaRPr>
          </a:p>
        </p:txBody>
      </p:sp>
      <p:sp>
        <p:nvSpPr>
          <p:cNvPr id="247825" name="Text Box 17"/>
          <p:cNvSpPr txBox="1">
            <a:spLocks noChangeArrowheads="1"/>
          </p:cNvSpPr>
          <p:nvPr/>
        </p:nvSpPr>
        <p:spPr bwMode="auto">
          <a:xfrm>
            <a:off x="2122156" y="264478"/>
            <a:ext cx="6043285" cy="533720"/>
          </a:xfrm>
          <a:prstGeom prst="rect">
            <a:avLst/>
          </a:prstGeom>
          <a:noFill/>
          <a:ln w="12700">
            <a:noFill/>
            <a:miter lim="800000"/>
            <a:headEnd type="none" w="sm" len="sm"/>
            <a:tailEnd type="none" w="sm" len="sm"/>
          </a:ln>
          <a:effectLst/>
        </p:spPr>
        <p:txBody>
          <a:bodyPr wrap="none" lIns="101836" tIns="50919" rIns="101836" bIns="50919">
            <a:spAutoFit/>
          </a:bodyPr>
          <a:lstStyle/>
          <a:p>
            <a:pPr algn="ctr" defTabSz="1019056" fontAlgn="auto">
              <a:spcBef>
                <a:spcPts val="0"/>
              </a:spcBef>
              <a:spcAft>
                <a:spcPts val="0"/>
              </a:spcAft>
              <a:defRPr/>
            </a:pPr>
            <a:r>
              <a:rPr lang="en-US" sz="2800" b="1" i="1" dirty="0" smtClean="0">
                <a:solidFill>
                  <a:srgbClr val="0000FF"/>
                </a:solidFill>
                <a:effectLst>
                  <a:outerShdw blurRad="38100" dist="38100" dir="2700000" algn="tl">
                    <a:srgbClr val="C0C0C0"/>
                  </a:outerShdw>
                </a:effectLst>
                <a:latin typeface="Arial" pitchFamily="34" charset="0"/>
                <a:cs typeface="Arial" pitchFamily="34" charset="0"/>
              </a:rPr>
              <a:t>National Environmental Policy Act</a:t>
            </a:r>
            <a:endParaRPr lang="en-US" sz="2800" b="1" i="1" dirty="0">
              <a:solidFill>
                <a:srgbClr val="0000FF"/>
              </a:solidFill>
              <a:effectLst>
                <a:outerShdw blurRad="38100" dist="38100" dir="2700000" algn="tl">
                  <a:srgbClr val="C0C0C0"/>
                </a:outerShdw>
              </a:effectLst>
              <a:latin typeface="Arial" pitchFamily="34" charset="0"/>
              <a:cs typeface="Arial" pitchFamily="34" charset="0"/>
            </a:endParaRPr>
          </a:p>
        </p:txBody>
      </p:sp>
      <p:sp>
        <p:nvSpPr>
          <p:cNvPr id="9224" name="Rectangle 21"/>
          <p:cNvSpPr>
            <a:spLocks noChangeArrowheads="1"/>
          </p:cNvSpPr>
          <p:nvPr/>
        </p:nvSpPr>
        <p:spPr bwMode="auto">
          <a:xfrm>
            <a:off x="3799840" y="6185535"/>
            <a:ext cx="303848" cy="518160"/>
          </a:xfrm>
          <a:prstGeom prst="rect">
            <a:avLst/>
          </a:prstGeom>
          <a:noFill/>
          <a:ln w="9525">
            <a:noFill/>
            <a:miter lim="800000"/>
            <a:headEnd/>
            <a:tailEnd/>
          </a:ln>
        </p:spPr>
        <p:txBody>
          <a:bodyPr wrap="none" lIns="102545" tIns="51272" rIns="102545" bIns="51272">
            <a:spAutoFit/>
          </a:bodyPr>
          <a:lstStyle/>
          <a:p>
            <a:r>
              <a:rPr lang="en-US" sz="2700" dirty="0"/>
              <a:t> </a:t>
            </a:r>
            <a:endParaRPr lang="en-US" sz="2700" dirty="0">
              <a:solidFill>
                <a:srgbClr val="0000FF"/>
              </a:solidFill>
            </a:endParaRPr>
          </a:p>
        </p:txBody>
      </p:sp>
      <p:sp>
        <p:nvSpPr>
          <p:cNvPr id="9225" name="Rectangle 22"/>
          <p:cNvSpPr>
            <a:spLocks noChangeArrowheads="1"/>
          </p:cNvSpPr>
          <p:nvPr/>
        </p:nvSpPr>
        <p:spPr bwMode="auto">
          <a:xfrm>
            <a:off x="7543800" y="6172941"/>
            <a:ext cx="490378" cy="530846"/>
          </a:xfrm>
          <a:prstGeom prst="rect">
            <a:avLst/>
          </a:prstGeom>
          <a:noFill/>
          <a:ln w="9525">
            <a:noFill/>
            <a:miter lim="800000"/>
            <a:headEnd/>
            <a:tailEnd/>
          </a:ln>
        </p:spPr>
        <p:txBody>
          <a:bodyPr wrap="none" lIns="114230" tIns="57116" rIns="114230" bIns="57116">
            <a:spAutoFit/>
          </a:bodyPr>
          <a:lstStyle/>
          <a:p>
            <a:r>
              <a:rPr lang="en-US" sz="2700" dirty="0"/>
              <a:t>   </a:t>
            </a:r>
            <a:endParaRPr lang="en-US" sz="2700" dirty="0">
              <a:solidFill>
                <a:srgbClr val="0000FF"/>
              </a:solidFill>
            </a:endParaRPr>
          </a:p>
        </p:txBody>
      </p:sp>
      <p:sp>
        <p:nvSpPr>
          <p:cNvPr id="11" name="Rectangle 3"/>
          <p:cNvSpPr txBox="1">
            <a:spLocks noChangeArrowheads="1"/>
          </p:cNvSpPr>
          <p:nvPr/>
        </p:nvSpPr>
        <p:spPr>
          <a:xfrm>
            <a:off x="419100" y="985029"/>
            <a:ext cx="9220200" cy="6349836"/>
          </a:xfrm>
          <a:prstGeom prst="rect">
            <a:avLst/>
          </a:prstGeom>
        </p:spPr>
        <p:txBody>
          <a:bodyPr lIns="91429" tIns="45715" rIns="91429" bIns="45715"/>
          <a:lstStyle/>
          <a:p>
            <a:pPr marL="382588" marR="0" lvl="0" indent="-382588" algn="l" defTabSz="1019175" rtl="0" eaLnBrk="1" fontAlgn="base" latinLnBrk="0" hangingPunct="1">
              <a:lnSpc>
                <a:spcPct val="80000"/>
              </a:lnSpc>
              <a:spcBef>
                <a:spcPct val="20000"/>
              </a:spcBef>
              <a:spcAft>
                <a:spcPct val="0"/>
              </a:spcAft>
              <a:buClrTx/>
              <a:buSzTx/>
              <a:buFontTx/>
              <a:buNone/>
              <a:tabLst/>
              <a:defRPr/>
            </a:pPr>
            <a:endParaRPr kumimoji="0" lang="en-US" b="0" i="0" u="none" strike="noStrike" kern="0" cap="none" spc="0" normalizeH="0" baseline="0" noProof="0" dirty="0" smtClean="0">
              <a:ln>
                <a:noFill/>
              </a:ln>
              <a:solidFill>
                <a:schemeClr val="tx1"/>
              </a:solidFill>
              <a:effectLst/>
              <a:uLnTx/>
              <a:uFillTx/>
              <a:latin typeface="Arial" charset="0"/>
              <a:ea typeface="+mn-ea"/>
              <a:cs typeface="+mn-cs"/>
            </a:endParaRPr>
          </a:p>
          <a:p>
            <a:pPr marL="382588" marR="0" lvl="0" indent="-382588" algn="ctr" defTabSz="1019175" rtl="0" eaLnBrk="1" fontAlgn="base" latinLnBrk="0" hangingPunct="1">
              <a:lnSpc>
                <a:spcPct val="80000"/>
              </a:lnSpc>
              <a:spcBef>
                <a:spcPct val="20000"/>
              </a:spcBef>
              <a:spcAft>
                <a:spcPct val="0"/>
              </a:spcAft>
              <a:buClrTx/>
              <a:buSzTx/>
              <a:buFontTx/>
              <a:buNone/>
              <a:tabLst/>
              <a:defRPr/>
            </a:pPr>
            <a:r>
              <a:rPr kumimoji="0" lang="en-US" sz="2800" b="1" i="0" u="sng" strike="noStrike" kern="0" cap="none" spc="0" normalizeH="0" baseline="0" noProof="0" dirty="0" smtClean="0">
                <a:ln>
                  <a:noFill/>
                </a:ln>
                <a:solidFill>
                  <a:schemeClr val="tx1"/>
                </a:solidFill>
                <a:effectLst/>
                <a:uLnTx/>
                <a:uFillTx/>
                <a:latin typeface="Arial" charset="0"/>
                <a:ea typeface="+mn-ea"/>
                <a:cs typeface="+mn-cs"/>
              </a:rPr>
              <a:t>Current Actions</a:t>
            </a:r>
          </a:p>
          <a:p>
            <a:pPr marL="382588" marR="0" lvl="0" indent="-382588" algn="ctr" defTabSz="1019175" rtl="0" eaLnBrk="1" fontAlgn="base" latinLnBrk="0" hangingPunct="1">
              <a:lnSpc>
                <a:spcPct val="80000"/>
              </a:lnSpc>
              <a:spcBef>
                <a:spcPct val="20000"/>
              </a:spcBef>
              <a:spcAft>
                <a:spcPct val="0"/>
              </a:spcAft>
              <a:buClrTx/>
              <a:buSzTx/>
              <a:buFontTx/>
              <a:buNone/>
              <a:tabLst/>
              <a:defRPr/>
            </a:pPr>
            <a:endParaRPr kumimoji="0" lang="en-US" b="0" i="0" u="sng" strike="noStrike" kern="0" cap="none" spc="0" normalizeH="0" baseline="0" noProof="0" dirty="0" smtClean="0">
              <a:ln>
                <a:noFill/>
              </a:ln>
              <a:solidFill>
                <a:schemeClr val="tx1"/>
              </a:solidFill>
              <a:effectLst/>
              <a:uLnTx/>
              <a:uFillTx/>
              <a:latin typeface="Arial" charset="0"/>
              <a:ea typeface="+mn-ea"/>
              <a:cs typeface="+mn-cs"/>
            </a:endParaRPr>
          </a:p>
          <a:p>
            <a:pPr marL="382588" marR="0" lvl="0" indent="-382588" algn="l" defTabSz="1019175" rtl="0" eaLnBrk="1" fontAlgn="base" latinLnBrk="0" hangingPunct="1">
              <a:lnSpc>
                <a:spcPct val="8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Arial" charset="0"/>
                <a:ea typeface="+mn-ea"/>
                <a:cs typeface="Arial" charset="0"/>
              </a:rPr>
              <a:t>Programmatic Environmental Impact Statement (EIS) for the South Texas Training Center</a:t>
            </a:r>
          </a:p>
          <a:p>
            <a:pPr marL="839788" lvl="1" indent="-382588" defTabSz="1019175" eaLnBrk="1" hangingPunct="1">
              <a:lnSpc>
                <a:spcPct val="80000"/>
              </a:lnSpc>
              <a:spcBef>
                <a:spcPct val="20000"/>
              </a:spcBef>
              <a:buFontTx/>
              <a:buChar char="•"/>
            </a:pPr>
            <a:r>
              <a:rPr lang="en-US" kern="0" dirty="0" smtClean="0">
                <a:latin typeface="Arial" charset="0"/>
                <a:cs typeface="Arial" charset="0"/>
              </a:rPr>
              <a:t>TXARNG is examining the environmental and social concerns related to acquiring approx. 22K acres in support of training  </a:t>
            </a:r>
          </a:p>
          <a:p>
            <a:pPr marL="839788" lvl="1" indent="-382588" defTabSz="1019175" eaLnBrk="1" hangingPunct="1">
              <a:lnSpc>
                <a:spcPct val="80000"/>
              </a:lnSpc>
              <a:spcBef>
                <a:spcPct val="20000"/>
              </a:spcBef>
              <a:buFontTx/>
              <a:buChar char="•"/>
            </a:pPr>
            <a:r>
              <a:rPr lang="en-US" kern="0" dirty="0" smtClean="0">
                <a:latin typeface="Arial" charset="0"/>
                <a:cs typeface="Arial" charset="0"/>
              </a:rPr>
              <a:t>Emerging issue is land use; ability for ARNG to train while owner-retained mining rights are potentially executed</a:t>
            </a:r>
          </a:p>
          <a:p>
            <a:pPr marL="839788" lvl="1" indent="-382588" defTabSz="1019175" eaLnBrk="1" hangingPunct="1">
              <a:lnSpc>
                <a:spcPct val="80000"/>
              </a:lnSpc>
              <a:spcBef>
                <a:spcPct val="20000"/>
              </a:spcBef>
              <a:buFontTx/>
              <a:buChar char="•"/>
            </a:pPr>
            <a:r>
              <a:rPr kumimoji="0" lang="en-US" b="0" i="0" u="none" strike="noStrike" kern="0" cap="none" spc="0" normalizeH="0" baseline="0" noProof="0" dirty="0" smtClean="0">
                <a:ln>
                  <a:noFill/>
                </a:ln>
                <a:solidFill>
                  <a:schemeClr val="tx1"/>
                </a:solidFill>
                <a:effectLst/>
                <a:uLnTx/>
                <a:uFillTx/>
                <a:latin typeface="Arial" charset="0"/>
                <a:ea typeface="+mn-ea"/>
                <a:cs typeface="Arial" charset="0"/>
              </a:rPr>
              <a:t>Draft</a:t>
            </a:r>
            <a:r>
              <a:rPr kumimoji="0" lang="en-US" b="0" i="0" u="none" strike="noStrike" kern="0" cap="none" spc="0" normalizeH="0" noProof="0" dirty="0" smtClean="0">
                <a:ln>
                  <a:noFill/>
                </a:ln>
                <a:solidFill>
                  <a:schemeClr val="tx1"/>
                </a:solidFill>
                <a:effectLst/>
                <a:uLnTx/>
                <a:uFillTx/>
                <a:latin typeface="Arial" charset="0"/>
                <a:ea typeface="+mn-ea"/>
                <a:cs typeface="Arial" charset="0"/>
              </a:rPr>
              <a:t> EIS </a:t>
            </a:r>
            <a:r>
              <a:rPr kumimoji="0" lang="en-US" b="0" i="0" u="none" strike="noStrike" kern="0" cap="none" spc="0" normalizeH="0" baseline="0" noProof="0" dirty="0" smtClean="0">
                <a:ln>
                  <a:noFill/>
                </a:ln>
                <a:solidFill>
                  <a:schemeClr val="tx1"/>
                </a:solidFill>
                <a:effectLst/>
                <a:uLnTx/>
                <a:uFillTx/>
                <a:latin typeface="Arial" charset="0"/>
                <a:ea typeface="+mn-ea"/>
                <a:cs typeface="Arial" charset="0"/>
              </a:rPr>
              <a:t>due for release in the spring</a:t>
            </a:r>
            <a:r>
              <a:rPr kumimoji="0" lang="en-US" b="0" i="0" u="none" strike="noStrike" kern="0" cap="none" spc="0" normalizeH="0" noProof="0" dirty="0" smtClean="0">
                <a:ln>
                  <a:noFill/>
                </a:ln>
                <a:solidFill>
                  <a:schemeClr val="tx1"/>
                </a:solidFill>
                <a:effectLst/>
                <a:uLnTx/>
                <a:uFillTx/>
                <a:latin typeface="Arial" charset="0"/>
                <a:ea typeface="+mn-ea"/>
                <a:cs typeface="Arial" charset="0"/>
              </a:rPr>
              <a:t> of 2012</a:t>
            </a:r>
            <a:r>
              <a:rPr kumimoji="0" lang="en-US" b="0" i="0" u="none" strike="noStrike" kern="0" cap="none" spc="0" normalizeH="0" baseline="0" noProof="0" dirty="0" smtClean="0">
                <a:ln>
                  <a:noFill/>
                </a:ln>
                <a:solidFill>
                  <a:schemeClr val="tx1"/>
                </a:solidFill>
                <a:effectLst/>
                <a:uLnTx/>
                <a:uFillTx/>
                <a:latin typeface="Arial" charset="0"/>
                <a:ea typeface="+mn-ea"/>
                <a:cs typeface="Arial" charset="0"/>
              </a:rPr>
              <a:t> </a:t>
            </a:r>
          </a:p>
          <a:p>
            <a:pPr marL="382588" marR="0" lvl="0" indent="-382588" algn="l" defTabSz="1019175" rtl="0" eaLnBrk="1" fontAlgn="base" latinLnBrk="0" hangingPunct="1">
              <a:lnSpc>
                <a:spcPct val="80000"/>
              </a:lnSpc>
              <a:spcBef>
                <a:spcPct val="20000"/>
              </a:spcBef>
              <a:spcAft>
                <a:spcPct val="0"/>
              </a:spcAft>
              <a:buClrTx/>
              <a:buSzTx/>
              <a:buFontTx/>
              <a:buNone/>
              <a:tabLst/>
              <a:defRPr/>
            </a:pPr>
            <a:r>
              <a:rPr kumimoji="0" lang="en-US" b="0" i="0" u="none" strike="noStrike" kern="0" cap="none" spc="0" normalizeH="0" baseline="0" noProof="0" dirty="0" smtClean="0">
                <a:ln>
                  <a:noFill/>
                </a:ln>
                <a:solidFill>
                  <a:schemeClr val="tx1"/>
                </a:solidFill>
                <a:effectLst/>
                <a:uLnTx/>
                <a:uFillTx/>
                <a:latin typeface="Arial" charset="0"/>
                <a:ea typeface="+mn-ea"/>
                <a:cs typeface="Arial" charset="0"/>
              </a:rPr>
              <a:t> </a:t>
            </a:r>
          </a:p>
          <a:p>
            <a:pPr marL="382588" lvl="0" indent="-382588" defTabSz="1019175" eaLnBrk="1" hangingPunct="1">
              <a:lnSpc>
                <a:spcPct val="80000"/>
              </a:lnSpc>
              <a:spcBef>
                <a:spcPct val="20000"/>
              </a:spcBef>
              <a:buFontTx/>
              <a:buChar char="•"/>
            </a:pPr>
            <a:r>
              <a:rPr kumimoji="0" lang="en-US" b="0" i="0" u="none" strike="noStrike" kern="0" cap="none" spc="0" normalizeH="0" baseline="0" noProof="0" dirty="0" smtClean="0">
                <a:ln>
                  <a:noFill/>
                </a:ln>
                <a:solidFill>
                  <a:schemeClr val="tx1"/>
                </a:solidFill>
                <a:effectLst/>
                <a:uLnTx/>
                <a:uFillTx/>
                <a:latin typeface="Arial" charset="0"/>
                <a:ea typeface="+mn-ea"/>
                <a:cs typeface="Arial" charset="0"/>
              </a:rPr>
              <a:t>Environmental Impact </a:t>
            </a:r>
            <a:r>
              <a:rPr kumimoji="0" lang="en-US" b="0" i="0" u="none" strike="noStrike" kern="0" cap="none" spc="0" normalizeH="0" baseline="0" noProof="0" dirty="0" smtClean="0">
                <a:ln>
                  <a:noFill/>
                </a:ln>
                <a:solidFill>
                  <a:schemeClr val="tx1"/>
                </a:solidFill>
                <a:effectLst/>
                <a:uLnTx/>
                <a:uFillTx/>
                <a:latin typeface="Arial" pitchFamily="34" charset="0"/>
                <a:cs typeface="Arial" pitchFamily="34" charset="0"/>
              </a:rPr>
              <a:t>Statement for the </a:t>
            </a:r>
            <a:r>
              <a:rPr lang="en-US" dirty="0" smtClean="0">
                <a:latin typeface="Arial" pitchFamily="34" charset="0"/>
                <a:cs typeface="Arial" pitchFamily="34" charset="0"/>
              </a:rPr>
              <a:t>Military Training Activities at Naval Weapons Systems Training Facility (NWSTF) Boardman</a:t>
            </a:r>
          </a:p>
          <a:p>
            <a:pPr marL="839788" lvl="1" indent="-382588" defTabSz="1019175" eaLnBrk="1" hangingPunct="1">
              <a:lnSpc>
                <a:spcPct val="80000"/>
              </a:lnSpc>
              <a:spcBef>
                <a:spcPct val="20000"/>
              </a:spcBef>
              <a:buFontTx/>
              <a:buChar char="•"/>
            </a:pPr>
            <a:r>
              <a:rPr kumimoji="0" lang="en-US" b="0" i="0" u="none" strike="noStrike" kern="0" cap="none" spc="0" normalizeH="0" baseline="0" noProof="0" dirty="0" smtClean="0">
                <a:ln>
                  <a:noFill/>
                </a:ln>
                <a:solidFill>
                  <a:schemeClr val="tx1"/>
                </a:solidFill>
                <a:effectLst/>
                <a:uLnTx/>
                <a:uFillTx/>
                <a:latin typeface="Arial" pitchFamily="34" charset="0"/>
                <a:cs typeface="Arial" pitchFamily="34" charset="0"/>
              </a:rPr>
              <a:t>Navy is lead on action</a:t>
            </a:r>
            <a:r>
              <a:rPr kumimoji="0" lang="en-US" b="0" i="0" u="none" strike="noStrike" kern="0" cap="none" spc="0" normalizeH="0" noProof="0" dirty="0" smtClean="0">
                <a:ln>
                  <a:noFill/>
                </a:ln>
                <a:solidFill>
                  <a:schemeClr val="tx1"/>
                </a:solidFill>
                <a:effectLst/>
                <a:uLnTx/>
                <a:uFillTx/>
                <a:latin typeface="Arial" pitchFamily="34" charset="0"/>
                <a:cs typeface="Arial" pitchFamily="34" charset="0"/>
              </a:rPr>
              <a:t> to expand and enhance ranges in Boardman, OR </a:t>
            </a:r>
          </a:p>
          <a:p>
            <a:pPr marL="839788" lvl="1" indent="-382588" defTabSz="1019175" eaLnBrk="1" hangingPunct="1">
              <a:lnSpc>
                <a:spcPct val="80000"/>
              </a:lnSpc>
              <a:spcBef>
                <a:spcPct val="20000"/>
              </a:spcBef>
              <a:buFontTx/>
              <a:buChar char="•"/>
            </a:pPr>
            <a:r>
              <a:rPr lang="en-US" kern="0" baseline="0" dirty="0" smtClean="0">
                <a:latin typeface="Arial" pitchFamily="34" charset="0"/>
                <a:cs typeface="Arial" pitchFamily="34" charset="0"/>
              </a:rPr>
              <a:t>Draft</a:t>
            </a:r>
            <a:r>
              <a:rPr lang="en-US" kern="0" dirty="0" smtClean="0">
                <a:latin typeface="Arial" pitchFamily="34" charset="0"/>
                <a:cs typeface="Arial" pitchFamily="34" charset="0"/>
              </a:rPr>
              <a:t> EIS due for release in summer of 2012</a:t>
            </a:r>
            <a:endParaRPr kumimoji="0" lang="en-US"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382588" marR="0" lvl="0" indent="-382588" algn="l" defTabSz="1019175" rtl="0" eaLnBrk="1" fontAlgn="base" latinLnBrk="0" hangingPunct="1">
              <a:lnSpc>
                <a:spcPct val="80000"/>
              </a:lnSpc>
              <a:spcBef>
                <a:spcPct val="20000"/>
              </a:spcBef>
              <a:spcAft>
                <a:spcPct val="0"/>
              </a:spcAft>
              <a:buClrTx/>
              <a:buSzTx/>
              <a:buFont typeface="Arial" charset="0"/>
              <a:buNone/>
              <a:tabLst/>
              <a:defRPr/>
            </a:pPr>
            <a:endParaRPr kumimoji="0" lang="en-US" b="0" i="0" u="none" strike="noStrike" kern="0" cap="none" spc="0" normalizeH="0" baseline="0" noProof="0" dirty="0" smtClean="0">
              <a:ln>
                <a:noFill/>
              </a:ln>
              <a:solidFill>
                <a:schemeClr val="tx1"/>
              </a:solidFill>
              <a:effectLst/>
              <a:uLnTx/>
              <a:uFillTx/>
              <a:latin typeface="Arial" charset="0"/>
              <a:ea typeface="+mn-ea"/>
              <a:cs typeface="Arial" charset="0"/>
            </a:endParaRPr>
          </a:p>
          <a:p>
            <a:pPr marL="382588" marR="0" lvl="0" indent="-382588" algn="l" defTabSz="1019175" rtl="0" eaLnBrk="1" fontAlgn="base" latinLnBrk="0" hangingPunct="1">
              <a:lnSpc>
                <a:spcPct val="8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Arial" charset="0"/>
                <a:ea typeface="+mn-ea"/>
                <a:cs typeface="Arial" charset="0"/>
              </a:rPr>
              <a:t>Legislative Environmental Impact Statement (LEIS) for the Limestone Hills Training Area Land</a:t>
            </a:r>
            <a:r>
              <a:rPr kumimoji="0" lang="en-US" b="0" i="0" u="none" strike="noStrike" kern="0" cap="none" spc="0" normalizeH="0" noProof="0" dirty="0" smtClean="0">
                <a:ln>
                  <a:noFill/>
                </a:ln>
                <a:solidFill>
                  <a:schemeClr val="tx1"/>
                </a:solidFill>
                <a:effectLst/>
                <a:uLnTx/>
                <a:uFillTx/>
                <a:latin typeface="Arial" charset="0"/>
                <a:ea typeface="+mn-ea"/>
                <a:cs typeface="Arial" charset="0"/>
              </a:rPr>
              <a:t> Withdrawal</a:t>
            </a:r>
          </a:p>
          <a:p>
            <a:pPr marL="839788" lvl="1" indent="-382588" defTabSz="1019175" eaLnBrk="1" hangingPunct="1">
              <a:lnSpc>
                <a:spcPct val="80000"/>
              </a:lnSpc>
              <a:spcBef>
                <a:spcPct val="20000"/>
              </a:spcBef>
              <a:buFontTx/>
              <a:buChar char="•"/>
            </a:pPr>
            <a:r>
              <a:rPr lang="en-US" kern="0" baseline="0" dirty="0" smtClean="0">
                <a:latin typeface="Arial" charset="0"/>
                <a:cs typeface="Arial" charset="0"/>
              </a:rPr>
              <a:t>Final LEIS published </a:t>
            </a:r>
            <a:r>
              <a:rPr lang="en-US" kern="0" dirty="0" smtClean="0">
                <a:latin typeface="Arial" charset="0"/>
                <a:cs typeface="Arial" charset="0"/>
              </a:rPr>
              <a:t>in NOV 2011</a:t>
            </a:r>
          </a:p>
          <a:p>
            <a:pPr marL="839788" lvl="1" indent="-382588" defTabSz="1019175" eaLnBrk="1" hangingPunct="1">
              <a:lnSpc>
                <a:spcPct val="80000"/>
              </a:lnSpc>
              <a:spcBef>
                <a:spcPct val="20000"/>
              </a:spcBef>
              <a:buFontTx/>
              <a:buChar char="•"/>
            </a:pPr>
            <a:r>
              <a:rPr kumimoji="0" lang="en-US" b="0" i="0" u="none" strike="noStrike" kern="0" cap="none" spc="0" normalizeH="0" baseline="0" noProof="0" dirty="0" smtClean="0">
                <a:ln>
                  <a:noFill/>
                </a:ln>
                <a:solidFill>
                  <a:schemeClr val="tx1"/>
                </a:solidFill>
                <a:effectLst/>
                <a:uLnTx/>
                <a:uFillTx/>
                <a:latin typeface="Arial" charset="0"/>
                <a:cs typeface="Arial" charset="0"/>
              </a:rPr>
              <a:t>Land</a:t>
            </a:r>
            <a:r>
              <a:rPr kumimoji="0" lang="en-US" b="0" i="0" u="none" strike="noStrike" kern="0" cap="none" spc="0" normalizeH="0" noProof="0" dirty="0" smtClean="0">
                <a:ln>
                  <a:noFill/>
                </a:ln>
                <a:solidFill>
                  <a:schemeClr val="tx1"/>
                </a:solidFill>
                <a:effectLst/>
                <a:uLnTx/>
                <a:uFillTx/>
                <a:latin typeface="Arial" charset="0"/>
                <a:cs typeface="Arial" charset="0"/>
              </a:rPr>
              <a:t> action is moving to next phase; draft legislation is in </a:t>
            </a:r>
            <a:r>
              <a:rPr kumimoji="0" lang="en-US" b="0" i="0" u="none" strike="noStrike" kern="0" cap="none" spc="0" normalizeH="0" noProof="0" dirty="0" smtClean="0">
                <a:ln>
                  <a:noFill/>
                </a:ln>
                <a:solidFill>
                  <a:schemeClr val="tx1"/>
                </a:solidFill>
                <a:effectLst/>
                <a:uLnTx/>
                <a:uFillTx/>
                <a:latin typeface="Arial" pitchFamily="34" charset="0"/>
                <a:cs typeface="Arial" pitchFamily="34" charset="0"/>
              </a:rPr>
              <a:t>review at </a:t>
            </a:r>
            <a:r>
              <a:rPr lang="en-US" dirty="0" smtClean="0">
                <a:latin typeface="Arial" pitchFamily="34" charset="0"/>
                <a:cs typeface="Arial" pitchFamily="34" charset="0"/>
              </a:rPr>
              <a:t>DASA I&amp;H</a:t>
            </a:r>
            <a:endParaRPr kumimoji="0" lang="en-US" b="0" i="0" u="none" strike="noStrike" kern="0" cap="none" spc="0" normalizeH="0" baseline="0" noProof="0" dirty="0" smtClean="0">
              <a:ln>
                <a:noFill/>
              </a:ln>
              <a:solidFill>
                <a:schemeClr val="tx1"/>
              </a:solidFill>
              <a:effectLst/>
              <a:uLnTx/>
              <a:uFillTx/>
              <a:latin typeface="Arial" pitchFamily="34" charset="0"/>
              <a:cs typeface="Arial" pitchFamily="34" charset="0"/>
            </a:endParaRPr>
          </a:p>
        </p:txBody>
      </p:sp>
      <p:sp>
        <p:nvSpPr>
          <p:cNvPr id="12" name="Date Placeholder 11"/>
          <p:cNvSpPr>
            <a:spLocks noGrp="1"/>
          </p:cNvSpPr>
          <p:nvPr>
            <p:ph type="dt" sz="half" idx="10"/>
          </p:nvPr>
        </p:nvSpPr>
        <p:spPr/>
        <p:txBody>
          <a:bodyPr/>
          <a:lstStyle/>
          <a:p>
            <a:pPr>
              <a:defRPr/>
            </a:pPr>
            <a:r>
              <a:rPr lang="en-US" smtClean="0"/>
              <a:t>16 Dec 11</a:t>
            </a:r>
            <a:endParaRPr lang="en-US" dirty="0"/>
          </a:p>
        </p:txBody>
      </p:sp>
      <p:sp>
        <p:nvSpPr>
          <p:cNvPr id="13" name="Slide Number Placeholder 12"/>
          <p:cNvSpPr>
            <a:spLocks noGrp="1"/>
          </p:cNvSpPr>
          <p:nvPr>
            <p:ph type="sldNum" sz="quarter" idx="11"/>
          </p:nvPr>
        </p:nvSpPr>
        <p:spPr/>
        <p:txBody>
          <a:bodyPr/>
          <a:lstStyle/>
          <a:p>
            <a:pPr>
              <a:defRPr/>
            </a:pPr>
            <a:r>
              <a:rPr lang="en-US" dirty="0" smtClean="0"/>
              <a:t>11</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3856029" y="252156"/>
            <a:ext cx="2564427" cy="691740"/>
          </a:xfrm>
          <a:noFill/>
          <a:ln>
            <a:miter lim="800000"/>
            <a:headEnd/>
            <a:tailEnd/>
          </a:ln>
        </p:spPr>
        <p:txBody>
          <a:bodyPr vert="horz" wrap="square" lIns="101882" tIns="50941" rIns="101882" bIns="50941" numCol="1" anchor="t" anchorCtr="0" compatLnSpc="1">
            <a:prstTxWarp prst="textNoShape">
              <a:avLst/>
            </a:prstTxWarp>
          </a:bodyPr>
          <a:lstStyle/>
          <a:p>
            <a:r>
              <a:rPr lang="en-US" sz="3200" b="1" i="1" dirty="0" smtClean="0">
                <a:solidFill>
                  <a:srgbClr val="0000FF"/>
                </a:solidFill>
                <a:effectLst>
                  <a:outerShdw blurRad="38100" dist="38100" dir="2700000" algn="tl">
                    <a:srgbClr val="C0C0C0"/>
                  </a:outerShdw>
                </a:effectLst>
                <a:latin typeface="Arial" pitchFamily="34" charset="0"/>
                <a:cs typeface="Arial" pitchFamily="34" charset="0"/>
              </a:rPr>
              <a:t>Challenges</a:t>
            </a:r>
            <a:endParaRPr lang="en-US" sz="3200" dirty="0" smtClean="0">
              <a:solidFill>
                <a:srgbClr val="0070C0"/>
              </a:solidFill>
              <a:latin typeface="Arial" pitchFamily="34" charset="0"/>
              <a:cs typeface="Arial" pitchFamily="34" charset="0"/>
            </a:endParaRPr>
          </a:p>
        </p:txBody>
      </p:sp>
      <p:sp>
        <p:nvSpPr>
          <p:cNvPr id="31747" name="Rectangle 2"/>
          <p:cNvSpPr>
            <a:spLocks noChangeArrowheads="1"/>
          </p:cNvSpPr>
          <p:nvPr/>
        </p:nvSpPr>
        <p:spPr bwMode="auto">
          <a:xfrm>
            <a:off x="853917" y="1969262"/>
            <a:ext cx="8457088" cy="4473304"/>
          </a:xfrm>
          <a:prstGeom prst="rect">
            <a:avLst/>
          </a:prstGeom>
          <a:noFill/>
          <a:ln w="9525">
            <a:noFill/>
            <a:miter lim="800000"/>
            <a:headEnd/>
            <a:tailEnd/>
          </a:ln>
        </p:spPr>
        <p:txBody>
          <a:bodyPr lIns="101882" tIns="50941" rIns="101882" bIns="50941">
            <a:spAutoFit/>
          </a:bodyPr>
          <a:lstStyle/>
          <a:p>
            <a:pPr>
              <a:buFont typeface="Arial" charset="0"/>
              <a:buChar char="•"/>
            </a:pPr>
            <a:r>
              <a:rPr lang="en-US" dirty="0" smtClean="0">
                <a:latin typeface="Arial" charset="0"/>
                <a:cs typeface="Arial" charset="0"/>
              </a:rPr>
              <a:t> General Fund Enterprise Business System transition</a:t>
            </a:r>
          </a:p>
          <a:p>
            <a:pPr>
              <a:buFont typeface="Arial" charset="0"/>
              <a:buChar char="•"/>
            </a:pPr>
            <a:r>
              <a:rPr lang="en-US" dirty="0" smtClean="0">
                <a:latin typeface="Arial" charset="0"/>
                <a:cs typeface="Arial" charset="0"/>
              </a:rPr>
              <a:t> Installation Management Reform</a:t>
            </a:r>
          </a:p>
          <a:p>
            <a:pPr>
              <a:buFont typeface="Arial" charset="0"/>
              <a:buChar char="•"/>
            </a:pPr>
            <a:r>
              <a:rPr lang="en-US" dirty="0" smtClean="0">
                <a:latin typeface="Arial" charset="0"/>
                <a:cs typeface="Arial" charset="0"/>
              </a:rPr>
              <a:t> HQ Army Environmental System</a:t>
            </a:r>
          </a:p>
          <a:p>
            <a:pPr>
              <a:buFont typeface="Arial" charset="0"/>
              <a:buChar char="•"/>
            </a:pPr>
            <a:r>
              <a:rPr lang="en-US" dirty="0" smtClean="0">
                <a:latin typeface="Arial" charset="0"/>
                <a:cs typeface="Arial" charset="0"/>
              </a:rPr>
              <a:t> Cold War Era buildings</a:t>
            </a:r>
          </a:p>
          <a:p>
            <a:pPr>
              <a:buFont typeface="Wingdings" pitchFamily="2" charset="2"/>
              <a:buNone/>
            </a:pPr>
            <a:endParaRPr lang="en-US" sz="2200" b="1" dirty="0" smtClean="0">
              <a:latin typeface="Arial" charset="0"/>
              <a:cs typeface="Arial" charset="0"/>
            </a:endParaRPr>
          </a:p>
          <a:p>
            <a:pPr>
              <a:buFont typeface="Wingdings" pitchFamily="2" charset="2"/>
              <a:buNone/>
            </a:pPr>
            <a:r>
              <a:rPr lang="en-US" sz="2200" b="1" dirty="0" smtClean="0">
                <a:latin typeface="Arial" charset="0"/>
                <a:cs typeface="Arial" charset="0"/>
              </a:rPr>
              <a:t>Defense Environmental Restoration Program (DERP):</a:t>
            </a:r>
          </a:p>
          <a:p>
            <a:pPr>
              <a:buFont typeface="Arial" charset="0"/>
              <a:buChar char="•"/>
            </a:pPr>
            <a:r>
              <a:rPr lang="en-US" dirty="0" smtClean="0">
                <a:latin typeface="Arial" charset="0"/>
                <a:cs typeface="Arial" charset="0"/>
              </a:rPr>
              <a:t>  DERP funded NDNODS Site Inspections tracking for FY12 completion. </a:t>
            </a:r>
          </a:p>
          <a:p>
            <a:pPr>
              <a:buFont typeface="Arial" charset="0"/>
              <a:buChar char="•"/>
            </a:pPr>
            <a:r>
              <a:rPr lang="en-US" dirty="0" smtClean="0">
                <a:latin typeface="Arial" charset="0"/>
                <a:cs typeface="Arial" charset="0"/>
              </a:rPr>
              <a:t>  Critical path issue:  future year funding for any remedial efforts associated with the NDNODS Site Inspections will be programmed in Compliance-related Cleanup (CC) Program.  Limited funding results in prioritization and delay of remediation activities based on risk.</a:t>
            </a:r>
          </a:p>
          <a:p>
            <a:pPr>
              <a:buFont typeface="Arial" charset="0"/>
              <a:buChar char="•"/>
            </a:pPr>
            <a:r>
              <a:rPr lang="en-US" dirty="0" smtClean="0">
                <a:latin typeface="Arial" charset="0"/>
                <a:cs typeface="Arial" charset="0"/>
              </a:rPr>
              <a:t>  ~350 sites w/current cost-to-complete estimate = ~$250M</a:t>
            </a:r>
          </a:p>
          <a:p>
            <a:pPr>
              <a:buFont typeface="Arial" charset="0"/>
              <a:buChar char="•"/>
            </a:pPr>
            <a:r>
              <a:rPr lang="en-US" dirty="0" smtClean="0">
                <a:latin typeface="Arial" charset="0"/>
                <a:cs typeface="Arial" charset="0"/>
              </a:rPr>
              <a:t>  High regulatory interest due to nature of sites.</a:t>
            </a:r>
          </a:p>
          <a:p>
            <a:pPr>
              <a:buFont typeface="Arial" charset="0"/>
              <a:buChar char="•"/>
            </a:pPr>
            <a:endParaRPr lang="en-US" dirty="0">
              <a:latin typeface="Arial" charset="0"/>
              <a:cs typeface="Arial" charset="0"/>
            </a:endParaRPr>
          </a:p>
        </p:txBody>
      </p:sp>
      <p:sp>
        <p:nvSpPr>
          <p:cNvPr id="4" name="Date Placeholder 3"/>
          <p:cNvSpPr>
            <a:spLocks noGrp="1"/>
          </p:cNvSpPr>
          <p:nvPr>
            <p:ph type="dt" sz="half" idx="10"/>
          </p:nvPr>
        </p:nvSpPr>
        <p:spPr/>
        <p:txBody>
          <a:bodyPr/>
          <a:lstStyle/>
          <a:p>
            <a:pPr>
              <a:defRPr/>
            </a:pPr>
            <a:r>
              <a:rPr lang="en-US" smtClean="0"/>
              <a:t>16 Dec 11</a:t>
            </a:r>
            <a:endParaRPr lang="en-US" dirty="0"/>
          </a:p>
        </p:txBody>
      </p:sp>
      <p:sp>
        <p:nvSpPr>
          <p:cNvPr id="5" name="Slide Number Placeholder 4"/>
          <p:cNvSpPr>
            <a:spLocks noGrp="1"/>
          </p:cNvSpPr>
          <p:nvPr>
            <p:ph type="sldNum" sz="quarter" idx="11"/>
          </p:nvPr>
        </p:nvSpPr>
        <p:spPr/>
        <p:txBody>
          <a:bodyPr/>
          <a:lstStyle/>
          <a:p>
            <a:pPr>
              <a:defRPr/>
            </a:pPr>
            <a:r>
              <a:rPr lang="en-US" dirty="0" smtClean="0"/>
              <a:t>12</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715963" y="1981200"/>
            <a:ext cx="8626475" cy="5073650"/>
          </a:xfrm>
          <a:prstGeom prst="rect">
            <a:avLst/>
          </a:prstGeom>
          <a:noFill/>
          <a:ln w="9525">
            <a:noFill/>
            <a:miter lim="800000"/>
            <a:headEnd/>
            <a:tailEnd/>
          </a:ln>
        </p:spPr>
        <p:txBody>
          <a:bodyPr lIns="102568" tIns="51284" rIns="102568" bIns="51284"/>
          <a:lstStyle/>
          <a:p>
            <a:pPr marL="382588" indent="-382588" defTabSz="1019175">
              <a:spcBef>
                <a:spcPct val="20000"/>
              </a:spcBef>
              <a:buClr>
                <a:schemeClr val="tx1"/>
              </a:buClr>
            </a:pPr>
            <a:endParaRPr lang="en-US" sz="6000" b="1" dirty="0">
              <a:latin typeface="Arial" charset="0"/>
            </a:endParaRPr>
          </a:p>
        </p:txBody>
      </p:sp>
      <p:sp>
        <p:nvSpPr>
          <p:cNvPr id="6" name="TextBox 5"/>
          <p:cNvSpPr txBox="1"/>
          <p:nvPr/>
        </p:nvSpPr>
        <p:spPr>
          <a:xfrm>
            <a:off x="3361365" y="3401564"/>
            <a:ext cx="3876561" cy="1107996"/>
          </a:xfrm>
          <a:prstGeom prst="rect">
            <a:avLst/>
          </a:prstGeom>
          <a:noFill/>
        </p:spPr>
        <p:txBody>
          <a:bodyPr wrap="square" rtlCol="0">
            <a:spAutoFit/>
          </a:bodyPr>
          <a:lstStyle/>
          <a:p>
            <a:r>
              <a:rPr lang="en-US" sz="6600" b="1" dirty="0" smtClean="0">
                <a:latin typeface="Arial" pitchFamily="34" charset="0"/>
                <a:cs typeface="Arial" pitchFamily="34" charset="0"/>
              </a:rPr>
              <a:t>Back-up</a:t>
            </a:r>
            <a:endParaRPr lang="en-US" sz="6600" b="1"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pPr>
              <a:defRPr/>
            </a:pPr>
            <a:r>
              <a:rPr lang="en-US" smtClean="0"/>
              <a:t>16 Dec 11</a:t>
            </a:r>
            <a:endParaRPr lang="en-US" dirty="0"/>
          </a:p>
        </p:txBody>
      </p:sp>
      <p:sp>
        <p:nvSpPr>
          <p:cNvPr id="5" name="Slide Number Placeholder 4"/>
          <p:cNvSpPr>
            <a:spLocks noGrp="1"/>
          </p:cNvSpPr>
          <p:nvPr>
            <p:ph type="sldNum" sz="quarter" idx="11"/>
          </p:nvPr>
        </p:nvSpPr>
        <p:spPr/>
        <p:txBody>
          <a:bodyPr/>
          <a:lstStyle/>
          <a:p>
            <a:pPr>
              <a:defRPr/>
            </a:pPr>
            <a:r>
              <a:rPr lang="en-US" dirty="0" smtClean="0"/>
              <a:t>13</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288925" y="2001838"/>
            <a:ext cx="9066213" cy="4708981"/>
          </a:xfrm>
          <a:prstGeom prst="rect">
            <a:avLst/>
          </a:prstGeom>
          <a:noFill/>
          <a:ln w="12700">
            <a:noFill/>
            <a:miter lim="800000"/>
            <a:headEnd type="none" w="sm" len="sm"/>
            <a:tailEnd type="none" w="sm" len="sm"/>
          </a:ln>
        </p:spPr>
        <p:txBody>
          <a:bodyPr>
            <a:spAutoFit/>
          </a:bodyPr>
          <a:lstStyle/>
          <a:p>
            <a:r>
              <a:rPr lang="en-US" b="1" dirty="0">
                <a:solidFill>
                  <a:schemeClr val="tx2"/>
                </a:solidFill>
                <a:latin typeface="Arial" charset="0"/>
              </a:rPr>
              <a:t>MISSION</a:t>
            </a:r>
          </a:p>
          <a:p>
            <a:r>
              <a:rPr lang="en-US" dirty="0">
                <a:latin typeface="Arial" pitchFamily="34" charset="0"/>
                <a:cs typeface="Arial" pitchFamily="34" charset="0"/>
              </a:rPr>
              <a:t>The Environmental Programs Division supports military readiness by obtaining and providing resources, guidance, and customer assistance while protecting human health and environment to ensure Army National Guard compliance with all applicable laws, regulations, and policies</a:t>
            </a:r>
            <a:r>
              <a:rPr lang="en-US" dirty="0" smtClean="0">
                <a:latin typeface="Arial" pitchFamily="34" charset="0"/>
                <a:cs typeface="Arial" pitchFamily="34" charset="0"/>
              </a:rPr>
              <a:t>.</a:t>
            </a:r>
          </a:p>
          <a:p>
            <a:endParaRPr lang="en-US" b="1" dirty="0">
              <a:solidFill>
                <a:schemeClr val="tx2"/>
              </a:solidFill>
              <a:latin typeface="Arial" charset="0"/>
            </a:endParaRPr>
          </a:p>
          <a:p>
            <a:r>
              <a:rPr lang="en-US" b="1" dirty="0">
                <a:solidFill>
                  <a:schemeClr val="tx2"/>
                </a:solidFill>
                <a:latin typeface="Arial" charset="0"/>
              </a:rPr>
              <a:t>FUNCTIONS</a:t>
            </a:r>
          </a:p>
          <a:p>
            <a:pPr lvl="1"/>
            <a:r>
              <a:rPr lang="en-US" dirty="0">
                <a:solidFill>
                  <a:schemeClr val="tx2"/>
                </a:solidFill>
                <a:latin typeface="Arial" charset="0"/>
              </a:rPr>
              <a:t>Identify and Defend Requirements</a:t>
            </a:r>
          </a:p>
          <a:p>
            <a:pPr lvl="1"/>
            <a:r>
              <a:rPr lang="en-US" dirty="0">
                <a:solidFill>
                  <a:schemeClr val="tx2"/>
                </a:solidFill>
                <a:latin typeface="Arial" charset="0"/>
              </a:rPr>
              <a:t>Issue Policy and Distribute Resources</a:t>
            </a:r>
          </a:p>
          <a:p>
            <a:pPr lvl="1"/>
            <a:r>
              <a:rPr lang="en-US" dirty="0">
                <a:solidFill>
                  <a:schemeClr val="tx2"/>
                </a:solidFill>
                <a:latin typeface="Arial" charset="0"/>
              </a:rPr>
              <a:t>Manage Programs and Activities </a:t>
            </a:r>
          </a:p>
          <a:p>
            <a:pPr lvl="1"/>
            <a:r>
              <a:rPr lang="en-US" dirty="0">
                <a:solidFill>
                  <a:schemeClr val="tx2"/>
                </a:solidFill>
                <a:latin typeface="Arial" charset="0"/>
              </a:rPr>
              <a:t>Manage Regulatory Compliance</a:t>
            </a:r>
            <a:r>
              <a:rPr lang="en-US" dirty="0">
                <a:latin typeface="Arial" charset="0"/>
              </a:rPr>
              <a:t> </a:t>
            </a:r>
          </a:p>
          <a:p>
            <a:pPr lvl="1"/>
            <a:r>
              <a:rPr lang="en-US" dirty="0">
                <a:solidFill>
                  <a:schemeClr val="tx2"/>
                </a:solidFill>
                <a:latin typeface="Arial" charset="0"/>
              </a:rPr>
              <a:t>Conserve Resources </a:t>
            </a:r>
          </a:p>
          <a:p>
            <a:pPr lvl="1"/>
            <a:endParaRPr lang="en-US" dirty="0">
              <a:solidFill>
                <a:schemeClr val="tx2"/>
              </a:solidFill>
              <a:latin typeface="Arial" charset="0"/>
            </a:endParaRPr>
          </a:p>
          <a:p>
            <a:r>
              <a:rPr lang="en-US" b="1" dirty="0">
                <a:solidFill>
                  <a:schemeClr val="tx2"/>
                </a:solidFill>
                <a:latin typeface="Arial" charset="0"/>
              </a:rPr>
              <a:t>FOCUS AREAS</a:t>
            </a:r>
          </a:p>
          <a:p>
            <a:pPr lvl="1"/>
            <a:r>
              <a:rPr lang="en-US" dirty="0">
                <a:solidFill>
                  <a:schemeClr val="tx2"/>
                </a:solidFill>
                <a:latin typeface="Arial" charset="0"/>
              </a:rPr>
              <a:t>Training Lands, Facilities, Federal Military </a:t>
            </a:r>
            <a:r>
              <a:rPr lang="en-US" dirty="0" smtClean="0">
                <a:solidFill>
                  <a:schemeClr val="tx2"/>
                </a:solidFill>
                <a:latin typeface="Arial" charset="0"/>
              </a:rPr>
              <a:t>Support, Clean-up</a:t>
            </a:r>
            <a:r>
              <a:rPr lang="en-US" dirty="0" smtClean="0">
                <a:latin typeface="Arial" charset="0"/>
              </a:rPr>
              <a:t> </a:t>
            </a:r>
            <a:endParaRPr lang="en-US" dirty="0">
              <a:latin typeface="Arial" charset="0"/>
            </a:endParaRPr>
          </a:p>
        </p:txBody>
      </p:sp>
      <p:sp>
        <p:nvSpPr>
          <p:cNvPr id="3075" name="Text Box 5"/>
          <p:cNvSpPr txBox="1">
            <a:spLocks noChangeArrowheads="1"/>
          </p:cNvSpPr>
          <p:nvPr/>
        </p:nvSpPr>
        <p:spPr bwMode="auto">
          <a:xfrm>
            <a:off x="1416671" y="103963"/>
            <a:ext cx="7765961" cy="1077218"/>
          </a:xfrm>
          <a:prstGeom prst="rect">
            <a:avLst/>
          </a:prstGeom>
          <a:noFill/>
          <a:ln w="12700">
            <a:noFill/>
            <a:miter lim="800000"/>
            <a:headEnd type="none" w="sm" len="sm"/>
            <a:tailEnd type="none" w="sm" len="sm"/>
          </a:ln>
        </p:spPr>
        <p:txBody>
          <a:bodyPr wrap="square">
            <a:spAutoFit/>
          </a:bodyPr>
          <a:lstStyle/>
          <a:p>
            <a:pPr algn="ctr"/>
            <a:r>
              <a:rPr lang="en-US" sz="3100" b="1" dirty="0" smtClean="0">
                <a:latin typeface="Arial" pitchFamily="34" charset="0"/>
                <a:cs typeface="Arial" pitchFamily="34" charset="0"/>
              </a:rPr>
              <a:t>Army National Guard Environmental Programs Division</a:t>
            </a:r>
            <a:endParaRPr lang="en-US" sz="3100"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pPr>
              <a:defRPr/>
            </a:pPr>
            <a:r>
              <a:rPr lang="en-US" smtClean="0"/>
              <a:t>16 Dec 11</a:t>
            </a:r>
            <a:endParaRPr lang="en-US" dirty="0"/>
          </a:p>
        </p:txBody>
      </p:sp>
      <p:sp>
        <p:nvSpPr>
          <p:cNvPr id="5" name="Slide Number Placeholder 4"/>
          <p:cNvSpPr>
            <a:spLocks noGrp="1"/>
          </p:cNvSpPr>
          <p:nvPr>
            <p:ph type="sldNum" sz="quarter" idx="11"/>
          </p:nvPr>
        </p:nvSpPr>
        <p:spPr/>
        <p:txBody>
          <a:bodyPr/>
          <a:lstStyle/>
          <a:p>
            <a:pPr>
              <a:defRPr/>
            </a:pPr>
            <a:r>
              <a:rPr lang="en-US" dirty="0" smtClean="0"/>
              <a:t>14</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676400" y="88488"/>
            <a:ext cx="7197144" cy="1295400"/>
          </a:xfrm>
        </p:spPr>
        <p:txBody>
          <a:bodyPr lIns="101882" tIns="50941" rIns="101882" bIns="50941" anchor="t"/>
          <a:lstStyle/>
          <a:p>
            <a:pPr eaLnBrk="1" hangingPunct="1"/>
            <a:r>
              <a:rPr lang="en-US" sz="3100" b="1" dirty="0" smtClean="0">
                <a:latin typeface="Arial" pitchFamily="34" charset="0"/>
                <a:cs typeface="Arial" pitchFamily="34" charset="0"/>
              </a:rPr>
              <a:t>Army National Guard Environmental Programs Division</a:t>
            </a:r>
          </a:p>
        </p:txBody>
      </p:sp>
      <p:sp>
        <p:nvSpPr>
          <p:cNvPr id="5134" name="AutoShape 22"/>
          <p:cNvSpPr>
            <a:spLocks noChangeArrowheads="1"/>
          </p:cNvSpPr>
          <p:nvPr/>
        </p:nvSpPr>
        <p:spPr bwMode="auto">
          <a:xfrm>
            <a:off x="209550" y="3934305"/>
            <a:ext cx="1844040" cy="604520"/>
          </a:xfrm>
          <a:prstGeom prst="flowChartAlternateProcess">
            <a:avLst/>
          </a:prstGeom>
          <a:solidFill>
            <a:srgbClr val="FFFFCC">
              <a:alpha val="41176"/>
            </a:srgbClr>
          </a:solidFill>
          <a:ln w="9525">
            <a:solidFill>
              <a:schemeClr val="tx1"/>
            </a:solidFill>
            <a:miter lim="800000"/>
            <a:headEnd/>
            <a:tailEnd/>
          </a:ln>
        </p:spPr>
        <p:txBody>
          <a:bodyPr wrap="none" lIns="101882" tIns="50941" rIns="101882" bIns="50941" anchor="ctr"/>
          <a:lstStyle/>
          <a:p>
            <a:pPr algn="ctr">
              <a:lnSpc>
                <a:spcPct val="75000"/>
              </a:lnSpc>
            </a:pPr>
            <a:r>
              <a:rPr lang="en-US" sz="1600" dirty="0">
                <a:latin typeface="Calibri" pitchFamily="34" charset="0"/>
              </a:rPr>
              <a:t>Chief, (AGR)</a:t>
            </a:r>
          </a:p>
          <a:p>
            <a:pPr algn="ctr">
              <a:lnSpc>
                <a:spcPct val="75000"/>
              </a:lnSpc>
            </a:pPr>
            <a:r>
              <a:rPr lang="en-US" sz="1600" dirty="0">
                <a:latin typeface="Calibri" pitchFamily="34" charset="0"/>
              </a:rPr>
              <a:t>Compliance Branch</a:t>
            </a:r>
          </a:p>
        </p:txBody>
      </p:sp>
      <p:sp>
        <p:nvSpPr>
          <p:cNvPr id="5135" name="AutoShape 23"/>
          <p:cNvSpPr>
            <a:spLocks noChangeArrowheads="1"/>
          </p:cNvSpPr>
          <p:nvPr/>
        </p:nvSpPr>
        <p:spPr bwMode="auto">
          <a:xfrm>
            <a:off x="2137410" y="3934305"/>
            <a:ext cx="2011680" cy="604520"/>
          </a:xfrm>
          <a:prstGeom prst="flowChartAlternateProcess">
            <a:avLst/>
          </a:prstGeom>
          <a:solidFill>
            <a:srgbClr val="FFFFCC">
              <a:alpha val="41176"/>
            </a:srgbClr>
          </a:solidFill>
          <a:ln w="9525">
            <a:solidFill>
              <a:schemeClr val="tx1"/>
            </a:solidFill>
            <a:miter lim="800000"/>
            <a:headEnd/>
            <a:tailEnd/>
          </a:ln>
        </p:spPr>
        <p:txBody>
          <a:bodyPr wrap="none" lIns="101882" tIns="50941" rIns="101882" bIns="50941" anchor="ctr"/>
          <a:lstStyle/>
          <a:p>
            <a:pPr algn="ctr">
              <a:lnSpc>
                <a:spcPct val="75000"/>
              </a:lnSpc>
            </a:pPr>
            <a:r>
              <a:rPr lang="en-US" sz="1600" dirty="0">
                <a:latin typeface="Calibri" pitchFamily="34" charset="0"/>
              </a:rPr>
              <a:t>Chief, (DAC)</a:t>
            </a:r>
          </a:p>
          <a:p>
            <a:pPr algn="ctr">
              <a:lnSpc>
                <a:spcPct val="75000"/>
              </a:lnSpc>
            </a:pPr>
            <a:r>
              <a:rPr lang="en-US" sz="1600" dirty="0">
                <a:latin typeface="Calibri" pitchFamily="34" charset="0"/>
              </a:rPr>
              <a:t>Training &amp;Infrastructure</a:t>
            </a:r>
          </a:p>
          <a:p>
            <a:pPr algn="ctr">
              <a:lnSpc>
                <a:spcPct val="75000"/>
              </a:lnSpc>
            </a:pPr>
            <a:r>
              <a:rPr lang="en-US" sz="1600" dirty="0">
                <a:latin typeface="Calibri" pitchFamily="34" charset="0"/>
              </a:rPr>
              <a:t> Branch</a:t>
            </a:r>
          </a:p>
        </p:txBody>
      </p:sp>
      <p:sp>
        <p:nvSpPr>
          <p:cNvPr id="5136" name="AutoShape 24"/>
          <p:cNvSpPr>
            <a:spLocks noChangeArrowheads="1"/>
          </p:cNvSpPr>
          <p:nvPr/>
        </p:nvSpPr>
        <p:spPr bwMode="auto">
          <a:xfrm>
            <a:off x="4232910" y="3934305"/>
            <a:ext cx="1927860" cy="604520"/>
          </a:xfrm>
          <a:prstGeom prst="flowChartAlternateProcess">
            <a:avLst/>
          </a:prstGeom>
          <a:solidFill>
            <a:srgbClr val="FFFFCC">
              <a:alpha val="41176"/>
            </a:srgbClr>
          </a:solidFill>
          <a:ln w="9525">
            <a:solidFill>
              <a:schemeClr val="tx1"/>
            </a:solidFill>
            <a:miter lim="800000"/>
            <a:headEnd/>
            <a:tailEnd/>
          </a:ln>
        </p:spPr>
        <p:txBody>
          <a:bodyPr wrap="none" lIns="101882" tIns="50941" rIns="101882" bIns="50941" anchor="ctr"/>
          <a:lstStyle/>
          <a:p>
            <a:pPr algn="ctr">
              <a:lnSpc>
                <a:spcPct val="75000"/>
              </a:lnSpc>
            </a:pPr>
            <a:r>
              <a:rPr lang="en-US" sz="1600" dirty="0">
                <a:latin typeface="Calibri" pitchFamily="34" charset="0"/>
              </a:rPr>
              <a:t>Chief, (DAC)</a:t>
            </a:r>
            <a:br>
              <a:rPr lang="en-US" sz="1600" dirty="0">
                <a:latin typeface="Calibri" pitchFamily="34" charset="0"/>
              </a:rPr>
            </a:br>
            <a:r>
              <a:rPr lang="en-US" sz="1600" dirty="0">
                <a:latin typeface="Calibri" pitchFamily="34" charset="0"/>
              </a:rPr>
              <a:t>Cleanup &amp; Restoration</a:t>
            </a:r>
          </a:p>
          <a:p>
            <a:pPr algn="ctr">
              <a:lnSpc>
                <a:spcPct val="75000"/>
              </a:lnSpc>
            </a:pPr>
            <a:r>
              <a:rPr lang="en-US" sz="1600" dirty="0">
                <a:latin typeface="Calibri" pitchFamily="34" charset="0"/>
              </a:rPr>
              <a:t> Branch</a:t>
            </a:r>
          </a:p>
        </p:txBody>
      </p:sp>
      <p:sp>
        <p:nvSpPr>
          <p:cNvPr id="5137" name="AutoShape 25"/>
          <p:cNvSpPr>
            <a:spLocks noChangeArrowheads="1"/>
          </p:cNvSpPr>
          <p:nvPr/>
        </p:nvSpPr>
        <p:spPr bwMode="auto">
          <a:xfrm>
            <a:off x="6303963" y="3934305"/>
            <a:ext cx="1651953" cy="604520"/>
          </a:xfrm>
          <a:prstGeom prst="flowChartAlternateProcess">
            <a:avLst/>
          </a:prstGeom>
          <a:solidFill>
            <a:srgbClr val="FFFFCC">
              <a:alpha val="41176"/>
            </a:srgbClr>
          </a:solidFill>
          <a:ln w="9525">
            <a:solidFill>
              <a:schemeClr val="tx1"/>
            </a:solidFill>
            <a:miter lim="800000"/>
            <a:headEnd/>
            <a:tailEnd/>
          </a:ln>
        </p:spPr>
        <p:txBody>
          <a:bodyPr wrap="none" lIns="101882" tIns="50941" rIns="101882" bIns="50941" anchor="ctr"/>
          <a:lstStyle/>
          <a:p>
            <a:pPr algn="ctr">
              <a:lnSpc>
                <a:spcPct val="75000"/>
              </a:lnSpc>
            </a:pPr>
            <a:r>
              <a:rPr lang="en-US" sz="1600" dirty="0">
                <a:solidFill>
                  <a:srgbClr val="000000"/>
                </a:solidFill>
                <a:latin typeface="Calibri" pitchFamily="34" charset="0"/>
              </a:rPr>
              <a:t>Chief, (AGR)</a:t>
            </a:r>
          </a:p>
          <a:p>
            <a:pPr algn="ctr">
              <a:lnSpc>
                <a:spcPct val="75000"/>
              </a:lnSpc>
            </a:pPr>
            <a:r>
              <a:rPr lang="en-US" sz="1600" dirty="0">
                <a:solidFill>
                  <a:srgbClr val="000000"/>
                </a:solidFill>
                <a:latin typeface="Calibri" pitchFamily="34" charset="0"/>
              </a:rPr>
              <a:t>Requirements &amp; </a:t>
            </a:r>
          </a:p>
          <a:p>
            <a:pPr algn="ctr">
              <a:lnSpc>
                <a:spcPct val="75000"/>
              </a:lnSpc>
            </a:pPr>
            <a:r>
              <a:rPr lang="en-US" sz="1600" dirty="0">
                <a:solidFill>
                  <a:srgbClr val="000000"/>
                </a:solidFill>
                <a:latin typeface="Calibri" pitchFamily="34" charset="0"/>
              </a:rPr>
              <a:t>Analysis Branch</a:t>
            </a:r>
          </a:p>
        </p:txBody>
      </p:sp>
      <p:sp>
        <p:nvSpPr>
          <p:cNvPr id="5139" name="AutoShape 29"/>
          <p:cNvSpPr>
            <a:spLocks noChangeArrowheads="1"/>
          </p:cNvSpPr>
          <p:nvPr/>
        </p:nvSpPr>
        <p:spPr bwMode="auto">
          <a:xfrm>
            <a:off x="6244590" y="4884265"/>
            <a:ext cx="1760220" cy="1160935"/>
          </a:xfrm>
          <a:prstGeom prst="flowChartAlternateProcess">
            <a:avLst/>
          </a:prstGeom>
          <a:solidFill>
            <a:srgbClr val="FFFFCC">
              <a:alpha val="41176"/>
            </a:srgbClr>
          </a:solidFill>
          <a:ln w="9525">
            <a:solidFill>
              <a:schemeClr val="tx1"/>
            </a:solidFill>
            <a:miter lim="800000"/>
            <a:headEnd/>
            <a:tailEnd/>
          </a:ln>
        </p:spPr>
        <p:txBody>
          <a:bodyPr wrap="none" lIns="101882" tIns="50941" rIns="101882" bIns="50941"/>
          <a:lstStyle/>
          <a:p>
            <a:pPr>
              <a:buFontTx/>
              <a:buChar char="•"/>
            </a:pPr>
            <a:r>
              <a:rPr lang="en-US" sz="1600" dirty="0">
                <a:latin typeface="Calibri" pitchFamily="34" charset="0"/>
              </a:rPr>
              <a:t>  5 AGR</a:t>
            </a:r>
          </a:p>
          <a:p>
            <a:pPr>
              <a:buFontTx/>
              <a:buChar char="•"/>
            </a:pPr>
            <a:r>
              <a:rPr lang="en-US" sz="1600" dirty="0">
                <a:latin typeface="Calibri" pitchFamily="34" charset="0"/>
              </a:rPr>
              <a:t>  3 DAC PM</a:t>
            </a:r>
          </a:p>
          <a:p>
            <a:pPr>
              <a:buFontTx/>
              <a:buChar char="•"/>
            </a:pPr>
            <a:r>
              <a:rPr lang="en-US" sz="1600" dirty="0">
                <a:latin typeface="Calibri" pitchFamily="34" charset="0"/>
              </a:rPr>
              <a:t>  3 Contractor</a:t>
            </a:r>
          </a:p>
        </p:txBody>
      </p:sp>
      <p:sp>
        <p:nvSpPr>
          <p:cNvPr id="5140" name="AutoShape 30"/>
          <p:cNvSpPr>
            <a:spLocks noChangeArrowheads="1"/>
          </p:cNvSpPr>
          <p:nvPr/>
        </p:nvSpPr>
        <p:spPr bwMode="auto">
          <a:xfrm>
            <a:off x="4313238" y="4884265"/>
            <a:ext cx="1760220" cy="1160935"/>
          </a:xfrm>
          <a:prstGeom prst="flowChartAlternateProcess">
            <a:avLst/>
          </a:prstGeom>
          <a:solidFill>
            <a:srgbClr val="FFFFCC">
              <a:alpha val="41176"/>
            </a:srgbClr>
          </a:solidFill>
          <a:ln w="9525">
            <a:solidFill>
              <a:schemeClr val="tx1"/>
            </a:solidFill>
            <a:miter lim="800000"/>
            <a:headEnd/>
            <a:tailEnd/>
          </a:ln>
        </p:spPr>
        <p:txBody>
          <a:bodyPr wrap="none" lIns="101882" tIns="50941" rIns="101882" bIns="50941"/>
          <a:lstStyle/>
          <a:p>
            <a:pPr>
              <a:buFontTx/>
              <a:buChar char="•"/>
            </a:pPr>
            <a:r>
              <a:rPr lang="en-US" sz="1600" dirty="0">
                <a:latin typeface="Calibri" pitchFamily="34" charset="0"/>
              </a:rPr>
              <a:t>  3 AGR</a:t>
            </a:r>
          </a:p>
          <a:p>
            <a:pPr>
              <a:buFontTx/>
              <a:buChar char="•"/>
            </a:pPr>
            <a:r>
              <a:rPr lang="en-US" sz="1600" dirty="0">
                <a:latin typeface="Calibri" pitchFamily="34" charset="0"/>
              </a:rPr>
              <a:t>  5 DAC</a:t>
            </a:r>
          </a:p>
          <a:p>
            <a:pPr>
              <a:buFontTx/>
              <a:buChar char="•"/>
            </a:pPr>
            <a:r>
              <a:rPr lang="en-US" sz="1600" dirty="0">
                <a:latin typeface="Calibri" pitchFamily="34" charset="0"/>
              </a:rPr>
              <a:t>  3 Contractors</a:t>
            </a:r>
          </a:p>
        </p:txBody>
      </p:sp>
      <p:sp>
        <p:nvSpPr>
          <p:cNvPr id="5141" name="AutoShape 31"/>
          <p:cNvSpPr>
            <a:spLocks noChangeArrowheads="1"/>
          </p:cNvSpPr>
          <p:nvPr/>
        </p:nvSpPr>
        <p:spPr bwMode="auto">
          <a:xfrm>
            <a:off x="247968" y="4902258"/>
            <a:ext cx="1760220" cy="1142943"/>
          </a:xfrm>
          <a:prstGeom prst="flowChartAlternateProcess">
            <a:avLst/>
          </a:prstGeom>
          <a:solidFill>
            <a:srgbClr val="FFFFCC">
              <a:alpha val="41176"/>
            </a:srgbClr>
          </a:solidFill>
          <a:ln w="9525">
            <a:solidFill>
              <a:schemeClr val="tx1"/>
            </a:solidFill>
            <a:miter lim="800000"/>
            <a:headEnd/>
            <a:tailEnd/>
          </a:ln>
        </p:spPr>
        <p:txBody>
          <a:bodyPr wrap="none" lIns="101882" tIns="50941" rIns="101882" bIns="50941"/>
          <a:lstStyle/>
          <a:p>
            <a:pPr>
              <a:buFontTx/>
              <a:buChar char="•"/>
            </a:pPr>
            <a:r>
              <a:rPr lang="en-US" sz="1600" dirty="0">
                <a:latin typeface="Calibri" pitchFamily="34" charset="0"/>
              </a:rPr>
              <a:t>  4 AGR</a:t>
            </a:r>
          </a:p>
          <a:p>
            <a:pPr>
              <a:buFontTx/>
              <a:buChar char="•"/>
            </a:pPr>
            <a:r>
              <a:rPr lang="en-US" sz="1600" dirty="0">
                <a:latin typeface="Calibri" pitchFamily="34" charset="0"/>
              </a:rPr>
              <a:t>  7 DAC</a:t>
            </a:r>
          </a:p>
          <a:p>
            <a:pPr>
              <a:buFontTx/>
              <a:buChar char="•"/>
            </a:pPr>
            <a:r>
              <a:rPr lang="en-US" sz="1600" dirty="0">
                <a:latin typeface="Calibri" pitchFamily="34" charset="0"/>
              </a:rPr>
              <a:t>  3 Contractors</a:t>
            </a:r>
          </a:p>
          <a:p>
            <a:pPr>
              <a:buFontTx/>
              <a:buChar char="•"/>
            </a:pPr>
            <a:endParaRPr lang="en-US" sz="1600" dirty="0">
              <a:latin typeface="Calibri" pitchFamily="34" charset="0"/>
            </a:endParaRPr>
          </a:p>
        </p:txBody>
      </p:sp>
      <p:sp>
        <p:nvSpPr>
          <p:cNvPr id="5142" name="AutoShape 32"/>
          <p:cNvSpPr>
            <a:spLocks noChangeArrowheads="1"/>
          </p:cNvSpPr>
          <p:nvPr/>
        </p:nvSpPr>
        <p:spPr bwMode="auto">
          <a:xfrm>
            <a:off x="2305050" y="4898659"/>
            <a:ext cx="1760220" cy="1146541"/>
          </a:xfrm>
          <a:prstGeom prst="flowChartAlternateProcess">
            <a:avLst/>
          </a:prstGeom>
          <a:solidFill>
            <a:srgbClr val="FFFFCC">
              <a:alpha val="41176"/>
            </a:srgbClr>
          </a:solidFill>
          <a:ln w="9525">
            <a:solidFill>
              <a:schemeClr val="tx1"/>
            </a:solidFill>
            <a:miter lim="800000"/>
            <a:headEnd/>
            <a:tailEnd/>
          </a:ln>
        </p:spPr>
        <p:txBody>
          <a:bodyPr wrap="none" lIns="101882" tIns="50941" rIns="101882" bIns="50941"/>
          <a:lstStyle/>
          <a:p>
            <a:pPr>
              <a:buFontTx/>
              <a:buChar char="•"/>
            </a:pPr>
            <a:r>
              <a:rPr lang="en-US" sz="1600" dirty="0">
                <a:latin typeface="Calibri" pitchFamily="34" charset="0"/>
              </a:rPr>
              <a:t>  5 AGR</a:t>
            </a:r>
          </a:p>
          <a:p>
            <a:pPr>
              <a:buFontTx/>
              <a:buChar char="•"/>
            </a:pPr>
            <a:r>
              <a:rPr lang="en-US" sz="1600" dirty="0">
                <a:latin typeface="Calibri" pitchFamily="34" charset="0"/>
              </a:rPr>
              <a:t>  12 DAC</a:t>
            </a:r>
          </a:p>
          <a:p>
            <a:pPr>
              <a:buFontTx/>
              <a:buChar char="•"/>
            </a:pPr>
            <a:r>
              <a:rPr lang="en-US" sz="1600" dirty="0">
                <a:latin typeface="Calibri" pitchFamily="34" charset="0"/>
              </a:rPr>
              <a:t>  4 Contractors</a:t>
            </a:r>
          </a:p>
          <a:p>
            <a:pPr>
              <a:buFontTx/>
              <a:buChar char="•"/>
            </a:pPr>
            <a:endParaRPr lang="en-US" sz="1600" dirty="0">
              <a:latin typeface="Calibri" pitchFamily="34" charset="0"/>
            </a:endParaRPr>
          </a:p>
        </p:txBody>
      </p:sp>
      <p:sp>
        <p:nvSpPr>
          <p:cNvPr id="5145" name="Line 38"/>
          <p:cNvSpPr>
            <a:spLocks noChangeShapeType="1"/>
          </p:cNvSpPr>
          <p:nvPr/>
        </p:nvSpPr>
        <p:spPr bwMode="auto">
          <a:xfrm>
            <a:off x="7086283" y="4538825"/>
            <a:ext cx="0" cy="345440"/>
          </a:xfrm>
          <a:prstGeom prst="line">
            <a:avLst/>
          </a:prstGeom>
          <a:noFill/>
          <a:ln w="9525">
            <a:solidFill>
              <a:schemeClr val="tx1"/>
            </a:solidFill>
            <a:round/>
            <a:headEnd/>
            <a:tailEnd/>
          </a:ln>
        </p:spPr>
        <p:txBody>
          <a:bodyPr lIns="101882" tIns="50941" rIns="101882" bIns="50941"/>
          <a:lstStyle/>
          <a:p>
            <a:endParaRPr lang="en-US" dirty="0"/>
          </a:p>
        </p:txBody>
      </p:sp>
      <p:sp>
        <p:nvSpPr>
          <p:cNvPr id="5148" name="Line 44"/>
          <p:cNvSpPr>
            <a:spLocks noChangeShapeType="1"/>
          </p:cNvSpPr>
          <p:nvPr/>
        </p:nvSpPr>
        <p:spPr bwMode="auto">
          <a:xfrm>
            <a:off x="1117600" y="3416145"/>
            <a:ext cx="5951220" cy="0"/>
          </a:xfrm>
          <a:prstGeom prst="line">
            <a:avLst/>
          </a:prstGeom>
          <a:noFill/>
          <a:ln w="9525">
            <a:solidFill>
              <a:schemeClr val="tx1"/>
            </a:solidFill>
            <a:round/>
            <a:headEnd/>
            <a:tailEnd/>
          </a:ln>
        </p:spPr>
        <p:txBody>
          <a:bodyPr lIns="101882" tIns="50941" rIns="101882" bIns="50941"/>
          <a:lstStyle/>
          <a:p>
            <a:endParaRPr lang="en-US" dirty="0"/>
          </a:p>
        </p:txBody>
      </p:sp>
      <p:sp>
        <p:nvSpPr>
          <p:cNvPr id="5150" name="Line 46"/>
          <p:cNvSpPr>
            <a:spLocks noChangeShapeType="1"/>
          </p:cNvSpPr>
          <p:nvPr/>
        </p:nvSpPr>
        <p:spPr bwMode="auto">
          <a:xfrm>
            <a:off x="7082790" y="3416145"/>
            <a:ext cx="0" cy="518160"/>
          </a:xfrm>
          <a:prstGeom prst="line">
            <a:avLst/>
          </a:prstGeom>
          <a:noFill/>
          <a:ln w="9525">
            <a:solidFill>
              <a:schemeClr val="tx1"/>
            </a:solidFill>
            <a:round/>
            <a:headEnd/>
            <a:tailEnd/>
          </a:ln>
        </p:spPr>
        <p:txBody>
          <a:bodyPr lIns="101882" tIns="50941" rIns="101882" bIns="50941"/>
          <a:lstStyle/>
          <a:p>
            <a:endParaRPr lang="en-US" dirty="0"/>
          </a:p>
        </p:txBody>
      </p:sp>
      <p:sp>
        <p:nvSpPr>
          <p:cNvPr id="5151" name="Line 47"/>
          <p:cNvSpPr>
            <a:spLocks noChangeShapeType="1"/>
          </p:cNvSpPr>
          <p:nvPr/>
        </p:nvSpPr>
        <p:spPr bwMode="auto">
          <a:xfrm>
            <a:off x="5154930" y="3416145"/>
            <a:ext cx="0" cy="518160"/>
          </a:xfrm>
          <a:prstGeom prst="line">
            <a:avLst/>
          </a:prstGeom>
          <a:noFill/>
          <a:ln w="9525">
            <a:solidFill>
              <a:schemeClr val="tx1"/>
            </a:solidFill>
            <a:round/>
            <a:headEnd/>
            <a:tailEnd/>
          </a:ln>
        </p:spPr>
        <p:txBody>
          <a:bodyPr lIns="101882" tIns="50941" rIns="101882" bIns="50941"/>
          <a:lstStyle/>
          <a:p>
            <a:endParaRPr lang="en-US" dirty="0"/>
          </a:p>
        </p:txBody>
      </p:sp>
      <p:sp>
        <p:nvSpPr>
          <p:cNvPr id="5152" name="Line 48"/>
          <p:cNvSpPr>
            <a:spLocks noChangeShapeType="1"/>
          </p:cNvSpPr>
          <p:nvPr/>
        </p:nvSpPr>
        <p:spPr bwMode="auto">
          <a:xfrm>
            <a:off x="3185160" y="3416145"/>
            <a:ext cx="0" cy="518160"/>
          </a:xfrm>
          <a:prstGeom prst="line">
            <a:avLst/>
          </a:prstGeom>
          <a:noFill/>
          <a:ln w="9525">
            <a:solidFill>
              <a:schemeClr val="tx1"/>
            </a:solidFill>
            <a:round/>
            <a:headEnd/>
            <a:tailEnd/>
          </a:ln>
        </p:spPr>
        <p:txBody>
          <a:bodyPr lIns="101882" tIns="50941" rIns="101882" bIns="50941"/>
          <a:lstStyle/>
          <a:p>
            <a:endParaRPr lang="en-US" dirty="0"/>
          </a:p>
        </p:txBody>
      </p:sp>
      <p:sp>
        <p:nvSpPr>
          <p:cNvPr id="5153" name="Line 49"/>
          <p:cNvSpPr>
            <a:spLocks noChangeShapeType="1"/>
          </p:cNvSpPr>
          <p:nvPr/>
        </p:nvSpPr>
        <p:spPr bwMode="auto">
          <a:xfrm>
            <a:off x="1103630" y="3416145"/>
            <a:ext cx="0" cy="518160"/>
          </a:xfrm>
          <a:prstGeom prst="line">
            <a:avLst/>
          </a:prstGeom>
          <a:noFill/>
          <a:ln w="9525">
            <a:solidFill>
              <a:schemeClr val="tx1"/>
            </a:solidFill>
            <a:round/>
            <a:headEnd/>
            <a:tailEnd/>
          </a:ln>
        </p:spPr>
        <p:txBody>
          <a:bodyPr lIns="101882" tIns="50941" rIns="101882" bIns="50941"/>
          <a:lstStyle/>
          <a:p>
            <a:endParaRPr lang="en-US" dirty="0"/>
          </a:p>
        </p:txBody>
      </p:sp>
      <p:sp>
        <p:nvSpPr>
          <p:cNvPr id="5154" name="Line 50"/>
          <p:cNvSpPr>
            <a:spLocks noChangeShapeType="1"/>
          </p:cNvSpPr>
          <p:nvPr/>
        </p:nvSpPr>
        <p:spPr bwMode="auto">
          <a:xfrm>
            <a:off x="1131570" y="4538825"/>
            <a:ext cx="0" cy="345440"/>
          </a:xfrm>
          <a:prstGeom prst="line">
            <a:avLst/>
          </a:prstGeom>
          <a:noFill/>
          <a:ln w="9525">
            <a:solidFill>
              <a:schemeClr val="tx1"/>
            </a:solidFill>
            <a:round/>
            <a:headEnd/>
            <a:tailEnd/>
          </a:ln>
        </p:spPr>
        <p:txBody>
          <a:bodyPr lIns="101882" tIns="50941" rIns="101882" bIns="50941"/>
          <a:lstStyle/>
          <a:p>
            <a:endParaRPr lang="en-US" dirty="0"/>
          </a:p>
        </p:txBody>
      </p:sp>
      <p:sp>
        <p:nvSpPr>
          <p:cNvPr id="5157" name="Line 54"/>
          <p:cNvSpPr>
            <a:spLocks noChangeShapeType="1"/>
          </p:cNvSpPr>
          <p:nvPr/>
        </p:nvSpPr>
        <p:spPr bwMode="auto">
          <a:xfrm>
            <a:off x="3171190" y="4538825"/>
            <a:ext cx="0" cy="345440"/>
          </a:xfrm>
          <a:prstGeom prst="line">
            <a:avLst/>
          </a:prstGeom>
          <a:noFill/>
          <a:ln w="9525">
            <a:solidFill>
              <a:schemeClr val="tx1"/>
            </a:solidFill>
            <a:round/>
            <a:headEnd/>
            <a:tailEnd/>
          </a:ln>
        </p:spPr>
        <p:txBody>
          <a:bodyPr lIns="101882" tIns="50941" rIns="101882" bIns="50941"/>
          <a:lstStyle/>
          <a:p>
            <a:endParaRPr lang="en-US" dirty="0"/>
          </a:p>
        </p:txBody>
      </p:sp>
      <p:sp>
        <p:nvSpPr>
          <p:cNvPr id="5158" name="Line 55"/>
          <p:cNvSpPr>
            <a:spLocks noChangeShapeType="1"/>
          </p:cNvSpPr>
          <p:nvPr/>
        </p:nvSpPr>
        <p:spPr bwMode="auto">
          <a:xfrm>
            <a:off x="5154930" y="4538825"/>
            <a:ext cx="0" cy="345440"/>
          </a:xfrm>
          <a:prstGeom prst="line">
            <a:avLst/>
          </a:prstGeom>
          <a:noFill/>
          <a:ln w="9525">
            <a:solidFill>
              <a:schemeClr val="tx1"/>
            </a:solidFill>
            <a:round/>
            <a:headEnd/>
            <a:tailEnd/>
          </a:ln>
        </p:spPr>
        <p:txBody>
          <a:bodyPr lIns="101882" tIns="50941" rIns="101882" bIns="50941"/>
          <a:lstStyle/>
          <a:p>
            <a:endParaRPr lang="en-US" dirty="0"/>
          </a:p>
        </p:txBody>
      </p:sp>
      <p:sp>
        <p:nvSpPr>
          <p:cNvPr id="5159" name="Text Box 56"/>
          <p:cNvSpPr txBox="1">
            <a:spLocks noChangeArrowheads="1"/>
          </p:cNvSpPr>
          <p:nvPr/>
        </p:nvSpPr>
        <p:spPr bwMode="auto">
          <a:xfrm>
            <a:off x="10208578" y="6086581"/>
            <a:ext cx="205819" cy="410654"/>
          </a:xfrm>
          <a:prstGeom prst="rect">
            <a:avLst/>
          </a:prstGeom>
          <a:solidFill>
            <a:srgbClr val="FFFFCC"/>
          </a:solidFill>
          <a:ln w="9525">
            <a:noFill/>
            <a:miter lim="800000"/>
            <a:headEnd/>
            <a:tailEnd/>
          </a:ln>
        </p:spPr>
        <p:txBody>
          <a:bodyPr wrap="none" lIns="101882" tIns="50941" rIns="101882" bIns="50941">
            <a:spAutoFit/>
          </a:bodyPr>
          <a:lstStyle/>
          <a:p>
            <a:endParaRPr lang="en-US" dirty="0">
              <a:solidFill>
                <a:srgbClr val="000000"/>
              </a:solidFill>
            </a:endParaRPr>
          </a:p>
        </p:txBody>
      </p:sp>
      <p:sp>
        <p:nvSpPr>
          <p:cNvPr id="5160" name="Text Box 57"/>
          <p:cNvSpPr txBox="1">
            <a:spLocks noChangeArrowheads="1"/>
          </p:cNvSpPr>
          <p:nvPr/>
        </p:nvSpPr>
        <p:spPr bwMode="auto">
          <a:xfrm>
            <a:off x="8409940" y="3627121"/>
            <a:ext cx="1480820" cy="1103151"/>
          </a:xfrm>
          <a:prstGeom prst="rect">
            <a:avLst/>
          </a:prstGeom>
          <a:solidFill>
            <a:srgbClr val="FFFFCC">
              <a:alpha val="47058"/>
            </a:srgbClr>
          </a:solidFill>
          <a:ln w="9525">
            <a:solidFill>
              <a:schemeClr val="tx1"/>
            </a:solidFill>
            <a:miter lim="800000"/>
            <a:headEnd/>
            <a:tailEnd/>
          </a:ln>
        </p:spPr>
        <p:txBody>
          <a:bodyPr wrap="square" lIns="101882" tIns="50941" rIns="101882" bIns="50941">
            <a:spAutoFit/>
          </a:bodyPr>
          <a:lstStyle/>
          <a:p>
            <a:r>
              <a:rPr lang="en-US" sz="1100" b="1" u="sng" dirty="0">
                <a:latin typeface="Calibri" pitchFamily="34" charset="0"/>
              </a:rPr>
              <a:t>PERSONNEL RECAP</a:t>
            </a:r>
          </a:p>
          <a:p>
            <a:r>
              <a:rPr lang="en-US" sz="1100" b="1" dirty="0">
                <a:latin typeface="Calibri" pitchFamily="34" charset="0"/>
              </a:rPr>
              <a:t>                         AUTH   </a:t>
            </a:r>
          </a:p>
          <a:p>
            <a:r>
              <a:rPr lang="en-US" sz="1100" b="1" dirty="0">
                <a:latin typeface="Calibri" pitchFamily="34" charset="0"/>
              </a:rPr>
              <a:t>AGR………        21        </a:t>
            </a:r>
          </a:p>
          <a:p>
            <a:r>
              <a:rPr lang="en-US" sz="1100" b="1" dirty="0">
                <a:latin typeface="Calibri" pitchFamily="34" charset="0"/>
              </a:rPr>
              <a:t>CIV……….         29        </a:t>
            </a:r>
          </a:p>
          <a:p>
            <a:r>
              <a:rPr lang="en-US" sz="1100" b="1" dirty="0">
                <a:latin typeface="Calibri" pitchFamily="34" charset="0"/>
              </a:rPr>
              <a:t>CONTR….        15       </a:t>
            </a:r>
          </a:p>
          <a:p>
            <a:endParaRPr lang="en-US" sz="1000" b="1" dirty="0">
              <a:latin typeface="Calibri" pitchFamily="34" charset="0"/>
            </a:endParaRPr>
          </a:p>
        </p:txBody>
      </p:sp>
      <p:sp>
        <p:nvSpPr>
          <p:cNvPr id="43" name="AutoShape 23"/>
          <p:cNvSpPr>
            <a:spLocks noChangeArrowheads="1"/>
          </p:cNvSpPr>
          <p:nvPr/>
        </p:nvSpPr>
        <p:spPr bwMode="auto">
          <a:xfrm>
            <a:off x="3185160" y="1381760"/>
            <a:ext cx="2011680" cy="604520"/>
          </a:xfrm>
          <a:prstGeom prst="flowChartAlternateProcess">
            <a:avLst/>
          </a:prstGeom>
          <a:solidFill>
            <a:srgbClr val="FFFFCC">
              <a:alpha val="41176"/>
            </a:srgbClr>
          </a:solidFill>
          <a:ln w="9525">
            <a:solidFill>
              <a:schemeClr val="tx1"/>
            </a:solidFill>
            <a:miter lim="800000"/>
            <a:headEnd/>
            <a:tailEnd/>
          </a:ln>
        </p:spPr>
        <p:txBody>
          <a:bodyPr wrap="none" lIns="101882" tIns="50941" rIns="101882" bIns="50941" anchor="ctr"/>
          <a:lstStyle/>
          <a:p>
            <a:pPr algn="ctr">
              <a:lnSpc>
                <a:spcPct val="75000"/>
              </a:lnSpc>
            </a:pPr>
            <a:r>
              <a:rPr lang="en-US" sz="1600" dirty="0">
                <a:solidFill>
                  <a:srgbClr val="000000"/>
                </a:solidFill>
                <a:latin typeface="Calibri" pitchFamily="34" charset="0"/>
              </a:rPr>
              <a:t>Environmental </a:t>
            </a:r>
          </a:p>
          <a:p>
            <a:pPr algn="ctr">
              <a:lnSpc>
                <a:spcPct val="75000"/>
              </a:lnSpc>
            </a:pPr>
            <a:r>
              <a:rPr lang="en-US" sz="1600" dirty="0">
                <a:solidFill>
                  <a:srgbClr val="000000"/>
                </a:solidFill>
                <a:latin typeface="Calibri" pitchFamily="34" charset="0"/>
              </a:rPr>
              <a:t>Programs - HQ</a:t>
            </a:r>
            <a:endParaRPr lang="en-US" sz="1600" dirty="0">
              <a:solidFill>
                <a:srgbClr val="0000FF"/>
              </a:solidFill>
              <a:latin typeface="Calibri" pitchFamily="34" charset="0"/>
            </a:endParaRPr>
          </a:p>
        </p:txBody>
      </p:sp>
      <p:sp>
        <p:nvSpPr>
          <p:cNvPr id="44" name="AutoShape 23"/>
          <p:cNvSpPr>
            <a:spLocks noChangeArrowheads="1"/>
          </p:cNvSpPr>
          <p:nvPr/>
        </p:nvSpPr>
        <p:spPr bwMode="auto">
          <a:xfrm>
            <a:off x="3185160" y="2245360"/>
            <a:ext cx="2011680" cy="1036320"/>
          </a:xfrm>
          <a:prstGeom prst="flowChartAlternateProcess">
            <a:avLst/>
          </a:prstGeom>
          <a:solidFill>
            <a:srgbClr val="FFFFCC">
              <a:alpha val="41176"/>
            </a:srgbClr>
          </a:solidFill>
          <a:ln w="9525">
            <a:solidFill>
              <a:schemeClr val="tx1"/>
            </a:solidFill>
            <a:miter lim="800000"/>
            <a:headEnd/>
            <a:tailEnd/>
          </a:ln>
        </p:spPr>
        <p:txBody>
          <a:bodyPr wrap="none" lIns="101882" tIns="50941" rIns="101882" bIns="50941" anchor="ctr"/>
          <a:lstStyle/>
          <a:p>
            <a:pPr algn="ctr">
              <a:lnSpc>
                <a:spcPct val="75000"/>
              </a:lnSpc>
            </a:pPr>
            <a:endParaRPr lang="en-US" sz="1600" dirty="0">
              <a:solidFill>
                <a:srgbClr val="0000FF"/>
              </a:solidFill>
              <a:latin typeface="Calibri" pitchFamily="34" charset="0"/>
            </a:endParaRPr>
          </a:p>
        </p:txBody>
      </p:sp>
      <p:sp>
        <p:nvSpPr>
          <p:cNvPr id="45" name="Rectangle 44"/>
          <p:cNvSpPr/>
          <p:nvPr/>
        </p:nvSpPr>
        <p:spPr>
          <a:xfrm>
            <a:off x="3352800" y="2331720"/>
            <a:ext cx="1760220" cy="841541"/>
          </a:xfrm>
          <a:prstGeom prst="rect">
            <a:avLst/>
          </a:prstGeom>
        </p:spPr>
        <p:txBody>
          <a:bodyPr wrap="square" lIns="101882" tIns="50941" rIns="101882" bIns="50941">
            <a:spAutoFit/>
          </a:bodyPr>
          <a:lstStyle/>
          <a:p>
            <a:pPr>
              <a:buFontTx/>
              <a:buChar char="•"/>
            </a:pPr>
            <a:r>
              <a:rPr lang="en-US" sz="1600" dirty="0">
                <a:latin typeface="Calibri" pitchFamily="34" charset="0"/>
              </a:rPr>
              <a:t>  4 AGR</a:t>
            </a:r>
          </a:p>
          <a:p>
            <a:pPr>
              <a:buFontTx/>
              <a:buChar char="•"/>
            </a:pPr>
            <a:r>
              <a:rPr lang="en-US" sz="1600" dirty="0">
                <a:latin typeface="Calibri" pitchFamily="34" charset="0"/>
              </a:rPr>
              <a:t>  2 DAC</a:t>
            </a:r>
          </a:p>
          <a:p>
            <a:pPr>
              <a:buFontTx/>
              <a:buChar char="•"/>
            </a:pPr>
            <a:r>
              <a:rPr lang="en-US" sz="1600" dirty="0">
                <a:latin typeface="Calibri" pitchFamily="34" charset="0"/>
              </a:rPr>
              <a:t>  2 Contractor</a:t>
            </a:r>
          </a:p>
        </p:txBody>
      </p:sp>
      <p:sp>
        <p:nvSpPr>
          <p:cNvPr id="46" name="TextBox 45"/>
          <p:cNvSpPr txBox="1"/>
          <p:nvPr/>
        </p:nvSpPr>
        <p:spPr>
          <a:xfrm>
            <a:off x="335280" y="6563360"/>
            <a:ext cx="3390793" cy="595319"/>
          </a:xfrm>
          <a:prstGeom prst="rect">
            <a:avLst/>
          </a:prstGeom>
          <a:noFill/>
        </p:spPr>
        <p:txBody>
          <a:bodyPr wrap="none" lIns="101882" tIns="50941" rIns="101882" bIns="50941" rtlCol="0">
            <a:spAutoFit/>
          </a:bodyPr>
          <a:lstStyle/>
          <a:p>
            <a:r>
              <a:rPr lang="en-US" sz="1600" dirty="0">
                <a:latin typeface="+mj-lt"/>
              </a:rPr>
              <a:t>AGR – Active Guard Reserve/Military</a:t>
            </a:r>
          </a:p>
          <a:p>
            <a:r>
              <a:rPr lang="en-US" sz="1600" dirty="0">
                <a:latin typeface="+mj-lt"/>
              </a:rPr>
              <a:t>DAC – Department of Army Civilian</a:t>
            </a:r>
          </a:p>
        </p:txBody>
      </p:sp>
      <p:sp>
        <p:nvSpPr>
          <p:cNvPr id="26" name="Date Placeholder 25"/>
          <p:cNvSpPr>
            <a:spLocks noGrp="1"/>
          </p:cNvSpPr>
          <p:nvPr>
            <p:ph type="dt" sz="half" idx="10"/>
          </p:nvPr>
        </p:nvSpPr>
        <p:spPr/>
        <p:txBody>
          <a:bodyPr/>
          <a:lstStyle/>
          <a:p>
            <a:pPr>
              <a:defRPr/>
            </a:pPr>
            <a:r>
              <a:rPr lang="en-US" smtClean="0"/>
              <a:t>16 Dec 11</a:t>
            </a:r>
            <a:endParaRPr lang="en-US" dirty="0"/>
          </a:p>
        </p:txBody>
      </p:sp>
      <p:sp>
        <p:nvSpPr>
          <p:cNvPr id="27" name="Slide Number Placeholder 26"/>
          <p:cNvSpPr>
            <a:spLocks noGrp="1"/>
          </p:cNvSpPr>
          <p:nvPr>
            <p:ph type="sldNum" sz="quarter" idx="11"/>
          </p:nvPr>
        </p:nvSpPr>
        <p:spPr/>
        <p:txBody>
          <a:bodyPr/>
          <a:lstStyle/>
          <a:p>
            <a:pPr>
              <a:defRPr/>
            </a:pPr>
            <a:r>
              <a:rPr lang="en-US" dirty="0" smtClean="0"/>
              <a:t>15</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02920" y="0"/>
            <a:ext cx="9052560" cy="1295400"/>
          </a:xfrm>
        </p:spPr>
        <p:txBody>
          <a:bodyPr lIns="101882" tIns="50941" rIns="101882" bIns="50941"/>
          <a:lstStyle/>
          <a:p>
            <a:pPr defTabSz="1019056" eaLnBrk="1" fontAlgn="auto" hangingPunct="1">
              <a:spcBef>
                <a:spcPts val="0"/>
              </a:spcBef>
              <a:spcAft>
                <a:spcPts val="0"/>
              </a:spcAft>
              <a:defRPr/>
            </a:pPr>
            <a:r>
              <a:rPr lang="en-US" sz="2800" b="1" i="1" dirty="0" smtClean="0">
                <a:solidFill>
                  <a:srgbClr val="0000FF"/>
                </a:solidFill>
                <a:effectLst>
                  <a:outerShdw blurRad="38100" dist="38100" dir="2700000" algn="tl">
                    <a:srgbClr val="C0C0C0"/>
                  </a:outerShdw>
                </a:effectLst>
                <a:latin typeface="Arial" charset="0"/>
                <a:ea typeface="+mn-ea"/>
                <a:cs typeface="+mn-cs"/>
              </a:rPr>
              <a:t>Compliance</a:t>
            </a:r>
          </a:p>
        </p:txBody>
      </p:sp>
      <p:pic>
        <p:nvPicPr>
          <p:cNvPr id="25602" name="Picture 2"/>
          <p:cNvPicPr>
            <a:picLocks noChangeAspect="1" noChangeArrowheads="1"/>
          </p:cNvPicPr>
          <p:nvPr/>
        </p:nvPicPr>
        <p:blipFill>
          <a:blip r:embed="rId3" cstate="print"/>
          <a:srcRect/>
          <a:stretch>
            <a:fillRect/>
          </a:stretch>
        </p:blipFill>
        <p:spPr bwMode="auto">
          <a:xfrm>
            <a:off x="376238" y="1962150"/>
            <a:ext cx="9305925" cy="497205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pPr>
              <a:defRPr/>
            </a:pPr>
            <a:r>
              <a:rPr lang="en-US" smtClean="0"/>
              <a:t>16 Dec 11</a:t>
            </a:r>
            <a:endParaRPr lang="en-US" dirty="0"/>
          </a:p>
        </p:txBody>
      </p:sp>
      <p:sp>
        <p:nvSpPr>
          <p:cNvPr id="5" name="Slide Number Placeholder 4"/>
          <p:cNvSpPr>
            <a:spLocks noGrp="1"/>
          </p:cNvSpPr>
          <p:nvPr>
            <p:ph type="sldNum" sz="quarter" idx="11"/>
          </p:nvPr>
        </p:nvSpPr>
        <p:spPr/>
        <p:txBody>
          <a:bodyPr/>
          <a:lstStyle/>
          <a:p>
            <a:pPr>
              <a:defRPr/>
            </a:pPr>
            <a:r>
              <a:rPr lang="en-US" dirty="0" smtClean="0"/>
              <a:t>16</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02920" y="0"/>
            <a:ext cx="9052560" cy="1295400"/>
          </a:xfrm>
        </p:spPr>
        <p:txBody>
          <a:bodyPr lIns="101882" tIns="50941" rIns="101882" bIns="50941"/>
          <a:lstStyle/>
          <a:p>
            <a:pPr defTabSz="1019056" eaLnBrk="1" fontAlgn="auto" hangingPunct="1">
              <a:spcBef>
                <a:spcPts val="0"/>
              </a:spcBef>
              <a:spcAft>
                <a:spcPts val="0"/>
              </a:spcAft>
              <a:defRPr/>
            </a:pPr>
            <a:r>
              <a:rPr lang="en-US" sz="2800" b="1" i="1" dirty="0" smtClean="0">
                <a:solidFill>
                  <a:srgbClr val="0000FF"/>
                </a:solidFill>
                <a:effectLst>
                  <a:outerShdw blurRad="38100" dist="38100" dir="2700000" algn="tl">
                    <a:srgbClr val="C0C0C0"/>
                  </a:outerShdw>
                </a:effectLst>
                <a:latin typeface="Arial" charset="0"/>
                <a:ea typeface="+mn-ea"/>
                <a:cs typeface="+mn-cs"/>
              </a:rPr>
              <a:t>Compliance</a:t>
            </a:r>
          </a:p>
        </p:txBody>
      </p:sp>
      <p:pic>
        <p:nvPicPr>
          <p:cNvPr id="23553" name="Picture 1"/>
          <p:cNvPicPr>
            <a:picLocks noChangeAspect="1" noChangeArrowheads="1"/>
          </p:cNvPicPr>
          <p:nvPr/>
        </p:nvPicPr>
        <p:blipFill>
          <a:blip r:embed="rId3" cstate="print"/>
          <a:srcRect/>
          <a:stretch>
            <a:fillRect/>
          </a:stretch>
        </p:blipFill>
        <p:spPr bwMode="auto">
          <a:xfrm>
            <a:off x="119063" y="1862138"/>
            <a:ext cx="9865700" cy="4605337"/>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pPr>
              <a:defRPr/>
            </a:pPr>
            <a:r>
              <a:rPr lang="en-US" smtClean="0"/>
              <a:t>16 Dec 11</a:t>
            </a:r>
            <a:endParaRPr lang="en-US" dirty="0"/>
          </a:p>
        </p:txBody>
      </p:sp>
      <p:sp>
        <p:nvSpPr>
          <p:cNvPr id="5" name="Slide Number Placeholder 4"/>
          <p:cNvSpPr>
            <a:spLocks noGrp="1"/>
          </p:cNvSpPr>
          <p:nvPr>
            <p:ph type="sldNum" sz="quarter" idx="11"/>
          </p:nvPr>
        </p:nvSpPr>
        <p:spPr/>
        <p:txBody>
          <a:bodyPr/>
          <a:lstStyle/>
          <a:p>
            <a:pPr>
              <a:defRPr/>
            </a:pPr>
            <a:r>
              <a:rPr lang="en-US" dirty="0" smtClean="0"/>
              <a:t>17</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02920" y="0"/>
            <a:ext cx="9052560" cy="1295400"/>
          </a:xfrm>
        </p:spPr>
        <p:txBody>
          <a:bodyPr lIns="101882" tIns="50941" rIns="101882" bIns="50941"/>
          <a:lstStyle/>
          <a:p>
            <a:pPr defTabSz="1019056" eaLnBrk="1" fontAlgn="auto" hangingPunct="1">
              <a:spcBef>
                <a:spcPts val="0"/>
              </a:spcBef>
              <a:spcAft>
                <a:spcPts val="0"/>
              </a:spcAft>
              <a:defRPr/>
            </a:pPr>
            <a:r>
              <a:rPr lang="en-US" sz="2800" b="1" i="1" dirty="0" smtClean="0">
                <a:solidFill>
                  <a:srgbClr val="0000FF"/>
                </a:solidFill>
                <a:effectLst>
                  <a:outerShdw blurRad="38100" dist="38100" dir="2700000" algn="tl">
                    <a:srgbClr val="C0C0C0"/>
                  </a:outerShdw>
                </a:effectLst>
                <a:latin typeface="Arial" charset="0"/>
                <a:ea typeface="+mn-ea"/>
                <a:cs typeface="+mn-cs"/>
              </a:rPr>
              <a:t>Compliance</a:t>
            </a:r>
          </a:p>
        </p:txBody>
      </p:sp>
      <p:pic>
        <p:nvPicPr>
          <p:cNvPr id="21505" name="Picture 1"/>
          <p:cNvPicPr>
            <a:picLocks noChangeAspect="1" noChangeArrowheads="1"/>
          </p:cNvPicPr>
          <p:nvPr/>
        </p:nvPicPr>
        <p:blipFill>
          <a:blip r:embed="rId3" cstate="print"/>
          <a:srcRect/>
          <a:stretch>
            <a:fillRect/>
          </a:stretch>
        </p:blipFill>
        <p:spPr bwMode="auto">
          <a:xfrm>
            <a:off x="128588" y="1952625"/>
            <a:ext cx="9779581" cy="474345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pPr>
              <a:defRPr/>
            </a:pPr>
            <a:r>
              <a:rPr lang="en-US" smtClean="0"/>
              <a:t>16 Dec 11</a:t>
            </a:r>
            <a:endParaRPr lang="en-US" dirty="0"/>
          </a:p>
        </p:txBody>
      </p:sp>
      <p:sp>
        <p:nvSpPr>
          <p:cNvPr id="5" name="Slide Number Placeholder 4"/>
          <p:cNvSpPr>
            <a:spLocks noGrp="1"/>
          </p:cNvSpPr>
          <p:nvPr>
            <p:ph type="sldNum" sz="quarter" idx="11"/>
          </p:nvPr>
        </p:nvSpPr>
        <p:spPr/>
        <p:txBody>
          <a:bodyPr/>
          <a:lstStyle/>
          <a:p>
            <a:pPr>
              <a:defRPr/>
            </a:pPr>
            <a:r>
              <a:rPr lang="en-US" dirty="0" smtClean="0"/>
              <a:t>18</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ARNG_ENV map only"/>
          <p:cNvPicPr>
            <a:picLocks noChangeAspect="1" noChangeArrowheads="1"/>
          </p:cNvPicPr>
          <p:nvPr/>
        </p:nvPicPr>
        <p:blipFill>
          <a:blip r:embed="rId3" cstate="print"/>
          <a:srcRect l="3773" t="5835" r="4716" b="3737"/>
          <a:stretch>
            <a:fillRect/>
          </a:stretch>
        </p:blipFill>
        <p:spPr bwMode="auto">
          <a:xfrm>
            <a:off x="670560" y="1468120"/>
            <a:ext cx="8633460" cy="5685367"/>
          </a:xfrm>
          <a:prstGeom prst="rect">
            <a:avLst/>
          </a:prstGeom>
          <a:noFill/>
          <a:ln w="3175">
            <a:solidFill>
              <a:srgbClr val="0000FF"/>
            </a:solidFill>
            <a:miter lim="800000"/>
            <a:headEnd/>
            <a:tailEnd/>
          </a:ln>
        </p:spPr>
      </p:pic>
      <p:sp>
        <p:nvSpPr>
          <p:cNvPr id="2051" name="Rectangle 5"/>
          <p:cNvSpPr>
            <a:spLocks noChangeArrowheads="1"/>
          </p:cNvSpPr>
          <p:nvPr/>
        </p:nvSpPr>
        <p:spPr bwMode="auto">
          <a:xfrm>
            <a:off x="419100" y="186813"/>
            <a:ext cx="9052560" cy="1108586"/>
          </a:xfrm>
          <a:prstGeom prst="rect">
            <a:avLst/>
          </a:prstGeom>
          <a:noFill/>
          <a:ln w="9525">
            <a:noFill/>
            <a:miter lim="800000"/>
            <a:headEnd/>
            <a:tailEnd/>
          </a:ln>
        </p:spPr>
        <p:txBody>
          <a:bodyPr lIns="101882" tIns="50941" rIns="101882" bIns="50941"/>
          <a:lstStyle/>
          <a:p>
            <a:pPr algn="ctr">
              <a:lnSpc>
                <a:spcPct val="75000"/>
              </a:lnSpc>
            </a:pPr>
            <a:r>
              <a:rPr lang="en-US" sz="4000" dirty="0">
                <a:solidFill>
                  <a:schemeClr val="tx2"/>
                </a:solidFill>
                <a:latin typeface="Calibri" pitchFamily="34" charset="0"/>
              </a:rPr>
              <a:t>ARNG Environmental Program </a:t>
            </a:r>
            <a:br>
              <a:rPr lang="en-US" sz="4000" dirty="0">
                <a:solidFill>
                  <a:schemeClr val="tx2"/>
                </a:solidFill>
                <a:latin typeface="Calibri" pitchFamily="34" charset="0"/>
              </a:rPr>
            </a:br>
            <a:r>
              <a:rPr lang="en-US" sz="4000" dirty="0">
                <a:solidFill>
                  <a:schemeClr val="tx2"/>
                </a:solidFill>
                <a:latin typeface="Calibri" pitchFamily="34" charset="0"/>
              </a:rPr>
              <a:t>Reach</a:t>
            </a:r>
          </a:p>
        </p:txBody>
      </p:sp>
      <p:sp>
        <p:nvSpPr>
          <p:cNvPr id="2052" name="Text Box 6"/>
          <p:cNvSpPr txBox="1">
            <a:spLocks noChangeArrowheads="1"/>
          </p:cNvSpPr>
          <p:nvPr/>
        </p:nvSpPr>
        <p:spPr bwMode="auto">
          <a:xfrm>
            <a:off x="922020" y="3281680"/>
            <a:ext cx="1089660" cy="367030"/>
          </a:xfrm>
          <a:prstGeom prst="rect">
            <a:avLst/>
          </a:prstGeom>
          <a:solidFill>
            <a:schemeClr val="bg1">
              <a:alpha val="65097"/>
            </a:schemeClr>
          </a:solidFill>
          <a:ln w="3175">
            <a:solidFill>
              <a:srgbClr val="0000FF"/>
            </a:solidFill>
            <a:miter lim="800000"/>
            <a:headEnd/>
            <a:tailEnd/>
          </a:ln>
        </p:spPr>
        <p:txBody>
          <a:bodyPr lIns="101882" tIns="50941" rIns="101882" bIns="50941">
            <a:spAutoFit/>
          </a:bodyPr>
          <a:lstStyle/>
          <a:p>
            <a:pPr algn="ctr">
              <a:lnSpc>
                <a:spcPct val="75000"/>
              </a:lnSpc>
              <a:spcBef>
                <a:spcPct val="40000"/>
              </a:spcBef>
            </a:pPr>
            <a:r>
              <a:rPr lang="en-US" sz="1100" dirty="0">
                <a:latin typeface="Calibri" pitchFamily="34" charset="0"/>
              </a:rPr>
              <a:t>2.6  Million Acres</a:t>
            </a:r>
          </a:p>
        </p:txBody>
      </p:sp>
      <p:sp>
        <p:nvSpPr>
          <p:cNvPr id="2053" name="Text Box 8"/>
          <p:cNvSpPr txBox="1">
            <a:spLocks noChangeArrowheads="1"/>
          </p:cNvSpPr>
          <p:nvPr/>
        </p:nvSpPr>
        <p:spPr bwMode="auto">
          <a:xfrm>
            <a:off x="3352800" y="2936240"/>
            <a:ext cx="1005840" cy="237490"/>
          </a:xfrm>
          <a:prstGeom prst="rect">
            <a:avLst/>
          </a:prstGeom>
          <a:solidFill>
            <a:schemeClr val="bg1">
              <a:alpha val="65097"/>
            </a:schemeClr>
          </a:solidFill>
          <a:ln w="3175">
            <a:solidFill>
              <a:srgbClr val="0000FF"/>
            </a:solidFill>
            <a:miter lim="800000"/>
            <a:headEnd/>
            <a:tailEnd/>
          </a:ln>
        </p:spPr>
        <p:txBody>
          <a:bodyPr lIns="101882" tIns="50941" rIns="101882" bIns="50941">
            <a:spAutoFit/>
          </a:bodyPr>
          <a:lstStyle/>
          <a:p>
            <a:pPr algn="ctr">
              <a:lnSpc>
                <a:spcPct val="75000"/>
              </a:lnSpc>
              <a:spcBef>
                <a:spcPct val="40000"/>
              </a:spcBef>
            </a:pPr>
            <a:r>
              <a:rPr lang="en-US" sz="1100" dirty="0">
                <a:latin typeface="Calibri" pitchFamily="34" charset="0"/>
              </a:rPr>
              <a:t>50 ICRMPS</a:t>
            </a:r>
          </a:p>
        </p:txBody>
      </p:sp>
      <p:sp>
        <p:nvSpPr>
          <p:cNvPr id="2054" name="Text Box 9"/>
          <p:cNvSpPr txBox="1">
            <a:spLocks noChangeArrowheads="1"/>
          </p:cNvSpPr>
          <p:nvPr/>
        </p:nvSpPr>
        <p:spPr bwMode="auto">
          <a:xfrm>
            <a:off x="7711440" y="2677160"/>
            <a:ext cx="1341120" cy="237490"/>
          </a:xfrm>
          <a:prstGeom prst="rect">
            <a:avLst/>
          </a:prstGeom>
          <a:solidFill>
            <a:schemeClr val="bg1">
              <a:alpha val="65097"/>
            </a:schemeClr>
          </a:solidFill>
          <a:ln w="3175">
            <a:solidFill>
              <a:srgbClr val="0000FF"/>
            </a:solidFill>
            <a:miter lim="800000"/>
            <a:headEnd/>
            <a:tailEnd/>
          </a:ln>
        </p:spPr>
        <p:txBody>
          <a:bodyPr lIns="101882" tIns="50941" rIns="101882" bIns="50941">
            <a:spAutoFit/>
          </a:bodyPr>
          <a:lstStyle/>
          <a:p>
            <a:pPr algn="ctr">
              <a:lnSpc>
                <a:spcPct val="75000"/>
              </a:lnSpc>
              <a:spcBef>
                <a:spcPct val="40000"/>
              </a:spcBef>
            </a:pPr>
            <a:r>
              <a:rPr lang="en-US" sz="1100" dirty="0">
                <a:latin typeface="Calibri" pitchFamily="34" charset="0"/>
              </a:rPr>
              <a:t>3</a:t>
            </a:r>
            <a:r>
              <a:rPr lang="en-US" sz="1100" dirty="0" smtClean="0">
                <a:latin typeface="Calibri" pitchFamily="34" charset="0"/>
              </a:rPr>
              <a:t> </a:t>
            </a:r>
            <a:r>
              <a:rPr lang="en-US" sz="1100" dirty="0">
                <a:latin typeface="Calibri" pitchFamily="34" charset="0"/>
              </a:rPr>
              <a:t>EIS Underway</a:t>
            </a:r>
          </a:p>
        </p:txBody>
      </p:sp>
      <p:sp>
        <p:nvSpPr>
          <p:cNvPr id="2055" name="Text Box 10"/>
          <p:cNvSpPr txBox="1">
            <a:spLocks noChangeArrowheads="1"/>
          </p:cNvSpPr>
          <p:nvPr/>
        </p:nvSpPr>
        <p:spPr bwMode="auto">
          <a:xfrm>
            <a:off x="5783580" y="3627120"/>
            <a:ext cx="922020" cy="483750"/>
          </a:xfrm>
          <a:prstGeom prst="rect">
            <a:avLst/>
          </a:prstGeom>
          <a:solidFill>
            <a:schemeClr val="bg1">
              <a:alpha val="65097"/>
            </a:schemeClr>
          </a:solidFill>
          <a:ln w="3175">
            <a:solidFill>
              <a:srgbClr val="0000FF"/>
            </a:solidFill>
            <a:miter lim="800000"/>
            <a:headEnd/>
            <a:tailEnd/>
          </a:ln>
        </p:spPr>
        <p:txBody>
          <a:bodyPr lIns="101882" tIns="50941" rIns="101882" bIns="50941">
            <a:spAutoFit/>
          </a:bodyPr>
          <a:lstStyle/>
          <a:p>
            <a:pPr algn="ctr">
              <a:lnSpc>
                <a:spcPct val="75000"/>
              </a:lnSpc>
              <a:spcBef>
                <a:spcPct val="40000"/>
              </a:spcBef>
            </a:pPr>
            <a:r>
              <a:rPr lang="en-US" sz="1100" dirty="0" smtClean="0">
                <a:latin typeface="Calibri" pitchFamily="34" charset="0"/>
              </a:rPr>
              <a:t>50 States with DERP projects</a:t>
            </a:r>
            <a:endParaRPr lang="en-US" sz="1100" dirty="0">
              <a:latin typeface="Calibri" pitchFamily="34" charset="0"/>
            </a:endParaRPr>
          </a:p>
        </p:txBody>
      </p:sp>
      <p:sp>
        <p:nvSpPr>
          <p:cNvPr id="2056" name="Text Box 11"/>
          <p:cNvSpPr txBox="1">
            <a:spLocks noChangeArrowheads="1"/>
          </p:cNvSpPr>
          <p:nvPr/>
        </p:nvSpPr>
        <p:spPr bwMode="auto">
          <a:xfrm>
            <a:off x="3017520" y="1986280"/>
            <a:ext cx="1173480" cy="237490"/>
          </a:xfrm>
          <a:prstGeom prst="rect">
            <a:avLst/>
          </a:prstGeom>
          <a:solidFill>
            <a:schemeClr val="bg1">
              <a:alpha val="65097"/>
            </a:schemeClr>
          </a:solidFill>
          <a:ln w="3175">
            <a:solidFill>
              <a:srgbClr val="0000FF"/>
            </a:solidFill>
            <a:miter lim="800000"/>
            <a:headEnd/>
            <a:tailEnd/>
          </a:ln>
        </p:spPr>
        <p:txBody>
          <a:bodyPr lIns="101882" tIns="50941" rIns="101882" bIns="50941">
            <a:spAutoFit/>
          </a:bodyPr>
          <a:lstStyle/>
          <a:p>
            <a:pPr algn="ctr">
              <a:lnSpc>
                <a:spcPct val="75000"/>
              </a:lnSpc>
              <a:spcBef>
                <a:spcPct val="40000"/>
              </a:spcBef>
            </a:pPr>
            <a:r>
              <a:rPr lang="en-US" sz="1100" dirty="0">
                <a:latin typeface="Calibri" pitchFamily="34" charset="0"/>
              </a:rPr>
              <a:t>107 INRMPS</a:t>
            </a:r>
          </a:p>
        </p:txBody>
      </p:sp>
      <p:sp>
        <p:nvSpPr>
          <p:cNvPr id="2057" name="Text Box 12"/>
          <p:cNvSpPr txBox="1">
            <a:spLocks noChangeArrowheads="1"/>
          </p:cNvSpPr>
          <p:nvPr/>
        </p:nvSpPr>
        <p:spPr bwMode="auto">
          <a:xfrm>
            <a:off x="4107180" y="5786120"/>
            <a:ext cx="1592580" cy="237490"/>
          </a:xfrm>
          <a:prstGeom prst="rect">
            <a:avLst/>
          </a:prstGeom>
          <a:solidFill>
            <a:schemeClr val="bg1">
              <a:alpha val="65097"/>
            </a:schemeClr>
          </a:solidFill>
          <a:ln w="3175">
            <a:solidFill>
              <a:srgbClr val="0000FF"/>
            </a:solidFill>
            <a:miter lim="800000"/>
            <a:headEnd/>
            <a:tailEnd/>
          </a:ln>
        </p:spPr>
        <p:txBody>
          <a:bodyPr lIns="101882" tIns="50941" rIns="101882" bIns="50941">
            <a:spAutoFit/>
          </a:bodyPr>
          <a:lstStyle/>
          <a:p>
            <a:pPr algn="ctr">
              <a:lnSpc>
                <a:spcPct val="75000"/>
              </a:lnSpc>
              <a:spcBef>
                <a:spcPct val="40000"/>
              </a:spcBef>
            </a:pPr>
            <a:r>
              <a:rPr lang="en-US" sz="1100" dirty="0">
                <a:latin typeface="Calibri" pitchFamily="34" charset="0"/>
              </a:rPr>
              <a:t>863 Permits Issued</a:t>
            </a:r>
          </a:p>
        </p:txBody>
      </p:sp>
      <p:sp>
        <p:nvSpPr>
          <p:cNvPr id="2059" name="Text Box 14"/>
          <p:cNvSpPr txBox="1">
            <a:spLocks noChangeArrowheads="1"/>
          </p:cNvSpPr>
          <p:nvPr/>
        </p:nvSpPr>
        <p:spPr bwMode="auto">
          <a:xfrm>
            <a:off x="1005840" y="4490720"/>
            <a:ext cx="1424940" cy="367030"/>
          </a:xfrm>
          <a:prstGeom prst="rect">
            <a:avLst/>
          </a:prstGeom>
          <a:solidFill>
            <a:schemeClr val="bg1">
              <a:alpha val="65097"/>
            </a:schemeClr>
          </a:solidFill>
          <a:ln w="3175">
            <a:solidFill>
              <a:srgbClr val="0000FF"/>
            </a:solidFill>
            <a:miter lim="800000"/>
            <a:headEnd/>
            <a:tailEnd/>
          </a:ln>
        </p:spPr>
        <p:txBody>
          <a:bodyPr lIns="101882" tIns="50941" rIns="101882" bIns="50941">
            <a:spAutoFit/>
          </a:bodyPr>
          <a:lstStyle/>
          <a:p>
            <a:pPr algn="ctr">
              <a:lnSpc>
                <a:spcPct val="75000"/>
              </a:lnSpc>
              <a:spcBef>
                <a:spcPct val="40000"/>
              </a:spcBef>
            </a:pPr>
            <a:r>
              <a:rPr lang="en-US" sz="1100" dirty="0">
                <a:latin typeface="Calibri" pitchFamily="34" charset="0"/>
              </a:rPr>
              <a:t>102 T&amp;E</a:t>
            </a:r>
            <a:br>
              <a:rPr lang="en-US" sz="1100" dirty="0">
                <a:latin typeface="Calibri" pitchFamily="34" charset="0"/>
              </a:rPr>
            </a:br>
            <a:r>
              <a:rPr lang="en-US" sz="1100" dirty="0">
                <a:latin typeface="Calibri" pitchFamily="34" charset="0"/>
              </a:rPr>
              <a:t>Species Managed</a:t>
            </a:r>
          </a:p>
        </p:txBody>
      </p:sp>
      <p:sp>
        <p:nvSpPr>
          <p:cNvPr id="2060" name="Text Box 15"/>
          <p:cNvSpPr txBox="1">
            <a:spLocks noChangeArrowheads="1"/>
          </p:cNvSpPr>
          <p:nvPr/>
        </p:nvSpPr>
        <p:spPr bwMode="auto">
          <a:xfrm>
            <a:off x="1676400" y="2504440"/>
            <a:ext cx="1173480" cy="496570"/>
          </a:xfrm>
          <a:prstGeom prst="rect">
            <a:avLst/>
          </a:prstGeom>
          <a:solidFill>
            <a:schemeClr val="bg1">
              <a:alpha val="65097"/>
            </a:schemeClr>
          </a:solidFill>
          <a:ln w="3175">
            <a:solidFill>
              <a:srgbClr val="0000FF"/>
            </a:solidFill>
            <a:miter lim="800000"/>
            <a:headEnd/>
            <a:tailEnd/>
          </a:ln>
        </p:spPr>
        <p:txBody>
          <a:bodyPr lIns="101882" tIns="50941" rIns="101882" bIns="50941">
            <a:spAutoFit/>
          </a:bodyPr>
          <a:lstStyle/>
          <a:p>
            <a:pPr algn="ctr">
              <a:lnSpc>
                <a:spcPct val="75000"/>
              </a:lnSpc>
              <a:spcBef>
                <a:spcPct val="40000"/>
              </a:spcBef>
            </a:pPr>
            <a:r>
              <a:rPr lang="en-US" sz="1100" dirty="0">
                <a:latin typeface="Calibri" pitchFamily="34" charset="0"/>
              </a:rPr>
              <a:t>643 Maintenance Facilities</a:t>
            </a:r>
          </a:p>
        </p:txBody>
      </p:sp>
      <p:sp>
        <p:nvSpPr>
          <p:cNvPr id="2061" name="Text Box 16"/>
          <p:cNvSpPr txBox="1">
            <a:spLocks noChangeArrowheads="1"/>
          </p:cNvSpPr>
          <p:nvPr/>
        </p:nvSpPr>
        <p:spPr bwMode="auto">
          <a:xfrm>
            <a:off x="4610100" y="1813560"/>
            <a:ext cx="2179320" cy="237490"/>
          </a:xfrm>
          <a:prstGeom prst="rect">
            <a:avLst/>
          </a:prstGeom>
          <a:solidFill>
            <a:schemeClr val="bg1">
              <a:alpha val="65097"/>
            </a:schemeClr>
          </a:solidFill>
          <a:ln w="3175">
            <a:solidFill>
              <a:srgbClr val="0000FF"/>
            </a:solidFill>
            <a:miter lim="800000"/>
            <a:headEnd/>
            <a:tailEnd/>
          </a:ln>
        </p:spPr>
        <p:txBody>
          <a:bodyPr lIns="101882" tIns="50941" rIns="101882" bIns="50941">
            <a:spAutoFit/>
          </a:bodyPr>
          <a:lstStyle/>
          <a:p>
            <a:pPr algn="ctr">
              <a:lnSpc>
                <a:spcPct val="75000"/>
              </a:lnSpc>
              <a:spcBef>
                <a:spcPct val="40000"/>
              </a:spcBef>
            </a:pPr>
            <a:r>
              <a:rPr lang="en-US" sz="1100" dirty="0">
                <a:latin typeface="Calibri" pitchFamily="34" charset="0"/>
              </a:rPr>
              <a:t>$115-$130 M/Yr Program</a:t>
            </a:r>
          </a:p>
        </p:txBody>
      </p:sp>
      <p:sp>
        <p:nvSpPr>
          <p:cNvPr id="2062" name="Text Box 17"/>
          <p:cNvSpPr txBox="1">
            <a:spLocks noChangeArrowheads="1"/>
          </p:cNvSpPr>
          <p:nvPr/>
        </p:nvSpPr>
        <p:spPr bwMode="auto">
          <a:xfrm>
            <a:off x="4526280" y="2504440"/>
            <a:ext cx="1341120" cy="367030"/>
          </a:xfrm>
          <a:prstGeom prst="rect">
            <a:avLst/>
          </a:prstGeom>
          <a:solidFill>
            <a:schemeClr val="bg1">
              <a:alpha val="65097"/>
            </a:schemeClr>
          </a:solidFill>
          <a:ln w="3175">
            <a:solidFill>
              <a:srgbClr val="0000FF"/>
            </a:solidFill>
            <a:miter lim="800000"/>
            <a:headEnd/>
            <a:tailEnd/>
          </a:ln>
        </p:spPr>
        <p:txBody>
          <a:bodyPr lIns="101882" tIns="50941" rIns="101882" bIns="50941">
            <a:spAutoFit/>
          </a:bodyPr>
          <a:lstStyle/>
          <a:p>
            <a:pPr algn="ctr">
              <a:lnSpc>
                <a:spcPct val="75000"/>
              </a:lnSpc>
              <a:spcBef>
                <a:spcPct val="40000"/>
              </a:spcBef>
            </a:pPr>
            <a:r>
              <a:rPr lang="en-US" sz="1100" dirty="0">
                <a:latin typeface="Calibri" pitchFamily="34" charset="0"/>
              </a:rPr>
              <a:t>2522 Readiness Centers</a:t>
            </a:r>
          </a:p>
        </p:txBody>
      </p:sp>
      <p:sp>
        <p:nvSpPr>
          <p:cNvPr id="2063" name="Text Box 18"/>
          <p:cNvSpPr txBox="1">
            <a:spLocks noChangeArrowheads="1"/>
          </p:cNvSpPr>
          <p:nvPr/>
        </p:nvSpPr>
        <p:spPr bwMode="auto">
          <a:xfrm>
            <a:off x="7376160" y="3540760"/>
            <a:ext cx="1508760" cy="237490"/>
          </a:xfrm>
          <a:prstGeom prst="rect">
            <a:avLst/>
          </a:prstGeom>
          <a:solidFill>
            <a:schemeClr val="bg1">
              <a:alpha val="65097"/>
            </a:schemeClr>
          </a:solidFill>
          <a:ln w="3175">
            <a:solidFill>
              <a:srgbClr val="0000FF"/>
            </a:solidFill>
            <a:miter lim="800000"/>
            <a:headEnd/>
            <a:tailEnd/>
          </a:ln>
        </p:spPr>
        <p:txBody>
          <a:bodyPr lIns="101882" tIns="50941" rIns="101882" bIns="50941">
            <a:spAutoFit/>
          </a:bodyPr>
          <a:lstStyle/>
          <a:p>
            <a:pPr algn="ctr">
              <a:lnSpc>
                <a:spcPct val="75000"/>
              </a:lnSpc>
              <a:spcBef>
                <a:spcPct val="40000"/>
              </a:spcBef>
            </a:pPr>
            <a:r>
              <a:rPr lang="en-US" sz="1100" dirty="0">
                <a:latin typeface="Calibri" pitchFamily="34" charset="0"/>
              </a:rPr>
              <a:t>140 Training Sites</a:t>
            </a:r>
          </a:p>
        </p:txBody>
      </p:sp>
      <p:sp>
        <p:nvSpPr>
          <p:cNvPr id="2064" name="Text Box 19"/>
          <p:cNvSpPr txBox="1">
            <a:spLocks noChangeArrowheads="1"/>
          </p:cNvSpPr>
          <p:nvPr/>
        </p:nvSpPr>
        <p:spPr bwMode="auto">
          <a:xfrm>
            <a:off x="2346960" y="5354320"/>
            <a:ext cx="1341120" cy="489265"/>
          </a:xfrm>
          <a:prstGeom prst="rect">
            <a:avLst/>
          </a:prstGeom>
          <a:solidFill>
            <a:schemeClr val="bg1">
              <a:alpha val="65097"/>
            </a:schemeClr>
          </a:solidFill>
          <a:ln w="3175">
            <a:solidFill>
              <a:srgbClr val="0000FF"/>
            </a:solidFill>
            <a:miter lim="800000"/>
            <a:headEnd/>
            <a:tailEnd/>
          </a:ln>
        </p:spPr>
        <p:txBody>
          <a:bodyPr lIns="101882" tIns="50941" rIns="101882" bIns="50941">
            <a:spAutoFit/>
          </a:bodyPr>
          <a:lstStyle/>
          <a:p>
            <a:pPr algn="ctr">
              <a:lnSpc>
                <a:spcPct val="75000"/>
              </a:lnSpc>
              <a:spcBef>
                <a:spcPct val="40000"/>
              </a:spcBef>
            </a:pPr>
            <a:r>
              <a:rPr lang="en-US" sz="1100" dirty="0">
                <a:latin typeface="Calibri" pitchFamily="34" charset="0"/>
              </a:rPr>
              <a:t>EPAS &amp; eMS Audits at 18 Installations/yr</a:t>
            </a:r>
          </a:p>
        </p:txBody>
      </p:sp>
      <p:sp>
        <p:nvSpPr>
          <p:cNvPr id="2065" name="Text Box 20"/>
          <p:cNvSpPr txBox="1">
            <a:spLocks noChangeArrowheads="1"/>
          </p:cNvSpPr>
          <p:nvPr/>
        </p:nvSpPr>
        <p:spPr bwMode="auto">
          <a:xfrm>
            <a:off x="754380" y="3972560"/>
            <a:ext cx="1341120" cy="237490"/>
          </a:xfrm>
          <a:prstGeom prst="rect">
            <a:avLst/>
          </a:prstGeom>
          <a:solidFill>
            <a:schemeClr val="bg1">
              <a:alpha val="65097"/>
            </a:schemeClr>
          </a:solidFill>
          <a:ln w="3175">
            <a:solidFill>
              <a:srgbClr val="0000FF"/>
            </a:solidFill>
            <a:miter lim="800000"/>
            <a:headEnd/>
            <a:tailEnd/>
          </a:ln>
        </p:spPr>
        <p:txBody>
          <a:bodyPr lIns="101882" tIns="50941" rIns="101882" bIns="50941">
            <a:spAutoFit/>
          </a:bodyPr>
          <a:lstStyle/>
          <a:p>
            <a:pPr algn="ctr">
              <a:lnSpc>
                <a:spcPct val="75000"/>
              </a:lnSpc>
              <a:spcBef>
                <a:spcPct val="40000"/>
              </a:spcBef>
            </a:pPr>
            <a:r>
              <a:rPr lang="en-US" sz="1100" dirty="0">
                <a:latin typeface="Calibri" pitchFamily="34" charset="0"/>
              </a:rPr>
              <a:t>9 ACUB Sites</a:t>
            </a:r>
          </a:p>
        </p:txBody>
      </p:sp>
      <p:sp>
        <p:nvSpPr>
          <p:cNvPr id="2066" name="Text Box 21"/>
          <p:cNvSpPr txBox="1">
            <a:spLocks noChangeArrowheads="1"/>
          </p:cNvSpPr>
          <p:nvPr/>
        </p:nvSpPr>
        <p:spPr bwMode="auto">
          <a:xfrm>
            <a:off x="7040880" y="1813560"/>
            <a:ext cx="1760220" cy="367030"/>
          </a:xfrm>
          <a:prstGeom prst="rect">
            <a:avLst/>
          </a:prstGeom>
          <a:solidFill>
            <a:schemeClr val="bg1">
              <a:alpha val="65097"/>
            </a:schemeClr>
          </a:solidFill>
          <a:ln w="3175">
            <a:solidFill>
              <a:srgbClr val="0000FF"/>
            </a:solidFill>
            <a:miter lim="800000"/>
            <a:headEnd/>
            <a:tailEnd/>
          </a:ln>
        </p:spPr>
        <p:txBody>
          <a:bodyPr lIns="101882" tIns="50941" rIns="101882" bIns="50941">
            <a:spAutoFit/>
          </a:bodyPr>
          <a:lstStyle/>
          <a:p>
            <a:pPr algn="ctr">
              <a:lnSpc>
                <a:spcPct val="75000"/>
              </a:lnSpc>
              <a:spcBef>
                <a:spcPct val="40000"/>
              </a:spcBef>
            </a:pPr>
            <a:r>
              <a:rPr lang="en-US" sz="1100" dirty="0">
                <a:latin typeface="Calibri" pitchFamily="34" charset="0"/>
              </a:rPr>
              <a:t>Consult with 579 Federally Recognized Tribes</a:t>
            </a:r>
          </a:p>
        </p:txBody>
      </p:sp>
      <p:sp>
        <p:nvSpPr>
          <p:cNvPr id="2067" name="Text Box 22"/>
          <p:cNvSpPr txBox="1">
            <a:spLocks noChangeArrowheads="1"/>
          </p:cNvSpPr>
          <p:nvPr/>
        </p:nvSpPr>
        <p:spPr bwMode="auto">
          <a:xfrm>
            <a:off x="7040880" y="4058920"/>
            <a:ext cx="1508760" cy="496570"/>
          </a:xfrm>
          <a:prstGeom prst="rect">
            <a:avLst/>
          </a:prstGeom>
          <a:solidFill>
            <a:schemeClr val="bg1">
              <a:alpha val="65097"/>
            </a:schemeClr>
          </a:solidFill>
          <a:ln w="3175">
            <a:solidFill>
              <a:srgbClr val="0000FF"/>
            </a:solidFill>
            <a:miter lim="800000"/>
            <a:headEnd/>
            <a:tailEnd/>
          </a:ln>
        </p:spPr>
        <p:txBody>
          <a:bodyPr lIns="101882" tIns="50941" rIns="101882" bIns="50941">
            <a:spAutoFit/>
          </a:bodyPr>
          <a:lstStyle/>
          <a:p>
            <a:pPr algn="ctr">
              <a:lnSpc>
                <a:spcPct val="75000"/>
              </a:lnSpc>
              <a:spcBef>
                <a:spcPct val="40000"/>
              </a:spcBef>
            </a:pPr>
            <a:r>
              <a:rPr lang="en-US" sz="1100" dirty="0" smtClean="0">
                <a:latin typeface="Calibri" pitchFamily="34" charset="0"/>
              </a:rPr>
              <a:t>550 </a:t>
            </a:r>
            <a:r>
              <a:rPr lang="en-US" sz="1100" dirty="0">
                <a:latin typeface="Calibri" pitchFamily="34" charset="0"/>
              </a:rPr>
              <a:t>Federally Reimbursed State Employees</a:t>
            </a:r>
          </a:p>
        </p:txBody>
      </p:sp>
      <p:sp>
        <p:nvSpPr>
          <p:cNvPr id="2068" name="Text Box 23"/>
          <p:cNvSpPr txBox="1">
            <a:spLocks noChangeArrowheads="1"/>
          </p:cNvSpPr>
          <p:nvPr/>
        </p:nvSpPr>
        <p:spPr bwMode="auto">
          <a:xfrm>
            <a:off x="6621780" y="5008880"/>
            <a:ext cx="1592580" cy="367030"/>
          </a:xfrm>
          <a:prstGeom prst="rect">
            <a:avLst/>
          </a:prstGeom>
          <a:solidFill>
            <a:schemeClr val="bg1">
              <a:alpha val="65097"/>
            </a:schemeClr>
          </a:solidFill>
          <a:ln w="3175">
            <a:solidFill>
              <a:srgbClr val="0000FF"/>
            </a:solidFill>
            <a:miter lim="800000"/>
            <a:headEnd/>
            <a:tailEnd/>
          </a:ln>
        </p:spPr>
        <p:txBody>
          <a:bodyPr lIns="101882" tIns="50941" rIns="101882" bIns="50941">
            <a:spAutoFit/>
          </a:bodyPr>
          <a:lstStyle/>
          <a:p>
            <a:pPr algn="ctr">
              <a:lnSpc>
                <a:spcPct val="75000"/>
              </a:lnSpc>
              <a:spcBef>
                <a:spcPct val="40000"/>
              </a:spcBef>
            </a:pPr>
            <a:r>
              <a:rPr lang="en-US" sz="1100" dirty="0">
                <a:latin typeface="Calibri" pitchFamily="34" charset="0"/>
              </a:rPr>
              <a:t>2 Power Generation Platforms</a:t>
            </a:r>
          </a:p>
        </p:txBody>
      </p:sp>
      <p:sp>
        <p:nvSpPr>
          <p:cNvPr id="2069" name="Text Box 24"/>
          <p:cNvSpPr txBox="1">
            <a:spLocks noChangeArrowheads="1"/>
          </p:cNvSpPr>
          <p:nvPr/>
        </p:nvSpPr>
        <p:spPr bwMode="auto">
          <a:xfrm>
            <a:off x="2346960" y="3540761"/>
            <a:ext cx="1424940" cy="551461"/>
          </a:xfrm>
          <a:prstGeom prst="rect">
            <a:avLst/>
          </a:prstGeom>
          <a:solidFill>
            <a:schemeClr val="bg1">
              <a:alpha val="65097"/>
            </a:schemeClr>
          </a:solidFill>
          <a:ln w="3175">
            <a:solidFill>
              <a:srgbClr val="0000FF"/>
            </a:solidFill>
            <a:miter lim="800000"/>
            <a:headEnd/>
            <a:tailEnd/>
          </a:ln>
        </p:spPr>
        <p:txBody>
          <a:bodyPr lIns="101882" tIns="50941" rIns="101882" bIns="50941">
            <a:spAutoFit/>
          </a:bodyPr>
          <a:lstStyle/>
          <a:p>
            <a:pPr algn="ctr">
              <a:lnSpc>
                <a:spcPct val="75000"/>
              </a:lnSpc>
              <a:spcBef>
                <a:spcPct val="40000"/>
              </a:spcBef>
            </a:pPr>
            <a:r>
              <a:rPr lang="en-US" sz="1100" dirty="0">
                <a:latin typeface="Calibri" pitchFamily="34" charset="0"/>
              </a:rPr>
              <a:t>$2.15 M Forestry/Agriculture</a:t>
            </a:r>
          </a:p>
          <a:p>
            <a:pPr algn="ctr">
              <a:lnSpc>
                <a:spcPct val="75000"/>
              </a:lnSpc>
              <a:spcBef>
                <a:spcPct val="40000"/>
              </a:spcBef>
            </a:pPr>
            <a:r>
              <a:rPr lang="en-US" sz="1100" dirty="0">
                <a:latin typeface="Calibri" pitchFamily="34" charset="0"/>
              </a:rPr>
              <a:t>Program</a:t>
            </a:r>
          </a:p>
        </p:txBody>
      </p:sp>
      <p:sp>
        <p:nvSpPr>
          <p:cNvPr id="2070" name="Text Box 25"/>
          <p:cNvSpPr txBox="1">
            <a:spLocks noChangeArrowheads="1"/>
          </p:cNvSpPr>
          <p:nvPr/>
        </p:nvSpPr>
        <p:spPr bwMode="auto">
          <a:xfrm>
            <a:off x="4693920" y="4836160"/>
            <a:ext cx="1592580" cy="362307"/>
          </a:xfrm>
          <a:prstGeom prst="rect">
            <a:avLst/>
          </a:prstGeom>
          <a:solidFill>
            <a:schemeClr val="bg1">
              <a:alpha val="65097"/>
            </a:schemeClr>
          </a:solidFill>
          <a:ln w="3175">
            <a:solidFill>
              <a:srgbClr val="0000FF"/>
            </a:solidFill>
            <a:miter lim="800000"/>
            <a:headEnd/>
            <a:tailEnd/>
          </a:ln>
        </p:spPr>
        <p:txBody>
          <a:bodyPr lIns="101882" tIns="50941" rIns="101882" bIns="50941">
            <a:spAutoFit/>
          </a:bodyPr>
          <a:lstStyle/>
          <a:p>
            <a:pPr algn="ctr">
              <a:lnSpc>
                <a:spcPct val="75000"/>
              </a:lnSpc>
              <a:spcBef>
                <a:spcPct val="40000"/>
              </a:spcBef>
            </a:pPr>
            <a:r>
              <a:rPr lang="en-US" sz="1100" dirty="0">
                <a:latin typeface="Calibri" pitchFamily="34" charset="0"/>
              </a:rPr>
              <a:t>53 Pest Management Plans</a:t>
            </a:r>
          </a:p>
        </p:txBody>
      </p:sp>
      <p:sp>
        <p:nvSpPr>
          <p:cNvPr id="2071" name="Text Box 26"/>
          <p:cNvSpPr txBox="1">
            <a:spLocks noChangeArrowheads="1"/>
          </p:cNvSpPr>
          <p:nvPr/>
        </p:nvSpPr>
        <p:spPr bwMode="auto">
          <a:xfrm>
            <a:off x="4023360" y="3454400"/>
            <a:ext cx="1424940" cy="489265"/>
          </a:xfrm>
          <a:prstGeom prst="rect">
            <a:avLst/>
          </a:prstGeom>
          <a:solidFill>
            <a:schemeClr val="bg1">
              <a:alpha val="65097"/>
            </a:schemeClr>
          </a:solidFill>
          <a:ln w="3175">
            <a:solidFill>
              <a:srgbClr val="0000FF"/>
            </a:solidFill>
            <a:miter lim="800000"/>
            <a:headEnd/>
            <a:tailEnd/>
          </a:ln>
        </p:spPr>
        <p:txBody>
          <a:bodyPr wrap="square" lIns="101882" tIns="50941" rIns="101882" bIns="50941">
            <a:spAutoFit/>
          </a:bodyPr>
          <a:lstStyle/>
          <a:p>
            <a:pPr algn="ctr">
              <a:lnSpc>
                <a:spcPct val="75000"/>
              </a:lnSpc>
              <a:spcBef>
                <a:spcPct val="40000"/>
              </a:spcBef>
            </a:pPr>
            <a:r>
              <a:rPr lang="en-US" sz="1100" dirty="0" smtClean="0">
                <a:latin typeface="Calibri" pitchFamily="34" charset="0"/>
              </a:rPr>
              <a:t>16 </a:t>
            </a:r>
            <a:r>
              <a:rPr lang="en-US" sz="1100" dirty="0">
                <a:latin typeface="Calibri" pitchFamily="34" charset="0"/>
              </a:rPr>
              <a:t>States with </a:t>
            </a:r>
            <a:r>
              <a:rPr lang="en-US" sz="1100" dirty="0" smtClean="0">
                <a:latin typeface="Calibri" pitchFamily="34" charset="0"/>
              </a:rPr>
              <a:t>53 </a:t>
            </a:r>
            <a:r>
              <a:rPr lang="en-US" sz="1100" dirty="0">
                <a:latin typeface="Calibri" pitchFamily="34" charset="0"/>
              </a:rPr>
              <a:t>Compliance Cleanup Sites</a:t>
            </a:r>
          </a:p>
        </p:txBody>
      </p:sp>
      <p:sp>
        <p:nvSpPr>
          <p:cNvPr id="24" name="Text Box 18"/>
          <p:cNvSpPr txBox="1">
            <a:spLocks noChangeArrowheads="1"/>
          </p:cNvSpPr>
          <p:nvPr/>
        </p:nvSpPr>
        <p:spPr bwMode="auto">
          <a:xfrm>
            <a:off x="4945380" y="4231640"/>
            <a:ext cx="1508760" cy="366254"/>
          </a:xfrm>
          <a:prstGeom prst="rect">
            <a:avLst/>
          </a:prstGeom>
          <a:solidFill>
            <a:schemeClr val="bg1">
              <a:alpha val="65097"/>
            </a:schemeClr>
          </a:solidFill>
          <a:ln w="3175">
            <a:solidFill>
              <a:srgbClr val="0000FF"/>
            </a:solidFill>
            <a:miter lim="800000"/>
            <a:headEnd/>
            <a:tailEnd/>
          </a:ln>
        </p:spPr>
        <p:txBody>
          <a:bodyPr lIns="101882" tIns="50941" rIns="101882" bIns="50941">
            <a:spAutoFit/>
          </a:bodyPr>
          <a:lstStyle/>
          <a:p>
            <a:pPr algn="ctr">
              <a:lnSpc>
                <a:spcPct val="75000"/>
              </a:lnSpc>
              <a:spcBef>
                <a:spcPct val="40000"/>
              </a:spcBef>
            </a:pPr>
            <a:r>
              <a:rPr lang="en-US" sz="1100" dirty="0">
                <a:latin typeface="Calibri" pitchFamily="34" charset="0"/>
              </a:rPr>
              <a:t>448 Munitions Response Sites </a:t>
            </a:r>
          </a:p>
        </p:txBody>
      </p:sp>
      <p:sp>
        <p:nvSpPr>
          <p:cNvPr id="26" name="Text Box 18"/>
          <p:cNvSpPr txBox="1">
            <a:spLocks noChangeArrowheads="1"/>
          </p:cNvSpPr>
          <p:nvPr/>
        </p:nvSpPr>
        <p:spPr bwMode="auto">
          <a:xfrm>
            <a:off x="2933700" y="4231640"/>
            <a:ext cx="1508760" cy="483750"/>
          </a:xfrm>
          <a:prstGeom prst="rect">
            <a:avLst/>
          </a:prstGeom>
          <a:solidFill>
            <a:schemeClr val="bg1">
              <a:alpha val="65097"/>
            </a:schemeClr>
          </a:solidFill>
          <a:ln w="3175">
            <a:solidFill>
              <a:srgbClr val="0000FF"/>
            </a:solidFill>
            <a:miter lim="800000"/>
            <a:headEnd/>
            <a:tailEnd/>
          </a:ln>
        </p:spPr>
        <p:txBody>
          <a:bodyPr lIns="101882" tIns="50941" rIns="101882" bIns="50941">
            <a:spAutoFit/>
          </a:bodyPr>
          <a:lstStyle/>
          <a:p>
            <a:pPr algn="ctr">
              <a:lnSpc>
                <a:spcPct val="75000"/>
              </a:lnSpc>
              <a:spcBef>
                <a:spcPct val="40000"/>
              </a:spcBef>
            </a:pPr>
            <a:r>
              <a:rPr lang="en-US" sz="1100" dirty="0" smtClean="0">
                <a:latin typeface="Calibri" pitchFamily="34" charset="0"/>
              </a:rPr>
              <a:t>56 </a:t>
            </a:r>
            <a:r>
              <a:rPr lang="en-US" sz="1100" dirty="0">
                <a:latin typeface="Calibri" pitchFamily="34" charset="0"/>
              </a:rPr>
              <a:t>Phase II Operational Range Assessments </a:t>
            </a:r>
          </a:p>
        </p:txBody>
      </p:sp>
      <p:sp>
        <p:nvSpPr>
          <p:cNvPr id="25" name="Text Box 18"/>
          <p:cNvSpPr txBox="1">
            <a:spLocks noChangeArrowheads="1"/>
          </p:cNvSpPr>
          <p:nvPr/>
        </p:nvSpPr>
        <p:spPr bwMode="auto">
          <a:xfrm>
            <a:off x="6032500" y="2831012"/>
            <a:ext cx="1508760" cy="489265"/>
          </a:xfrm>
          <a:prstGeom prst="rect">
            <a:avLst/>
          </a:prstGeom>
          <a:solidFill>
            <a:schemeClr val="bg1">
              <a:alpha val="65097"/>
            </a:schemeClr>
          </a:solidFill>
          <a:ln w="3175">
            <a:solidFill>
              <a:srgbClr val="0000FF"/>
            </a:solidFill>
            <a:miter lim="800000"/>
            <a:headEnd/>
            <a:tailEnd/>
          </a:ln>
        </p:spPr>
        <p:txBody>
          <a:bodyPr lIns="101882" tIns="50941" rIns="101882" bIns="50941">
            <a:spAutoFit/>
          </a:bodyPr>
          <a:lstStyle/>
          <a:p>
            <a:pPr algn="ctr">
              <a:lnSpc>
                <a:spcPct val="75000"/>
              </a:lnSpc>
              <a:spcBef>
                <a:spcPct val="40000"/>
              </a:spcBef>
            </a:pPr>
            <a:r>
              <a:rPr lang="en-US" sz="1100" dirty="0" smtClean="0">
                <a:latin typeface="Calibri" pitchFamily="34" charset="0"/>
              </a:rPr>
              <a:t>256 Operational </a:t>
            </a:r>
            <a:r>
              <a:rPr lang="en-US" sz="1100" dirty="0">
                <a:latin typeface="Calibri" pitchFamily="34" charset="0"/>
              </a:rPr>
              <a:t>Range Assessments </a:t>
            </a:r>
            <a:r>
              <a:rPr lang="en-US" sz="1100" dirty="0" smtClean="0">
                <a:latin typeface="Calibri" pitchFamily="34" charset="0"/>
              </a:rPr>
              <a:t> Periodic Reviews</a:t>
            </a:r>
            <a:endParaRPr lang="en-US" sz="1100" dirty="0">
              <a:latin typeface="Calibri" pitchFamily="34" charset="0"/>
            </a:endParaRPr>
          </a:p>
        </p:txBody>
      </p:sp>
      <p:sp>
        <p:nvSpPr>
          <p:cNvPr id="27" name="Date Placeholder 26"/>
          <p:cNvSpPr>
            <a:spLocks noGrp="1"/>
          </p:cNvSpPr>
          <p:nvPr>
            <p:ph type="dt" sz="half" idx="10"/>
          </p:nvPr>
        </p:nvSpPr>
        <p:spPr/>
        <p:txBody>
          <a:bodyPr/>
          <a:lstStyle/>
          <a:p>
            <a:pPr>
              <a:defRPr/>
            </a:pPr>
            <a:r>
              <a:rPr lang="en-US" smtClean="0"/>
              <a:t>16 Dec 11</a:t>
            </a:r>
            <a:endParaRPr lang="en-US" dirty="0"/>
          </a:p>
        </p:txBody>
      </p:sp>
      <p:sp>
        <p:nvSpPr>
          <p:cNvPr id="28" name="Slide Number Placeholder 27"/>
          <p:cNvSpPr>
            <a:spLocks noGrp="1"/>
          </p:cNvSpPr>
          <p:nvPr>
            <p:ph type="sldNum" sz="quarter" idx="11"/>
          </p:nvPr>
        </p:nvSpPr>
        <p:spPr/>
        <p:txBody>
          <a:bodyPr/>
          <a:lstStyle/>
          <a:p>
            <a:pPr>
              <a:defRPr/>
            </a:pPr>
            <a:r>
              <a:rPr lang="en-US" dirty="0" smtClean="0"/>
              <a:t>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503238" y="311150"/>
            <a:ext cx="9051925" cy="654765"/>
          </a:xfrm>
          <a:noFill/>
          <a:ln>
            <a:miter lim="800000"/>
            <a:headEnd/>
            <a:tailEnd/>
          </a:ln>
        </p:spPr>
        <p:txBody>
          <a:bodyPr vert="horz" wrap="square" lIns="101882" tIns="50941" rIns="101882" bIns="50941" numCol="1" anchor="t" anchorCtr="0" compatLnSpc="1">
            <a:prstTxWarp prst="textNoShape">
              <a:avLst/>
            </a:prstTxWarp>
          </a:bodyPr>
          <a:lstStyle/>
          <a:p>
            <a:r>
              <a:rPr lang="en-US" sz="3200" b="1" dirty="0" smtClean="0">
                <a:latin typeface="Arial" pitchFamily="34" charset="0"/>
                <a:cs typeface="Arial" pitchFamily="34" charset="0"/>
              </a:rPr>
              <a:t>Cleanup and Restoration</a:t>
            </a:r>
          </a:p>
        </p:txBody>
      </p:sp>
      <p:sp>
        <p:nvSpPr>
          <p:cNvPr id="8195" name="Rectangle 2"/>
          <p:cNvSpPr>
            <a:spLocks noChangeArrowheads="1"/>
          </p:cNvSpPr>
          <p:nvPr/>
        </p:nvSpPr>
        <p:spPr bwMode="auto">
          <a:xfrm>
            <a:off x="853917" y="1827593"/>
            <a:ext cx="8457088" cy="5750577"/>
          </a:xfrm>
          <a:prstGeom prst="rect">
            <a:avLst/>
          </a:prstGeom>
          <a:noFill/>
          <a:ln w="9525">
            <a:noFill/>
            <a:miter lim="800000"/>
            <a:headEnd/>
            <a:tailEnd/>
          </a:ln>
        </p:spPr>
        <p:txBody>
          <a:bodyPr lIns="101882" tIns="50941" rIns="101882" bIns="50941">
            <a:spAutoFit/>
          </a:bodyPr>
          <a:lstStyle/>
          <a:p>
            <a:pPr>
              <a:buFont typeface="Wingdings" pitchFamily="2" charset="2"/>
              <a:buNone/>
              <a:defRPr/>
            </a:pPr>
            <a:r>
              <a:rPr lang="en-US" sz="2700" b="1" dirty="0">
                <a:latin typeface="Arial" charset="0"/>
                <a:cs typeface="Arial" charset="0"/>
              </a:rPr>
              <a:t>Operational Range Assessments (ORA):</a:t>
            </a:r>
          </a:p>
          <a:p>
            <a:pPr marL="191030" indent="-191030">
              <a:buFont typeface="Arial" pitchFamily="34" charset="0"/>
              <a:buChar char="•"/>
              <a:defRPr/>
            </a:pPr>
            <a:r>
              <a:rPr lang="en-US" dirty="0">
                <a:latin typeface="Arial" charset="0"/>
                <a:cs typeface="Arial" charset="0"/>
              </a:rPr>
              <a:t>Part of the Army’s Sustainable Range Program</a:t>
            </a:r>
          </a:p>
          <a:p>
            <a:pPr marL="191030" indent="-191030">
              <a:buFont typeface="Arial" pitchFamily="34" charset="0"/>
              <a:buChar char="•"/>
              <a:defRPr/>
            </a:pPr>
            <a:r>
              <a:rPr lang="en-US" dirty="0">
                <a:latin typeface="Arial" charset="0"/>
                <a:cs typeface="Arial" charset="0"/>
              </a:rPr>
              <a:t>Department of Defense Directive 4715.11 (10 May 2004)</a:t>
            </a:r>
          </a:p>
          <a:p>
            <a:pPr>
              <a:buFont typeface="Wingdings" pitchFamily="2" charset="2"/>
              <a:buNone/>
              <a:defRPr/>
            </a:pPr>
            <a:r>
              <a:rPr lang="en-US" dirty="0">
                <a:latin typeface="Arial" charset="0"/>
                <a:cs typeface="Arial" charset="0"/>
              </a:rPr>
              <a:t>	</a:t>
            </a:r>
            <a:r>
              <a:rPr lang="en-US" i="1" dirty="0">
                <a:latin typeface="Arial" charset="0"/>
                <a:cs typeface="Arial" charset="0"/>
              </a:rPr>
              <a:t>“…Ensure the long-term viability of operational ranges while protecting human health and the environment.”</a:t>
            </a:r>
          </a:p>
          <a:p>
            <a:pPr marL="191030" indent="-191030">
              <a:buFont typeface="Arial" pitchFamily="34" charset="0"/>
              <a:buChar char="•"/>
              <a:defRPr/>
            </a:pPr>
            <a:r>
              <a:rPr lang="en-US" dirty="0">
                <a:latin typeface="Arial" charset="0"/>
                <a:cs typeface="Arial" charset="0"/>
              </a:rPr>
              <a:t>Department of Defense Instruction 4715.14 (30 Nov 2005)</a:t>
            </a:r>
          </a:p>
          <a:p>
            <a:pPr>
              <a:buFont typeface="Wingdings" pitchFamily="2" charset="2"/>
              <a:buNone/>
              <a:defRPr/>
            </a:pPr>
            <a:r>
              <a:rPr lang="en-US" dirty="0">
                <a:latin typeface="Arial" charset="0"/>
                <a:cs typeface="Arial" charset="0"/>
              </a:rPr>
              <a:t>	</a:t>
            </a:r>
            <a:r>
              <a:rPr lang="en-US" i="1" dirty="0">
                <a:latin typeface="Arial" charset="0"/>
                <a:cs typeface="Arial" charset="0"/>
              </a:rPr>
              <a:t>“… Determining whether a release or substantial threat of a release of munitions constituents of concern from an operational range to an off-range area creates an unacceptable risk to human health or the environment.”</a:t>
            </a:r>
          </a:p>
          <a:p>
            <a:pPr>
              <a:buFont typeface="Arial" pitchFamily="34" charset="0"/>
              <a:buChar char="•"/>
              <a:defRPr/>
            </a:pPr>
            <a:r>
              <a:rPr lang="en-US" dirty="0">
                <a:latin typeface="Arial" charset="0"/>
                <a:cs typeface="Arial" charset="0"/>
              </a:rPr>
              <a:t>  Phase I Assessments (Qualitative) </a:t>
            </a:r>
            <a:r>
              <a:rPr lang="en-US" dirty="0" smtClean="0">
                <a:latin typeface="Arial" charset="0"/>
                <a:cs typeface="Arial" charset="0"/>
              </a:rPr>
              <a:t>results: 56 range </a:t>
            </a:r>
            <a:r>
              <a:rPr lang="en-US" dirty="0">
                <a:latin typeface="Arial" charset="0"/>
                <a:cs typeface="Arial" charset="0"/>
              </a:rPr>
              <a:t>complexes required Phase II Assessment</a:t>
            </a:r>
          </a:p>
          <a:p>
            <a:pPr marL="191030" indent="-191030">
              <a:buFont typeface="Arial" pitchFamily="34" charset="0"/>
              <a:buChar char="•"/>
              <a:defRPr/>
            </a:pPr>
            <a:r>
              <a:rPr lang="en-US" dirty="0" smtClean="0">
                <a:latin typeface="Arial" charset="0"/>
                <a:cs typeface="Arial" charset="0"/>
              </a:rPr>
              <a:t>27 </a:t>
            </a:r>
            <a:r>
              <a:rPr lang="en-US" dirty="0">
                <a:latin typeface="Arial" charset="0"/>
                <a:cs typeface="Arial" charset="0"/>
              </a:rPr>
              <a:t>Phase II Assessments (Quantitative) underway </a:t>
            </a:r>
            <a:r>
              <a:rPr lang="en-US" dirty="0" smtClean="0">
                <a:latin typeface="Arial" charset="0"/>
                <a:cs typeface="Arial" charset="0"/>
              </a:rPr>
              <a:t>     </a:t>
            </a:r>
            <a:endParaRPr lang="en-US" dirty="0">
              <a:latin typeface="Arial" charset="0"/>
              <a:cs typeface="Arial" charset="0"/>
            </a:endParaRPr>
          </a:p>
          <a:p>
            <a:pPr marL="191030" indent="-191030">
              <a:buFont typeface="Arial" pitchFamily="34" charset="0"/>
              <a:buChar char="•"/>
              <a:defRPr/>
            </a:pPr>
            <a:r>
              <a:rPr lang="en-US" dirty="0" smtClean="0">
                <a:latin typeface="Arial" charset="0"/>
                <a:cs typeface="Arial" charset="0"/>
              </a:rPr>
              <a:t>Remaining sites to be contracted and started in FY12 </a:t>
            </a:r>
            <a:endParaRPr lang="en-US" dirty="0">
              <a:latin typeface="Arial" charset="0"/>
              <a:cs typeface="Arial" charset="0"/>
            </a:endParaRPr>
          </a:p>
          <a:p>
            <a:pPr marL="191030" indent="-191030">
              <a:buFont typeface="Arial" pitchFamily="34" charset="0"/>
              <a:buChar char="•"/>
              <a:defRPr/>
            </a:pPr>
            <a:r>
              <a:rPr lang="en-US" dirty="0">
                <a:latin typeface="Arial" charset="0"/>
                <a:cs typeface="Arial" charset="0"/>
              </a:rPr>
              <a:t>5 Year Review requirement for ALL complexes</a:t>
            </a:r>
          </a:p>
          <a:p>
            <a:pPr marL="191030" indent="-191030">
              <a:buFont typeface="Arial" pitchFamily="34" charset="0"/>
              <a:buChar char="•"/>
              <a:defRPr/>
            </a:pPr>
            <a:r>
              <a:rPr lang="en-US" dirty="0">
                <a:latin typeface="Arial" charset="0"/>
                <a:cs typeface="Arial" charset="0"/>
              </a:rPr>
              <a:t>OSD work group still defining the future of </a:t>
            </a:r>
            <a:r>
              <a:rPr lang="en-US" dirty="0" smtClean="0">
                <a:latin typeface="Arial" charset="0"/>
                <a:cs typeface="Arial" charset="0"/>
              </a:rPr>
              <a:t>ORA</a:t>
            </a:r>
          </a:p>
          <a:p>
            <a:pPr marL="191030" indent="-191030">
              <a:buFont typeface="Arial" pitchFamily="34" charset="0"/>
              <a:buChar char="•"/>
              <a:defRPr/>
            </a:pPr>
            <a:r>
              <a:rPr lang="en-US" dirty="0" smtClean="0">
                <a:latin typeface="Arial" charset="0"/>
                <a:cs typeface="Arial" charset="0"/>
              </a:rPr>
              <a:t> Working ARNG G3 integration</a:t>
            </a:r>
            <a:r>
              <a:rPr lang="en-US" dirty="0">
                <a:latin typeface="Arial" charset="0"/>
                <a:cs typeface="Arial" charset="0"/>
              </a:rPr>
              <a:t/>
            </a:r>
            <a:br>
              <a:rPr lang="en-US" dirty="0">
                <a:latin typeface="Arial" charset="0"/>
                <a:cs typeface="Arial" charset="0"/>
              </a:rPr>
            </a:br>
            <a:endParaRPr lang="en-US" dirty="0">
              <a:latin typeface="Arial" charset="0"/>
              <a:cs typeface="Arial" charset="0"/>
            </a:endParaRPr>
          </a:p>
        </p:txBody>
      </p:sp>
      <p:sp>
        <p:nvSpPr>
          <p:cNvPr id="4" name="Date Placeholder 3"/>
          <p:cNvSpPr>
            <a:spLocks noGrp="1"/>
          </p:cNvSpPr>
          <p:nvPr>
            <p:ph type="dt" sz="half" idx="10"/>
          </p:nvPr>
        </p:nvSpPr>
        <p:spPr/>
        <p:txBody>
          <a:bodyPr/>
          <a:lstStyle/>
          <a:p>
            <a:pPr>
              <a:defRPr/>
            </a:pPr>
            <a:r>
              <a:rPr lang="en-US" smtClean="0"/>
              <a:t>16 Dec 11</a:t>
            </a:r>
            <a:endParaRPr lang="en-US" dirty="0"/>
          </a:p>
        </p:txBody>
      </p:sp>
      <p:sp>
        <p:nvSpPr>
          <p:cNvPr id="5" name="Slide Number Placeholder 4"/>
          <p:cNvSpPr>
            <a:spLocks noGrp="1"/>
          </p:cNvSpPr>
          <p:nvPr>
            <p:ph type="sldNum" sz="quarter" idx="11"/>
          </p:nvPr>
        </p:nvSpPr>
        <p:spPr/>
        <p:txBody>
          <a:bodyPr/>
          <a:lstStyle/>
          <a:p>
            <a:pPr>
              <a:defRPr/>
            </a:pPr>
            <a:r>
              <a:rPr lang="en-US" dirty="0" smtClean="0"/>
              <a:t>19</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noFill/>
          <a:ln>
            <a:miter lim="800000"/>
            <a:headEnd/>
            <a:tailEnd/>
          </a:ln>
        </p:spPr>
        <p:txBody>
          <a:bodyPr vert="horz" wrap="square" lIns="101882" tIns="50941" rIns="101882" bIns="50941" numCol="1" anchor="t" anchorCtr="0" compatLnSpc="1">
            <a:prstTxWarp prst="textNoShape">
              <a:avLst/>
            </a:prstTxWarp>
          </a:bodyPr>
          <a:lstStyle/>
          <a:p>
            <a:r>
              <a:rPr lang="en-US" sz="3200" b="1" dirty="0" smtClean="0">
                <a:latin typeface="Arial" pitchFamily="34" charset="0"/>
                <a:cs typeface="Arial" pitchFamily="34" charset="0"/>
              </a:rPr>
              <a:t>Cleanup and Restoration</a:t>
            </a:r>
          </a:p>
        </p:txBody>
      </p:sp>
      <p:sp>
        <p:nvSpPr>
          <p:cNvPr id="29699" name="Rectangle 2"/>
          <p:cNvSpPr>
            <a:spLocks noChangeArrowheads="1"/>
          </p:cNvSpPr>
          <p:nvPr/>
        </p:nvSpPr>
        <p:spPr bwMode="auto">
          <a:xfrm>
            <a:off x="853917" y="1853351"/>
            <a:ext cx="8457088" cy="5858299"/>
          </a:xfrm>
          <a:prstGeom prst="rect">
            <a:avLst/>
          </a:prstGeom>
          <a:noFill/>
          <a:ln w="9525">
            <a:noFill/>
            <a:miter lim="800000"/>
            <a:headEnd/>
            <a:tailEnd/>
          </a:ln>
        </p:spPr>
        <p:txBody>
          <a:bodyPr lIns="101882" tIns="50941" rIns="101882" bIns="50941">
            <a:spAutoFit/>
          </a:bodyPr>
          <a:lstStyle/>
          <a:p>
            <a:pPr>
              <a:buFont typeface="Wingdings" pitchFamily="2" charset="2"/>
              <a:buNone/>
            </a:pPr>
            <a:r>
              <a:rPr lang="en-US" sz="2700" b="1" dirty="0">
                <a:latin typeface="Arial" charset="0"/>
                <a:cs typeface="Arial" charset="0"/>
              </a:rPr>
              <a:t>Compliance-related Cleanup (CC):</a:t>
            </a:r>
          </a:p>
          <a:p>
            <a:pPr>
              <a:buFont typeface="Wingdings" pitchFamily="2" charset="2"/>
              <a:buNone/>
            </a:pPr>
            <a:endParaRPr lang="en-US" sz="2700" b="1" dirty="0">
              <a:latin typeface="Arial" charset="0"/>
              <a:cs typeface="Arial" charset="0"/>
            </a:endParaRPr>
          </a:p>
          <a:p>
            <a:pPr>
              <a:buFont typeface="Arial" charset="0"/>
              <a:buChar char="•"/>
            </a:pPr>
            <a:r>
              <a:rPr lang="en-US" dirty="0">
                <a:latin typeface="Arial" charset="0"/>
                <a:cs typeface="Arial" charset="0"/>
              </a:rPr>
              <a:t>  Purpose:  To perform appropriate, cost-effective cleanup to protect human health and the environment, and to sustain operational readiness and training.</a:t>
            </a:r>
          </a:p>
          <a:p>
            <a:pPr>
              <a:buFont typeface="Arial" charset="0"/>
              <a:buChar char="•"/>
            </a:pPr>
            <a:r>
              <a:rPr lang="en-US" dirty="0">
                <a:latin typeface="Arial" charset="0"/>
                <a:cs typeface="Arial" charset="0"/>
              </a:rPr>
              <a:t>  </a:t>
            </a:r>
            <a:r>
              <a:rPr lang="en-US" dirty="0" smtClean="0">
                <a:latin typeface="Arial" charset="0"/>
                <a:cs typeface="Arial" charset="0"/>
              </a:rPr>
              <a:t>FY11 </a:t>
            </a:r>
            <a:r>
              <a:rPr lang="en-US" dirty="0">
                <a:latin typeface="Arial" charset="0"/>
                <a:cs typeface="Arial" charset="0"/>
              </a:rPr>
              <a:t>obligated ~$</a:t>
            </a:r>
            <a:r>
              <a:rPr lang="en-US" dirty="0" smtClean="0">
                <a:latin typeface="Arial" charset="0"/>
                <a:cs typeface="Arial" charset="0"/>
              </a:rPr>
              <a:t>17M to CC Program sites in 14 states</a:t>
            </a:r>
            <a:endParaRPr lang="en-US" dirty="0">
              <a:latin typeface="Arial" charset="0"/>
              <a:cs typeface="Arial" charset="0"/>
            </a:endParaRPr>
          </a:p>
          <a:p>
            <a:pPr>
              <a:buFont typeface="Arial" charset="0"/>
              <a:buChar char="•"/>
            </a:pPr>
            <a:r>
              <a:rPr lang="en-US" dirty="0">
                <a:latin typeface="Arial" charset="0"/>
                <a:cs typeface="Arial" charset="0"/>
              </a:rPr>
              <a:t>  Camp Edwards/MMR included in CC Program</a:t>
            </a:r>
          </a:p>
          <a:p>
            <a:pPr>
              <a:buFont typeface="Arial" charset="0"/>
              <a:buChar char="•"/>
            </a:pPr>
            <a:r>
              <a:rPr lang="en-US" dirty="0">
                <a:latin typeface="Arial" charset="0"/>
                <a:cs typeface="Arial" charset="0"/>
              </a:rPr>
              <a:t>  </a:t>
            </a:r>
            <a:r>
              <a:rPr lang="en-US" dirty="0" smtClean="0">
                <a:latin typeface="Arial" charset="0"/>
                <a:cs typeface="Arial" charset="0"/>
              </a:rPr>
              <a:t>MMR </a:t>
            </a:r>
            <a:r>
              <a:rPr lang="en-US" dirty="0">
                <a:latin typeface="Arial" charset="0"/>
                <a:cs typeface="Arial" charset="0"/>
              </a:rPr>
              <a:t>management and execution </a:t>
            </a:r>
            <a:r>
              <a:rPr lang="en-US" dirty="0" smtClean="0">
                <a:latin typeface="Arial" charset="0"/>
                <a:cs typeface="Arial" charset="0"/>
              </a:rPr>
              <a:t>transitioned from </a:t>
            </a:r>
            <a:r>
              <a:rPr lang="en-US" dirty="0">
                <a:latin typeface="Arial" charset="0"/>
                <a:cs typeface="Arial" charset="0"/>
              </a:rPr>
              <a:t>US Army Environmental Command to </a:t>
            </a:r>
            <a:r>
              <a:rPr lang="en-US" dirty="0" smtClean="0">
                <a:latin typeface="Arial" charset="0"/>
                <a:cs typeface="Arial" charset="0"/>
              </a:rPr>
              <a:t>ARNG Directorate and MA  ARNG</a:t>
            </a:r>
          </a:p>
          <a:p>
            <a:pPr>
              <a:buFont typeface="Arial" charset="0"/>
              <a:buChar char="•"/>
            </a:pPr>
            <a:r>
              <a:rPr lang="en-US" dirty="0" smtClean="0">
                <a:latin typeface="Arial" charset="0"/>
                <a:cs typeface="Arial" charset="0"/>
              </a:rPr>
              <a:t>  Impact Area Groundwater Study Program employees migrated to state employment. </a:t>
            </a:r>
            <a:endParaRPr lang="en-US" dirty="0">
              <a:latin typeface="Arial" charset="0"/>
              <a:cs typeface="Arial" charset="0"/>
            </a:endParaRPr>
          </a:p>
          <a:p>
            <a:pPr>
              <a:buFont typeface="Arial" charset="0"/>
              <a:buChar char="•"/>
            </a:pPr>
            <a:r>
              <a:rPr lang="en-US" dirty="0">
                <a:latin typeface="Arial" charset="0"/>
                <a:cs typeface="Arial" charset="0"/>
              </a:rPr>
              <a:t>  MMR has high regulatory, public, and political interest; drives actions</a:t>
            </a:r>
          </a:p>
          <a:p>
            <a:pPr>
              <a:buFont typeface="Arial" charset="0"/>
              <a:buChar char="•"/>
            </a:pPr>
            <a:r>
              <a:rPr lang="en-US" dirty="0">
                <a:latin typeface="Arial" charset="0"/>
                <a:cs typeface="Arial" charset="0"/>
              </a:rPr>
              <a:t>  MMR requires MILCON dollars for groundwater treatment </a:t>
            </a:r>
            <a:r>
              <a:rPr lang="en-US" dirty="0" smtClean="0">
                <a:latin typeface="Arial" charset="0"/>
                <a:cs typeface="Arial" charset="0"/>
              </a:rPr>
              <a:t>systems; regulatory </a:t>
            </a:r>
            <a:r>
              <a:rPr lang="en-US" dirty="0">
                <a:latin typeface="Arial" charset="0"/>
                <a:cs typeface="Arial" charset="0"/>
              </a:rPr>
              <a:t>driven to accomplish within 18 mos of regulatory signature of Record of </a:t>
            </a:r>
            <a:r>
              <a:rPr lang="en-US" dirty="0" smtClean="0">
                <a:latin typeface="Arial" charset="0"/>
                <a:cs typeface="Arial" charset="0"/>
              </a:rPr>
              <a:t>Decision</a:t>
            </a:r>
          </a:p>
          <a:p>
            <a:pPr>
              <a:buFont typeface="Arial" charset="0"/>
              <a:buChar char="•"/>
            </a:pPr>
            <a:r>
              <a:rPr lang="en-US" dirty="0" smtClean="0">
                <a:latin typeface="Arial" charset="0"/>
                <a:cs typeface="Arial" charset="0"/>
              </a:rPr>
              <a:t> J-1 Range Groundwater Treatment Record of Decision signed</a:t>
            </a:r>
            <a:endParaRPr lang="en-US" dirty="0">
              <a:latin typeface="Arial" charset="0"/>
              <a:cs typeface="Arial" charset="0"/>
            </a:endParaRPr>
          </a:p>
          <a:p>
            <a:r>
              <a:rPr lang="en-US" dirty="0">
                <a:latin typeface="Arial" charset="0"/>
                <a:cs typeface="Arial" charset="0"/>
              </a:rPr>
              <a:t/>
            </a:r>
            <a:br>
              <a:rPr lang="en-US" dirty="0">
                <a:latin typeface="Arial" charset="0"/>
                <a:cs typeface="Arial" charset="0"/>
              </a:rPr>
            </a:br>
            <a:endParaRPr lang="en-US" dirty="0">
              <a:latin typeface="Arial" charset="0"/>
              <a:cs typeface="Arial" charset="0"/>
            </a:endParaRPr>
          </a:p>
        </p:txBody>
      </p:sp>
      <p:sp>
        <p:nvSpPr>
          <p:cNvPr id="4" name="Date Placeholder 3"/>
          <p:cNvSpPr>
            <a:spLocks noGrp="1"/>
          </p:cNvSpPr>
          <p:nvPr>
            <p:ph type="dt" sz="half" idx="10"/>
          </p:nvPr>
        </p:nvSpPr>
        <p:spPr/>
        <p:txBody>
          <a:bodyPr/>
          <a:lstStyle/>
          <a:p>
            <a:pPr>
              <a:defRPr/>
            </a:pPr>
            <a:r>
              <a:rPr lang="en-US" smtClean="0"/>
              <a:t>16 Dec 11</a:t>
            </a:r>
            <a:endParaRPr lang="en-US" dirty="0"/>
          </a:p>
        </p:txBody>
      </p:sp>
      <p:sp>
        <p:nvSpPr>
          <p:cNvPr id="5" name="Slide Number Placeholder 4"/>
          <p:cNvSpPr>
            <a:spLocks noGrp="1"/>
          </p:cNvSpPr>
          <p:nvPr>
            <p:ph type="sldNum" sz="quarter" idx="11"/>
          </p:nvPr>
        </p:nvSpPr>
        <p:spPr/>
        <p:txBody>
          <a:bodyPr/>
          <a:lstStyle/>
          <a:p>
            <a:pPr>
              <a:defRPr/>
            </a:pPr>
            <a:r>
              <a:rPr lang="en-US" dirty="0" smtClean="0"/>
              <a:t>20</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noFill/>
          <a:ln>
            <a:miter lim="800000"/>
            <a:headEnd/>
            <a:tailEnd/>
          </a:ln>
        </p:spPr>
        <p:txBody>
          <a:bodyPr vert="horz" wrap="square" lIns="101882" tIns="50941" rIns="101882" bIns="50941" numCol="1" anchor="t" anchorCtr="0" compatLnSpc="1">
            <a:prstTxWarp prst="textNoShape">
              <a:avLst/>
            </a:prstTxWarp>
          </a:bodyPr>
          <a:lstStyle/>
          <a:p>
            <a:r>
              <a:rPr lang="en-US" sz="3200" b="1" dirty="0" smtClean="0">
                <a:latin typeface="Arial" pitchFamily="34" charset="0"/>
                <a:cs typeface="Arial" pitchFamily="34" charset="0"/>
              </a:rPr>
              <a:t>Cleanup and Restoration</a:t>
            </a:r>
          </a:p>
        </p:txBody>
      </p:sp>
      <p:sp>
        <p:nvSpPr>
          <p:cNvPr id="30723" name="Rectangle 2"/>
          <p:cNvSpPr>
            <a:spLocks noChangeArrowheads="1"/>
          </p:cNvSpPr>
          <p:nvPr/>
        </p:nvSpPr>
        <p:spPr bwMode="auto">
          <a:xfrm>
            <a:off x="853917" y="1969262"/>
            <a:ext cx="8457088" cy="5473578"/>
          </a:xfrm>
          <a:prstGeom prst="rect">
            <a:avLst/>
          </a:prstGeom>
          <a:noFill/>
          <a:ln w="9525">
            <a:noFill/>
            <a:miter lim="800000"/>
            <a:headEnd/>
            <a:tailEnd/>
          </a:ln>
        </p:spPr>
        <p:txBody>
          <a:bodyPr lIns="101882" tIns="50941" rIns="101882" bIns="50941">
            <a:spAutoFit/>
          </a:bodyPr>
          <a:lstStyle/>
          <a:p>
            <a:pPr>
              <a:buFont typeface="Wingdings" pitchFamily="2" charset="2"/>
              <a:buNone/>
            </a:pPr>
            <a:r>
              <a:rPr lang="en-US" sz="2200" b="1" dirty="0">
                <a:latin typeface="Arial" charset="0"/>
                <a:cs typeface="Arial" charset="0"/>
              </a:rPr>
              <a:t>Defense Environmental Restoration Program (DERP):</a:t>
            </a:r>
          </a:p>
          <a:p>
            <a:pPr>
              <a:buFont typeface="Wingdings" pitchFamily="2" charset="2"/>
              <a:buNone/>
            </a:pPr>
            <a:endParaRPr lang="en-US" sz="2700" b="1" dirty="0">
              <a:latin typeface="Arial" charset="0"/>
              <a:cs typeface="Arial" charset="0"/>
            </a:endParaRPr>
          </a:p>
          <a:p>
            <a:pPr>
              <a:buFont typeface="Arial" charset="0"/>
              <a:buChar char="•"/>
            </a:pPr>
            <a:r>
              <a:rPr lang="en-US" dirty="0">
                <a:latin typeface="Arial" charset="0"/>
                <a:cs typeface="Arial" charset="0"/>
              </a:rPr>
              <a:t>  Purpose:  To perform appropriate, cost-effective cleanup to protect human health and the environment for DERP eligible sites; funding provided under special Congressional appropriation (2020)</a:t>
            </a:r>
          </a:p>
          <a:p>
            <a:pPr>
              <a:buFont typeface="Arial" charset="0"/>
              <a:buChar char="•"/>
            </a:pPr>
            <a:r>
              <a:rPr lang="en-US" dirty="0">
                <a:latin typeface="Arial" charset="0"/>
                <a:cs typeface="Arial" charset="0"/>
              </a:rPr>
              <a:t>  </a:t>
            </a:r>
            <a:r>
              <a:rPr lang="en-US" dirty="0" smtClean="0">
                <a:latin typeface="Arial" charset="0"/>
                <a:cs typeface="Arial" charset="0"/>
              </a:rPr>
              <a:t>FY11 </a:t>
            </a:r>
            <a:r>
              <a:rPr lang="en-US" dirty="0" smtClean="0">
                <a:latin typeface="Arial" pitchFamily="34" charset="0"/>
                <a:cs typeface="Arial" pitchFamily="34" charset="0"/>
              </a:rPr>
              <a:t>$20,563,888.75  </a:t>
            </a:r>
            <a:r>
              <a:rPr lang="en-US" dirty="0" smtClean="0">
                <a:latin typeface="Arial" charset="0"/>
                <a:cs typeface="Arial" charset="0"/>
              </a:rPr>
              <a:t>obligated </a:t>
            </a:r>
            <a:r>
              <a:rPr lang="en-US" dirty="0">
                <a:latin typeface="Arial" charset="0"/>
                <a:cs typeface="Arial" charset="0"/>
              </a:rPr>
              <a:t>to ARNG project </a:t>
            </a:r>
            <a:r>
              <a:rPr lang="en-US" dirty="0" smtClean="0">
                <a:latin typeface="Arial" charset="0"/>
                <a:cs typeface="Arial" charset="0"/>
              </a:rPr>
              <a:t>sites</a:t>
            </a:r>
            <a:endParaRPr lang="en-US" dirty="0">
              <a:latin typeface="Arial" charset="0"/>
              <a:cs typeface="Arial" charset="0"/>
            </a:endParaRPr>
          </a:p>
          <a:p>
            <a:pPr>
              <a:buFont typeface="Arial" charset="0"/>
              <a:buChar char="•"/>
            </a:pPr>
            <a:r>
              <a:rPr lang="en-US" dirty="0">
                <a:latin typeface="Arial" charset="0"/>
                <a:cs typeface="Arial" charset="0"/>
              </a:rPr>
              <a:t>  </a:t>
            </a:r>
            <a:r>
              <a:rPr lang="en-US" dirty="0" smtClean="0">
                <a:latin typeface="Arial" charset="0"/>
                <a:cs typeface="Arial" charset="0"/>
              </a:rPr>
              <a:t>FY12 </a:t>
            </a:r>
            <a:r>
              <a:rPr lang="en-US" dirty="0">
                <a:latin typeface="Arial" charset="0"/>
                <a:cs typeface="Arial" charset="0"/>
              </a:rPr>
              <a:t>programmed </a:t>
            </a:r>
            <a:r>
              <a:rPr lang="en-US" dirty="0" smtClean="0">
                <a:latin typeface="Arial" charset="0"/>
                <a:cs typeface="Arial" charset="0"/>
              </a:rPr>
              <a:t>~$50M</a:t>
            </a:r>
          </a:p>
          <a:p>
            <a:pPr>
              <a:buFont typeface="Arial" charset="0"/>
              <a:buChar char="•"/>
            </a:pPr>
            <a:r>
              <a:rPr lang="en-US" dirty="0" smtClean="0">
                <a:latin typeface="Arial" charset="0"/>
                <a:cs typeface="Arial" charset="0"/>
              </a:rPr>
              <a:t>  FY11 ~$1.6M obligated to ARNG Program Management </a:t>
            </a:r>
            <a:endParaRPr lang="en-US" dirty="0">
              <a:latin typeface="Arial" charset="0"/>
              <a:cs typeface="Arial" charset="0"/>
            </a:endParaRPr>
          </a:p>
          <a:p>
            <a:pPr>
              <a:buFont typeface="Arial" charset="0"/>
              <a:buChar char="•"/>
            </a:pPr>
            <a:r>
              <a:rPr lang="en-US" dirty="0">
                <a:latin typeface="Arial" charset="0"/>
                <a:cs typeface="Arial" charset="0"/>
              </a:rPr>
              <a:t>  </a:t>
            </a:r>
            <a:r>
              <a:rPr lang="en-US" dirty="0" smtClean="0">
                <a:latin typeface="Arial" charset="0"/>
                <a:cs typeface="Arial" charset="0"/>
              </a:rPr>
              <a:t>FY12 </a:t>
            </a:r>
            <a:r>
              <a:rPr lang="en-US" dirty="0">
                <a:latin typeface="Arial" charset="0"/>
                <a:cs typeface="Arial" charset="0"/>
              </a:rPr>
              <a:t>programmed </a:t>
            </a:r>
            <a:r>
              <a:rPr lang="en-US" dirty="0" smtClean="0">
                <a:latin typeface="Arial" charset="0"/>
                <a:cs typeface="Arial" charset="0"/>
              </a:rPr>
              <a:t>~$1.1M </a:t>
            </a:r>
            <a:r>
              <a:rPr lang="en-US" dirty="0">
                <a:latin typeface="Arial" charset="0"/>
                <a:cs typeface="Arial" charset="0"/>
              </a:rPr>
              <a:t>in Program Management funds</a:t>
            </a:r>
          </a:p>
          <a:p>
            <a:pPr>
              <a:buFont typeface="Arial" charset="0"/>
              <a:buChar char="•"/>
            </a:pPr>
            <a:r>
              <a:rPr lang="en-US" dirty="0" smtClean="0">
                <a:latin typeface="Arial" charset="0"/>
                <a:cs typeface="Arial" charset="0"/>
              </a:rPr>
              <a:t>  </a:t>
            </a:r>
            <a:r>
              <a:rPr lang="en-US" dirty="0">
                <a:latin typeface="Arial" charset="0"/>
                <a:cs typeface="Arial" charset="0"/>
              </a:rPr>
              <a:t>Majority of workload is in the Military Munitions Response Program</a:t>
            </a:r>
          </a:p>
          <a:p>
            <a:pPr>
              <a:buFont typeface="Arial" charset="0"/>
              <a:buChar char="•"/>
            </a:pPr>
            <a:r>
              <a:rPr lang="en-US" dirty="0">
                <a:latin typeface="Arial" charset="0"/>
                <a:cs typeface="Arial" charset="0"/>
              </a:rPr>
              <a:t>  Non-DoD (owned) Non-Operational Defense Sites (NDNODS) </a:t>
            </a:r>
            <a:endParaRPr lang="en-US" dirty="0" smtClean="0">
              <a:latin typeface="Arial" charset="0"/>
              <a:cs typeface="Arial" charset="0"/>
            </a:endParaRPr>
          </a:p>
          <a:p>
            <a:r>
              <a:rPr lang="en-US" dirty="0" smtClean="0">
                <a:latin typeface="Arial" charset="0"/>
                <a:cs typeface="Arial" charset="0"/>
              </a:rPr>
              <a:t>Site Inspections underway.  </a:t>
            </a:r>
            <a:r>
              <a:rPr lang="en-US" dirty="0">
                <a:latin typeface="Arial" charset="0"/>
                <a:cs typeface="Arial" charset="0"/>
              </a:rPr>
              <a:t>These are sites with potential historic munitions use within the public domain (property not owned by DoD</a:t>
            </a:r>
            <a:r>
              <a:rPr lang="en-US" dirty="0" smtClean="0">
                <a:latin typeface="Arial" charset="0"/>
                <a:cs typeface="Arial" charset="0"/>
              </a:rPr>
              <a:t>).  Currently funded under DERP.  Planned migration to CC at completion of Site Inspections.</a:t>
            </a:r>
            <a:endParaRPr lang="en-US" dirty="0">
              <a:latin typeface="Arial" charset="0"/>
              <a:cs typeface="Arial" charset="0"/>
            </a:endParaRPr>
          </a:p>
          <a:p>
            <a:r>
              <a:rPr lang="en-US" dirty="0">
                <a:latin typeface="Arial" charset="0"/>
                <a:cs typeface="Arial" charset="0"/>
              </a:rPr>
              <a:t/>
            </a:r>
            <a:br>
              <a:rPr lang="en-US" dirty="0">
                <a:latin typeface="Arial" charset="0"/>
                <a:cs typeface="Arial" charset="0"/>
              </a:rPr>
            </a:br>
            <a:endParaRPr lang="en-US" dirty="0">
              <a:latin typeface="Arial" charset="0"/>
              <a:cs typeface="Arial" charset="0"/>
            </a:endParaRPr>
          </a:p>
        </p:txBody>
      </p:sp>
      <p:sp>
        <p:nvSpPr>
          <p:cNvPr id="4" name="Date Placeholder 3"/>
          <p:cNvSpPr>
            <a:spLocks noGrp="1"/>
          </p:cNvSpPr>
          <p:nvPr>
            <p:ph type="dt" sz="half" idx="10"/>
          </p:nvPr>
        </p:nvSpPr>
        <p:spPr/>
        <p:txBody>
          <a:bodyPr/>
          <a:lstStyle/>
          <a:p>
            <a:pPr>
              <a:defRPr/>
            </a:pPr>
            <a:r>
              <a:rPr lang="en-US" smtClean="0"/>
              <a:t>16 Dec 11</a:t>
            </a:r>
            <a:endParaRPr lang="en-US" dirty="0"/>
          </a:p>
        </p:txBody>
      </p:sp>
      <p:sp>
        <p:nvSpPr>
          <p:cNvPr id="5" name="Slide Number Placeholder 4"/>
          <p:cNvSpPr>
            <a:spLocks noGrp="1"/>
          </p:cNvSpPr>
          <p:nvPr>
            <p:ph type="sldNum" sz="quarter" idx="11"/>
          </p:nvPr>
        </p:nvSpPr>
        <p:spPr/>
        <p:txBody>
          <a:bodyPr/>
          <a:lstStyle/>
          <a:p>
            <a:pPr>
              <a:defRPr/>
            </a:pPr>
            <a:r>
              <a:rPr lang="en-US" dirty="0" smtClean="0"/>
              <a:t>21</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cstate="print"/>
          <a:stretch>
            <a:fillRect/>
          </a:stretch>
        </p:blipFill>
        <p:spPr>
          <a:xfrm>
            <a:off x="498657" y="4824574"/>
            <a:ext cx="4590686" cy="2767824"/>
          </a:xfrm>
          <a:prstGeom prst="rect">
            <a:avLst/>
          </a:prstGeom>
        </p:spPr>
      </p:pic>
      <p:pic>
        <p:nvPicPr>
          <p:cNvPr id="25" name="Picture 24"/>
          <p:cNvPicPr>
            <a:picLocks noChangeAspect="1"/>
          </p:cNvPicPr>
          <p:nvPr/>
        </p:nvPicPr>
        <p:blipFill>
          <a:blip r:embed="rId4" cstate="print"/>
          <a:stretch>
            <a:fillRect/>
          </a:stretch>
        </p:blipFill>
        <p:spPr>
          <a:xfrm>
            <a:off x="466581" y="1747546"/>
            <a:ext cx="4596782" cy="2767824"/>
          </a:xfrm>
          <a:prstGeom prst="rect">
            <a:avLst/>
          </a:prstGeom>
        </p:spPr>
      </p:pic>
      <p:pic>
        <p:nvPicPr>
          <p:cNvPr id="24" name="Picture 23"/>
          <p:cNvPicPr>
            <a:picLocks noChangeAspect="1"/>
          </p:cNvPicPr>
          <p:nvPr/>
        </p:nvPicPr>
        <p:blipFill>
          <a:blip r:embed="rId5" cstate="print"/>
          <a:stretch>
            <a:fillRect/>
          </a:stretch>
        </p:blipFill>
        <p:spPr>
          <a:xfrm>
            <a:off x="5285324" y="4795546"/>
            <a:ext cx="4596782" cy="2767824"/>
          </a:xfrm>
          <a:prstGeom prst="rect">
            <a:avLst/>
          </a:prstGeom>
        </p:spPr>
      </p:pic>
      <p:pic>
        <p:nvPicPr>
          <p:cNvPr id="23" name="Picture 22"/>
          <p:cNvPicPr>
            <a:picLocks noChangeAspect="1"/>
          </p:cNvPicPr>
          <p:nvPr/>
        </p:nvPicPr>
        <p:blipFill>
          <a:blip r:embed="rId6" cstate="print"/>
          <a:stretch>
            <a:fillRect/>
          </a:stretch>
        </p:blipFill>
        <p:spPr>
          <a:xfrm>
            <a:off x="5285324" y="1747546"/>
            <a:ext cx="4596782" cy="2767824"/>
          </a:xfrm>
          <a:prstGeom prst="rect">
            <a:avLst/>
          </a:prstGeom>
        </p:spPr>
      </p:pic>
      <p:sp>
        <p:nvSpPr>
          <p:cNvPr id="5123" name="Rectangle 5"/>
          <p:cNvSpPr>
            <a:spLocks noChangeArrowheads="1"/>
          </p:cNvSpPr>
          <p:nvPr/>
        </p:nvSpPr>
        <p:spPr bwMode="auto">
          <a:xfrm>
            <a:off x="182563" y="1165225"/>
            <a:ext cx="9639300" cy="6218238"/>
          </a:xfrm>
          <a:prstGeom prst="rect">
            <a:avLst/>
          </a:prstGeom>
          <a:noFill/>
          <a:ln w="9525">
            <a:noFill/>
            <a:miter lim="800000"/>
            <a:headEnd/>
            <a:tailEnd/>
          </a:ln>
        </p:spPr>
        <p:txBody>
          <a:bodyPr wrap="none" anchor="ctr"/>
          <a:lstStyle/>
          <a:p>
            <a:endParaRPr lang="en-US" dirty="0"/>
          </a:p>
        </p:txBody>
      </p:sp>
      <p:sp>
        <p:nvSpPr>
          <p:cNvPr id="5124" name="Text Box 7"/>
          <p:cNvSpPr txBox="1">
            <a:spLocks noChangeArrowheads="1"/>
          </p:cNvSpPr>
          <p:nvPr/>
        </p:nvSpPr>
        <p:spPr bwMode="auto">
          <a:xfrm>
            <a:off x="587375" y="2936875"/>
            <a:ext cx="9471025" cy="517525"/>
          </a:xfrm>
          <a:prstGeom prst="rect">
            <a:avLst/>
          </a:prstGeom>
          <a:noFill/>
          <a:ln w="9525">
            <a:noFill/>
            <a:miter lim="800000"/>
            <a:headEnd/>
            <a:tailEnd/>
          </a:ln>
        </p:spPr>
        <p:txBody>
          <a:bodyPr lIns="101870" tIns="50935" rIns="101870" bIns="50935">
            <a:spAutoFit/>
          </a:bodyPr>
          <a:lstStyle/>
          <a:p>
            <a:pPr defTabSz="1019175">
              <a:spcBef>
                <a:spcPct val="50000"/>
              </a:spcBef>
            </a:pPr>
            <a:endParaRPr lang="en-US" sz="2700" dirty="0"/>
          </a:p>
        </p:txBody>
      </p:sp>
      <p:sp>
        <p:nvSpPr>
          <p:cNvPr id="5125" name="Rectangle 11"/>
          <p:cNvSpPr>
            <a:spLocks noChangeArrowheads="1"/>
          </p:cNvSpPr>
          <p:nvPr/>
        </p:nvSpPr>
        <p:spPr bwMode="auto">
          <a:xfrm>
            <a:off x="1417638" y="330200"/>
            <a:ext cx="7173912" cy="519113"/>
          </a:xfrm>
          <a:prstGeom prst="rect">
            <a:avLst/>
          </a:prstGeom>
          <a:noFill/>
          <a:ln w="12700">
            <a:noFill/>
            <a:miter lim="800000"/>
            <a:headEnd type="none" w="sm" len="sm"/>
            <a:tailEnd type="none" w="sm" len="sm"/>
          </a:ln>
        </p:spPr>
        <p:txBody>
          <a:bodyPr lIns="91429" tIns="45715" rIns="91429" bIns="45715">
            <a:spAutoFit/>
          </a:bodyPr>
          <a:lstStyle/>
          <a:p>
            <a:pPr algn="ctr"/>
            <a:r>
              <a:rPr lang="en-US" sz="2800" b="1" dirty="0">
                <a:solidFill>
                  <a:schemeClr val="tx2"/>
                </a:solidFill>
                <a:latin typeface="Arial" charset="0"/>
              </a:rPr>
              <a:t>Environmental Funding</a:t>
            </a:r>
          </a:p>
        </p:txBody>
      </p:sp>
      <p:sp>
        <p:nvSpPr>
          <p:cNvPr id="5126" name="Text Box 12"/>
          <p:cNvSpPr txBox="1">
            <a:spLocks noChangeArrowheads="1"/>
          </p:cNvSpPr>
          <p:nvPr/>
        </p:nvSpPr>
        <p:spPr bwMode="auto">
          <a:xfrm>
            <a:off x="1889125" y="1447800"/>
            <a:ext cx="2041525" cy="369888"/>
          </a:xfrm>
          <a:prstGeom prst="rect">
            <a:avLst/>
          </a:prstGeom>
          <a:solidFill>
            <a:schemeClr val="accent1"/>
          </a:solidFill>
          <a:ln w="12700">
            <a:solidFill>
              <a:schemeClr val="folHlink"/>
            </a:solidFill>
            <a:miter lim="800000"/>
            <a:headEnd type="none" w="sm" len="sm"/>
            <a:tailEnd type="none" w="sm" len="sm"/>
          </a:ln>
        </p:spPr>
        <p:txBody>
          <a:bodyPr>
            <a:spAutoFit/>
          </a:bodyPr>
          <a:lstStyle/>
          <a:p>
            <a:pPr algn="ctr">
              <a:lnSpc>
                <a:spcPct val="75000"/>
              </a:lnSpc>
            </a:pPr>
            <a:r>
              <a:rPr lang="en-US" sz="1200" dirty="0">
                <a:latin typeface="Arial" charset="0"/>
              </a:rPr>
              <a:t>Compliance (VENC/VENQ.56)</a:t>
            </a:r>
          </a:p>
        </p:txBody>
      </p:sp>
      <p:sp>
        <p:nvSpPr>
          <p:cNvPr id="5130" name="Text Box 14"/>
          <p:cNvSpPr txBox="1">
            <a:spLocks noChangeArrowheads="1"/>
          </p:cNvSpPr>
          <p:nvPr/>
        </p:nvSpPr>
        <p:spPr bwMode="auto">
          <a:xfrm>
            <a:off x="6486525" y="1466850"/>
            <a:ext cx="2049463" cy="368300"/>
          </a:xfrm>
          <a:prstGeom prst="rect">
            <a:avLst/>
          </a:prstGeom>
          <a:solidFill>
            <a:schemeClr val="accent1"/>
          </a:solidFill>
          <a:ln w="12700">
            <a:solidFill>
              <a:schemeClr val="folHlink"/>
            </a:solidFill>
            <a:miter lim="800000"/>
            <a:headEnd type="none" w="sm" len="sm"/>
            <a:tailEnd type="none" w="sm" len="sm"/>
          </a:ln>
        </p:spPr>
        <p:txBody>
          <a:bodyPr>
            <a:spAutoFit/>
          </a:bodyPr>
          <a:lstStyle/>
          <a:p>
            <a:pPr algn="ctr">
              <a:lnSpc>
                <a:spcPct val="75000"/>
              </a:lnSpc>
            </a:pPr>
            <a:r>
              <a:rPr lang="en-US" sz="1200" dirty="0">
                <a:latin typeface="Arial" charset="0"/>
              </a:rPr>
              <a:t>Conservation (VENN/VENQ.53)</a:t>
            </a:r>
          </a:p>
        </p:txBody>
      </p:sp>
      <p:sp>
        <p:nvSpPr>
          <p:cNvPr id="5131" name="Text Box 15"/>
          <p:cNvSpPr txBox="1">
            <a:spLocks noChangeArrowheads="1"/>
          </p:cNvSpPr>
          <p:nvPr/>
        </p:nvSpPr>
        <p:spPr bwMode="auto">
          <a:xfrm>
            <a:off x="6548438" y="4479925"/>
            <a:ext cx="2292350" cy="369888"/>
          </a:xfrm>
          <a:prstGeom prst="rect">
            <a:avLst/>
          </a:prstGeom>
          <a:solidFill>
            <a:schemeClr val="accent1"/>
          </a:solidFill>
          <a:ln w="12700">
            <a:solidFill>
              <a:schemeClr val="folHlink"/>
            </a:solidFill>
            <a:miter lim="800000"/>
            <a:headEnd type="none" w="sm" len="sm"/>
            <a:tailEnd type="none" w="sm" len="sm"/>
          </a:ln>
        </p:spPr>
        <p:txBody>
          <a:bodyPr>
            <a:spAutoFit/>
          </a:bodyPr>
          <a:lstStyle/>
          <a:p>
            <a:pPr algn="ctr">
              <a:lnSpc>
                <a:spcPct val="75000"/>
              </a:lnSpc>
            </a:pPr>
            <a:r>
              <a:rPr lang="en-US" sz="1200" dirty="0">
                <a:latin typeface="Arial" charset="0"/>
              </a:rPr>
              <a:t>Pollution Prevention (VEPP/VENQ.54)</a:t>
            </a:r>
          </a:p>
        </p:txBody>
      </p:sp>
      <p:sp>
        <p:nvSpPr>
          <p:cNvPr id="5132" name="Text Box 13"/>
          <p:cNvSpPr txBox="1">
            <a:spLocks noChangeArrowheads="1"/>
          </p:cNvSpPr>
          <p:nvPr/>
        </p:nvSpPr>
        <p:spPr bwMode="auto">
          <a:xfrm>
            <a:off x="928688" y="4572000"/>
            <a:ext cx="3328987" cy="252413"/>
          </a:xfrm>
          <a:prstGeom prst="rect">
            <a:avLst/>
          </a:prstGeom>
          <a:solidFill>
            <a:schemeClr val="accent1"/>
          </a:solidFill>
          <a:ln w="12700">
            <a:solidFill>
              <a:schemeClr val="folHlink"/>
            </a:solidFill>
            <a:miter lim="800000"/>
            <a:headEnd type="none" w="sm" len="sm"/>
            <a:tailEnd type="none" w="sm" len="sm"/>
          </a:ln>
        </p:spPr>
        <p:txBody>
          <a:bodyPr wrap="none"/>
          <a:lstStyle/>
          <a:p>
            <a:pPr algn="ctr">
              <a:lnSpc>
                <a:spcPct val="75000"/>
              </a:lnSpc>
            </a:pPr>
            <a:r>
              <a:rPr lang="en-US" sz="1200" dirty="0">
                <a:latin typeface="Arial" charset="0"/>
              </a:rPr>
              <a:t>Env Spt To Ranges &amp; Munitions (VEMR/ENVR)</a:t>
            </a:r>
          </a:p>
        </p:txBody>
      </p:sp>
      <p:grpSp>
        <p:nvGrpSpPr>
          <p:cNvPr id="2" name="Group 24"/>
          <p:cNvGrpSpPr>
            <a:grpSpLocks/>
          </p:cNvGrpSpPr>
          <p:nvPr/>
        </p:nvGrpSpPr>
        <p:grpSpPr bwMode="auto">
          <a:xfrm>
            <a:off x="3964214" y="7360104"/>
            <a:ext cx="2487613" cy="238125"/>
            <a:chOff x="752475" y="7067550"/>
            <a:chExt cx="2487613" cy="238125"/>
          </a:xfrm>
        </p:grpSpPr>
        <p:sp>
          <p:nvSpPr>
            <p:cNvPr id="5134" name="Text Box 3"/>
            <p:cNvSpPr txBox="1">
              <a:spLocks noChangeArrowheads="1"/>
            </p:cNvSpPr>
            <p:nvPr/>
          </p:nvSpPr>
          <p:spPr bwMode="auto">
            <a:xfrm>
              <a:off x="2346325" y="7089775"/>
              <a:ext cx="893763" cy="214313"/>
            </a:xfrm>
            <a:prstGeom prst="rect">
              <a:avLst/>
            </a:prstGeom>
            <a:noFill/>
            <a:ln w="12700">
              <a:noFill/>
              <a:miter lim="800000"/>
              <a:headEnd type="none" w="sm" len="sm"/>
              <a:tailEnd type="none" w="sm" len="sm"/>
            </a:ln>
          </p:spPr>
          <p:txBody>
            <a:bodyPr wrap="none">
              <a:spAutoFit/>
            </a:bodyPr>
            <a:lstStyle/>
            <a:p>
              <a:r>
                <a:rPr lang="en-US" sz="800" dirty="0"/>
                <a:t>Executed/Funded</a:t>
              </a:r>
            </a:p>
          </p:txBody>
        </p:sp>
        <p:sp>
          <p:nvSpPr>
            <p:cNvPr id="5135" name="Text Box 4"/>
            <p:cNvSpPr txBox="1">
              <a:spLocks noChangeArrowheads="1"/>
            </p:cNvSpPr>
            <p:nvPr/>
          </p:nvSpPr>
          <p:spPr bwMode="auto">
            <a:xfrm>
              <a:off x="1736725" y="7089775"/>
              <a:ext cx="523875" cy="214313"/>
            </a:xfrm>
            <a:prstGeom prst="rect">
              <a:avLst/>
            </a:prstGeom>
            <a:noFill/>
            <a:ln w="12700">
              <a:noFill/>
              <a:miter lim="800000"/>
              <a:headEnd type="none" w="sm" len="sm"/>
              <a:tailEnd type="none" w="sm" len="sm"/>
            </a:ln>
          </p:spPr>
          <p:txBody>
            <a:bodyPr wrap="none">
              <a:spAutoFit/>
            </a:bodyPr>
            <a:lstStyle/>
            <a:p>
              <a:r>
                <a:rPr lang="en-US" sz="800" dirty="0"/>
                <a:t>Funding</a:t>
              </a:r>
            </a:p>
          </p:txBody>
        </p:sp>
        <p:sp>
          <p:nvSpPr>
            <p:cNvPr id="5136" name="Rectangle 16"/>
            <p:cNvSpPr>
              <a:spLocks noChangeArrowheads="1"/>
            </p:cNvSpPr>
            <p:nvPr/>
          </p:nvSpPr>
          <p:spPr bwMode="auto">
            <a:xfrm>
              <a:off x="819150" y="7138988"/>
              <a:ext cx="114300" cy="114300"/>
            </a:xfrm>
            <a:prstGeom prst="rect">
              <a:avLst/>
            </a:prstGeom>
            <a:solidFill>
              <a:srgbClr val="5454D4"/>
            </a:solidFill>
            <a:ln w="12700">
              <a:solidFill>
                <a:schemeClr val="tx1"/>
              </a:solidFill>
              <a:miter lim="800000"/>
              <a:headEnd type="none" w="sm" len="sm"/>
              <a:tailEnd type="none" w="sm" len="sm"/>
            </a:ln>
          </p:spPr>
          <p:txBody>
            <a:bodyPr wrap="none" anchor="ctr"/>
            <a:lstStyle/>
            <a:p>
              <a:endParaRPr lang="en-US" dirty="0"/>
            </a:p>
          </p:txBody>
        </p:sp>
        <p:sp>
          <p:nvSpPr>
            <p:cNvPr id="5137" name="Rectangle 17"/>
            <p:cNvSpPr>
              <a:spLocks noChangeArrowheads="1"/>
            </p:cNvSpPr>
            <p:nvPr/>
          </p:nvSpPr>
          <p:spPr bwMode="auto">
            <a:xfrm>
              <a:off x="1657350" y="7140575"/>
              <a:ext cx="114300" cy="114300"/>
            </a:xfrm>
            <a:prstGeom prst="rect">
              <a:avLst/>
            </a:prstGeom>
            <a:solidFill>
              <a:srgbClr val="C00000"/>
            </a:solidFill>
            <a:ln w="12700">
              <a:solidFill>
                <a:schemeClr val="tx1"/>
              </a:solidFill>
              <a:miter lim="800000"/>
              <a:headEnd type="none" w="sm" len="sm"/>
              <a:tailEnd type="none" w="sm" len="sm"/>
            </a:ln>
          </p:spPr>
          <p:txBody>
            <a:bodyPr wrap="none" anchor="ctr"/>
            <a:lstStyle/>
            <a:p>
              <a:endParaRPr lang="en-US" dirty="0"/>
            </a:p>
          </p:txBody>
        </p:sp>
        <p:sp>
          <p:nvSpPr>
            <p:cNvPr id="5138" name="Rectangle 18"/>
            <p:cNvSpPr>
              <a:spLocks noChangeArrowheads="1"/>
            </p:cNvSpPr>
            <p:nvPr/>
          </p:nvSpPr>
          <p:spPr bwMode="auto">
            <a:xfrm>
              <a:off x="2276475" y="7140575"/>
              <a:ext cx="114300" cy="114300"/>
            </a:xfrm>
            <a:prstGeom prst="rect">
              <a:avLst/>
            </a:prstGeom>
            <a:solidFill>
              <a:srgbClr val="92D050"/>
            </a:solidFill>
            <a:ln w="12700">
              <a:solidFill>
                <a:schemeClr val="tx1"/>
              </a:solidFill>
              <a:miter lim="800000"/>
              <a:headEnd type="none" w="sm" len="sm"/>
              <a:tailEnd type="none" w="sm" len="sm"/>
            </a:ln>
          </p:spPr>
          <p:txBody>
            <a:bodyPr wrap="none" anchor="ctr"/>
            <a:lstStyle/>
            <a:p>
              <a:endParaRPr lang="en-US" dirty="0"/>
            </a:p>
          </p:txBody>
        </p:sp>
        <p:sp>
          <p:nvSpPr>
            <p:cNvPr id="5139" name="Text Box 19"/>
            <p:cNvSpPr txBox="1">
              <a:spLocks noChangeArrowheads="1"/>
            </p:cNvSpPr>
            <p:nvPr/>
          </p:nvSpPr>
          <p:spPr bwMode="auto">
            <a:xfrm>
              <a:off x="889000" y="7089775"/>
              <a:ext cx="747713" cy="214313"/>
            </a:xfrm>
            <a:prstGeom prst="rect">
              <a:avLst/>
            </a:prstGeom>
            <a:noFill/>
            <a:ln w="12700">
              <a:noFill/>
              <a:miter lim="800000"/>
              <a:headEnd type="none" w="sm" len="sm"/>
              <a:tailEnd type="none" w="sm" len="sm"/>
            </a:ln>
          </p:spPr>
          <p:txBody>
            <a:bodyPr wrap="none">
              <a:spAutoFit/>
            </a:bodyPr>
            <a:lstStyle/>
            <a:p>
              <a:r>
                <a:rPr lang="en-US" sz="800" dirty="0"/>
                <a:t>Requirements</a:t>
              </a:r>
            </a:p>
          </p:txBody>
        </p:sp>
        <p:sp>
          <p:nvSpPr>
            <p:cNvPr id="5140" name="Rectangle 20"/>
            <p:cNvSpPr>
              <a:spLocks noChangeArrowheads="1"/>
            </p:cNvSpPr>
            <p:nvPr/>
          </p:nvSpPr>
          <p:spPr bwMode="auto">
            <a:xfrm>
              <a:off x="752475" y="7067550"/>
              <a:ext cx="2447925" cy="238125"/>
            </a:xfrm>
            <a:prstGeom prst="rect">
              <a:avLst/>
            </a:prstGeom>
            <a:noFill/>
            <a:ln w="12700">
              <a:solidFill>
                <a:schemeClr val="tx1"/>
              </a:solidFill>
              <a:miter lim="800000"/>
              <a:headEnd type="none" w="sm" len="sm"/>
              <a:tailEnd type="none" w="sm" len="sm"/>
            </a:ln>
          </p:spPr>
          <p:txBody>
            <a:bodyPr wrap="none" anchor="ctr"/>
            <a:lstStyle/>
            <a:p>
              <a:endParaRPr lang="en-US" dirty="0"/>
            </a:p>
          </p:txBody>
        </p:sp>
      </p:grpSp>
      <p:sp>
        <p:nvSpPr>
          <p:cNvPr id="21" name="Date Placeholder 20"/>
          <p:cNvSpPr>
            <a:spLocks noGrp="1"/>
          </p:cNvSpPr>
          <p:nvPr>
            <p:ph type="dt" sz="half" idx="10"/>
          </p:nvPr>
        </p:nvSpPr>
        <p:spPr/>
        <p:txBody>
          <a:bodyPr/>
          <a:lstStyle/>
          <a:p>
            <a:pPr>
              <a:defRPr/>
            </a:pPr>
            <a:r>
              <a:rPr lang="en-US" smtClean="0"/>
              <a:t>16 Dec 11</a:t>
            </a:r>
            <a:endParaRPr lang="en-US" dirty="0"/>
          </a:p>
        </p:txBody>
      </p:sp>
      <p:sp>
        <p:nvSpPr>
          <p:cNvPr id="22" name="Slide Number Placeholder 21"/>
          <p:cNvSpPr>
            <a:spLocks noGrp="1"/>
          </p:cNvSpPr>
          <p:nvPr>
            <p:ph type="sldNum" sz="quarter" idx="11"/>
          </p:nvPr>
        </p:nvSpPr>
        <p:spPr>
          <a:xfrm>
            <a:off x="7239000" y="7499688"/>
            <a:ext cx="2057400" cy="533400"/>
          </a:xfrm>
        </p:spPr>
        <p:txBody>
          <a:bodyPr/>
          <a:lstStyle/>
          <a:p>
            <a:pPr>
              <a:defRPr/>
            </a:pPr>
            <a:r>
              <a:rPr lang="en-US" dirty="0" smtClean="0"/>
              <a:t>2</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68275" y="1122363"/>
            <a:ext cx="9639300" cy="6218237"/>
          </a:xfrm>
          <a:prstGeom prst="rect">
            <a:avLst/>
          </a:prstGeom>
          <a:noFill/>
          <a:ln w="9525">
            <a:noFill/>
            <a:miter lim="800000"/>
            <a:headEnd/>
            <a:tailEnd/>
          </a:ln>
        </p:spPr>
        <p:txBody>
          <a:bodyPr wrap="none" anchor="ctr"/>
          <a:lstStyle/>
          <a:p>
            <a:endParaRPr lang="en-US"/>
          </a:p>
        </p:txBody>
      </p:sp>
      <p:sp>
        <p:nvSpPr>
          <p:cNvPr id="6147" name="Text Box 3"/>
          <p:cNvSpPr txBox="1">
            <a:spLocks noChangeArrowheads="1"/>
          </p:cNvSpPr>
          <p:nvPr/>
        </p:nvSpPr>
        <p:spPr bwMode="auto">
          <a:xfrm>
            <a:off x="334963" y="2222500"/>
            <a:ext cx="9220200" cy="4217988"/>
          </a:xfrm>
          <a:prstGeom prst="rect">
            <a:avLst/>
          </a:prstGeom>
          <a:noFill/>
          <a:ln w="9525">
            <a:noFill/>
            <a:miter lim="800000"/>
            <a:headEnd/>
            <a:tailEnd/>
          </a:ln>
        </p:spPr>
        <p:txBody>
          <a:bodyPr lIns="101870" tIns="50935" rIns="101870" bIns="50935">
            <a:spAutoFit/>
          </a:bodyPr>
          <a:lstStyle/>
          <a:p>
            <a:pPr defTabSz="1019175">
              <a:spcBef>
                <a:spcPct val="50000"/>
              </a:spcBef>
            </a:pPr>
            <a:endParaRPr lang="en-US" sz="2700"/>
          </a:p>
          <a:p>
            <a:pPr defTabSz="1019175">
              <a:spcBef>
                <a:spcPct val="50000"/>
              </a:spcBef>
            </a:pPr>
            <a:endParaRPr lang="en-US" sz="2700"/>
          </a:p>
          <a:p>
            <a:pPr defTabSz="1019175">
              <a:spcBef>
                <a:spcPct val="50000"/>
              </a:spcBef>
            </a:pPr>
            <a:endParaRPr lang="en-US" sz="2700"/>
          </a:p>
          <a:p>
            <a:pPr defTabSz="1019175">
              <a:spcBef>
                <a:spcPct val="50000"/>
              </a:spcBef>
            </a:pPr>
            <a:endParaRPr lang="en-US" sz="2700"/>
          </a:p>
          <a:p>
            <a:pPr defTabSz="1019175">
              <a:spcBef>
                <a:spcPct val="50000"/>
              </a:spcBef>
            </a:pPr>
            <a:endParaRPr lang="en-US" sz="2700"/>
          </a:p>
          <a:p>
            <a:pPr defTabSz="1019175">
              <a:spcBef>
                <a:spcPct val="50000"/>
              </a:spcBef>
            </a:pPr>
            <a:endParaRPr lang="en-US" sz="2700"/>
          </a:p>
          <a:p>
            <a:pPr defTabSz="1019175">
              <a:spcBef>
                <a:spcPct val="50000"/>
              </a:spcBef>
            </a:pPr>
            <a:endParaRPr lang="en-US" sz="2700"/>
          </a:p>
        </p:txBody>
      </p:sp>
      <p:sp>
        <p:nvSpPr>
          <p:cNvPr id="6148" name="Rectangle 5"/>
          <p:cNvSpPr>
            <a:spLocks noGrp="1" noChangeArrowheads="1"/>
          </p:cNvSpPr>
          <p:nvPr>
            <p:ph type="title"/>
          </p:nvPr>
        </p:nvSpPr>
        <p:spPr bwMode="auto">
          <a:xfrm>
            <a:off x="1252538" y="393700"/>
            <a:ext cx="7477125" cy="647700"/>
          </a:xfrm>
          <a:noFill/>
          <a:ln>
            <a:miter lim="800000"/>
            <a:headEnd/>
            <a:tailEnd/>
          </a:ln>
        </p:spPr>
        <p:txBody>
          <a:bodyPr vert="horz" wrap="square" lIns="101882" tIns="50941" rIns="101882" bIns="50941" numCol="1" anchor="t" anchorCtr="0" compatLnSpc="1">
            <a:prstTxWarp prst="textNoShape">
              <a:avLst/>
            </a:prstTxWarp>
          </a:bodyPr>
          <a:lstStyle/>
          <a:p>
            <a:r>
              <a:rPr lang="en-US" sz="2800" b="1" smtClean="0">
                <a:latin typeface="Arial" charset="0"/>
              </a:rPr>
              <a:t>Environmental Funding</a:t>
            </a:r>
          </a:p>
        </p:txBody>
      </p:sp>
      <p:sp>
        <p:nvSpPr>
          <p:cNvPr id="6149" name="Text Box 9"/>
          <p:cNvSpPr txBox="1">
            <a:spLocks noChangeArrowheads="1"/>
          </p:cNvSpPr>
          <p:nvPr/>
        </p:nvSpPr>
        <p:spPr bwMode="auto">
          <a:xfrm>
            <a:off x="2676525" y="1133475"/>
            <a:ext cx="184150" cy="457200"/>
          </a:xfrm>
          <a:prstGeom prst="rect">
            <a:avLst/>
          </a:prstGeom>
          <a:noFill/>
          <a:ln w="12700">
            <a:noFill/>
            <a:miter lim="800000"/>
            <a:headEnd type="none" w="sm" len="sm"/>
            <a:tailEnd type="none" w="sm" len="sm"/>
          </a:ln>
        </p:spPr>
        <p:txBody>
          <a:bodyPr wrap="none">
            <a:spAutoFit/>
          </a:bodyPr>
          <a:lstStyle/>
          <a:p>
            <a:endParaRPr lang="en-US" sz="2400" b="1">
              <a:solidFill>
                <a:srgbClr val="FF3300"/>
              </a:solidFill>
            </a:endParaRPr>
          </a:p>
        </p:txBody>
      </p:sp>
      <p:grpSp>
        <p:nvGrpSpPr>
          <p:cNvPr id="2" name="Group 19"/>
          <p:cNvGrpSpPr>
            <a:grpSpLocks/>
          </p:cNvGrpSpPr>
          <p:nvPr/>
        </p:nvGrpSpPr>
        <p:grpSpPr bwMode="auto">
          <a:xfrm>
            <a:off x="1771650" y="6527800"/>
            <a:ext cx="6534150" cy="376238"/>
            <a:chOff x="1755" y="4473"/>
            <a:chExt cx="1542" cy="150"/>
          </a:xfrm>
        </p:grpSpPr>
        <p:sp>
          <p:nvSpPr>
            <p:cNvPr id="6152" name="Text Box 13"/>
            <p:cNvSpPr txBox="1">
              <a:spLocks noChangeArrowheads="1"/>
            </p:cNvSpPr>
            <p:nvPr/>
          </p:nvSpPr>
          <p:spPr bwMode="auto">
            <a:xfrm>
              <a:off x="2808" y="4498"/>
              <a:ext cx="299" cy="110"/>
            </a:xfrm>
            <a:prstGeom prst="rect">
              <a:avLst/>
            </a:prstGeom>
            <a:noFill/>
            <a:ln w="12700">
              <a:noFill/>
              <a:miter lim="800000"/>
              <a:headEnd type="none" w="sm" len="sm"/>
              <a:tailEnd type="none" w="sm" len="sm"/>
            </a:ln>
          </p:spPr>
          <p:txBody>
            <a:bodyPr wrap="none">
              <a:spAutoFit/>
            </a:bodyPr>
            <a:lstStyle/>
            <a:p>
              <a:r>
                <a:rPr lang="en-US" sz="1200" dirty="0"/>
                <a:t>Executed/Funded</a:t>
              </a:r>
            </a:p>
          </p:txBody>
        </p:sp>
        <p:sp>
          <p:nvSpPr>
            <p:cNvPr id="6153" name="Text Box 14"/>
            <p:cNvSpPr txBox="1">
              <a:spLocks noChangeArrowheads="1"/>
            </p:cNvSpPr>
            <p:nvPr/>
          </p:nvSpPr>
          <p:spPr bwMode="auto">
            <a:xfrm>
              <a:off x="2422" y="4502"/>
              <a:ext cx="165" cy="110"/>
            </a:xfrm>
            <a:prstGeom prst="rect">
              <a:avLst/>
            </a:prstGeom>
            <a:noFill/>
            <a:ln w="12700">
              <a:noFill/>
              <a:miter lim="800000"/>
              <a:headEnd type="none" w="sm" len="sm"/>
              <a:tailEnd type="none" w="sm" len="sm"/>
            </a:ln>
          </p:spPr>
          <p:txBody>
            <a:bodyPr wrap="none">
              <a:spAutoFit/>
            </a:bodyPr>
            <a:lstStyle/>
            <a:p>
              <a:r>
                <a:rPr lang="en-US" sz="1200" dirty="0"/>
                <a:t>Funding</a:t>
              </a:r>
            </a:p>
          </p:txBody>
        </p:sp>
        <p:sp>
          <p:nvSpPr>
            <p:cNvPr id="2060" name="Rectangle 15"/>
            <p:cNvSpPr>
              <a:spLocks noChangeArrowheads="1"/>
            </p:cNvSpPr>
            <p:nvPr/>
          </p:nvSpPr>
          <p:spPr bwMode="auto">
            <a:xfrm>
              <a:off x="1797" y="4518"/>
              <a:ext cx="72" cy="72"/>
            </a:xfrm>
            <a:prstGeom prst="rect">
              <a:avLst/>
            </a:prstGeom>
            <a:solidFill>
              <a:schemeClr val="accent2">
                <a:lumMod val="75000"/>
              </a:schemeClr>
            </a:solidFill>
            <a:ln w="12700">
              <a:solidFill>
                <a:schemeClr val="tx1"/>
              </a:solidFill>
              <a:miter lim="800000"/>
              <a:headEnd type="none" w="sm" len="sm"/>
              <a:tailEnd type="none" w="sm" len="sm"/>
            </a:ln>
          </p:spPr>
          <p:txBody>
            <a:bodyPr wrap="none" anchor="ctr"/>
            <a:lstStyle/>
            <a:p>
              <a:pPr>
                <a:defRPr/>
              </a:pPr>
              <a:endParaRPr lang="en-US"/>
            </a:p>
          </p:txBody>
        </p:sp>
        <p:sp>
          <p:nvSpPr>
            <p:cNvPr id="6155" name="Rectangle 16"/>
            <p:cNvSpPr>
              <a:spLocks noChangeArrowheads="1"/>
            </p:cNvSpPr>
            <p:nvPr/>
          </p:nvSpPr>
          <p:spPr bwMode="auto">
            <a:xfrm>
              <a:off x="2325" y="4519"/>
              <a:ext cx="72" cy="72"/>
            </a:xfrm>
            <a:prstGeom prst="rect">
              <a:avLst/>
            </a:prstGeom>
            <a:solidFill>
              <a:srgbClr val="C00000"/>
            </a:solidFill>
            <a:ln w="12700">
              <a:solidFill>
                <a:schemeClr val="tx1"/>
              </a:solidFill>
              <a:miter lim="800000"/>
              <a:headEnd type="none" w="sm" len="sm"/>
              <a:tailEnd type="none" w="sm" len="sm"/>
            </a:ln>
          </p:spPr>
          <p:txBody>
            <a:bodyPr wrap="none" anchor="ctr"/>
            <a:lstStyle/>
            <a:p>
              <a:endParaRPr lang="en-US"/>
            </a:p>
          </p:txBody>
        </p:sp>
        <p:sp>
          <p:nvSpPr>
            <p:cNvPr id="6156" name="Rectangle 17"/>
            <p:cNvSpPr>
              <a:spLocks noChangeArrowheads="1"/>
            </p:cNvSpPr>
            <p:nvPr/>
          </p:nvSpPr>
          <p:spPr bwMode="auto">
            <a:xfrm>
              <a:off x="2715" y="4519"/>
              <a:ext cx="72" cy="72"/>
            </a:xfrm>
            <a:prstGeom prst="rect">
              <a:avLst/>
            </a:prstGeom>
            <a:solidFill>
              <a:srgbClr val="92D050"/>
            </a:solidFill>
            <a:ln w="12700">
              <a:solidFill>
                <a:schemeClr val="tx1"/>
              </a:solidFill>
              <a:miter lim="800000"/>
              <a:headEnd type="none" w="sm" len="sm"/>
              <a:tailEnd type="none" w="sm" len="sm"/>
            </a:ln>
          </p:spPr>
          <p:txBody>
            <a:bodyPr wrap="none" anchor="ctr"/>
            <a:lstStyle/>
            <a:p>
              <a:endParaRPr lang="en-US"/>
            </a:p>
          </p:txBody>
        </p:sp>
        <p:sp>
          <p:nvSpPr>
            <p:cNvPr id="6157" name="Text Box 18"/>
            <p:cNvSpPr txBox="1">
              <a:spLocks noChangeArrowheads="1"/>
            </p:cNvSpPr>
            <p:nvPr/>
          </p:nvSpPr>
          <p:spPr bwMode="auto">
            <a:xfrm>
              <a:off x="1877" y="4495"/>
              <a:ext cx="246" cy="110"/>
            </a:xfrm>
            <a:prstGeom prst="rect">
              <a:avLst/>
            </a:prstGeom>
            <a:noFill/>
            <a:ln w="12700">
              <a:noFill/>
              <a:miter lim="800000"/>
              <a:headEnd type="none" w="sm" len="sm"/>
              <a:tailEnd type="none" w="sm" len="sm"/>
            </a:ln>
          </p:spPr>
          <p:txBody>
            <a:bodyPr wrap="none">
              <a:spAutoFit/>
            </a:bodyPr>
            <a:lstStyle/>
            <a:p>
              <a:r>
                <a:rPr lang="en-US" sz="1200" dirty="0"/>
                <a:t>Requirements</a:t>
              </a:r>
            </a:p>
          </p:txBody>
        </p:sp>
        <p:sp>
          <p:nvSpPr>
            <p:cNvPr id="6158" name="Rectangle 19"/>
            <p:cNvSpPr>
              <a:spLocks noChangeArrowheads="1"/>
            </p:cNvSpPr>
            <p:nvPr/>
          </p:nvSpPr>
          <p:spPr bwMode="auto">
            <a:xfrm>
              <a:off x="1755" y="4473"/>
              <a:ext cx="1542" cy="150"/>
            </a:xfrm>
            <a:prstGeom prst="rect">
              <a:avLst/>
            </a:prstGeom>
            <a:noFill/>
            <a:ln w="12700">
              <a:solidFill>
                <a:schemeClr val="tx1"/>
              </a:solidFill>
              <a:miter lim="800000"/>
              <a:headEnd type="none" w="sm" len="sm"/>
              <a:tailEnd type="none" w="sm" len="sm"/>
            </a:ln>
          </p:spPr>
          <p:txBody>
            <a:bodyPr wrap="none" anchor="ctr"/>
            <a:lstStyle/>
            <a:p>
              <a:endParaRPr lang="en-US"/>
            </a:p>
          </p:txBody>
        </p:sp>
      </p:grpSp>
      <p:pic>
        <p:nvPicPr>
          <p:cNvPr id="15" name="Picture 14"/>
          <p:cNvPicPr>
            <a:picLocks noChangeAspect="1"/>
          </p:cNvPicPr>
          <p:nvPr/>
        </p:nvPicPr>
        <p:blipFill>
          <a:blip r:embed="rId3" cstate="print"/>
          <a:stretch>
            <a:fillRect/>
          </a:stretch>
        </p:blipFill>
        <p:spPr>
          <a:xfrm>
            <a:off x="1545678" y="1788695"/>
            <a:ext cx="7380003" cy="4443663"/>
          </a:xfrm>
          <a:prstGeom prst="rect">
            <a:avLst/>
          </a:prstGeom>
        </p:spPr>
      </p:pic>
      <p:sp>
        <p:nvSpPr>
          <p:cNvPr id="16" name="Date Placeholder 15"/>
          <p:cNvSpPr>
            <a:spLocks noGrp="1"/>
          </p:cNvSpPr>
          <p:nvPr>
            <p:ph type="dt" sz="half" idx="10"/>
          </p:nvPr>
        </p:nvSpPr>
        <p:spPr/>
        <p:txBody>
          <a:bodyPr/>
          <a:lstStyle/>
          <a:p>
            <a:pPr>
              <a:defRPr/>
            </a:pPr>
            <a:r>
              <a:rPr lang="en-US" smtClean="0"/>
              <a:t>16 Dec 11</a:t>
            </a:r>
            <a:endParaRPr lang="en-US" dirty="0"/>
          </a:p>
        </p:txBody>
      </p:sp>
      <p:sp>
        <p:nvSpPr>
          <p:cNvPr id="17" name="Slide Number Placeholder 16"/>
          <p:cNvSpPr>
            <a:spLocks noGrp="1"/>
          </p:cNvSpPr>
          <p:nvPr>
            <p:ph type="sldNum" sz="quarter" idx="11"/>
          </p:nvPr>
        </p:nvSpPr>
        <p:spPr/>
        <p:txBody>
          <a:bodyPr/>
          <a:lstStyle/>
          <a:p>
            <a:pPr>
              <a:defRPr/>
            </a:pPr>
            <a:r>
              <a:rPr lang="en-US" dirty="0" smtClean="0"/>
              <a:t>3</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59080"/>
            <a:ext cx="9052560" cy="777240"/>
          </a:xfrm>
        </p:spPr>
        <p:txBody>
          <a:bodyPr lIns="101882" tIns="50941" rIns="101882" bIns="50941">
            <a:normAutofit/>
          </a:bodyPr>
          <a:lstStyle/>
          <a:p>
            <a:pPr defTabSz="1019056" eaLnBrk="1" fontAlgn="auto" hangingPunct="1">
              <a:spcBef>
                <a:spcPts val="0"/>
              </a:spcBef>
              <a:spcAft>
                <a:spcPts val="0"/>
              </a:spcAft>
              <a:defRPr/>
            </a:pPr>
            <a:r>
              <a:rPr lang="en-US" sz="2800" b="1" i="1" dirty="0" smtClean="0">
                <a:solidFill>
                  <a:srgbClr val="0000FF"/>
                </a:solidFill>
                <a:effectLst>
                  <a:outerShdw blurRad="38100" dist="38100" dir="2700000" algn="tl">
                    <a:srgbClr val="C0C0C0"/>
                  </a:outerShdw>
                </a:effectLst>
                <a:latin typeface="Arial" charset="0"/>
                <a:ea typeface="+mn-ea"/>
                <a:cs typeface="+mn-cs"/>
              </a:rPr>
              <a:t>Compliance</a:t>
            </a:r>
          </a:p>
        </p:txBody>
      </p:sp>
      <p:pic>
        <p:nvPicPr>
          <p:cNvPr id="26635" name="Picture 11"/>
          <p:cNvPicPr>
            <a:picLocks noChangeAspect="1" noChangeArrowheads="1"/>
          </p:cNvPicPr>
          <p:nvPr/>
        </p:nvPicPr>
        <p:blipFill>
          <a:blip r:embed="rId3" cstate="print"/>
          <a:srcRect/>
          <a:stretch>
            <a:fillRect/>
          </a:stretch>
        </p:blipFill>
        <p:spPr bwMode="auto">
          <a:xfrm>
            <a:off x="134567" y="1884489"/>
            <a:ext cx="3737042" cy="2503596"/>
          </a:xfrm>
          <a:prstGeom prst="rect">
            <a:avLst/>
          </a:prstGeom>
          <a:noFill/>
          <a:ln w="9525">
            <a:noFill/>
            <a:miter lim="800000"/>
            <a:headEnd/>
            <a:tailEnd/>
          </a:ln>
          <a:effectLst/>
        </p:spPr>
      </p:pic>
      <p:pic>
        <p:nvPicPr>
          <p:cNvPr id="26636" name="Picture 12"/>
          <p:cNvPicPr>
            <a:picLocks noChangeAspect="1" noChangeArrowheads="1"/>
          </p:cNvPicPr>
          <p:nvPr/>
        </p:nvPicPr>
        <p:blipFill>
          <a:blip r:embed="rId4" cstate="print"/>
          <a:srcRect/>
          <a:stretch>
            <a:fillRect/>
          </a:stretch>
        </p:blipFill>
        <p:spPr bwMode="auto">
          <a:xfrm>
            <a:off x="0" y="4657725"/>
            <a:ext cx="5114925" cy="3114675"/>
          </a:xfrm>
          <a:prstGeom prst="rect">
            <a:avLst/>
          </a:prstGeom>
          <a:noFill/>
          <a:ln w="9525">
            <a:noFill/>
            <a:miter lim="800000"/>
            <a:headEnd/>
            <a:tailEnd/>
          </a:ln>
          <a:effectLst/>
        </p:spPr>
      </p:pic>
      <p:pic>
        <p:nvPicPr>
          <p:cNvPr id="26637" name="Picture 13"/>
          <p:cNvPicPr>
            <a:picLocks noChangeAspect="1" noChangeArrowheads="1"/>
          </p:cNvPicPr>
          <p:nvPr/>
        </p:nvPicPr>
        <p:blipFill>
          <a:blip r:embed="rId5" cstate="print"/>
          <a:srcRect/>
          <a:stretch>
            <a:fillRect/>
          </a:stretch>
        </p:blipFill>
        <p:spPr bwMode="auto">
          <a:xfrm>
            <a:off x="6274340" y="4642462"/>
            <a:ext cx="3784060" cy="3129938"/>
          </a:xfrm>
          <a:prstGeom prst="rect">
            <a:avLst/>
          </a:prstGeom>
          <a:noFill/>
          <a:ln w="9525">
            <a:noFill/>
            <a:miter lim="800000"/>
            <a:headEnd/>
            <a:tailEnd/>
          </a:ln>
          <a:effectLst/>
        </p:spPr>
      </p:pic>
      <p:pic>
        <p:nvPicPr>
          <p:cNvPr id="26638" name="Picture 14"/>
          <p:cNvPicPr>
            <a:picLocks noChangeAspect="1" noChangeArrowheads="1"/>
          </p:cNvPicPr>
          <p:nvPr/>
        </p:nvPicPr>
        <p:blipFill>
          <a:blip r:embed="rId6" cstate="print"/>
          <a:srcRect/>
          <a:stretch>
            <a:fillRect/>
          </a:stretch>
        </p:blipFill>
        <p:spPr bwMode="auto">
          <a:xfrm>
            <a:off x="4460693" y="1274323"/>
            <a:ext cx="3340890" cy="3801273"/>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pPr>
              <a:defRPr/>
            </a:pPr>
            <a:r>
              <a:rPr lang="en-US" smtClean="0"/>
              <a:t>16 Dec 11</a:t>
            </a:r>
            <a:endParaRPr lang="en-US" dirty="0"/>
          </a:p>
        </p:txBody>
      </p:sp>
      <p:sp>
        <p:nvSpPr>
          <p:cNvPr id="8" name="Slide Number Placeholder 7"/>
          <p:cNvSpPr>
            <a:spLocks noGrp="1"/>
          </p:cNvSpPr>
          <p:nvPr>
            <p:ph type="sldNum" sz="quarter" idx="11"/>
          </p:nvPr>
        </p:nvSpPr>
        <p:spPr/>
        <p:txBody>
          <a:bodyPr/>
          <a:lstStyle/>
          <a:p>
            <a:pPr>
              <a:defRPr/>
            </a:pPr>
            <a:r>
              <a:rPr lang="en-US" dirty="0" smtClean="0"/>
              <a:t>4</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2"/>
          <p:cNvSpPr txBox="1">
            <a:spLocks noChangeArrowheads="1"/>
          </p:cNvSpPr>
          <p:nvPr/>
        </p:nvSpPr>
        <p:spPr bwMode="auto">
          <a:xfrm>
            <a:off x="4227601" y="247118"/>
            <a:ext cx="1666021" cy="533732"/>
          </a:xfrm>
          <a:prstGeom prst="rect">
            <a:avLst/>
          </a:prstGeom>
          <a:noFill/>
          <a:ln w="12700">
            <a:noFill/>
            <a:miter lim="800000"/>
            <a:headEnd type="none" w="sm" len="sm"/>
            <a:tailEnd type="none" w="sm" len="sm"/>
          </a:ln>
          <a:effectLst/>
        </p:spPr>
        <p:txBody>
          <a:bodyPr wrap="none" lIns="101848" tIns="50925" rIns="101848" bIns="50925">
            <a:spAutoFit/>
          </a:bodyPr>
          <a:lstStyle/>
          <a:p>
            <a:pPr algn="ctr" defTabSz="1019056" fontAlgn="auto">
              <a:spcBef>
                <a:spcPts val="0"/>
              </a:spcBef>
              <a:spcAft>
                <a:spcPts val="0"/>
              </a:spcAft>
              <a:defRPr/>
            </a:pPr>
            <a:r>
              <a:rPr lang="en-US" sz="2800" b="1" dirty="0" smtClean="0">
                <a:solidFill>
                  <a:srgbClr val="0000FF"/>
                </a:solidFill>
                <a:effectLst>
                  <a:outerShdw blurRad="38100" dist="38100" dir="2700000" algn="tl">
                    <a:srgbClr val="C0C0C0"/>
                  </a:outerShdw>
                </a:effectLst>
                <a:latin typeface="Arial" pitchFamily="34" charset="0"/>
                <a:cs typeface="Arial" pitchFamily="34" charset="0"/>
              </a:rPr>
              <a:t>Success</a:t>
            </a:r>
            <a:endParaRPr lang="en-US" sz="1800" b="1" dirty="0">
              <a:solidFill>
                <a:srgbClr val="0000FF"/>
              </a:solidFill>
              <a:effectLst>
                <a:outerShdw blurRad="38100" dist="38100" dir="2700000" algn="tl">
                  <a:srgbClr val="C0C0C0"/>
                </a:outerShdw>
              </a:effectLst>
              <a:latin typeface="Arial" pitchFamily="34" charset="0"/>
              <a:cs typeface="Arial" pitchFamily="34" charset="0"/>
            </a:endParaRPr>
          </a:p>
        </p:txBody>
      </p:sp>
      <p:sp>
        <p:nvSpPr>
          <p:cNvPr id="8195" name="Rectangle 3"/>
          <p:cNvSpPr>
            <a:spLocks noGrp="1" noChangeArrowheads="1"/>
          </p:cNvSpPr>
          <p:nvPr>
            <p:ph type="body" idx="1"/>
          </p:nvPr>
        </p:nvSpPr>
        <p:spPr>
          <a:xfrm>
            <a:off x="389603" y="1230827"/>
            <a:ext cx="9220200" cy="6575977"/>
          </a:xfrm>
        </p:spPr>
        <p:txBody>
          <a:bodyPr lIns="91429" tIns="45715" rIns="91429" bIns="45715"/>
          <a:lstStyle/>
          <a:p>
            <a:pPr algn="ctr" eaLnBrk="1" hangingPunct="1">
              <a:lnSpc>
                <a:spcPct val="80000"/>
              </a:lnSpc>
              <a:buFontTx/>
              <a:buNone/>
            </a:pPr>
            <a:endParaRPr lang="en-US" sz="2800" b="1" u="sng" dirty="0" smtClean="0">
              <a:latin typeface="Arial" charset="0"/>
            </a:endParaRPr>
          </a:p>
          <a:p>
            <a:pPr algn="ctr" eaLnBrk="1" hangingPunct="1">
              <a:lnSpc>
                <a:spcPct val="80000"/>
              </a:lnSpc>
              <a:buFontTx/>
              <a:buNone/>
            </a:pPr>
            <a:endParaRPr lang="en-US" sz="2200" u="sng" dirty="0" smtClean="0">
              <a:latin typeface="Arial" charset="0"/>
            </a:endParaRPr>
          </a:p>
          <a:p>
            <a:pPr eaLnBrk="1" hangingPunct="1">
              <a:lnSpc>
                <a:spcPct val="80000"/>
              </a:lnSpc>
            </a:pPr>
            <a:r>
              <a:rPr lang="en-US" sz="1800" dirty="0" smtClean="0">
                <a:latin typeface="Arial" charset="0"/>
                <a:cs typeface="Arial" charset="0"/>
              </a:rPr>
              <a:t>Completed a comprehensive update of the 2006 ARNG NEPA handbook.  The new 2011 handbook has been well received by State ARNGs and introduces several NEPA efficiencies called for by the Council of Environmental Quality.  These efficiencies allow for quicker review of actions in support of MILCON.  </a:t>
            </a:r>
          </a:p>
          <a:p>
            <a:pPr eaLnBrk="1" hangingPunct="1">
              <a:lnSpc>
                <a:spcPct val="80000"/>
              </a:lnSpc>
              <a:buFontTx/>
              <a:buNone/>
            </a:pPr>
            <a:r>
              <a:rPr lang="en-US" sz="1800" dirty="0" smtClean="0">
                <a:latin typeface="Arial" charset="0"/>
                <a:cs typeface="Arial" charset="0"/>
              </a:rPr>
              <a:t> </a:t>
            </a:r>
          </a:p>
          <a:p>
            <a:pPr eaLnBrk="1" hangingPunct="1">
              <a:lnSpc>
                <a:spcPct val="80000"/>
              </a:lnSpc>
            </a:pPr>
            <a:r>
              <a:rPr lang="en-US" sz="1800" dirty="0" smtClean="0">
                <a:latin typeface="Arial" charset="0"/>
                <a:cs typeface="Arial" charset="0"/>
              </a:rPr>
              <a:t>Completed an ARNG Environmental Condition of Property (ECOP) handbook in 2011.  The handbook clarifies the requirements and process for ECOP completion. </a:t>
            </a:r>
          </a:p>
          <a:p>
            <a:pPr eaLnBrk="1" hangingPunct="1">
              <a:lnSpc>
                <a:spcPct val="80000"/>
              </a:lnSpc>
            </a:pPr>
            <a:endParaRPr lang="en-US" sz="1800" dirty="0" smtClean="0">
              <a:latin typeface="Arial" charset="0"/>
              <a:cs typeface="Arial" charset="0"/>
            </a:endParaRPr>
          </a:p>
          <a:p>
            <a:pPr eaLnBrk="1" hangingPunct="1">
              <a:lnSpc>
                <a:spcPct val="80000"/>
              </a:lnSpc>
            </a:pPr>
            <a:r>
              <a:rPr lang="en-US" sz="1800" dirty="0" smtClean="0">
                <a:latin typeface="Arial" charset="0"/>
                <a:cs typeface="Arial" charset="0"/>
              </a:rPr>
              <a:t>ARNG completed 16 EAs and 64 RECs and 75 ECOP documents in support of MILCON, real estate, training and environmental actions in FY11</a:t>
            </a:r>
          </a:p>
          <a:p>
            <a:pPr eaLnBrk="1" hangingPunct="1">
              <a:lnSpc>
                <a:spcPct val="80000"/>
              </a:lnSpc>
              <a:buFont typeface="Arial" charset="0"/>
              <a:buNone/>
            </a:pPr>
            <a:endParaRPr lang="en-US" sz="1800" dirty="0" smtClean="0">
              <a:latin typeface="Arial" charset="0"/>
              <a:cs typeface="Arial" charset="0"/>
            </a:endParaRPr>
          </a:p>
          <a:p>
            <a:pPr eaLnBrk="1" hangingPunct="1">
              <a:lnSpc>
                <a:spcPct val="80000"/>
              </a:lnSpc>
            </a:pPr>
            <a:r>
              <a:rPr lang="en-US" sz="1800" dirty="0" smtClean="0">
                <a:latin typeface="Arial" charset="0"/>
                <a:cs typeface="Arial" charset="0"/>
              </a:rPr>
              <a:t>NEPA Efficiencies Supporting MILCON:</a:t>
            </a:r>
          </a:p>
          <a:p>
            <a:pPr lvl="1" eaLnBrk="1" hangingPunct="1">
              <a:lnSpc>
                <a:spcPct val="80000"/>
              </a:lnSpc>
            </a:pPr>
            <a:endParaRPr lang="en-US" sz="1000" dirty="0" smtClean="0">
              <a:latin typeface="Arial" charset="0"/>
              <a:cs typeface="Arial" charset="0"/>
            </a:endParaRPr>
          </a:p>
          <a:p>
            <a:pPr lvl="1" eaLnBrk="1" hangingPunct="1">
              <a:lnSpc>
                <a:spcPct val="80000"/>
              </a:lnSpc>
            </a:pPr>
            <a:r>
              <a:rPr lang="en-US" sz="1800" dirty="0" smtClean="0">
                <a:latin typeface="Arial" charset="0"/>
                <a:cs typeface="Arial" charset="0"/>
              </a:rPr>
              <a:t>Standard timeline for Environmental Assessment is reduced from 291 days to 196 days</a:t>
            </a:r>
          </a:p>
          <a:p>
            <a:pPr lvl="1" eaLnBrk="1" hangingPunct="1">
              <a:lnSpc>
                <a:spcPct val="80000"/>
              </a:lnSpc>
            </a:pPr>
            <a:endParaRPr lang="en-US" sz="1000" dirty="0" smtClean="0">
              <a:latin typeface="Arial" charset="0"/>
              <a:cs typeface="Arial" charset="0"/>
            </a:endParaRPr>
          </a:p>
          <a:p>
            <a:pPr lvl="1" eaLnBrk="1" hangingPunct="1">
              <a:lnSpc>
                <a:spcPct val="80000"/>
              </a:lnSpc>
            </a:pPr>
            <a:r>
              <a:rPr lang="en-US" sz="1800" dirty="0" smtClean="0">
                <a:latin typeface="Arial" charset="0"/>
                <a:cs typeface="Arial" charset="0"/>
              </a:rPr>
              <a:t>Partnering with Army Environmental Command to ensure the ARNG is included in Army-wide Programmatic Environmental Assessments (EA)</a:t>
            </a:r>
          </a:p>
          <a:p>
            <a:pPr lvl="1" eaLnBrk="1" hangingPunct="1">
              <a:lnSpc>
                <a:spcPct val="80000"/>
              </a:lnSpc>
            </a:pPr>
            <a:endParaRPr lang="en-US" sz="1000" dirty="0" smtClean="0">
              <a:latin typeface="Arial" charset="0"/>
              <a:cs typeface="Arial" charset="0"/>
            </a:endParaRPr>
          </a:p>
          <a:p>
            <a:pPr lvl="1" eaLnBrk="1" hangingPunct="1">
              <a:lnSpc>
                <a:spcPct val="80000"/>
              </a:lnSpc>
            </a:pPr>
            <a:r>
              <a:rPr lang="en-US" sz="1800" dirty="0" smtClean="0">
                <a:latin typeface="Arial" charset="0"/>
                <a:cs typeface="Arial" charset="0"/>
              </a:rPr>
              <a:t>Reduced the Record of Environmental Consideration (REC) from nine pages to five allowing for faster completion and review of MILCON projects with minor environmental impacts</a:t>
            </a:r>
          </a:p>
        </p:txBody>
      </p:sp>
      <p:sp>
        <p:nvSpPr>
          <p:cNvPr id="8196" name="Text Box 4"/>
          <p:cNvSpPr txBox="1">
            <a:spLocks noChangeArrowheads="1"/>
          </p:cNvSpPr>
          <p:nvPr/>
        </p:nvSpPr>
        <p:spPr bwMode="auto">
          <a:xfrm>
            <a:off x="2371407" y="1095693"/>
            <a:ext cx="183357" cy="476779"/>
          </a:xfrm>
          <a:prstGeom prst="rect">
            <a:avLst/>
          </a:prstGeom>
          <a:noFill/>
          <a:ln w="12700">
            <a:noFill/>
            <a:miter lim="800000"/>
            <a:headEnd type="none" w="sm" len="sm"/>
            <a:tailEnd type="none" w="sm" len="sm"/>
          </a:ln>
        </p:spPr>
        <p:txBody>
          <a:bodyPr wrap="none" lIns="91429" tIns="45715" rIns="91429" bIns="45715">
            <a:spAutoFit/>
          </a:bodyPr>
          <a:lstStyle/>
          <a:p>
            <a:endParaRPr lang="en-US" sz="2500" b="1" dirty="0">
              <a:latin typeface="Calibri" pitchFamily="34" charset="0"/>
            </a:endParaRPr>
          </a:p>
        </p:txBody>
      </p:sp>
      <p:sp>
        <p:nvSpPr>
          <p:cNvPr id="5" name="Date Placeholder 4"/>
          <p:cNvSpPr>
            <a:spLocks noGrp="1"/>
          </p:cNvSpPr>
          <p:nvPr>
            <p:ph type="dt" sz="half" idx="10"/>
          </p:nvPr>
        </p:nvSpPr>
        <p:spPr/>
        <p:txBody>
          <a:bodyPr/>
          <a:lstStyle/>
          <a:p>
            <a:pPr>
              <a:defRPr/>
            </a:pPr>
            <a:r>
              <a:rPr lang="en-US" smtClean="0"/>
              <a:t>16 Dec 11</a:t>
            </a:r>
            <a:endParaRPr lang="en-US" dirty="0"/>
          </a:p>
        </p:txBody>
      </p:sp>
      <p:sp>
        <p:nvSpPr>
          <p:cNvPr id="6" name="Slide Number Placeholder 5"/>
          <p:cNvSpPr>
            <a:spLocks noGrp="1"/>
          </p:cNvSpPr>
          <p:nvPr>
            <p:ph type="sldNum" sz="quarter" idx="11"/>
          </p:nvPr>
        </p:nvSpPr>
        <p:spPr/>
        <p:txBody>
          <a:bodyPr/>
          <a:lstStyle/>
          <a:p>
            <a:pPr>
              <a:defRPr/>
            </a:pPr>
            <a:r>
              <a:rPr lang="en-US" dirty="0" smtClean="0"/>
              <a:t>5</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2"/>
          <p:cNvSpPr txBox="1">
            <a:spLocks noChangeArrowheads="1"/>
          </p:cNvSpPr>
          <p:nvPr/>
        </p:nvSpPr>
        <p:spPr bwMode="auto">
          <a:xfrm>
            <a:off x="4040775" y="345440"/>
            <a:ext cx="1666021" cy="533732"/>
          </a:xfrm>
          <a:prstGeom prst="rect">
            <a:avLst/>
          </a:prstGeom>
          <a:noFill/>
          <a:ln w="12700">
            <a:noFill/>
            <a:miter lim="800000"/>
            <a:headEnd type="none" w="sm" len="sm"/>
            <a:tailEnd type="none" w="sm" len="sm"/>
          </a:ln>
          <a:effectLst/>
        </p:spPr>
        <p:txBody>
          <a:bodyPr wrap="none" lIns="101848" tIns="50925" rIns="101848" bIns="50925">
            <a:spAutoFit/>
          </a:bodyPr>
          <a:lstStyle/>
          <a:p>
            <a:pPr algn="ctr" defTabSz="1019056" fontAlgn="auto">
              <a:spcBef>
                <a:spcPts val="0"/>
              </a:spcBef>
              <a:spcAft>
                <a:spcPts val="0"/>
              </a:spcAft>
              <a:defRPr/>
            </a:pPr>
            <a:r>
              <a:rPr lang="en-US" sz="2800" b="1" dirty="0" smtClean="0">
                <a:solidFill>
                  <a:srgbClr val="0000FF"/>
                </a:solidFill>
                <a:effectLst>
                  <a:outerShdw blurRad="38100" dist="38100" dir="2700000" algn="tl">
                    <a:srgbClr val="C0C0C0"/>
                  </a:outerShdw>
                </a:effectLst>
                <a:latin typeface="Arial" pitchFamily="34" charset="0"/>
                <a:cs typeface="Arial" pitchFamily="34" charset="0"/>
              </a:rPr>
              <a:t>Success</a:t>
            </a:r>
            <a:endParaRPr lang="en-US" sz="1800" b="1" dirty="0">
              <a:solidFill>
                <a:srgbClr val="0000FF"/>
              </a:solidFill>
              <a:effectLst>
                <a:outerShdw blurRad="38100" dist="38100" dir="2700000" algn="tl">
                  <a:srgbClr val="C0C0C0"/>
                </a:outerShdw>
              </a:effectLst>
              <a:latin typeface="Arial" pitchFamily="34" charset="0"/>
              <a:cs typeface="Arial" pitchFamily="34" charset="0"/>
            </a:endParaRPr>
          </a:p>
        </p:txBody>
      </p:sp>
      <p:sp>
        <p:nvSpPr>
          <p:cNvPr id="8195" name="Rectangle 3"/>
          <p:cNvSpPr>
            <a:spLocks noGrp="1" noChangeArrowheads="1"/>
          </p:cNvSpPr>
          <p:nvPr>
            <p:ph type="body" idx="1"/>
          </p:nvPr>
        </p:nvSpPr>
        <p:spPr>
          <a:xfrm>
            <a:off x="407068" y="1772387"/>
            <a:ext cx="9220200" cy="5832898"/>
          </a:xfrm>
        </p:spPr>
        <p:txBody>
          <a:bodyPr lIns="91429" tIns="45715" rIns="91429" bIns="45715"/>
          <a:lstStyle/>
          <a:p>
            <a:pPr eaLnBrk="1" hangingPunct="1">
              <a:lnSpc>
                <a:spcPct val="80000"/>
              </a:lnSpc>
              <a:buFontTx/>
              <a:buNone/>
            </a:pPr>
            <a:endParaRPr lang="en-US" sz="2200" dirty="0" smtClean="0">
              <a:latin typeface="Arial" charset="0"/>
            </a:endParaRPr>
          </a:p>
          <a:p>
            <a:pPr eaLnBrk="1" hangingPunct="1">
              <a:lnSpc>
                <a:spcPct val="80000"/>
              </a:lnSpc>
            </a:pPr>
            <a:r>
              <a:rPr lang="en-US" sz="1700" dirty="0" smtClean="0">
                <a:latin typeface="Arial" charset="0"/>
                <a:cs typeface="Arial" charset="0"/>
              </a:rPr>
              <a:t>Completed external and conformance audits of 380 facilities for 18 States.  Audits </a:t>
            </a:r>
            <a:r>
              <a:rPr lang="en-US" sz="1700" dirty="0" err="1" smtClean="0">
                <a:latin typeface="Arial" charset="0"/>
                <a:cs typeface="Arial" charset="0"/>
              </a:rPr>
              <a:t>ID’d</a:t>
            </a:r>
            <a:r>
              <a:rPr lang="en-US" sz="1700" dirty="0" smtClean="0">
                <a:latin typeface="Arial" charset="0"/>
                <a:cs typeface="Arial" charset="0"/>
              </a:rPr>
              <a:t> 1100 environmental compliance deficiencies and corrective actions.  Key program in achieving eMS re-declaration by 30 Sep 12 IAW DODI, 12 Oct 2010 IAW DA ACSIM EPAS/EMS Memorandum, and EOs 13423/13514. </a:t>
            </a:r>
          </a:p>
          <a:p>
            <a:pPr eaLnBrk="1" hangingPunct="1">
              <a:lnSpc>
                <a:spcPct val="80000"/>
              </a:lnSpc>
            </a:pPr>
            <a:r>
              <a:rPr lang="en-US" sz="1700" dirty="0" smtClean="0">
                <a:latin typeface="Arial" pitchFamily="34" charset="0"/>
                <a:cs typeface="Arial" pitchFamily="34" charset="0"/>
              </a:rPr>
              <a:t>The ARNG continues to enhance its GIS capabilities supporting Federal/State requirements across the Training, Installations, and Environmental communities.  ARNG's web-based mapping application, fulfills the requirement to view Common Installation Picture (CIP) data.  Consolidated software license through Army IDIQ provides substantial cost savings.</a:t>
            </a:r>
          </a:p>
          <a:p>
            <a:pPr eaLnBrk="1" hangingPunct="1">
              <a:lnSpc>
                <a:spcPct val="80000"/>
              </a:lnSpc>
            </a:pPr>
            <a:r>
              <a:rPr lang="en-US" sz="1700" dirty="0" smtClean="0">
                <a:latin typeface="Arial" pitchFamily="34" charset="0"/>
                <a:cs typeface="Arial" pitchFamily="34" charset="0"/>
              </a:rPr>
              <a:t>Centrally managed a contract with a laboratory to perform </a:t>
            </a:r>
            <a:r>
              <a:rPr lang="en-US" sz="1700" dirty="0" err="1" smtClean="0">
                <a:latin typeface="Arial" pitchFamily="34" charset="0"/>
                <a:cs typeface="Arial" pitchFamily="34" charset="0"/>
              </a:rPr>
              <a:t>perchlorate</a:t>
            </a:r>
            <a:r>
              <a:rPr lang="en-US" sz="1700" dirty="0" smtClean="0">
                <a:latin typeface="Arial" pitchFamily="34" charset="0"/>
                <a:cs typeface="Arial" pitchFamily="34" charset="0"/>
              </a:rPr>
              <a:t> sample analysis and coordinated with 38 state/territories to complete two rounds of drinking water sampling at 112 ARNG drinking water systems.  As a result, the ARNG is in compliance with the sampling requirements of the 2006 DoD </a:t>
            </a:r>
            <a:r>
              <a:rPr lang="en-US" sz="1700" dirty="0" err="1" smtClean="0">
                <a:latin typeface="Arial" pitchFamily="34" charset="0"/>
                <a:cs typeface="Arial" pitchFamily="34" charset="0"/>
              </a:rPr>
              <a:t>Perchlorate</a:t>
            </a:r>
            <a:r>
              <a:rPr lang="en-US" sz="1700" dirty="0" smtClean="0">
                <a:latin typeface="Arial" pitchFamily="34" charset="0"/>
                <a:cs typeface="Arial" pitchFamily="34" charset="0"/>
              </a:rPr>
              <a:t> Policy and now posses data required to prepare for the impending maximum contaminant level for </a:t>
            </a:r>
            <a:r>
              <a:rPr lang="en-US" sz="1700" dirty="0" err="1" smtClean="0">
                <a:latin typeface="Arial" pitchFamily="34" charset="0"/>
                <a:cs typeface="Arial" pitchFamily="34" charset="0"/>
              </a:rPr>
              <a:t>perchlorate</a:t>
            </a:r>
            <a:r>
              <a:rPr lang="en-US" sz="1700" dirty="0" smtClean="0">
                <a:latin typeface="Arial" pitchFamily="34" charset="0"/>
                <a:cs typeface="Arial" pitchFamily="34" charset="0"/>
              </a:rPr>
              <a:t>.  By centrally managing the sampling and analysis, the 38 ARNG avoided the time and effort that would have otherwise been needed to obtain and contract the atypical laboratory analysis.  In addition to the time and effort savings, there was a cost savings due to the number of samples being performed by one lab.</a:t>
            </a:r>
          </a:p>
          <a:p>
            <a:pPr eaLnBrk="1" hangingPunct="1">
              <a:lnSpc>
                <a:spcPct val="80000"/>
              </a:lnSpc>
            </a:pPr>
            <a:r>
              <a:rPr lang="en-US" sz="1700" dirty="0" smtClean="0">
                <a:latin typeface="Arial" pitchFamily="34" charset="0"/>
                <a:cs typeface="Arial" pitchFamily="34" charset="0"/>
              </a:rPr>
              <a:t>Developed and issued a P2 policy allowing States and Territories who have incorporated pollution prevention (P2) planning into their environmental management system to no longer be required to have a stand-alone pollution prevention plan. Army Regulation (AR) 200-1 requires Installations to maintain an updated P2 plan, but does not specify the format of the plan.  This policy is expected to reduce manpower and financial burdens on the States/Territories. </a:t>
            </a:r>
          </a:p>
        </p:txBody>
      </p:sp>
      <p:sp>
        <p:nvSpPr>
          <p:cNvPr id="8196" name="Text Box 4"/>
          <p:cNvSpPr txBox="1">
            <a:spLocks noChangeArrowheads="1"/>
          </p:cNvSpPr>
          <p:nvPr/>
        </p:nvSpPr>
        <p:spPr bwMode="auto">
          <a:xfrm>
            <a:off x="2371407" y="1095693"/>
            <a:ext cx="183357" cy="476779"/>
          </a:xfrm>
          <a:prstGeom prst="rect">
            <a:avLst/>
          </a:prstGeom>
          <a:noFill/>
          <a:ln w="12700">
            <a:noFill/>
            <a:miter lim="800000"/>
            <a:headEnd type="none" w="sm" len="sm"/>
            <a:tailEnd type="none" w="sm" len="sm"/>
          </a:ln>
        </p:spPr>
        <p:txBody>
          <a:bodyPr wrap="none" lIns="91429" tIns="45715" rIns="91429" bIns="45715">
            <a:spAutoFit/>
          </a:bodyPr>
          <a:lstStyle/>
          <a:p>
            <a:endParaRPr lang="en-US" sz="2500" b="1" dirty="0">
              <a:latin typeface="Calibri" pitchFamily="34" charset="0"/>
            </a:endParaRPr>
          </a:p>
        </p:txBody>
      </p:sp>
      <p:sp>
        <p:nvSpPr>
          <p:cNvPr id="5" name="Date Placeholder 4"/>
          <p:cNvSpPr>
            <a:spLocks noGrp="1"/>
          </p:cNvSpPr>
          <p:nvPr>
            <p:ph type="dt" sz="half" idx="10"/>
          </p:nvPr>
        </p:nvSpPr>
        <p:spPr/>
        <p:txBody>
          <a:bodyPr/>
          <a:lstStyle/>
          <a:p>
            <a:pPr>
              <a:defRPr/>
            </a:pPr>
            <a:r>
              <a:rPr lang="en-US" smtClean="0"/>
              <a:t>16 Dec 11</a:t>
            </a:r>
            <a:endParaRPr lang="en-US" dirty="0"/>
          </a:p>
        </p:txBody>
      </p:sp>
      <p:sp>
        <p:nvSpPr>
          <p:cNvPr id="6" name="Slide Number Placeholder 5"/>
          <p:cNvSpPr>
            <a:spLocks noGrp="1"/>
          </p:cNvSpPr>
          <p:nvPr>
            <p:ph type="sldNum" sz="quarter" idx="11"/>
          </p:nvPr>
        </p:nvSpPr>
        <p:spPr/>
        <p:txBody>
          <a:bodyPr/>
          <a:lstStyle/>
          <a:p>
            <a:pPr>
              <a:defRPr/>
            </a:pPr>
            <a:r>
              <a:rPr lang="en-US" dirty="0" smtClean="0"/>
              <a:t>6</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Text Box 1029"/>
          <p:cNvSpPr txBox="1">
            <a:spLocks noChangeArrowheads="1"/>
          </p:cNvSpPr>
          <p:nvPr/>
        </p:nvSpPr>
        <p:spPr bwMode="auto">
          <a:xfrm>
            <a:off x="2713038" y="369888"/>
            <a:ext cx="4415132" cy="533742"/>
          </a:xfrm>
          <a:prstGeom prst="rect">
            <a:avLst/>
          </a:prstGeom>
          <a:noFill/>
          <a:ln w="12700">
            <a:noFill/>
            <a:miter lim="800000"/>
            <a:headEnd type="none" w="sm" len="sm"/>
            <a:tailEnd type="none" w="sm" len="sm"/>
          </a:ln>
          <a:effectLst/>
        </p:spPr>
        <p:txBody>
          <a:bodyPr wrap="none" lIns="101860" tIns="50930" rIns="101860" bIns="50930">
            <a:spAutoFit/>
          </a:bodyPr>
          <a:lstStyle/>
          <a:p>
            <a:pPr defTabSz="1019175">
              <a:defRPr/>
            </a:pPr>
            <a:r>
              <a:rPr lang="en-US" sz="2800" b="1" i="1" dirty="0">
                <a:solidFill>
                  <a:srgbClr val="0000FF"/>
                </a:solidFill>
                <a:effectLst>
                  <a:outerShdw blurRad="38100" dist="38100" dir="2700000" algn="tl">
                    <a:srgbClr val="C0C0C0"/>
                  </a:outerShdw>
                </a:effectLst>
                <a:latin typeface="Arial" charset="0"/>
              </a:rPr>
              <a:t>FY </a:t>
            </a:r>
            <a:r>
              <a:rPr lang="en-US" sz="2800" b="1" i="1" dirty="0" smtClean="0">
                <a:solidFill>
                  <a:srgbClr val="0000FF"/>
                </a:solidFill>
                <a:effectLst>
                  <a:outerShdw blurRad="38100" dist="38100" dir="2700000" algn="tl">
                    <a:srgbClr val="C0C0C0"/>
                  </a:outerShdw>
                </a:effectLst>
                <a:latin typeface="Arial" charset="0"/>
              </a:rPr>
              <a:t>2012 </a:t>
            </a:r>
            <a:r>
              <a:rPr lang="en-US" sz="2800" b="1" i="1" dirty="0">
                <a:solidFill>
                  <a:srgbClr val="0000FF"/>
                </a:solidFill>
                <a:effectLst>
                  <a:outerShdw blurRad="38100" dist="38100" dir="2700000" algn="tl">
                    <a:srgbClr val="C0C0C0"/>
                  </a:outerShdw>
                </a:effectLst>
                <a:latin typeface="Arial" charset="0"/>
              </a:rPr>
              <a:t>Goals/Initiatives</a:t>
            </a:r>
          </a:p>
        </p:txBody>
      </p:sp>
      <p:sp>
        <p:nvSpPr>
          <p:cNvPr id="11267" name="Rectangle 1035"/>
          <p:cNvSpPr>
            <a:spLocks noChangeArrowheads="1"/>
          </p:cNvSpPr>
          <p:nvPr/>
        </p:nvSpPr>
        <p:spPr bwMode="auto">
          <a:xfrm>
            <a:off x="692150" y="1625445"/>
            <a:ext cx="9309100" cy="5520437"/>
          </a:xfrm>
          <a:prstGeom prst="rect">
            <a:avLst/>
          </a:prstGeom>
          <a:noFill/>
          <a:ln w="9525">
            <a:noFill/>
            <a:miter lim="800000"/>
            <a:headEnd/>
            <a:tailEnd/>
          </a:ln>
        </p:spPr>
        <p:txBody>
          <a:bodyPr lIns="102568" tIns="51284" rIns="102568" bIns="51284">
            <a:spAutoFit/>
          </a:bodyPr>
          <a:lstStyle/>
          <a:p>
            <a:pPr algn="ctr" defTabSz="1019175"/>
            <a:r>
              <a:rPr lang="en-US" sz="2200" dirty="0">
                <a:latin typeface="Arial" charset="0"/>
              </a:rPr>
              <a:t>     </a:t>
            </a:r>
            <a:r>
              <a:rPr lang="en-US" sz="2200" u="sng" dirty="0">
                <a:latin typeface="Arial" charset="0"/>
              </a:rPr>
              <a:t>Restoration &amp; Cleanup</a:t>
            </a:r>
          </a:p>
          <a:p>
            <a:pPr defTabSz="1019175">
              <a:buFontTx/>
              <a:buChar char="•"/>
            </a:pPr>
            <a:r>
              <a:rPr lang="en-US" sz="2200" u="sng" dirty="0">
                <a:latin typeface="Arial" charset="0"/>
              </a:rPr>
              <a:t> </a:t>
            </a:r>
            <a:r>
              <a:rPr lang="en-US" sz="2200" dirty="0" smtClean="0">
                <a:latin typeface="Arial" charset="0"/>
              </a:rPr>
              <a:t>Achieve </a:t>
            </a:r>
            <a:r>
              <a:rPr lang="en-US" sz="2200" dirty="0">
                <a:latin typeface="Arial" charset="0"/>
              </a:rPr>
              <a:t>100% of metrics for the Compliance-related Cleanup (CC) program contained in the Army Environmental Cleanup Strategic </a:t>
            </a:r>
            <a:r>
              <a:rPr lang="en-US" sz="2200" dirty="0" smtClean="0">
                <a:latin typeface="Arial" charset="0"/>
              </a:rPr>
              <a:t>Plan </a:t>
            </a:r>
            <a:endParaRPr lang="en-US" sz="2200" dirty="0">
              <a:latin typeface="Arial" charset="0"/>
            </a:endParaRPr>
          </a:p>
          <a:p>
            <a:pPr defTabSz="1019175">
              <a:buFontTx/>
              <a:buChar char="•"/>
            </a:pPr>
            <a:r>
              <a:rPr lang="en-US" sz="2200" dirty="0">
                <a:latin typeface="Arial" charset="0"/>
              </a:rPr>
              <a:t> </a:t>
            </a:r>
            <a:r>
              <a:rPr lang="en-US" sz="2200" dirty="0" smtClean="0">
                <a:latin typeface="Arial" charset="0"/>
              </a:rPr>
              <a:t>Continue Operational Range Phase II Assessments (56 required)</a:t>
            </a:r>
          </a:p>
          <a:p>
            <a:pPr defTabSz="1019175">
              <a:buFontTx/>
              <a:buChar char="•"/>
            </a:pPr>
            <a:r>
              <a:rPr lang="en-US" sz="2200" dirty="0" smtClean="0">
                <a:latin typeface="Arial" charset="0"/>
              </a:rPr>
              <a:t> Initiate Operational Range Assessment Periodic Reviews  (~200 required)</a:t>
            </a:r>
          </a:p>
          <a:p>
            <a:pPr defTabSz="1019175">
              <a:buFontTx/>
              <a:buChar char="•"/>
            </a:pPr>
            <a:r>
              <a:rPr lang="en-US" sz="2200" dirty="0" smtClean="0">
                <a:latin typeface="Arial" charset="0"/>
              </a:rPr>
              <a:t> Complete NDNODS Site Inspections </a:t>
            </a:r>
          </a:p>
          <a:p>
            <a:pPr defTabSz="1019175">
              <a:buFontTx/>
              <a:buChar char="•"/>
            </a:pPr>
            <a:endParaRPr lang="en-US" sz="2200" dirty="0" smtClean="0">
              <a:latin typeface="Arial" charset="0"/>
            </a:endParaRPr>
          </a:p>
          <a:p>
            <a:pPr algn="ctr" defTabSz="1019175"/>
            <a:r>
              <a:rPr lang="en-US" sz="2200" u="sng" dirty="0" smtClean="0">
                <a:latin typeface="Arial" charset="0"/>
              </a:rPr>
              <a:t>Training &amp; Infrastructure</a:t>
            </a:r>
          </a:p>
          <a:p>
            <a:pPr defTabSz="1019175">
              <a:buFontTx/>
              <a:buChar char="•"/>
            </a:pPr>
            <a:r>
              <a:rPr lang="en-US" sz="2200" dirty="0" smtClean="0">
                <a:latin typeface="Arial" charset="0"/>
              </a:rPr>
              <a:t> FY12 Sikes Act Reauthorization.   This would resolve applicability issue to ~1/2 of our training sites. Language included in both House and Senate version of FY12 NDAA</a:t>
            </a:r>
          </a:p>
          <a:p>
            <a:pPr defTabSz="1019175">
              <a:buFontTx/>
              <a:buChar char="•"/>
            </a:pPr>
            <a:r>
              <a:rPr lang="en-US" sz="2200" dirty="0" smtClean="0">
                <a:latin typeface="Arial" charset="0"/>
              </a:rPr>
              <a:t> Ensure all environmental documentation in support of MILCON is completed in advance to allow on time execution of projects </a:t>
            </a:r>
          </a:p>
          <a:p>
            <a:pPr defTabSz="1019175">
              <a:buFontTx/>
              <a:buChar char="•"/>
            </a:pPr>
            <a:endParaRPr lang="en-US" sz="2200" dirty="0">
              <a:latin typeface="Arial" charset="0"/>
            </a:endParaRPr>
          </a:p>
          <a:p>
            <a:pPr algn="ctr" defTabSz="1019175"/>
            <a:endParaRPr lang="en-US" sz="2200" dirty="0">
              <a:latin typeface="Arial" charset="0"/>
            </a:endParaRPr>
          </a:p>
        </p:txBody>
      </p:sp>
      <p:sp>
        <p:nvSpPr>
          <p:cNvPr id="4" name="Date Placeholder 3"/>
          <p:cNvSpPr>
            <a:spLocks noGrp="1"/>
          </p:cNvSpPr>
          <p:nvPr>
            <p:ph type="dt" sz="half" idx="10"/>
          </p:nvPr>
        </p:nvSpPr>
        <p:spPr/>
        <p:txBody>
          <a:bodyPr/>
          <a:lstStyle/>
          <a:p>
            <a:pPr>
              <a:defRPr/>
            </a:pPr>
            <a:r>
              <a:rPr lang="en-US" smtClean="0"/>
              <a:t>16 Dec 11</a:t>
            </a:r>
            <a:endParaRPr lang="en-US" dirty="0"/>
          </a:p>
        </p:txBody>
      </p:sp>
      <p:sp>
        <p:nvSpPr>
          <p:cNvPr id="5" name="Slide Number Placeholder 4"/>
          <p:cNvSpPr>
            <a:spLocks noGrp="1"/>
          </p:cNvSpPr>
          <p:nvPr>
            <p:ph type="sldNum" sz="quarter" idx="11"/>
          </p:nvPr>
        </p:nvSpPr>
        <p:spPr/>
        <p:txBody>
          <a:bodyPr/>
          <a:lstStyle/>
          <a:p>
            <a:pPr>
              <a:defRPr/>
            </a:pPr>
            <a:r>
              <a:rPr lang="en-US" dirty="0" smtClean="0"/>
              <a:t>7</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Text Box 1029"/>
          <p:cNvSpPr txBox="1">
            <a:spLocks noChangeArrowheads="1"/>
          </p:cNvSpPr>
          <p:nvPr/>
        </p:nvSpPr>
        <p:spPr bwMode="auto">
          <a:xfrm>
            <a:off x="2713038" y="369888"/>
            <a:ext cx="4497309" cy="533742"/>
          </a:xfrm>
          <a:prstGeom prst="rect">
            <a:avLst/>
          </a:prstGeom>
          <a:noFill/>
          <a:ln w="12700">
            <a:noFill/>
            <a:miter lim="800000"/>
            <a:headEnd type="none" w="sm" len="sm"/>
            <a:tailEnd type="none" w="sm" len="sm"/>
          </a:ln>
          <a:effectLst/>
        </p:spPr>
        <p:txBody>
          <a:bodyPr wrap="none" lIns="101860" tIns="50930" rIns="101860" bIns="50930">
            <a:spAutoFit/>
          </a:bodyPr>
          <a:lstStyle/>
          <a:p>
            <a:pPr defTabSz="1019175">
              <a:defRPr/>
            </a:pPr>
            <a:r>
              <a:rPr lang="en-US" sz="2800" b="1" i="1" dirty="0">
                <a:solidFill>
                  <a:srgbClr val="0000FF"/>
                </a:solidFill>
                <a:effectLst>
                  <a:outerShdw blurRad="38100" dist="38100" dir="2700000" algn="tl">
                    <a:srgbClr val="C0C0C0"/>
                  </a:outerShdw>
                </a:effectLst>
                <a:latin typeface="Arial" charset="0"/>
              </a:rPr>
              <a:t>FY </a:t>
            </a:r>
            <a:r>
              <a:rPr lang="en-US" sz="2800" b="1" i="1" dirty="0" smtClean="0">
                <a:solidFill>
                  <a:srgbClr val="0000FF"/>
                </a:solidFill>
                <a:effectLst>
                  <a:outerShdw blurRad="38100" dist="38100" dir="2700000" algn="tl">
                    <a:srgbClr val="C0C0C0"/>
                  </a:outerShdw>
                </a:effectLst>
                <a:latin typeface="Arial" charset="0"/>
              </a:rPr>
              <a:t>2012 </a:t>
            </a:r>
            <a:r>
              <a:rPr lang="en-US" sz="2800" b="1" i="1" dirty="0">
                <a:solidFill>
                  <a:srgbClr val="0000FF"/>
                </a:solidFill>
                <a:effectLst>
                  <a:outerShdw blurRad="38100" dist="38100" dir="2700000" algn="tl">
                    <a:srgbClr val="C0C0C0"/>
                  </a:outerShdw>
                </a:effectLst>
                <a:latin typeface="Arial" charset="0"/>
              </a:rPr>
              <a:t>Goals/Initiatives</a:t>
            </a:r>
          </a:p>
        </p:txBody>
      </p:sp>
      <p:sp>
        <p:nvSpPr>
          <p:cNvPr id="11267" name="Rectangle 1035"/>
          <p:cNvSpPr>
            <a:spLocks noChangeArrowheads="1"/>
          </p:cNvSpPr>
          <p:nvPr/>
        </p:nvSpPr>
        <p:spPr bwMode="auto">
          <a:xfrm>
            <a:off x="692150" y="1625445"/>
            <a:ext cx="9309100" cy="4166220"/>
          </a:xfrm>
          <a:prstGeom prst="rect">
            <a:avLst/>
          </a:prstGeom>
          <a:noFill/>
          <a:ln w="9525">
            <a:noFill/>
            <a:miter lim="800000"/>
            <a:headEnd/>
            <a:tailEnd/>
          </a:ln>
        </p:spPr>
        <p:txBody>
          <a:bodyPr lIns="102568" tIns="51284" rIns="102568" bIns="51284">
            <a:spAutoFit/>
          </a:bodyPr>
          <a:lstStyle/>
          <a:p>
            <a:pPr algn="ctr" defTabSz="1019175"/>
            <a:r>
              <a:rPr lang="en-US" sz="2200" u="sng" dirty="0" smtClean="0">
                <a:latin typeface="Arial" charset="0"/>
              </a:rPr>
              <a:t>Training </a:t>
            </a:r>
            <a:r>
              <a:rPr lang="en-US" sz="2200" u="sng" dirty="0">
                <a:latin typeface="Arial" charset="0"/>
              </a:rPr>
              <a:t>&amp; Infrastructure</a:t>
            </a:r>
            <a:endParaRPr lang="en-US" sz="2200" u="sng" dirty="0" smtClean="0">
              <a:latin typeface="Arial" charset="0"/>
            </a:endParaRPr>
          </a:p>
          <a:p>
            <a:pPr defTabSz="1019175">
              <a:buFontTx/>
              <a:buChar char="•"/>
            </a:pPr>
            <a:endParaRPr lang="en-US" sz="2200" dirty="0" smtClean="0">
              <a:latin typeface="Arial" charset="0"/>
            </a:endParaRPr>
          </a:p>
          <a:p>
            <a:pPr defTabSz="1019175">
              <a:buFontTx/>
              <a:buChar char="•"/>
            </a:pPr>
            <a:r>
              <a:rPr lang="en-US" sz="2200" dirty="0" smtClean="0">
                <a:latin typeface="Arial" charset="0"/>
              </a:rPr>
              <a:t>Prepare guidance for Integrated Natural Resource Management Plans INRMPs) and Native American Consultation (NAC).</a:t>
            </a:r>
          </a:p>
          <a:p>
            <a:pPr defTabSz="1019175">
              <a:buFontTx/>
              <a:buChar char="•"/>
            </a:pPr>
            <a:endParaRPr lang="en-US" sz="2200" dirty="0" smtClean="0">
              <a:latin typeface="Arial" charset="0"/>
            </a:endParaRPr>
          </a:p>
          <a:p>
            <a:pPr defTabSz="1019175">
              <a:buFontTx/>
              <a:buChar char="•"/>
            </a:pPr>
            <a:r>
              <a:rPr lang="en-US" sz="2200" dirty="0" smtClean="0">
                <a:latin typeface="Arial" charset="0"/>
              </a:rPr>
              <a:t>Ensure no net loss of training capabilities due to proposed species or critical habitat listings under the Endangered Species Act (ESA).</a:t>
            </a:r>
          </a:p>
          <a:p>
            <a:pPr defTabSz="1019175">
              <a:buFontTx/>
              <a:buChar char="•"/>
            </a:pPr>
            <a:endParaRPr lang="en-US" sz="2200" dirty="0" smtClean="0">
              <a:latin typeface="Arial" charset="0"/>
            </a:endParaRPr>
          </a:p>
          <a:p>
            <a:pPr defTabSz="1019175">
              <a:buFontTx/>
              <a:buChar char="•"/>
            </a:pPr>
            <a:r>
              <a:rPr lang="en-US" sz="2200" dirty="0" smtClean="0">
                <a:latin typeface="Arial" charset="0"/>
              </a:rPr>
              <a:t>Complete a Cold War Era Context Study to preclude State Historic Preservation Offices (SHPO) from making the determination that all of them are eligible.  This will potentially enable us to go back to the Keeper to have them re-evaluate properties they previously determined eligible. </a:t>
            </a:r>
          </a:p>
        </p:txBody>
      </p:sp>
      <p:sp>
        <p:nvSpPr>
          <p:cNvPr id="4" name="Date Placeholder 3"/>
          <p:cNvSpPr>
            <a:spLocks noGrp="1"/>
          </p:cNvSpPr>
          <p:nvPr>
            <p:ph type="dt" sz="half" idx="10"/>
          </p:nvPr>
        </p:nvSpPr>
        <p:spPr/>
        <p:txBody>
          <a:bodyPr/>
          <a:lstStyle/>
          <a:p>
            <a:pPr>
              <a:defRPr/>
            </a:pPr>
            <a:r>
              <a:rPr lang="en-US" smtClean="0"/>
              <a:t>16 Dec 11</a:t>
            </a:r>
            <a:endParaRPr lang="en-US" dirty="0"/>
          </a:p>
        </p:txBody>
      </p:sp>
      <p:sp>
        <p:nvSpPr>
          <p:cNvPr id="5" name="Slide Number Placeholder 4"/>
          <p:cNvSpPr>
            <a:spLocks noGrp="1"/>
          </p:cNvSpPr>
          <p:nvPr>
            <p:ph type="sldNum" sz="quarter" idx="11"/>
          </p:nvPr>
        </p:nvSpPr>
        <p:spPr/>
        <p:txBody>
          <a:bodyPr/>
          <a:lstStyle/>
          <a:p>
            <a:pPr>
              <a:defRPr/>
            </a:pPr>
            <a:r>
              <a:rPr lang="en-US" dirty="0" smtClean="0"/>
              <a:t>8</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9401</TotalTime>
  <Words>1836</Words>
  <Application>Microsoft Office PowerPoint</Application>
  <PresentationFormat>Custom</PresentationFormat>
  <Paragraphs>289</Paragraphs>
  <Slides>22</Slides>
  <Notes>22</Notes>
  <HiddenSlides>1</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Slide 1</vt:lpstr>
      <vt:lpstr>Slide 2</vt:lpstr>
      <vt:lpstr>Slide 3</vt:lpstr>
      <vt:lpstr>Environmental Funding</vt:lpstr>
      <vt:lpstr>Compliance</vt:lpstr>
      <vt:lpstr>Slide 6</vt:lpstr>
      <vt:lpstr>Slide 7</vt:lpstr>
      <vt:lpstr>Slide 8</vt:lpstr>
      <vt:lpstr>Slide 9</vt:lpstr>
      <vt:lpstr>Slide 10</vt:lpstr>
      <vt:lpstr> ARNG Readiness &amp; Environmental Protection Initiative/ Army Compatible Use Buffer 2003-2011</vt:lpstr>
      <vt:lpstr>Slide 12</vt:lpstr>
      <vt:lpstr>Challenges</vt:lpstr>
      <vt:lpstr>Slide 14</vt:lpstr>
      <vt:lpstr>Slide 15</vt:lpstr>
      <vt:lpstr>Army National Guard Environmental Programs Division</vt:lpstr>
      <vt:lpstr>Compliance</vt:lpstr>
      <vt:lpstr>Compliance</vt:lpstr>
      <vt:lpstr>Compliance</vt:lpstr>
      <vt:lpstr>Cleanup and Restoration</vt:lpstr>
      <vt:lpstr>Cleanup and Restoration</vt:lpstr>
      <vt:lpstr>Cleanup and Restoration</vt:lpstr>
    </vt:vector>
  </TitlesOfParts>
  <Company>U.S. Government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WalterJ</dc:creator>
  <cp:lastModifiedBy>SJameson</cp:lastModifiedBy>
  <cp:revision>360</cp:revision>
  <cp:lastPrinted>2002-11-18T22:14:25Z</cp:lastPrinted>
  <dcterms:created xsi:type="dcterms:W3CDTF">1998-11-12T16:21:46Z</dcterms:created>
  <dcterms:modified xsi:type="dcterms:W3CDTF">2011-12-15T19:44:58Z</dcterms:modified>
</cp:coreProperties>
</file>