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  <p:sldMasterId id="2147483836" r:id="rId2"/>
    <p:sldMasterId id="2147483843" r:id="rId3"/>
    <p:sldMasterId id="2147483873" r:id="rId4"/>
  </p:sldMasterIdLst>
  <p:notesMasterIdLst>
    <p:notesMasterId r:id="rId135"/>
  </p:notesMasterIdLst>
  <p:handoutMasterIdLst>
    <p:handoutMasterId r:id="rId136"/>
  </p:handoutMasterIdLst>
  <p:sldIdLst>
    <p:sldId id="256" r:id="rId5"/>
    <p:sldId id="424" r:id="rId6"/>
    <p:sldId id="425" r:id="rId7"/>
    <p:sldId id="258" r:id="rId8"/>
    <p:sldId id="260" r:id="rId9"/>
    <p:sldId id="269" r:id="rId10"/>
    <p:sldId id="448" r:id="rId11"/>
    <p:sldId id="270" r:id="rId12"/>
    <p:sldId id="273" r:id="rId13"/>
    <p:sldId id="281" r:id="rId14"/>
    <p:sldId id="282" r:id="rId15"/>
    <p:sldId id="274" r:id="rId16"/>
    <p:sldId id="275" r:id="rId17"/>
    <p:sldId id="276" r:id="rId18"/>
    <p:sldId id="277" r:id="rId19"/>
    <p:sldId id="412" r:id="rId20"/>
    <p:sldId id="355" r:id="rId21"/>
    <p:sldId id="278" r:id="rId22"/>
    <p:sldId id="279" r:id="rId23"/>
    <p:sldId id="428" r:id="rId24"/>
    <p:sldId id="283" r:id="rId25"/>
    <p:sldId id="357" r:id="rId26"/>
    <p:sldId id="427" r:id="rId27"/>
    <p:sldId id="429" r:id="rId28"/>
    <p:sldId id="388" r:id="rId29"/>
    <p:sldId id="445" r:id="rId30"/>
    <p:sldId id="446" r:id="rId31"/>
    <p:sldId id="390" r:id="rId32"/>
    <p:sldId id="391" r:id="rId33"/>
    <p:sldId id="392" r:id="rId34"/>
    <p:sldId id="414" r:id="rId35"/>
    <p:sldId id="415" r:id="rId36"/>
    <p:sldId id="431" r:id="rId37"/>
    <p:sldId id="367" r:id="rId38"/>
    <p:sldId id="368" r:id="rId39"/>
    <p:sldId id="369" r:id="rId40"/>
    <p:sldId id="370" r:id="rId41"/>
    <p:sldId id="371" r:id="rId42"/>
    <p:sldId id="372" r:id="rId43"/>
    <p:sldId id="373" r:id="rId44"/>
    <p:sldId id="374" r:id="rId45"/>
    <p:sldId id="375" r:id="rId46"/>
    <p:sldId id="376" r:id="rId47"/>
    <p:sldId id="377" r:id="rId48"/>
    <p:sldId id="378" r:id="rId49"/>
    <p:sldId id="379" r:id="rId50"/>
    <p:sldId id="380" r:id="rId51"/>
    <p:sldId id="381" r:id="rId52"/>
    <p:sldId id="382" r:id="rId53"/>
    <p:sldId id="383" r:id="rId54"/>
    <p:sldId id="384" r:id="rId55"/>
    <p:sldId id="385" r:id="rId56"/>
    <p:sldId id="386" r:id="rId57"/>
    <p:sldId id="430" r:id="rId58"/>
    <p:sldId id="397" r:id="rId59"/>
    <p:sldId id="398" r:id="rId60"/>
    <p:sldId id="399" r:id="rId61"/>
    <p:sldId id="400" r:id="rId62"/>
    <p:sldId id="401" r:id="rId63"/>
    <p:sldId id="402" r:id="rId64"/>
    <p:sldId id="403" r:id="rId65"/>
    <p:sldId id="404" r:id="rId66"/>
    <p:sldId id="405" r:id="rId67"/>
    <p:sldId id="406" r:id="rId68"/>
    <p:sldId id="407" r:id="rId69"/>
    <p:sldId id="408" r:id="rId70"/>
    <p:sldId id="409" r:id="rId71"/>
    <p:sldId id="410" r:id="rId72"/>
    <p:sldId id="432" r:id="rId73"/>
    <p:sldId id="347" r:id="rId74"/>
    <p:sldId id="348" r:id="rId75"/>
    <p:sldId id="416" r:id="rId76"/>
    <p:sldId id="350" r:id="rId77"/>
    <p:sldId id="351" r:id="rId78"/>
    <p:sldId id="352" r:id="rId79"/>
    <p:sldId id="353" r:id="rId80"/>
    <p:sldId id="435" r:id="rId81"/>
    <p:sldId id="450" r:id="rId82"/>
    <p:sldId id="451" r:id="rId83"/>
    <p:sldId id="452" r:id="rId84"/>
    <p:sldId id="453" r:id="rId85"/>
    <p:sldId id="454" r:id="rId86"/>
    <p:sldId id="455" r:id="rId87"/>
    <p:sldId id="456" r:id="rId88"/>
    <p:sldId id="457" r:id="rId89"/>
    <p:sldId id="458" r:id="rId90"/>
    <p:sldId id="459" r:id="rId91"/>
    <p:sldId id="460" r:id="rId92"/>
    <p:sldId id="461" r:id="rId93"/>
    <p:sldId id="462" r:id="rId94"/>
    <p:sldId id="463" r:id="rId95"/>
    <p:sldId id="464" r:id="rId96"/>
    <p:sldId id="465" r:id="rId97"/>
    <p:sldId id="467" r:id="rId98"/>
    <p:sldId id="314" r:id="rId99"/>
    <p:sldId id="315" r:id="rId100"/>
    <p:sldId id="316" r:id="rId101"/>
    <p:sldId id="317" r:id="rId102"/>
    <p:sldId id="318" r:id="rId103"/>
    <p:sldId id="319" r:id="rId104"/>
    <p:sldId id="320" r:id="rId105"/>
    <p:sldId id="321" r:id="rId106"/>
    <p:sldId id="468" r:id="rId107"/>
    <p:sldId id="324" r:id="rId108"/>
    <p:sldId id="325" r:id="rId109"/>
    <p:sldId id="326" r:id="rId110"/>
    <p:sldId id="327" r:id="rId111"/>
    <p:sldId id="328" r:id="rId112"/>
    <p:sldId id="329" r:id="rId113"/>
    <p:sldId id="330" r:id="rId114"/>
    <p:sldId id="417" r:id="rId115"/>
    <p:sldId id="418" r:id="rId116"/>
    <p:sldId id="469" r:id="rId117"/>
    <p:sldId id="420" r:id="rId118"/>
    <p:sldId id="421" r:id="rId119"/>
    <p:sldId id="422" r:id="rId120"/>
    <p:sldId id="423" r:id="rId121"/>
    <p:sldId id="447" r:id="rId122"/>
    <p:sldId id="366" r:id="rId123"/>
    <p:sldId id="470" r:id="rId124"/>
    <p:sldId id="426" r:id="rId125"/>
    <p:sldId id="449" r:id="rId126"/>
    <p:sldId id="437" r:id="rId127"/>
    <p:sldId id="438" r:id="rId128"/>
    <p:sldId id="439" r:id="rId129"/>
    <p:sldId id="440" r:id="rId130"/>
    <p:sldId id="441" r:id="rId131"/>
    <p:sldId id="442" r:id="rId132"/>
    <p:sldId id="443" r:id="rId133"/>
    <p:sldId id="444" r:id="rId134"/>
  </p:sldIdLst>
  <p:sldSz cx="9144000" cy="6858000" type="screen4x3"/>
  <p:notesSz cx="9236075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48C"/>
    <a:srgbClr val="004C72"/>
    <a:srgbClr val="003399"/>
    <a:srgbClr val="336699"/>
    <a:srgbClr val="666699"/>
    <a:srgbClr val="66FF33"/>
    <a:srgbClr val="FF3300"/>
    <a:srgbClr val="0800B2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8" autoAdjust="0"/>
    <p:restoredTop sz="86417" autoAdjust="0"/>
  </p:normalViewPr>
  <p:slideViewPr>
    <p:cSldViewPr snapToGrid="0">
      <p:cViewPr varScale="1">
        <p:scale>
          <a:sx n="95" d="100"/>
          <a:sy n="95" d="100"/>
        </p:scale>
        <p:origin x="-73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-1834" y="-58"/>
      </p:cViewPr>
      <p:guideLst>
        <p:guide orient="horz" pos="2208"/>
        <p:guide pos="29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viewProps" Target="viewProp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13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handoutMaster" Target="handoutMasters/handout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03136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4" tIns="46577" rIns="93154" bIns="46577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2940" y="0"/>
            <a:ext cx="4003136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4" tIns="46577" rIns="93154" bIns="46577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659642"/>
            <a:ext cx="4003136" cy="35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4" tIns="46577" rIns="93154" bIns="46577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2940" y="6659642"/>
            <a:ext cx="4003136" cy="35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4" tIns="46577" rIns="93154" bIns="46577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B1040193-0332-4EEF-A82E-675C7127AB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63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03136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4" tIns="46577" rIns="93154" bIns="46577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32940" y="0"/>
            <a:ext cx="4003136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4" tIns="46577" rIns="93154" bIns="46577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65438" y="525463"/>
            <a:ext cx="35052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1896" y="3330420"/>
            <a:ext cx="6772285" cy="315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4" tIns="46577" rIns="93154" bIns="465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59642"/>
            <a:ext cx="4003136" cy="35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4" tIns="46577" rIns="93154" bIns="46577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32940" y="6659642"/>
            <a:ext cx="4003136" cy="35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4" tIns="46577" rIns="93154" bIns="46577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69E5379B-5104-478F-9020-277D8AC91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907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 – MODERATOR and USER – single sided regular</a:t>
            </a:r>
            <a:r>
              <a:rPr lang="en-US" baseline="0" dirty="0" smtClean="0"/>
              <a:t>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D0F24-596A-4804-8344-4A5EFC0FA1C8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09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418C1-3BED-4C76-8080-F829D1CFA3F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709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BB2FE-389C-43F4-B4A2-71E30AE0F140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BB2FE-389C-43F4-B4A2-71E30AE0F140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BB2FE-389C-43F4-B4A2-71E30AE0F140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BB2FE-389C-43F4-B4A2-71E30AE0F140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BB2FE-389C-43F4-B4A2-71E30AE0F140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BB2FE-389C-43F4-B4A2-71E30AE0F140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BB2FE-389C-43F4-B4A2-71E30AE0F140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BB2FE-389C-43F4-B4A2-71E30AE0F140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BB2FE-389C-43F4-B4A2-71E30AE0F140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 – MODERATOR and USER – single sided regular</a:t>
            </a:r>
            <a:r>
              <a:rPr lang="en-US" baseline="0" dirty="0" smtClean="0"/>
              <a:t>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D0F24-596A-4804-8344-4A5EFC0FA1C8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09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78CA4-C096-4964-BE1F-32A1ADA98680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418C1-3BED-4C76-8080-F829D1CFA3FE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0662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E5379B-5104-478F-9020-277D8AC91063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4902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418C1-3BED-4C76-8080-F829D1CFA3FE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3795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 – MODERATOR and USER – single sided regular</a:t>
            </a:r>
            <a:r>
              <a:rPr lang="en-US" baseline="0" dirty="0" smtClean="0"/>
              <a:t>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D0F24-596A-4804-8344-4A5EFC0FA1C8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094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FFFFB6-AFC8-7544-9E38-D414F112E3DF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65438" y="523875"/>
            <a:ext cx="3505200" cy="26289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1477" y="3329941"/>
            <a:ext cx="6773122" cy="3155897"/>
          </a:xfrm>
        </p:spPr>
        <p:txBody>
          <a:bodyPr/>
          <a:lstStyle/>
          <a:p>
            <a:r>
              <a:rPr lang="en-US" dirty="0"/>
              <a:t>The UMLS dates from 1986, when then newly appointed NLM Director, Dr. Donald A.B. Lindberg, testified to Congress at the Library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s budget appropriations asking for some additional seed money.  The first 4 years were spent 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29A25D-D8B8-214F-BBC1-52CC184502B8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65438" y="527050"/>
            <a:ext cx="3505200" cy="26289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608" y="3329940"/>
            <a:ext cx="7388860" cy="3153464"/>
          </a:xfrm>
        </p:spPr>
        <p:txBody>
          <a:bodyPr/>
          <a:lstStyle/>
          <a:p>
            <a:r>
              <a:rPr lang="en-US"/>
              <a:t>knowledge sources = data files and associated tools.</a:t>
            </a:r>
          </a:p>
          <a:p>
            <a:r>
              <a:rPr lang="en-US"/>
              <a:t>Users may use any one or all 3 knowledge sources. </a:t>
            </a:r>
          </a:p>
          <a:p>
            <a:r>
              <a:rPr lang="en-US"/>
              <a:t>independently, or in conjunction with each other.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 – MODERATOR and USER – single sided regular</a:t>
            </a:r>
            <a:r>
              <a:rPr lang="en-US" baseline="0" dirty="0" smtClean="0"/>
              <a:t>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D0F24-596A-4804-8344-4A5EFC0FA1C8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094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 – MODERATOR and USER – single sided regular</a:t>
            </a:r>
            <a:r>
              <a:rPr lang="en-US" baseline="0" dirty="0" smtClean="0"/>
              <a:t>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D0F24-596A-4804-8344-4A5EFC0FA1C8}" type="slidenum">
              <a:rPr lang="en-US" smtClean="0">
                <a:solidFill>
                  <a:prstClr val="black"/>
                </a:solidFill>
              </a:rPr>
              <a:pPr/>
              <a:t>77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094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1157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139C7DE-8729-F048-87F2-E34ADF2EB58C}" type="slidenum">
              <a:rPr lang="ja-JP" alt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ja-JP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 – MODERATOR and USER – single sided regular</a:t>
            </a:r>
            <a:r>
              <a:rPr lang="en-US" baseline="0" dirty="0" smtClean="0"/>
              <a:t>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D0F24-596A-4804-8344-4A5EFC0FA1C8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094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6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136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D27224F-6D2A-3746-8587-7BE6F110D597}" type="slidenum">
              <a:rPr lang="ja-JP" alt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ja-JP" alt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AE316BB-D27A-6C42-9146-69EFA2374DAD}" type="slidenum">
              <a:rPr lang="ja-JP" alt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ja-JP" alt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22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2222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23846DE-9AC0-A74C-AC30-A5B95BA08158}" type="slidenum">
              <a:rPr lang="ja-JP" alt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ja-JP" altLang="en-US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885F8-EAE2-3E4A-902D-202868ED19BC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594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60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2160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C70696A-29AC-2D41-B795-3B560C5966F8}" type="slidenum">
              <a:rPr lang="ja-JP" alt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ja-JP" altLang="en-US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 – MODERATOR and USER – single sided regular</a:t>
            </a:r>
            <a:r>
              <a:rPr lang="en-US" baseline="0" dirty="0" smtClean="0"/>
              <a:t>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D0F24-596A-4804-8344-4A5EFC0FA1C8}" type="slidenum">
              <a:rPr lang="en-US" smtClean="0">
                <a:solidFill>
                  <a:prstClr val="black"/>
                </a:solidFill>
              </a:rPr>
              <a:pPr/>
              <a:t>94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094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E5379B-5104-478F-9020-277D8AC91063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169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 – MODERATOR and USER – single sided regular</a:t>
            </a:r>
            <a:r>
              <a:rPr lang="en-US" baseline="0" dirty="0" smtClean="0"/>
              <a:t>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D0F24-596A-4804-8344-4A5EFC0FA1C8}" type="slidenum">
              <a:rPr lang="en-US" smtClean="0">
                <a:solidFill>
                  <a:prstClr val="black"/>
                </a:solidFill>
              </a:rPr>
              <a:pPr/>
              <a:t>103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094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E5379B-5104-478F-9020-277D8AC91063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92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 – MODERATOR and USER – single sided regular</a:t>
            </a:r>
            <a:r>
              <a:rPr lang="en-US" baseline="0" dirty="0" smtClean="0"/>
              <a:t>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D0F24-596A-4804-8344-4A5EFC0FA1C8}" type="slidenum">
              <a:rPr lang="en-US" smtClean="0">
                <a:solidFill>
                  <a:prstClr val="black"/>
                </a:solidFill>
              </a:rPr>
              <a:pPr/>
              <a:t>113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09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E5379B-5104-478F-9020-277D8AC91063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7392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D0F24-596A-4804-8344-4A5EFC0FA1C8}" type="slidenum">
              <a:rPr lang="en-US" smtClean="0">
                <a:solidFill>
                  <a:prstClr val="black"/>
                </a:solidFill>
              </a:rPr>
              <a:pPr/>
              <a:t>114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094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 – MODERATOR and USER – single sided regular</a:t>
            </a:r>
            <a:r>
              <a:rPr lang="en-US" baseline="0" dirty="0" smtClean="0"/>
              <a:t>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D0F24-596A-4804-8344-4A5EFC0FA1C8}" type="slidenum">
              <a:rPr lang="en-US" smtClean="0">
                <a:solidFill>
                  <a:prstClr val="black"/>
                </a:solidFill>
              </a:rPr>
              <a:pPr/>
              <a:t>120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094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8299">
              <a:defRPr/>
            </a:pPr>
            <a:r>
              <a:rPr lang="en-US" dirty="0" smtClean="0"/>
              <a:t>MODERATOR PACKAGE- regular paper single sided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D0F24-596A-4804-8344-4A5EFC0FA1C8}" type="slidenum">
              <a:rPr lang="en-US" smtClean="0">
                <a:solidFill>
                  <a:prstClr val="black"/>
                </a:solidFill>
              </a:rPr>
              <a:pPr/>
              <a:t>123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094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8299">
              <a:defRPr/>
            </a:pPr>
            <a:r>
              <a:rPr lang="en-US" dirty="0" smtClean="0"/>
              <a:t>MODERATOR PACKAGE- regular paper single sided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D0F24-596A-4804-8344-4A5EFC0FA1C8}" type="slidenum">
              <a:rPr lang="en-US" smtClean="0">
                <a:solidFill>
                  <a:prstClr val="black"/>
                </a:solidFill>
              </a:rPr>
              <a:pPr/>
              <a:t>124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094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8299">
              <a:defRPr/>
            </a:pPr>
            <a:r>
              <a:rPr lang="en-US" dirty="0" smtClean="0"/>
              <a:t>MODERATOR PACKAGE- regular paper single sided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D0F24-596A-4804-8344-4A5EFC0FA1C8}" type="slidenum">
              <a:rPr lang="en-US" smtClean="0">
                <a:solidFill>
                  <a:prstClr val="black"/>
                </a:solidFill>
              </a:rPr>
              <a:pPr/>
              <a:t>125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094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8299">
              <a:defRPr/>
            </a:pPr>
            <a:r>
              <a:rPr lang="en-US" dirty="0" smtClean="0"/>
              <a:t>MODERATOR PACKAGE- regular paper single sided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D0F24-596A-4804-8344-4A5EFC0FA1C8}" type="slidenum">
              <a:rPr lang="en-US" smtClean="0">
                <a:solidFill>
                  <a:prstClr val="black"/>
                </a:solidFill>
              </a:rPr>
              <a:pPr/>
              <a:t>126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094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8299">
              <a:defRPr/>
            </a:pPr>
            <a:r>
              <a:rPr lang="en-US" dirty="0" smtClean="0"/>
              <a:t>MODERATOR PACKAGE- regular paper single sided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D0F24-596A-4804-8344-4A5EFC0FA1C8}" type="slidenum">
              <a:rPr lang="en-US" smtClean="0">
                <a:solidFill>
                  <a:prstClr val="black"/>
                </a:solidFill>
              </a:rPr>
              <a:pPr/>
              <a:t>127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094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MODERATOR PACKAGE- regular paper single sided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D0F24-596A-4804-8344-4A5EFC0FA1C8}" type="slidenum">
              <a:rPr lang="en-US" smtClean="0">
                <a:solidFill>
                  <a:prstClr val="black"/>
                </a:solidFill>
              </a:rPr>
              <a:pPr/>
              <a:t>128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094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8299">
              <a:defRPr/>
            </a:pPr>
            <a:r>
              <a:rPr lang="en-US" dirty="0" smtClean="0"/>
              <a:t>MODERATOR PACKAGE- regular paper single sided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D0F24-596A-4804-8344-4A5EFC0FA1C8}" type="slidenum">
              <a:rPr lang="en-US" smtClean="0">
                <a:solidFill>
                  <a:prstClr val="black"/>
                </a:solidFill>
              </a:rPr>
              <a:pPr/>
              <a:t>129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094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8299">
              <a:defRPr/>
            </a:pPr>
            <a:r>
              <a:rPr lang="en-US" dirty="0" smtClean="0"/>
              <a:t>MODERATOR PACKAGE- regular paper single sided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D0F24-596A-4804-8344-4A5EFC0FA1C8}" type="slidenum">
              <a:rPr lang="en-US" smtClean="0">
                <a:solidFill>
                  <a:prstClr val="black"/>
                </a:solidFill>
              </a:rPr>
              <a:pPr/>
              <a:t>130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09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7025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BB2FE-389C-43F4-B4A2-71E30AE0F140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9A587-659C-428F-9A22-F7E238FFDD1F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723FA8-6993-4FAD-8DE7-7E3673DF7CE4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418C1-3BED-4C76-8080-F829D1CFA3FE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730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BB2FE-389C-43F4-B4A2-71E30AE0F140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76200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886200"/>
            <a:ext cx="77724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07247" y="6380830"/>
            <a:ext cx="1905000" cy="30777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lang="en-US" sz="1400" smtClean="0"/>
            </a:lvl1pPr>
          </a:lstStyle>
          <a:p>
            <a:pPr>
              <a:spcBef>
                <a:spcPct val="50000"/>
              </a:spcBef>
            </a:pPr>
            <a:fld id="{AC51FECD-4BAB-4568-AB21-623F2159EEEB}" type="slidenum">
              <a:rPr lang="en-US" smtClean="0"/>
              <a:pPr>
                <a:spcBef>
                  <a:spcPct val="50000"/>
                </a:spcBef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075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DD7E5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DD7E5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8CEBF-0A94-44FB-B84E-7C5F562E96AB}" type="slidenum">
              <a:rPr>
                <a:solidFill>
                  <a:srgbClr val="BDD7E5"/>
                </a:solidFill>
              </a:rPr>
              <a:pPr>
                <a:defRPr/>
              </a:pPr>
              <a:t>‹#›</a:t>
            </a:fld>
            <a:endParaRPr>
              <a:solidFill>
                <a:srgbClr val="BDD7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39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BDD7E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BDD7E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4623645-9616-B24E-891A-C667D9C1713F}" type="slidenum">
              <a:rPr>
                <a:solidFill>
                  <a:srgbClr val="BDD7E5"/>
                </a:solidFill>
              </a:rPr>
              <a:pPr/>
              <a:t>‹#›</a:t>
            </a:fld>
            <a:endParaRPr>
              <a:solidFill>
                <a:srgbClr val="BDD7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81089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76200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886200"/>
            <a:ext cx="77724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DD7E5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BDD7E5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07247" y="6380830"/>
            <a:ext cx="1905000" cy="30777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lang="en-US" sz="1400" smtClean="0"/>
            </a:lvl1pPr>
          </a:lstStyle>
          <a:p>
            <a:pPr>
              <a:spcBef>
                <a:spcPct val="50000"/>
              </a:spcBef>
            </a:pPr>
            <a:fld id="{AC51FECD-4BAB-4568-AB21-623F2159EEEB}" type="slidenum">
              <a:rPr>
                <a:solidFill>
                  <a:srgbClr val="BDD7E5"/>
                </a:solidFill>
              </a:rPr>
              <a:pPr>
                <a:spcBef>
                  <a:spcPct val="50000"/>
                </a:spcBef>
              </a:pPr>
              <a:t>‹#›</a:t>
            </a:fld>
            <a:endParaRPr dirty="0">
              <a:solidFill>
                <a:srgbClr val="BDD7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107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err="1" smtClean="0"/>
              <a:t>Add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</a:t>
            </a:r>
            <a:r>
              <a:rPr lang="fr-FR" dirty="0" err="1" smtClean="0"/>
              <a:t>Here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60375" indent="-460375">
              <a:buClr>
                <a:schemeClr val="accent2"/>
              </a:buClr>
              <a:defRPr/>
            </a:lvl1pPr>
            <a:lvl2pPr marL="914400" indent="-457200"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 smtClean="0"/>
              <a:t>Line 1</a:t>
            </a:r>
          </a:p>
          <a:p>
            <a:pPr lvl="1"/>
            <a:r>
              <a:rPr lang="fr-FR" dirty="0" smtClean="0"/>
              <a:t>Line 2</a:t>
            </a:r>
          </a:p>
          <a:p>
            <a:pPr lvl="2"/>
            <a:r>
              <a:rPr lang="fr-FR" dirty="0" smtClean="0"/>
              <a:t>Line 3</a:t>
            </a:r>
          </a:p>
          <a:p>
            <a:pPr lvl="3"/>
            <a:r>
              <a:rPr lang="fr-FR" dirty="0" smtClean="0"/>
              <a:t>Line 4</a:t>
            </a:r>
          </a:p>
          <a:p>
            <a:pPr lvl="4"/>
            <a:r>
              <a:rPr lang="fr-FR" dirty="0" smtClean="0"/>
              <a:t>Line 5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BDD7E5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DD7E5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FE4CF6-20C9-48DB-87EC-FEC80DADD823}" type="slidenum">
              <a:rPr smtClean="0">
                <a:solidFill>
                  <a:srgbClr val="BDD7E5"/>
                </a:solidFill>
              </a:rPr>
              <a:pPr>
                <a:defRPr/>
              </a:pPr>
              <a:t>‹#›</a:t>
            </a:fld>
            <a:endParaRPr>
              <a:solidFill>
                <a:srgbClr val="BDD7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760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err="1" smtClean="0"/>
              <a:t>Title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Line 1</a:t>
            </a:r>
          </a:p>
          <a:p>
            <a:pPr lvl="1"/>
            <a:r>
              <a:rPr lang="fr-FR" dirty="0" smtClean="0"/>
              <a:t>Line 2</a:t>
            </a:r>
          </a:p>
          <a:p>
            <a:pPr lvl="2"/>
            <a:r>
              <a:rPr lang="fr-FR" dirty="0" smtClean="0"/>
              <a:t>Line 3</a:t>
            </a:r>
          </a:p>
          <a:p>
            <a:pPr lvl="3"/>
            <a:r>
              <a:rPr lang="fr-FR" dirty="0" smtClean="0"/>
              <a:t>Line 4</a:t>
            </a:r>
          </a:p>
          <a:p>
            <a:pPr lvl="4"/>
            <a:r>
              <a:rPr lang="fr-FR" dirty="0" smtClean="0"/>
              <a:t>Line 5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Line 1</a:t>
            </a:r>
          </a:p>
          <a:p>
            <a:pPr lvl="1"/>
            <a:r>
              <a:rPr lang="fr-FR" dirty="0" smtClean="0"/>
              <a:t>Line 2</a:t>
            </a:r>
          </a:p>
          <a:p>
            <a:pPr lvl="2"/>
            <a:r>
              <a:rPr lang="fr-FR" dirty="0" smtClean="0"/>
              <a:t>Line 3</a:t>
            </a:r>
          </a:p>
          <a:p>
            <a:pPr lvl="3"/>
            <a:r>
              <a:rPr lang="fr-FR" dirty="0" smtClean="0"/>
              <a:t>Line 4</a:t>
            </a:r>
          </a:p>
          <a:p>
            <a:pPr lvl="4"/>
            <a:r>
              <a:rPr lang="fr-FR" dirty="0" smtClean="0"/>
              <a:t>Line 5</a:t>
            </a:r>
            <a:endParaRPr lang="fr-F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BDD7E5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DD7E5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E2BC4-5734-430E-9482-4E8E46B05B34}" type="slidenum">
              <a:rPr>
                <a:solidFill>
                  <a:srgbClr val="BDD7E5"/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BDD7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91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DD7E5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DD7E5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1A6F792-A9CC-48D2-9F4B-4530800FE59D}" type="slidenum">
              <a:rPr smtClean="0">
                <a:solidFill>
                  <a:srgbClr val="BDD7E5"/>
                </a:solidFill>
              </a:rPr>
              <a:pPr>
                <a:defRPr/>
              </a:pPr>
              <a:t>‹#›</a:t>
            </a:fld>
            <a:endParaRPr>
              <a:solidFill>
                <a:srgbClr val="BDD7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415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DD7E5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DD7E5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8CEBF-0A94-44FB-B84E-7C5F562E96AB}" type="slidenum">
              <a:rPr>
                <a:solidFill>
                  <a:srgbClr val="BDD7E5"/>
                </a:solidFill>
              </a:rPr>
              <a:pPr>
                <a:defRPr/>
              </a:pPr>
              <a:t>‹#›</a:t>
            </a:fld>
            <a:endParaRPr>
              <a:solidFill>
                <a:srgbClr val="BDD7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551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76200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886200"/>
            <a:ext cx="77724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DD7E5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BDD7E5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30777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400" smtClean="0"/>
            </a:lvl1pPr>
          </a:lstStyle>
          <a:p>
            <a:pPr algn="ctr">
              <a:spcBef>
                <a:spcPct val="50000"/>
              </a:spcBef>
            </a:pPr>
            <a:fld id="{AC51FECD-4BAB-4568-AB21-623F2159EEEB}" type="slidenum">
              <a:rPr>
                <a:solidFill>
                  <a:srgbClr val="BDD7E5"/>
                </a:solidFill>
              </a:rPr>
              <a:pPr algn="ctr">
                <a:spcBef>
                  <a:spcPct val="50000"/>
                </a:spcBef>
              </a:pPr>
              <a:t>‹#›</a:t>
            </a:fld>
            <a:endParaRPr dirty="0">
              <a:solidFill>
                <a:srgbClr val="BDD7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286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err="1" smtClean="0"/>
              <a:t>Add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</a:t>
            </a:r>
            <a:r>
              <a:rPr lang="fr-FR" dirty="0" err="1" smtClean="0"/>
              <a:t>Here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 smtClean="0"/>
              <a:t>Line 1</a:t>
            </a:r>
          </a:p>
          <a:p>
            <a:pPr lvl="1"/>
            <a:r>
              <a:rPr lang="fr-FR" dirty="0" smtClean="0"/>
              <a:t>Line 2</a:t>
            </a:r>
          </a:p>
          <a:p>
            <a:pPr lvl="2"/>
            <a:r>
              <a:rPr lang="fr-FR" dirty="0" smtClean="0"/>
              <a:t>Line 3</a:t>
            </a:r>
          </a:p>
          <a:p>
            <a:pPr lvl="3"/>
            <a:r>
              <a:rPr lang="fr-FR" dirty="0" smtClean="0"/>
              <a:t>Line 4</a:t>
            </a:r>
          </a:p>
          <a:p>
            <a:pPr lvl="4"/>
            <a:r>
              <a:rPr lang="fr-FR" dirty="0" smtClean="0"/>
              <a:t>Line 5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DD7E5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DD7E5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E4CF6-20C9-48DB-87EC-FEC80DADD823}" type="slidenum">
              <a:rPr>
                <a:solidFill>
                  <a:srgbClr val="BDD7E5"/>
                </a:solidFill>
              </a:rPr>
              <a:pPr>
                <a:defRPr/>
              </a:pPr>
              <a:t>‹#›</a:t>
            </a:fld>
            <a:endParaRPr>
              <a:solidFill>
                <a:srgbClr val="BDD7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962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err="1" smtClean="0"/>
              <a:t>Title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Line 1</a:t>
            </a:r>
          </a:p>
          <a:p>
            <a:pPr lvl="1"/>
            <a:r>
              <a:rPr lang="fr-FR" dirty="0" smtClean="0"/>
              <a:t>Line 2</a:t>
            </a:r>
          </a:p>
          <a:p>
            <a:pPr lvl="2"/>
            <a:r>
              <a:rPr lang="fr-FR" dirty="0" smtClean="0"/>
              <a:t>Line 3</a:t>
            </a:r>
          </a:p>
          <a:p>
            <a:pPr lvl="3"/>
            <a:r>
              <a:rPr lang="fr-FR" dirty="0" smtClean="0"/>
              <a:t>Line 4</a:t>
            </a:r>
          </a:p>
          <a:p>
            <a:pPr lvl="4"/>
            <a:r>
              <a:rPr lang="fr-FR" dirty="0" smtClean="0"/>
              <a:t>Line 5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Line 1</a:t>
            </a:r>
          </a:p>
          <a:p>
            <a:pPr lvl="1"/>
            <a:r>
              <a:rPr lang="fr-FR" dirty="0" smtClean="0"/>
              <a:t>Line 2</a:t>
            </a:r>
          </a:p>
          <a:p>
            <a:pPr lvl="2"/>
            <a:r>
              <a:rPr lang="fr-FR" dirty="0" smtClean="0"/>
              <a:t>Line 3</a:t>
            </a:r>
          </a:p>
          <a:p>
            <a:pPr lvl="3"/>
            <a:r>
              <a:rPr lang="fr-FR" dirty="0" smtClean="0"/>
              <a:t>Line 4</a:t>
            </a:r>
          </a:p>
          <a:p>
            <a:pPr lvl="4"/>
            <a:r>
              <a:rPr lang="fr-FR" dirty="0" smtClean="0"/>
              <a:t>Line 5</a:t>
            </a:r>
            <a:endParaRPr lang="fr-F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BDD7E5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DD7E5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E2BC4-5734-430E-9482-4E8E46B05B34}" type="slidenum">
              <a:rPr>
                <a:solidFill>
                  <a:srgbClr val="BDD7E5"/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BDD7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38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err="1" smtClean="0"/>
              <a:t>Add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</a:t>
            </a:r>
            <a:r>
              <a:rPr lang="fr-FR" dirty="0" err="1" smtClean="0"/>
              <a:t>Here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60375" indent="-460375">
              <a:buClr>
                <a:schemeClr val="accent2"/>
              </a:buClr>
              <a:defRPr/>
            </a:lvl1pPr>
            <a:lvl2pPr marL="914400" indent="-457200"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 smtClean="0"/>
              <a:t>Line 1</a:t>
            </a:r>
          </a:p>
          <a:p>
            <a:pPr lvl="1"/>
            <a:r>
              <a:rPr lang="fr-FR" dirty="0" smtClean="0"/>
              <a:t>Line 2</a:t>
            </a:r>
          </a:p>
          <a:p>
            <a:pPr lvl="2"/>
            <a:r>
              <a:rPr lang="fr-FR" dirty="0" smtClean="0"/>
              <a:t>Line 3</a:t>
            </a:r>
          </a:p>
          <a:p>
            <a:pPr lvl="3"/>
            <a:r>
              <a:rPr lang="fr-FR" dirty="0" smtClean="0"/>
              <a:t>Line 4</a:t>
            </a:r>
          </a:p>
          <a:p>
            <a:pPr lvl="4"/>
            <a:r>
              <a:rPr lang="fr-FR" dirty="0" smtClean="0"/>
              <a:t>Line 5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FE4CF6-20C9-48DB-87EC-FEC80DADD8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52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DD7E5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DD7E5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6F792-A9CC-48D2-9F4B-4530800FE59D}" type="slidenum">
              <a:rPr>
                <a:solidFill>
                  <a:srgbClr val="BDD7E5"/>
                </a:solidFill>
              </a:rPr>
              <a:pPr>
                <a:defRPr/>
              </a:pPr>
              <a:t>‹#›</a:t>
            </a:fld>
            <a:endParaRPr>
              <a:solidFill>
                <a:srgbClr val="BDD7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477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DD7E5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DD7E5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8CEBF-0A94-44FB-B84E-7C5F562E96AB}" type="slidenum">
              <a:rPr>
                <a:solidFill>
                  <a:srgbClr val="BDD7E5"/>
                </a:solidFill>
              </a:rPr>
              <a:pPr>
                <a:defRPr/>
              </a:pPr>
              <a:t>‹#›</a:t>
            </a:fld>
            <a:endParaRPr>
              <a:solidFill>
                <a:srgbClr val="BDD7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668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err="1" smtClean="0"/>
              <a:t>Title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Line 1</a:t>
            </a:r>
          </a:p>
          <a:p>
            <a:pPr lvl="1"/>
            <a:r>
              <a:rPr lang="fr-FR" dirty="0" smtClean="0"/>
              <a:t>Line 2</a:t>
            </a:r>
          </a:p>
          <a:p>
            <a:pPr lvl="2"/>
            <a:r>
              <a:rPr lang="fr-FR" dirty="0" smtClean="0"/>
              <a:t>Line 3</a:t>
            </a:r>
          </a:p>
          <a:p>
            <a:pPr lvl="3"/>
            <a:r>
              <a:rPr lang="fr-FR" dirty="0" smtClean="0"/>
              <a:t>Line 4</a:t>
            </a:r>
          </a:p>
          <a:p>
            <a:pPr lvl="4"/>
            <a:r>
              <a:rPr lang="fr-FR" dirty="0" smtClean="0"/>
              <a:t>Line 5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Line 1</a:t>
            </a:r>
          </a:p>
          <a:p>
            <a:pPr lvl="1"/>
            <a:r>
              <a:rPr lang="fr-FR" dirty="0" smtClean="0"/>
              <a:t>Line 2</a:t>
            </a:r>
          </a:p>
          <a:p>
            <a:pPr lvl="2"/>
            <a:r>
              <a:rPr lang="fr-FR" dirty="0" smtClean="0"/>
              <a:t>Line 3</a:t>
            </a:r>
          </a:p>
          <a:p>
            <a:pPr lvl="3"/>
            <a:r>
              <a:rPr lang="fr-FR" dirty="0" smtClean="0"/>
              <a:t>Line 4</a:t>
            </a:r>
          </a:p>
          <a:p>
            <a:pPr lvl="4"/>
            <a:r>
              <a:rPr lang="fr-FR" dirty="0" smtClean="0"/>
              <a:t>Line 5</a:t>
            </a:r>
            <a:endParaRPr lang="fr-F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E2BC4-5734-430E-9482-4E8E46B05B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851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1A6F792-A9CC-48D2-9F4B-4530800FE5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73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8CEBF-0A94-44FB-B84E-7C5F562E96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70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76200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886200"/>
            <a:ext cx="77724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DD7E5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BDD7E5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07247" y="6380830"/>
            <a:ext cx="1905000" cy="30777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lang="en-US" sz="1400" smtClean="0"/>
            </a:lvl1pPr>
          </a:lstStyle>
          <a:p>
            <a:pPr>
              <a:spcBef>
                <a:spcPct val="50000"/>
              </a:spcBef>
            </a:pPr>
            <a:fld id="{AC51FECD-4BAB-4568-AB21-623F2159EEEB}" type="slidenum">
              <a:rPr>
                <a:solidFill>
                  <a:srgbClr val="BDD7E5"/>
                </a:solidFill>
              </a:rPr>
              <a:pPr>
                <a:spcBef>
                  <a:spcPct val="50000"/>
                </a:spcBef>
              </a:pPr>
              <a:t>‹#›</a:t>
            </a:fld>
            <a:endParaRPr dirty="0">
              <a:solidFill>
                <a:srgbClr val="BDD7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74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err="1" smtClean="0"/>
              <a:t>Add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</a:t>
            </a:r>
            <a:r>
              <a:rPr lang="fr-FR" dirty="0" err="1" smtClean="0"/>
              <a:t>Here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60375" indent="-460375">
              <a:buClr>
                <a:schemeClr val="accent2"/>
              </a:buClr>
              <a:defRPr/>
            </a:lvl1pPr>
            <a:lvl2pPr marL="914400" indent="-457200"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 smtClean="0"/>
              <a:t>Line 1</a:t>
            </a:r>
          </a:p>
          <a:p>
            <a:pPr lvl="1"/>
            <a:r>
              <a:rPr lang="fr-FR" dirty="0" smtClean="0"/>
              <a:t>Line 2</a:t>
            </a:r>
          </a:p>
          <a:p>
            <a:pPr lvl="2"/>
            <a:r>
              <a:rPr lang="fr-FR" dirty="0" smtClean="0"/>
              <a:t>Line 3</a:t>
            </a:r>
          </a:p>
          <a:p>
            <a:pPr lvl="3"/>
            <a:r>
              <a:rPr lang="fr-FR" dirty="0" smtClean="0"/>
              <a:t>Line 4</a:t>
            </a:r>
          </a:p>
          <a:p>
            <a:pPr lvl="4"/>
            <a:r>
              <a:rPr lang="fr-FR" dirty="0" smtClean="0"/>
              <a:t>Line 5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BDD7E5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DD7E5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FE4CF6-20C9-48DB-87EC-FEC80DADD823}" type="slidenum">
              <a:rPr smtClean="0">
                <a:solidFill>
                  <a:srgbClr val="BDD7E5"/>
                </a:solidFill>
              </a:rPr>
              <a:pPr>
                <a:defRPr/>
              </a:pPr>
              <a:t>‹#›</a:t>
            </a:fld>
            <a:endParaRPr>
              <a:solidFill>
                <a:srgbClr val="BDD7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17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err="1" smtClean="0"/>
              <a:t>Title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Line 1</a:t>
            </a:r>
          </a:p>
          <a:p>
            <a:pPr lvl="1"/>
            <a:r>
              <a:rPr lang="fr-FR" dirty="0" smtClean="0"/>
              <a:t>Line 2</a:t>
            </a:r>
          </a:p>
          <a:p>
            <a:pPr lvl="2"/>
            <a:r>
              <a:rPr lang="fr-FR" dirty="0" smtClean="0"/>
              <a:t>Line 3</a:t>
            </a:r>
          </a:p>
          <a:p>
            <a:pPr lvl="3"/>
            <a:r>
              <a:rPr lang="fr-FR" dirty="0" smtClean="0"/>
              <a:t>Line 4</a:t>
            </a:r>
          </a:p>
          <a:p>
            <a:pPr lvl="4"/>
            <a:r>
              <a:rPr lang="fr-FR" dirty="0" smtClean="0"/>
              <a:t>Line 5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Line 1</a:t>
            </a:r>
          </a:p>
          <a:p>
            <a:pPr lvl="1"/>
            <a:r>
              <a:rPr lang="fr-FR" dirty="0" smtClean="0"/>
              <a:t>Line 2</a:t>
            </a:r>
          </a:p>
          <a:p>
            <a:pPr lvl="2"/>
            <a:r>
              <a:rPr lang="fr-FR" dirty="0" smtClean="0"/>
              <a:t>Line 3</a:t>
            </a:r>
          </a:p>
          <a:p>
            <a:pPr lvl="3"/>
            <a:r>
              <a:rPr lang="fr-FR" dirty="0" smtClean="0"/>
              <a:t>Line 4</a:t>
            </a:r>
          </a:p>
          <a:p>
            <a:pPr lvl="4"/>
            <a:r>
              <a:rPr lang="fr-FR" dirty="0" smtClean="0"/>
              <a:t>Line 5</a:t>
            </a:r>
            <a:endParaRPr lang="fr-F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BDD7E5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DD7E5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E2BC4-5734-430E-9482-4E8E46B05B34}" type="slidenum">
              <a:rPr>
                <a:solidFill>
                  <a:srgbClr val="BDD7E5"/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BDD7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134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DD7E5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DD7E5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1A6F792-A9CC-48D2-9F4B-4530800FE59D}" type="slidenum">
              <a:rPr smtClean="0">
                <a:solidFill>
                  <a:srgbClr val="BDD7E5"/>
                </a:solidFill>
              </a:rPr>
              <a:pPr>
                <a:defRPr/>
              </a:pPr>
              <a:t>‹#›</a:t>
            </a:fld>
            <a:endParaRPr>
              <a:solidFill>
                <a:srgbClr val="BDD7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2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E2E"/>
            </a:gs>
            <a:gs pos="100000">
              <a:srgbClr val="004C7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hlink"/>
                </a:solidFill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hlink"/>
                </a:solidFill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0941" y="6361908"/>
            <a:ext cx="1905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r">
              <a:defRPr lang="en-US" sz="140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1pPr>
          </a:lstStyle>
          <a:p>
            <a:pPr>
              <a:spcBef>
                <a:spcPct val="50000"/>
              </a:spcBef>
            </a:pPr>
            <a:fld id="{0E839094-134E-45FF-8C96-F84D07EEBCE0}" type="slidenum">
              <a:rPr lang="en-US" smtClean="0"/>
              <a:pPr>
                <a:spcBef>
                  <a:spcPct val="50000"/>
                </a:spcBef>
              </a:pPr>
              <a:t>‹#›</a:t>
            </a:fld>
            <a:endParaRPr lang="en-US" dirty="0"/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1828800" y="6248400"/>
            <a:ext cx="617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</a:p>
        </p:txBody>
      </p:sp>
      <p:pic>
        <p:nvPicPr>
          <p:cNvPr id="9" name="Picture 2" descr="http://upload.wikimedia.org/wikipedia/commons/thumb/b/b3/US-NationalLibraryOfMedicine-Logo.svg/587px-US-NationalLibraryOfMedicine-Logo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03" y="6096000"/>
            <a:ext cx="641868" cy="654990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91" r:id="rId1"/>
    <p:sldLayoutId id="2147483780" r:id="rId2"/>
    <p:sldLayoutId id="2147483782" r:id="rId3"/>
    <p:sldLayoutId id="2147483784" r:id="rId4"/>
    <p:sldLayoutId id="2147483785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75BAFF"/>
        </a:buClr>
        <a:buSzPct val="80000"/>
        <a:buFont typeface="Monotype Sorts" pitchFamily="2" charset="2"/>
        <a:buChar char="u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75BAFF"/>
        </a:buClr>
        <a:buSzPct val="70000"/>
        <a:buFont typeface="Monotype Sorts" pitchFamily="2" charset="2"/>
        <a:buChar char="l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75BAFF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5BAFF"/>
        </a:buClr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5BAFF"/>
        </a:buClr>
        <a:buChar char="»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5BAFF"/>
        </a:buClr>
        <a:buChar char="»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5BAFF"/>
        </a:buClr>
        <a:buChar char="»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5BAFF"/>
        </a:buClr>
        <a:buChar char="»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5BAFF"/>
        </a:buClr>
        <a:buChar char="»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E2E"/>
            </a:gs>
            <a:gs pos="100000">
              <a:srgbClr val="004C7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hlink"/>
                </a:solidFill>
                <a:latin typeface="Comic Sans MS" pitchFamily="66" charset="0"/>
              </a:defRPr>
            </a:lvl1pPr>
          </a:lstStyle>
          <a:p>
            <a:pPr>
              <a:defRPr/>
            </a:pPr>
            <a:endParaRPr lang="en-US">
              <a:solidFill>
                <a:srgbClr val="BDD7E5"/>
              </a:solidFill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hlink"/>
                </a:solidFill>
                <a:latin typeface="Comic Sans MS" pitchFamily="66" charset="0"/>
              </a:defRPr>
            </a:lvl1pPr>
          </a:lstStyle>
          <a:p>
            <a:pPr>
              <a:defRPr/>
            </a:pPr>
            <a:endParaRPr lang="en-US">
              <a:solidFill>
                <a:srgbClr val="BDD7E5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0941" y="6361908"/>
            <a:ext cx="1905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r">
              <a:defRPr lang="en-US" sz="140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1pPr>
          </a:lstStyle>
          <a:p>
            <a:pPr>
              <a:spcBef>
                <a:spcPct val="50000"/>
              </a:spcBef>
            </a:pPr>
            <a:fld id="{0E839094-134E-45FF-8C96-F84D07EEBCE0}" type="slidenum">
              <a:rPr>
                <a:solidFill>
                  <a:srgbClr val="BDD7E5"/>
                </a:solidFill>
              </a:rPr>
              <a:pPr>
                <a:spcBef>
                  <a:spcPct val="50000"/>
                </a:spcBef>
              </a:pPr>
              <a:t>‹#›</a:t>
            </a:fld>
            <a:endParaRPr dirty="0">
              <a:solidFill>
                <a:srgbClr val="BDD7E5"/>
              </a:solidFill>
            </a:endParaRPr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1828800" y="6248400"/>
            <a:ext cx="617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>
                <a:solidFill>
                  <a:srgbClr val="BDD7E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</a:p>
        </p:txBody>
      </p:sp>
      <p:pic>
        <p:nvPicPr>
          <p:cNvPr id="9" name="Picture 2" descr="http://upload.wikimedia.org/wikipedia/commons/thumb/b/b3/US-NationalLibraryOfMedicine-Logo.svg/587px-US-NationalLibraryOfMedicine-Logo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03" y="6096000"/>
            <a:ext cx="641868" cy="654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40010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75BAFF"/>
        </a:buClr>
        <a:buSzPct val="80000"/>
        <a:buFont typeface="Monotype Sorts" pitchFamily="2" charset="2"/>
        <a:buChar char="u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75BAFF"/>
        </a:buClr>
        <a:buSzPct val="70000"/>
        <a:buFont typeface="Monotype Sorts" pitchFamily="2" charset="2"/>
        <a:buChar char="l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75BAFF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5BAFF"/>
        </a:buClr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5BAFF"/>
        </a:buClr>
        <a:buChar char="»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5BAFF"/>
        </a:buClr>
        <a:buChar char="»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5BAFF"/>
        </a:buClr>
        <a:buChar char="»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5BAFF"/>
        </a:buClr>
        <a:buChar char="»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5BAFF"/>
        </a:buClr>
        <a:buChar char="»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E2E"/>
            </a:gs>
            <a:gs pos="100000">
              <a:srgbClr val="004C7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hlink"/>
                </a:solidFill>
                <a:latin typeface="Comic Sans MS" pitchFamily="66" charset="0"/>
              </a:defRPr>
            </a:lvl1pPr>
          </a:lstStyle>
          <a:p>
            <a:pPr>
              <a:defRPr/>
            </a:pPr>
            <a:endParaRPr lang="en-US">
              <a:solidFill>
                <a:srgbClr val="BDD7E5"/>
              </a:solidFill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hlink"/>
                </a:solidFill>
                <a:latin typeface="Comic Sans MS" pitchFamily="66" charset="0"/>
              </a:defRPr>
            </a:lvl1pPr>
          </a:lstStyle>
          <a:p>
            <a:pPr>
              <a:defRPr/>
            </a:pPr>
            <a:endParaRPr lang="en-US">
              <a:solidFill>
                <a:srgbClr val="BDD7E5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0941" y="6361908"/>
            <a:ext cx="1905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r">
              <a:defRPr lang="en-US" sz="140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1pPr>
          </a:lstStyle>
          <a:p>
            <a:pPr>
              <a:spcBef>
                <a:spcPct val="50000"/>
              </a:spcBef>
            </a:pPr>
            <a:fld id="{0E839094-134E-45FF-8C96-F84D07EEBCE0}" type="slidenum">
              <a:rPr>
                <a:solidFill>
                  <a:srgbClr val="BDD7E5"/>
                </a:solidFill>
              </a:rPr>
              <a:pPr>
                <a:spcBef>
                  <a:spcPct val="50000"/>
                </a:spcBef>
              </a:pPr>
              <a:t>‹#›</a:t>
            </a:fld>
            <a:endParaRPr dirty="0">
              <a:solidFill>
                <a:srgbClr val="BDD7E5"/>
              </a:solidFill>
            </a:endParaRPr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1828800" y="6248400"/>
            <a:ext cx="617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>
                <a:solidFill>
                  <a:srgbClr val="BDD7E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</a:p>
        </p:txBody>
      </p:sp>
      <p:pic>
        <p:nvPicPr>
          <p:cNvPr id="9" name="Picture 2" descr="http://upload.wikimedia.org/wikipedia/commons/thumb/b/b3/US-NationalLibraryOfMedicine-Logo.svg/587px-US-NationalLibraryOfMedicine-Logo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03" y="6096000"/>
            <a:ext cx="641868" cy="654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899902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75BAFF"/>
        </a:buClr>
        <a:buSzPct val="80000"/>
        <a:buFont typeface="Monotype Sorts" pitchFamily="2" charset="2"/>
        <a:buChar char="u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75BAFF"/>
        </a:buClr>
        <a:buSzPct val="70000"/>
        <a:buFont typeface="Monotype Sorts" pitchFamily="2" charset="2"/>
        <a:buChar char="l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75BAFF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5BAFF"/>
        </a:buClr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5BAFF"/>
        </a:buClr>
        <a:buChar char="»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5BAFF"/>
        </a:buClr>
        <a:buChar char="»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5BAFF"/>
        </a:buClr>
        <a:buChar char="»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5BAFF"/>
        </a:buClr>
        <a:buChar char="»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5BAFF"/>
        </a:buClr>
        <a:buChar char="»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E2E"/>
            </a:gs>
            <a:gs pos="100000">
              <a:srgbClr val="004C7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hlink"/>
                </a:solidFill>
                <a:latin typeface="Comic Sans MS" pitchFamily="66" charset="0"/>
              </a:defRPr>
            </a:lvl1pPr>
          </a:lstStyle>
          <a:p>
            <a:pPr>
              <a:defRPr/>
            </a:pPr>
            <a:endParaRPr lang="en-US">
              <a:solidFill>
                <a:srgbClr val="BDD7E5"/>
              </a:solidFill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hlink"/>
                </a:solidFill>
                <a:latin typeface="Comic Sans MS" pitchFamily="66" charset="0"/>
              </a:defRPr>
            </a:lvl1pPr>
          </a:lstStyle>
          <a:p>
            <a:pPr>
              <a:defRPr/>
            </a:pPr>
            <a:endParaRPr lang="en-US">
              <a:solidFill>
                <a:srgbClr val="BDD7E5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lang="en-US" sz="140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1pPr>
          </a:lstStyle>
          <a:p>
            <a:pPr algn="ctr">
              <a:spcBef>
                <a:spcPct val="50000"/>
              </a:spcBef>
            </a:pPr>
            <a:fld id="{0E839094-134E-45FF-8C96-F84D07EEBCE0}" type="slidenum">
              <a:rPr>
                <a:solidFill>
                  <a:srgbClr val="BDD7E5"/>
                </a:solidFill>
              </a:rPr>
              <a:pPr algn="ctr">
                <a:spcBef>
                  <a:spcPct val="50000"/>
                </a:spcBef>
              </a:pPr>
              <a:t>‹#›</a:t>
            </a:fld>
            <a:endParaRPr dirty="0">
              <a:solidFill>
                <a:srgbClr val="BDD7E5"/>
              </a:solidFill>
            </a:endParaRPr>
          </a:p>
        </p:txBody>
      </p:sp>
      <p:sp>
        <p:nvSpPr>
          <p:cNvPr id="2069" name="Text Box 21"/>
          <p:cNvSpPr txBox="1">
            <a:spLocks noChangeArrowheads="1"/>
          </p:cNvSpPr>
          <p:nvPr userDrawn="1"/>
        </p:nvSpPr>
        <p:spPr bwMode="auto">
          <a:xfrm>
            <a:off x="1828800" y="6248400"/>
            <a:ext cx="617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>
                <a:solidFill>
                  <a:srgbClr val="BDD7E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</a:p>
        </p:txBody>
      </p:sp>
      <p:pic>
        <p:nvPicPr>
          <p:cNvPr id="9" name="Picture 2" descr="http://upload.wikimedia.org/wikipedia/commons/thumb/b/b3/US-NationalLibraryOfMedicine-Logo.svg/587px-US-NationalLibraryOfMedicine-Logo.svg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6096000"/>
            <a:ext cx="641868" cy="654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978581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5BAFF"/>
        </a:buClr>
        <a:buSzPct val="80000"/>
        <a:buFont typeface="Monotype Sorts" pitchFamily="2" charset="2"/>
        <a:buChar char="u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75BAFF"/>
        </a:buClr>
        <a:buSzPct val="70000"/>
        <a:buFont typeface="Monotype Sorts" pitchFamily="2" charset="2"/>
        <a:buChar char="l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75BAFF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75BAFF"/>
        </a:buClr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5BAFF"/>
        </a:buClr>
        <a:buChar char="»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75BAFF"/>
        </a:buClr>
        <a:buChar char="»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75BAFF"/>
        </a:buClr>
        <a:buChar char="»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75BAFF"/>
        </a:buClr>
        <a:buChar char="»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75BAFF"/>
        </a:buClr>
        <a:buChar char="»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clinicaltrials.gov/ct2/info/linking" TargetMode="External"/><Relationship Id="rId2" Type="http://schemas.openxmlformats.org/officeDocument/2006/relationships/hyperlink" Target="http://clinicaltrials.gov/ct2/info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linicaltrials.gov/ct2/help/help" TargetMode="External"/><Relationship Id="rId4" Type="http://schemas.openxmlformats.org/officeDocument/2006/relationships/hyperlink" Target="http://www.nlm.nih.gov/services/faqctgov.html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lm.nih.gov/databases/umls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skr.nlm.nih.gov/" TargetMode="External"/><Relationship Id="rId2" Type="http://schemas.openxmlformats.org/officeDocument/2006/relationships/hyperlink" Target="http://metamap.nlm.nih.gov/" TargetMode="Externa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hyperlink" Target="http://bioinfo.vanderbilt.edu/glad4u" TargetMode="External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hyperlink" Target="http://www.quertle.info/" TargetMode="Externa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nlmplus.com/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http://knalij.com/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lm.nih.gov/api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mailman/listinfo/utilities-announce/" TargetMode="External"/><Relationship Id="rId2" Type="http://schemas.openxmlformats.org/officeDocument/2006/relationships/hyperlink" Target="eutils.ncbi.nlm.nih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utilities@ncbi.nlm.nih.gov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lm.nih.gov/medlineplus/connect/emaillist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uts.nlm.nih.gov/home.html" TargetMode="External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uts.nlm.nih.gov/home.html" TargetMode="External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mailto:emricks@mail.nih.gov" TargetMode="External"/><Relationship Id="rId2" Type="http://schemas.openxmlformats.org/officeDocument/2006/relationships/hyperlink" Target="http://www.nlm.nih.gov/research/umls/support.html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list.nih.gov/" TargetMode="External"/><Relationship Id="rId5" Type="http://schemas.openxmlformats.org/officeDocument/2006/relationships/hyperlink" Target="http://www.nlm.nih.gov/research/umls" TargetMode="External"/><Relationship Id="rId4" Type="http://schemas.openxmlformats.org/officeDocument/2006/relationships/hyperlink" Target="https://uts.nlm.nih.gov/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rxnav.nlm.nih.gov/" TargetMode="Externa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mor.nlm.nih.gov/pubs/pres.html" TargetMode="External"/><Relationship Id="rId2" Type="http://schemas.openxmlformats.org/officeDocument/2006/relationships/hyperlink" Target="http://rxnav.nlm.nih.gov/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mailto:RXNAVINFO@LIST.NIH.GOV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hyperlink" Target="http://rxnav.nlm.nih.gov/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hyperlink" Target="http://www.flickr.com/photos/emagineart/4742089272/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pillbox.nlm.nih.gov/" TargetMode="Externa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pillbox.nlm.nih.gov/" TargetMode="Externa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pillbox.nlm.nih.gov/API-documentation.html" TargetMode="Externa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://www.flickr.com/photos/wneuheisel/3923470620/" TargetMode="Externa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hyperlink" Target="http://www.flickr.com/photos/tornatore/2712409712/" TargetMode="Externa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github.com/lostonroute66/pillbox" TargetMode="Externa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lm.nih.gov/api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HHS Logos"/>
          <p:cNvGrpSpPr/>
          <p:nvPr/>
        </p:nvGrpSpPr>
        <p:grpSpPr>
          <a:xfrm>
            <a:off x="838200" y="2041634"/>
            <a:ext cx="7848600" cy="4444322"/>
            <a:chOff x="838200" y="2041634"/>
            <a:chExt cx="7848600" cy="4444322"/>
          </a:xfrm>
        </p:grpSpPr>
        <p:pic>
          <p:nvPicPr>
            <p:cNvPr id="1038" name="Picture 14" title="DHHS Logo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4895867"/>
              <a:ext cx="1524000" cy="15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 descr="http://upload.wikimedia.org/wikipedia/commons/thumb/b/b3/US-NationalLibraryOfMedicine-Logo.svg/587px-US-NationalLibraryOfMedicine-Logo.svg.png" title="National Library of Medicine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2041634"/>
              <a:ext cx="1371600" cy="1399640"/>
            </a:xfrm>
            <a:prstGeom prst="rect">
              <a:avLst/>
            </a:prstGeom>
            <a:noFill/>
          </p:spPr>
        </p:pic>
        <p:pic>
          <p:nvPicPr>
            <p:cNvPr id="1030" name="Picture 6" descr="https://www.google.com/images?q=tbn:ANd9GcRFS2t9pAmIen6kLbhneGdYDVZ4yWw4tUB0cXY4W8oCkhq0pYi3VqJ88Mk" title="NIH 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5099253"/>
              <a:ext cx="1524000" cy="1386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20661"/>
            <a:ext cx="7772400" cy="2699205"/>
          </a:xfrm>
        </p:spPr>
        <p:txBody>
          <a:bodyPr>
            <a:normAutofit fontScale="77500" lnSpcReduction="20000"/>
          </a:bodyPr>
          <a:lstStyle/>
          <a:p>
            <a:endParaRPr lang="en-US" sz="1900" i="1" dirty="0">
              <a:latin typeface="+mj-lt"/>
            </a:endParaRPr>
          </a:p>
          <a:p>
            <a:r>
              <a:rPr lang="en-US" sz="1800" i="1" dirty="0" smtClean="0">
                <a:latin typeface="+mj-lt"/>
              </a:rPr>
              <a:t>by</a:t>
            </a:r>
          </a:p>
          <a:p>
            <a:endParaRPr lang="en-US" i="1" dirty="0">
              <a:latin typeface="+mj-lt"/>
            </a:endParaRPr>
          </a:p>
          <a:p>
            <a:r>
              <a:rPr lang="en-US" sz="3100" b="1" dirty="0" smtClean="0">
                <a:latin typeface="+mj-lt"/>
              </a:rPr>
              <a:t>Ivor D’Souza</a:t>
            </a:r>
          </a:p>
          <a:p>
            <a:r>
              <a:rPr lang="en-US" sz="3100" b="1" dirty="0" smtClean="0">
                <a:latin typeface="+mj-lt"/>
              </a:rPr>
              <a:t>and</a:t>
            </a:r>
          </a:p>
          <a:p>
            <a:r>
              <a:rPr lang="en-US" sz="3100" b="1" dirty="0" smtClean="0">
                <a:latin typeface="+mj-lt"/>
              </a:rPr>
              <a:t>NLM API Experts</a:t>
            </a:r>
            <a:endParaRPr lang="en-US" sz="2600" b="1" dirty="0" smtClean="0">
              <a:latin typeface="+mj-lt"/>
            </a:endParaRPr>
          </a:p>
          <a:p>
            <a:endParaRPr lang="en-US" dirty="0">
              <a:latin typeface="+mj-lt"/>
            </a:endParaRPr>
          </a:p>
          <a:p>
            <a:r>
              <a:rPr lang="en-US" sz="2300" dirty="0" smtClean="0">
                <a:latin typeface="+mj-lt"/>
              </a:rPr>
              <a:t>June 6, 2012</a:t>
            </a:r>
            <a:endParaRPr lang="en-US" sz="2300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717331"/>
            <a:ext cx="7620000" cy="1143000"/>
          </a:xfrm>
        </p:spPr>
        <p:txBody>
          <a:bodyPr/>
          <a:lstStyle/>
          <a:p>
            <a:r>
              <a:rPr lang="en-US" sz="6000" b="1" dirty="0" smtClean="0">
                <a:latin typeface="+mj-lt"/>
              </a:rPr>
              <a:t>Fueling Innovation </a:t>
            </a:r>
            <a:r>
              <a:rPr lang="en-US" sz="4400" b="1" dirty="0" smtClean="0">
                <a:latin typeface="+mj-lt"/>
              </a:rPr>
              <a:t/>
            </a:r>
            <a:br>
              <a:rPr lang="en-US" sz="4400" b="1" dirty="0" smtClean="0">
                <a:latin typeface="+mj-lt"/>
              </a:rPr>
            </a:br>
            <a:r>
              <a:rPr lang="en-US" sz="2800" dirty="0" smtClean="0">
                <a:solidFill>
                  <a:schemeClr val="tx1"/>
                </a:solidFill>
                <a:effectLst/>
                <a:latin typeface="+mj-lt"/>
              </a:rPr>
              <a:t>through the Power of APIs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99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C1A6F792-A9CC-48D2-9F4B-4530800FE59D}" type="slidenum">
              <a:rPr lang="en-US" smtClean="0">
                <a:latin typeface="Arial"/>
                <a:cs typeface="Arial"/>
              </a:rPr>
              <a:pPr algn="r">
                <a:defRPr/>
              </a:pPr>
              <a:t>10</a:t>
            </a:fld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1" descr="slide10.png" title="Automobile Industry: dependent on an extensive supply-chain to deliver innovative product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36" y="1507006"/>
            <a:ext cx="8253434" cy="498619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latin typeface="Arial"/>
                <a:cs typeface="Arial"/>
              </a:rPr>
              <a:t>Fueling Innovation</a:t>
            </a:r>
            <a:br>
              <a:rPr lang="en-US" sz="4400" b="1" dirty="0">
                <a:latin typeface="Arial"/>
                <a:cs typeface="Arial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Arial"/>
                <a:cs typeface="Arial"/>
              </a:rPr>
              <a:t>through the power of </a:t>
            </a:r>
            <a:r>
              <a:rPr lang="en-US" sz="2000" dirty="0" smtClean="0">
                <a:solidFill>
                  <a:schemeClr val="tx1"/>
                </a:solidFill>
                <a:effectLst/>
                <a:latin typeface="Arial"/>
                <a:cs typeface="Arial"/>
              </a:rPr>
              <a:t>APIs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2228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BDA0-D981-4549-9878-7B6EAAB652ED}" type="slidenum">
              <a:rPr smtClean="0">
                <a:solidFill>
                  <a:srgbClr val="BDD7E5"/>
                </a:solidFill>
                <a:latin typeface="Arial"/>
                <a:cs typeface="Arial"/>
              </a:rPr>
              <a:pPr/>
              <a:t>100</a:t>
            </a:fld>
            <a:endParaRPr dirty="0">
              <a:solidFill>
                <a:srgbClr val="BDD7E5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  <a:solidFill>
            <a:srgbClr val="004C72"/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en-US" sz="1400" b="1" dirty="0" smtClean="0">
                <a:latin typeface="Arial"/>
                <a:cs typeface="Arial"/>
              </a:rPr>
              <a:t> </a:t>
            </a:r>
            <a:r>
              <a:rPr lang="en-US" sz="1400" dirty="0" smtClean="0">
                <a:latin typeface="Arial"/>
                <a:cs typeface="Arial"/>
              </a:rPr>
              <a:t>&lt;?xml version="1.0" encoding="UTF-8" ?&gt; </a:t>
            </a:r>
          </a:p>
          <a:p>
            <a:pPr>
              <a:buNone/>
            </a:pPr>
            <a:r>
              <a:rPr lang="en-US" sz="1400" dirty="0" smtClean="0">
                <a:latin typeface="Arial"/>
                <a:cs typeface="Arial"/>
              </a:rPr>
              <a:t>&lt;</a:t>
            </a:r>
            <a:r>
              <a:rPr lang="en-US" sz="1400" dirty="0" err="1" smtClean="0">
                <a:latin typeface="Arial"/>
                <a:cs typeface="Arial"/>
              </a:rPr>
              <a:t>search_results</a:t>
            </a:r>
            <a:r>
              <a:rPr lang="en-US" sz="1400" dirty="0" smtClean="0">
                <a:latin typeface="Arial"/>
                <a:cs typeface="Arial"/>
              </a:rPr>
              <a:t> count="</a:t>
            </a:r>
            <a:r>
              <a:rPr lang="en-US" sz="1400" b="1" dirty="0" smtClean="0">
                <a:latin typeface="Arial"/>
                <a:cs typeface="Arial"/>
              </a:rPr>
              <a:t>375</a:t>
            </a:r>
            <a:r>
              <a:rPr lang="en-US" sz="1400" dirty="0" smtClean="0">
                <a:latin typeface="Arial"/>
                <a:cs typeface="Arial"/>
              </a:rPr>
              <a:t>"&gt;</a:t>
            </a:r>
          </a:p>
          <a:p>
            <a:pPr>
              <a:buNone/>
            </a:pPr>
            <a:r>
              <a:rPr lang="en-US" sz="1400" b="1" dirty="0" smtClean="0">
                <a:latin typeface="Arial"/>
                <a:cs typeface="Arial"/>
              </a:rPr>
              <a:t> </a:t>
            </a:r>
            <a:r>
              <a:rPr lang="en-US" sz="1400" dirty="0" smtClean="0">
                <a:latin typeface="Arial"/>
                <a:cs typeface="Arial"/>
              </a:rPr>
              <a:t>   &lt;query&gt;</a:t>
            </a:r>
            <a:r>
              <a:rPr lang="en-US" sz="1400" b="1" dirty="0" smtClean="0">
                <a:latin typeface="Arial"/>
                <a:cs typeface="Arial"/>
              </a:rPr>
              <a:t>lupus [ALL-FIELDS]</a:t>
            </a:r>
            <a:r>
              <a:rPr lang="en-US" sz="1400" dirty="0" smtClean="0">
                <a:latin typeface="Arial"/>
                <a:cs typeface="Arial"/>
              </a:rPr>
              <a:t>&lt;/query&gt; </a:t>
            </a:r>
          </a:p>
          <a:p>
            <a:pPr>
              <a:buNone/>
            </a:pPr>
            <a:r>
              <a:rPr lang="en-US" sz="1400" dirty="0" smtClean="0">
                <a:latin typeface="Arial"/>
                <a:cs typeface="Arial"/>
              </a:rPr>
              <a:t>&lt;</a:t>
            </a:r>
            <a:r>
              <a:rPr lang="en-US" sz="1400" dirty="0" err="1" smtClean="0">
                <a:latin typeface="Arial"/>
                <a:cs typeface="Arial"/>
              </a:rPr>
              <a:t>clinical_study</a:t>
            </a:r>
            <a:r>
              <a:rPr lang="en-US" sz="1400" dirty="0" smtClean="0">
                <a:latin typeface="Arial"/>
                <a:cs typeface="Arial"/>
              </a:rPr>
              <a:t>&gt;</a:t>
            </a:r>
          </a:p>
          <a:p>
            <a:pPr lvl="1">
              <a:buNone/>
            </a:pPr>
            <a:r>
              <a:rPr lang="en-US" sz="1400" b="1" dirty="0" smtClean="0">
                <a:latin typeface="Arial"/>
                <a:cs typeface="Arial"/>
              </a:rPr>
              <a:t> </a:t>
            </a:r>
            <a:r>
              <a:rPr lang="en-US" sz="1400" dirty="0" smtClean="0">
                <a:latin typeface="Arial"/>
                <a:cs typeface="Arial"/>
              </a:rPr>
              <a:t> &lt;order&gt;</a:t>
            </a:r>
            <a:r>
              <a:rPr lang="en-US" sz="1400" b="1" dirty="0" smtClean="0">
                <a:latin typeface="Arial"/>
                <a:cs typeface="Arial"/>
              </a:rPr>
              <a:t>11</a:t>
            </a:r>
            <a:r>
              <a:rPr lang="en-US" sz="1400" dirty="0" smtClean="0">
                <a:latin typeface="Arial"/>
                <a:cs typeface="Arial"/>
              </a:rPr>
              <a:t>&lt;/order&gt; </a:t>
            </a:r>
          </a:p>
          <a:p>
            <a:pPr lvl="1">
              <a:buNone/>
            </a:pPr>
            <a:r>
              <a:rPr lang="en-US" sz="1400" b="1" dirty="0" smtClean="0">
                <a:latin typeface="Arial"/>
                <a:cs typeface="Arial"/>
              </a:rPr>
              <a:t> </a:t>
            </a:r>
            <a:r>
              <a:rPr lang="en-US" sz="1400" dirty="0" smtClean="0">
                <a:latin typeface="Arial"/>
                <a:cs typeface="Arial"/>
              </a:rPr>
              <a:t> &lt;score&gt;</a:t>
            </a:r>
            <a:r>
              <a:rPr lang="en-US" sz="1400" b="1" dirty="0" smtClean="0">
                <a:latin typeface="Arial"/>
                <a:cs typeface="Arial"/>
              </a:rPr>
              <a:t>0.96813</a:t>
            </a:r>
            <a:r>
              <a:rPr lang="en-US" sz="1400" dirty="0" smtClean="0">
                <a:latin typeface="Arial"/>
                <a:cs typeface="Arial"/>
              </a:rPr>
              <a:t>&lt;/score&gt; </a:t>
            </a:r>
          </a:p>
          <a:p>
            <a:pPr lvl="1">
              <a:buNone/>
            </a:pPr>
            <a:r>
              <a:rPr lang="en-US" sz="1400" b="1" dirty="0" smtClean="0">
                <a:latin typeface="Arial"/>
                <a:cs typeface="Arial"/>
              </a:rPr>
              <a:t> </a:t>
            </a:r>
            <a:r>
              <a:rPr lang="en-US" sz="1400" dirty="0" smtClean="0">
                <a:latin typeface="Arial"/>
                <a:cs typeface="Arial"/>
              </a:rPr>
              <a:t> &lt;</a:t>
            </a:r>
            <a:r>
              <a:rPr lang="en-US" sz="1400" dirty="0" err="1" smtClean="0">
                <a:latin typeface="Arial"/>
                <a:cs typeface="Arial"/>
              </a:rPr>
              <a:t>nct_id</a:t>
            </a:r>
            <a:r>
              <a:rPr lang="en-US" sz="1400" dirty="0" smtClean="0">
                <a:latin typeface="Arial"/>
                <a:cs typeface="Arial"/>
              </a:rPr>
              <a:t>&gt;</a:t>
            </a:r>
            <a:r>
              <a:rPr lang="en-US" sz="1400" b="1" dirty="0" smtClean="0">
                <a:latin typeface="Arial"/>
                <a:cs typeface="Arial"/>
              </a:rPr>
              <a:t>NCT01498406</a:t>
            </a:r>
            <a:r>
              <a:rPr lang="en-US" sz="1400" dirty="0" smtClean="0">
                <a:latin typeface="Arial"/>
                <a:cs typeface="Arial"/>
              </a:rPr>
              <a:t>&lt;/</a:t>
            </a:r>
            <a:r>
              <a:rPr lang="en-US" sz="1400" dirty="0" err="1" smtClean="0">
                <a:latin typeface="Arial"/>
                <a:cs typeface="Arial"/>
              </a:rPr>
              <a:t>nct_id</a:t>
            </a:r>
            <a:r>
              <a:rPr lang="en-US" sz="1400" dirty="0" smtClean="0">
                <a:latin typeface="Arial"/>
                <a:cs typeface="Arial"/>
              </a:rPr>
              <a:t>&gt; </a:t>
            </a:r>
          </a:p>
          <a:p>
            <a:pPr lvl="1">
              <a:buNone/>
            </a:pPr>
            <a:r>
              <a:rPr lang="en-US" sz="1400" b="1" dirty="0" smtClean="0">
                <a:latin typeface="Arial"/>
                <a:cs typeface="Arial"/>
              </a:rPr>
              <a:t> </a:t>
            </a:r>
            <a:r>
              <a:rPr lang="en-US" sz="1400" dirty="0" smtClean="0">
                <a:latin typeface="Arial"/>
                <a:cs typeface="Arial"/>
              </a:rPr>
              <a:t> &lt;</a:t>
            </a:r>
            <a:r>
              <a:rPr lang="en-US" sz="1400" dirty="0" err="1" smtClean="0">
                <a:latin typeface="Arial"/>
                <a:cs typeface="Arial"/>
              </a:rPr>
              <a:t>url</a:t>
            </a:r>
            <a:r>
              <a:rPr lang="en-US" sz="1400" dirty="0" smtClean="0">
                <a:latin typeface="Arial"/>
                <a:cs typeface="Arial"/>
              </a:rPr>
              <a:t>&gt;</a:t>
            </a:r>
            <a:r>
              <a:rPr lang="en-US" sz="1400" b="1" dirty="0" smtClean="0">
                <a:latin typeface="Arial"/>
                <a:cs typeface="Arial"/>
              </a:rPr>
              <a:t>http://ClinicalTrials.gov/show/NCT01498406</a:t>
            </a:r>
            <a:r>
              <a:rPr lang="en-US" sz="1400" dirty="0" smtClean="0">
                <a:latin typeface="Arial"/>
                <a:cs typeface="Arial"/>
              </a:rPr>
              <a:t>&lt;/url&gt; </a:t>
            </a:r>
          </a:p>
          <a:p>
            <a:pPr lvl="1">
              <a:buNone/>
            </a:pPr>
            <a:r>
              <a:rPr lang="en-US" sz="1400" b="1" dirty="0" smtClean="0">
                <a:latin typeface="Arial"/>
                <a:cs typeface="Arial"/>
              </a:rPr>
              <a:t> </a:t>
            </a:r>
            <a:r>
              <a:rPr lang="en-US" sz="1400" dirty="0" smtClean="0">
                <a:latin typeface="Arial"/>
                <a:cs typeface="Arial"/>
              </a:rPr>
              <a:t> &lt;title&gt;</a:t>
            </a:r>
            <a:r>
              <a:rPr lang="en-US" sz="1400" b="1" dirty="0" smtClean="0">
                <a:latin typeface="Arial"/>
                <a:cs typeface="Arial"/>
              </a:rPr>
              <a:t>Vitamin D Status, Disease Specific and Quality of Life Outcomes in Patients With </a:t>
            </a:r>
            <a:r>
              <a:rPr lang="en-US" sz="1400" b="1" dirty="0" err="1" smtClean="0">
                <a:latin typeface="Arial"/>
                <a:cs typeface="Arial"/>
              </a:rPr>
              <a:t>Cutaneous</a:t>
            </a:r>
            <a:r>
              <a:rPr lang="en-US" sz="1400" b="1" dirty="0" smtClean="0">
                <a:latin typeface="Arial"/>
                <a:cs typeface="Arial"/>
              </a:rPr>
              <a:t> Lupus</a:t>
            </a:r>
            <a:r>
              <a:rPr lang="en-US" sz="1400" dirty="0" smtClean="0">
                <a:latin typeface="Arial"/>
                <a:cs typeface="Arial"/>
              </a:rPr>
              <a:t>&lt;/title&gt; </a:t>
            </a:r>
          </a:p>
          <a:p>
            <a:pPr lvl="1">
              <a:buNone/>
            </a:pPr>
            <a:r>
              <a:rPr lang="en-US" sz="1400" b="1" dirty="0" smtClean="0">
                <a:latin typeface="Arial"/>
                <a:cs typeface="Arial"/>
              </a:rPr>
              <a:t> </a:t>
            </a:r>
            <a:r>
              <a:rPr lang="en-US" sz="1400" dirty="0" smtClean="0">
                <a:latin typeface="Arial"/>
                <a:cs typeface="Arial"/>
              </a:rPr>
              <a:t> &lt;status open="</a:t>
            </a:r>
            <a:r>
              <a:rPr lang="en-US" sz="1400" b="1" dirty="0" smtClean="0">
                <a:latin typeface="Arial"/>
                <a:cs typeface="Arial"/>
              </a:rPr>
              <a:t>Y</a:t>
            </a:r>
            <a:r>
              <a:rPr lang="en-US" sz="1400" dirty="0" smtClean="0">
                <a:latin typeface="Arial"/>
                <a:cs typeface="Arial"/>
              </a:rPr>
              <a:t>"&gt;</a:t>
            </a:r>
            <a:r>
              <a:rPr lang="en-US" sz="1400" b="1" dirty="0" smtClean="0">
                <a:latin typeface="Arial"/>
                <a:cs typeface="Arial"/>
              </a:rPr>
              <a:t>Recruiting</a:t>
            </a:r>
            <a:r>
              <a:rPr lang="en-US" sz="1400" dirty="0" smtClean="0">
                <a:latin typeface="Arial"/>
                <a:cs typeface="Arial"/>
              </a:rPr>
              <a:t>&lt;/status&gt; </a:t>
            </a:r>
          </a:p>
          <a:p>
            <a:pPr lvl="1">
              <a:buNone/>
            </a:pPr>
            <a:r>
              <a:rPr lang="en-US" sz="1400" b="1" dirty="0" smtClean="0">
                <a:latin typeface="Arial"/>
                <a:cs typeface="Arial"/>
              </a:rPr>
              <a:t> </a:t>
            </a:r>
            <a:r>
              <a:rPr lang="en-US" sz="1400" dirty="0" smtClean="0">
                <a:latin typeface="Arial"/>
                <a:cs typeface="Arial"/>
              </a:rPr>
              <a:t> &lt;</a:t>
            </a:r>
            <a:r>
              <a:rPr lang="en-US" sz="1400" dirty="0" err="1" smtClean="0">
                <a:latin typeface="Arial"/>
                <a:cs typeface="Arial"/>
              </a:rPr>
              <a:t>condition_summary</a:t>
            </a:r>
            <a:r>
              <a:rPr lang="en-US" sz="1400" dirty="0" smtClean="0">
                <a:latin typeface="Arial"/>
                <a:cs typeface="Arial"/>
              </a:rPr>
              <a:t>&gt;</a:t>
            </a:r>
            <a:r>
              <a:rPr lang="en-US" sz="1400" b="1" dirty="0" err="1" smtClean="0">
                <a:latin typeface="Arial"/>
                <a:cs typeface="Arial"/>
              </a:rPr>
              <a:t>Cutaneous</a:t>
            </a:r>
            <a:r>
              <a:rPr lang="en-US" sz="1400" b="1" dirty="0" smtClean="0">
                <a:latin typeface="Arial"/>
                <a:cs typeface="Arial"/>
              </a:rPr>
              <a:t> Lupus </a:t>
            </a:r>
            <a:r>
              <a:rPr lang="en-US" sz="1400" b="1" dirty="0" err="1" smtClean="0">
                <a:latin typeface="Arial"/>
                <a:cs typeface="Arial"/>
              </a:rPr>
              <a:t>Erythematosus</a:t>
            </a:r>
            <a:r>
              <a:rPr lang="en-US" sz="1400" dirty="0" smtClean="0">
                <a:latin typeface="Arial"/>
                <a:cs typeface="Arial"/>
              </a:rPr>
              <a:t>&lt;/</a:t>
            </a:r>
            <a:r>
              <a:rPr lang="en-US" sz="1400" dirty="0" err="1" smtClean="0">
                <a:latin typeface="Arial"/>
                <a:cs typeface="Arial"/>
              </a:rPr>
              <a:t>condition_summary</a:t>
            </a:r>
            <a:r>
              <a:rPr lang="en-US" sz="1400" dirty="0" smtClean="0">
                <a:latin typeface="Arial"/>
                <a:cs typeface="Arial"/>
              </a:rPr>
              <a:t>&gt; </a:t>
            </a:r>
          </a:p>
          <a:p>
            <a:pPr lvl="1">
              <a:buNone/>
            </a:pPr>
            <a:r>
              <a:rPr lang="en-US" sz="1400" b="1" dirty="0" smtClean="0">
                <a:latin typeface="Arial"/>
                <a:cs typeface="Arial"/>
              </a:rPr>
              <a:t> </a:t>
            </a:r>
            <a:r>
              <a:rPr lang="en-US" sz="1400" dirty="0" smtClean="0">
                <a:latin typeface="Arial"/>
                <a:cs typeface="Arial"/>
              </a:rPr>
              <a:t> &lt;</a:t>
            </a:r>
            <a:r>
              <a:rPr lang="en-US" sz="1400" dirty="0" err="1" smtClean="0">
                <a:latin typeface="Arial"/>
                <a:cs typeface="Arial"/>
              </a:rPr>
              <a:t>last_changed</a:t>
            </a:r>
            <a:r>
              <a:rPr lang="en-US" sz="1400" dirty="0" smtClean="0">
                <a:latin typeface="Arial"/>
                <a:cs typeface="Arial"/>
              </a:rPr>
              <a:t>&gt;</a:t>
            </a:r>
            <a:r>
              <a:rPr lang="en-US" sz="1400" b="1" dirty="0" smtClean="0">
                <a:latin typeface="Arial"/>
                <a:cs typeface="Arial"/>
              </a:rPr>
              <a:t>January 3, 2012</a:t>
            </a:r>
            <a:r>
              <a:rPr lang="en-US" sz="1400" dirty="0" smtClean="0">
                <a:latin typeface="Arial"/>
                <a:cs typeface="Arial"/>
              </a:rPr>
              <a:t>&lt;/</a:t>
            </a:r>
            <a:r>
              <a:rPr lang="en-US" sz="1400" dirty="0" err="1" smtClean="0">
                <a:latin typeface="Arial"/>
                <a:cs typeface="Arial"/>
              </a:rPr>
              <a:t>last_changed</a:t>
            </a:r>
            <a:r>
              <a:rPr lang="en-US" sz="1400" dirty="0" smtClean="0">
                <a:latin typeface="Arial"/>
                <a:cs typeface="Arial"/>
              </a:rPr>
              <a:t>&gt; </a:t>
            </a:r>
          </a:p>
          <a:p>
            <a:pPr>
              <a:buNone/>
            </a:pPr>
            <a:r>
              <a:rPr lang="en-US" sz="1400" b="1" dirty="0" smtClean="0">
                <a:latin typeface="Arial"/>
                <a:cs typeface="Arial"/>
              </a:rPr>
              <a:t> </a:t>
            </a:r>
            <a:r>
              <a:rPr lang="en-US" sz="1400" dirty="0" smtClean="0">
                <a:latin typeface="Arial"/>
                <a:cs typeface="Arial"/>
              </a:rPr>
              <a:t> &lt;/</a:t>
            </a:r>
            <a:r>
              <a:rPr lang="en-US" sz="1400" dirty="0" err="1" smtClean="0">
                <a:latin typeface="Arial"/>
                <a:cs typeface="Arial"/>
              </a:rPr>
              <a:t>clinical_study</a:t>
            </a:r>
            <a:r>
              <a:rPr lang="en-US" sz="1400" dirty="0" smtClean="0">
                <a:latin typeface="Arial"/>
                <a:cs typeface="Arial"/>
              </a:rPr>
              <a:t>&gt;</a:t>
            </a:r>
          </a:p>
          <a:p>
            <a:pPr>
              <a:buNone/>
            </a:pPr>
            <a:r>
              <a:rPr lang="en-US" sz="1400" dirty="0" smtClean="0">
                <a:latin typeface="Arial"/>
                <a:cs typeface="Arial"/>
              </a:rPr>
              <a:t>&lt;</a:t>
            </a:r>
            <a:r>
              <a:rPr lang="en-US" sz="1400" dirty="0" err="1" smtClean="0">
                <a:latin typeface="Arial"/>
                <a:cs typeface="Arial"/>
              </a:rPr>
              <a:t>clinical_study</a:t>
            </a:r>
            <a:r>
              <a:rPr lang="en-US" sz="1400" dirty="0" smtClean="0">
                <a:latin typeface="Arial"/>
                <a:cs typeface="Arial"/>
              </a:rPr>
              <a:t>&gt;</a:t>
            </a:r>
          </a:p>
          <a:p>
            <a:pPr lvl="1">
              <a:buNone/>
            </a:pPr>
            <a:r>
              <a:rPr lang="en-US" sz="1400" b="1" dirty="0" smtClean="0">
                <a:latin typeface="Arial"/>
                <a:cs typeface="Arial"/>
              </a:rPr>
              <a:t> </a:t>
            </a:r>
            <a:r>
              <a:rPr lang="en-US" sz="1400" dirty="0" smtClean="0">
                <a:latin typeface="Arial"/>
                <a:cs typeface="Arial"/>
              </a:rPr>
              <a:t> &lt;order&gt;</a:t>
            </a:r>
            <a:r>
              <a:rPr lang="en-US" sz="1400" b="1" dirty="0" smtClean="0">
                <a:latin typeface="Arial"/>
                <a:cs typeface="Arial"/>
              </a:rPr>
              <a:t>12</a:t>
            </a:r>
            <a:r>
              <a:rPr lang="en-US" sz="1400" dirty="0" smtClean="0">
                <a:latin typeface="Arial"/>
                <a:cs typeface="Arial"/>
              </a:rPr>
              <a:t>&lt;/order&gt; </a:t>
            </a:r>
          </a:p>
          <a:p>
            <a:pPr lvl="1">
              <a:buNone/>
            </a:pPr>
            <a:r>
              <a:rPr lang="en-US" sz="1400" b="1" dirty="0" smtClean="0">
                <a:latin typeface="Arial"/>
                <a:cs typeface="Arial"/>
              </a:rPr>
              <a:t> </a:t>
            </a:r>
            <a:r>
              <a:rPr lang="en-US" sz="1400" dirty="0" smtClean="0">
                <a:latin typeface="Arial"/>
                <a:cs typeface="Arial"/>
              </a:rPr>
              <a:t> &lt;score&gt;</a:t>
            </a:r>
            <a:r>
              <a:rPr lang="en-US" sz="1400" b="1" dirty="0" smtClean="0">
                <a:latin typeface="Arial"/>
                <a:cs typeface="Arial"/>
              </a:rPr>
              <a:t>0.96805</a:t>
            </a:r>
            <a:r>
              <a:rPr lang="en-US" sz="1400" dirty="0" smtClean="0">
                <a:latin typeface="Arial"/>
                <a:cs typeface="Arial"/>
              </a:rPr>
              <a:t>&lt;/score&gt; </a:t>
            </a:r>
          </a:p>
          <a:p>
            <a:pPr lvl="1">
              <a:buNone/>
            </a:pPr>
            <a:r>
              <a:rPr lang="en-US" sz="1400" b="1" dirty="0" smtClean="0">
                <a:latin typeface="Arial"/>
                <a:cs typeface="Arial"/>
              </a:rPr>
              <a:t> </a:t>
            </a:r>
            <a:r>
              <a:rPr lang="en-US" sz="1400" dirty="0" smtClean="0">
                <a:latin typeface="Arial"/>
                <a:cs typeface="Arial"/>
              </a:rPr>
              <a:t> &lt;</a:t>
            </a:r>
            <a:r>
              <a:rPr lang="en-US" sz="1400" dirty="0" err="1" smtClean="0">
                <a:latin typeface="Arial"/>
                <a:cs typeface="Arial"/>
              </a:rPr>
              <a:t>nct_id</a:t>
            </a:r>
            <a:r>
              <a:rPr lang="en-US" sz="1400" dirty="0" smtClean="0">
                <a:latin typeface="Arial"/>
                <a:cs typeface="Arial"/>
              </a:rPr>
              <a:t>&gt;</a:t>
            </a:r>
            <a:r>
              <a:rPr lang="en-US" sz="1400" b="1" dirty="0" smtClean="0">
                <a:latin typeface="Arial"/>
                <a:cs typeface="Arial"/>
              </a:rPr>
              <a:t>NCT00222183</a:t>
            </a:r>
            <a:r>
              <a:rPr lang="en-US" sz="1400" dirty="0" smtClean="0">
                <a:latin typeface="Arial"/>
                <a:cs typeface="Arial"/>
              </a:rPr>
              <a:t>&lt;/</a:t>
            </a:r>
            <a:r>
              <a:rPr lang="en-US" sz="1400" dirty="0" err="1" smtClean="0">
                <a:latin typeface="Arial"/>
                <a:cs typeface="Arial"/>
              </a:rPr>
              <a:t>nct_id</a:t>
            </a:r>
            <a:r>
              <a:rPr lang="en-US" sz="1400" dirty="0" smtClean="0">
                <a:latin typeface="Arial"/>
                <a:cs typeface="Arial"/>
              </a:rPr>
              <a:t>&gt; </a:t>
            </a:r>
          </a:p>
          <a:p>
            <a:pPr lvl="1">
              <a:buNone/>
            </a:pPr>
            <a:r>
              <a:rPr lang="en-US" sz="1400" b="1" dirty="0" smtClean="0">
                <a:latin typeface="Arial"/>
                <a:cs typeface="Arial"/>
              </a:rPr>
              <a:t> </a:t>
            </a:r>
            <a:r>
              <a:rPr lang="en-US" sz="1400" dirty="0" smtClean="0">
                <a:latin typeface="Arial"/>
                <a:cs typeface="Arial"/>
              </a:rPr>
              <a:t> &lt;</a:t>
            </a:r>
            <a:r>
              <a:rPr lang="en-US" sz="1400" dirty="0" err="1" smtClean="0">
                <a:latin typeface="Arial"/>
                <a:cs typeface="Arial"/>
              </a:rPr>
              <a:t>url</a:t>
            </a:r>
            <a:r>
              <a:rPr lang="en-US" sz="1400" dirty="0" smtClean="0">
                <a:latin typeface="Arial"/>
                <a:cs typeface="Arial"/>
              </a:rPr>
              <a:t>&gt;</a:t>
            </a:r>
            <a:r>
              <a:rPr lang="en-US" sz="1400" b="1" dirty="0" smtClean="0">
                <a:latin typeface="Arial"/>
                <a:cs typeface="Arial"/>
              </a:rPr>
              <a:t>http://ClinicalTrials.gov/show/NCT00222183</a:t>
            </a:r>
            <a:r>
              <a:rPr lang="en-US" sz="1400" dirty="0" smtClean="0">
                <a:latin typeface="Arial"/>
                <a:cs typeface="Arial"/>
              </a:rPr>
              <a:t>&lt;/url&gt; </a:t>
            </a:r>
          </a:p>
          <a:p>
            <a:pPr lvl="1">
              <a:buNone/>
            </a:pPr>
            <a:r>
              <a:rPr lang="en-US" sz="1400" b="1" dirty="0" smtClean="0">
                <a:latin typeface="Arial"/>
                <a:cs typeface="Arial"/>
              </a:rPr>
              <a:t> </a:t>
            </a:r>
            <a:r>
              <a:rPr lang="en-US" sz="1400" dirty="0" smtClean="0">
                <a:latin typeface="Arial"/>
                <a:cs typeface="Arial"/>
              </a:rPr>
              <a:t> &lt;title&gt;</a:t>
            </a:r>
            <a:r>
              <a:rPr lang="en-US" sz="1400" b="1" dirty="0" err="1" smtClean="0">
                <a:latin typeface="Arial"/>
                <a:cs typeface="Arial"/>
              </a:rPr>
              <a:t>Cutaneous</a:t>
            </a:r>
            <a:r>
              <a:rPr lang="en-US" sz="1400" b="1" dirty="0" smtClean="0">
                <a:latin typeface="Arial"/>
                <a:cs typeface="Arial"/>
              </a:rPr>
              <a:t> Lupus </a:t>
            </a:r>
            <a:r>
              <a:rPr lang="en-US" sz="1400" b="1" dirty="0" err="1" smtClean="0">
                <a:latin typeface="Arial"/>
                <a:cs typeface="Arial"/>
              </a:rPr>
              <a:t>Erythematosus</a:t>
            </a:r>
            <a:r>
              <a:rPr lang="en-US" sz="1400" b="1" dirty="0" smtClean="0">
                <a:latin typeface="Arial"/>
                <a:cs typeface="Arial"/>
              </a:rPr>
              <a:t> and </a:t>
            </a:r>
            <a:r>
              <a:rPr lang="en-US" sz="1400" b="1" dirty="0" err="1" smtClean="0">
                <a:latin typeface="Arial"/>
                <a:cs typeface="Arial"/>
              </a:rPr>
              <a:t>Elidel</a:t>
            </a:r>
            <a:r>
              <a:rPr lang="en-US" sz="1400" dirty="0" smtClean="0">
                <a:latin typeface="Arial"/>
                <a:cs typeface="Arial"/>
              </a:rPr>
              <a:t>&lt;/title&gt; </a:t>
            </a:r>
          </a:p>
          <a:p>
            <a:pPr lvl="1">
              <a:buNone/>
            </a:pPr>
            <a:r>
              <a:rPr lang="en-US" sz="1400" b="1" dirty="0" smtClean="0">
                <a:latin typeface="Arial"/>
                <a:cs typeface="Arial"/>
              </a:rPr>
              <a:t> </a:t>
            </a:r>
            <a:r>
              <a:rPr lang="en-US" sz="1400" dirty="0" smtClean="0">
                <a:latin typeface="Arial"/>
                <a:cs typeface="Arial"/>
              </a:rPr>
              <a:t> &lt;status open="</a:t>
            </a:r>
            <a:r>
              <a:rPr lang="en-US" sz="1400" b="1" dirty="0" smtClean="0">
                <a:latin typeface="Arial"/>
                <a:cs typeface="Arial"/>
              </a:rPr>
              <a:t>Y</a:t>
            </a:r>
            <a:r>
              <a:rPr lang="en-US" sz="1400" dirty="0" smtClean="0">
                <a:latin typeface="Arial"/>
                <a:cs typeface="Arial"/>
              </a:rPr>
              <a:t>"&gt;</a:t>
            </a:r>
            <a:r>
              <a:rPr lang="en-US" sz="1400" b="1" dirty="0" smtClean="0">
                <a:latin typeface="Arial"/>
                <a:cs typeface="Arial"/>
              </a:rPr>
              <a:t>Recruiting</a:t>
            </a:r>
            <a:r>
              <a:rPr lang="en-US" sz="1400" dirty="0" smtClean="0">
                <a:latin typeface="Arial"/>
                <a:cs typeface="Arial"/>
              </a:rPr>
              <a:t>&lt;/status&gt; </a:t>
            </a:r>
          </a:p>
          <a:p>
            <a:pPr lvl="1">
              <a:buNone/>
            </a:pPr>
            <a:r>
              <a:rPr lang="en-US" sz="1400" b="1" dirty="0" smtClean="0">
                <a:latin typeface="Arial"/>
                <a:cs typeface="Arial"/>
              </a:rPr>
              <a:t> </a:t>
            </a:r>
            <a:r>
              <a:rPr lang="en-US" sz="1400" dirty="0" smtClean="0">
                <a:latin typeface="Arial"/>
                <a:cs typeface="Arial"/>
              </a:rPr>
              <a:t> &lt;</a:t>
            </a:r>
            <a:r>
              <a:rPr lang="en-US" sz="1400" dirty="0" err="1" smtClean="0">
                <a:latin typeface="Arial"/>
                <a:cs typeface="Arial"/>
              </a:rPr>
              <a:t>condition_summary</a:t>
            </a:r>
            <a:r>
              <a:rPr lang="en-US" sz="1400" dirty="0" smtClean="0">
                <a:latin typeface="Arial"/>
                <a:cs typeface="Arial"/>
              </a:rPr>
              <a:t>&gt;</a:t>
            </a:r>
            <a:r>
              <a:rPr lang="en-US" sz="1400" b="1" dirty="0" smtClean="0">
                <a:latin typeface="Arial"/>
                <a:cs typeface="Arial"/>
              </a:rPr>
              <a:t>Lupus </a:t>
            </a:r>
            <a:r>
              <a:rPr lang="en-US" sz="1400" b="1" dirty="0" err="1" smtClean="0">
                <a:latin typeface="Arial"/>
                <a:cs typeface="Arial"/>
              </a:rPr>
              <a:t>Erythematosus</a:t>
            </a:r>
            <a:r>
              <a:rPr lang="en-US" sz="1400" b="1" dirty="0" smtClean="0">
                <a:latin typeface="Arial"/>
                <a:cs typeface="Arial"/>
              </a:rPr>
              <a:t>, </a:t>
            </a:r>
            <a:r>
              <a:rPr lang="en-US" sz="1400" b="1" dirty="0" err="1" smtClean="0">
                <a:latin typeface="Arial"/>
                <a:cs typeface="Arial"/>
              </a:rPr>
              <a:t>Cutaneous</a:t>
            </a:r>
            <a:r>
              <a:rPr lang="en-US" sz="1400" b="1" dirty="0" smtClean="0">
                <a:latin typeface="Arial"/>
                <a:cs typeface="Arial"/>
              </a:rPr>
              <a:t>; Lupus </a:t>
            </a:r>
            <a:r>
              <a:rPr lang="en-US" sz="1400" b="1" dirty="0" err="1" smtClean="0">
                <a:latin typeface="Arial"/>
                <a:cs typeface="Arial"/>
              </a:rPr>
              <a:t>Erythematosus</a:t>
            </a:r>
            <a:r>
              <a:rPr lang="en-US" sz="1400" b="1" dirty="0" smtClean="0">
                <a:latin typeface="Arial"/>
                <a:cs typeface="Arial"/>
              </a:rPr>
              <a:t>, Discoid</a:t>
            </a:r>
            <a:r>
              <a:rPr lang="en-US" sz="1400" dirty="0" smtClean="0">
                <a:latin typeface="Arial"/>
                <a:cs typeface="Arial"/>
              </a:rPr>
              <a:t>&lt;/</a:t>
            </a:r>
            <a:r>
              <a:rPr lang="en-US" sz="1400" dirty="0" err="1" smtClean="0">
                <a:latin typeface="Arial"/>
                <a:cs typeface="Arial"/>
              </a:rPr>
              <a:t>condition_summary</a:t>
            </a:r>
            <a:r>
              <a:rPr lang="en-US" sz="1400" dirty="0" smtClean="0">
                <a:latin typeface="Arial"/>
                <a:cs typeface="Arial"/>
              </a:rPr>
              <a:t>&gt; </a:t>
            </a:r>
          </a:p>
          <a:p>
            <a:pPr lvl="1">
              <a:buNone/>
            </a:pPr>
            <a:r>
              <a:rPr lang="en-US" sz="1400" b="1" dirty="0" smtClean="0">
                <a:latin typeface="Arial"/>
                <a:cs typeface="Arial"/>
              </a:rPr>
              <a:t> </a:t>
            </a:r>
            <a:r>
              <a:rPr lang="en-US" sz="1400" dirty="0" smtClean="0">
                <a:latin typeface="Arial"/>
                <a:cs typeface="Arial"/>
              </a:rPr>
              <a:t> &lt;</a:t>
            </a:r>
            <a:r>
              <a:rPr lang="en-US" sz="1400" dirty="0" err="1" smtClean="0">
                <a:latin typeface="Arial"/>
                <a:cs typeface="Arial"/>
              </a:rPr>
              <a:t>last_changed</a:t>
            </a:r>
            <a:r>
              <a:rPr lang="en-US" sz="1400" dirty="0" smtClean="0">
                <a:latin typeface="Arial"/>
                <a:cs typeface="Arial"/>
              </a:rPr>
              <a:t>&gt;</a:t>
            </a:r>
            <a:r>
              <a:rPr lang="en-US" sz="1400" b="1" dirty="0" smtClean="0">
                <a:latin typeface="Arial"/>
                <a:cs typeface="Arial"/>
              </a:rPr>
              <a:t>April 5, 2007</a:t>
            </a:r>
            <a:r>
              <a:rPr lang="en-US" sz="1400" dirty="0" smtClean="0">
                <a:latin typeface="Arial"/>
                <a:cs typeface="Arial"/>
              </a:rPr>
              <a:t>&lt;/</a:t>
            </a:r>
            <a:r>
              <a:rPr lang="en-US" sz="1400" dirty="0" err="1" smtClean="0">
                <a:latin typeface="Arial"/>
                <a:cs typeface="Arial"/>
              </a:rPr>
              <a:t>last_changed</a:t>
            </a:r>
            <a:r>
              <a:rPr lang="en-US" sz="1400" dirty="0" smtClean="0">
                <a:latin typeface="Arial"/>
                <a:cs typeface="Arial"/>
              </a:rPr>
              <a:t>&gt; </a:t>
            </a:r>
          </a:p>
          <a:p>
            <a:pPr>
              <a:buNone/>
            </a:pPr>
            <a:r>
              <a:rPr lang="en-US" sz="1400" b="1" dirty="0" smtClean="0">
                <a:latin typeface="Arial"/>
                <a:cs typeface="Arial"/>
              </a:rPr>
              <a:t> </a:t>
            </a:r>
            <a:r>
              <a:rPr lang="en-US" sz="1400" dirty="0" smtClean="0">
                <a:latin typeface="Arial"/>
                <a:cs typeface="Arial"/>
              </a:rPr>
              <a:t> &lt;/</a:t>
            </a:r>
            <a:r>
              <a:rPr lang="en-US" sz="1400" dirty="0" err="1" smtClean="0">
                <a:latin typeface="Arial"/>
                <a:cs typeface="Arial"/>
              </a:rPr>
              <a:t>clinical_study</a:t>
            </a:r>
            <a:r>
              <a:rPr lang="en-US" sz="1400" dirty="0" smtClean="0">
                <a:latin typeface="Arial"/>
                <a:cs typeface="Arial"/>
              </a:rPr>
              <a:t>&gt;</a:t>
            </a:r>
          </a:p>
          <a:p>
            <a:pPr>
              <a:buNone/>
            </a:pPr>
            <a:r>
              <a:rPr lang="en-US" sz="1400" dirty="0" smtClean="0">
                <a:latin typeface="Arial"/>
                <a:cs typeface="Arial"/>
              </a:rPr>
              <a:t>…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76850" y="527050"/>
            <a:ext cx="3180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Sample XML Output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129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Sample XLM Output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862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A6F792-A9CC-48D2-9F4B-4530800FE59D}" type="slidenum">
              <a:rPr smtClean="0">
                <a:solidFill>
                  <a:srgbClr val="BDD7E5"/>
                </a:solidFill>
                <a:latin typeface="Arial"/>
                <a:cs typeface="Arial"/>
              </a:rPr>
              <a:pPr>
                <a:defRPr/>
              </a:pPr>
              <a:t>101</a:t>
            </a:fld>
            <a:endParaRPr dirty="0">
              <a:solidFill>
                <a:srgbClr val="BDD7E5"/>
              </a:solidFill>
              <a:latin typeface="Arial"/>
              <a:cs typeface="Arial"/>
            </a:endParaRPr>
          </a:p>
        </p:txBody>
      </p:sp>
      <p:pic>
        <p:nvPicPr>
          <p:cNvPr id="7" name="Picture 6" descr="slide101.png" title="ClinicalTrials.gov: ZIP fil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04" y="1833734"/>
            <a:ext cx="8582596" cy="3876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/>
                <a:cs typeface="Arial"/>
              </a:rPr>
              <a:t>ClinicalTrials.gov: </a:t>
            </a:r>
            <a:r>
              <a:rPr lang="en-US" b="1" dirty="0" smtClean="0">
                <a:latin typeface="Arial"/>
                <a:cs typeface="Arial"/>
              </a:rPr>
              <a:t>ZIP file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279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BDA0-D981-4549-9878-7B6EAAB652ED}" type="slidenum">
              <a:rPr smtClean="0">
                <a:solidFill>
                  <a:srgbClr val="BDD7E5"/>
                </a:solidFill>
                <a:latin typeface="+mj-lt"/>
              </a:rPr>
              <a:pPr/>
              <a:t>102</a:t>
            </a:fld>
            <a:endParaRPr dirty="0">
              <a:solidFill>
                <a:srgbClr val="BDD7E5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57250" y="1524000"/>
            <a:ext cx="7639050" cy="46355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en-US" sz="3200" b="1" dirty="0" smtClean="0">
                <a:latin typeface="+mj-lt"/>
              </a:rPr>
              <a:t>Background information</a:t>
            </a:r>
          </a:p>
          <a:p>
            <a:pPr lvl="1">
              <a:lnSpc>
                <a:spcPct val="170000"/>
              </a:lnSpc>
            </a:pPr>
            <a:r>
              <a:rPr lang="en-US" dirty="0" smtClean="0">
                <a:latin typeface="+mj-lt"/>
                <a:hlinkClick r:id="rId2" tooltip="ClinicalTrials.gov - Documentation"/>
              </a:rPr>
              <a:t>http://clinicaltrials.gov/ct2/info</a:t>
            </a:r>
            <a:endParaRPr lang="en-US" dirty="0" smtClean="0">
              <a:latin typeface="+mj-lt"/>
            </a:endParaRPr>
          </a:p>
          <a:p>
            <a:pPr>
              <a:lnSpc>
                <a:spcPct val="170000"/>
              </a:lnSpc>
            </a:pPr>
            <a:r>
              <a:rPr lang="en-US" sz="3200" b="1" dirty="0" smtClean="0">
                <a:latin typeface="+mj-lt"/>
              </a:rPr>
              <a:t>Various ways to get XML</a:t>
            </a:r>
          </a:p>
          <a:p>
            <a:pPr lvl="1">
              <a:lnSpc>
                <a:spcPct val="170000"/>
              </a:lnSpc>
            </a:pPr>
            <a:r>
              <a:rPr lang="en-US" dirty="0" smtClean="0">
                <a:latin typeface="+mj-lt"/>
                <a:hlinkClick r:id="rId3" tooltip="ClinicalTrials.gov - ways to get XML"/>
              </a:rPr>
              <a:t>http://clinicaltrials.gov/ct2/info/linking#xml</a:t>
            </a:r>
            <a:endParaRPr lang="en-US" dirty="0" smtClean="0">
              <a:latin typeface="+mj-lt"/>
            </a:endParaRPr>
          </a:p>
          <a:p>
            <a:pPr>
              <a:lnSpc>
                <a:spcPct val="170000"/>
              </a:lnSpc>
            </a:pPr>
            <a:r>
              <a:rPr lang="en-US" sz="3200" b="1" dirty="0" smtClean="0">
                <a:latin typeface="+mj-lt"/>
              </a:rPr>
              <a:t>FAQ</a:t>
            </a:r>
          </a:p>
          <a:p>
            <a:pPr lvl="1">
              <a:lnSpc>
                <a:spcPct val="170000"/>
              </a:lnSpc>
            </a:pPr>
            <a:r>
              <a:rPr lang="en-US" dirty="0" smtClean="0">
                <a:latin typeface="+mj-lt"/>
                <a:hlinkClick r:id="rId4" tooltip="ClinicalTrials.gov - FAQ"/>
              </a:rPr>
              <a:t>http://www.nlm.nih.gov/services/faqctgov.html</a:t>
            </a:r>
            <a:endParaRPr lang="en-US" dirty="0" smtClean="0">
              <a:latin typeface="+mj-lt"/>
            </a:endParaRPr>
          </a:p>
          <a:p>
            <a:pPr>
              <a:lnSpc>
                <a:spcPct val="170000"/>
              </a:lnSpc>
            </a:pPr>
            <a:r>
              <a:rPr lang="en-US" sz="3200" b="1" dirty="0" smtClean="0">
                <a:latin typeface="+mj-lt"/>
              </a:rPr>
              <a:t>Help on search syntax</a:t>
            </a:r>
          </a:p>
          <a:p>
            <a:pPr lvl="1">
              <a:lnSpc>
                <a:spcPct val="170000"/>
              </a:lnSpc>
            </a:pPr>
            <a:r>
              <a:rPr lang="en-US" sz="2400" dirty="0" smtClean="0">
                <a:latin typeface="+mj-lt"/>
                <a:hlinkClick r:id="rId5" tooltip="ClinicalTrials.gov - help on search syntax"/>
              </a:rPr>
              <a:t>http://clinicaltrials.gov/ct2/help/help</a:t>
            </a:r>
            <a:endParaRPr lang="en-US" sz="2400" dirty="0" smtClean="0">
              <a:latin typeface="+mj-lt"/>
            </a:endParaRPr>
          </a:p>
          <a:p>
            <a:pPr>
              <a:lnSpc>
                <a:spcPct val="170000"/>
              </a:lnSpc>
            </a:pPr>
            <a:r>
              <a:rPr lang="en-US" sz="3200" b="1" dirty="0" smtClean="0">
                <a:latin typeface="+mj-lt"/>
              </a:rPr>
              <a:t>Questions ?</a:t>
            </a:r>
          </a:p>
          <a:p>
            <a:pPr lvl="1">
              <a:lnSpc>
                <a:spcPct val="170000"/>
              </a:lnSpc>
            </a:pPr>
            <a:r>
              <a:rPr lang="en-US" dirty="0" smtClean="0">
                <a:latin typeface="+mj-lt"/>
              </a:rPr>
              <a:t>Email:  register@clinicaltrials.gov</a:t>
            </a:r>
            <a:endParaRPr lang="en-US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68362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+mj-lt"/>
              </a:rPr>
              <a:t>ClinicalTrials.gov: Documentation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86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77.png" title="NLM API Overview Char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457"/>
            <a:ext cx="9213004" cy="71754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298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 NLM </a:t>
            </a:r>
            <a:r>
              <a:rPr lang="en-US" sz="1000" dirty="0" smtClean="0">
                <a:latin typeface="+mj-lt"/>
              </a:rPr>
              <a:t>API Overview Chart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348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09366" y="4375150"/>
            <a:ext cx="24641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FFFF"/>
                </a:solidFill>
                <a:latin typeface="Arial"/>
                <a:cs typeface="Arial"/>
              </a:rPr>
              <a:t>by</a:t>
            </a:r>
          </a:p>
          <a:p>
            <a:pPr algn="ctr"/>
            <a:endParaRPr lang="en-US" i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Francois Lang</a:t>
            </a:r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3450" y="2908300"/>
            <a:ext cx="7772400" cy="12763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/>
                <a:cs typeface="Arial"/>
              </a:rPr>
              <a:t>Named-entity recognition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1733550"/>
            <a:ext cx="7620000" cy="1143000"/>
          </a:xfrm>
        </p:spPr>
        <p:txBody>
          <a:bodyPr/>
          <a:lstStyle/>
          <a:p>
            <a:r>
              <a:rPr lang="en-US" sz="8000" dirty="0" err="1" smtClean="0">
                <a:latin typeface="Arial"/>
                <a:cs typeface="Arial"/>
              </a:rPr>
              <a:t>MetaMap</a:t>
            </a:r>
            <a:endParaRPr lang="en-US" sz="8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085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52322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                              </a:t>
            </a:r>
            <a:fld id="{B5FE4CF6-20C9-48DB-87EC-FEC80DADD823}" type="slidenum">
              <a:rPr lang="en-US" smtClean="0">
                <a:latin typeface="Arial"/>
                <a:cs typeface="Arial"/>
              </a:rPr>
              <a:pPr>
                <a:defRPr/>
              </a:pPr>
              <a:t>105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74345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60000"/>
              </a:lnSpc>
            </a:pPr>
            <a:r>
              <a:rPr lang="en-US" dirty="0" smtClean="0">
                <a:latin typeface="Arial"/>
                <a:cs typeface="Arial"/>
              </a:rPr>
              <a:t>Research application</a:t>
            </a:r>
          </a:p>
          <a:p>
            <a:pPr>
              <a:lnSpc>
                <a:spcPct val="160000"/>
              </a:lnSpc>
            </a:pPr>
            <a:r>
              <a:rPr lang="en-US" dirty="0" smtClean="0">
                <a:latin typeface="Arial"/>
                <a:cs typeface="Arial"/>
              </a:rPr>
              <a:t>Named-entity recognition</a:t>
            </a:r>
          </a:p>
          <a:p>
            <a:pPr>
              <a:lnSpc>
                <a:spcPct val="160000"/>
              </a:lnSpc>
            </a:pPr>
            <a:r>
              <a:rPr lang="en-US" dirty="0" smtClean="0">
                <a:latin typeface="Arial"/>
                <a:cs typeface="Arial"/>
              </a:rPr>
              <a:t>Identify UMLS concepts in input text</a:t>
            </a:r>
          </a:p>
          <a:p>
            <a:pPr>
              <a:lnSpc>
                <a:spcPct val="160000"/>
              </a:lnSpc>
            </a:pPr>
            <a:r>
              <a:rPr lang="en-US" dirty="0" smtClean="0">
                <a:latin typeface="Arial"/>
                <a:cs typeface="Arial"/>
              </a:rPr>
              <a:t>Knowledge-intensive approach</a:t>
            </a:r>
          </a:p>
          <a:p>
            <a:pPr>
              <a:lnSpc>
                <a:spcPct val="160000"/>
              </a:lnSpc>
            </a:pPr>
            <a:r>
              <a:rPr lang="en-US" dirty="0" smtClean="0">
                <a:latin typeface="Arial"/>
                <a:cs typeface="Arial"/>
              </a:rPr>
              <a:t>Natural Language Processing (NLP)</a:t>
            </a:r>
          </a:p>
          <a:p>
            <a:pPr>
              <a:lnSpc>
                <a:spcPct val="160000"/>
              </a:lnSpc>
            </a:pPr>
            <a:r>
              <a:rPr lang="en-US" dirty="0" smtClean="0">
                <a:latin typeface="Arial"/>
                <a:cs typeface="Arial"/>
              </a:rPr>
              <a:t>Can restrict results to</a:t>
            </a:r>
          </a:p>
          <a:p>
            <a:pPr lvl="1">
              <a:lnSpc>
                <a:spcPct val="160000"/>
              </a:lnSpc>
            </a:pPr>
            <a:r>
              <a:rPr lang="en-US" dirty="0" smtClean="0">
                <a:latin typeface="Arial"/>
                <a:cs typeface="Arial"/>
              </a:rPr>
              <a:t>Clinical Drugs </a:t>
            </a:r>
          </a:p>
          <a:p>
            <a:pPr lvl="1">
              <a:lnSpc>
                <a:spcPct val="160000"/>
              </a:lnSpc>
            </a:pPr>
            <a:r>
              <a:rPr lang="en-US" dirty="0" smtClean="0">
                <a:latin typeface="Arial"/>
                <a:cs typeface="Arial"/>
              </a:rPr>
              <a:t>Disease/Syndromes </a:t>
            </a:r>
            <a:endParaRPr lang="en-US" dirty="0">
              <a:latin typeface="Arial"/>
              <a:cs typeface="Arial"/>
            </a:endParaRPr>
          </a:p>
          <a:p>
            <a:pPr lvl="1">
              <a:lnSpc>
                <a:spcPct val="160000"/>
              </a:lnSpc>
            </a:pPr>
            <a:r>
              <a:rPr lang="en-US" dirty="0" smtClean="0">
                <a:latin typeface="Arial"/>
                <a:cs typeface="Arial"/>
              </a:rPr>
              <a:t>Chemicals </a:t>
            </a:r>
          </a:p>
          <a:p>
            <a:pPr lvl="1">
              <a:lnSpc>
                <a:spcPct val="160000"/>
              </a:lnSpc>
            </a:pPr>
            <a:r>
              <a:rPr lang="en-US" dirty="0" smtClean="0">
                <a:latin typeface="Arial"/>
                <a:cs typeface="Arial"/>
              </a:rPr>
              <a:t>Sign/Symptom, etc.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Arial"/>
                <a:cs typeface="Arial"/>
              </a:rPr>
              <a:t>MetaMap</a:t>
            </a:r>
            <a:r>
              <a:rPr lang="en-US" b="1" dirty="0" smtClean="0">
                <a:latin typeface="Arial"/>
                <a:cs typeface="Arial"/>
              </a:rPr>
              <a:t>  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608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latin typeface="Arial"/>
                <a:cs typeface="Arial"/>
              </a:rPr>
              <a:t>&gt;</a:t>
            </a:r>
            <a:r>
              <a:rPr lang="en-US" dirty="0" smtClean="0">
                <a:latin typeface="Arial"/>
                <a:cs typeface="Arial"/>
              </a:rPr>
              <a:t> 150,000 website requests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Arial"/>
                <a:cs typeface="Arial"/>
              </a:rPr>
              <a:t>124 countries</a:t>
            </a: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Arial"/>
                <a:cs typeface="Arial"/>
              </a:rPr>
              <a:t>&gt;</a:t>
            </a:r>
            <a:r>
              <a:rPr lang="en-US" dirty="0" smtClean="0">
                <a:latin typeface="Arial"/>
                <a:cs typeface="Arial"/>
              </a:rPr>
              <a:t> 1,000 application downloads</a:t>
            </a:r>
          </a:p>
          <a:p>
            <a:pPr>
              <a:lnSpc>
                <a:spcPct val="200000"/>
              </a:lnSpc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52322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                              </a:t>
            </a:r>
            <a:fld id="{B5FE4CF6-20C9-48DB-87EC-FEC80DADD823}" type="slidenum">
              <a:rPr lang="en-US" smtClean="0">
                <a:latin typeface="Arial"/>
                <a:cs typeface="Arial"/>
              </a:rPr>
              <a:pPr>
                <a:defRPr/>
              </a:pPr>
              <a:t>106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2011 Frequency of Use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233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52322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                              </a:t>
            </a:r>
            <a:fld id="{B5FE4CF6-20C9-48DB-87EC-FEC80DADD823}" type="slidenum">
              <a:rPr lang="en-US" smtClean="0">
                <a:latin typeface="Arial"/>
                <a:cs typeface="Arial"/>
              </a:rPr>
              <a:pPr>
                <a:defRPr/>
              </a:pPr>
              <a:t>107</a:t>
            </a:fld>
            <a:endParaRPr lang="en-US" dirty="0">
              <a:latin typeface="Arial"/>
              <a:cs typeface="Arial"/>
            </a:endParaRPr>
          </a:p>
        </p:txBody>
      </p:sp>
      <p:pic>
        <p:nvPicPr>
          <p:cNvPr id="8" name="Picture 7" descr="slide107.png" title="High-Level architectur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89" y="1620489"/>
            <a:ext cx="6814874" cy="4900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High-Level Architecture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952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00941" y="6361908"/>
            <a:ext cx="1905000" cy="52322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                              </a:t>
            </a:r>
            <a:fld id="{B5FE4CF6-20C9-48DB-87EC-FEC80DADD823}" type="slidenum">
              <a:rPr lang="en-US" smtClean="0">
                <a:latin typeface="Arial"/>
                <a:cs typeface="Arial"/>
              </a:rPr>
              <a:pPr>
                <a:defRPr/>
              </a:pPr>
              <a:t>108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74850"/>
            <a:ext cx="8458200" cy="412115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Input:	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Heart attack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Arial"/>
                <a:cs typeface="Arial"/>
              </a:rPr>
              <a:t>Output:	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Myocardial Infarction</a:t>
            </a:r>
          </a:p>
          <a:p>
            <a:endParaRPr lang="en-US" sz="2400" b="1" dirty="0" smtClean="0">
              <a:latin typeface="Arial"/>
              <a:cs typeface="Arial"/>
            </a:endParaRPr>
          </a:p>
          <a:p>
            <a:r>
              <a:rPr lang="en-US" sz="2400" b="1" dirty="0" smtClean="0">
                <a:latin typeface="Arial"/>
                <a:cs typeface="Arial"/>
              </a:rPr>
              <a:t>Input:	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Pain on the left side of the chest</a:t>
            </a:r>
          </a:p>
          <a:p>
            <a:r>
              <a:rPr lang="en-US" sz="2400" b="1" dirty="0" smtClean="0">
                <a:latin typeface="Arial"/>
                <a:cs typeface="Arial"/>
              </a:rPr>
              <a:t>Output:	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Left sided chest pain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Arial"/>
                <a:cs typeface="Arial"/>
              </a:rPr>
              <a:t>MetaMap</a:t>
            </a:r>
            <a:r>
              <a:rPr lang="en-US" b="1" dirty="0" smtClean="0">
                <a:latin typeface="Arial"/>
                <a:cs typeface="Arial"/>
              </a:rPr>
              <a:t> Processing Examples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430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00941" y="6361908"/>
            <a:ext cx="1905000" cy="52322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                              </a:t>
            </a:r>
            <a:fld id="{B5FE4CF6-20C9-48DB-87EC-FEC80DADD823}" type="slidenum">
              <a:rPr lang="en-US" smtClean="0">
                <a:latin typeface="Arial"/>
                <a:cs typeface="Arial"/>
              </a:rPr>
              <a:pPr>
                <a:defRPr/>
              </a:pPr>
              <a:t>109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7826"/>
            <a:ext cx="8166100" cy="4108174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/>
                <a:cs typeface="Arial"/>
              </a:rPr>
              <a:t>Linux, </a:t>
            </a:r>
            <a:r>
              <a:rPr lang="en-US" dirty="0" err="1" smtClean="0">
                <a:latin typeface="Arial"/>
                <a:cs typeface="Arial"/>
              </a:rPr>
              <a:t>MacOS</a:t>
            </a:r>
            <a:r>
              <a:rPr lang="en-US" dirty="0" smtClean="0">
                <a:latin typeface="Arial"/>
                <a:cs typeface="Arial"/>
              </a:rPr>
              <a:t>, or Windows</a:t>
            </a:r>
          </a:p>
          <a:p>
            <a:pPr>
              <a:buNone/>
            </a:pPr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Our website for Internet access</a:t>
            </a:r>
          </a:p>
          <a:p>
            <a:pPr>
              <a:buNone/>
            </a:pPr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UMLS Terminology Services (UTS) License:</a:t>
            </a:r>
          </a:p>
          <a:p>
            <a:pPr>
              <a:buNone/>
            </a:pPr>
            <a:r>
              <a:rPr lang="en-US" sz="1600" b="1" dirty="0" smtClean="0">
                <a:latin typeface="Arial"/>
                <a:cs typeface="Arial"/>
              </a:rPr>
              <a:t>	</a:t>
            </a:r>
            <a:r>
              <a:rPr lang="en-US" sz="1600" b="1" dirty="0" smtClean="0">
                <a:latin typeface="Arial"/>
                <a:cs typeface="Arial"/>
                <a:hlinkClick r:id="rId2"/>
              </a:rPr>
              <a:t>http://</a:t>
            </a:r>
            <a:r>
              <a:rPr lang="en-US" sz="1600" b="1" dirty="0" err="1" smtClean="0">
                <a:latin typeface="Arial"/>
                <a:cs typeface="Arial"/>
                <a:hlinkClick r:id="rId2"/>
              </a:rPr>
              <a:t>www.nlm.nih.gov</a:t>
            </a:r>
            <a:r>
              <a:rPr lang="en-US" sz="1600" b="1" dirty="0" smtClean="0">
                <a:latin typeface="Arial"/>
                <a:cs typeface="Arial"/>
                <a:hlinkClick r:id="rId2"/>
              </a:rPr>
              <a:t>/databases/</a:t>
            </a:r>
            <a:r>
              <a:rPr lang="en-US" sz="1600" b="1" dirty="0" err="1" smtClean="0">
                <a:latin typeface="Arial"/>
                <a:cs typeface="Arial"/>
                <a:hlinkClick r:id="rId2"/>
              </a:rPr>
              <a:t>umls.html#license_request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Arial"/>
                <a:cs typeface="Arial"/>
              </a:rPr>
              <a:t>MetaMap</a:t>
            </a:r>
            <a:r>
              <a:rPr lang="en-US" b="1" dirty="0" smtClean="0">
                <a:latin typeface="Arial"/>
                <a:cs typeface="Arial"/>
              </a:rPr>
              <a:t> Requirements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46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A6F792-A9CC-48D2-9F4B-4530800FE59D}" type="slidenum">
              <a:rPr lang="en-US" smtClean="0">
                <a:latin typeface="Arial"/>
                <a:cs typeface="Arial"/>
              </a:rPr>
              <a:pPr>
                <a:defRPr/>
              </a:pPr>
              <a:t>11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05503" y="5143488"/>
            <a:ext cx="7772400" cy="685800"/>
          </a:xfrm>
        </p:spPr>
        <p:txBody>
          <a:bodyPr/>
          <a:lstStyle/>
          <a:p>
            <a:r>
              <a:rPr lang="en-US" sz="3200" b="1" dirty="0" smtClean="0">
                <a:latin typeface="Arial"/>
                <a:cs typeface="Arial"/>
              </a:rPr>
              <a:t>April 12 – August 31, 2011</a:t>
            </a:r>
            <a:endParaRPr lang="en-US" sz="3200" b="1" dirty="0">
              <a:latin typeface="Arial"/>
              <a:cs typeface="Arial"/>
            </a:endParaRPr>
          </a:p>
        </p:txBody>
      </p:sp>
      <p:pic>
        <p:nvPicPr>
          <p:cNvPr id="2050" name="Picture 2" descr="NLM Show Off Your Apps: Innovative Uses of NLM Information" title="NLM Challenge - Show Off Your Apps: Innovative Uses of NLM Inform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49" y="770130"/>
            <a:ext cx="8205509" cy="395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59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52322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                              </a:t>
            </a:r>
            <a:fld id="{B5FE4CF6-20C9-48DB-87EC-FEC80DADD823}" type="slidenum">
              <a:rPr lang="en-US" smtClean="0">
                <a:latin typeface="Arial"/>
                <a:cs typeface="Arial"/>
              </a:rPr>
              <a:pPr>
                <a:defRPr/>
              </a:pPr>
              <a:t>110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63700"/>
            <a:ext cx="7772400" cy="44323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hlinkClick r:id="rId2" tooltip="http://metamap.nlm.nih.gov"/>
              </a:rPr>
              <a:t>http://metamap.nlm.nih.gov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>
              <a:lnSpc>
                <a:spcPct val="20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hlinkClick r:id="rId3" tooltip="http://skr.nlm.nih.gov"/>
              </a:rPr>
              <a:t>http://skr.nlm.nih.gov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>
              <a:lnSpc>
                <a:spcPct val="20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metamap@nlm.nih.gov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For More Information…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649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8CEBF-0A94-44FB-B84E-7C5F562E96AB}" type="slidenum">
              <a:rPr smtClean="0">
                <a:solidFill>
                  <a:srgbClr val="BDD7E5"/>
                </a:solidFill>
                <a:latin typeface="Arial"/>
                <a:cs typeface="Arial"/>
              </a:rPr>
              <a:pPr>
                <a:defRPr/>
              </a:pPr>
              <a:t>111</a:t>
            </a:fld>
            <a:endParaRPr>
              <a:solidFill>
                <a:srgbClr val="BDD7E5"/>
              </a:solidFill>
              <a:latin typeface="Arial"/>
              <a:cs typeface="Arial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 personal health record (PHR) system displays the list of medications prescribed to a patient based on the proprietary drug vocabulary 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Micromedex RED BOOK (code 111574). 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You want to enrich the system with 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drug information for patients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Sample Challenge 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Question </a:t>
            </a:r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07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8CEBF-0A94-44FB-B84E-7C5F562E96AB}" type="slidenum">
              <a:rPr smtClean="0">
                <a:solidFill>
                  <a:srgbClr val="BDD7E5"/>
                </a:solidFill>
                <a:latin typeface="Arial"/>
                <a:cs typeface="Arial"/>
              </a:rPr>
              <a:pPr>
                <a:defRPr/>
              </a:pPr>
              <a:t>112</a:t>
            </a:fld>
            <a:endParaRPr>
              <a:solidFill>
                <a:srgbClr val="BDD7E5"/>
              </a:solidFill>
              <a:latin typeface="Arial"/>
              <a:cs typeface="Arial"/>
            </a:endParaRPr>
          </a:p>
        </p:txBody>
      </p:sp>
      <p:pic>
        <p:nvPicPr>
          <p:cNvPr id="6" name="Picture 5" descr="slide112.png" title="Medline Plus popu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98" y="2733895"/>
            <a:ext cx="4949622" cy="395604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 personal health record (PHR) system displays the list of medications prescribed to a patient based on the proprietary drug vocabulary 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Micromedex RED BOOK (code 111574). 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You want to enrich the system with 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drug information for patients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 Sample 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Challenge Question</a:t>
            </a:r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008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77.png" title="NLM API Overview Char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457"/>
            <a:ext cx="9213004" cy="71754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298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  NLM </a:t>
            </a:r>
            <a:r>
              <a:rPr lang="en-US" sz="1000" dirty="0" smtClean="0">
                <a:latin typeface="+mj-lt"/>
              </a:rPr>
              <a:t>API Overview Chart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2836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14.png" title="RxCUI in MedlinePlus Connec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783"/>
            <a:ext cx="9189028" cy="71567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314" y="-685800"/>
            <a:ext cx="7772400" cy="685800"/>
          </a:xfrm>
        </p:spPr>
        <p:txBody>
          <a:bodyPr/>
          <a:lstStyle/>
          <a:p>
            <a:r>
              <a:rPr lang="en-US" sz="1000" dirty="0" err="1" smtClean="0">
                <a:latin typeface="+mj-lt"/>
              </a:rPr>
              <a:t>RxCUI</a:t>
            </a:r>
            <a:r>
              <a:rPr lang="en-US" sz="1000" dirty="0" smtClean="0">
                <a:latin typeface="+mj-lt"/>
              </a:rPr>
              <a:t> in </a:t>
            </a:r>
            <a:r>
              <a:rPr lang="en-US" sz="1000" dirty="0" err="1" smtClean="0">
                <a:latin typeface="+mj-lt"/>
              </a:rPr>
              <a:t>MedlinePlus</a:t>
            </a:r>
            <a:r>
              <a:rPr lang="en-US" sz="1000" dirty="0" smtClean="0">
                <a:latin typeface="+mj-lt"/>
              </a:rPr>
              <a:t> Connect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918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lide115.png" title="RxNorm API – Find concept by I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" y="0"/>
            <a:ext cx="913187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864" y="-685800"/>
            <a:ext cx="7772400" cy="685800"/>
          </a:xfrm>
        </p:spPr>
        <p:txBody>
          <a:bodyPr/>
          <a:lstStyle/>
          <a:p>
            <a:r>
              <a:rPr lang="en-US" sz="1000" dirty="0" err="1" smtClean="0">
                <a:latin typeface="+mj-lt"/>
              </a:rPr>
              <a:t>RxNorm</a:t>
            </a:r>
            <a:r>
              <a:rPr lang="en-US" sz="1000" dirty="0" smtClean="0">
                <a:latin typeface="+mj-lt"/>
              </a:rPr>
              <a:t> API – Find concept by ID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923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ide116.png" title="MedlinePlus Connect API – Get MedlinePlus information for a dru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" y="0"/>
            <a:ext cx="913187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864" y="-685800"/>
            <a:ext cx="7772400" cy="685800"/>
          </a:xfrm>
        </p:spPr>
        <p:txBody>
          <a:bodyPr/>
          <a:lstStyle/>
          <a:p>
            <a:r>
              <a:rPr lang="en-US" sz="1000" dirty="0" err="1" smtClean="0">
                <a:latin typeface="+mj-lt"/>
              </a:rPr>
              <a:t>MedlinePlus</a:t>
            </a:r>
            <a:r>
              <a:rPr lang="en-US" sz="1000" dirty="0" smtClean="0">
                <a:latin typeface="+mj-lt"/>
              </a:rPr>
              <a:t> Connect API – Get </a:t>
            </a:r>
            <a:r>
              <a:rPr lang="en-US" sz="1000" dirty="0" err="1" smtClean="0">
                <a:latin typeface="+mj-lt"/>
              </a:rPr>
              <a:t>MedlinePlus</a:t>
            </a:r>
            <a:r>
              <a:rPr lang="en-US" sz="1000" dirty="0" smtClean="0">
                <a:latin typeface="+mj-lt"/>
              </a:rPr>
              <a:t> information for a drug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9223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00941" y="6361908"/>
            <a:ext cx="1905000" cy="276999"/>
          </a:xfrm>
        </p:spPr>
        <p:txBody>
          <a:bodyPr/>
          <a:lstStyle/>
          <a:p>
            <a:pPr>
              <a:defRPr/>
            </a:pPr>
            <a:fld id="{C1A6F792-A9CC-48D2-9F4B-4530800FE59D}" type="slidenum">
              <a:rPr sz="1200" smtClean="0">
                <a:solidFill>
                  <a:srgbClr val="BDD7E5"/>
                </a:solidFill>
                <a:latin typeface="Arial"/>
                <a:cs typeface="Arial"/>
              </a:rPr>
              <a:pPr>
                <a:defRPr/>
              </a:pPr>
              <a:t>117</a:t>
            </a:fld>
            <a:endParaRPr sz="1200">
              <a:solidFill>
                <a:srgbClr val="BDD7E5"/>
              </a:solidFill>
              <a:latin typeface="Arial"/>
              <a:cs typeface="Arial"/>
            </a:endParaRPr>
          </a:p>
        </p:txBody>
      </p:sp>
      <p:pic>
        <p:nvPicPr>
          <p:cNvPr id="5" name="Picture 4" descr="slide117.png" title="Solution: RxNorm API &amp; MedlinePlus Connect AP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6" y="1793776"/>
            <a:ext cx="6894117" cy="42181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044" y="675861"/>
            <a:ext cx="7772400" cy="6858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Solution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003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18.png" title="NDF-RT API &amp; RxNorm AP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87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736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NDF-RT API &amp; </a:t>
            </a:r>
            <a:r>
              <a:rPr lang="en-US" sz="1000" dirty="0" err="1" smtClean="0">
                <a:latin typeface="+mj-lt"/>
              </a:rPr>
              <a:t>RxNorm</a:t>
            </a:r>
            <a:r>
              <a:rPr lang="en-US" sz="1000" dirty="0" smtClean="0">
                <a:latin typeface="+mj-lt"/>
              </a:rPr>
              <a:t> API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824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1AAE5-9376-47BC-98A2-C88CB658FCE2}" type="slidenum">
              <a:rPr lang="en-US" smtClean="0">
                <a:latin typeface="Arial"/>
                <a:cs typeface="Arial"/>
              </a:rPr>
              <a:pPr/>
              <a:t>119</a:t>
            </a:fld>
            <a:endParaRPr lang="en-US">
              <a:latin typeface="Arial"/>
              <a:cs typeface="Arial"/>
            </a:endParaRPr>
          </a:p>
        </p:txBody>
      </p:sp>
      <p:pic>
        <p:nvPicPr>
          <p:cNvPr id="10" name="Picture 9" descr="slide119.png" title="Up next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2" y="1554499"/>
            <a:ext cx="8015706" cy="4547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 extrusionH="152400">
            <a:bevelT w="165100" h="152400" prst="coolSlant"/>
            <a:bevelB w="152400" h="152400"/>
          </a:sp3d>
        </p:spPr>
        <p:txBody>
          <a:bodyPr/>
          <a:lstStyle/>
          <a:p>
            <a:r>
              <a:rPr lang="en-US" sz="5400" b="1" dirty="0" smtClean="0">
                <a:solidFill>
                  <a:srgbClr val="FFFF00"/>
                </a:solidFill>
                <a:effectLst/>
                <a:latin typeface="Arial"/>
                <a:cs typeface="Arial"/>
              </a:rPr>
              <a:t>Up Next…</a:t>
            </a:r>
            <a:endParaRPr lang="en-US" sz="5400" b="1" dirty="0">
              <a:solidFill>
                <a:srgbClr val="FFFF00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401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A6F792-A9CC-48D2-9F4B-4530800FE59D}" type="slidenum">
              <a:rPr lang="en-US" smtClean="0">
                <a:latin typeface="Arial"/>
                <a:cs typeface="Arial"/>
              </a:rPr>
              <a:pPr>
                <a:defRPr/>
              </a:pPr>
              <a:t>12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5337" y="5702050"/>
            <a:ext cx="533400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i="1" dirty="0" smtClean="0">
                <a:latin typeface="Arial"/>
                <a:cs typeface="Arial"/>
                <a:hlinkClick r:id="rId2" tooltip="GLAD4U"/>
              </a:rPr>
              <a:t>http://bioinfo.vanderbilt.edu/glad4u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16386" name="Picture 2" descr="http://s3.amazonaws.com/challengepost/photos/production/20604/solution_photos/xlarge.gif?1312721845" title="GLAD4U - Gene list automatically derived for yo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5857875" cy="4038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557387" y="2407836"/>
            <a:ext cx="2362200" cy="242332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GLAD4U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latin typeface="Arial"/>
                <a:cs typeface="Arial"/>
              </a:rPr>
              <a:t>Gene list automatically derived for you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ffectLst/>
                <a:latin typeface="Arial"/>
                <a:cs typeface="Arial"/>
              </a:rPr>
              <a:t>NLM Show Off Your </a:t>
            </a:r>
            <a:r>
              <a:rPr lang="en-US" b="1" dirty="0" smtClean="0">
                <a:effectLst/>
                <a:latin typeface="Arial"/>
                <a:cs typeface="Arial"/>
              </a:rPr>
              <a:t>Apps</a:t>
            </a:r>
            <a:br>
              <a:rPr lang="en-US" b="1" dirty="0" smtClean="0">
                <a:effectLst/>
                <a:latin typeface="Arial"/>
                <a:cs typeface="Arial"/>
              </a:rPr>
            </a:br>
            <a:r>
              <a:rPr lang="en-US" sz="2200" b="1" dirty="0" smtClean="0">
                <a:solidFill>
                  <a:schemeClr val="tx1"/>
                </a:solidFill>
                <a:effectLst/>
                <a:latin typeface="Arial"/>
                <a:cs typeface="Arial"/>
              </a:rPr>
              <a:t>API Winners</a:t>
            </a:r>
            <a:endParaRPr lang="en-US" sz="2200" b="1" dirty="0"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595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77.png" title="NLM API Overview Char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457"/>
            <a:ext cx="9213004" cy="71754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298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   NLM </a:t>
            </a:r>
            <a:r>
              <a:rPr lang="en-US" sz="1000" dirty="0" smtClean="0">
                <a:latin typeface="+mj-lt"/>
              </a:rPr>
              <a:t>API Overview Chart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485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1AAE5-9376-47BC-98A2-C88CB658FCE2}" type="slidenum">
              <a:rPr lang="en-US" smtClean="0">
                <a:latin typeface="Arial"/>
                <a:cs typeface="Arial"/>
              </a:rPr>
              <a:pPr/>
              <a:t>121</a:t>
            </a:fld>
            <a:endParaRPr lang="en-US">
              <a:latin typeface="Arial"/>
              <a:cs typeface="Arial"/>
            </a:endParaRPr>
          </a:p>
        </p:txBody>
      </p:sp>
      <p:pic>
        <p:nvPicPr>
          <p:cNvPr id="10" name="Picture 9" descr="slide121.png" title="Up next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77" y="1591847"/>
            <a:ext cx="8015706" cy="4547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 extrusionH="152400">
            <a:bevelT w="165100" h="152400" prst="coolSlant"/>
            <a:bevelB w="152400" h="152400"/>
          </a:sp3d>
        </p:spPr>
        <p:txBody>
          <a:bodyPr/>
          <a:lstStyle/>
          <a:p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Up Next</a:t>
            </a:r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… 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199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A6F792-A9CC-48D2-9F4B-4530800FE59D}" type="slidenum">
              <a:rPr lang="en-US" b="1" smtClean="0">
                <a:latin typeface="Arial"/>
                <a:cs typeface="Arial"/>
              </a:rPr>
              <a:pPr>
                <a:defRPr/>
              </a:pPr>
              <a:t>122</a:t>
            </a:fld>
            <a:endParaRPr lang="en-US" b="1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83324" y="1986455"/>
            <a:ext cx="7772400" cy="2262352"/>
          </a:xfrm>
        </p:spPr>
        <p:txBody>
          <a:bodyPr/>
          <a:lstStyle/>
          <a:p>
            <a:r>
              <a:rPr lang="en-US" sz="6000" b="1" dirty="0" smtClean="0">
                <a:latin typeface="Arial"/>
                <a:cs typeface="Arial"/>
              </a:rPr>
              <a:t>Answers to Challenge Questions</a:t>
            </a:r>
            <a:endParaRPr lang="en-US" sz="6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378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23.png" title="Scenario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457"/>
            <a:ext cx="9213004" cy="71754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558" y="-660357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Scenario 1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486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24.png" title="Scenario 2 Part 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783"/>
            <a:ext cx="9189028" cy="71567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314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Scenario 2 Part A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92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25.png" title="Scenario 2 Part B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783"/>
            <a:ext cx="9189028" cy="71567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314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Scenario 2 Part B 1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487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26.png" title="Scenario 2 Part B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0109"/>
            <a:ext cx="9165051" cy="71381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324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Scenario 2 Part B 2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833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27.png" title="Scenario 2 Part B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783"/>
            <a:ext cx="9189028" cy="71567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314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Scenario 2 Part B 3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285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8.png" title="Scenario 3 Part 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457"/>
            <a:ext cx="9213004" cy="717545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5558" y="-660357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Scenario 3 Part A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76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129.png" title="Scenario 3 Part B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457"/>
            <a:ext cx="9213004" cy="71754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606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Scenario 3 Part B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997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A6F792-A9CC-48D2-9F4B-4530800FE59D}" type="slidenum">
              <a:rPr lang="en-US" smtClean="0">
                <a:latin typeface="Arial"/>
                <a:cs typeface="Arial"/>
              </a:rPr>
              <a:pPr>
                <a:defRPr/>
              </a:pPr>
              <a:t>13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5081414"/>
          </a:xfrm>
        </p:spPr>
        <p:txBody>
          <a:bodyPr>
            <a:normAutofit lnSpcReduction="10000"/>
          </a:bodyPr>
          <a:lstStyle/>
          <a:p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dirty="0" smtClean="0">
                <a:latin typeface="Arial"/>
                <a:cs typeface="Arial"/>
              </a:rPr>
              <a:t>Website </a:t>
            </a:r>
            <a:r>
              <a:rPr lang="en-US" dirty="0">
                <a:latin typeface="Arial"/>
                <a:cs typeface="Arial"/>
              </a:rPr>
              <a:t>for searching and investigating biomedical </a:t>
            </a:r>
            <a:r>
              <a:rPr lang="en-US" dirty="0" smtClean="0">
                <a:latin typeface="Arial"/>
                <a:cs typeface="Arial"/>
              </a:rPr>
              <a:t>literature</a:t>
            </a:r>
          </a:p>
          <a:p>
            <a:pPr marL="0" indent="0" algn="ctr">
              <a:buNone/>
            </a:pPr>
            <a:endParaRPr lang="en-US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1400" i="1" dirty="0">
                <a:latin typeface="Arial"/>
                <a:cs typeface="Arial"/>
                <a:hlinkClick r:id="rId2" tooltip="Quertle.info"/>
              </a:rPr>
              <a:t>http://www.quertle.info</a:t>
            </a:r>
            <a:endParaRPr lang="en-US" sz="1400" i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dirty="0">
              <a:latin typeface="Arial"/>
              <a:cs typeface="Arial"/>
            </a:endParaRPr>
          </a:p>
          <a:p>
            <a:endParaRPr lang="en-US" dirty="0"/>
          </a:p>
        </p:txBody>
      </p:sp>
      <p:pic>
        <p:nvPicPr>
          <p:cNvPr id="17413" name="Picture 5" descr="http://s3.amazonaws.com/challengepost/photos/production/21114/solution_photos/xlarge.gif?1314637535" title="Quertle: website for searching and investigating biomedical literatu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2" b="25594"/>
          <a:stretch/>
        </p:blipFill>
        <p:spPr bwMode="auto">
          <a:xfrm>
            <a:off x="609600" y="2057400"/>
            <a:ext cx="7847342" cy="2651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ffectLst/>
                <a:latin typeface="Arial"/>
                <a:cs typeface="Arial"/>
              </a:rPr>
              <a:t>NLM Show Off Your Apps</a:t>
            </a:r>
            <a:br>
              <a:rPr lang="en-US" b="1" dirty="0">
                <a:effectLst/>
                <a:latin typeface="Arial"/>
                <a:cs typeface="Arial"/>
              </a:rPr>
            </a:br>
            <a:r>
              <a:rPr lang="en-US" sz="2200" b="1" dirty="0">
                <a:solidFill>
                  <a:schemeClr val="tx1"/>
                </a:solidFill>
                <a:effectLst/>
                <a:latin typeface="Arial"/>
                <a:cs typeface="Arial"/>
              </a:rPr>
              <a:t>API </a:t>
            </a:r>
            <a:r>
              <a:rPr lang="en-US" sz="2200" b="1" dirty="0" smtClean="0">
                <a:solidFill>
                  <a:schemeClr val="tx1"/>
                </a:solidFill>
                <a:effectLst/>
                <a:latin typeface="Arial"/>
                <a:cs typeface="Arial"/>
              </a:rPr>
              <a:t>Winners 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691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30.png" title="Scenario 3 Part C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8783"/>
            <a:ext cx="9189028" cy="71567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462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Scenario 3 Part C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855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A6F792-A9CC-48D2-9F4B-4530800FE59D}" type="slidenum">
              <a:rPr lang="en-US" smtClean="0">
                <a:latin typeface="Arial"/>
                <a:cs typeface="Arial"/>
              </a:rPr>
              <a:pPr>
                <a:defRPr/>
              </a:pPr>
              <a:t>14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>
                <a:latin typeface="Arial"/>
                <a:cs typeface="Arial"/>
              </a:rPr>
              <a:t>Semantic search engine and biomedical knowledgebase </a:t>
            </a:r>
            <a:r>
              <a:rPr lang="en-US" dirty="0" smtClean="0">
                <a:latin typeface="Arial"/>
                <a:cs typeface="Arial"/>
              </a:rPr>
              <a:t>application</a:t>
            </a:r>
          </a:p>
          <a:p>
            <a:pPr marL="0" indent="0" algn="ctr">
              <a:buNone/>
            </a:pPr>
            <a:endParaRPr lang="en-US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1400" i="1" dirty="0">
                <a:latin typeface="Arial"/>
                <a:cs typeface="Arial"/>
                <a:hlinkClick r:id="rId2" tooltip="NLMPlus"/>
              </a:rPr>
              <a:t>http://www.nlmplus.com</a:t>
            </a:r>
            <a:endParaRPr lang="en-US" sz="1400" i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dirty="0">
              <a:latin typeface="Arial"/>
              <a:cs typeface="Arial"/>
            </a:endParaRPr>
          </a:p>
          <a:p>
            <a:endParaRPr lang="en-US" dirty="0"/>
          </a:p>
        </p:txBody>
      </p:sp>
      <p:pic>
        <p:nvPicPr>
          <p:cNvPr id="18436" name="Picture 4" title="NLMPlus: semantic search engine and biomedical knowledgebase applicati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0" y="2347711"/>
            <a:ext cx="7302322" cy="1426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ffectLst/>
                <a:latin typeface="Arial"/>
                <a:cs typeface="Arial"/>
              </a:rPr>
              <a:t>NLM Show Off Your Apps</a:t>
            </a:r>
            <a:br>
              <a:rPr lang="en-US" b="1" dirty="0">
                <a:effectLst/>
                <a:latin typeface="Arial"/>
                <a:cs typeface="Arial"/>
              </a:rPr>
            </a:br>
            <a:r>
              <a:rPr lang="en-US" sz="2200" b="1" dirty="0">
                <a:solidFill>
                  <a:schemeClr val="tx1"/>
                </a:solidFill>
                <a:effectLst/>
                <a:latin typeface="Arial"/>
                <a:cs typeface="Arial"/>
              </a:rPr>
              <a:t>API </a:t>
            </a:r>
            <a:r>
              <a:rPr lang="en-US" sz="2200" b="1" dirty="0" smtClean="0">
                <a:solidFill>
                  <a:schemeClr val="tx1"/>
                </a:solidFill>
                <a:effectLst/>
                <a:latin typeface="Arial"/>
                <a:cs typeface="Arial"/>
              </a:rPr>
              <a:t>Winners  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396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A6F792-A9CC-48D2-9F4B-4530800FE59D}" type="slidenum">
              <a:rPr lang="en-US" smtClean="0">
                <a:latin typeface="Arial"/>
                <a:cs typeface="Arial"/>
              </a:rPr>
              <a:pPr>
                <a:defRPr/>
              </a:pPr>
              <a:t>15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55656" y="1513951"/>
            <a:ext cx="7772400" cy="4846656"/>
          </a:xfrm>
        </p:spPr>
        <p:txBody>
          <a:bodyPr>
            <a:normAutofit fontScale="92500" lnSpcReduction="10000"/>
          </a:bodyPr>
          <a:lstStyle/>
          <a:p>
            <a:endParaRPr lang="en-US" sz="3600" b="1" dirty="0" smtClean="0">
              <a:latin typeface="Arial"/>
              <a:cs typeface="Arial"/>
            </a:endParaRPr>
          </a:p>
          <a:p>
            <a:endParaRPr lang="en-US" sz="3600" b="1" dirty="0">
              <a:latin typeface="Arial"/>
              <a:cs typeface="Arial"/>
            </a:endParaRPr>
          </a:p>
          <a:p>
            <a:endParaRPr lang="en-US" sz="3600" b="1" dirty="0" smtClean="0">
              <a:latin typeface="Arial"/>
              <a:cs typeface="Arial"/>
            </a:endParaRPr>
          </a:p>
          <a:p>
            <a:endParaRPr lang="en-US" sz="3600" b="1" dirty="0">
              <a:latin typeface="Arial"/>
              <a:cs typeface="Arial"/>
            </a:endParaRPr>
          </a:p>
          <a:p>
            <a:endParaRPr lang="en-US" sz="3600" b="1" dirty="0" smtClean="0">
              <a:latin typeface="Arial"/>
              <a:cs typeface="Arial"/>
            </a:endParaRPr>
          </a:p>
          <a:p>
            <a:endParaRPr lang="en-US" sz="3600" b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sz="3600" b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3000" b="1" dirty="0" smtClean="0">
                <a:latin typeface="Arial"/>
                <a:cs typeface="Arial"/>
              </a:rPr>
              <a:t>KNALIJ</a:t>
            </a:r>
            <a:r>
              <a:rPr lang="en-US" sz="3000" dirty="0">
                <a:latin typeface="Arial"/>
                <a:cs typeface="Arial"/>
              </a:rPr>
              <a:t>: ‘Big Data’ visualization </a:t>
            </a:r>
            <a:r>
              <a:rPr lang="en-US" sz="3000" dirty="0" smtClean="0">
                <a:latin typeface="Arial"/>
                <a:cs typeface="Arial"/>
              </a:rPr>
              <a:t>tool</a:t>
            </a:r>
          </a:p>
          <a:p>
            <a:pPr marL="0" indent="0" algn="ctr">
              <a:buNone/>
            </a:pPr>
            <a:r>
              <a:rPr lang="en-US" sz="1400" i="1" dirty="0" smtClean="0">
                <a:latin typeface="Arial"/>
                <a:cs typeface="Arial"/>
                <a:hlinkClick r:id="rId2" tooltip="KNALIJ.com"/>
              </a:rPr>
              <a:t>http</a:t>
            </a:r>
            <a:r>
              <a:rPr lang="en-US" sz="1400" i="1" dirty="0">
                <a:latin typeface="Arial"/>
                <a:cs typeface="Arial"/>
                <a:hlinkClick r:id="rId2" tooltip="KNALIJ.com"/>
              </a:rPr>
              <a:t>://</a:t>
            </a:r>
            <a:r>
              <a:rPr lang="en-US" sz="1400" i="1" dirty="0" smtClean="0">
                <a:latin typeface="Arial"/>
                <a:cs typeface="Arial"/>
                <a:hlinkClick r:id="rId2" tooltip="KNALIJ.com"/>
              </a:rPr>
              <a:t>knalij.com</a:t>
            </a: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9458" name="Picture 2" descr="http://s3.amazonaws.com/challengepost/photos/production/21298/solution_photos/xlarge.gif?1314843102" title="KNALIJ: 'Big Data' visualization too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3" b="18741"/>
          <a:stretch/>
        </p:blipFill>
        <p:spPr bwMode="auto">
          <a:xfrm>
            <a:off x="381000" y="1600200"/>
            <a:ext cx="7957868" cy="3683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ffectLst/>
                <a:latin typeface="Arial"/>
                <a:cs typeface="Arial"/>
              </a:rPr>
              <a:t>NLM Show Off Your Apps</a:t>
            </a:r>
            <a:br>
              <a:rPr lang="en-US" b="1" dirty="0">
                <a:effectLst/>
                <a:latin typeface="Arial"/>
                <a:cs typeface="Arial"/>
              </a:rPr>
            </a:br>
            <a:r>
              <a:rPr lang="en-US" sz="2200" b="1" dirty="0">
                <a:solidFill>
                  <a:schemeClr val="tx1"/>
                </a:solidFill>
                <a:effectLst/>
                <a:latin typeface="Arial"/>
                <a:cs typeface="Arial"/>
              </a:rPr>
              <a:t>API </a:t>
            </a:r>
            <a:r>
              <a:rPr lang="en-US" sz="2200" b="1" dirty="0" smtClean="0">
                <a:solidFill>
                  <a:schemeClr val="tx1"/>
                </a:solidFill>
                <a:effectLst/>
                <a:latin typeface="Arial"/>
                <a:cs typeface="Arial"/>
              </a:rPr>
              <a:t>Winners   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177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A6F792-A9CC-48D2-9F4B-4530800FE59D}" type="slidenum">
              <a:rPr lang="en-US" smtClean="0">
                <a:latin typeface="Arial"/>
                <a:cs typeface="Arial"/>
              </a:rPr>
              <a:pPr>
                <a:defRPr/>
              </a:pPr>
              <a:t>16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26745" y="4071552"/>
            <a:ext cx="5867401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Arial"/>
                <a:cs typeface="Arial"/>
              </a:rPr>
              <a:t>through the power of APIs</a:t>
            </a:r>
          </a:p>
          <a:p>
            <a:pPr algn="ctr">
              <a:lnSpc>
                <a:spcPct val="150000"/>
              </a:lnSpc>
            </a:pPr>
            <a:endParaRPr lang="en-US" sz="3200" b="1" dirty="0" smtClean="0">
              <a:latin typeface="Arial"/>
              <a:cs typeface="Arial"/>
            </a:endParaRPr>
          </a:p>
          <a:p>
            <a:pPr algn="ctr">
              <a:lnSpc>
                <a:spcPct val="150000"/>
              </a:lnSpc>
            </a:pPr>
            <a:r>
              <a:rPr lang="hr-HR" dirty="0">
                <a:solidFill>
                  <a:srgbClr val="FFFF00"/>
                </a:solidFill>
                <a:latin typeface="Arial"/>
                <a:cs typeface="Arial"/>
                <a:hlinkClick r:id="rId2" tooltip="http://www.nlm.nih.gov/api"/>
              </a:rPr>
              <a:t>http://</a:t>
            </a:r>
            <a:r>
              <a:rPr lang="hr-HR" dirty="0" smtClean="0">
                <a:solidFill>
                  <a:srgbClr val="FFFF00"/>
                </a:solidFill>
                <a:latin typeface="Arial"/>
                <a:cs typeface="Arial"/>
                <a:hlinkClick r:id="rId2" tooltip="http://www.nlm.nih.gov/api"/>
              </a:rPr>
              <a:t>www.nlm.nih.gov/api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6746" y="2280852"/>
            <a:ext cx="5867401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FFFF00"/>
                </a:solidFill>
                <a:latin typeface="Arial"/>
                <a:cs typeface="Arial"/>
              </a:rPr>
              <a:t>Innovation</a:t>
            </a:r>
            <a:endParaRPr lang="en-US" sz="80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9693" y="2280852"/>
            <a:ext cx="3621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Innovators like you are fueling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42340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Innovators like you are fueling innovation through the power of APIs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662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A6F792-A9CC-48D2-9F4B-4530800FE59D}" type="slidenum">
              <a:rPr lang="en-US" smtClean="0">
                <a:latin typeface="Arial"/>
                <a:cs typeface="Arial"/>
              </a:rPr>
              <a:pPr>
                <a:defRPr/>
              </a:pPr>
              <a:t>17</a:t>
            </a:fld>
            <a:endParaRPr lang="en-US">
              <a:latin typeface="Arial"/>
              <a:cs typeface="Arial"/>
            </a:endParaRPr>
          </a:p>
        </p:txBody>
      </p:sp>
      <p:pic>
        <p:nvPicPr>
          <p:cNvPr id="1028" name="Picture 4" title="Todd Park wants YOU to be a health data innova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020" y="184826"/>
            <a:ext cx="5257800" cy="65722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345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Todd Park wants you to be a Health Data Innovator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604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A6F792-A9CC-48D2-9F4B-4530800FE59D}" type="slidenum">
              <a:rPr lang="en-US" smtClean="0">
                <a:latin typeface="Arial"/>
                <a:cs typeface="Arial"/>
              </a:rPr>
              <a:pPr>
                <a:defRPr/>
              </a:pPr>
              <a:t>18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8786" y="1566196"/>
            <a:ext cx="6384414" cy="284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FFFF00"/>
                </a:solidFill>
                <a:latin typeface="Arial"/>
                <a:cs typeface="Arial"/>
              </a:rPr>
              <a:t>INNOVATORS </a:t>
            </a:r>
            <a:r>
              <a:rPr lang="en-US" sz="5400" b="1" dirty="0">
                <a:latin typeface="Arial"/>
                <a:cs typeface="Arial"/>
              </a:rPr>
              <a:t>G</a:t>
            </a:r>
            <a:r>
              <a:rPr lang="en-US" sz="5400" b="1" dirty="0" smtClean="0">
                <a:latin typeface="Arial"/>
                <a:cs typeface="Arial"/>
              </a:rPr>
              <a:t>et Ready!</a:t>
            </a:r>
            <a:endParaRPr lang="en-US" sz="6600" b="1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617" y="-685800"/>
            <a:ext cx="7772400" cy="685800"/>
          </a:xfrm>
        </p:spPr>
        <p:txBody>
          <a:bodyPr/>
          <a:lstStyle/>
          <a:p>
            <a:r>
              <a:rPr lang="en-US" sz="1000" b="1" dirty="0">
                <a:solidFill>
                  <a:srgbClr val="FFFF00"/>
                </a:solidFill>
                <a:latin typeface="Arial"/>
                <a:cs typeface="Arial"/>
              </a:rPr>
              <a:t>INNOVATORS </a:t>
            </a:r>
            <a:r>
              <a:rPr lang="en-US" sz="1000" b="1" dirty="0">
                <a:latin typeface="Arial"/>
                <a:cs typeface="Arial"/>
              </a:rPr>
              <a:t>Get Ready</a:t>
            </a:r>
            <a:r>
              <a:rPr lang="en-US" sz="1000" b="1" dirty="0" smtClean="0">
                <a:latin typeface="Arial"/>
                <a:cs typeface="Arial"/>
              </a:rPr>
              <a:t>!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0636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1AAE5-9376-47BC-98A2-C88CB658FCE2}" type="slidenum">
              <a:rPr lang="en-US" smtClean="0">
                <a:latin typeface="Arial"/>
                <a:cs typeface="Arial"/>
              </a:rPr>
              <a:pPr/>
              <a:t>19</a:t>
            </a:fld>
            <a:endParaRPr lang="en-US">
              <a:latin typeface="Arial"/>
              <a:cs typeface="Arial"/>
            </a:endParaRPr>
          </a:p>
        </p:txBody>
      </p:sp>
      <p:pic>
        <p:nvPicPr>
          <p:cNvPr id="10" name="Picture 9" descr="slide19.png" title="Activity Forma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3" y="1555829"/>
            <a:ext cx="8015706" cy="4547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 extrusionH="152400">
            <a:bevelT w="165100" h="152400" prst="coolSlant"/>
            <a:bevelB w="152400" h="152400"/>
          </a:sp3d>
        </p:spPr>
        <p:txBody>
          <a:bodyPr/>
          <a:lstStyle/>
          <a:p>
            <a:r>
              <a:rPr lang="en-US" sz="4800" b="1" dirty="0">
                <a:solidFill>
                  <a:srgbClr val="FFFF00"/>
                </a:solidFill>
                <a:effectLst/>
                <a:latin typeface="Arial"/>
                <a:cs typeface="Arial"/>
              </a:rPr>
              <a:t>Activity Format</a:t>
            </a:r>
          </a:p>
        </p:txBody>
      </p:sp>
    </p:spTree>
    <p:extLst>
      <p:ext uri="{BB962C8B-B14F-4D97-AF65-F5344CB8AC3E}">
        <p14:creationId xmlns:p14="http://schemas.microsoft.com/office/powerpoint/2010/main" val="227819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j-lt"/>
              </a:rPr>
              <a:t>Panelists and their APIs</a:t>
            </a:r>
            <a:endParaRPr lang="en-US" b="1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65300"/>
            <a:ext cx="7772400" cy="43307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latin typeface="+mj-lt"/>
              </a:rPr>
              <a:t>Eric Sayers </a:t>
            </a:r>
            <a:r>
              <a:rPr lang="en-US" dirty="0" smtClean="0">
                <a:latin typeface="+mj-lt"/>
              </a:rPr>
              <a:t>– </a:t>
            </a:r>
            <a:r>
              <a:rPr lang="en-US" sz="2100" dirty="0" err="1" smtClean="0">
                <a:latin typeface="+mj-lt"/>
              </a:rPr>
              <a:t>Entrez</a:t>
            </a:r>
            <a:r>
              <a:rPr lang="en-US" sz="2100" dirty="0" smtClean="0">
                <a:latin typeface="+mj-lt"/>
              </a:rPr>
              <a:t> utilities</a:t>
            </a:r>
            <a:endParaRPr lang="en-US" dirty="0" smtClean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+mj-lt"/>
              </a:rPr>
              <a:t>Loren </a:t>
            </a:r>
            <a:r>
              <a:rPr lang="en-US" b="1" dirty="0" err="1" smtClean="0">
                <a:latin typeface="+mj-lt"/>
              </a:rPr>
              <a:t>Frant</a:t>
            </a:r>
            <a:r>
              <a:rPr lang="en-US" b="1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– </a:t>
            </a:r>
            <a:r>
              <a:rPr lang="en-US" sz="2100" dirty="0" err="1" smtClean="0">
                <a:latin typeface="+mj-lt"/>
              </a:rPr>
              <a:t>MedlinePlus</a:t>
            </a:r>
            <a:r>
              <a:rPr lang="en-US" sz="2100" dirty="0" smtClean="0">
                <a:latin typeface="+mj-lt"/>
              </a:rPr>
              <a:t> Connect</a:t>
            </a:r>
            <a:endParaRPr lang="en-US" dirty="0" smtClean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+mj-lt"/>
              </a:rPr>
              <a:t>Steven </a:t>
            </a:r>
            <a:r>
              <a:rPr lang="en-US" b="1" dirty="0" err="1" smtClean="0">
                <a:latin typeface="+mj-lt"/>
              </a:rPr>
              <a:t>Emrick</a:t>
            </a:r>
            <a:r>
              <a:rPr lang="en-US" b="1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– </a:t>
            </a:r>
            <a:r>
              <a:rPr lang="en-US" sz="2100" dirty="0" smtClean="0">
                <a:latin typeface="+mj-lt"/>
              </a:rPr>
              <a:t>UMLS Terminology Services</a:t>
            </a:r>
            <a:endParaRPr lang="en-US" dirty="0" smtClean="0">
              <a:latin typeface="+mj-lt"/>
            </a:endParaRPr>
          </a:p>
          <a:p>
            <a:pPr lvl="1">
              <a:lnSpc>
                <a:spcPct val="150000"/>
              </a:lnSpc>
            </a:pPr>
            <a:r>
              <a:rPr lang="en-US" b="1" dirty="0" smtClean="0">
                <a:latin typeface="+mj-lt"/>
              </a:rPr>
              <a:t>Olivier Bodenreider </a:t>
            </a:r>
            <a:r>
              <a:rPr lang="en-US" dirty="0" smtClean="0">
                <a:latin typeface="+mj-lt"/>
              </a:rPr>
              <a:t>– </a:t>
            </a:r>
            <a:r>
              <a:rPr lang="en-US" sz="1700" dirty="0" smtClean="0">
                <a:latin typeface="+mj-lt"/>
              </a:rPr>
              <a:t>drug-related APIs</a:t>
            </a:r>
            <a:endParaRPr lang="en-US" dirty="0" smtClean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+mj-lt"/>
              </a:rPr>
              <a:t>David Hale </a:t>
            </a:r>
            <a:r>
              <a:rPr lang="en-US" dirty="0" smtClean="0">
                <a:latin typeface="+mj-lt"/>
              </a:rPr>
              <a:t>– </a:t>
            </a:r>
            <a:r>
              <a:rPr lang="en-US" sz="2100" dirty="0" smtClean="0">
                <a:latin typeface="+mj-lt"/>
              </a:rPr>
              <a:t>Pillbox</a:t>
            </a:r>
            <a:endParaRPr lang="en-US" dirty="0" smtClean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+mj-lt"/>
              </a:rPr>
              <a:t>Nicholas Ide </a:t>
            </a:r>
            <a:r>
              <a:rPr lang="en-US" dirty="0" smtClean="0">
                <a:latin typeface="+mj-lt"/>
              </a:rPr>
              <a:t>– </a:t>
            </a:r>
            <a:r>
              <a:rPr lang="en-US" sz="2100" dirty="0" smtClean="0">
                <a:latin typeface="+mj-lt"/>
              </a:rPr>
              <a:t>Clinical Trials</a:t>
            </a:r>
            <a:endParaRPr lang="en-US" dirty="0" smtClean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+mj-lt"/>
              </a:rPr>
              <a:t>Francois Lang </a:t>
            </a:r>
            <a:r>
              <a:rPr lang="en-US" dirty="0" smtClean="0">
                <a:latin typeface="+mj-lt"/>
              </a:rPr>
              <a:t>– </a:t>
            </a:r>
            <a:r>
              <a:rPr lang="en-US" sz="2100" dirty="0" err="1" smtClean="0">
                <a:latin typeface="+mj-lt"/>
              </a:rPr>
              <a:t>MetaMap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E4CF6-20C9-48DB-87EC-FEC80DADD823}" type="slidenum">
              <a:rPr lang="en-US" smtClean="0">
                <a:latin typeface="+mj-lt"/>
              </a:rPr>
              <a:pPr>
                <a:defRPr/>
              </a:pPr>
              <a:t>2</a:t>
            </a:fld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500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20.png" title="NLM API Overview - Polynesian Island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8471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462" y="-685799"/>
            <a:ext cx="7772400" cy="685800"/>
          </a:xfrm>
        </p:spPr>
        <p:txBody>
          <a:bodyPr>
            <a:norm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Polynesian Islands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88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A6F792-A9CC-48D2-9F4B-4530800FE59D}" type="slidenum">
              <a:rPr lang="en-US" smtClean="0">
                <a:latin typeface="Arial"/>
                <a:cs typeface="Arial"/>
              </a:rPr>
              <a:pPr>
                <a:defRPr/>
              </a:pPr>
              <a:t>21</a:t>
            </a:fld>
            <a:endParaRPr lang="en-US">
              <a:latin typeface="Arial"/>
              <a:cs typeface="Arial"/>
            </a:endParaRPr>
          </a:p>
        </p:txBody>
      </p:sp>
      <p:pic>
        <p:nvPicPr>
          <p:cNvPr id="1027" name="Picture 3" descr=" " title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879" y="914400"/>
            <a:ext cx="6459914" cy="4838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167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Image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71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8CEBF-0A94-44FB-B84E-7C5F562E96AB}" type="slidenum">
              <a:rPr lang="en-US" smtClean="0">
                <a:latin typeface="Arial"/>
                <a:cs typeface="Arial"/>
              </a:rPr>
              <a:pPr>
                <a:defRPr/>
              </a:pPr>
              <a:t>22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6254" y="4847426"/>
            <a:ext cx="4647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API presentations to begin NOW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19082" y="1536742"/>
            <a:ext cx="5973097" cy="31854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Innovators</a:t>
            </a:r>
          </a:p>
          <a:p>
            <a:pPr algn="ctr">
              <a:lnSpc>
                <a:spcPct val="150000"/>
              </a:lnSpc>
            </a:pPr>
            <a:r>
              <a:rPr lang="en-US" sz="8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BE ALERT!</a:t>
            </a:r>
            <a:endParaRPr lang="en-US" sz="8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9430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Innovators BE ALERT! API presentations to begin NOW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182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Sample Challenge Question</a:t>
            </a:r>
            <a:endParaRPr 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 personal health record (PHR) system displays the list of medications prescribed to a patient based on the proprietary drug vocabulary 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Micromedex RED BOOK (code 111574). 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You want to enrich the system with 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drug information for patients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8CEBF-0A94-44FB-B84E-7C5F562E96AB}" type="slidenum">
              <a:rPr smtClean="0">
                <a:solidFill>
                  <a:srgbClr val="BDD7E5"/>
                </a:solidFill>
                <a:latin typeface="Arial"/>
                <a:cs typeface="Arial"/>
              </a:rPr>
              <a:pPr>
                <a:defRPr/>
              </a:pPr>
              <a:t>23</a:t>
            </a:fld>
            <a:endParaRPr>
              <a:solidFill>
                <a:srgbClr val="BDD7E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342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24.png" title="NLM API Overview Char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4368"/>
            <a:ext cx="9170519" cy="71423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540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NLM API Overview Chart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936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NCBI E-Utilities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i="1" dirty="0" smtClean="0">
                <a:latin typeface="Arial"/>
                <a:cs typeface="Arial"/>
              </a:rPr>
              <a:t>by</a:t>
            </a:r>
            <a:endParaRPr lang="en-US" i="1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Eric W. Sayers, PhD</a:t>
            </a:r>
          </a:p>
          <a:p>
            <a:r>
              <a:rPr lang="en-US" dirty="0" smtClean="0">
                <a:latin typeface="Arial"/>
                <a:cs typeface="Arial"/>
              </a:rPr>
              <a:t>NCBI/NLM/NIH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100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 anchor="ctr"/>
          <a:lstStyle/>
          <a:p>
            <a:r>
              <a:rPr lang="en-US" b="1" dirty="0">
                <a:latin typeface="Arial"/>
                <a:cs typeface="Arial"/>
              </a:rPr>
              <a:t>The </a:t>
            </a:r>
            <a:r>
              <a:rPr lang="en-US" b="1" dirty="0" smtClean="0">
                <a:latin typeface="Arial"/>
                <a:cs typeface="Arial"/>
              </a:rPr>
              <a:t>E-utilities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2" name="Picture 1" descr="slide26.png" title="E-utilities affix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141"/>
            <a:ext cx="8881280" cy="519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5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.png" title="E-utilities: data availabl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" y="695355"/>
            <a:ext cx="9143391" cy="61626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E-Utilities: Data Available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983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120" y="673947"/>
            <a:ext cx="7772400" cy="685800"/>
          </a:xfrm>
        </p:spPr>
        <p:txBody>
          <a:bodyPr/>
          <a:lstStyle/>
          <a:p>
            <a:r>
              <a:rPr lang="en-US" sz="4400" b="1" dirty="0" smtClean="0">
                <a:latin typeface="Arial"/>
                <a:cs typeface="Arial"/>
              </a:rPr>
              <a:t>Databases for Today…</a:t>
            </a:r>
            <a:endParaRPr lang="en-US" sz="4400" b="1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26827"/>
            <a:ext cx="7772400" cy="357632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"/>
                <a:cs typeface="Arial"/>
              </a:rPr>
              <a:t>PubMed</a:t>
            </a:r>
            <a:r>
              <a:rPr lang="en-US" dirty="0" smtClean="0">
                <a:latin typeface="Arial"/>
                <a:cs typeface="Arial"/>
              </a:rPr>
              <a:t> – biomedical literature abstracts</a:t>
            </a:r>
          </a:p>
          <a:p>
            <a:endParaRPr lang="en-US" sz="1800" dirty="0" smtClean="0"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PubMed Central (PMC) </a:t>
            </a:r>
            <a:r>
              <a:rPr lang="en-US" dirty="0" smtClean="0">
                <a:latin typeface="Arial"/>
                <a:cs typeface="Arial"/>
              </a:rPr>
              <a:t>– full text articles</a:t>
            </a:r>
          </a:p>
          <a:p>
            <a:endParaRPr lang="en-US" sz="1800" dirty="0" smtClean="0"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Gene</a:t>
            </a:r>
            <a:r>
              <a:rPr lang="en-US" dirty="0" smtClean="0">
                <a:latin typeface="Arial"/>
                <a:cs typeface="Arial"/>
              </a:rPr>
              <a:t> – summary of data about a particular gene (sequences, function, expression, etc.)</a:t>
            </a:r>
          </a:p>
          <a:p>
            <a:endParaRPr lang="en-US" sz="1800" dirty="0" smtClean="0">
              <a:latin typeface="Arial"/>
              <a:cs typeface="Arial"/>
            </a:endParaRPr>
          </a:p>
          <a:p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PubChem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– chemicals and drug screens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E4CF6-20C9-48DB-87EC-FEC80DADD823}" type="slidenum">
              <a:rPr lang="en-US" smtClean="0">
                <a:latin typeface="Arial"/>
                <a:cs typeface="Arial"/>
              </a:rPr>
              <a:pPr>
                <a:defRPr/>
              </a:pPr>
              <a:t>28</a:t>
            </a:fld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321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E4CF6-20C9-48DB-87EC-FEC80DADD823}" type="slidenum">
              <a:rPr lang="en-US" smtClean="0">
                <a:latin typeface="Arial"/>
                <a:cs typeface="Arial"/>
              </a:rPr>
              <a:pPr>
                <a:defRPr/>
              </a:pPr>
              <a:t>29</a:t>
            </a:fld>
            <a:endParaRPr lang="en-US">
              <a:latin typeface="Arial"/>
              <a:cs typeface="Arial"/>
            </a:endParaRPr>
          </a:p>
        </p:txBody>
      </p:sp>
      <p:pic>
        <p:nvPicPr>
          <p:cNvPr id="3" name="Picture 2" descr="slide29.png" title="Sources of dat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04" y="1574478"/>
            <a:ext cx="8625265" cy="4358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>
                <a:latin typeface="Arial"/>
                <a:cs typeface="Arial"/>
              </a:rPr>
              <a:t>Sources of Data</a:t>
            </a:r>
            <a:endParaRPr lang="en-US" sz="4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992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22300"/>
            <a:ext cx="7772400" cy="685800"/>
          </a:xfrm>
        </p:spPr>
        <p:txBody>
          <a:bodyPr/>
          <a:lstStyle/>
          <a:p>
            <a:r>
              <a:rPr lang="en-US" sz="4400" b="1" dirty="0" smtClean="0">
                <a:latin typeface="+mj-lt"/>
              </a:rPr>
              <a:t>More Experts…</a:t>
            </a:r>
            <a:endParaRPr lang="en-US" sz="4400" b="1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2095500"/>
            <a:ext cx="7772400" cy="36957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b="1" dirty="0" smtClean="0">
                <a:latin typeface="+mj-lt"/>
              </a:rPr>
              <a:t>Dianne </a:t>
            </a:r>
            <a:r>
              <a:rPr lang="en-US" b="1" dirty="0" err="1" smtClean="0">
                <a:latin typeface="+mj-lt"/>
              </a:rPr>
              <a:t>Babski</a:t>
            </a:r>
            <a:r>
              <a:rPr lang="en-US" b="1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– </a:t>
            </a:r>
            <a:r>
              <a:rPr lang="en-US" sz="2000" dirty="0" smtClean="0">
                <a:latin typeface="+mj-lt"/>
              </a:rPr>
              <a:t>NLM API Showcase</a:t>
            </a:r>
            <a:endParaRPr lang="en-US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b="1" dirty="0" smtClean="0">
                <a:latin typeface="+mj-lt"/>
              </a:rPr>
              <a:t>Stephanie Dennis </a:t>
            </a:r>
            <a:r>
              <a:rPr lang="en-US" dirty="0" smtClean="0">
                <a:latin typeface="+mj-lt"/>
              </a:rPr>
              <a:t>– </a:t>
            </a:r>
            <a:r>
              <a:rPr lang="en-US" sz="2000" dirty="0" err="1" smtClean="0">
                <a:latin typeface="+mj-lt"/>
              </a:rPr>
              <a:t>MedlinePlus</a:t>
            </a:r>
            <a:r>
              <a:rPr lang="en-US" sz="2000" dirty="0" smtClean="0">
                <a:latin typeface="+mj-lt"/>
              </a:rPr>
              <a:t> Connect</a:t>
            </a:r>
            <a:endParaRPr lang="en-US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b="1" dirty="0" smtClean="0">
                <a:latin typeface="+mj-lt"/>
              </a:rPr>
              <a:t>Suresh Srinivasan </a:t>
            </a:r>
            <a:r>
              <a:rPr lang="en-US" dirty="0" smtClean="0">
                <a:latin typeface="+mj-lt"/>
              </a:rPr>
              <a:t>– </a:t>
            </a:r>
            <a:r>
              <a:rPr lang="en-US" sz="2000" dirty="0" smtClean="0">
                <a:latin typeface="+mj-lt"/>
              </a:rPr>
              <a:t>Terminology services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E4CF6-20C9-48DB-87EC-FEC80DADD823}" type="slidenum">
              <a:rPr lang="en-US" smtClean="0">
                <a:latin typeface="+mj-lt"/>
              </a:rPr>
              <a:pPr>
                <a:defRPr/>
              </a:pPr>
              <a:t>3</a:t>
            </a:fld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091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E4CF6-20C9-48DB-87EC-FEC80DADD823}" type="slidenum">
              <a:rPr lang="en-US" smtClean="0">
                <a:latin typeface="Arial"/>
                <a:cs typeface="Arial"/>
              </a:rPr>
              <a:pPr>
                <a:defRPr/>
              </a:pPr>
              <a:t>30</a:t>
            </a:fld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slide30.png" title="Selected E-utility function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42" y="1668906"/>
            <a:ext cx="7936463" cy="45107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Selected E-Utility Functions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704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E4CF6-20C9-48DB-87EC-FEC80DADD823}" type="slidenum">
              <a:rPr lang="en-US" smtClean="0">
                <a:latin typeface="Arial"/>
                <a:cs typeface="Arial"/>
              </a:rPr>
              <a:pPr>
                <a:defRPr/>
              </a:pPr>
              <a:t>31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970520" cy="4638675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>
                <a:latin typeface="Arial"/>
                <a:cs typeface="Arial"/>
              </a:rPr>
              <a:t>Esearch</a:t>
            </a:r>
            <a:endParaRPr lang="en-US" dirty="0" smtClean="0">
              <a:latin typeface="Arial"/>
              <a:cs typeface="Arial"/>
            </a:endParaRPr>
          </a:p>
          <a:p>
            <a:pPr lvl="1"/>
            <a:r>
              <a:rPr lang="en-US" dirty="0" err="1" smtClean="0">
                <a:latin typeface="Arial"/>
                <a:cs typeface="Arial"/>
              </a:rPr>
              <a:t>esearch.fcgi?</a:t>
            </a:r>
            <a:r>
              <a:rPr lang="en-US" dirty="0" err="1" smtClean="0">
                <a:solidFill>
                  <a:schemeClr val="accent2"/>
                </a:solidFill>
                <a:latin typeface="Arial"/>
                <a:cs typeface="Arial"/>
              </a:rPr>
              <a:t>db</a:t>
            </a:r>
            <a:r>
              <a:rPr lang="en-US" dirty="0" smtClean="0">
                <a:latin typeface="Arial"/>
                <a:cs typeface="Arial"/>
              </a:rPr>
              <a:t>=</a:t>
            </a:r>
            <a:r>
              <a:rPr lang="en-US" dirty="0" err="1" smtClean="0">
                <a:solidFill>
                  <a:schemeClr val="accent1"/>
                </a:solidFill>
                <a:latin typeface="Arial"/>
                <a:cs typeface="Arial"/>
              </a:rPr>
              <a:t>pccompound</a:t>
            </a:r>
            <a:r>
              <a:rPr lang="en-US" dirty="0" err="1" smtClean="0">
                <a:latin typeface="Arial"/>
                <a:cs typeface="Arial"/>
              </a:rPr>
              <a:t>&amp;</a:t>
            </a: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term</a:t>
            </a:r>
            <a:r>
              <a:rPr lang="en-US" dirty="0" smtClean="0">
                <a:latin typeface="Arial"/>
                <a:cs typeface="Arial"/>
              </a:rPr>
              <a:t>=</a:t>
            </a:r>
            <a:r>
              <a:rPr lang="en-US" dirty="0" err="1" smtClean="0">
                <a:solidFill>
                  <a:srgbClr val="66FF33"/>
                </a:solidFill>
                <a:latin typeface="Arial"/>
                <a:cs typeface="Arial"/>
              </a:rPr>
              <a:t>leflunomide</a:t>
            </a:r>
            <a:endParaRPr lang="en-US" dirty="0" smtClean="0">
              <a:solidFill>
                <a:srgbClr val="66FF33"/>
              </a:solidFill>
              <a:latin typeface="Arial"/>
              <a:cs typeface="Arial"/>
            </a:endParaRPr>
          </a:p>
          <a:p>
            <a:pPr lvl="1"/>
            <a:endParaRPr lang="en-US" dirty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Esummary</a:t>
            </a:r>
            <a:endParaRPr lang="en-US" dirty="0" smtClean="0">
              <a:latin typeface="Arial"/>
              <a:cs typeface="Arial"/>
            </a:endParaRPr>
          </a:p>
          <a:p>
            <a:pPr lvl="1"/>
            <a:r>
              <a:rPr lang="sv-SE" dirty="0" err="1" smtClean="0">
                <a:latin typeface="Arial"/>
                <a:cs typeface="Arial"/>
              </a:rPr>
              <a:t>esummary</a:t>
            </a:r>
            <a:r>
              <a:rPr lang="en-US" dirty="0" smtClean="0">
                <a:latin typeface="Arial"/>
                <a:cs typeface="Arial"/>
              </a:rPr>
              <a:t>.</a:t>
            </a:r>
            <a:r>
              <a:rPr lang="en-US" dirty="0" err="1" smtClean="0">
                <a:latin typeface="Arial"/>
                <a:cs typeface="Arial"/>
              </a:rPr>
              <a:t>fcgi?</a:t>
            </a: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db</a:t>
            </a:r>
            <a:r>
              <a:rPr lang="en-US" dirty="0" smtClean="0">
                <a:latin typeface="Arial"/>
                <a:cs typeface="Arial"/>
              </a:rPr>
              <a:t>=</a:t>
            </a:r>
            <a:r>
              <a:rPr lang="en-US" dirty="0" err="1" smtClean="0">
                <a:solidFill>
                  <a:srgbClr val="66FF33"/>
                </a:solidFill>
                <a:latin typeface="Arial"/>
                <a:cs typeface="Arial"/>
              </a:rPr>
              <a:t>gene</a:t>
            </a:r>
            <a:r>
              <a:rPr lang="en-US" dirty="0" err="1" smtClean="0">
                <a:latin typeface="Arial"/>
                <a:cs typeface="Arial"/>
              </a:rPr>
              <a:t>&amp;</a:t>
            </a: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id</a:t>
            </a:r>
            <a:r>
              <a:rPr lang="en-US" dirty="0" smtClean="0">
                <a:latin typeface="Arial"/>
                <a:cs typeface="Arial"/>
              </a:rPr>
              <a:t>=</a:t>
            </a:r>
            <a:r>
              <a:rPr lang="en-US" dirty="0" smtClean="0">
                <a:solidFill>
                  <a:srgbClr val="66FF33"/>
                </a:solidFill>
                <a:latin typeface="Arial"/>
                <a:cs typeface="Arial"/>
              </a:rPr>
              <a:t>&lt;</a:t>
            </a:r>
            <a:r>
              <a:rPr lang="en-US" dirty="0" err="1" smtClean="0">
                <a:solidFill>
                  <a:srgbClr val="66FF33"/>
                </a:solidFill>
                <a:latin typeface="Arial"/>
                <a:cs typeface="Arial"/>
              </a:rPr>
              <a:t>geneID</a:t>
            </a:r>
            <a:r>
              <a:rPr lang="en-US" dirty="0" smtClean="0">
                <a:solidFill>
                  <a:srgbClr val="66FF33"/>
                </a:solidFill>
                <a:latin typeface="Arial"/>
                <a:cs typeface="Arial"/>
              </a:rPr>
              <a:t>&gt;</a:t>
            </a:r>
          </a:p>
          <a:p>
            <a:pPr lvl="1"/>
            <a:endParaRPr lang="en-US" dirty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Efetch</a:t>
            </a:r>
            <a:endParaRPr lang="en-US" dirty="0" smtClean="0">
              <a:latin typeface="Arial"/>
              <a:cs typeface="Arial"/>
            </a:endParaRPr>
          </a:p>
          <a:p>
            <a:pPr lvl="1"/>
            <a:r>
              <a:rPr lang="en-US" dirty="0" err="1" smtClean="0">
                <a:latin typeface="Arial"/>
                <a:cs typeface="Arial"/>
              </a:rPr>
              <a:t>Efetch.fcgi?</a:t>
            </a: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db</a:t>
            </a:r>
            <a:r>
              <a:rPr lang="en-US" dirty="0" smtClean="0">
                <a:latin typeface="Arial"/>
                <a:cs typeface="Arial"/>
              </a:rPr>
              <a:t>=</a:t>
            </a:r>
            <a:r>
              <a:rPr lang="en-US" dirty="0" err="1" smtClean="0">
                <a:solidFill>
                  <a:srgbClr val="66FF33"/>
                </a:solidFill>
                <a:latin typeface="Arial"/>
                <a:cs typeface="Arial"/>
              </a:rPr>
              <a:t>pmc</a:t>
            </a:r>
            <a:r>
              <a:rPr lang="en-US" dirty="0" err="1" smtClean="0">
                <a:latin typeface="Arial"/>
                <a:cs typeface="Arial"/>
              </a:rPr>
              <a:t>&amp;</a:t>
            </a: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id</a:t>
            </a:r>
            <a:r>
              <a:rPr lang="en-US" dirty="0" smtClean="0">
                <a:latin typeface="Arial"/>
                <a:cs typeface="Arial"/>
              </a:rPr>
              <a:t>=</a:t>
            </a:r>
            <a:r>
              <a:rPr lang="en-US" dirty="0" smtClean="0">
                <a:solidFill>
                  <a:srgbClr val="66FF33"/>
                </a:solidFill>
                <a:latin typeface="Arial"/>
                <a:cs typeface="Arial"/>
              </a:rPr>
              <a:t>&lt;</a:t>
            </a:r>
            <a:r>
              <a:rPr lang="en-US" dirty="0" err="1" smtClean="0">
                <a:solidFill>
                  <a:srgbClr val="66FF33"/>
                </a:solidFill>
                <a:latin typeface="Arial"/>
                <a:cs typeface="Arial"/>
              </a:rPr>
              <a:t>pmcID</a:t>
            </a:r>
            <a:r>
              <a:rPr lang="en-US" dirty="0" smtClean="0">
                <a:solidFill>
                  <a:srgbClr val="66FF33"/>
                </a:solidFill>
                <a:latin typeface="Arial"/>
                <a:cs typeface="Arial"/>
              </a:rPr>
              <a:t>&gt;</a:t>
            </a:r>
            <a:r>
              <a:rPr lang="en-US" dirty="0" smtClean="0">
                <a:latin typeface="Arial"/>
                <a:cs typeface="Arial"/>
              </a:rPr>
              <a:t>&amp;</a:t>
            </a: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retmode</a:t>
            </a:r>
            <a:r>
              <a:rPr lang="en-US" dirty="0" smtClean="0">
                <a:latin typeface="Arial"/>
                <a:cs typeface="Arial"/>
              </a:rPr>
              <a:t>=</a:t>
            </a:r>
            <a:r>
              <a:rPr lang="en-US" dirty="0" smtClean="0">
                <a:solidFill>
                  <a:srgbClr val="66FF33"/>
                </a:solidFill>
                <a:latin typeface="Arial"/>
                <a:cs typeface="Arial"/>
              </a:rPr>
              <a:t>xml</a:t>
            </a:r>
          </a:p>
          <a:p>
            <a:pPr lvl="1"/>
            <a:endParaRPr lang="en-US" dirty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Elink</a:t>
            </a:r>
            <a:endParaRPr lang="en-US" dirty="0" smtClean="0">
              <a:latin typeface="Arial"/>
              <a:cs typeface="Arial"/>
            </a:endParaRPr>
          </a:p>
          <a:p>
            <a:pPr lvl="1"/>
            <a:r>
              <a:rPr lang="en-US" dirty="0" err="1" smtClean="0">
                <a:latin typeface="Arial"/>
                <a:cs typeface="Arial"/>
              </a:rPr>
              <a:t>elink.fcgi?</a:t>
            </a: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dbfrom</a:t>
            </a:r>
            <a:r>
              <a:rPr lang="en-US" dirty="0" smtClean="0">
                <a:latin typeface="Arial"/>
                <a:cs typeface="Arial"/>
              </a:rPr>
              <a:t>=</a:t>
            </a:r>
            <a:r>
              <a:rPr lang="en-US" dirty="0" err="1" smtClean="0">
                <a:solidFill>
                  <a:srgbClr val="66FF33"/>
                </a:solidFill>
                <a:latin typeface="Arial"/>
                <a:cs typeface="Arial"/>
              </a:rPr>
              <a:t>pubmed</a:t>
            </a:r>
            <a:r>
              <a:rPr lang="en-US" dirty="0" err="1" smtClean="0">
                <a:latin typeface="Arial"/>
                <a:cs typeface="Arial"/>
              </a:rPr>
              <a:t>&amp;</a:t>
            </a: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db</a:t>
            </a:r>
            <a:r>
              <a:rPr lang="en-US" dirty="0" smtClean="0">
                <a:latin typeface="Arial"/>
                <a:cs typeface="Arial"/>
              </a:rPr>
              <a:t>=</a:t>
            </a:r>
            <a:r>
              <a:rPr lang="en-US" dirty="0" err="1" smtClean="0">
                <a:solidFill>
                  <a:srgbClr val="66FF33"/>
                </a:solidFill>
                <a:latin typeface="Arial"/>
                <a:cs typeface="Arial"/>
              </a:rPr>
              <a:t>pmc</a:t>
            </a:r>
            <a:r>
              <a:rPr lang="en-US" dirty="0" err="1" smtClean="0">
                <a:latin typeface="Arial"/>
                <a:cs typeface="Arial"/>
              </a:rPr>
              <a:t>&amp;</a:t>
            </a: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id</a:t>
            </a:r>
            <a:r>
              <a:rPr lang="en-US" dirty="0" smtClean="0">
                <a:latin typeface="Arial"/>
                <a:cs typeface="Arial"/>
              </a:rPr>
              <a:t>=</a:t>
            </a:r>
            <a:r>
              <a:rPr lang="en-US" dirty="0" smtClean="0">
                <a:solidFill>
                  <a:srgbClr val="66FF33"/>
                </a:solidFill>
                <a:latin typeface="Arial"/>
                <a:cs typeface="Arial"/>
              </a:rPr>
              <a:t>&lt;</a:t>
            </a:r>
            <a:r>
              <a:rPr lang="en-US" dirty="0" err="1" smtClean="0">
                <a:solidFill>
                  <a:srgbClr val="66FF33"/>
                </a:solidFill>
                <a:latin typeface="Arial"/>
                <a:cs typeface="Arial"/>
              </a:rPr>
              <a:t>pmid</a:t>
            </a:r>
            <a:r>
              <a:rPr lang="en-US" dirty="0" smtClean="0">
                <a:solidFill>
                  <a:srgbClr val="66FF33"/>
                </a:solidFill>
                <a:latin typeface="Arial"/>
                <a:cs typeface="Arial"/>
              </a:rPr>
              <a:t>&gt;</a:t>
            </a:r>
            <a:endParaRPr lang="en-US" dirty="0">
              <a:solidFill>
                <a:srgbClr val="66FF33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sz="4400" b="1" dirty="0" smtClean="0">
                <a:latin typeface="Arial"/>
                <a:cs typeface="Arial"/>
              </a:rPr>
              <a:t>Examples</a:t>
            </a:r>
            <a:endParaRPr lang="en-US" sz="4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594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E4CF6-20C9-48DB-87EC-FEC80DADD823}" type="slidenum">
              <a:rPr lang="en-US" smtClean="0">
                <a:latin typeface="Arial"/>
                <a:cs typeface="Arial"/>
              </a:rPr>
              <a:pPr>
                <a:defRPr/>
              </a:pPr>
              <a:t>32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3" name="Content Placeholder 2" title="eutils.ncbi.nlm.nih.gov"/>
          <p:cNvSpPr>
            <a:spLocks noGrp="1"/>
          </p:cNvSpPr>
          <p:nvPr>
            <p:ph idx="1"/>
          </p:nvPr>
        </p:nvSpPr>
        <p:spPr>
          <a:xfrm>
            <a:off x="685800" y="1371600"/>
            <a:ext cx="8382000" cy="44196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Arial"/>
                <a:cs typeface="Arial"/>
              </a:rPr>
              <a:t>Documentation</a:t>
            </a:r>
          </a:p>
          <a:p>
            <a:pPr lvl="1"/>
            <a:r>
              <a:rPr lang="en-US" dirty="0" smtClean="0">
                <a:latin typeface="Arial"/>
                <a:cs typeface="Arial"/>
                <a:hlinkClick r:id="rId2" action="ppaction://hlinkfile" tooltip="eutils.ncbi.nlm.nih.gov"/>
              </a:rPr>
              <a:t>eutils.ncbi.nlm.nih.gov</a:t>
            </a:r>
            <a:endParaRPr lang="en-US" dirty="0" smtClean="0">
              <a:solidFill>
                <a:srgbClr val="66FF33"/>
              </a:solidFill>
              <a:latin typeface="Arial"/>
              <a:cs typeface="Arial"/>
            </a:endParaRPr>
          </a:p>
          <a:p>
            <a:pPr lvl="1"/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E-mail announce list</a:t>
            </a:r>
          </a:p>
          <a:p>
            <a:pPr marL="0" indent="0">
              <a:buNone/>
            </a:pPr>
            <a:r>
              <a:rPr lang="fi-FI" sz="2000" dirty="0" smtClean="0">
                <a:latin typeface="Arial"/>
                <a:cs typeface="Arial"/>
                <a:hlinkClick r:id="rId3" tooltip="http://www.ncbi.nlm.nih.gov/mailman/listinfo/utilities-announce/"/>
              </a:rPr>
              <a:t>http://www.ncbi.nlm.nih.gov/mailman/listinfo/utilities-announce/</a:t>
            </a:r>
            <a:endParaRPr lang="en-US" sz="2000" dirty="0">
              <a:latin typeface="Arial"/>
              <a:cs typeface="Arial"/>
            </a:endParaRPr>
          </a:p>
          <a:p>
            <a:pPr lvl="1"/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Technical support</a:t>
            </a:r>
          </a:p>
          <a:p>
            <a:pPr lvl="1"/>
            <a:r>
              <a:rPr lang="en-US" dirty="0" smtClean="0">
                <a:latin typeface="Arial"/>
                <a:cs typeface="Arial"/>
                <a:hlinkClick r:id="rId4"/>
              </a:rPr>
              <a:t>eutilities@ncbi.nlm.nih.gov</a:t>
            </a:r>
            <a:endParaRPr lang="en-US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For More Information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080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33.png" title="NLM API Overview Char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3326"/>
            <a:ext cx="9194861" cy="71613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29" y="-685800"/>
            <a:ext cx="7772400" cy="685800"/>
          </a:xfrm>
        </p:spPr>
        <p:txBody>
          <a:bodyPr/>
          <a:lstStyle/>
          <a:p>
            <a:r>
              <a:rPr lang="en-US" sz="1000" dirty="0">
                <a:latin typeface="+mj-lt"/>
              </a:rPr>
              <a:t>NLM API Overview </a:t>
            </a:r>
            <a:r>
              <a:rPr lang="en-US" sz="1000" dirty="0" smtClean="0">
                <a:latin typeface="+mj-lt"/>
              </a:rPr>
              <a:t>Chart 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805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86199"/>
            <a:ext cx="7772400" cy="2257213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</a:p>
          <a:p>
            <a:endParaRPr lang="en-US" i="1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Loren Frant</a:t>
            </a: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Loren.Frant@nih.gov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MedlinePlus Connect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384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676400"/>
            <a:ext cx="4038600" cy="5181600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en-US" sz="3600" dirty="0" smtClean="0">
                <a:latin typeface="Arial"/>
                <a:cs typeface="Arial"/>
              </a:rPr>
              <a:t>Reliable, authoritative</a:t>
            </a:r>
          </a:p>
          <a:p>
            <a:pPr>
              <a:spcAft>
                <a:spcPts val="600"/>
              </a:spcAft>
            </a:pPr>
            <a:r>
              <a:rPr lang="en-US" sz="3600" dirty="0" smtClean="0">
                <a:latin typeface="Arial"/>
                <a:cs typeface="Arial"/>
              </a:rPr>
              <a:t>Consumer-friendly</a:t>
            </a:r>
          </a:p>
          <a:p>
            <a:pPr>
              <a:spcAft>
                <a:spcPts val="600"/>
              </a:spcAft>
            </a:pPr>
            <a:r>
              <a:rPr lang="en-US" sz="3600" dirty="0" smtClean="0">
                <a:latin typeface="Arial"/>
                <a:cs typeface="Arial"/>
              </a:rPr>
              <a:t>No ads</a:t>
            </a:r>
          </a:p>
          <a:p>
            <a:pPr>
              <a:spcAft>
                <a:spcPts val="600"/>
              </a:spcAft>
            </a:pPr>
            <a:r>
              <a:rPr lang="en-US" sz="3600" dirty="0" smtClean="0">
                <a:latin typeface="Arial"/>
                <a:cs typeface="Arial"/>
              </a:rPr>
              <a:t>Updated daily</a:t>
            </a:r>
          </a:p>
          <a:p>
            <a:pPr>
              <a:spcAft>
                <a:spcPts val="600"/>
              </a:spcAft>
            </a:pPr>
            <a:r>
              <a:rPr lang="en-US" sz="3600" dirty="0" smtClean="0">
                <a:latin typeface="Arial"/>
                <a:cs typeface="Arial"/>
              </a:rPr>
              <a:t>Strict quality guidelines</a:t>
            </a:r>
          </a:p>
          <a:p>
            <a:pPr>
              <a:spcAft>
                <a:spcPts val="600"/>
              </a:spcAft>
            </a:pPr>
            <a:r>
              <a:rPr lang="en-US" sz="3600" dirty="0" smtClean="0">
                <a:latin typeface="Arial"/>
                <a:cs typeface="Arial"/>
              </a:rPr>
              <a:t>English and Spanish</a:t>
            </a:r>
          </a:p>
          <a:p>
            <a:pPr>
              <a:spcAft>
                <a:spcPts val="600"/>
              </a:spcAft>
            </a:pPr>
            <a:r>
              <a:rPr lang="en-US" sz="3600" dirty="0" smtClean="0">
                <a:latin typeface="Arial"/>
                <a:cs typeface="Arial"/>
              </a:rPr>
              <a:t>Links to information in &gt;40 languages</a:t>
            </a:r>
          </a:p>
          <a:p>
            <a:pPr>
              <a:spcAft>
                <a:spcPts val="600"/>
              </a:spcAft>
            </a:pPr>
            <a:r>
              <a:rPr lang="en-US" sz="3600" dirty="0" smtClean="0">
                <a:latin typeface="Arial"/>
                <a:cs typeface="Arial"/>
              </a:rPr>
              <a:t>Multimedia, news, images, encyclopedia, tutorials and more…</a:t>
            </a:r>
            <a:endParaRPr lang="en-US" sz="2800" dirty="0" smtClean="0">
              <a:latin typeface="Arial"/>
              <a:cs typeface="Arial"/>
            </a:endParaRPr>
          </a:p>
        </p:txBody>
      </p:sp>
      <p:pic>
        <p:nvPicPr>
          <p:cNvPr id="1027" name="Picture 3" title="MedlinePlus.gov screensh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4801682" cy="54864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MedlinePlus.gov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193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.png" title="MedlinePlus Connect syst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66" y="1180949"/>
            <a:ext cx="7887698" cy="5297071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t"/>
          <a:lstStyle/>
          <a:p>
            <a:r>
              <a:rPr lang="en-US" b="1" dirty="0" err="1" smtClean="0">
                <a:latin typeface="Arial"/>
                <a:cs typeface="Arial"/>
              </a:rPr>
              <a:t>MedlinePlus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smtClean="0">
                <a:latin typeface="Arial"/>
                <a:cs typeface="Arial"/>
              </a:rPr>
              <a:t>Connect 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588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slide37.png" title="Your health summar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761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991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Your Health Summary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192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38.png" title="MedlinePlus Connect - Asthma examp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67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685800"/>
            <a:ext cx="7772400" cy="685800"/>
          </a:xfrm>
        </p:spPr>
        <p:txBody>
          <a:bodyPr/>
          <a:lstStyle/>
          <a:p>
            <a:r>
              <a:rPr lang="en-US" sz="1000" dirty="0" err="1" smtClean="0">
                <a:latin typeface="+mj-lt"/>
              </a:rPr>
              <a:t>MedlinePlus</a:t>
            </a:r>
            <a:r>
              <a:rPr lang="en-US" sz="1000" dirty="0" smtClean="0">
                <a:latin typeface="+mj-lt"/>
              </a:rPr>
              <a:t> Connect – Health Information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478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title="MedlinePlus Connect Web Serv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76" y="1295400"/>
            <a:ext cx="8620048" cy="539554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38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latin typeface="Arial"/>
                <a:cs typeface="Arial"/>
              </a:rPr>
              <a:t>MedlinePlus</a:t>
            </a:r>
            <a:r>
              <a:rPr lang="en-US" b="1" dirty="0" smtClean="0">
                <a:latin typeface="Arial"/>
                <a:cs typeface="Arial"/>
              </a:rPr>
              <a:t> Connect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>Web Service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816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63678"/>
            <a:ext cx="7772400" cy="685800"/>
          </a:xfrm>
        </p:spPr>
        <p:txBody>
          <a:bodyPr/>
          <a:lstStyle/>
          <a:p>
            <a:r>
              <a:rPr lang="en-US" sz="4400" b="1" dirty="0" smtClean="0">
                <a:latin typeface="Arial"/>
                <a:cs typeface="Arial"/>
              </a:rPr>
              <a:t>Something for Everyone!</a:t>
            </a:r>
            <a:endParaRPr lang="en-US" sz="4400" b="1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 smtClean="0">
                <a:latin typeface="Arial"/>
                <a:cs typeface="Arial"/>
              </a:rPr>
              <a:t>Learn about NLM APIs and data sets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Arial"/>
                <a:cs typeface="Arial"/>
              </a:rPr>
              <a:t>Meet NLM’s API Experts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Arial"/>
                <a:cs typeface="Arial"/>
              </a:rPr>
              <a:t>Network with fellow attendees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E4CF6-20C9-48DB-87EC-FEC80DADD823}" type="slidenum">
              <a:rPr lang="en-US" smtClean="0">
                <a:latin typeface="Arial"/>
                <a:cs typeface="Arial"/>
              </a:rPr>
              <a:pPr>
                <a:defRPr/>
              </a:pPr>
              <a:t>4</a:t>
            </a:fld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631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ile:///C:/DOCUME~1/frantl/LOCALS~1/Temp/mockup_XML%20Example.png" title="My health reco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78" y="67756"/>
            <a:ext cx="8541665" cy="66751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510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My Health Record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130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 title="MedlinePlus Connect Requests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4013995"/>
              </p:ext>
            </p:extLst>
          </p:nvPr>
        </p:nvGraphicFramePr>
        <p:xfrm>
          <a:off x="335915" y="1720427"/>
          <a:ext cx="8594090" cy="429768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3681730"/>
                <a:gridCol w="2732405"/>
                <a:gridCol w="2179955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cs typeface="Arial"/>
                        </a:rPr>
                        <a:t>Type of Request </a:t>
                      </a:r>
                      <a:endParaRPr lang="en-US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cs typeface="Arial"/>
                        </a:rPr>
                        <a:t>Code</a:t>
                      </a:r>
                      <a:r>
                        <a:rPr lang="en-US" sz="28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cs typeface="Arial"/>
                        </a:rPr>
                        <a:t> System</a:t>
                      </a:r>
                      <a:endParaRPr lang="en-US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cs typeface="Arial"/>
                        </a:rPr>
                        <a:t>Languages</a:t>
                      </a:r>
                      <a:endParaRPr lang="en-US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 smtClean="0">
                          <a:solidFill>
                            <a:srgbClr val="004C72"/>
                          </a:solidFill>
                          <a:effectLst/>
                          <a:latin typeface="Arial"/>
                          <a:cs typeface="Arial"/>
                        </a:rPr>
                        <a:t>Diagnosis (Problem)</a:t>
                      </a:r>
                      <a:r>
                        <a:rPr lang="en-US" sz="2400" baseline="0" dirty="0" smtClean="0">
                          <a:solidFill>
                            <a:srgbClr val="004C72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2400" b="1" dirty="0">
                        <a:solidFill>
                          <a:srgbClr val="004C7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sz="2400" dirty="0" smtClean="0">
                          <a:solidFill>
                            <a:srgbClr val="004C72"/>
                          </a:solidFill>
                          <a:effectLst/>
                          <a:latin typeface="Arial"/>
                          <a:cs typeface="Arial"/>
                        </a:rPr>
                        <a:t>ICD-9-CM</a:t>
                      </a:r>
                    </a:p>
                    <a:p>
                      <a:pPr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sz="2400" dirty="0" smtClean="0">
                          <a:solidFill>
                            <a:srgbClr val="004C72"/>
                          </a:solidFill>
                          <a:effectLst/>
                          <a:latin typeface="Arial"/>
                          <a:cs typeface="Arial"/>
                        </a:rPr>
                        <a:t>SNOMED CT</a:t>
                      </a:r>
                      <a:endParaRPr lang="en-US" sz="2400" dirty="0">
                        <a:solidFill>
                          <a:srgbClr val="004C7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 smtClean="0">
                          <a:solidFill>
                            <a:srgbClr val="004C72"/>
                          </a:solidFill>
                          <a:effectLst/>
                          <a:latin typeface="Arial"/>
                          <a:cs typeface="Arial"/>
                        </a:rPr>
                        <a:t>English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 smtClean="0">
                          <a:solidFill>
                            <a:srgbClr val="004C72"/>
                          </a:solidFill>
                          <a:effectLst/>
                          <a:latin typeface="Arial"/>
                          <a:cs typeface="Arial"/>
                        </a:rPr>
                        <a:t>Spanish</a:t>
                      </a:r>
                      <a:endParaRPr lang="en-US" sz="2400" dirty="0">
                        <a:solidFill>
                          <a:srgbClr val="004C7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 smtClean="0">
                          <a:solidFill>
                            <a:srgbClr val="004C72"/>
                          </a:solidFill>
                          <a:effectLst/>
                          <a:latin typeface="Arial"/>
                          <a:cs typeface="Arial"/>
                        </a:rPr>
                        <a:t>Medication</a:t>
                      </a:r>
                      <a:endParaRPr lang="en-US" sz="2400" b="1" dirty="0">
                        <a:solidFill>
                          <a:srgbClr val="004C7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 smtClean="0">
                          <a:solidFill>
                            <a:srgbClr val="004C72"/>
                          </a:solidFill>
                          <a:effectLst/>
                          <a:latin typeface="Arial"/>
                          <a:cs typeface="Arial"/>
                        </a:rPr>
                        <a:t>RXCUI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 smtClean="0">
                          <a:solidFill>
                            <a:srgbClr val="004C72"/>
                          </a:solidFill>
                          <a:effectLst/>
                          <a:latin typeface="Arial"/>
                          <a:cs typeface="Arial"/>
                        </a:rPr>
                        <a:t>NDC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 smtClean="0">
                          <a:solidFill>
                            <a:srgbClr val="004C72"/>
                          </a:solidFill>
                          <a:effectLst/>
                          <a:latin typeface="Arial"/>
                          <a:cs typeface="Arial"/>
                        </a:rPr>
                        <a:t>English </a:t>
                      </a:r>
                      <a:endParaRPr lang="en-US" sz="2400" b="0" dirty="0">
                        <a:solidFill>
                          <a:srgbClr val="004C7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 smtClean="0">
                          <a:solidFill>
                            <a:srgbClr val="004C72"/>
                          </a:solidFill>
                          <a:effectLst/>
                          <a:latin typeface="Arial"/>
                          <a:cs typeface="Arial"/>
                        </a:rPr>
                        <a:t>Lab Test </a:t>
                      </a:r>
                      <a:endParaRPr lang="en-US" sz="2400" b="1" dirty="0">
                        <a:solidFill>
                          <a:srgbClr val="004C7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 smtClean="0">
                          <a:solidFill>
                            <a:srgbClr val="004C72"/>
                          </a:solidFill>
                          <a:effectLst/>
                          <a:latin typeface="Arial"/>
                          <a:cs typeface="Arial"/>
                        </a:rPr>
                        <a:t>LOINC</a:t>
                      </a:r>
                      <a:endParaRPr lang="en-US" sz="2400" dirty="0">
                        <a:solidFill>
                          <a:srgbClr val="004C7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 smtClean="0">
                          <a:solidFill>
                            <a:srgbClr val="004C72"/>
                          </a:solidFill>
                          <a:effectLst/>
                          <a:latin typeface="Arial"/>
                          <a:cs typeface="Arial"/>
                        </a:rPr>
                        <a:t>English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 smtClean="0">
                          <a:solidFill>
                            <a:srgbClr val="004C72"/>
                          </a:solidFill>
                          <a:effectLst/>
                          <a:latin typeface="Arial"/>
                          <a:cs typeface="Arial"/>
                        </a:rPr>
                        <a:t>Spanish</a:t>
                      </a:r>
                      <a:endParaRPr lang="en-US" sz="2400" dirty="0">
                        <a:solidFill>
                          <a:srgbClr val="004C7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MedlinePlus Connect Requests 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061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03438"/>
            <a:ext cx="8412480" cy="4141576"/>
          </a:xfrm>
        </p:spPr>
        <p:txBody>
          <a:bodyPr>
            <a:normAutofit fontScale="92500"/>
          </a:bodyPr>
          <a:lstStyle/>
          <a:p>
            <a:pPr lvl="0">
              <a:lnSpc>
                <a:spcPct val="150000"/>
              </a:lnSpc>
              <a:buNone/>
            </a:pPr>
            <a:r>
              <a:rPr lang="en-US" sz="2000" b="1" dirty="0" smtClean="0">
                <a:latin typeface="Arial"/>
                <a:cs typeface="Arial"/>
              </a:rPr>
              <a:t>	</a:t>
            </a:r>
            <a:r>
              <a:rPr lang="en-US" sz="3200" dirty="0" smtClean="0">
                <a:latin typeface="Arial"/>
                <a:cs typeface="Arial"/>
              </a:rPr>
              <a:t>http://apps.nlm.nih.gov/medlineplus/services/mpconnect.cfm?</a:t>
            </a:r>
            <a:r>
              <a:rPr lang="en-US" sz="3200" dirty="0" smtClean="0">
                <a:solidFill>
                  <a:srgbClr val="00B050"/>
                </a:solidFill>
                <a:latin typeface="Arial"/>
                <a:cs typeface="Arial"/>
              </a:rPr>
              <a:t>mainSearchCriteria.v.cs=2.16.840.1.113883.6.42</a:t>
            </a:r>
            <a:r>
              <a:rPr lang="en-US" sz="3200" dirty="0" smtClean="0">
                <a:latin typeface="Arial"/>
                <a:cs typeface="Arial"/>
              </a:rPr>
              <a:t>&amp;</a:t>
            </a:r>
            <a:r>
              <a:rPr lang="en-US" sz="3200" dirty="0" smtClean="0">
                <a:solidFill>
                  <a:srgbClr val="FFFF00"/>
                </a:solidFill>
                <a:latin typeface="Arial"/>
                <a:cs typeface="Arial"/>
              </a:rPr>
              <a:t>mainSearchCriteria.v.c=493</a:t>
            </a:r>
            <a:r>
              <a:rPr lang="en-US" sz="3200" dirty="0" smtClean="0">
                <a:solidFill>
                  <a:srgbClr val="00B0F0"/>
                </a:solidFill>
                <a:latin typeface="Arial"/>
                <a:cs typeface="Arial"/>
              </a:rPr>
              <a:t>&amp;mainSearchCriteria.v.dn=Asthma</a:t>
            </a:r>
            <a:r>
              <a:rPr lang="en-US" sz="3200" dirty="0" smtClean="0">
                <a:solidFill>
                  <a:srgbClr val="FFC000"/>
                </a:solidFill>
                <a:latin typeface="Arial"/>
                <a:cs typeface="Arial"/>
              </a:rPr>
              <a:t>&amp;informationRecipient.languageCode.c=en</a:t>
            </a:r>
          </a:p>
          <a:p>
            <a:pPr>
              <a:lnSpc>
                <a:spcPct val="150000"/>
              </a:lnSpc>
              <a:buNone/>
            </a:pPr>
            <a:endParaRPr lang="en-US" sz="2400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/>
                <a:cs typeface="Arial"/>
              </a:rPr>
              <a:t>MedlinePlus Connect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>Web Application Request 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762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 title="Base URL: Do you want to use the Web Service or Web Application?"/>
          <p:cNvSpPr/>
          <p:nvPr/>
        </p:nvSpPr>
        <p:spPr>
          <a:xfrm>
            <a:off x="5334000" y="3517019"/>
            <a:ext cx="2971800" cy="2286000"/>
          </a:xfrm>
          <a:prstGeom prst="wedgeRoundRectCallout">
            <a:avLst>
              <a:gd name="adj1" fmla="val -67016"/>
              <a:gd name="adj2" fmla="val -57359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2600" y="3718527"/>
            <a:ext cx="289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Arial"/>
                <a:cs typeface="Arial"/>
              </a:rPr>
              <a:t>Base URL: </a:t>
            </a:r>
            <a:br>
              <a:rPr lang="en-US" sz="2400" b="1" dirty="0" smtClean="0">
                <a:solidFill>
                  <a:srgbClr val="002060"/>
                </a:solidFill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002060"/>
                </a:solidFill>
                <a:latin typeface="Arial"/>
                <a:cs typeface="Arial"/>
              </a:rPr>
              <a:t>Do you want to use the Web Service or Web Application?</a:t>
            </a:r>
            <a:endParaRPr lang="en-US" sz="24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45419"/>
            <a:ext cx="9144000" cy="1721618"/>
          </a:xfrm>
        </p:spPr>
        <p:txBody>
          <a:bodyPr/>
          <a:lstStyle/>
          <a:p>
            <a:pPr marL="0" lvl="0" indent="0">
              <a:buNone/>
            </a:pPr>
            <a:r>
              <a:rPr kumimoji="0" lang="en-US" sz="40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http</a:t>
            </a:r>
            <a:r>
              <a:rPr kumimoji="0" lang="en-US" sz="4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://apps.nlm.nih.gov/medlineplus/services/mpconnect.cfm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>
                <a:latin typeface="Arial"/>
                <a:cs typeface="Arial"/>
              </a:rPr>
              <a:t>Step by Step </a:t>
            </a:r>
            <a:endParaRPr lang="en-US" sz="4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211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 title="Code System: Which type of code are you sending?"/>
          <p:cNvSpPr/>
          <p:nvPr/>
        </p:nvSpPr>
        <p:spPr>
          <a:xfrm>
            <a:off x="4419600" y="3581400"/>
            <a:ext cx="3505200" cy="1600200"/>
          </a:xfrm>
          <a:prstGeom prst="wedgeRoundRectCallout">
            <a:avLst>
              <a:gd name="adj1" fmla="val -67016"/>
              <a:gd name="adj2" fmla="val -57359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"/>
              <a:cs typeface="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38100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"/>
                <a:cs typeface=""/>
              </a:rPr>
              <a:t>Code System: 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"/>
                <a:cs typeface=""/>
              </a:rPr>
              <a:t>Which type of code are you sending?</a:t>
            </a:r>
            <a:endParaRPr lang="en-US" sz="2400" b="1" dirty="0">
              <a:solidFill>
                <a:srgbClr val="002060"/>
              </a:solidFill>
              <a:latin typeface=""/>
              <a:cs typeface="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596" y="1524000"/>
            <a:ext cx="8410470" cy="4572000"/>
          </a:xfrm>
        </p:spPr>
        <p:txBody>
          <a:bodyPr/>
          <a:lstStyle/>
          <a:p>
            <a:pPr marL="0" lvl="0" indent="0">
              <a:buNone/>
            </a:pPr>
            <a:r>
              <a:rPr kumimoji="0" lang="en-US" sz="3600" b="1" kern="12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"/>
                <a:cs typeface=""/>
              </a:rPr>
              <a:t>http://apps.nlm.nih.gov/medlineplus/services/mpconnect.cfm</a:t>
            </a:r>
            <a:r>
              <a:rPr kumimoji="0" lang="en-US" sz="36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"/>
                <a:cs typeface=""/>
              </a:rPr>
              <a:t>?mainSearchCriteria.v.cs=2.16.840.1.113883.6.42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"/>
                <a:cs typeface=""/>
              </a:rPr>
              <a:t>Step by </a:t>
            </a:r>
            <a:r>
              <a:rPr lang="en-US" b="1" dirty="0" smtClean="0">
                <a:latin typeface=""/>
                <a:cs typeface=""/>
              </a:rPr>
              <a:t>Step  </a:t>
            </a:r>
            <a:endParaRPr lang="en-US" b="1" dirty="0">
              <a:latin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569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9640" y="1388533"/>
            <a:ext cx="7448973" cy="5107093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en-US" sz="2800" b="1" dirty="0" smtClean="0">
                <a:latin typeface="Arial"/>
                <a:cs typeface="Arial"/>
              </a:rPr>
              <a:t>ICD-9-CM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mainSearchCriteria.v.cs=</a:t>
            </a:r>
            <a:r>
              <a:rPr lang="en-US" sz="2400" dirty="0" smtClean="0">
                <a:latin typeface="Arial"/>
                <a:cs typeface="Arial"/>
              </a:rPr>
              <a:t>2.16.840.1.113883.6.103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latin typeface="Arial"/>
                <a:cs typeface="Arial"/>
              </a:rPr>
              <a:t>	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mainSearchCriteria.v.cs=</a:t>
            </a:r>
            <a:r>
              <a:rPr lang="en-US" sz="2400" dirty="0" smtClean="0">
                <a:latin typeface="Arial"/>
                <a:cs typeface="Arial"/>
              </a:rPr>
              <a:t>2.16.840.1.113883.6.2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latin typeface="Arial"/>
                <a:cs typeface="Arial"/>
              </a:rPr>
              <a:t>	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mainSearchCriteria.v.cs=</a:t>
            </a:r>
            <a:r>
              <a:rPr lang="en-US" sz="2400" dirty="0" smtClean="0">
                <a:latin typeface="Arial"/>
                <a:cs typeface="Arial"/>
              </a:rPr>
              <a:t>2.16.840.1.113883.6.42 </a:t>
            </a:r>
          </a:p>
          <a:p>
            <a:pPr>
              <a:spcBef>
                <a:spcPts val="1800"/>
              </a:spcBef>
              <a:buNone/>
            </a:pPr>
            <a:r>
              <a:rPr lang="en-US" sz="2800" b="1" dirty="0" smtClean="0">
                <a:latin typeface="Arial"/>
                <a:cs typeface="Arial"/>
              </a:rPr>
              <a:t>SNOMED CT CORE Problem List Subset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latin typeface="Arial"/>
                <a:cs typeface="Arial"/>
              </a:rPr>
              <a:t>	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mainSearchCriteria.v.cs=</a:t>
            </a:r>
            <a:r>
              <a:rPr lang="en-US" sz="2400" dirty="0" smtClean="0">
                <a:latin typeface="Arial"/>
                <a:cs typeface="Arial"/>
              </a:rPr>
              <a:t>2.16.840.1.113883.6.96</a:t>
            </a:r>
          </a:p>
          <a:p>
            <a:pPr>
              <a:spcBef>
                <a:spcPts val="1800"/>
              </a:spcBef>
              <a:buNone/>
            </a:pPr>
            <a:r>
              <a:rPr lang="en-US" sz="2800" b="1" dirty="0" smtClean="0">
                <a:latin typeface="Arial"/>
                <a:cs typeface="Arial"/>
              </a:rPr>
              <a:t>RXCUI 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latin typeface="Arial"/>
                <a:cs typeface="Arial"/>
              </a:rPr>
              <a:t>	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mainSearchCriteria.v.cs=</a:t>
            </a:r>
            <a:r>
              <a:rPr lang="en-US" sz="2400" dirty="0" smtClean="0">
                <a:latin typeface="Arial"/>
                <a:cs typeface="Arial"/>
              </a:rPr>
              <a:t>2.16.840.1.113883.6.88 </a:t>
            </a:r>
          </a:p>
          <a:p>
            <a:pPr>
              <a:spcBef>
                <a:spcPts val="1800"/>
              </a:spcBef>
              <a:buNone/>
            </a:pPr>
            <a:r>
              <a:rPr lang="en-US" sz="2800" b="1" dirty="0" smtClean="0">
                <a:latin typeface="Arial"/>
                <a:cs typeface="Arial"/>
              </a:rPr>
              <a:t>NDC 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latin typeface="Arial"/>
                <a:cs typeface="Arial"/>
              </a:rPr>
              <a:t>	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mainSearchCriteria.v.cs=</a:t>
            </a:r>
            <a:r>
              <a:rPr lang="en-US" sz="2400" dirty="0" smtClean="0">
                <a:latin typeface="Arial"/>
                <a:cs typeface="Arial"/>
              </a:rPr>
              <a:t>2.16.840.1.113883.6.69</a:t>
            </a:r>
          </a:p>
          <a:p>
            <a:pPr>
              <a:spcBef>
                <a:spcPts val="1800"/>
              </a:spcBef>
              <a:buNone/>
            </a:pPr>
            <a:r>
              <a:rPr lang="en-US" sz="2800" b="1" dirty="0" smtClean="0">
                <a:latin typeface="Arial"/>
                <a:cs typeface="Arial"/>
              </a:rPr>
              <a:t>LOINC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latin typeface="Arial"/>
                <a:cs typeface="Arial"/>
              </a:rPr>
              <a:t>	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mainSearchCriteria.v.cs=</a:t>
            </a:r>
            <a:r>
              <a:rPr lang="en-US" sz="2400" dirty="0" smtClean="0">
                <a:latin typeface="Arial"/>
                <a:cs typeface="Arial"/>
              </a:rPr>
              <a:t>2.16.840.1.113883.6.1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latin typeface="Arial"/>
                <a:cs typeface="Arial"/>
              </a:rPr>
              <a:t>	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mainSearchCriteria.v.cs=</a:t>
            </a:r>
            <a:r>
              <a:rPr lang="en-US" sz="2400" dirty="0" smtClean="0">
                <a:latin typeface="Arial"/>
                <a:cs typeface="Arial"/>
              </a:rPr>
              <a:t>2.16.840.1.113883.11.79</a:t>
            </a:r>
          </a:p>
          <a:p>
            <a:pPr>
              <a:buNone/>
            </a:pPr>
            <a:endParaRPr lang="en-US" sz="2400" b="1" i="1" dirty="0" smtClean="0">
              <a:latin typeface="Arial"/>
              <a:cs typeface="Arial"/>
            </a:endParaRPr>
          </a:p>
          <a:p>
            <a:pPr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>
              <a:buNone/>
            </a:pPr>
            <a:endParaRPr lang="en-US" b="1" dirty="0" smtClean="0">
              <a:solidFill>
                <a:srgbClr val="FFC000"/>
              </a:solidFill>
              <a:latin typeface="Arial"/>
              <a:cs typeface="Arial"/>
            </a:endParaRPr>
          </a:p>
          <a:p>
            <a:pPr>
              <a:buNone/>
            </a:pPr>
            <a:endParaRPr lang="en-US" b="1" dirty="0" smtClean="0">
              <a:solidFill>
                <a:srgbClr val="FFC000"/>
              </a:solidFill>
              <a:latin typeface="Arial"/>
              <a:cs typeface="Arial"/>
            </a:endParaRPr>
          </a:p>
          <a:p>
            <a:pPr>
              <a:buNone/>
            </a:pPr>
            <a:endParaRPr lang="en-US" b="1" dirty="0" smtClean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3521" y="0"/>
            <a:ext cx="8229600" cy="1143000"/>
          </a:xfrm>
        </p:spPr>
        <p:txBody>
          <a:bodyPr/>
          <a:lstStyle/>
          <a:p>
            <a:r>
              <a:rPr lang="en-US" sz="4400" b="1" dirty="0" smtClean="0">
                <a:latin typeface="Arial"/>
                <a:cs typeface="Arial"/>
              </a:rPr>
              <a:t>Code System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651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 title="CODE: What is the specific code for which you need information?"/>
          <p:cNvSpPr/>
          <p:nvPr/>
        </p:nvSpPr>
        <p:spPr>
          <a:xfrm>
            <a:off x="5186680" y="4467014"/>
            <a:ext cx="3505200" cy="1981200"/>
          </a:xfrm>
          <a:prstGeom prst="wedgeRoundRectCallout">
            <a:avLst>
              <a:gd name="adj1" fmla="val -78959"/>
              <a:gd name="adj2" fmla="val -40607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8346" y="4672784"/>
            <a:ext cx="31792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Arial"/>
                <a:cs typeface="Arial"/>
              </a:rPr>
              <a:t>CODE: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Arial"/>
                <a:cs typeface="Arial"/>
              </a:rPr>
              <a:t>What is the specific code for which you need information?</a:t>
            </a:r>
            <a:endParaRPr lang="en-US" sz="2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6107" y="1855892"/>
            <a:ext cx="8696959" cy="4468707"/>
          </a:xfrm>
        </p:spPr>
        <p:txBody>
          <a:bodyPr lIns="0" rIns="0"/>
          <a:lstStyle/>
          <a:p>
            <a:pPr>
              <a:lnSpc>
                <a:spcPct val="150000"/>
              </a:lnSpc>
              <a:buNone/>
            </a:pPr>
            <a:r>
              <a:rPr lang="en-US" sz="3000" b="1" dirty="0" smtClean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http://apps.nlm.nih.gov/medlineplus/services/mpconnect.cfm?mainSearchCriteria.v.cs=2.16.840.1.113883.6.42</a:t>
            </a:r>
            <a:r>
              <a:rPr lang="en-US" sz="3200" b="1" dirty="0" smtClean="0">
                <a:latin typeface="Arial"/>
                <a:cs typeface="Arial"/>
              </a:rPr>
              <a:t>&amp;mainSearchCriteria.v.c=493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480" y="646854"/>
            <a:ext cx="7772400" cy="685800"/>
          </a:xfrm>
        </p:spPr>
        <p:txBody>
          <a:bodyPr/>
          <a:lstStyle/>
          <a:p>
            <a:r>
              <a:rPr lang="en-US" sz="4800" b="1" dirty="0" smtClean="0">
                <a:latin typeface="Arial"/>
                <a:cs typeface="Arial"/>
              </a:rPr>
              <a:t>Step by </a:t>
            </a:r>
            <a:r>
              <a:rPr lang="en-US" sz="4800" b="1" dirty="0" smtClean="0">
                <a:latin typeface="Arial"/>
                <a:cs typeface="Arial"/>
              </a:rPr>
              <a:t>Step   </a:t>
            </a:r>
            <a:endParaRPr lang="en-US" sz="4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78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 title="TEXT: Do you have text to accompany the code?"/>
          <p:cNvSpPr/>
          <p:nvPr/>
        </p:nvSpPr>
        <p:spPr>
          <a:xfrm>
            <a:off x="4841240" y="4648200"/>
            <a:ext cx="3505200" cy="1981200"/>
          </a:xfrm>
          <a:prstGeom prst="wedgeRoundRectCallout">
            <a:avLst>
              <a:gd name="adj1" fmla="val -51585"/>
              <a:gd name="adj2" fmla="val -108693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39266" y="4853970"/>
            <a:ext cx="2909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Arial"/>
                <a:cs typeface="Arial"/>
              </a:rPr>
              <a:t>TEXT: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Arial"/>
                <a:cs typeface="Arial"/>
              </a:rPr>
              <a:t>Do you have text to accompany the code?</a:t>
            </a:r>
            <a:endParaRPr lang="en-US" sz="2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kumimoji="0" lang="en-US" b="1" kern="12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http://apps.nlm.nih.gov/medlineplus/services/mpconnect.cfm?mainSearchCriteria.v.cs=2.16.840.1.113883.6.42&amp;mainSearchCriteria.v.c=493</a:t>
            </a:r>
            <a:r>
              <a:rPr kumimoji="0" lang="en-US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&amp;mainSearchCriteria.v.dn=Asthma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>
                <a:latin typeface="Arial"/>
                <a:cs typeface="Arial"/>
              </a:rPr>
              <a:t>Step by </a:t>
            </a:r>
            <a:r>
              <a:rPr lang="en-US" sz="4400" b="1" dirty="0" smtClean="0">
                <a:latin typeface="Arial"/>
                <a:cs typeface="Arial"/>
              </a:rPr>
              <a:t>Step    </a:t>
            </a:r>
            <a:endParaRPr lang="en-US" sz="4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059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 title="LANGUAGE: Do you want the response in English or Spanish?"/>
          <p:cNvSpPr/>
          <p:nvPr/>
        </p:nvSpPr>
        <p:spPr>
          <a:xfrm>
            <a:off x="4132385" y="4565226"/>
            <a:ext cx="4724400" cy="1454573"/>
          </a:xfrm>
          <a:prstGeom prst="wedgeRoundRectCallout">
            <a:avLst>
              <a:gd name="adj1" fmla="val -53754"/>
              <a:gd name="adj2" fmla="val -105066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38972" y="4682912"/>
            <a:ext cx="4419600" cy="121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Arial"/>
                <a:cs typeface="Arial"/>
              </a:rPr>
              <a:t>LANGUAGE: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Arial"/>
                <a:cs typeface="Arial"/>
              </a:rPr>
              <a:t>Do you want the response in English or Spanish?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kumimoji="0" lang="en-US" b="1" kern="12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http://apps.nlm.nih.gov/medlineplus/services/mpconnect.cfm?mainSearchCriteria.v.cs=2.16.840.1.113883.6.42&amp;mainSearchCriteria.v.c=493&amp;mainSearchCriteria.v.dn=Asthma</a:t>
            </a:r>
            <a:r>
              <a:rPr kumimoji="0" lang="en-US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&amp;informationRecipient.languageCode.c=en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>
                <a:latin typeface="Arial"/>
                <a:cs typeface="Arial"/>
              </a:rPr>
              <a:t>Step by </a:t>
            </a:r>
            <a:r>
              <a:rPr lang="en-US" sz="4400" b="1" dirty="0" smtClean="0">
                <a:latin typeface="Arial"/>
                <a:cs typeface="Arial"/>
              </a:rPr>
              <a:t>Step</a:t>
            </a:r>
            <a:endParaRPr lang="en-US" sz="4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909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653" y="1327572"/>
            <a:ext cx="7938348" cy="4890347"/>
          </a:xfrm>
        </p:spPr>
        <p:txBody>
          <a:bodyPr lIns="0" rIns="0">
            <a:norm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	</a:t>
            </a:r>
          </a:p>
          <a:p>
            <a:pPr>
              <a:buNone/>
            </a:pPr>
            <a:r>
              <a:rPr lang="en-US" sz="2000" b="1" dirty="0" smtClean="0">
                <a:solidFill>
                  <a:schemeClr val="accent2"/>
                </a:solidFill>
                <a:latin typeface="Arial"/>
                <a:cs typeface="Arial"/>
              </a:rPr>
              <a:t> Base URL - Web Application</a:t>
            </a:r>
          </a:p>
          <a:p>
            <a:pPr lvl="0">
              <a:buNone/>
            </a:pPr>
            <a:r>
              <a:rPr lang="en-US" sz="2000" b="1" dirty="0" smtClean="0">
                <a:solidFill>
                  <a:srgbClr val="FFC000"/>
                </a:solidFill>
                <a:latin typeface="Arial"/>
                <a:cs typeface="Arial"/>
              </a:rPr>
              <a:t>	</a:t>
            </a:r>
            <a:r>
              <a:rPr lang="en-US" sz="2000" b="1" dirty="0" smtClean="0">
                <a:latin typeface="Arial"/>
                <a:cs typeface="Arial"/>
              </a:rPr>
              <a:t>http://apps.nlm.nih.gov/medlineplus/services/mpconnect.cfm</a:t>
            </a:r>
          </a:p>
          <a:p>
            <a:pPr lvl="0"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	</a:t>
            </a:r>
          </a:p>
          <a:p>
            <a:pPr lvl="0">
              <a:buNone/>
            </a:pP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smtClean="0">
                <a:solidFill>
                  <a:schemeClr val="accent2"/>
                </a:solidFill>
                <a:latin typeface="Arial"/>
                <a:cs typeface="Arial"/>
              </a:rPr>
              <a:t>Base URL - Web Service</a:t>
            </a:r>
          </a:p>
          <a:p>
            <a:pPr lvl="0">
              <a:buNone/>
            </a:pPr>
            <a:r>
              <a:rPr lang="en-US" sz="2000" b="1" dirty="0" smtClean="0">
                <a:solidFill>
                  <a:srgbClr val="FFC000"/>
                </a:solidFill>
                <a:latin typeface="Arial"/>
                <a:cs typeface="Arial"/>
              </a:rPr>
              <a:t>	</a:t>
            </a:r>
            <a:r>
              <a:rPr lang="en-US" sz="2000" b="1" dirty="0" smtClean="0">
                <a:latin typeface="Arial"/>
                <a:cs typeface="Arial"/>
              </a:rPr>
              <a:t>http://apps.nlm.nih.gov/medlineplus/services/mpconnect_service.cfm</a:t>
            </a:r>
          </a:p>
          <a:p>
            <a:pPr>
              <a:buNone/>
            </a:pPr>
            <a:endParaRPr lang="en-US" sz="2000" b="1" dirty="0" smtClean="0">
              <a:latin typeface="Arial"/>
              <a:cs typeface="Arial"/>
            </a:endParaRPr>
          </a:p>
          <a:p>
            <a:pPr>
              <a:buNone/>
            </a:pPr>
            <a:r>
              <a:rPr lang="en-US" sz="2000" b="1" dirty="0" smtClean="0">
                <a:latin typeface="Arial"/>
                <a:cs typeface="Arial"/>
              </a:rPr>
              <a:t>    </a:t>
            </a:r>
            <a:r>
              <a:rPr lang="en-US" sz="2000" b="1" dirty="0" smtClean="0">
                <a:solidFill>
                  <a:schemeClr val="accent2"/>
                </a:solidFill>
                <a:latin typeface="Arial"/>
                <a:cs typeface="Arial"/>
              </a:rPr>
              <a:t>Code System   </a:t>
            </a:r>
            <a:r>
              <a:rPr lang="en-US" sz="2000" b="1" dirty="0" smtClean="0">
                <a:latin typeface="Arial"/>
                <a:cs typeface="Arial"/>
              </a:rPr>
              <a:t>mainSearchCriteria.v.cs</a:t>
            </a:r>
          </a:p>
          <a:p>
            <a:pPr>
              <a:buNone/>
            </a:pPr>
            <a:r>
              <a:rPr lang="en-US" sz="2000" b="1" dirty="0" smtClean="0">
                <a:solidFill>
                  <a:schemeClr val="accent2"/>
                </a:solidFill>
                <a:latin typeface="Arial"/>
                <a:cs typeface="Arial"/>
              </a:rPr>
              <a:t>    Specific Code  </a:t>
            </a:r>
            <a:r>
              <a:rPr lang="en-US" sz="2000" b="1" dirty="0" smtClean="0">
                <a:latin typeface="Arial"/>
                <a:cs typeface="Arial"/>
              </a:rPr>
              <a:t>mainSearchCriteria.v.c</a:t>
            </a:r>
          </a:p>
          <a:p>
            <a:pPr>
              <a:buNone/>
            </a:pPr>
            <a:r>
              <a:rPr lang="en-US" sz="2000" b="1" dirty="0" smtClean="0">
                <a:solidFill>
                  <a:schemeClr val="accent2"/>
                </a:solidFill>
                <a:latin typeface="Arial"/>
                <a:cs typeface="Arial"/>
              </a:rPr>
              <a:t>    Text            </a:t>
            </a:r>
            <a:r>
              <a:rPr lang="en-US" sz="2000" b="1" dirty="0" smtClean="0">
                <a:latin typeface="Arial"/>
                <a:cs typeface="Arial"/>
              </a:rPr>
              <a:t>mainSearchCriteria.v.dn</a:t>
            </a:r>
          </a:p>
          <a:p>
            <a:pPr>
              <a:buNone/>
            </a:pPr>
            <a:r>
              <a:rPr lang="en-US" sz="2000" b="1" dirty="0" smtClean="0">
                <a:solidFill>
                  <a:schemeClr val="accent2"/>
                </a:solidFill>
                <a:latin typeface="Arial"/>
                <a:cs typeface="Arial"/>
              </a:rPr>
              <a:t>    Language       </a:t>
            </a:r>
            <a:r>
              <a:rPr lang="en-US" sz="2000" b="1" dirty="0" smtClean="0">
                <a:latin typeface="Arial"/>
                <a:cs typeface="Arial"/>
              </a:rPr>
              <a:t>informationRecipient.languageCode.c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latin typeface="Arial"/>
                <a:cs typeface="Arial"/>
              </a:rPr>
              <a:t>Request Structure</a:t>
            </a:r>
            <a:endParaRPr lang="en-US" sz="4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644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How do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Application Programming Interfaces (APIs)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fuel innovation?</a:t>
            </a:r>
            <a:endParaRPr lang="en-US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8CEBF-0A94-44FB-B84E-7C5F562E96AB}" type="slidenum">
              <a:rPr lang="en-US" smtClean="0">
                <a:latin typeface="Arial"/>
                <a:cs typeface="Arial"/>
              </a:rPr>
              <a:pPr>
                <a:defRPr/>
              </a:pPr>
              <a:t>5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126460"/>
            <a:ext cx="7772400" cy="685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9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How do </a:t>
            </a:r>
            <a:r>
              <a:rPr lang="en-US" sz="9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Application Programming Interfaces (APIs) </a:t>
            </a:r>
            <a:r>
              <a:rPr lang="en-US" sz="9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fuel innovation?</a:t>
            </a:r>
            <a:r>
              <a:rPr lang="en-US" sz="18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en-US" sz="18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21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0.png" title="Medical center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87" y="1062868"/>
            <a:ext cx="8552118" cy="488866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5246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Medical Centers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459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51.png" title="Medical business solution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29" y="1526133"/>
            <a:ext cx="7820647" cy="39621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073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Medical Business Solutions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194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title="MedlinePlus E-mail list"/>
          <p:cNvSpPr/>
          <p:nvPr/>
        </p:nvSpPr>
        <p:spPr>
          <a:xfrm>
            <a:off x="1232746" y="4778849"/>
            <a:ext cx="660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latin typeface="Arial"/>
                <a:cs typeface="Arial"/>
                <a:hlinkClick r:id="rId3" tooltip="MedlinePlus E-mail list"/>
              </a:rPr>
              <a:t>http://www.nlm.nih.gov/medlineplus/connect/emaillist.html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97649" y="1828800"/>
            <a:ext cx="7769013" cy="39420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/>
                <a:cs typeface="Arial"/>
              </a:rPr>
              <a:t>Technical how </a:t>
            </a:r>
            <a:r>
              <a:rPr lang="en-US" dirty="0" err="1">
                <a:latin typeface="Arial"/>
                <a:cs typeface="Arial"/>
              </a:rPr>
              <a:t>to’s</a:t>
            </a:r>
            <a:r>
              <a:rPr lang="en-US" dirty="0">
                <a:latin typeface="Arial"/>
                <a:cs typeface="Arial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/>
                <a:cs typeface="Arial"/>
              </a:rPr>
              <a:t>Sample list of </a:t>
            </a:r>
            <a:r>
              <a:rPr lang="en-US" dirty="0" smtClean="0">
                <a:latin typeface="Arial"/>
                <a:cs typeface="Arial"/>
              </a:rPr>
              <a:t>users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/>
                <a:cs typeface="Arial"/>
              </a:rPr>
              <a:t>Demonstration pages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/>
                <a:cs typeface="Arial"/>
              </a:rPr>
              <a:t>Email </a:t>
            </a:r>
            <a:r>
              <a:rPr lang="en-US" dirty="0">
                <a:latin typeface="Arial"/>
                <a:cs typeface="Arial"/>
              </a:rPr>
              <a:t>list – please join!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/>
                <a:cs typeface="Arial"/>
              </a:rPr>
              <a:t>http://medlineplus.gov/connect</a:t>
            </a:r>
          </a:p>
        </p:txBody>
      </p:sp>
    </p:spTree>
    <p:extLst>
      <p:ext uri="{BB962C8B-B14F-4D97-AF65-F5344CB8AC3E}">
        <p14:creationId xmlns:p14="http://schemas.microsoft.com/office/powerpoint/2010/main" val="140550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3.png" title="MedlinePlus: contact u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90"/>
            <a:ext cx="9144000" cy="681611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-685800"/>
            <a:ext cx="7772400" cy="685800"/>
          </a:xfrm>
        </p:spPr>
        <p:txBody>
          <a:bodyPr/>
          <a:lstStyle/>
          <a:p>
            <a:r>
              <a:rPr lang="en-US" sz="1000" dirty="0" err="1" smtClean="0">
                <a:latin typeface="+mj-lt"/>
              </a:rPr>
              <a:t>MedlinePlus</a:t>
            </a:r>
            <a:r>
              <a:rPr lang="en-US" sz="1000" dirty="0" smtClean="0">
                <a:latin typeface="+mj-lt"/>
              </a:rPr>
              <a:t> Contact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537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54.png" title="NLM API Overview Char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4368"/>
            <a:ext cx="9170519" cy="71423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35" y="-685800"/>
            <a:ext cx="7772400" cy="685800"/>
          </a:xfrm>
        </p:spPr>
        <p:txBody>
          <a:bodyPr/>
          <a:lstStyle/>
          <a:p>
            <a:r>
              <a:rPr lang="en-US" sz="1000" dirty="0">
                <a:latin typeface="+mj-lt"/>
              </a:rPr>
              <a:t>NLM API Overview </a:t>
            </a:r>
            <a:r>
              <a:rPr lang="en-US" sz="1000" dirty="0" smtClean="0">
                <a:latin typeface="+mj-lt"/>
              </a:rPr>
              <a:t>Chart  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088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UMLS Terminology Services API 2.0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1900" i="1" dirty="0" smtClean="0">
                <a:latin typeface="Arial"/>
                <a:cs typeface="Arial"/>
              </a:rPr>
              <a:t>by</a:t>
            </a:r>
            <a:endParaRPr lang="en-US" i="1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Steven Emrick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Head, Terminology QA &amp; User Services </a:t>
            </a:r>
          </a:p>
          <a:p>
            <a:r>
              <a:rPr lang="en-US" dirty="0" smtClean="0">
                <a:latin typeface="Arial"/>
                <a:cs typeface="Arial"/>
              </a:rPr>
              <a:t>National Library of Medicine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638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41500"/>
            <a:ext cx="7772400" cy="4254500"/>
          </a:xfrm>
        </p:spPr>
        <p:txBody>
          <a:bodyPr/>
          <a:lstStyle/>
          <a:p>
            <a:pPr marL="342900" lvl="1" indent="-342900">
              <a:lnSpc>
                <a:spcPct val="200000"/>
              </a:lnSpc>
              <a:buSzPct val="80000"/>
              <a:buFont typeface="Monotype Sorts" pitchFamily="2" charset="2"/>
              <a:buChar char="u"/>
            </a:pPr>
            <a:r>
              <a:rPr lang="en-US" dirty="0">
                <a:latin typeface="Arial"/>
                <a:cs typeface="Arial"/>
              </a:rPr>
              <a:t>Background - What is the UMLS?</a:t>
            </a:r>
          </a:p>
          <a:p>
            <a:pPr marL="342900" lvl="1" indent="-342900">
              <a:lnSpc>
                <a:spcPct val="200000"/>
              </a:lnSpc>
              <a:buFont typeface="Wingdings" charset="2"/>
              <a:buChar char="u"/>
            </a:pPr>
            <a:r>
              <a:rPr lang="en-US" dirty="0" smtClean="0">
                <a:latin typeface="Arial"/>
                <a:cs typeface="Arial"/>
              </a:rPr>
              <a:t>What is the UMLS Terminology Services?</a:t>
            </a:r>
          </a:p>
          <a:p>
            <a:pPr marL="342900" lvl="1" indent="-342900">
              <a:lnSpc>
                <a:spcPct val="200000"/>
              </a:lnSpc>
              <a:buFont typeface="Wingdings" charset="2"/>
              <a:buChar char="u"/>
            </a:pPr>
            <a:r>
              <a:rPr lang="en-US" dirty="0" smtClean="0">
                <a:latin typeface="Arial"/>
                <a:cs typeface="Arial"/>
              </a:rPr>
              <a:t>How do I access UMLS data with the API?</a:t>
            </a:r>
            <a:endParaRPr lang="en-US" dirty="0">
              <a:latin typeface="Arial"/>
              <a:cs typeface="Arial"/>
            </a:endParaRPr>
          </a:p>
          <a:p>
            <a:pPr marL="457200" lvl="1" indent="0">
              <a:lnSpc>
                <a:spcPct val="200000"/>
              </a:lnSpc>
              <a:buNone/>
            </a:pPr>
            <a:endParaRPr lang="en-US" dirty="0" smtClean="0">
              <a:latin typeface="Arial"/>
              <a:cs typeface="Arial"/>
            </a:endParaRPr>
          </a:p>
          <a:p>
            <a:pPr marL="457200" lvl="1" indent="0">
              <a:lnSpc>
                <a:spcPct val="200000"/>
              </a:lnSpc>
              <a:buNone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E4CF6-20C9-48DB-87EC-FEC80DADD823}" type="slidenum">
              <a:rPr smtClean="0">
                <a:solidFill>
                  <a:srgbClr val="BDD7E5"/>
                </a:solidFill>
                <a:latin typeface="Arial"/>
                <a:cs typeface="Arial"/>
              </a:rPr>
              <a:pPr>
                <a:defRPr/>
              </a:pPr>
              <a:t>56</a:t>
            </a:fld>
            <a:endParaRPr>
              <a:solidFill>
                <a:srgbClr val="BDD7E5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Overview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23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133600"/>
            <a:ext cx="3810000" cy="3962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 smtClean="0">
                <a:latin typeface="Arial"/>
                <a:cs typeface="Arial"/>
              </a:rPr>
              <a:t>Started </a:t>
            </a:r>
            <a:r>
              <a:rPr lang="en-US" sz="1800" dirty="0">
                <a:latin typeface="Arial"/>
                <a:cs typeface="Arial"/>
              </a:rPr>
              <a:t>at </a:t>
            </a:r>
            <a:r>
              <a:rPr lang="en-US" sz="1800" dirty="0" smtClean="0">
                <a:latin typeface="Arial"/>
                <a:cs typeface="Arial"/>
              </a:rPr>
              <a:t>NLM, </a:t>
            </a:r>
            <a:r>
              <a:rPr lang="en-US" sz="1800" dirty="0">
                <a:latin typeface="Arial"/>
                <a:cs typeface="Arial"/>
              </a:rPr>
              <a:t>1986</a:t>
            </a:r>
          </a:p>
          <a:p>
            <a:pPr marL="0" indent="0">
              <a:buNone/>
            </a:pPr>
            <a:endParaRPr lang="en-US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fr-FR" sz="2400" dirty="0">
              <a:latin typeface="Arial"/>
              <a:cs typeface="Arial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320372" y="1203325"/>
            <a:ext cx="34689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66FF33"/>
                </a:solidFill>
                <a:latin typeface="Arial"/>
                <a:cs typeface="Arial"/>
              </a:rPr>
              <a:t>[Lindberg &amp; al., </a:t>
            </a:r>
            <a:r>
              <a:rPr lang="en-US" i="1" dirty="0">
                <a:solidFill>
                  <a:srgbClr val="66FF33"/>
                </a:solidFill>
                <a:latin typeface="Arial"/>
                <a:cs typeface="Arial"/>
              </a:rPr>
              <a:t>Methods</a:t>
            </a:r>
            <a:r>
              <a:rPr lang="en-US" dirty="0">
                <a:solidFill>
                  <a:srgbClr val="66FF33"/>
                </a:solidFill>
                <a:latin typeface="Arial"/>
                <a:cs typeface="Arial"/>
              </a:rPr>
              <a:t>, 1993]</a:t>
            </a:r>
          </a:p>
          <a:p>
            <a:pPr algn="ctr"/>
            <a:r>
              <a:rPr lang="en-US" dirty="0">
                <a:solidFill>
                  <a:srgbClr val="66FF33"/>
                </a:solidFill>
                <a:latin typeface="Arial"/>
                <a:cs typeface="Arial"/>
              </a:rPr>
              <a:t>[Humphreys &amp; al., </a:t>
            </a:r>
            <a:r>
              <a:rPr lang="en-US" i="1" dirty="0">
                <a:solidFill>
                  <a:srgbClr val="66FF33"/>
                </a:solidFill>
                <a:latin typeface="Arial"/>
                <a:cs typeface="Arial"/>
              </a:rPr>
              <a:t>JAMIA</a:t>
            </a:r>
            <a:r>
              <a:rPr lang="en-US" dirty="0">
                <a:solidFill>
                  <a:srgbClr val="66FF33"/>
                </a:solidFill>
                <a:latin typeface="Arial"/>
                <a:cs typeface="Arial"/>
              </a:rPr>
              <a:t>, 1998]</a:t>
            </a:r>
            <a:endParaRPr lang="fr-FR" dirty="0">
              <a:solidFill>
                <a:srgbClr val="66FF33"/>
              </a:solidFill>
              <a:latin typeface="Arial"/>
              <a:cs typeface="Arial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4332289" y="2273301"/>
            <a:ext cx="4430712" cy="3975100"/>
          </a:xfrm>
          <a:prstGeom prst="rect">
            <a:avLst/>
          </a:prstGeom>
          <a:solidFill>
            <a:schemeClr val="tx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>
            <a:normAutofit fontScale="92500" lnSpcReduction="20000"/>
          </a:bodyPr>
          <a:lstStyle>
            <a:lvl1pPr marL="227013" indent="-22701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rgbClr val="FFE2CA">
                    <a:lumMod val="10000"/>
                  </a:srgbClr>
                </a:solidFill>
                <a:latin typeface="Arial"/>
                <a:cs typeface="Arial"/>
              </a:rPr>
              <a:t>«[…] the UMLS project is an effort to </a:t>
            </a:r>
            <a:r>
              <a:rPr lang="en-US" b="1" dirty="0">
                <a:solidFill>
                  <a:srgbClr val="0070C0"/>
                </a:solidFill>
                <a:latin typeface="Arial"/>
                <a:cs typeface="Arial"/>
              </a:rPr>
              <a:t>overcome two significant barriers </a:t>
            </a:r>
            <a:r>
              <a:rPr lang="en-US" dirty="0">
                <a:solidFill>
                  <a:srgbClr val="FFE2CA">
                    <a:lumMod val="10000"/>
                  </a:srgbClr>
                </a:solidFill>
                <a:latin typeface="Arial"/>
                <a:cs typeface="Arial"/>
              </a:rPr>
              <a:t>to effective retrieval of machine-readable information.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dirty="0">
                <a:solidFill>
                  <a:srgbClr val="FFE2CA">
                    <a:lumMod val="10000"/>
                  </a:srgbClr>
                </a:solidFill>
                <a:latin typeface="Arial"/>
                <a:cs typeface="Arial"/>
              </a:rPr>
              <a:t>The first is the </a:t>
            </a:r>
            <a:r>
              <a:rPr lang="en-US" b="1" dirty="0">
                <a:solidFill>
                  <a:srgbClr val="0070C0"/>
                </a:solidFill>
                <a:latin typeface="Arial"/>
                <a:cs typeface="Arial"/>
              </a:rPr>
              <a:t>variety of ways the same concepts are expressed</a:t>
            </a:r>
            <a:r>
              <a:rPr lang="en-US" dirty="0">
                <a:solidFill>
                  <a:srgbClr val="FFE2CA">
                    <a:lumMod val="10000"/>
                  </a:srgbClr>
                </a:solidFill>
                <a:latin typeface="Arial"/>
                <a:cs typeface="Arial"/>
              </a:rPr>
              <a:t> in different machine-readable sources and by different people.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dirty="0">
                <a:solidFill>
                  <a:srgbClr val="FFE2CA">
                    <a:lumMod val="10000"/>
                  </a:srgbClr>
                </a:solidFill>
                <a:latin typeface="Arial"/>
                <a:cs typeface="Arial"/>
              </a:rPr>
              <a:t>The second is the </a:t>
            </a:r>
            <a:r>
              <a:rPr lang="en-US" b="1" dirty="0">
                <a:solidFill>
                  <a:srgbClr val="0070C0"/>
                </a:solidFill>
                <a:latin typeface="Arial"/>
                <a:cs typeface="Arial"/>
              </a:rPr>
              <a:t>distribution of useful information</a:t>
            </a:r>
            <a:r>
              <a:rPr lang="en-US" dirty="0">
                <a:solidFill>
                  <a:srgbClr val="FFE2CA">
                    <a:lumMod val="10000"/>
                  </a:srgbClr>
                </a:solidFill>
                <a:latin typeface="Arial"/>
                <a:cs typeface="Arial"/>
              </a:rPr>
              <a:t> among many disparate databases and systems.»</a:t>
            </a:r>
            <a:endParaRPr lang="fr-FR" dirty="0">
              <a:solidFill>
                <a:srgbClr val="FFE2CA">
                  <a:lumMod val="1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22535" name="Picture 7" descr="lindbergbw2000" title="NLM Director, Dr. Donald A.B. Lindber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2690813"/>
            <a:ext cx="2322513" cy="3405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/>
                <a:cs typeface="Arial"/>
              </a:rPr>
              <a:t>History of the UMLS</a:t>
            </a:r>
            <a:endParaRPr lang="fr-FR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094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8.png" title="UMLS knowledge source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3" y="2056070"/>
            <a:ext cx="8137618" cy="4669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0113" y="1349376"/>
            <a:ext cx="1442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7050" y="1329672"/>
            <a:ext cx="2500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Categorization</a:t>
            </a:r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4900" y="1349376"/>
            <a:ext cx="2379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Normalization</a:t>
            </a:r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50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/>
                <a:cs typeface="Arial"/>
              </a:rPr>
              <a:t>The UMLS </a:t>
            </a:r>
            <a:r>
              <a:rPr lang="en-US" b="1" dirty="0" smtClean="0">
                <a:latin typeface="Arial"/>
                <a:cs typeface="Arial"/>
              </a:rPr>
              <a:t>Consists of…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132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E4CF6-20C9-48DB-87EC-FEC80DADD823}" type="slidenum">
              <a:rPr smtClean="0">
                <a:solidFill>
                  <a:srgbClr val="BDD7E5"/>
                </a:solidFill>
                <a:latin typeface="Arial"/>
                <a:cs typeface="Arial"/>
              </a:rPr>
              <a:pPr>
                <a:defRPr/>
              </a:pPr>
              <a:t>59</a:t>
            </a:fld>
            <a:endParaRPr>
              <a:solidFill>
                <a:srgbClr val="BDD7E5"/>
              </a:solidFill>
              <a:latin typeface="Arial"/>
              <a:cs typeface="Arial"/>
            </a:endParaRPr>
          </a:p>
        </p:txBody>
      </p:sp>
      <p:pic>
        <p:nvPicPr>
          <p:cNvPr id="6" name="Content Placeholder 5" descr="slide59.png" title="Metathesaurus growth over the year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" b="3066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973" y="457200"/>
            <a:ext cx="8657303" cy="685800"/>
          </a:xfrm>
        </p:spPr>
        <p:txBody>
          <a:bodyPr/>
          <a:lstStyle/>
          <a:p>
            <a:r>
              <a:rPr lang="en-US" sz="3200" b="1" dirty="0" err="1" smtClean="0">
                <a:latin typeface="Arial"/>
                <a:cs typeface="Arial"/>
              </a:rPr>
              <a:t>Metathesaurus</a:t>
            </a:r>
            <a:r>
              <a:rPr lang="en-US" sz="3200" b="1" dirty="0" smtClean="0">
                <a:latin typeface="Arial"/>
                <a:cs typeface="Arial"/>
              </a:rPr>
              <a:t> Growth Over the Years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214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C1A6F792-A9CC-48D2-9F4B-4530800FE59D}" type="slidenum">
              <a:rPr lang="en-US" smtClean="0">
                <a:latin typeface="Arial"/>
                <a:cs typeface="Arial"/>
              </a:rPr>
              <a:pPr algn="r">
                <a:defRPr/>
              </a:pPr>
              <a:t>6</a:t>
            </a:fld>
            <a:endParaRPr lang="en-US" dirty="0">
              <a:latin typeface="Arial"/>
              <a:cs typeface="Arial"/>
            </a:endParaRPr>
          </a:p>
        </p:txBody>
      </p:sp>
      <p:pic>
        <p:nvPicPr>
          <p:cNvPr id="15" name="Picture 14" descr="slide06.png" title="Data maintained for own's own consumptio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6" y="1601796"/>
            <a:ext cx="8253434" cy="49861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latin typeface="Arial"/>
                <a:cs typeface="Arial"/>
              </a:rPr>
              <a:t>Fueling Innovation</a:t>
            </a:r>
            <a:br>
              <a:rPr lang="en-US" sz="4400" b="1" dirty="0">
                <a:latin typeface="Arial"/>
                <a:cs typeface="Arial"/>
              </a:rPr>
            </a:br>
            <a:r>
              <a:rPr lang="en-US" sz="2000" dirty="0" smtClean="0">
                <a:solidFill>
                  <a:schemeClr val="tx1"/>
                </a:solidFill>
                <a:effectLst/>
                <a:latin typeface="Arial"/>
                <a:cs typeface="Arial"/>
              </a:rPr>
              <a:t>through the power of APIs</a:t>
            </a:r>
            <a:endParaRPr lang="en-US" sz="4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588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E4CF6-20C9-48DB-87EC-FEC80DADD823}" type="slidenum">
              <a:rPr smtClean="0">
                <a:solidFill>
                  <a:srgbClr val="BDD7E5"/>
                </a:solidFill>
                <a:latin typeface="Arial"/>
                <a:cs typeface="Arial"/>
              </a:rPr>
              <a:pPr>
                <a:defRPr/>
              </a:pPr>
              <a:t>60</a:t>
            </a:fld>
            <a:endParaRPr>
              <a:solidFill>
                <a:srgbClr val="BDD7E5"/>
              </a:solidFill>
              <a:latin typeface="Arial"/>
              <a:cs typeface="Arial"/>
            </a:endParaRPr>
          </a:p>
        </p:txBody>
      </p:sp>
      <p:pic>
        <p:nvPicPr>
          <p:cNvPr id="5" name="Content Placeholder 4" descr="slide60.png" title="UMLS terminology services application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r="1818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UMLS Terminology Services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593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E4CF6-20C9-48DB-87EC-FEC80DADD823}" type="slidenum">
              <a:rPr smtClean="0">
                <a:solidFill>
                  <a:srgbClr val="BDD7E5"/>
                </a:solidFill>
                <a:latin typeface="Arial"/>
                <a:cs typeface="Arial"/>
              </a:rPr>
              <a:pPr>
                <a:defRPr/>
              </a:pPr>
              <a:t>61</a:t>
            </a:fld>
            <a:endParaRPr>
              <a:solidFill>
                <a:srgbClr val="BDD7E5"/>
              </a:solidFill>
              <a:latin typeface="Arial"/>
              <a:cs typeface="Arial"/>
            </a:endParaRPr>
          </a:p>
        </p:txBody>
      </p:sp>
      <p:pic>
        <p:nvPicPr>
          <p:cNvPr id="6" name="Content Placeholder 5" descr="uts_concept_report.tiff" title="UTS metathesaurus browser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" t="-1094" r="-522" b="-1"/>
          <a:stretch/>
        </p:blipFill>
        <p:spPr>
          <a:xfrm>
            <a:off x="486007" y="1473912"/>
            <a:ext cx="8183743" cy="462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UTS </a:t>
            </a:r>
            <a:r>
              <a:rPr lang="en-US" b="1" dirty="0" err="1" smtClean="0">
                <a:latin typeface="Arial"/>
                <a:cs typeface="Arial"/>
              </a:rPr>
              <a:t>Metathesaurus</a:t>
            </a:r>
            <a:r>
              <a:rPr lang="en-US" b="1" dirty="0" smtClean="0">
                <a:latin typeface="Arial"/>
                <a:cs typeface="Arial"/>
              </a:rPr>
              <a:t> Browser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chemeClr val="tx1"/>
                </a:solidFill>
                <a:latin typeface="Arial"/>
                <a:cs typeface="Arial"/>
                <a:hlinkClick r:id="rId3"/>
              </a:rPr>
              <a:t>https://</a:t>
            </a:r>
            <a:r>
              <a:rPr lang="en-US" sz="2400" b="1" dirty="0" err="1" smtClean="0">
                <a:solidFill>
                  <a:schemeClr val="tx1"/>
                </a:solidFill>
                <a:latin typeface="Arial"/>
                <a:cs typeface="Arial"/>
                <a:hlinkClick r:id="rId3"/>
              </a:rPr>
              <a:t>uts.nlm.nih.gov</a:t>
            </a:r>
            <a:endParaRPr lang="en-US" sz="2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731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E4CF6-20C9-48DB-87EC-FEC80DADD823}" type="slidenum">
              <a:rPr smtClean="0">
                <a:solidFill>
                  <a:srgbClr val="BDD7E5"/>
                </a:solidFill>
                <a:latin typeface="Arial"/>
                <a:cs typeface="Arial"/>
              </a:rPr>
              <a:pPr>
                <a:defRPr/>
              </a:pPr>
              <a:t>62</a:t>
            </a:fld>
            <a:endParaRPr>
              <a:solidFill>
                <a:srgbClr val="BDD7E5"/>
              </a:solidFill>
              <a:latin typeface="Arial"/>
              <a:cs typeface="Arial"/>
            </a:endParaRPr>
          </a:p>
        </p:txBody>
      </p:sp>
      <p:pic>
        <p:nvPicPr>
          <p:cNvPr id="11" name="Content Placeholder 10" descr="uts_concept_report_crop.gif" title="Concept report - 'psoriasis'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7" t="1649" r="-839"/>
          <a:stretch/>
        </p:blipFill>
        <p:spPr>
          <a:xfrm>
            <a:off x="156777" y="1599351"/>
            <a:ext cx="8873560" cy="449664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Concept Report – ‘psoriasis’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005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14500"/>
            <a:ext cx="7772400" cy="400685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70000"/>
              </a:lnSpc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Allows searching </a:t>
            </a:r>
            <a:r>
              <a:rPr lang="en-US" dirty="0" smtClean="0">
                <a:latin typeface="Arial"/>
                <a:cs typeface="Arial"/>
              </a:rPr>
              <a:t>of UMLS </a:t>
            </a:r>
            <a:r>
              <a:rPr lang="en-US" dirty="0" err="1" smtClean="0">
                <a:latin typeface="Arial"/>
                <a:cs typeface="Arial"/>
              </a:rPr>
              <a:t>Metathesaurus</a:t>
            </a:r>
            <a:r>
              <a:rPr lang="en-US" dirty="0" smtClean="0">
                <a:latin typeface="Arial"/>
                <a:cs typeface="Arial"/>
              </a:rPr>
              <a:t> and Semantic Network</a:t>
            </a:r>
          </a:p>
          <a:p>
            <a:pPr>
              <a:lnSpc>
                <a:spcPct val="170000"/>
              </a:lnSpc>
              <a:buFont typeface="Wingdings" charset="2"/>
              <a:buChar char="u"/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Simple installation </a:t>
            </a:r>
            <a:r>
              <a:rPr lang="en-US" dirty="0" smtClean="0">
                <a:latin typeface="Arial"/>
                <a:cs typeface="Arial"/>
              </a:rPr>
              <a:t>(import WSDLs and you’re ready to go)</a:t>
            </a:r>
          </a:p>
          <a:p>
            <a:pPr>
              <a:lnSpc>
                <a:spcPct val="170000"/>
              </a:lnSpc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Code snippets </a:t>
            </a:r>
            <a:r>
              <a:rPr lang="en-US" dirty="0" smtClean="0">
                <a:latin typeface="Arial"/>
                <a:cs typeface="Arial"/>
              </a:rPr>
              <a:t>in documentation can help you get started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E4CF6-20C9-48DB-87EC-FEC80DADD823}" type="slidenum">
              <a:rPr smtClean="0">
                <a:solidFill>
                  <a:srgbClr val="BDD7E5"/>
                </a:solidFill>
                <a:latin typeface="Arial"/>
                <a:cs typeface="Arial"/>
              </a:rPr>
              <a:pPr>
                <a:defRPr/>
              </a:pPr>
              <a:t>63</a:t>
            </a:fld>
            <a:endParaRPr>
              <a:solidFill>
                <a:srgbClr val="BDD7E5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UTS API 2.0	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486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E4CF6-20C9-48DB-87EC-FEC80DADD823}" type="slidenum">
              <a:rPr smtClean="0">
                <a:solidFill>
                  <a:srgbClr val="BDD7E5"/>
                </a:solidFill>
                <a:latin typeface="Arial"/>
                <a:cs typeface="Arial"/>
              </a:rPr>
              <a:pPr>
                <a:defRPr/>
              </a:pPr>
              <a:t>64</a:t>
            </a:fld>
            <a:endParaRPr>
              <a:solidFill>
                <a:srgbClr val="BDD7E5"/>
              </a:solidFill>
              <a:latin typeface="Arial"/>
              <a:cs typeface="Arial"/>
            </a:endParaRPr>
          </a:p>
        </p:txBody>
      </p:sp>
      <p:pic>
        <p:nvPicPr>
          <p:cNvPr id="5" name="Content Placeholder 4" descr="api_documentation.tiff" title="UTS API documentation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0" t="-409"/>
          <a:stretch/>
        </p:blipFill>
        <p:spPr>
          <a:xfrm>
            <a:off x="-1" y="1454472"/>
            <a:ext cx="9030337" cy="459072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422" y="723900"/>
            <a:ext cx="8763000" cy="457200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  <a:hlinkClick r:id="rId3"/>
              </a:rPr>
              <a:t>https://</a:t>
            </a:r>
            <a:r>
              <a:rPr lang="en-US" sz="1800" dirty="0" err="1" smtClean="0">
                <a:solidFill>
                  <a:schemeClr val="tx1"/>
                </a:solidFill>
                <a:latin typeface="Arial"/>
                <a:cs typeface="Arial"/>
                <a:hlinkClick r:id="rId3"/>
              </a:rPr>
              <a:t>uts.nlm.nih.gov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800" dirty="0" err="1" smtClean="0">
                <a:solidFill>
                  <a:schemeClr val="tx1"/>
                </a:solidFill>
                <a:latin typeface="Arial"/>
                <a:cs typeface="Arial"/>
                <a:hlinkClick r:id="rId3"/>
              </a:rPr>
              <a:t>home.html#apidocumentation</a:t>
            </a:r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3600" y="228600"/>
            <a:ext cx="5019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E7E700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UTS API Documentation</a:t>
            </a:r>
            <a:endParaRPr lang="en-US" sz="3200" b="1" dirty="0">
              <a:solidFill>
                <a:srgbClr val="E7E700">
                  <a:lumMod val="60000"/>
                  <a:lumOff val="40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711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E4CF6-20C9-48DB-87EC-FEC80DADD823}" type="slidenum">
              <a:rPr smtClean="0">
                <a:solidFill>
                  <a:srgbClr val="BDD7E5"/>
                </a:solidFill>
                <a:latin typeface="Arial"/>
                <a:cs typeface="Arial"/>
              </a:rPr>
              <a:pPr>
                <a:defRPr/>
              </a:pPr>
              <a:t>65</a:t>
            </a:fld>
            <a:endParaRPr>
              <a:solidFill>
                <a:srgbClr val="BDD7E5"/>
              </a:solidFill>
              <a:latin typeface="Arial"/>
              <a:cs typeface="Arial"/>
            </a:endParaRPr>
          </a:p>
        </p:txBody>
      </p:sp>
      <p:pic>
        <p:nvPicPr>
          <p:cNvPr id="9" name="Picture 8" descr="slide65.png" title="Use the API to retrieve concept informatio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0353"/>
            <a:ext cx="9143391" cy="45595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Use the API to retrieve concept information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581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E4CF6-20C9-48DB-87EC-FEC80DADD823}" type="slidenum">
              <a:rPr smtClean="0">
                <a:solidFill>
                  <a:srgbClr val="BDD7E5"/>
                </a:solidFill>
                <a:latin typeface="Arial"/>
                <a:cs typeface="Arial"/>
              </a:rPr>
              <a:pPr>
                <a:defRPr/>
              </a:pPr>
              <a:t>66</a:t>
            </a:fld>
            <a:endParaRPr>
              <a:solidFill>
                <a:srgbClr val="BDD7E5"/>
              </a:solidFill>
              <a:latin typeface="Arial"/>
              <a:cs typeface="Arial"/>
            </a:endParaRPr>
          </a:p>
        </p:txBody>
      </p:sp>
      <p:pic>
        <p:nvPicPr>
          <p:cNvPr id="8" name="Picture 7" descr="slide66.png" title="...or retrieve atom informatio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32" y="1062449"/>
            <a:ext cx="7954750" cy="53824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…retrieve atom information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79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sf_object.tiff" title="Filter out unwanted information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3" r="-1720" b="-1571"/>
          <a:stretch/>
        </p:blipFill>
        <p:spPr>
          <a:xfrm>
            <a:off x="721172" y="1034874"/>
            <a:ext cx="7870189" cy="555068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E4CF6-20C9-48DB-87EC-FEC80DADD823}" type="slidenum">
              <a:rPr smtClean="0">
                <a:solidFill>
                  <a:srgbClr val="BDD7E5"/>
                </a:solidFill>
                <a:latin typeface="Arial"/>
                <a:cs typeface="Arial"/>
              </a:rPr>
              <a:pPr>
                <a:defRPr/>
              </a:pPr>
              <a:t>67</a:t>
            </a:fld>
            <a:endParaRPr>
              <a:solidFill>
                <a:srgbClr val="BDD7E5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685800"/>
          </a:xfrm>
        </p:spPr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Filter out unwanted information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290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BDA0-D981-4549-9878-7B6EAAB652ED}" type="slidenum">
              <a:rPr smtClean="0">
                <a:solidFill>
                  <a:srgbClr val="BDD7E5"/>
                </a:solidFill>
                <a:latin typeface="Arial"/>
                <a:cs typeface="Arial"/>
              </a:rPr>
              <a:pPr/>
              <a:t>68</a:t>
            </a:fld>
            <a:endParaRPr>
              <a:solidFill>
                <a:srgbClr val="BDD7E5"/>
              </a:solidFill>
              <a:latin typeface="Arial"/>
              <a:cs typeface="Arial"/>
            </a:endParaRPr>
          </a:p>
        </p:txBody>
      </p:sp>
      <p:sp>
        <p:nvSpPr>
          <p:cNvPr id="4" name="TextBox 3" descr="http://www.nlm.nih.gov/research/umls/support.html &#10;" title="http://www.nlm.nih.gov/research/umls/support.html "/>
          <p:cNvSpPr txBox="1"/>
          <p:nvPr/>
        </p:nvSpPr>
        <p:spPr>
          <a:xfrm>
            <a:off x="717972" y="1601269"/>
            <a:ext cx="7924801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FFC000"/>
                </a:solidFill>
                <a:latin typeface="Arial"/>
                <a:cs typeface="Arial"/>
              </a:rPr>
              <a:t>General UMLS Customer Support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FFFFFF">
                    <a:lumMod val="75000"/>
                  </a:srgbClr>
                </a:solidFill>
                <a:latin typeface="Arial"/>
                <a:cs typeface="Arial"/>
                <a:hlinkClick r:id="rId2" tooltip="UMLS Customer Support"/>
              </a:rPr>
              <a:t>http://www.nlm.nih.gov/research/umls/support.html </a:t>
            </a:r>
            <a:endParaRPr lang="en-US" dirty="0">
              <a:solidFill>
                <a:srgbClr val="FFFFFF">
                  <a:lumMod val="75000"/>
                </a:srgbClr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FFFF">
                    <a:lumMod val="75000"/>
                  </a:srgbClr>
                </a:solidFill>
                <a:latin typeface="Arial"/>
                <a:cs typeface="Arial"/>
              </a:rPr>
              <a:t>or 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C000"/>
                </a:solidFill>
                <a:latin typeface="Arial"/>
                <a:cs typeface="Arial"/>
              </a:rPr>
              <a:t>Contact Steve Emrick –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FFFFFF">
                    <a:lumMod val="75000"/>
                  </a:srgbClr>
                </a:solidFill>
                <a:latin typeface="Arial"/>
                <a:cs typeface="Arial"/>
              </a:rPr>
              <a:t>Email</a:t>
            </a:r>
            <a:r>
              <a:rPr lang="en-US" dirty="0">
                <a:solidFill>
                  <a:srgbClr val="FFFFFF">
                    <a:lumMod val="75000"/>
                  </a:srgbClr>
                </a:solidFill>
                <a:latin typeface="Arial"/>
                <a:cs typeface="Arial"/>
              </a:rPr>
              <a:t>: </a:t>
            </a:r>
            <a:r>
              <a:rPr lang="en-US" dirty="0">
                <a:solidFill>
                  <a:srgbClr val="FFFFFF">
                    <a:lumMod val="75000"/>
                  </a:srgbClr>
                </a:solidFill>
                <a:latin typeface="Arial"/>
                <a:cs typeface="Arial"/>
                <a:hlinkClick r:id="rId3"/>
              </a:rPr>
              <a:t>emricks@mail.nih.gov</a:t>
            </a:r>
            <a:endParaRPr lang="en-US" dirty="0">
              <a:solidFill>
                <a:srgbClr val="FFFFFF">
                  <a:lumMod val="75000"/>
                </a:srgbClr>
              </a:solidFill>
              <a:latin typeface="Arial"/>
              <a:cs typeface="Arial"/>
            </a:endParaRP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rgbClr val="FFFFFF">
                    <a:lumMod val="75000"/>
                  </a:srgbClr>
                </a:solidFill>
                <a:latin typeface="Arial"/>
                <a:cs typeface="Arial"/>
              </a:rPr>
              <a:t>Phone: (1) 301 496 8707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endParaRPr lang="en-US" dirty="0">
              <a:solidFill>
                <a:srgbClr val="FFFFFF">
                  <a:lumMod val="75000"/>
                </a:srgbClr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rgbClr val="FFC000"/>
                </a:solidFill>
                <a:latin typeface="Arial"/>
                <a:cs typeface="Arial"/>
              </a:rPr>
              <a:t>Relevant links –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rgbClr val="FFFFFF">
                    <a:lumMod val="75000"/>
                  </a:srgbClr>
                </a:solidFill>
                <a:latin typeface="Arial"/>
                <a:cs typeface="Arial"/>
              </a:rPr>
              <a:t>UTS home – </a:t>
            </a:r>
            <a:r>
              <a:rPr lang="en-US" dirty="0">
                <a:solidFill>
                  <a:srgbClr val="FFFFFF">
                    <a:lumMod val="75000"/>
                  </a:srgbClr>
                </a:solidFill>
                <a:latin typeface="Arial"/>
                <a:cs typeface="Arial"/>
                <a:hlinkClick r:id="rId4" tooltip="UTS Home"/>
              </a:rPr>
              <a:t>https://uts.nlm.nih.gov</a:t>
            </a:r>
            <a:endParaRPr lang="en-US" dirty="0">
              <a:solidFill>
                <a:srgbClr val="FFFFFF">
                  <a:lumMod val="75000"/>
                </a:srgbClr>
              </a:solidFill>
              <a:latin typeface="Arial"/>
              <a:cs typeface="Arial"/>
            </a:endParaRP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rgbClr val="FFFFFF">
                    <a:lumMod val="75000"/>
                  </a:srgbClr>
                </a:solidFill>
                <a:latin typeface="Arial"/>
                <a:cs typeface="Arial"/>
              </a:rPr>
              <a:t>UMLS home – </a:t>
            </a:r>
            <a:r>
              <a:rPr lang="en-US" dirty="0" smtClean="0">
                <a:solidFill>
                  <a:srgbClr val="FFFFFF">
                    <a:lumMod val="75000"/>
                  </a:srgbClr>
                </a:solidFill>
                <a:latin typeface="Arial"/>
                <a:cs typeface="Arial"/>
                <a:hlinkClick r:id="rId5" tooltip="UMLS home"/>
              </a:rPr>
              <a:t>http://www.nlm.nih.gov/research/umls</a:t>
            </a:r>
            <a:endParaRPr lang="en-US" dirty="0">
              <a:solidFill>
                <a:srgbClr val="FFFFFF">
                  <a:lumMod val="75000"/>
                </a:srgbClr>
              </a:solidFill>
              <a:latin typeface="Arial"/>
              <a:cs typeface="Arial"/>
            </a:endParaRP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rgbClr val="FFFFFF">
                    <a:lumMod val="75000"/>
                  </a:srgbClr>
                </a:solidFill>
                <a:latin typeface="Arial"/>
                <a:cs typeface="Arial"/>
              </a:rPr>
              <a:t>UMLS Listserv – </a:t>
            </a:r>
            <a:r>
              <a:rPr lang="en-US" dirty="0">
                <a:solidFill>
                  <a:srgbClr val="FFFFFF">
                    <a:lumMod val="75000"/>
                  </a:srgbClr>
                </a:solidFill>
                <a:latin typeface="Arial"/>
                <a:cs typeface="Arial"/>
                <a:hlinkClick r:id="rId6" tooltip="UMLS Listserv"/>
              </a:rPr>
              <a:t>http://list.nih.gov </a:t>
            </a:r>
            <a:r>
              <a:rPr lang="en-US" dirty="0">
                <a:solidFill>
                  <a:srgbClr val="FFFFFF">
                    <a:lumMod val="75000"/>
                  </a:srgbClr>
                </a:solidFill>
                <a:latin typeface="Arial"/>
                <a:cs typeface="Arial"/>
              </a:rPr>
              <a:t>(</a:t>
            </a:r>
            <a:r>
              <a:rPr lang="en-US" dirty="0" err="1">
                <a:solidFill>
                  <a:srgbClr val="FFFFFF">
                    <a:lumMod val="75000"/>
                  </a:srgbClr>
                </a:solidFill>
                <a:latin typeface="Arial"/>
                <a:cs typeface="Arial"/>
              </a:rPr>
              <a:t>umlsusers</a:t>
            </a:r>
            <a:r>
              <a:rPr lang="en-US" dirty="0">
                <a:solidFill>
                  <a:srgbClr val="FFFFFF">
                    <a:lumMod val="75000"/>
                  </a:srgbClr>
                </a:solidFill>
                <a:latin typeface="Arial"/>
                <a:cs typeface="Arial"/>
              </a:rPr>
              <a:t>-l</a:t>
            </a:r>
            <a:r>
              <a:rPr lang="en-US" dirty="0" smtClean="0">
                <a:solidFill>
                  <a:srgbClr val="FFFFFF">
                    <a:lumMod val="75000"/>
                  </a:srgbClr>
                </a:solidFill>
                <a:latin typeface="Arial"/>
                <a:cs typeface="Arial"/>
              </a:rPr>
              <a:t>)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1430"/>
                <a:gradFill>
                  <a:gsLst>
                    <a:gs pos="0">
                      <a:srgbClr val="E7E700">
                        <a:tint val="90000"/>
                        <a:satMod val="120000"/>
                      </a:srgbClr>
                    </a:gs>
                    <a:gs pos="25000">
                      <a:srgbClr val="E7E700">
                        <a:tint val="93000"/>
                        <a:satMod val="120000"/>
                      </a:srgbClr>
                    </a:gs>
                    <a:gs pos="50000">
                      <a:srgbClr val="E7E700">
                        <a:shade val="89000"/>
                        <a:satMod val="110000"/>
                      </a:srgbClr>
                    </a:gs>
                    <a:gs pos="75000">
                      <a:srgbClr val="E7E700">
                        <a:tint val="93000"/>
                        <a:satMod val="120000"/>
                      </a:srgbClr>
                    </a:gs>
                    <a:gs pos="100000">
                      <a:srgbClr val="E7E700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Questions</a:t>
            </a:r>
            <a:r>
              <a:rPr lang="en-US" b="1" dirty="0" smtClean="0">
                <a:ln w="11430"/>
                <a:gradFill>
                  <a:gsLst>
                    <a:gs pos="0">
                      <a:srgbClr val="E7E700">
                        <a:tint val="90000"/>
                        <a:satMod val="120000"/>
                      </a:srgbClr>
                    </a:gs>
                    <a:gs pos="25000">
                      <a:srgbClr val="E7E700">
                        <a:tint val="93000"/>
                        <a:satMod val="120000"/>
                      </a:srgbClr>
                    </a:gs>
                    <a:gs pos="50000">
                      <a:srgbClr val="E7E700">
                        <a:shade val="89000"/>
                        <a:satMod val="110000"/>
                      </a:srgbClr>
                    </a:gs>
                    <a:gs pos="75000">
                      <a:srgbClr val="E7E700">
                        <a:tint val="93000"/>
                        <a:satMod val="120000"/>
                      </a:srgbClr>
                    </a:gs>
                    <a:gs pos="100000">
                      <a:srgbClr val="E7E700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3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69.png" title="NLM API Overview Char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3326"/>
            <a:ext cx="9194861" cy="71613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162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NLM API Overview </a:t>
            </a:r>
            <a:r>
              <a:rPr lang="en-US" sz="1000" dirty="0" smtClean="0">
                <a:latin typeface="+mj-lt"/>
              </a:rPr>
              <a:t>Chart   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293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C1A6F792-A9CC-48D2-9F4B-4530800FE59D}" type="slidenum">
              <a:rPr lang="en-US" smtClean="0">
                <a:latin typeface="Arial"/>
                <a:cs typeface="Arial"/>
              </a:rPr>
              <a:pPr algn="r">
                <a:defRPr/>
              </a:pPr>
              <a:t>7</a:t>
            </a:fld>
            <a:endParaRPr lang="en-US" dirty="0">
              <a:latin typeface="Arial"/>
              <a:cs typeface="Arial"/>
            </a:endParaRPr>
          </a:p>
        </p:txBody>
      </p:sp>
      <p:pic>
        <p:nvPicPr>
          <p:cNvPr id="5" name="Picture 4" descr="slide07.png" title="Beware the Server Hugger!! ...who will not share his data with anyone!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30" y="1563880"/>
            <a:ext cx="8253434" cy="49861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latin typeface="Arial"/>
                <a:cs typeface="Arial"/>
              </a:rPr>
              <a:t>Fueling Innovation</a:t>
            </a:r>
            <a:br>
              <a:rPr lang="en-US" sz="4400" b="1" dirty="0">
                <a:latin typeface="Arial"/>
                <a:cs typeface="Arial"/>
              </a:rPr>
            </a:br>
            <a:r>
              <a:rPr lang="en-US" sz="2000" dirty="0" smtClean="0">
                <a:solidFill>
                  <a:schemeClr val="tx1"/>
                </a:solidFill>
                <a:effectLst/>
                <a:latin typeface="Arial"/>
                <a:cs typeface="Arial"/>
              </a:rPr>
              <a:t>through the power of </a:t>
            </a:r>
            <a:r>
              <a:rPr lang="en-US" sz="2000" dirty="0" smtClean="0">
                <a:solidFill>
                  <a:schemeClr val="tx1"/>
                </a:solidFill>
                <a:effectLst/>
                <a:latin typeface="Arial"/>
                <a:cs typeface="Arial"/>
              </a:rPr>
              <a:t>APIs  </a:t>
            </a:r>
            <a:endParaRPr lang="en-US" sz="4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312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bodenreider.olivier-laptop\Dropbox\work\papers\--logos\xnav_logos\rx_nav_logo_large.jpg" title="RxNav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5005387"/>
            <a:ext cx="4191000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524250"/>
            <a:ext cx="7772400" cy="1752600"/>
          </a:xfrm>
        </p:spPr>
        <p:txBody>
          <a:bodyPr/>
          <a:lstStyle/>
          <a:p>
            <a:r>
              <a:rPr lang="en-US" sz="2000" i="1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</a:p>
          <a:p>
            <a:endParaRPr lang="en-US" i="1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Olivier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Bodenreider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Arial"/>
                <a:cs typeface="Arial"/>
              </a:rPr>
              <a:t>APIs to </a:t>
            </a:r>
            <a:r>
              <a:rPr lang="en-US" b="1" dirty="0" smtClean="0">
                <a:latin typeface="Arial"/>
                <a:cs typeface="Arial"/>
              </a:rPr>
              <a:t>Drug Information Sources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379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BDA0-D981-4549-9878-7B6EAAB652ED}" type="slidenum">
              <a:rPr lang="en-US" smtClean="0">
                <a:latin typeface="Arial"/>
                <a:cs typeface="Arial"/>
              </a:rPr>
              <a:t>71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00400" y="6248400"/>
            <a:ext cx="3429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/>
                <a:cs typeface="Arial"/>
                <a:hlinkClick r:id="rId2" tooltip="RxNav"/>
              </a:rPr>
              <a:t>http://rxnav.nlm.nih.gov</a:t>
            </a: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  <a:hlinkClick r:id="rId2"/>
              </a:rPr>
              <a:t>/</a:t>
            </a:r>
            <a:endParaRPr lang="en-US" sz="2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4" descr="slide71.png" title="RxNav overview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" y="0"/>
            <a:ext cx="9143391" cy="6156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94" y="-685800"/>
            <a:ext cx="7772400" cy="685800"/>
          </a:xfrm>
        </p:spPr>
        <p:txBody>
          <a:bodyPr/>
          <a:lstStyle/>
          <a:p>
            <a:r>
              <a:rPr lang="en-US" sz="1000" dirty="0" err="1" smtClean="0">
                <a:latin typeface="+mj-lt"/>
              </a:rPr>
              <a:t>RxNav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35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E4CF6-20C9-48DB-87EC-FEC80DADD823}" type="slidenum">
              <a:rPr lang="en-US" smtClean="0">
                <a:latin typeface="Arial"/>
                <a:cs typeface="Arial"/>
              </a:rPr>
              <a:pPr>
                <a:defRPr/>
              </a:pPr>
              <a:t>72</a:t>
            </a:fld>
            <a:endParaRPr lang="en-US">
              <a:latin typeface="Arial"/>
              <a:cs typeface="Arial"/>
            </a:endParaRPr>
          </a:p>
        </p:txBody>
      </p:sp>
      <p:pic>
        <p:nvPicPr>
          <p:cNvPr id="3" name="Picture 2" descr="slide72.png" title="API to drug information sourc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46" y="1583092"/>
            <a:ext cx="8357059" cy="460217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0549" y="428625"/>
            <a:ext cx="8039100" cy="685800"/>
          </a:xfrm>
        </p:spPr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APIs to Drug Information </a:t>
            </a:r>
            <a:r>
              <a:rPr lang="en-US" b="1" dirty="0" smtClean="0">
                <a:latin typeface="Arial"/>
                <a:cs typeface="Arial"/>
              </a:rPr>
              <a:t>Sources 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568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E4CF6-20C9-48DB-87EC-FEC80DADD823}" type="slidenum">
              <a:rPr lang="en-US" smtClean="0">
                <a:latin typeface="Arial"/>
                <a:cs typeface="Arial"/>
              </a:rPr>
              <a:pPr>
                <a:defRPr/>
              </a:pPr>
              <a:t>73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Arial"/>
                <a:cs typeface="Arial"/>
              </a:rPr>
              <a:t>RxNorm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– Drug names/codes </a:t>
            </a:r>
            <a:endParaRPr lang="en-US" dirty="0" smtClean="0">
              <a:solidFill>
                <a:schemeClr val="tx1">
                  <a:lumMod val="75000"/>
                </a:schemeClr>
              </a:solidFill>
              <a:latin typeface="Arial"/>
              <a:cs typeface="Arial"/>
            </a:endParaRPr>
          </a:p>
          <a:p>
            <a:pPr lvl="1"/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Spelling suggestions for drug names</a:t>
            </a:r>
          </a:p>
          <a:p>
            <a:pPr lvl="2"/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Exetan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 -&gt; Exelon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Find the ingredients of a branded drug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Lipitor -&gt; atorvastatin</a:t>
            </a:r>
          </a:p>
          <a:p>
            <a:r>
              <a:rPr lang="en-US" dirty="0" err="1">
                <a:solidFill>
                  <a:schemeClr val="bg2"/>
                </a:solidFill>
                <a:latin typeface="Arial"/>
                <a:cs typeface="Arial"/>
              </a:rPr>
              <a:t>RxTerms</a:t>
            </a:r>
            <a:r>
              <a:rPr lang="en-US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–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Physician-friendly drug names</a:t>
            </a:r>
          </a:p>
          <a:p>
            <a:pPr lvl="2"/>
            <a:r>
              <a:rPr lang="nb-NO" dirty="0">
                <a:solidFill>
                  <a:srgbClr val="FFFF00"/>
                </a:solidFill>
                <a:latin typeface="Arial"/>
                <a:cs typeface="Arial"/>
              </a:rPr>
              <a:t>Lipitor 20 MG Oral </a:t>
            </a:r>
            <a:r>
              <a:rPr lang="nb-NO" dirty="0" smtClean="0">
                <a:solidFill>
                  <a:srgbClr val="FFFF00"/>
                </a:solidFill>
                <a:latin typeface="Arial"/>
                <a:cs typeface="Arial"/>
              </a:rPr>
              <a:t>Tablet -&gt; 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LIPITOR 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(Oral Pill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) / 20 mg</a:t>
            </a:r>
          </a:p>
          <a:p>
            <a:r>
              <a:rPr lang="en-US" dirty="0" smtClean="0">
                <a:solidFill>
                  <a:schemeClr val="bg2"/>
                </a:solidFill>
                <a:latin typeface="Arial"/>
                <a:cs typeface="Arial"/>
              </a:rPr>
              <a:t>NDF-RT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– Clinical properties</a:t>
            </a:r>
            <a:endParaRPr lang="en-US" dirty="0" smtClean="0">
              <a:solidFill>
                <a:schemeClr val="tx1">
                  <a:lumMod val="75000"/>
                </a:schemeClr>
              </a:solidFill>
              <a:latin typeface="Arial"/>
              <a:cs typeface="Arial"/>
            </a:endParaRPr>
          </a:p>
          <a:p>
            <a:pPr lvl="1"/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Mechanism of action, physiologic effect, …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Pharmacologic classes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Amoxicillin -&gt; </a:t>
            </a: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Penicillins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pPr lvl="1"/>
            <a:r>
              <a:rPr lang="en-US" dirty="0" smtClean="0">
                <a:latin typeface="Arial"/>
                <a:cs typeface="Arial"/>
              </a:rPr>
              <a:t>Drug-drug interactions</a:t>
            </a:r>
          </a:p>
          <a:p>
            <a:r>
              <a:rPr lang="en-US" dirty="0" err="1" smtClean="0">
                <a:solidFill>
                  <a:schemeClr val="bg2"/>
                </a:solidFill>
                <a:latin typeface="Arial"/>
                <a:cs typeface="Arial"/>
              </a:rPr>
              <a:t>DailyMed</a:t>
            </a:r>
            <a:r>
              <a:rPr lang="en-US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– Structured Product Labels</a:t>
            </a:r>
            <a:endParaRPr lang="en-US" dirty="0" smtClean="0">
              <a:solidFill>
                <a:schemeClr val="tx1">
                  <a:lumMod val="75000"/>
                </a:schemeClr>
              </a:solidFill>
              <a:latin typeface="Arial"/>
              <a:cs typeface="Arial"/>
            </a:endParaRPr>
          </a:p>
          <a:p>
            <a:pPr lvl="1"/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Indications, contra-indications, adverse reactions, …</a:t>
            </a:r>
            <a:endParaRPr lang="en-US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What Information Can I Get </a:t>
            </a:r>
            <a:r>
              <a:rPr lang="en-US" dirty="0">
                <a:latin typeface="Arial"/>
                <a:cs typeface="Arial"/>
              </a:rPr>
              <a:t>T</a:t>
            </a:r>
            <a:r>
              <a:rPr lang="en-US" dirty="0" smtClean="0">
                <a:latin typeface="Arial"/>
                <a:cs typeface="Arial"/>
              </a:rPr>
              <a:t>hrough These APIs?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001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Uses 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lang="en-US" dirty="0" err="1">
                <a:solidFill>
                  <a:srgbClr val="FFFF00"/>
                </a:solidFill>
                <a:latin typeface="Arial"/>
                <a:cs typeface="Arial"/>
              </a:rPr>
              <a:t>RxNorm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and </a:t>
            </a:r>
            <a:r>
              <a:rPr lang="en-US" dirty="0" err="1">
                <a:solidFill>
                  <a:srgbClr val="FFFF00"/>
                </a:solidFill>
                <a:latin typeface="Arial"/>
                <a:cs typeface="Arial"/>
              </a:rPr>
              <a:t>RxTerms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APIs to create medication lists</a:t>
            </a:r>
          </a:p>
          <a:p>
            <a:endParaRPr lang="en-US" dirty="0"/>
          </a:p>
        </p:txBody>
      </p:sp>
      <p:pic>
        <p:nvPicPr>
          <p:cNvPr id="84995" name="Content Placeholder 3" descr="ipadphoto.png" title="DrugDiary iPhone app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0" t="16446" r="17036" b="10571"/>
          <a:stretch/>
        </p:blipFill>
        <p:spPr>
          <a:xfrm>
            <a:off x="1085037" y="1808703"/>
            <a:ext cx="3054883" cy="424710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Applications </a:t>
            </a:r>
            <a:r>
              <a:rPr lang="en-US" sz="4000" dirty="0" err="1" smtClean="0">
                <a:solidFill>
                  <a:schemeClr val="bg2"/>
                </a:solidFill>
                <a:latin typeface="Arial"/>
                <a:cs typeface="Arial"/>
              </a:rPr>
              <a:t>DrugDiary</a:t>
            </a:r>
            <a:r>
              <a:rPr lang="en-US" sz="4000" dirty="0" smtClean="0">
                <a:solidFill>
                  <a:schemeClr val="bg2"/>
                </a:solidFill>
                <a:latin typeface="Arial"/>
                <a:cs typeface="Arial"/>
              </a:rPr>
              <a:t> iPhone app</a:t>
            </a:r>
            <a:endParaRPr lang="en-US" sz="4000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98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51000"/>
            <a:ext cx="7772400" cy="424815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"/>
                <a:cs typeface="Arial"/>
              </a:rPr>
              <a:t>For </a:t>
            </a:r>
            <a:r>
              <a:rPr lang="en-US" dirty="0" err="1" smtClean="0">
                <a:latin typeface="Arial"/>
                <a:cs typeface="Arial"/>
              </a:rPr>
              <a:t>RxNav</a:t>
            </a:r>
            <a:r>
              <a:rPr lang="en-US" dirty="0" smtClean="0">
                <a:latin typeface="Arial"/>
                <a:cs typeface="Arial"/>
              </a:rPr>
              <a:t> and the APIs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Arial"/>
                <a:cs typeface="Arial"/>
                <a:hlinkClick r:id="rId2" tooltip="RxNav"/>
              </a:rPr>
              <a:t>http://rxnav.nlm.nih.gov</a:t>
            </a:r>
            <a:r>
              <a:rPr lang="en-US" dirty="0" smtClean="0">
                <a:latin typeface="Arial"/>
                <a:cs typeface="Arial"/>
                <a:hlinkClick r:id="rId2" tooltip="RxNav"/>
              </a:rPr>
              <a:t>/</a:t>
            </a:r>
            <a:endParaRPr lang="en-US" dirty="0" smtClean="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/>
                <a:cs typeface="Arial"/>
              </a:rPr>
              <a:t>Examples of implementation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latin typeface="Arial"/>
                <a:cs typeface="Arial"/>
              </a:rPr>
              <a:t>For Java, PERL, .NET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/>
                <a:cs typeface="Arial"/>
              </a:rPr>
              <a:t>Other resources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latin typeface="Arial"/>
                <a:cs typeface="Arial"/>
              </a:rPr>
              <a:t>Webinar, Slides</a:t>
            </a:r>
          </a:p>
          <a:p>
            <a:pPr lvl="2">
              <a:lnSpc>
                <a:spcPct val="150000"/>
              </a:lnSpc>
            </a:pPr>
            <a:r>
              <a:rPr lang="en-US" dirty="0">
                <a:latin typeface="Arial"/>
                <a:cs typeface="Arial"/>
              </a:rPr>
              <a:t>See: </a:t>
            </a:r>
            <a:r>
              <a:rPr lang="en-US" dirty="0">
                <a:latin typeface="Arial"/>
                <a:cs typeface="Arial"/>
                <a:hlinkClick r:id="rId3" tooltip="Webinar, Slides"/>
              </a:rPr>
              <a:t>http://</a:t>
            </a:r>
            <a:r>
              <a:rPr lang="en-US" dirty="0" smtClean="0">
                <a:latin typeface="Arial"/>
                <a:cs typeface="Arial"/>
                <a:hlinkClick r:id="rId3" tooltip="Webinar, Slides"/>
              </a:rPr>
              <a:t>mor.nlm.nih.gov/pubs/pres.html </a:t>
            </a:r>
            <a:endParaRPr lang="en-US" dirty="0" smtClean="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BDA0-D981-4549-9878-7B6EAAB652ED}" type="slidenum">
              <a:rPr lang="en-US" smtClean="0">
                <a:latin typeface="Arial"/>
                <a:cs typeface="Arial"/>
              </a:rPr>
              <a:t>75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Documentation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816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BDA0-D981-4549-9878-7B6EAAB652ED}" type="slidenum">
              <a:rPr lang="en-US" smtClean="0">
                <a:latin typeface="Arial"/>
                <a:cs typeface="Arial"/>
              </a:rPr>
              <a:t>76</a:t>
            </a:fld>
            <a:endParaRPr lang="en-US">
              <a:latin typeface="Arial"/>
              <a:cs typeface="Arial"/>
            </a:endParaRPr>
          </a:p>
        </p:txBody>
      </p:sp>
      <p:grpSp>
        <p:nvGrpSpPr>
          <p:cNvPr id="8" name="Group 7" title="NLM logo"/>
          <p:cNvGrpSpPr/>
          <p:nvPr/>
        </p:nvGrpSpPr>
        <p:grpSpPr>
          <a:xfrm>
            <a:off x="1609725" y="4603924"/>
            <a:ext cx="5924550" cy="1263476"/>
            <a:chOff x="1609725" y="4603924"/>
            <a:chExt cx="5924550" cy="1263476"/>
          </a:xfrm>
        </p:grpSpPr>
        <p:sp>
          <p:nvSpPr>
            <p:cNvPr id="5" name="Rectangle 4"/>
            <p:cNvSpPr/>
            <p:nvPr/>
          </p:nvSpPr>
          <p:spPr bwMode="auto">
            <a:xfrm>
              <a:off x="1638300" y="4811887"/>
              <a:ext cx="1181100" cy="96978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609725" y="4603924"/>
              <a:ext cx="5924550" cy="1263476"/>
              <a:chOff x="1905000" y="4191000"/>
              <a:chExt cx="5924550" cy="1263476"/>
            </a:xfrm>
          </p:grpSpPr>
          <p:sp>
            <p:nvSpPr>
              <p:cNvPr id="6" name="Text Box 7"/>
              <p:cNvSpPr txBox="1">
                <a:spLocks noChangeArrowheads="1"/>
              </p:cNvSpPr>
              <p:nvPr/>
            </p:nvSpPr>
            <p:spPr bwMode="auto">
              <a:xfrm>
                <a:off x="3333750" y="4237038"/>
                <a:ext cx="4495800" cy="1200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  <a:defRPr/>
                </a:pPr>
                <a:r>
                  <a:rPr lang="en-US" sz="2400" dirty="0">
                    <a:latin typeface="Arial"/>
                    <a:cs typeface="Arial"/>
                  </a:rPr>
                  <a:t>Lister Hill National Center</a:t>
                </a:r>
                <a:br>
                  <a:rPr lang="en-US" sz="2400" dirty="0">
                    <a:latin typeface="Arial"/>
                    <a:cs typeface="Arial"/>
                  </a:rPr>
                </a:br>
                <a:r>
                  <a:rPr lang="en-US" sz="2400" dirty="0">
                    <a:latin typeface="Arial"/>
                    <a:cs typeface="Arial"/>
                  </a:rPr>
                  <a:t>for Biomedical Communications</a:t>
                </a:r>
                <a:br>
                  <a:rPr lang="en-US" sz="2400" dirty="0">
                    <a:latin typeface="Arial"/>
                    <a:cs typeface="Arial"/>
                  </a:rPr>
                </a:br>
                <a:r>
                  <a:rPr lang="en-US" sz="2400" dirty="0">
                    <a:latin typeface="Arial"/>
                    <a:cs typeface="Arial"/>
                  </a:rPr>
                  <a:t>Bethesda, Maryland - USA</a:t>
                </a:r>
              </a:p>
            </p:txBody>
          </p:sp>
          <p:pic>
            <p:nvPicPr>
              <p:cNvPr id="7" name="Picture 8" descr="NLM LOGO-JPEG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5000" y="4191000"/>
                <a:ext cx="1238250" cy="12634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2450"/>
            <a:ext cx="7772400" cy="4273550"/>
          </a:xfrm>
        </p:spPr>
        <p:txBody>
          <a:bodyPr/>
          <a:lstStyle/>
          <a:p>
            <a:endParaRPr lang="en-US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 smtClean="0">
              <a:latin typeface="Arial"/>
              <a:cs typeface="Arial"/>
            </a:endParaRPr>
          </a:p>
          <a:p>
            <a:pPr>
              <a:tabLst>
                <a:tab pos="1657350" algn="l"/>
              </a:tabLst>
            </a:pPr>
            <a:r>
              <a:rPr lang="en-US" dirty="0" smtClean="0">
                <a:latin typeface="Arial"/>
                <a:cs typeface="Arial"/>
              </a:rPr>
              <a:t>Email:	</a:t>
            </a:r>
            <a:r>
              <a:rPr lang="en-US" dirty="0" smtClean="0">
                <a:latin typeface="Arial"/>
                <a:cs typeface="Arial"/>
                <a:hlinkClick r:id="rId3"/>
              </a:rPr>
              <a:t>RXNAVINFO@LIST.NIH.GOV</a:t>
            </a:r>
            <a:r>
              <a:rPr lang="en-US" dirty="0" smtClean="0">
                <a:latin typeface="Arial"/>
                <a:cs typeface="Arial"/>
              </a:rPr>
              <a:t> </a:t>
            </a:r>
            <a:endParaRPr lang="en-US" dirty="0">
              <a:latin typeface="Arial"/>
              <a:cs typeface="Arial"/>
            </a:endParaRPr>
          </a:p>
          <a:p>
            <a:pPr>
              <a:tabLst>
                <a:tab pos="1657350" algn="l"/>
              </a:tabLst>
            </a:pPr>
            <a:r>
              <a:rPr lang="en-US" dirty="0">
                <a:latin typeface="Arial"/>
                <a:cs typeface="Arial"/>
              </a:rPr>
              <a:t>Web</a:t>
            </a:r>
            <a:r>
              <a:rPr lang="en-US" dirty="0" smtClean="0">
                <a:latin typeface="Arial"/>
                <a:cs typeface="Arial"/>
              </a:rPr>
              <a:t>:	</a:t>
            </a:r>
            <a:r>
              <a:rPr lang="en-US" dirty="0" smtClean="0">
                <a:latin typeface="Arial"/>
                <a:cs typeface="Arial"/>
                <a:hlinkClick r:id="rId4" tooltip="RxNav"/>
              </a:rPr>
              <a:t>http</a:t>
            </a:r>
            <a:r>
              <a:rPr lang="en-US" dirty="0">
                <a:latin typeface="Arial"/>
                <a:cs typeface="Arial"/>
                <a:hlinkClick r:id="rId4" tooltip="RxNav"/>
              </a:rPr>
              <a:t>://rxnav.nlm.nih.gov</a:t>
            </a:r>
            <a:r>
              <a:rPr lang="en-US" dirty="0" smtClean="0">
                <a:latin typeface="Arial"/>
                <a:cs typeface="Arial"/>
                <a:hlinkClick r:id="rId4" tooltip="RxNav"/>
              </a:rPr>
              <a:t>/ </a:t>
            </a: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9" name="Picture 2" descr="C:\Users\obodenreider.olivier-laptop\Dropbox\work\papers\--logos\xnav_logos\rx_nav_logo_large.jpg" title="RxNav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1599406"/>
            <a:ext cx="2876550" cy="83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Arial"/>
                <a:cs typeface="Arial"/>
              </a:rPr>
              <a:t>Contact Information</a:t>
            </a:r>
            <a:endParaRPr lang="en-US" sz="4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511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77.png" title="NLM API Overview Char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457"/>
            <a:ext cx="9213004" cy="71754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298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NLM API Overview </a:t>
            </a:r>
            <a:r>
              <a:rPr lang="en-US" sz="1000" dirty="0" smtClean="0">
                <a:latin typeface="+mj-lt"/>
              </a:rPr>
              <a:t>Chart    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143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Arial"/>
                <a:cs typeface="Arial"/>
              </a:rPr>
              <a:t>David Hale</a:t>
            </a:r>
          </a:p>
          <a:p>
            <a:r>
              <a:rPr lang="en-US" altLang="ja-JP" dirty="0" smtClean="0">
                <a:latin typeface="Arial"/>
                <a:cs typeface="Arial"/>
              </a:rPr>
              <a:t>Project Manager</a:t>
            </a:r>
          </a:p>
          <a:p>
            <a:r>
              <a:rPr lang="en-US" altLang="ja-JP" dirty="0" err="1">
                <a:latin typeface="Arial"/>
                <a:cs typeface="Arial"/>
              </a:rPr>
              <a:t>d</a:t>
            </a:r>
            <a:r>
              <a:rPr kumimoji="1" lang="en-US" altLang="ja-JP" dirty="0" err="1" smtClean="0">
                <a:latin typeface="Arial"/>
                <a:cs typeface="Arial"/>
              </a:rPr>
              <a:t>avid.hale@nih.gov</a:t>
            </a:r>
            <a:endParaRPr kumimoji="1" lang="ja-JP" altLang="en-US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0909"/>
            <a:ext cx="7772400" cy="2099541"/>
          </a:xfrm>
        </p:spPr>
        <p:txBody>
          <a:bodyPr>
            <a:normAutofit/>
          </a:bodyPr>
          <a:lstStyle/>
          <a:p>
            <a:r>
              <a:rPr kumimoji="1" lang="en-US" altLang="ja-JP" sz="5300" b="1" dirty="0" smtClean="0">
                <a:latin typeface="Arial"/>
                <a:cs typeface="Arial"/>
              </a:rPr>
              <a:t>Pillbox:</a:t>
            </a:r>
            <a:r>
              <a:rPr kumimoji="1" lang="en-US" altLang="ja-JP" dirty="0" smtClean="0">
                <a:latin typeface="Arial"/>
                <a:cs typeface="Arial"/>
              </a:rPr>
              <a:t/>
            </a:r>
            <a:br>
              <a:rPr kumimoji="1" lang="en-US" altLang="ja-JP" dirty="0" smtClean="0">
                <a:latin typeface="Arial"/>
                <a:cs typeface="Arial"/>
              </a:rPr>
            </a:br>
            <a:r>
              <a:rPr kumimoji="1" lang="en-US" altLang="ja-JP" sz="4000" dirty="0" smtClean="0">
                <a:latin typeface="Arial"/>
                <a:cs typeface="Arial"/>
              </a:rPr>
              <a:t>Drug Identification </a:t>
            </a:r>
            <a:r>
              <a:rPr lang="en-US" altLang="ja-JP" sz="4000" dirty="0" smtClean="0">
                <a:latin typeface="Arial"/>
                <a:cs typeface="Arial"/>
              </a:rPr>
              <a:t>and Reference</a:t>
            </a:r>
            <a:endParaRPr kumimoji="1" lang="ja-JP" altLang="en-US" sz="4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485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6245423"/>
            <a:ext cx="6019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>
                <a:latin typeface="Arial"/>
                <a:cs typeface="Arial"/>
                <a:hlinkClick r:id="rId2"/>
              </a:rPr>
              <a:t>(c) http://www.flickr.com/photos/emagineart/4742089272/</a:t>
            </a:r>
            <a:endParaRPr lang="ja-JP" altLang="en-US" sz="1400" dirty="0">
              <a:latin typeface="Arial"/>
              <a:cs typeface="Arial"/>
            </a:endParaRPr>
          </a:p>
        </p:txBody>
      </p:sp>
      <p:pic>
        <p:nvPicPr>
          <p:cNvPr id="3" name="Picture 2" descr="4742089272_917060d23a_b.jpg" title="Image of pill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8667982" cy="5781477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6391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Image of Pills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765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C1A6F792-A9CC-48D2-9F4B-4530800FE59D}" type="slidenum">
              <a:rPr lang="en-US" smtClean="0">
                <a:latin typeface="Arial"/>
                <a:cs typeface="Arial"/>
              </a:rPr>
              <a:pPr algn="r">
                <a:defRPr/>
              </a:pPr>
              <a:t>8</a:t>
            </a:fld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1" descr="slide08.png" title="Constrained Access to Dat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73" y="1549521"/>
            <a:ext cx="8253434" cy="498619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5090" y="1031523"/>
            <a:ext cx="7772400" cy="685800"/>
          </a:xfrm>
        </p:spPr>
        <p:txBody>
          <a:bodyPr/>
          <a:lstStyle/>
          <a:p>
            <a:r>
              <a:rPr lang="en-US" sz="4400" b="1" dirty="0">
                <a:latin typeface="Arial"/>
                <a:cs typeface="Arial"/>
              </a:rPr>
              <a:t>Fueling Innovation</a:t>
            </a:r>
            <a:br>
              <a:rPr lang="en-US" sz="4400" b="1" dirty="0">
                <a:latin typeface="Arial"/>
                <a:cs typeface="Arial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Arial"/>
                <a:cs typeface="Arial"/>
              </a:rPr>
              <a:t>through the power of APIs</a:t>
            </a:r>
            <a:r>
              <a:rPr lang="en-US" sz="6600" b="1" dirty="0">
                <a:latin typeface="Arial"/>
                <a:cs typeface="Arial"/>
              </a:rPr>
              <a:t/>
            </a:r>
            <a:br>
              <a:rPr lang="en-US" sz="6600" b="1" dirty="0">
                <a:latin typeface="Arial"/>
                <a:cs typeface="Arial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01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81400" y="6172200"/>
            <a:ext cx="21606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Arial"/>
                <a:cs typeface="Arial"/>
                <a:hlinkClick r:id="rId2" tooltip="Pillbox"/>
              </a:rPr>
              <a:t>http://pillbox.nlm.nih.gov/</a:t>
            </a:r>
            <a:endParaRPr lang="ja-JP" altLang="en-US" sz="1400" dirty="0">
              <a:latin typeface="Arial"/>
              <a:cs typeface="Arial"/>
            </a:endParaRPr>
          </a:p>
        </p:txBody>
      </p:sp>
      <p:pic>
        <p:nvPicPr>
          <p:cNvPr id="2" name="Picture 1" descr="Pillbox - Erythromycin 01.png" title="Pillbox BETA: screensho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38" y="76200"/>
            <a:ext cx="8797925" cy="596265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Pillbox Screenshot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377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81400" y="6245423"/>
            <a:ext cx="21606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Arial"/>
                <a:cs typeface="Arial"/>
                <a:hlinkClick r:id="rId2" tooltip="Pillbox"/>
              </a:rPr>
              <a:t>http://pillbox.nlm.nih.gov</a:t>
            </a:r>
            <a:r>
              <a:rPr lang="en-US" altLang="ja-JP" sz="1400" dirty="0" smtClean="0">
                <a:latin typeface="Arial"/>
                <a:cs typeface="Arial"/>
                <a:hlinkClick r:id="rId2" tooltip="Pillbox"/>
              </a:rPr>
              <a:t>/</a:t>
            </a:r>
            <a:endParaRPr lang="ja-JP" altLang="en-US" sz="1400" dirty="0">
              <a:latin typeface="Arial"/>
              <a:cs typeface="Arial"/>
            </a:endParaRPr>
          </a:p>
        </p:txBody>
      </p:sp>
      <p:pic>
        <p:nvPicPr>
          <p:cNvPr id="2" name="Picture 1" descr="Screen Shot 2012-04-05 at 9.49.49 AM.png" title="Pillbox BETA: screensho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62" y="152400"/>
            <a:ext cx="7600138" cy="5943600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5731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Pillbox </a:t>
            </a:r>
            <a:r>
              <a:rPr lang="en-US" sz="1000" dirty="0" smtClean="0">
                <a:latin typeface="+mj-lt"/>
              </a:rPr>
              <a:t>Screenshot 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682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935" y="1685498"/>
            <a:ext cx="7864854" cy="435363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</a:pPr>
            <a:r>
              <a:rPr kumimoji="1" lang="en-US" altLang="ja-JP" dirty="0" smtClean="0">
                <a:latin typeface="Arial"/>
                <a:cs typeface="Arial"/>
              </a:rPr>
              <a:t>Physical appearance</a:t>
            </a:r>
          </a:p>
          <a:p>
            <a:pPr lvl="1">
              <a:lnSpc>
                <a:spcPct val="160000"/>
              </a:lnSpc>
            </a:pPr>
            <a:r>
              <a:rPr lang="en-US" altLang="ja-JP" dirty="0" smtClean="0">
                <a:latin typeface="Arial"/>
                <a:cs typeface="Arial"/>
              </a:rPr>
              <a:t>Imprint, Color, Shape, Size, Score</a:t>
            </a:r>
          </a:p>
          <a:p>
            <a:pPr>
              <a:lnSpc>
                <a:spcPct val="160000"/>
              </a:lnSpc>
            </a:pPr>
            <a:r>
              <a:rPr lang="en-US" altLang="ja-JP" dirty="0">
                <a:latin typeface="Arial"/>
                <a:cs typeface="Arial"/>
              </a:rPr>
              <a:t>Drug </a:t>
            </a:r>
            <a:r>
              <a:rPr lang="en-US" altLang="ja-JP" dirty="0" smtClean="0">
                <a:latin typeface="Arial"/>
                <a:cs typeface="Arial"/>
              </a:rPr>
              <a:t>Name/</a:t>
            </a:r>
            <a:r>
              <a:rPr kumimoji="1" lang="en-US" altLang="ja-JP" dirty="0" smtClean="0">
                <a:latin typeface="Arial"/>
                <a:cs typeface="Arial"/>
              </a:rPr>
              <a:t>Ingredients</a:t>
            </a:r>
          </a:p>
          <a:p>
            <a:pPr>
              <a:lnSpc>
                <a:spcPct val="160000"/>
              </a:lnSpc>
            </a:pPr>
            <a:r>
              <a:rPr lang="en-US" altLang="ja-JP" dirty="0" smtClean="0">
                <a:latin typeface="Arial"/>
                <a:cs typeface="Arial"/>
              </a:rPr>
              <a:t>Inactive ingredients</a:t>
            </a:r>
          </a:p>
          <a:p>
            <a:pPr>
              <a:lnSpc>
                <a:spcPct val="160000"/>
              </a:lnSpc>
            </a:pPr>
            <a:r>
              <a:rPr kumimoji="1" lang="en-US" altLang="ja-JP" dirty="0" smtClean="0">
                <a:latin typeface="Arial"/>
                <a:cs typeface="Arial"/>
              </a:rPr>
              <a:t>NDC9 (National Drug Code)</a:t>
            </a:r>
          </a:p>
          <a:p>
            <a:pPr>
              <a:lnSpc>
                <a:spcPct val="160000"/>
              </a:lnSpc>
            </a:pPr>
            <a:r>
              <a:rPr lang="en-US" altLang="ja-JP" dirty="0" smtClean="0">
                <a:latin typeface="Arial"/>
                <a:cs typeface="Arial"/>
              </a:rPr>
              <a:t>DEA schedule</a:t>
            </a:r>
          </a:p>
          <a:p>
            <a:pPr>
              <a:lnSpc>
                <a:spcPct val="160000"/>
              </a:lnSpc>
            </a:pPr>
            <a:r>
              <a:rPr kumimoji="1" lang="en-US" altLang="ja-JP" dirty="0" smtClean="0">
                <a:latin typeface="Arial"/>
                <a:cs typeface="Arial"/>
              </a:rPr>
              <a:t>Manufacturer/Distributor</a:t>
            </a:r>
          </a:p>
          <a:p>
            <a:pPr>
              <a:lnSpc>
                <a:spcPct val="160000"/>
              </a:lnSpc>
            </a:pPr>
            <a:r>
              <a:rPr lang="en-US" altLang="ja-JP" dirty="0" smtClean="0">
                <a:latin typeface="Arial"/>
                <a:cs typeface="Arial"/>
              </a:rPr>
              <a:t>RXCUI (</a:t>
            </a:r>
            <a:r>
              <a:rPr lang="en-US" altLang="ja-JP" dirty="0" err="1" smtClean="0">
                <a:latin typeface="Arial"/>
                <a:cs typeface="Arial"/>
              </a:rPr>
              <a:t>RxNorm</a:t>
            </a:r>
            <a:r>
              <a:rPr lang="en-US" altLang="ja-JP" dirty="0" smtClean="0">
                <a:latin typeface="Arial"/>
                <a:cs typeface="Arial"/>
              </a:rPr>
              <a:t> Concept Unique Identifier)</a:t>
            </a:r>
            <a:endParaRPr kumimoji="1" lang="en-US" altLang="ja-JP" dirty="0" smtClean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>
                <a:latin typeface="Arial"/>
                <a:cs typeface="Arial"/>
              </a:rPr>
              <a:t>Pillbox API Search Parameters</a:t>
            </a:r>
            <a:endParaRPr kumimoji="1" lang="ja-JP" alt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842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6400" y="6245423"/>
            <a:ext cx="6019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>
                <a:latin typeface="Arial"/>
                <a:cs typeface="Arial"/>
                <a:hlinkClick r:id="rId2" tooltip="Pillbox - API documentation"/>
              </a:rPr>
              <a:t>http://</a:t>
            </a:r>
            <a:r>
              <a:rPr lang="en-US" altLang="ja-JP" sz="1400" dirty="0" err="1">
                <a:latin typeface="Arial"/>
                <a:cs typeface="Arial"/>
                <a:hlinkClick r:id="rId2" tooltip="Pillbox - API documentation"/>
              </a:rPr>
              <a:t>pillbox.nlm.nih.gov</a:t>
            </a:r>
            <a:r>
              <a:rPr lang="en-US" altLang="ja-JP" sz="1400" dirty="0">
                <a:latin typeface="Arial"/>
                <a:cs typeface="Arial"/>
                <a:hlinkClick r:id="rId2" tooltip="Pillbox - API documentation"/>
              </a:rPr>
              <a:t>/API-</a:t>
            </a:r>
            <a:r>
              <a:rPr lang="en-US" altLang="ja-JP" sz="1400" dirty="0" err="1" smtClean="0">
                <a:latin typeface="Arial"/>
                <a:cs typeface="Arial"/>
                <a:hlinkClick r:id="rId2" tooltip="Pillbox - API documentation"/>
              </a:rPr>
              <a:t>documentation.html</a:t>
            </a:r>
            <a:endParaRPr lang="ja-JP" altLang="en-US" sz="1400" dirty="0">
              <a:latin typeface="Arial"/>
              <a:cs typeface="Arial"/>
            </a:endParaRPr>
          </a:p>
        </p:txBody>
      </p:sp>
      <p:pic>
        <p:nvPicPr>
          <p:cNvPr id="2" name="Picture 1" descr="Screen Shot 2012-04-09 at 4.41.39 PM.png" title="Pillbox BETA: sourcecod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96" y="152400"/>
            <a:ext cx="8245404" cy="5995937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6345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Pillbox </a:t>
            </a:r>
            <a:r>
              <a:rPr lang="en-US" sz="1000" dirty="0" err="1" smtClean="0">
                <a:latin typeface="+mj-lt"/>
              </a:rPr>
              <a:t>Sourcecode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233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31158"/>
            <a:ext cx="7772400" cy="4164842"/>
          </a:xfrm>
        </p:spPr>
        <p:txBody>
          <a:bodyPr/>
          <a:lstStyle/>
          <a:p>
            <a:r>
              <a:rPr kumimoji="1" lang="en-US" altLang="ja-JP" dirty="0" smtClean="0">
                <a:latin typeface="Arial"/>
                <a:cs typeface="Arial"/>
              </a:rPr>
              <a:t>Normalized drug name</a:t>
            </a:r>
          </a:p>
          <a:p>
            <a:pPr lvl="1">
              <a:lnSpc>
                <a:spcPct val="200000"/>
              </a:lnSpc>
            </a:pPr>
            <a:r>
              <a:rPr lang="en-US" altLang="ja-JP" dirty="0" smtClean="0">
                <a:latin typeface="Arial"/>
                <a:cs typeface="Arial"/>
              </a:rPr>
              <a:t>Search other drug info databases</a:t>
            </a:r>
            <a:endParaRPr kumimoji="1" lang="en-US" altLang="ja-JP" dirty="0" smtClean="0">
              <a:latin typeface="Arial"/>
              <a:cs typeface="Arial"/>
            </a:endParaRPr>
          </a:p>
          <a:p>
            <a:r>
              <a:rPr lang="en-US" altLang="ja-JP" dirty="0" smtClean="0">
                <a:latin typeface="Arial"/>
                <a:cs typeface="Arial"/>
              </a:rPr>
              <a:t>SETID</a:t>
            </a:r>
          </a:p>
          <a:p>
            <a:pPr lvl="1"/>
            <a:r>
              <a:rPr lang="en-US" altLang="ja-JP" dirty="0" smtClean="0">
                <a:latin typeface="Arial"/>
                <a:cs typeface="Arial"/>
              </a:rPr>
              <a:t>link to drug label at </a:t>
            </a:r>
            <a:r>
              <a:rPr lang="en-US" altLang="ja-JP" dirty="0" err="1" smtClean="0">
                <a:latin typeface="Arial"/>
                <a:cs typeface="Arial"/>
              </a:rPr>
              <a:t>DailyMed</a:t>
            </a:r>
            <a:endParaRPr kumimoji="1" lang="ja-JP" altLang="en-US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4000" b="1" dirty="0" smtClean="0">
                <a:latin typeface="Arial"/>
                <a:cs typeface="Arial"/>
              </a:rPr>
              <a:t>Additional Info Returned</a:t>
            </a:r>
            <a:endParaRPr kumimoji="1" lang="ja-JP" altLang="en-US" sz="4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288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555-0831-02_Pillbox_2.jpg" title="Image of pill &quot;barr 831|1&quot;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167" y="1822177"/>
            <a:ext cx="8605833" cy="2700862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889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Image of Pill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071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5722" y="6248400"/>
            <a:ext cx="5485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ja-JP" sz="1400" dirty="0" smtClean="0">
                <a:latin typeface="Arial"/>
                <a:cs typeface="Arial"/>
                <a:hlinkClick r:id="rId2"/>
              </a:rPr>
              <a:t>(c) http://www.flickr.com/photos/wneuheisel/3923470620/</a:t>
            </a:r>
            <a:endParaRPr lang="ja-JP" altLang="en-US" sz="1400" dirty="0">
              <a:latin typeface="Arial"/>
              <a:cs typeface="Arial"/>
            </a:endParaRPr>
          </a:p>
        </p:txBody>
      </p:sp>
      <p:pic>
        <p:nvPicPr>
          <p:cNvPr id="3" name="Picture 2" descr="3923470620_d64bde94dd_b.jpg" title="Image of &quot;key&quot; sculptur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8534400" cy="569237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Image of “Key” Sculpture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577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1"/>
          <p:cNvSpPr>
            <a:spLocks noGrp="1"/>
          </p:cNvSpPr>
          <p:nvPr>
            <p:ph type="ctrTitle"/>
          </p:nvPr>
        </p:nvSpPr>
        <p:spPr>
          <a:xfrm>
            <a:off x="685800" y="2407505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ja-JP" sz="6000" b="1" dirty="0" err="1">
                <a:latin typeface="Calibri" charset="0"/>
                <a:ea typeface="ＭＳ Ｐゴシック" charset="0"/>
              </a:rPr>
              <a:t>p</a:t>
            </a:r>
            <a:r>
              <a:rPr lang="en-US" altLang="ja-JP" sz="6000" b="1" dirty="0" err="1" smtClean="0">
                <a:latin typeface="Calibri" charset="0"/>
                <a:ea typeface="ＭＳ Ｐゴシック" charset="0"/>
              </a:rPr>
              <a:t>illbox.sql</a:t>
            </a:r>
            <a:endParaRPr lang="ja-JP" altLang="en-US" sz="6000" b="1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71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 descr="Erythromycin record.png" title="Example of Erythromycin recor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300" y="449263"/>
            <a:ext cx="7346950" cy="595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685800"/>
            <a:ext cx="7772400" cy="685800"/>
          </a:xfrm>
        </p:spPr>
        <p:txBody>
          <a:bodyPr/>
          <a:lstStyle/>
          <a:p>
            <a:r>
              <a:rPr lang="en-US" sz="1000" dirty="0">
                <a:latin typeface="+mj-lt"/>
              </a:rPr>
              <a:t>Example of Erythromycin record</a:t>
            </a:r>
          </a:p>
        </p:txBody>
      </p:sp>
    </p:spTree>
    <p:extLst>
      <p:ext uri="{BB962C8B-B14F-4D97-AF65-F5344CB8AC3E}">
        <p14:creationId xmlns:p14="http://schemas.microsoft.com/office/powerpoint/2010/main" val="294409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9.png" title="Pillbox BETA ap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69" y="1102922"/>
            <a:ext cx="7481444" cy="773451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9669" y="-701559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Image of Pillbox </a:t>
            </a:r>
            <a:r>
              <a:rPr lang="en-US" sz="1000" dirty="0" err="1" smtClean="0">
                <a:latin typeface="+mj-lt"/>
              </a:rPr>
              <a:t>iOS</a:t>
            </a:r>
            <a:r>
              <a:rPr lang="en-US" sz="1000" dirty="0" smtClean="0">
                <a:latin typeface="+mj-lt"/>
              </a:rPr>
              <a:t> App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42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C1A6F792-A9CC-48D2-9F4B-4530800FE59D}" type="slidenum">
              <a:rPr lang="en-US" smtClean="0">
                <a:latin typeface="Arial"/>
                <a:cs typeface="Arial"/>
              </a:rPr>
              <a:pPr algn="r">
                <a:defRPr/>
              </a:pPr>
              <a:t>9</a:t>
            </a:fld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1" descr="slide09.png" title="promotes assemly of data from multiple sources to create innovative product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47" y="1563881"/>
            <a:ext cx="8253434" cy="498619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latin typeface="Arial"/>
                <a:cs typeface="Arial"/>
              </a:rPr>
              <a:t>Fueling Innovation</a:t>
            </a:r>
            <a:br>
              <a:rPr lang="en-US" sz="4400" b="1" dirty="0">
                <a:latin typeface="Arial"/>
                <a:cs typeface="Arial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Arial"/>
                <a:cs typeface="Arial"/>
              </a:rPr>
              <a:t>through the power of </a:t>
            </a:r>
            <a:r>
              <a:rPr lang="en-US" sz="2000" dirty="0" smtClean="0">
                <a:solidFill>
                  <a:schemeClr val="tx1"/>
                </a:solidFill>
                <a:effectLst/>
                <a:latin typeface="Arial"/>
                <a:cs typeface="Arial"/>
              </a:rPr>
              <a:t>APIs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5324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LM InfoBot.png" title="EBP InfoBot screenshot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621" y="698156"/>
            <a:ext cx="8710113" cy="56088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77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Image of EBP </a:t>
            </a:r>
            <a:r>
              <a:rPr lang="en-US" sz="1000" dirty="0" err="1" smtClean="0">
                <a:latin typeface="+mj-lt"/>
              </a:rPr>
              <a:t>InfoBot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154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968" y="6248399"/>
            <a:ext cx="50280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ja-JP" sz="1400" dirty="0" smtClean="0">
                <a:latin typeface="Arial"/>
                <a:cs typeface="Arial"/>
                <a:hlinkClick r:id="rId2"/>
              </a:rPr>
              <a:t>(c) http://www.flickr.com/photos/tornatore/2712409712/</a:t>
            </a:r>
            <a:endParaRPr lang="ja-JP" altLang="en-US" sz="1400" dirty="0">
              <a:latin typeface="Arial"/>
              <a:cs typeface="Arial"/>
            </a:endParaRPr>
          </a:p>
        </p:txBody>
      </p:sp>
      <p:pic>
        <p:nvPicPr>
          <p:cNvPr id="3" name="Picture 2" descr="2712409712_1b4791344b_b.jpg" title="Image of a rotary phon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69"/>
          <a:stretch/>
        </p:blipFill>
        <p:spPr>
          <a:xfrm>
            <a:off x="1905000" y="228599"/>
            <a:ext cx="5334000" cy="57415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799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Image of a rotary phone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641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0-09-07 at 4.48.46 PM.png" title="github coding for Pillbox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70" y="305775"/>
            <a:ext cx="8618462" cy="5859503"/>
          </a:xfrm>
          <a:prstGeom prst="rect">
            <a:avLst/>
          </a:prstGeom>
          <a:effectLst/>
        </p:spPr>
      </p:pic>
      <p:sp>
        <p:nvSpPr>
          <p:cNvPr id="3" name="Rectangle 2"/>
          <p:cNvSpPr/>
          <p:nvPr/>
        </p:nvSpPr>
        <p:spPr>
          <a:xfrm>
            <a:off x="2854065" y="6264560"/>
            <a:ext cx="32880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+mj-lt"/>
                <a:hlinkClick r:id="rId4" tooltip="github - Pillbox"/>
              </a:rPr>
              <a:t>https://</a:t>
            </a:r>
            <a:r>
              <a:rPr lang="en-US" altLang="ja-JP" sz="1400" dirty="0" err="1" smtClean="0">
                <a:latin typeface="+mj-lt"/>
                <a:hlinkClick r:id="rId4" tooltip="github - Pillbox"/>
              </a:rPr>
              <a:t>github.com</a:t>
            </a:r>
            <a:r>
              <a:rPr lang="en-US" altLang="ja-JP" sz="1400" dirty="0" smtClean="0">
                <a:latin typeface="+mj-lt"/>
                <a:hlinkClick r:id="rId4" tooltip="github - Pillbox"/>
              </a:rPr>
              <a:t>/lostonroute66/pillbox</a:t>
            </a:r>
            <a:endParaRPr lang="ja-JP" altLang="en-US" sz="1400" dirty="0">
              <a:latin typeface="+mj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7706" y="-685800"/>
            <a:ext cx="7772400" cy="685800"/>
          </a:xfrm>
        </p:spPr>
        <p:txBody>
          <a:bodyPr/>
          <a:lstStyle/>
          <a:p>
            <a:r>
              <a:rPr lang="en-US" sz="1000" dirty="0" err="1" smtClean="0">
                <a:latin typeface="+mj-lt"/>
              </a:rPr>
              <a:t>Github</a:t>
            </a:r>
            <a:r>
              <a:rPr lang="en-US" sz="1000" dirty="0" smtClean="0">
                <a:latin typeface="+mj-lt"/>
              </a:rPr>
              <a:t> coding for Pillbox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109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96537" y="4504949"/>
            <a:ext cx="6400800" cy="1898073"/>
          </a:xfrm>
        </p:spPr>
        <p:txBody>
          <a:bodyPr>
            <a:normAutofit/>
          </a:bodyPr>
          <a:lstStyle/>
          <a:p>
            <a:r>
              <a:rPr lang="en-US" altLang="ja-JP" sz="3200" b="1" dirty="0">
                <a:latin typeface="Arial"/>
                <a:cs typeface="Arial"/>
              </a:rPr>
              <a:t>David </a:t>
            </a:r>
            <a:r>
              <a:rPr lang="en-US" altLang="ja-JP" sz="3200" b="1" dirty="0" smtClean="0">
                <a:latin typeface="Arial"/>
                <a:cs typeface="Arial"/>
              </a:rPr>
              <a:t>Hale</a:t>
            </a:r>
          </a:p>
          <a:p>
            <a:r>
              <a:rPr lang="en-US" altLang="ja-JP" sz="2400" dirty="0" smtClean="0">
                <a:latin typeface="Arial"/>
                <a:cs typeface="Arial"/>
              </a:rPr>
              <a:t>Pillbox Project Manager</a:t>
            </a:r>
          </a:p>
          <a:p>
            <a:r>
              <a:rPr lang="en-US" altLang="ja-JP" sz="2400" dirty="0" err="1" smtClean="0">
                <a:latin typeface="Arial"/>
                <a:cs typeface="Arial"/>
              </a:rPr>
              <a:t>david.hale@nih.gov</a:t>
            </a:r>
            <a:endParaRPr lang="en-US" altLang="ja-JP" sz="2400" dirty="0" smtClean="0">
              <a:latin typeface="Arial"/>
              <a:cs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548255"/>
            <a:ext cx="7772400" cy="3046268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>
                <a:latin typeface="Arial"/>
                <a:cs typeface="Arial"/>
              </a:rPr>
              <a:t>NLM API Portal</a:t>
            </a:r>
            <a:r>
              <a:rPr lang="en-US" altLang="ja-JP" dirty="0" smtClean="0">
                <a:latin typeface="Arial"/>
                <a:cs typeface="Arial"/>
              </a:rPr>
              <a:t/>
            </a:r>
            <a:br>
              <a:rPr lang="en-US" altLang="ja-JP" dirty="0" smtClean="0">
                <a:latin typeface="Arial"/>
                <a:cs typeface="Arial"/>
              </a:rPr>
            </a:br>
            <a:r>
              <a:rPr lang="en-US" altLang="ja-JP" sz="3100" dirty="0" smtClean="0">
                <a:latin typeface="Arial"/>
                <a:cs typeface="Arial"/>
                <a:hlinkClick r:id="rId2" tooltip="NLM API Portal"/>
              </a:rPr>
              <a:t>www.nlm.nih.gov/api</a:t>
            </a:r>
            <a:r>
              <a:rPr lang="en-US" altLang="ja-JP" dirty="0" smtClean="0">
                <a:latin typeface="Arial"/>
                <a:cs typeface="Arial"/>
              </a:rPr>
              <a:t/>
            </a:r>
            <a:br>
              <a:rPr lang="en-US" altLang="ja-JP" dirty="0" smtClean="0">
                <a:latin typeface="Arial"/>
                <a:cs typeface="Arial"/>
              </a:rPr>
            </a:br>
            <a:r>
              <a:rPr lang="en-US" altLang="ja-JP" dirty="0" smtClean="0">
                <a:latin typeface="Arial"/>
                <a:cs typeface="Arial"/>
              </a:rPr>
              <a:t/>
            </a:r>
            <a:br>
              <a:rPr lang="en-US" altLang="ja-JP" dirty="0" smtClean="0">
                <a:latin typeface="Arial"/>
                <a:cs typeface="Arial"/>
              </a:rPr>
            </a:br>
            <a:r>
              <a:rPr lang="en-US" altLang="ja-JP" b="1" dirty="0" smtClean="0">
                <a:latin typeface="Arial"/>
                <a:cs typeface="Arial"/>
              </a:rPr>
              <a:t>Pillbox</a:t>
            </a:r>
            <a:r>
              <a:rPr lang="en-US" altLang="ja-JP" dirty="0" smtClean="0">
                <a:latin typeface="Arial"/>
                <a:cs typeface="Arial"/>
              </a:rPr>
              <a:t/>
            </a:r>
            <a:br>
              <a:rPr lang="en-US" altLang="ja-JP" dirty="0" smtClean="0">
                <a:latin typeface="Arial"/>
                <a:cs typeface="Arial"/>
              </a:rPr>
            </a:br>
            <a:r>
              <a:rPr lang="en-US" altLang="ja-JP" sz="3100" dirty="0">
                <a:latin typeface="Arial"/>
                <a:cs typeface="Arial"/>
              </a:rPr>
              <a:t>pillbox@mail.nih.gov</a:t>
            </a:r>
            <a:r>
              <a:rPr lang="ja-JP" altLang="en-US" dirty="0">
                <a:latin typeface="Arial"/>
                <a:cs typeface="Arial"/>
              </a:rPr>
              <a:t/>
            </a:r>
            <a:br>
              <a:rPr lang="ja-JP" altLang="en-US" dirty="0">
                <a:latin typeface="Arial"/>
                <a:cs typeface="Arial"/>
              </a:rPr>
            </a:br>
            <a:endParaRPr kumimoji="1" lang="ja-JP" alt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786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77.png" title="NLM API Overview Char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457"/>
            <a:ext cx="9213004" cy="71754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298" y="-685800"/>
            <a:ext cx="7772400" cy="685800"/>
          </a:xfrm>
        </p:spPr>
        <p:txBody>
          <a:bodyPr/>
          <a:lstStyle/>
          <a:p>
            <a:r>
              <a:rPr lang="en-US" sz="1000" dirty="0" smtClean="0">
                <a:latin typeface="+mj-lt"/>
              </a:rPr>
              <a:t>NLM API Overview </a:t>
            </a:r>
            <a:r>
              <a:rPr lang="en-US" sz="1000" dirty="0" smtClean="0">
                <a:latin typeface="+mj-lt"/>
              </a:rPr>
              <a:t>Chart     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20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b="1" dirty="0" smtClean="0">
                <a:latin typeface="Arial"/>
                <a:cs typeface="Arial"/>
              </a:rPr>
              <a:t>ClinicalTrials.gov</a:t>
            </a:r>
            <a:endParaRPr lang="en-US" sz="5400" b="1" dirty="0">
              <a:latin typeface="Arial"/>
              <a:cs typeface="Arial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i="1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</a:p>
          <a:p>
            <a:endParaRPr lang="en-US" i="1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Nicholas Ide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96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BDA0-D981-4549-9878-7B6EAAB652ED}" type="slidenum">
              <a:rPr smtClean="0">
                <a:solidFill>
                  <a:srgbClr val="BDD7E5"/>
                </a:solidFill>
                <a:latin typeface="Arial"/>
                <a:cs typeface="Arial"/>
              </a:rPr>
              <a:pPr/>
              <a:t>96</a:t>
            </a:fld>
            <a:endParaRPr>
              <a:solidFill>
                <a:srgbClr val="BDD7E5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/>
                <a:cs typeface="Arial"/>
              </a:rPr>
              <a:t>Registry and results database of clinical studies conducted around the world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More than 126,000 studies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Updated daily, new studies and updates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Sponsors required by law to submit information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Summary information on protocol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Basic results for some studies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No patient level information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Information is as provided by sponsors</a:t>
            </a:r>
          </a:p>
          <a:p>
            <a:pPr lvl="2"/>
            <a:r>
              <a:rPr lang="en-US" dirty="0" smtClean="0">
                <a:latin typeface="Arial"/>
                <a:cs typeface="Arial"/>
              </a:rPr>
              <a:t>(Sanity checking by NLM)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ClinicalTrials.gov: Overview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110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BDA0-D981-4549-9878-7B6EAAB652ED}" type="slidenum">
              <a:rPr smtClean="0">
                <a:solidFill>
                  <a:srgbClr val="BDD7E5"/>
                </a:solidFill>
                <a:latin typeface="Arial"/>
                <a:cs typeface="Arial"/>
              </a:rPr>
              <a:pPr/>
              <a:t>97</a:t>
            </a:fld>
            <a:endParaRPr>
              <a:solidFill>
                <a:srgbClr val="BDD7E5"/>
              </a:solidFill>
              <a:latin typeface="Arial"/>
              <a:cs typeface="Arial"/>
            </a:endParaRPr>
          </a:p>
        </p:txBody>
      </p:sp>
      <p:pic>
        <p:nvPicPr>
          <p:cNvPr id="5" name="Picture 2" title="ClinicalTrials.gov: download opti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19400"/>
            <a:ext cx="7543800" cy="2585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sz="2000" dirty="0" smtClean="0">
                <a:latin typeface="Arial"/>
                <a:cs typeface="Arial"/>
              </a:rPr>
              <a:t>Download options - link at bottom of search results. </a:t>
            </a:r>
          </a:p>
          <a:p>
            <a:pPr lvl="1"/>
            <a:r>
              <a:rPr lang="en-US" sz="1600" dirty="0" smtClean="0">
                <a:latin typeface="Arial"/>
                <a:cs typeface="Arial"/>
              </a:rPr>
              <a:t>retrieve entire XML for all studies </a:t>
            </a:r>
          </a:p>
          <a:p>
            <a:pPr lvl="1"/>
            <a:r>
              <a:rPr lang="en-US" sz="1600" dirty="0" smtClean="0">
                <a:latin typeface="Arial"/>
                <a:cs typeface="Arial"/>
              </a:rPr>
              <a:t>retrieve selected fields either in XML or tab delimited format</a:t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ClinicalTrials.gov: Interactive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761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ClinicalTrials.gov: Searches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BDA0-D981-4549-9878-7B6EAAB652ED}" type="slidenum">
              <a:rPr smtClean="0">
                <a:solidFill>
                  <a:srgbClr val="BDD7E5"/>
                </a:solidFill>
                <a:latin typeface="Arial"/>
                <a:cs typeface="Arial"/>
              </a:rPr>
              <a:pPr/>
              <a:t>98</a:t>
            </a:fld>
            <a:endParaRPr dirty="0">
              <a:solidFill>
                <a:srgbClr val="BDD7E5"/>
              </a:solidFill>
              <a:latin typeface="Arial"/>
              <a:cs typeface="Arial"/>
            </a:endParaRPr>
          </a:p>
        </p:txBody>
      </p:sp>
      <p:pic>
        <p:nvPicPr>
          <p:cNvPr id="3" name="Picture 2" descr="slide98.png" title="ClinicalTrials.gov: search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24" y="1433748"/>
            <a:ext cx="7247661" cy="49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5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A6F792-A9CC-48D2-9F4B-4530800FE59D}" type="slidenum">
              <a:rPr smtClean="0">
                <a:solidFill>
                  <a:srgbClr val="BDD7E5"/>
                </a:solidFill>
                <a:latin typeface="Arial"/>
                <a:cs typeface="Arial"/>
              </a:rPr>
              <a:pPr>
                <a:defRPr/>
              </a:pPr>
              <a:t>99</a:t>
            </a:fld>
            <a:endParaRPr>
              <a:solidFill>
                <a:srgbClr val="BDD7E5"/>
              </a:solidFill>
              <a:latin typeface="Arial"/>
              <a:cs typeface="Arial"/>
            </a:endParaRPr>
          </a:p>
        </p:txBody>
      </p:sp>
      <p:pic>
        <p:nvPicPr>
          <p:cNvPr id="7" name="Picture 6" descr="slide99.png" title="ClinicalTrials.gov: XML outpu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56" y="1518263"/>
            <a:ext cx="8588692" cy="4358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/>
                <a:cs typeface="Arial"/>
              </a:rPr>
              <a:t>ClinicalTrials.gov: </a:t>
            </a:r>
            <a:r>
              <a:rPr lang="en-US" b="1" dirty="0" smtClean="0">
                <a:latin typeface="Arial"/>
                <a:cs typeface="Arial"/>
              </a:rPr>
              <a:t>XML Output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644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ueling innovation through the use of apis (2012-06-01)">
  <a:themeElements>
    <a:clrScheme name="">
      <a:dk1>
        <a:srgbClr val="75BAFF"/>
      </a:dk1>
      <a:lt1>
        <a:srgbClr val="FFFFFF"/>
      </a:lt1>
      <a:dk2>
        <a:srgbClr val="FFCC99"/>
      </a:dk2>
      <a:lt2>
        <a:srgbClr val="FFFFFF"/>
      </a:lt2>
      <a:accent1>
        <a:srgbClr val="66FF33"/>
      </a:accent1>
      <a:accent2>
        <a:srgbClr val="FFFF00"/>
      </a:accent2>
      <a:accent3>
        <a:srgbClr val="FFE2CA"/>
      </a:accent3>
      <a:accent4>
        <a:srgbClr val="DADADA"/>
      </a:accent4>
      <a:accent5>
        <a:srgbClr val="B8FFAD"/>
      </a:accent5>
      <a:accent6>
        <a:srgbClr val="E7E700"/>
      </a:accent6>
      <a:hlink>
        <a:srgbClr val="BDD7E5"/>
      </a:hlink>
      <a:folHlink>
        <a:srgbClr val="FF66FF"/>
      </a:folHlink>
    </a:clrScheme>
    <a:fontScheme name="Seren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ctr">
          <a:lnSpc>
            <a:spcPct val="150000"/>
          </a:lnSpc>
          <a:defRPr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cs typeface="Arial"/>
          </a:defRPr>
        </a:defPPr>
      </a:lstStyle>
    </a:txDef>
  </a:objectDefaults>
  <a:extraClrSchemeLst>
    <a:extraClrScheme>
      <a:clrScheme name="Serene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Fueling innovation through the use of apis (2012-06-01)">
  <a:themeElements>
    <a:clrScheme name="">
      <a:dk1>
        <a:srgbClr val="75BAFF"/>
      </a:dk1>
      <a:lt1>
        <a:srgbClr val="FFFFFF"/>
      </a:lt1>
      <a:dk2>
        <a:srgbClr val="FFCC99"/>
      </a:dk2>
      <a:lt2>
        <a:srgbClr val="FFFFFF"/>
      </a:lt2>
      <a:accent1>
        <a:srgbClr val="66FF33"/>
      </a:accent1>
      <a:accent2>
        <a:srgbClr val="FFFF00"/>
      </a:accent2>
      <a:accent3>
        <a:srgbClr val="FFE2CA"/>
      </a:accent3>
      <a:accent4>
        <a:srgbClr val="DADADA"/>
      </a:accent4>
      <a:accent5>
        <a:srgbClr val="B8FFAD"/>
      </a:accent5>
      <a:accent6>
        <a:srgbClr val="E7E700"/>
      </a:accent6>
      <a:hlink>
        <a:srgbClr val="BDD7E5"/>
      </a:hlink>
      <a:folHlink>
        <a:srgbClr val="FF66FF"/>
      </a:folHlink>
    </a:clrScheme>
    <a:fontScheme name="Seren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erene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Fueling innovation through the use of apis (2012-06-01)">
  <a:themeElements>
    <a:clrScheme name="">
      <a:dk1>
        <a:srgbClr val="75BAFF"/>
      </a:dk1>
      <a:lt1>
        <a:srgbClr val="FFFFFF"/>
      </a:lt1>
      <a:dk2>
        <a:srgbClr val="FFCC99"/>
      </a:dk2>
      <a:lt2>
        <a:srgbClr val="FFFFFF"/>
      </a:lt2>
      <a:accent1>
        <a:srgbClr val="66FF33"/>
      </a:accent1>
      <a:accent2>
        <a:srgbClr val="FFFF00"/>
      </a:accent2>
      <a:accent3>
        <a:srgbClr val="FFE2CA"/>
      </a:accent3>
      <a:accent4>
        <a:srgbClr val="DADADA"/>
      </a:accent4>
      <a:accent5>
        <a:srgbClr val="B8FFAD"/>
      </a:accent5>
      <a:accent6>
        <a:srgbClr val="E7E700"/>
      </a:accent6>
      <a:hlink>
        <a:srgbClr val="BDD7E5"/>
      </a:hlink>
      <a:folHlink>
        <a:srgbClr val="FF66FF"/>
      </a:folHlink>
    </a:clrScheme>
    <a:fontScheme name="Seren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erene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erene">
  <a:themeElements>
    <a:clrScheme name="">
      <a:dk1>
        <a:srgbClr val="75BAFF"/>
      </a:dk1>
      <a:lt1>
        <a:srgbClr val="FFFFFF"/>
      </a:lt1>
      <a:dk2>
        <a:srgbClr val="FFCC99"/>
      </a:dk2>
      <a:lt2>
        <a:srgbClr val="FFFFFF"/>
      </a:lt2>
      <a:accent1>
        <a:srgbClr val="66FF33"/>
      </a:accent1>
      <a:accent2>
        <a:srgbClr val="FFFF00"/>
      </a:accent2>
      <a:accent3>
        <a:srgbClr val="FFE2CA"/>
      </a:accent3>
      <a:accent4>
        <a:srgbClr val="DADADA"/>
      </a:accent4>
      <a:accent5>
        <a:srgbClr val="B8FFAD"/>
      </a:accent5>
      <a:accent6>
        <a:srgbClr val="E7E700"/>
      </a:accent6>
      <a:hlink>
        <a:srgbClr val="BDD7E5"/>
      </a:hlink>
      <a:folHlink>
        <a:srgbClr val="FF66FF"/>
      </a:folHlink>
    </a:clrScheme>
    <a:fontScheme name="Seren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erene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Fueling innovation through the use of apis (2012-06-01)</Template>
  <TotalTime>1995</TotalTime>
  <Words>1855</Words>
  <Application>Microsoft Office PowerPoint</Application>
  <PresentationFormat>On-screen Show (4:3)</PresentationFormat>
  <Paragraphs>612</Paragraphs>
  <Slides>130</Slides>
  <Notes>49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130</vt:i4>
      </vt:variant>
    </vt:vector>
  </HeadingPairs>
  <TitlesOfParts>
    <vt:vector size="134" baseType="lpstr">
      <vt:lpstr>Fueling innovation through the use of apis (2012-06-01)</vt:lpstr>
      <vt:lpstr>2_Fueling innovation through the use of apis (2012-06-01)</vt:lpstr>
      <vt:lpstr>1_Fueling innovation through the use of apis (2012-06-01)</vt:lpstr>
      <vt:lpstr>Serene</vt:lpstr>
      <vt:lpstr>Fueling Innovation  through the Power of APIs</vt:lpstr>
      <vt:lpstr>Panelists and their APIs</vt:lpstr>
      <vt:lpstr>More Experts…</vt:lpstr>
      <vt:lpstr>Something for Everyone!</vt:lpstr>
      <vt:lpstr>How do Application Programming Interfaces (APIs) fuel innovation? </vt:lpstr>
      <vt:lpstr>Fueling Innovation through the power of APIs</vt:lpstr>
      <vt:lpstr>Fueling Innovation through the power of APIs  </vt:lpstr>
      <vt:lpstr>Fueling Innovation through the power of APIs </vt:lpstr>
      <vt:lpstr>Fueling Innovation through the power of APIs </vt:lpstr>
      <vt:lpstr>Fueling Innovation through the power of APIs   </vt:lpstr>
      <vt:lpstr>April 12 – August 31, 2011</vt:lpstr>
      <vt:lpstr>NLM Show Off Your Apps API Winners</vt:lpstr>
      <vt:lpstr>NLM Show Off Your Apps API Winners </vt:lpstr>
      <vt:lpstr>NLM Show Off Your Apps API Winners  </vt:lpstr>
      <vt:lpstr>NLM Show Off Your Apps API Winners   </vt:lpstr>
      <vt:lpstr>Innovators like you are fueling innovation through the power of APIs</vt:lpstr>
      <vt:lpstr>Todd Park wants you to be a Health Data Innovator</vt:lpstr>
      <vt:lpstr>INNOVATORS Get Ready!</vt:lpstr>
      <vt:lpstr>Activity Format</vt:lpstr>
      <vt:lpstr>Polynesian Islands</vt:lpstr>
      <vt:lpstr>Image</vt:lpstr>
      <vt:lpstr>Innovators BE ALERT! API presentations to begin NOW</vt:lpstr>
      <vt:lpstr>Sample Challenge Question</vt:lpstr>
      <vt:lpstr>NLM API Overview Chart</vt:lpstr>
      <vt:lpstr>NCBI E-Utilities</vt:lpstr>
      <vt:lpstr>The E-utilities</vt:lpstr>
      <vt:lpstr>E-Utilities: Data Available</vt:lpstr>
      <vt:lpstr>Databases for Today…</vt:lpstr>
      <vt:lpstr>Sources of Data</vt:lpstr>
      <vt:lpstr>Selected E-Utility Functions</vt:lpstr>
      <vt:lpstr>Examples</vt:lpstr>
      <vt:lpstr>For More Information</vt:lpstr>
      <vt:lpstr>NLM API Overview Chart </vt:lpstr>
      <vt:lpstr>MedlinePlus Connect</vt:lpstr>
      <vt:lpstr>MedlinePlus.gov</vt:lpstr>
      <vt:lpstr>MedlinePlus Connect </vt:lpstr>
      <vt:lpstr>Your Health Summary</vt:lpstr>
      <vt:lpstr>MedlinePlus Connect – Health Information</vt:lpstr>
      <vt:lpstr>MedlinePlus Connect Web Service</vt:lpstr>
      <vt:lpstr>My Health Record</vt:lpstr>
      <vt:lpstr>MedlinePlus Connect Requests </vt:lpstr>
      <vt:lpstr>MedlinePlus Connect Web Application Request </vt:lpstr>
      <vt:lpstr>Step by Step </vt:lpstr>
      <vt:lpstr>Step by Step  </vt:lpstr>
      <vt:lpstr>Code System</vt:lpstr>
      <vt:lpstr>Step by Step   </vt:lpstr>
      <vt:lpstr>Step by Step    </vt:lpstr>
      <vt:lpstr>Step by Step</vt:lpstr>
      <vt:lpstr>Request Structure</vt:lpstr>
      <vt:lpstr>Medical Centers</vt:lpstr>
      <vt:lpstr>Medical Business Solutions</vt:lpstr>
      <vt:lpstr>http://medlineplus.gov/connect</vt:lpstr>
      <vt:lpstr>MedlinePlus Contact</vt:lpstr>
      <vt:lpstr>NLM API Overview Chart  </vt:lpstr>
      <vt:lpstr>UMLS Terminology Services API 2.0</vt:lpstr>
      <vt:lpstr>Overview</vt:lpstr>
      <vt:lpstr>History of the UMLS</vt:lpstr>
      <vt:lpstr>The UMLS Consists of…</vt:lpstr>
      <vt:lpstr>Metathesaurus Growth Over the Years</vt:lpstr>
      <vt:lpstr>UMLS Terminology Services</vt:lpstr>
      <vt:lpstr>UTS Metathesaurus Browser https://uts.nlm.nih.gov</vt:lpstr>
      <vt:lpstr>Concept Report – ‘psoriasis’</vt:lpstr>
      <vt:lpstr>UTS API 2.0 </vt:lpstr>
      <vt:lpstr>https://uts.nlm.nih.gov/home.html#apidocumentation</vt:lpstr>
      <vt:lpstr>Use the API to retrieve concept information</vt:lpstr>
      <vt:lpstr>…retrieve atom information</vt:lpstr>
      <vt:lpstr>Filter out unwanted information</vt:lpstr>
      <vt:lpstr>Questions?</vt:lpstr>
      <vt:lpstr>NLM API Overview Chart   </vt:lpstr>
      <vt:lpstr>APIs to Drug Information Sources</vt:lpstr>
      <vt:lpstr>RxNav</vt:lpstr>
      <vt:lpstr>APIs to Drug Information Sources </vt:lpstr>
      <vt:lpstr>What Information Can I Get Through These APIs?</vt:lpstr>
      <vt:lpstr>Applications DrugDiary iPhone app</vt:lpstr>
      <vt:lpstr>Documentation</vt:lpstr>
      <vt:lpstr>Contact Information</vt:lpstr>
      <vt:lpstr>NLM API Overview Chart    </vt:lpstr>
      <vt:lpstr>Pillbox: Drug Identification and Reference</vt:lpstr>
      <vt:lpstr>Image of Pills</vt:lpstr>
      <vt:lpstr>Pillbox Screenshot</vt:lpstr>
      <vt:lpstr>Pillbox Screenshot </vt:lpstr>
      <vt:lpstr>Pillbox API Search Parameters</vt:lpstr>
      <vt:lpstr>Pillbox Sourcecode</vt:lpstr>
      <vt:lpstr>Additional Info Returned</vt:lpstr>
      <vt:lpstr>Image of Pill</vt:lpstr>
      <vt:lpstr>Image of “Key” Sculpture</vt:lpstr>
      <vt:lpstr>pillbox.sql</vt:lpstr>
      <vt:lpstr>Example of Erythromycin record</vt:lpstr>
      <vt:lpstr>Image of Pillbox iOS App</vt:lpstr>
      <vt:lpstr>Image of EBP InfoBot</vt:lpstr>
      <vt:lpstr>Image of a rotary phone</vt:lpstr>
      <vt:lpstr>Github coding for Pillbox</vt:lpstr>
      <vt:lpstr>NLM API Portal www.nlm.nih.gov/api  Pillbox pillbox@mail.nih.gov </vt:lpstr>
      <vt:lpstr>NLM API Overview Chart     </vt:lpstr>
      <vt:lpstr>ClinicalTrials.gov</vt:lpstr>
      <vt:lpstr>ClinicalTrials.gov: Overview</vt:lpstr>
      <vt:lpstr>ClinicalTrials.gov: Interactive</vt:lpstr>
      <vt:lpstr>ClinicalTrials.gov: Searches</vt:lpstr>
      <vt:lpstr>ClinicalTrials.gov: XML Output</vt:lpstr>
      <vt:lpstr>Sample XLM Output</vt:lpstr>
      <vt:lpstr>ClinicalTrials.gov: ZIP file</vt:lpstr>
      <vt:lpstr>ClinicalTrials.gov: Documentation</vt:lpstr>
      <vt:lpstr> NLM API Overview Chart</vt:lpstr>
      <vt:lpstr>MetaMap</vt:lpstr>
      <vt:lpstr>MetaMap  </vt:lpstr>
      <vt:lpstr>2011 Frequency of Use</vt:lpstr>
      <vt:lpstr>High-Level Architecture</vt:lpstr>
      <vt:lpstr>MetaMap Processing Examples</vt:lpstr>
      <vt:lpstr>MetaMap Requirements</vt:lpstr>
      <vt:lpstr>For More Information…</vt:lpstr>
      <vt:lpstr>Sample Challenge Question </vt:lpstr>
      <vt:lpstr> Sample Challenge Question</vt:lpstr>
      <vt:lpstr>  NLM API Overview Chart</vt:lpstr>
      <vt:lpstr>RxCUI in MedlinePlus Connect</vt:lpstr>
      <vt:lpstr>RxNorm API – Find concept by ID</vt:lpstr>
      <vt:lpstr>MedlinePlus Connect API – Get MedlinePlus information for a drug</vt:lpstr>
      <vt:lpstr>Solution</vt:lpstr>
      <vt:lpstr>NDF-RT API &amp; RxNorm API</vt:lpstr>
      <vt:lpstr>Up Next…</vt:lpstr>
      <vt:lpstr>   NLM API Overview Chart</vt:lpstr>
      <vt:lpstr>Up Next… </vt:lpstr>
      <vt:lpstr>Answers to Challenge Questions</vt:lpstr>
      <vt:lpstr>Scenario 1</vt:lpstr>
      <vt:lpstr>Scenario 2 Part A</vt:lpstr>
      <vt:lpstr>Scenario 2 Part B 1</vt:lpstr>
      <vt:lpstr>Scenario 2 Part B 2</vt:lpstr>
      <vt:lpstr>Scenario 2 Part B 3</vt:lpstr>
      <vt:lpstr>Scenario 3 Part A</vt:lpstr>
      <vt:lpstr>Scenario 3 Part B</vt:lpstr>
      <vt:lpstr>Scenario 3 Part C</vt:lpstr>
    </vt:vector>
  </TitlesOfParts>
  <Company>National Library of Medicine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Fueling Innovation  through the Power of APIs</dc:title>
  <dc:creator>NLM</dc:creator>
  <cp:lastModifiedBy>akja</cp:lastModifiedBy>
  <cp:revision>115</cp:revision>
  <cp:lastPrinted>2012-06-04T21:35:16Z</cp:lastPrinted>
  <dcterms:created xsi:type="dcterms:W3CDTF">2012-06-03T23:17:04Z</dcterms:created>
  <dcterms:modified xsi:type="dcterms:W3CDTF">2012-06-14T20:17:26Z</dcterms:modified>
</cp:coreProperties>
</file>