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70" r:id="rId2"/>
    <p:sldId id="277" r:id="rId3"/>
    <p:sldId id="275" r:id="rId4"/>
    <p:sldId id="278" r:id="rId5"/>
    <p:sldId id="257" r:id="rId6"/>
    <p:sldId id="258" r:id="rId7"/>
    <p:sldId id="276" r:id="rId8"/>
    <p:sldId id="260" r:id="rId9"/>
    <p:sldId id="261" r:id="rId10"/>
    <p:sldId id="259" r:id="rId11"/>
    <p:sldId id="262" r:id="rId12"/>
    <p:sldId id="279" r:id="rId13"/>
    <p:sldId id="272" r:id="rId14"/>
    <p:sldId id="263" r:id="rId15"/>
    <p:sldId id="264"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osenberg.evan" initials="er" lastIdx="5"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18" autoAdjust="0"/>
  </p:normalViewPr>
  <p:slideViewPr>
    <p:cSldViewPr>
      <p:cViewPr varScale="1">
        <p:scale>
          <a:sx n="75" d="100"/>
          <a:sy n="75" d="100"/>
        </p:scale>
        <p:origin x="-102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2053" tIns="46026" rIns="92053" bIns="46026" rtlCol="0"/>
          <a:lstStyle>
            <a:lvl1pPr algn="l">
              <a:defRPr sz="1200"/>
            </a:lvl1pPr>
          </a:lstStyle>
          <a:p>
            <a:endParaRPr lang="en-US" dirty="0"/>
          </a:p>
        </p:txBody>
      </p:sp>
      <p:sp>
        <p:nvSpPr>
          <p:cNvPr id="3" name="Date Placeholder 2"/>
          <p:cNvSpPr>
            <a:spLocks noGrp="1"/>
          </p:cNvSpPr>
          <p:nvPr>
            <p:ph type="dt" idx="1"/>
          </p:nvPr>
        </p:nvSpPr>
        <p:spPr>
          <a:xfrm>
            <a:off x="3970939" y="0"/>
            <a:ext cx="3037840" cy="464820"/>
          </a:xfrm>
          <a:prstGeom prst="rect">
            <a:avLst/>
          </a:prstGeom>
        </p:spPr>
        <p:txBody>
          <a:bodyPr vert="horz" lIns="92053" tIns="46026" rIns="92053" bIns="46026" rtlCol="0"/>
          <a:lstStyle>
            <a:lvl1pPr algn="r">
              <a:defRPr sz="1200"/>
            </a:lvl1pPr>
          </a:lstStyle>
          <a:p>
            <a:fld id="{8759E6A2-657F-4E8A-983C-1ED4BE20533A}" type="datetimeFigureOut">
              <a:rPr lang="en-US" smtClean="0"/>
              <a:pPr/>
              <a:t>7/24/2012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053" tIns="46026" rIns="92053" bIns="46026"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2053" tIns="46026" rIns="92053" bIns="4602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8"/>
            <a:ext cx="3037840" cy="464820"/>
          </a:xfrm>
          <a:prstGeom prst="rect">
            <a:avLst/>
          </a:prstGeom>
        </p:spPr>
        <p:txBody>
          <a:bodyPr vert="horz" lIns="92053" tIns="46026" rIns="92053" bIns="4602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8"/>
            <a:ext cx="3037840" cy="464820"/>
          </a:xfrm>
          <a:prstGeom prst="rect">
            <a:avLst/>
          </a:prstGeom>
        </p:spPr>
        <p:txBody>
          <a:bodyPr vert="horz" lIns="92053" tIns="46026" rIns="92053" bIns="46026" rtlCol="0" anchor="b"/>
          <a:lstStyle>
            <a:lvl1pPr algn="r">
              <a:defRPr sz="1200"/>
            </a:lvl1pPr>
          </a:lstStyle>
          <a:p>
            <a:fld id="{10BF8B7F-51FD-4951-BEA7-2F3A49CA9840}"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87CC6C2-07A5-43E9-A20C-F502DA43F345}" type="datetimeFigureOut">
              <a:rPr lang="en-US" smtClean="0"/>
              <a:pPr/>
              <a:t>7/24/2012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4CBF847-15A7-448D-8460-FDC16303E123}"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7CC6C2-07A5-43E9-A20C-F502DA43F345}" type="datetimeFigureOut">
              <a:rPr lang="en-US" smtClean="0"/>
              <a:pPr/>
              <a:t>7/24/2012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4CBF847-15A7-448D-8460-FDC16303E12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7CC6C2-07A5-43E9-A20C-F502DA43F345}" type="datetimeFigureOut">
              <a:rPr lang="en-US" smtClean="0"/>
              <a:pPr/>
              <a:t>7/24/2012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4CBF847-15A7-448D-8460-FDC16303E123}"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7CC6C2-07A5-43E9-A20C-F502DA43F345}" type="datetimeFigureOut">
              <a:rPr lang="en-US" smtClean="0"/>
              <a:pPr/>
              <a:t>7/24/2012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4CBF847-15A7-448D-8460-FDC16303E123}"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7CC6C2-07A5-43E9-A20C-F502DA43F345}" type="datetimeFigureOut">
              <a:rPr lang="en-US" smtClean="0"/>
              <a:pPr/>
              <a:t>7/24/2012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4CBF847-15A7-448D-8460-FDC16303E123}"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87CC6C2-07A5-43E9-A20C-F502DA43F345}" type="datetimeFigureOut">
              <a:rPr lang="en-US" smtClean="0"/>
              <a:pPr/>
              <a:t>7/24/2012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4CBF847-15A7-448D-8460-FDC16303E123}"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87CC6C2-07A5-43E9-A20C-F502DA43F345}" type="datetimeFigureOut">
              <a:rPr lang="en-US" smtClean="0"/>
              <a:pPr/>
              <a:t>7/24/2012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4CBF847-15A7-448D-8460-FDC16303E123}"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87CC6C2-07A5-43E9-A20C-F502DA43F345}" type="datetimeFigureOut">
              <a:rPr lang="en-US" smtClean="0"/>
              <a:pPr/>
              <a:t>7/24/2012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4CBF847-15A7-448D-8460-FDC16303E12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7CC6C2-07A5-43E9-A20C-F502DA43F345}" type="datetimeFigureOut">
              <a:rPr lang="en-US" smtClean="0"/>
              <a:pPr/>
              <a:t>7/24/2012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4CBF847-15A7-448D-8460-FDC16303E12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7CC6C2-07A5-43E9-A20C-F502DA43F345}" type="datetimeFigureOut">
              <a:rPr lang="en-US" smtClean="0"/>
              <a:pPr/>
              <a:t>7/24/2012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4CBF847-15A7-448D-8460-FDC16303E123}"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7CC6C2-07A5-43E9-A20C-F502DA43F345}" type="datetimeFigureOut">
              <a:rPr lang="en-US" smtClean="0"/>
              <a:pPr/>
              <a:t>7/24/2012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4CBF847-15A7-448D-8460-FDC16303E123}"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7CC6C2-07A5-43E9-A20C-F502DA43F345}" type="datetimeFigureOut">
              <a:rPr lang="en-US" smtClean="0"/>
              <a:pPr/>
              <a:t>7/24/2012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CBF847-15A7-448D-8460-FDC16303E123}"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doleta.gov/performance/results/Reports.cfm?" TargetMode="External"/><Relationship Id="rId2" Type="http://schemas.openxmlformats.org/officeDocument/2006/relationships/hyperlink" Target="http://www.doleta.gov/usworkforce/wia/wialaw.ht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dr.doleta.gov/directives/corr_doc.cfm?DOCN=3037" TargetMode="External"/><Relationship Id="rId2" Type="http://schemas.openxmlformats.org/officeDocument/2006/relationships/hyperlink" Target="http://wdr.doleta.gov/directives/corr_doc.cfm?DOCN=3034" TargetMode="External"/><Relationship Id="rId1" Type="http://schemas.openxmlformats.org/officeDocument/2006/relationships/slideLayout" Target="../slideLayouts/slideLayout2.xml"/><Relationship Id="rId5" Type="http://schemas.openxmlformats.org/officeDocument/2006/relationships/hyperlink" Target="http://wdr.doleta.gov/directives/corr_doc.cfm?DOCN=2967" TargetMode="External"/><Relationship Id="rId4" Type="http://schemas.openxmlformats.org/officeDocument/2006/relationships/hyperlink" Target="http://wdr.doleta.gov/directives/corr_doc.cfm?DOCN=2900"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doleta.gov/youth_services/toolkit_2002.cfm" TargetMode="External"/><Relationship Id="rId2" Type="http://schemas.openxmlformats.org/officeDocument/2006/relationships/hyperlink" Target="http://www.doleta.gov/youth_services/pdf/recipes-ycouncil.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dr.doleta.gov/directives/corr_dic.cfm?DOCN+1359"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doleta.gov/usworkforce/woa/act.cf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THE WORKFORCE INVESTMENT ACT </a:t>
            </a:r>
            <a:br>
              <a:rPr lang="en-US" dirty="0" smtClean="0"/>
            </a:br>
            <a:r>
              <a:rPr lang="en-US" dirty="0" smtClean="0"/>
              <a:t>REFERENCE TOOL</a:t>
            </a:r>
            <a:endParaRPr lang="en-US" dirty="0"/>
          </a:p>
        </p:txBody>
      </p:sp>
      <p:sp>
        <p:nvSpPr>
          <p:cNvPr id="3" name="Subtitle 2"/>
          <p:cNvSpPr>
            <a:spLocks noGrp="1"/>
          </p:cNvSpPr>
          <p:nvPr>
            <p:ph type="subTitle" idx="1"/>
          </p:nvPr>
        </p:nvSpPr>
        <p:spPr/>
        <p:txBody>
          <a:bodyPr/>
          <a:lstStyle/>
          <a:p>
            <a:endParaRPr lang="en-US" b="1" dirty="0" smtClean="0"/>
          </a:p>
          <a:p>
            <a:r>
              <a:rPr lang="en-US" dirty="0" smtClean="0">
                <a:solidFill>
                  <a:schemeClr val="tx1"/>
                </a:solidFill>
              </a:rPr>
              <a:t>Youth</a:t>
            </a:r>
            <a:r>
              <a:rPr lang="en-US" b="1" dirty="0" smtClean="0">
                <a:solidFill>
                  <a:schemeClr val="tx1"/>
                </a:solidFill>
              </a:rPr>
              <a:t> </a:t>
            </a:r>
            <a:r>
              <a:rPr lang="en-US" dirty="0" smtClean="0">
                <a:solidFill>
                  <a:schemeClr val="tx1"/>
                </a:solidFill>
              </a:rPr>
              <a:t>Services at a Glance  </a:t>
            </a:r>
            <a:endParaRPr lang="en-US"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b="1" dirty="0" smtClean="0"/>
              <a:t/>
            </a:r>
            <a:br>
              <a:rPr lang="en-US" sz="2400" b="1" dirty="0" smtClean="0"/>
            </a:br>
            <a:r>
              <a:rPr lang="en-US" sz="2700" b="1" dirty="0" smtClean="0"/>
              <a:t>PARTNERSHIPS</a:t>
            </a:r>
            <a:r>
              <a:rPr lang="en-US" sz="2700" dirty="0" smtClean="0"/>
              <a:t/>
            </a:r>
            <a:br>
              <a:rPr lang="en-US" sz="2700" dirty="0" smtClean="0"/>
            </a:br>
            <a:endParaRPr lang="en-US" sz="2700" dirty="0"/>
          </a:p>
        </p:txBody>
      </p:sp>
      <p:sp>
        <p:nvSpPr>
          <p:cNvPr id="3" name="Content Placeholder 2"/>
          <p:cNvSpPr>
            <a:spLocks noGrp="1"/>
          </p:cNvSpPr>
          <p:nvPr>
            <p:ph idx="1"/>
          </p:nvPr>
        </p:nvSpPr>
        <p:spPr>
          <a:xfrm>
            <a:off x="457200" y="1295400"/>
            <a:ext cx="8229600" cy="4267200"/>
          </a:xfrm>
        </p:spPr>
        <p:txBody>
          <a:bodyPr>
            <a:normAutofit/>
          </a:bodyPr>
          <a:lstStyle/>
          <a:p>
            <a:endParaRPr lang="en-US" sz="1800" b="1" dirty="0" smtClean="0"/>
          </a:p>
          <a:p>
            <a:pPr marL="0" indent="0">
              <a:buNone/>
            </a:pPr>
            <a:r>
              <a:rPr lang="en-US" sz="1800" dirty="0" smtClean="0"/>
              <a:t>Strong partnerships help to leverage resources and increase opportunities for youth.  They can enhance the ability of workforce investment areas to access information and data, improve services, and increase efficiencies, with regard to recruitment processes, referrals, and case management.   </a:t>
            </a:r>
          </a:p>
          <a:p>
            <a:pPr marL="0" indent="0">
              <a:buNone/>
            </a:pPr>
            <a:endParaRPr lang="en-US" sz="1800" b="1" dirty="0" smtClean="0"/>
          </a:p>
          <a:p>
            <a:r>
              <a:rPr lang="en-US" sz="1800" dirty="0" smtClean="0"/>
              <a:t>Federal Collaboration Efforts </a:t>
            </a:r>
            <a:r>
              <a:rPr lang="en-US" sz="1800" b="1" dirty="0" smtClean="0"/>
              <a:t>- </a:t>
            </a:r>
            <a:r>
              <a:rPr lang="en-US" sz="1800" dirty="0" smtClean="0"/>
              <a:t>Collaborations across Federal departments are taking place to develop and strengthen partnerships among youth service agencies.  </a:t>
            </a:r>
          </a:p>
          <a:p>
            <a:endParaRPr lang="en-US" sz="1800" dirty="0" smtClean="0"/>
          </a:p>
          <a:p>
            <a:r>
              <a:rPr lang="en-US" sz="1800" dirty="0" smtClean="0"/>
              <a:t>DOL has ongoing WIA Youth-related partnerships with the U.S. Departments of Education, Housing and Urban Development, Health and Human Services, Interior and Agriculture, and Justice.</a:t>
            </a:r>
          </a:p>
          <a:p>
            <a:endParaRPr lang="en-US" sz="1800" dirty="0" smtClean="0"/>
          </a:p>
          <a:p>
            <a:pPr>
              <a:buNone/>
            </a:pPr>
            <a:endParaRPr lang="en-US" sz="1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sz="2400" b="1" dirty="0" smtClean="0"/>
              <a:t/>
            </a:r>
            <a:br>
              <a:rPr lang="en-US" sz="2400" b="1" dirty="0" smtClean="0"/>
            </a:br>
            <a:r>
              <a:rPr lang="en-US" sz="2400" b="1" dirty="0" smtClean="0"/>
              <a:t/>
            </a:r>
            <a:br>
              <a:rPr lang="en-US" sz="2400" b="1" dirty="0" smtClean="0"/>
            </a:br>
            <a:r>
              <a:rPr lang="en-US" sz="2700" b="1" dirty="0" smtClean="0"/>
              <a:t>PERFORMANCE ACCOUNTABILITY</a:t>
            </a:r>
            <a:r>
              <a:rPr lang="en-US" sz="2700" dirty="0" smtClean="0"/>
              <a:t/>
            </a:r>
            <a:br>
              <a:rPr lang="en-US" sz="2700" dirty="0" smtClean="0"/>
            </a:br>
            <a:r>
              <a:rPr lang="en-US" sz="2700" dirty="0" smtClean="0"/>
              <a:t/>
            </a:r>
            <a:br>
              <a:rPr lang="en-US" sz="2700" dirty="0" smtClean="0"/>
            </a:br>
            <a:endParaRPr lang="en-US" sz="2700" dirty="0"/>
          </a:p>
        </p:txBody>
      </p:sp>
      <p:sp>
        <p:nvSpPr>
          <p:cNvPr id="3" name="Content Placeholder 2"/>
          <p:cNvSpPr>
            <a:spLocks noGrp="1"/>
          </p:cNvSpPr>
          <p:nvPr>
            <p:ph idx="1"/>
          </p:nvPr>
        </p:nvSpPr>
        <p:spPr>
          <a:xfrm>
            <a:off x="457200" y="1524000"/>
            <a:ext cx="8229600" cy="4525963"/>
          </a:xfrm>
        </p:spPr>
        <p:txBody>
          <a:bodyPr>
            <a:normAutofit/>
          </a:bodyPr>
          <a:lstStyle/>
          <a:p>
            <a:pPr marL="0" indent="0">
              <a:buNone/>
            </a:pPr>
            <a:r>
              <a:rPr lang="en-US" sz="1800" dirty="0" smtClean="0"/>
              <a:t>There are two sets of performance measures for WIA Youth Programs: seven statutory and three common measures.</a:t>
            </a:r>
          </a:p>
          <a:p>
            <a:pPr>
              <a:buNone/>
            </a:pPr>
            <a:endParaRPr lang="en-US" sz="1800" b="1" dirty="0" smtClean="0"/>
          </a:p>
          <a:p>
            <a:r>
              <a:rPr lang="en-US" sz="1800" b="1" dirty="0" smtClean="0"/>
              <a:t>STATUTORY YOUTH MEASURES</a:t>
            </a:r>
          </a:p>
          <a:p>
            <a:pPr marL="457200" lvl="1" indent="0">
              <a:buNone/>
            </a:pPr>
            <a:r>
              <a:rPr lang="en-US" sz="1800" dirty="0" smtClean="0"/>
              <a:t>older youth - entered employment, employment retention rate, earnings change, employment and credential rate;</a:t>
            </a:r>
          </a:p>
          <a:p>
            <a:pPr lvl="1">
              <a:buNone/>
            </a:pPr>
            <a:endParaRPr lang="en-US" sz="1800" dirty="0" smtClean="0"/>
          </a:p>
          <a:p>
            <a:pPr marL="457200" lvl="1" indent="0">
              <a:buNone/>
            </a:pPr>
            <a:r>
              <a:rPr lang="en-US" sz="1800" dirty="0" smtClean="0"/>
              <a:t>Younger youth - skill attainment rate, youth diploma/equivalent attainment, and youth retention</a:t>
            </a:r>
          </a:p>
          <a:p>
            <a:endParaRPr lang="en-US" sz="1800" b="1" dirty="0" smtClean="0"/>
          </a:p>
          <a:p>
            <a:r>
              <a:rPr lang="en-US" sz="1800" b="1" dirty="0" smtClean="0"/>
              <a:t>COMMON YOUTH MEASURES</a:t>
            </a:r>
            <a:r>
              <a:rPr lang="en-US" sz="1800" dirty="0" smtClean="0"/>
              <a:t> - placement in employment or education, attainment of a degree or certificate; and literacy and numeracy gains. </a:t>
            </a:r>
          </a:p>
          <a:p>
            <a:endParaRPr lang="en-US" sz="1800" b="1" dirty="0" smtClean="0"/>
          </a:p>
          <a:p>
            <a:pPr>
              <a:buNone/>
            </a:pPr>
            <a:r>
              <a:rPr lang="en-US" sz="1800" dirty="0"/>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t>PERFORMANCE ACCOUNTABILITY (continued)</a:t>
            </a:r>
            <a:endParaRPr lang="en-US" sz="2400" b="1" dirty="0"/>
          </a:p>
        </p:txBody>
      </p:sp>
      <p:sp>
        <p:nvSpPr>
          <p:cNvPr id="3" name="Content Placeholder 2"/>
          <p:cNvSpPr>
            <a:spLocks noGrp="1"/>
          </p:cNvSpPr>
          <p:nvPr>
            <p:ph idx="1"/>
          </p:nvPr>
        </p:nvSpPr>
        <p:spPr>
          <a:xfrm>
            <a:off x="457200" y="1600200"/>
            <a:ext cx="8229600" cy="4876800"/>
          </a:xfrm>
        </p:spPr>
        <p:txBody>
          <a:bodyPr>
            <a:normAutofit fontScale="77500" lnSpcReduction="20000"/>
          </a:bodyPr>
          <a:lstStyle/>
          <a:p>
            <a:pPr>
              <a:buNone/>
            </a:pPr>
            <a:r>
              <a:rPr lang="en-US" b="1" dirty="0" smtClean="0"/>
              <a:t>Requirements</a:t>
            </a:r>
          </a:p>
          <a:p>
            <a:pPr>
              <a:buNone/>
            </a:pPr>
            <a:endParaRPr lang="en-US" dirty="0" smtClean="0"/>
          </a:p>
          <a:p>
            <a:r>
              <a:rPr lang="en-US" sz="2600" dirty="0" smtClean="0"/>
              <a:t>Each state workforce agency must negotiate expected levels of performance with DOL for WIA Youth program statutory measures, unless the state has a common measure waiver, in which case the state is only required to negotiate the three WIA youth Program common measures.  </a:t>
            </a:r>
          </a:p>
          <a:p>
            <a:endParaRPr lang="en-US" sz="2600" dirty="0" smtClean="0"/>
          </a:p>
          <a:p>
            <a:r>
              <a:rPr lang="en-US" sz="2600" dirty="0" smtClean="0"/>
              <a:t>All states are required to report performance levels for the three common measures.  </a:t>
            </a:r>
          </a:p>
          <a:p>
            <a:pPr>
              <a:buNone/>
            </a:pPr>
            <a:endParaRPr lang="en-US" sz="2600" dirty="0" smtClean="0"/>
          </a:p>
          <a:p>
            <a:r>
              <a:rPr lang="en-US" sz="2600" dirty="0" smtClean="0"/>
              <a:t>To view the performance accountability section in the  Act, see WIA Section 136, “Performance Accountability System.” at” </a:t>
            </a:r>
            <a:r>
              <a:rPr lang="en-US" sz="2600" dirty="0" smtClean="0">
                <a:hlinkClick r:id="rId2"/>
              </a:rPr>
              <a:t>http://www.doleta.gov/usworkforce/wia/wialaw.htm#see136</a:t>
            </a:r>
            <a:r>
              <a:rPr lang="en-US" sz="2600" dirty="0" smtClean="0"/>
              <a:t>. </a:t>
            </a:r>
          </a:p>
          <a:p>
            <a:endParaRPr lang="en-US" sz="2600" dirty="0" smtClean="0"/>
          </a:p>
          <a:p>
            <a:r>
              <a:rPr lang="en-US" sz="2600" dirty="0" smtClean="0"/>
              <a:t>To view the latest WIA Youth Program Quarterly Performance in ETA’s Quarterly Workforce System Results, see:  </a:t>
            </a:r>
            <a:r>
              <a:rPr lang="en-US" sz="2600" dirty="0" smtClean="0">
                <a:hlinkClick r:id="rId3"/>
              </a:rPr>
              <a:t>http://www.doleta.gov/performance/results/Reports.cfm?#etaqr</a:t>
            </a:r>
            <a:r>
              <a:rPr lang="en-US" sz="2600" dirty="0" smtClean="0"/>
              <a:t>.</a:t>
            </a:r>
          </a:p>
          <a:p>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normAutofit fontScale="90000"/>
          </a:bodyPr>
          <a:lstStyle/>
          <a:p>
            <a:r>
              <a:rPr lang="en-US" sz="2400" b="1" dirty="0" smtClean="0"/>
              <a:t/>
            </a:r>
            <a:br>
              <a:rPr lang="en-US" sz="2400" b="1" dirty="0" smtClean="0"/>
            </a:br>
            <a:r>
              <a:rPr lang="en-US" sz="2400" b="1" dirty="0" smtClean="0"/>
              <a:t>WIA PERFORMANCE MEASURES ADVISORIES </a:t>
            </a:r>
            <a:br>
              <a:rPr lang="en-US" sz="2400" b="1" dirty="0" smtClean="0"/>
            </a:br>
            <a:endParaRPr lang="en-US" sz="2400" dirty="0"/>
          </a:p>
        </p:txBody>
      </p:sp>
      <p:sp>
        <p:nvSpPr>
          <p:cNvPr id="3" name="Content Placeholder 2"/>
          <p:cNvSpPr>
            <a:spLocks noGrp="1"/>
          </p:cNvSpPr>
          <p:nvPr>
            <p:ph idx="1"/>
          </p:nvPr>
        </p:nvSpPr>
        <p:spPr>
          <a:xfrm>
            <a:off x="457200" y="1752600"/>
            <a:ext cx="8229600" cy="4525963"/>
          </a:xfrm>
        </p:spPr>
        <p:txBody>
          <a:bodyPr/>
          <a:lstStyle/>
          <a:p>
            <a:pPr>
              <a:spcBef>
                <a:spcPts val="0"/>
              </a:spcBef>
            </a:pPr>
            <a:r>
              <a:rPr lang="en-US" sz="1800" b="1" dirty="0" smtClean="0"/>
              <a:t>TEGL 17-05 - </a:t>
            </a:r>
            <a:r>
              <a:rPr lang="en-US" sz="1800" dirty="0" smtClean="0"/>
              <a:t>Common Measures Policy for the employment and Training Administration Performance Accountability System and Related Performance Issues,--http://wdr.doleta.gov/directives/corr_doc.cfm?DOCN=2195</a:t>
            </a:r>
          </a:p>
          <a:p>
            <a:pPr>
              <a:spcBef>
                <a:spcPts val="0"/>
              </a:spcBef>
            </a:pPr>
            <a:endParaRPr lang="en-US" sz="1800" dirty="0" smtClean="0"/>
          </a:p>
          <a:p>
            <a:pPr>
              <a:spcBef>
                <a:spcPts val="0"/>
              </a:spcBef>
            </a:pPr>
            <a:r>
              <a:rPr lang="en-US" sz="1800" b="1" dirty="0" smtClean="0"/>
              <a:t>TEGL 17-05, Change 2</a:t>
            </a:r>
            <a:r>
              <a:rPr lang="en-US" sz="1800" dirty="0" smtClean="0"/>
              <a:t>, - Common Measures Policy for the Employment and Training Administration’s  Performance Accountability System and related Performance Issues, --http://wdr.doleta.gov/directives/corr_doc.cfm?DOCN+2759.</a:t>
            </a:r>
          </a:p>
          <a:p>
            <a:pPr>
              <a:spcBef>
                <a:spcPts val="0"/>
              </a:spcBef>
            </a:pPr>
            <a:endParaRPr lang="en-US" sz="1800" dirty="0" smtClean="0"/>
          </a:p>
          <a:p>
            <a:pPr>
              <a:spcBef>
                <a:spcPts val="0"/>
              </a:spcBef>
            </a:pPr>
            <a:r>
              <a:rPr lang="en-US" sz="1800" b="1" dirty="0" smtClean="0"/>
              <a:t>TEGL 11-01, Change 1 - </a:t>
            </a:r>
            <a:r>
              <a:rPr lang="en-US" sz="1800" dirty="0" smtClean="0"/>
              <a:t>Guidance on Revising Workforce Investment Act State Negotiated Levels of Performance,--http://wdr.doleta.gov/directives/attach/TEGL/TEGL11-01c1acc.pdf.</a:t>
            </a:r>
          </a:p>
          <a:p>
            <a:pPr>
              <a:spcBef>
                <a:spcPts val="0"/>
              </a:spcBef>
            </a:pPr>
            <a:endParaRPr lang="en-US" sz="1800" dirty="0" smtClean="0"/>
          </a:p>
          <a:p>
            <a:pPr>
              <a:spcBef>
                <a:spcPts val="0"/>
              </a:spcBef>
            </a:pPr>
            <a:r>
              <a:rPr lang="en-US" sz="1800" b="1" dirty="0" smtClean="0"/>
              <a:t>TEGL 9-07 - </a:t>
            </a:r>
            <a:r>
              <a:rPr lang="en-US" sz="1800" dirty="0" smtClean="0"/>
              <a:t>Revised Incentive and Sanction Policy for Workforce Investment Act title 1B programs - http://wdr.doleta.gov/diredtives/corr_doc.cfm?docn=2544.</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t>CURRENT PROGRAM FOCUS FOR </a:t>
            </a:r>
            <a:br>
              <a:rPr lang="en-US" sz="2400" b="1" dirty="0" smtClean="0"/>
            </a:br>
            <a:r>
              <a:rPr lang="en-US" sz="2400" b="1" dirty="0" smtClean="0"/>
              <a:t>WIA YOUTH SERVICES</a:t>
            </a:r>
            <a:endParaRPr lang="en-US" sz="2400" b="1" dirty="0"/>
          </a:p>
        </p:txBody>
      </p:sp>
      <p:sp>
        <p:nvSpPr>
          <p:cNvPr id="3" name="Content Placeholder 2"/>
          <p:cNvSpPr>
            <a:spLocks noGrp="1"/>
          </p:cNvSpPr>
          <p:nvPr>
            <p:ph idx="1"/>
          </p:nvPr>
        </p:nvSpPr>
        <p:spPr/>
        <p:txBody>
          <a:bodyPr>
            <a:normAutofit lnSpcReduction="10000"/>
          </a:bodyPr>
          <a:lstStyle/>
          <a:p>
            <a:r>
              <a:rPr lang="en-US" sz="1800" b="1" dirty="0" smtClean="0"/>
              <a:t>TEGL 30-10, </a:t>
            </a:r>
            <a:r>
              <a:rPr lang="en-US" sz="1800" dirty="0" smtClean="0"/>
              <a:t>published June 2, 2011, provides guidance for the use of WIA Youth funded activities in Program Year (PY) 2011, </a:t>
            </a:r>
            <a:r>
              <a:rPr lang="en-US" sz="1800" dirty="0" smtClean="0">
                <a:hlinkClick r:id="rId2"/>
              </a:rPr>
              <a:t>http://wdr.doleta.gov/directives/corr_doc.cfm?DOCN=3034</a:t>
            </a:r>
            <a:r>
              <a:rPr lang="en-US" sz="1800" dirty="0" smtClean="0"/>
              <a:t>. </a:t>
            </a:r>
          </a:p>
          <a:p>
            <a:pPr>
              <a:buNone/>
            </a:pPr>
            <a:endParaRPr lang="en-US" sz="1800" dirty="0" smtClean="0"/>
          </a:p>
          <a:p>
            <a:r>
              <a:rPr lang="en-US" sz="1800" b="1" dirty="0" smtClean="0"/>
              <a:t>TEGL 31-10, </a:t>
            </a:r>
            <a:r>
              <a:rPr lang="en-US" sz="1800" dirty="0" smtClean="0"/>
              <a:t>published June 13, 2011, provides guidance on increasing enrollment and improving services to youth with disabilities, </a:t>
            </a:r>
            <a:r>
              <a:rPr lang="en-US" sz="1800" dirty="0" smtClean="0">
                <a:hlinkClick r:id="rId3"/>
              </a:rPr>
              <a:t>http://wdr.doleta.gov/directives/corr_doc.cfm?DOCN=3037</a:t>
            </a:r>
            <a:r>
              <a:rPr lang="en-US" sz="1800" dirty="0" smtClean="0"/>
              <a:t>. </a:t>
            </a:r>
          </a:p>
          <a:p>
            <a:pPr>
              <a:buNone/>
            </a:pPr>
            <a:endParaRPr lang="en-US" sz="1800" dirty="0" smtClean="0"/>
          </a:p>
          <a:p>
            <a:r>
              <a:rPr lang="en-US" sz="1800" b="1" dirty="0" smtClean="0"/>
              <a:t>TEGL 27-09, </a:t>
            </a:r>
            <a:r>
              <a:rPr lang="en-US" sz="1800" dirty="0" smtClean="0"/>
              <a:t>published May 13, 2010, provides guidance for the use of WIA Youth formula funded activities in PY 2010, </a:t>
            </a:r>
            <a:r>
              <a:rPr lang="en-US" sz="1800" dirty="0" smtClean="0">
                <a:hlinkClick r:id="rId4"/>
              </a:rPr>
              <a:t>http://wdr.doleta.gov/directives/corr_doc.cfm?DOCN=2900</a:t>
            </a:r>
            <a:r>
              <a:rPr lang="en-US" sz="1800" dirty="0" smtClean="0"/>
              <a:t>.</a:t>
            </a:r>
          </a:p>
          <a:p>
            <a:pPr>
              <a:buNone/>
            </a:pPr>
            <a:endParaRPr lang="en-US" sz="1800" dirty="0" smtClean="0"/>
          </a:p>
          <a:p>
            <a:r>
              <a:rPr lang="en-US" sz="1800" b="1" dirty="0" smtClean="0"/>
              <a:t>TEGL 15-10, </a:t>
            </a:r>
            <a:r>
              <a:rPr lang="en-US" sz="1800" dirty="0" smtClean="0"/>
              <a:t>published December 15, 2010, focuses on DOL’s priority performance goal, which is to increase credential attainment by participants in the public workforce system, </a:t>
            </a:r>
            <a:r>
              <a:rPr lang="en-US" sz="1800" dirty="0" smtClean="0">
                <a:hlinkClick r:id="rId5"/>
              </a:rPr>
              <a:t>http://wdr.doleta.gov/directives/corr_doc.cfm?DOCN=2967</a:t>
            </a:r>
            <a:r>
              <a:rPr lang="en-US" sz="1800" dirty="0" smtClean="0"/>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143000"/>
          </a:xfrm>
        </p:spPr>
        <p:txBody>
          <a:bodyPr>
            <a:normAutofit/>
          </a:bodyPr>
          <a:lstStyle/>
          <a:p>
            <a:r>
              <a:rPr lang="en-US" sz="2400" b="1" dirty="0" smtClean="0"/>
              <a:t>EXAMPLES OF TRAINING RESOURCES</a:t>
            </a:r>
            <a:endParaRPr lang="en-US" sz="2400" b="1" dirty="0"/>
          </a:p>
        </p:txBody>
      </p:sp>
      <p:sp>
        <p:nvSpPr>
          <p:cNvPr id="3" name="Content Placeholder 2"/>
          <p:cNvSpPr>
            <a:spLocks noGrp="1"/>
          </p:cNvSpPr>
          <p:nvPr>
            <p:ph idx="1"/>
          </p:nvPr>
        </p:nvSpPr>
        <p:spPr/>
        <p:txBody>
          <a:bodyPr>
            <a:normAutofit/>
          </a:bodyPr>
          <a:lstStyle/>
          <a:p>
            <a:endParaRPr lang="en-US" sz="1800" dirty="0" smtClean="0"/>
          </a:p>
          <a:p>
            <a:r>
              <a:rPr lang="en-US" sz="1800" dirty="0" smtClean="0"/>
              <a:t>Examples of training resources are available on pages 13-14 of the DOL reference tool. </a:t>
            </a:r>
          </a:p>
          <a:p>
            <a:pPr>
              <a:buNone/>
            </a:pPr>
            <a:endParaRPr lang="en-US" sz="1800" dirty="0" smtClean="0"/>
          </a:p>
          <a:p>
            <a:r>
              <a:rPr lang="en-US" sz="1800" dirty="0" smtClean="0"/>
              <a:t>Additional  training resources may be listed if available. </a:t>
            </a:r>
          </a:p>
          <a:p>
            <a:endParaRPr lang="en-US" sz="1800" dirty="0" smtClean="0"/>
          </a:p>
          <a:p>
            <a:pPr>
              <a:buNone/>
            </a:pPr>
            <a:endParaRPr lang="en-US" sz="18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t>TRAINING AND EMPLOYMENT NOTICE (TEN) 46-11</a:t>
            </a:r>
            <a:r>
              <a:rPr lang="en-US" sz="2400" dirty="0" smtClean="0"/>
              <a:t/>
            </a:r>
            <a:br>
              <a:rPr lang="en-US" sz="2400" dirty="0" smtClean="0"/>
            </a:br>
            <a:endParaRPr lang="en-US" sz="2400" dirty="0"/>
          </a:p>
        </p:txBody>
      </p:sp>
      <p:sp>
        <p:nvSpPr>
          <p:cNvPr id="3" name="Content Placeholder 2"/>
          <p:cNvSpPr>
            <a:spLocks noGrp="1"/>
          </p:cNvSpPr>
          <p:nvPr>
            <p:ph idx="1"/>
          </p:nvPr>
        </p:nvSpPr>
        <p:spPr/>
        <p:txBody>
          <a:bodyPr>
            <a:normAutofit lnSpcReduction="10000"/>
          </a:bodyPr>
          <a:lstStyle/>
          <a:p>
            <a:pPr marL="0" indent="0">
              <a:lnSpc>
                <a:spcPct val="110000"/>
              </a:lnSpc>
              <a:spcBef>
                <a:spcPts val="0"/>
              </a:spcBef>
              <a:buNone/>
            </a:pPr>
            <a:r>
              <a:rPr lang="en-US" sz="2100" dirty="0" smtClean="0"/>
              <a:t>TEN 46-11 announces the availability of the Employment and Training Administration’s, Workforce Investment  Act (WIA) Youth Program Reference Tool.  This document:</a:t>
            </a:r>
          </a:p>
          <a:p>
            <a:pPr marL="0" indent="0">
              <a:lnSpc>
                <a:spcPct val="110000"/>
              </a:lnSpc>
              <a:spcBef>
                <a:spcPts val="0"/>
              </a:spcBef>
              <a:buNone/>
            </a:pPr>
            <a:endParaRPr lang="en-US" sz="2100" dirty="0" smtClean="0"/>
          </a:p>
          <a:p>
            <a:pPr>
              <a:lnSpc>
                <a:spcPct val="110000"/>
              </a:lnSpc>
              <a:spcBef>
                <a:spcPts val="0"/>
              </a:spcBef>
            </a:pPr>
            <a:r>
              <a:rPr lang="en-US" sz="2100" dirty="0" smtClean="0"/>
              <a:t>Responds to workforce system professional and local workforce investment board members request for tools and resources about WIA youth services;</a:t>
            </a:r>
          </a:p>
          <a:p>
            <a:pPr>
              <a:lnSpc>
                <a:spcPct val="110000"/>
              </a:lnSpc>
              <a:spcBef>
                <a:spcPts val="0"/>
              </a:spcBef>
            </a:pPr>
            <a:endParaRPr lang="en-US" sz="2100" dirty="0" smtClean="0"/>
          </a:p>
          <a:p>
            <a:pPr>
              <a:lnSpc>
                <a:spcPct val="110000"/>
              </a:lnSpc>
              <a:spcBef>
                <a:spcPts val="0"/>
              </a:spcBef>
            </a:pPr>
            <a:r>
              <a:rPr lang="en-US" sz="2100" dirty="0" smtClean="0"/>
              <a:t>Offers a quick reference for all basic information on WIA youth programs; and </a:t>
            </a:r>
          </a:p>
          <a:p>
            <a:pPr>
              <a:lnSpc>
                <a:spcPct val="110000"/>
              </a:lnSpc>
              <a:spcBef>
                <a:spcPts val="0"/>
              </a:spcBef>
            </a:pPr>
            <a:endParaRPr lang="en-US" sz="2100" dirty="0" smtClean="0"/>
          </a:p>
          <a:p>
            <a:pPr>
              <a:lnSpc>
                <a:spcPct val="110000"/>
              </a:lnSpc>
              <a:spcBef>
                <a:spcPts val="0"/>
              </a:spcBef>
            </a:pPr>
            <a:r>
              <a:rPr lang="en-US" sz="2100" dirty="0" smtClean="0"/>
              <a:t>Features highlights of the WIA Youth Program along with information on funding, performance accountability and service provisions.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371600"/>
          </a:xfrm>
        </p:spPr>
        <p:txBody>
          <a:bodyPr>
            <a:normAutofit fontScale="90000"/>
          </a:bodyPr>
          <a:lstStyle/>
          <a:p>
            <a:r>
              <a:rPr lang="en-US" sz="1800" dirty="0" smtClean="0"/>
              <a:t/>
            </a:r>
            <a:br>
              <a:rPr lang="en-US" sz="1800" dirty="0" smtClean="0"/>
            </a:br>
            <a:r>
              <a:rPr lang="en-US" sz="1800" dirty="0" smtClean="0"/>
              <a:t/>
            </a:r>
            <a:br>
              <a:rPr lang="en-US" sz="1800" dirty="0" smtClean="0"/>
            </a:br>
            <a:r>
              <a:rPr lang="en-US" sz="2700" dirty="0" smtClean="0"/>
              <a:t> </a:t>
            </a:r>
            <a:r>
              <a:rPr lang="en-US" sz="2700" b="1" dirty="0" smtClean="0"/>
              <a:t>OVERVIEW OF WIA YOUTH PROGRAMS </a:t>
            </a:r>
            <a:r>
              <a:rPr lang="en-US" sz="2700" dirty="0" smtClean="0"/>
              <a:t/>
            </a:r>
            <a:br>
              <a:rPr lang="en-US" sz="2700" dirty="0" smtClean="0"/>
            </a:br>
            <a:r>
              <a:rPr lang="en-US" sz="2400" dirty="0" smtClean="0"/>
              <a:t/>
            </a:r>
            <a:br>
              <a:rPr lang="en-US" sz="2400" dirty="0" smtClean="0"/>
            </a:br>
            <a:endParaRPr lang="en-US" sz="2400" dirty="0"/>
          </a:p>
        </p:txBody>
      </p:sp>
      <p:sp>
        <p:nvSpPr>
          <p:cNvPr id="3" name="Content Placeholder 2"/>
          <p:cNvSpPr>
            <a:spLocks noGrp="1"/>
          </p:cNvSpPr>
          <p:nvPr>
            <p:ph idx="1"/>
          </p:nvPr>
        </p:nvSpPr>
        <p:spPr>
          <a:xfrm>
            <a:off x="457200" y="1143000"/>
            <a:ext cx="8229600" cy="4876800"/>
          </a:xfrm>
        </p:spPr>
        <p:txBody>
          <a:bodyPr>
            <a:normAutofit lnSpcReduction="10000"/>
          </a:bodyPr>
          <a:lstStyle/>
          <a:p>
            <a:pPr marL="0" indent="0">
              <a:lnSpc>
                <a:spcPct val="110000"/>
              </a:lnSpc>
              <a:spcBef>
                <a:spcPts val="0"/>
              </a:spcBef>
              <a:buNone/>
            </a:pPr>
            <a:r>
              <a:rPr lang="en-US" sz="1900" dirty="0" smtClean="0"/>
              <a:t>Title I of WIA provides funds to states and local workforce areas to deliver a comprehensive  array of youth development services.   The goal of WIA Youth program is to improve the long-term job prospects of young people by providing basic skills, work readiness skills, occupational  skills training,  and citizenship skills.</a:t>
            </a:r>
          </a:p>
          <a:p>
            <a:pPr>
              <a:lnSpc>
                <a:spcPct val="110000"/>
              </a:lnSpc>
              <a:spcBef>
                <a:spcPts val="0"/>
              </a:spcBef>
              <a:buNone/>
            </a:pPr>
            <a:endParaRPr lang="en-US" sz="1900" dirty="0" smtClean="0"/>
          </a:p>
          <a:p>
            <a:pPr>
              <a:lnSpc>
                <a:spcPct val="110000"/>
              </a:lnSpc>
              <a:spcBef>
                <a:spcPts val="0"/>
              </a:spcBef>
            </a:pPr>
            <a:r>
              <a:rPr lang="en-US" sz="1900" b="1" dirty="0" smtClean="0"/>
              <a:t>Services</a:t>
            </a:r>
            <a:r>
              <a:rPr lang="en-US" sz="1900" dirty="0" smtClean="0"/>
              <a:t> - Prepare youth for post secondary educational and employment opportunities.  WIA youth services consist of the ten program elements required at WIA section 129 (c ).  Each local area is required to offer all ten program elements, but not every youth must receive all ten.  </a:t>
            </a:r>
            <a:endParaRPr lang="en-US" sz="1900" b="1" dirty="0" smtClean="0"/>
          </a:p>
          <a:p>
            <a:pPr>
              <a:lnSpc>
                <a:spcPct val="110000"/>
              </a:lnSpc>
              <a:spcBef>
                <a:spcPts val="0"/>
              </a:spcBef>
            </a:pPr>
            <a:endParaRPr lang="en-US" sz="1900" b="1" dirty="0" smtClean="0"/>
          </a:p>
          <a:p>
            <a:pPr>
              <a:lnSpc>
                <a:spcPct val="110000"/>
              </a:lnSpc>
              <a:spcBef>
                <a:spcPts val="0"/>
              </a:spcBef>
            </a:pPr>
            <a:r>
              <a:rPr lang="en-US" sz="1900" b="1" dirty="0" smtClean="0"/>
              <a:t>Eligibility </a:t>
            </a:r>
            <a:r>
              <a:rPr lang="en-US" sz="1900" dirty="0" smtClean="0"/>
              <a:t>-  a youth must be low income, ages 14-21 with one of six barriers including basic skills deficient; school dropout; homeless, a runaway or in foster care; pregnant or parenting; an offender; or an individual who requires additional assistance to complete an educational program, or to secure and hold employment.  </a:t>
            </a:r>
          </a:p>
          <a:p>
            <a:pPr>
              <a:lnSpc>
                <a:spcPct val="110000"/>
              </a:lnSpc>
              <a:spcBef>
                <a:spcPts val="0"/>
              </a:spcBef>
              <a:buNone/>
            </a:pPr>
            <a:endParaRPr lang="en-US" sz="1900" dirty="0" smtClean="0"/>
          </a:p>
          <a:p>
            <a:endParaRPr lang="en-US" sz="1800" dirty="0" smtClean="0"/>
          </a:p>
          <a:p>
            <a:pPr>
              <a:buNone/>
            </a:pPr>
            <a:endParaRPr lang="en-US" sz="1800" dirty="0" smtClean="0"/>
          </a:p>
          <a:p>
            <a:endParaRPr lang="en-US"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t>PROGRAM FUNDING PROVISIONS</a:t>
            </a:r>
            <a:endParaRPr lang="en-US" sz="2400" b="1" dirty="0"/>
          </a:p>
        </p:txBody>
      </p:sp>
      <p:sp>
        <p:nvSpPr>
          <p:cNvPr id="3" name="Content Placeholder 2"/>
          <p:cNvSpPr>
            <a:spLocks noGrp="1"/>
          </p:cNvSpPr>
          <p:nvPr>
            <p:ph idx="1"/>
          </p:nvPr>
        </p:nvSpPr>
        <p:spPr/>
        <p:txBody>
          <a:bodyPr/>
          <a:lstStyle/>
          <a:p>
            <a:pPr>
              <a:spcBef>
                <a:spcPts val="0"/>
              </a:spcBef>
            </a:pPr>
            <a:r>
              <a:rPr lang="en-US" sz="1800" b="1" dirty="0" smtClean="0"/>
              <a:t>State Allotments </a:t>
            </a:r>
            <a:r>
              <a:rPr lang="en-US" sz="1800" dirty="0" smtClean="0"/>
              <a:t>are based on a formula which includes three factors:  the number of unemployed in an area of substantial unemployment; the number of excess unemployed individuals, and the number of economically disadvantaged youth.  </a:t>
            </a:r>
          </a:p>
          <a:p>
            <a:pPr>
              <a:spcBef>
                <a:spcPts val="0"/>
              </a:spcBef>
              <a:buNone/>
            </a:pPr>
            <a:endParaRPr lang="en-US" sz="1800" dirty="0" smtClean="0"/>
          </a:p>
          <a:p>
            <a:pPr>
              <a:spcBef>
                <a:spcPts val="0"/>
              </a:spcBef>
            </a:pPr>
            <a:r>
              <a:rPr lang="en-US" sz="1800" b="1" dirty="0" smtClean="0"/>
              <a:t>Fifteen percent </a:t>
            </a:r>
            <a:r>
              <a:rPr lang="en-US" sz="1800" dirty="0" smtClean="0"/>
              <a:t>of the youth funds are reserved for statewide activities and the remainder of the funds are allocated to local workforce areas.  Note: while up to 15% are reserved under WIA for statewide activities, appropriations in FY 2011 and 2012 reduced statewide reserve funds to 5%.</a:t>
            </a:r>
          </a:p>
          <a:p>
            <a:pPr>
              <a:spcBef>
                <a:spcPts val="0"/>
              </a:spcBef>
              <a:buNone/>
            </a:pPr>
            <a:endParaRPr lang="en-US" sz="1800" dirty="0" smtClean="0"/>
          </a:p>
          <a:p>
            <a:pPr>
              <a:spcBef>
                <a:spcPts val="0"/>
              </a:spcBef>
            </a:pPr>
            <a:r>
              <a:rPr lang="en-US" sz="1800" b="1" dirty="0" smtClean="0"/>
              <a:t>At least 30% </a:t>
            </a:r>
            <a:r>
              <a:rPr lang="en-US" sz="1800" dirty="0" smtClean="0"/>
              <a:t>of the local workforce area youth funds allocated locally must be used to provide services or activities to out-of-school youth. </a:t>
            </a:r>
          </a:p>
          <a:p>
            <a:pPr>
              <a:spcBef>
                <a:spcPts val="0"/>
              </a:spcBef>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1470025"/>
          </a:xfrm>
        </p:spPr>
        <p:txBody>
          <a:bodyPr>
            <a:normAutofit/>
          </a:bodyPr>
          <a:lstStyle/>
          <a:p>
            <a:r>
              <a:rPr lang="en-US" sz="2400" b="1" dirty="0" smtClean="0"/>
              <a:t>GOVERNANCE</a:t>
            </a:r>
            <a:endParaRPr lang="en-US" sz="2400" b="1" dirty="0"/>
          </a:p>
        </p:txBody>
      </p:sp>
      <p:sp>
        <p:nvSpPr>
          <p:cNvPr id="3" name="Subtitle 2"/>
          <p:cNvSpPr>
            <a:spLocks noGrp="1"/>
          </p:cNvSpPr>
          <p:nvPr>
            <p:ph type="subTitle" idx="1"/>
          </p:nvPr>
        </p:nvSpPr>
        <p:spPr>
          <a:xfrm>
            <a:off x="533400" y="1143000"/>
            <a:ext cx="7848600" cy="5486400"/>
          </a:xfrm>
        </p:spPr>
        <p:txBody>
          <a:bodyPr>
            <a:noAutofit/>
          </a:bodyPr>
          <a:lstStyle/>
          <a:p>
            <a:pPr algn="l">
              <a:spcBef>
                <a:spcPts val="0"/>
              </a:spcBef>
              <a:buFont typeface="Calibri" pitchFamily="34" charset="0"/>
              <a:buChar char="•"/>
            </a:pPr>
            <a:r>
              <a:rPr lang="en-US" sz="1600" b="1" dirty="0" smtClean="0">
                <a:solidFill>
                  <a:schemeClr val="tx1"/>
                </a:solidFill>
              </a:rPr>
              <a:t>State and local workforce boards - </a:t>
            </a:r>
            <a:r>
              <a:rPr lang="en-US" sz="1600" dirty="0" smtClean="0">
                <a:solidFill>
                  <a:schemeClr val="tx1"/>
                </a:solidFill>
              </a:rPr>
              <a:t>each state is responsible for establishing both state and local workforce investment boards.  The board helps develop a five year strategic plan, designate local workforce areas, funding allocations, and performance measures .</a:t>
            </a:r>
          </a:p>
          <a:p>
            <a:pPr algn="l">
              <a:spcBef>
                <a:spcPts val="0"/>
              </a:spcBef>
            </a:pPr>
            <a:endParaRPr lang="en-US" sz="1600" dirty="0" smtClean="0"/>
          </a:p>
          <a:p>
            <a:pPr algn="l">
              <a:spcBef>
                <a:spcPts val="0"/>
              </a:spcBef>
              <a:buFont typeface="Calibri" pitchFamily="34" charset="0"/>
              <a:buChar char="•"/>
            </a:pPr>
            <a:r>
              <a:rPr lang="en-US" sz="1600" b="1" dirty="0" smtClean="0">
                <a:solidFill>
                  <a:schemeClr val="tx1"/>
                </a:solidFill>
              </a:rPr>
              <a:t>Local workforce boards (LWIB) - </a:t>
            </a:r>
            <a:r>
              <a:rPr lang="en-US" sz="1600" dirty="0" smtClean="0">
                <a:solidFill>
                  <a:schemeClr val="tx1"/>
                </a:solidFill>
              </a:rPr>
              <a:t>local boards are appointed by chief elected officials using criteria established by the governor and state WIB.  The boards are responsible for developing local plans designating local One Stop Career/American Job Center operations,  and designating eligible partners of training services.</a:t>
            </a:r>
          </a:p>
          <a:p>
            <a:pPr algn="l">
              <a:spcBef>
                <a:spcPts val="0"/>
              </a:spcBef>
            </a:pPr>
            <a:endParaRPr lang="en-US" sz="1600" dirty="0" smtClean="0">
              <a:solidFill>
                <a:schemeClr val="tx1"/>
              </a:solidFill>
            </a:endParaRPr>
          </a:p>
          <a:p>
            <a:pPr algn="l">
              <a:spcBef>
                <a:spcPts val="0"/>
              </a:spcBef>
              <a:buFont typeface="Calibri" pitchFamily="34" charset="0"/>
              <a:buChar char="•"/>
            </a:pPr>
            <a:r>
              <a:rPr lang="en-US" sz="1600" b="1" dirty="0" smtClean="0">
                <a:solidFill>
                  <a:schemeClr val="tx1"/>
                </a:solidFill>
              </a:rPr>
              <a:t>Youth Council - </a:t>
            </a:r>
            <a:r>
              <a:rPr lang="en-US" sz="1600" dirty="0" smtClean="0">
                <a:solidFill>
                  <a:schemeClr val="tx1"/>
                </a:solidFill>
              </a:rPr>
              <a:t>subgroup</a:t>
            </a:r>
            <a:r>
              <a:rPr lang="en-US" sz="1600" b="1" dirty="0" smtClean="0">
                <a:solidFill>
                  <a:schemeClr val="tx1"/>
                </a:solidFill>
              </a:rPr>
              <a:t> </a:t>
            </a:r>
            <a:r>
              <a:rPr lang="en-US" sz="1600" dirty="0" smtClean="0">
                <a:solidFill>
                  <a:schemeClr val="tx1"/>
                </a:solidFill>
              </a:rPr>
              <a:t>of local board coordinates local youth programs and initiatives. Youth councils are responsible for developing parts of the local plan related to youth, recommending eligible youth service providers, and coordinating local youth programs.   </a:t>
            </a:r>
          </a:p>
          <a:p>
            <a:pPr algn="l">
              <a:spcBef>
                <a:spcPts val="0"/>
              </a:spcBef>
            </a:pPr>
            <a:endParaRPr lang="en-US" sz="1600" dirty="0" smtClean="0">
              <a:solidFill>
                <a:schemeClr val="tx1"/>
              </a:solidFill>
            </a:endParaRPr>
          </a:p>
          <a:p>
            <a:pPr lvl="1" algn="l">
              <a:spcBef>
                <a:spcPts val="0"/>
              </a:spcBef>
            </a:pPr>
            <a:r>
              <a:rPr lang="en-US" sz="1600" b="1" dirty="0" smtClean="0">
                <a:solidFill>
                  <a:schemeClr val="tx1"/>
                </a:solidFill>
              </a:rPr>
              <a:t>Technical assistance resources on youth councils:  </a:t>
            </a:r>
          </a:p>
          <a:p>
            <a:pPr lvl="1" algn="l">
              <a:spcBef>
                <a:spcPts val="0"/>
              </a:spcBef>
            </a:pPr>
            <a:endParaRPr lang="en-US" sz="1600" b="1" dirty="0" smtClean="0">
              <a:solidFill>
                <a:schemeClr val="tx1"/>
              </a:solidFill>
            </a:endParaRPr>
          </a:p>
          <a:p>
            <a:pPr lvl="1" algn="l">
              <a:spcBef>
                <a:spcPts val="0"/>
              </a:spcBef>
              <a:buFont typeface="Calibri" pitchFamily="34" charset="0"/>
              <a:buChar char="•"/>
            </a:pPr>
            <a:r>
              <a:rPr lang="en-US" sz="1600" dirty="0" smtClean="0">
                <a:solidFill>
                  <a:schemeClr val="tx1"/>
                </a:solidFill>
              </a:rPr>
              <a:t>Recipes for Success: Youth council Guide to Creating a Youth Development System Under WIA, available at: </a:t>
            </a:r>
            <a:r>
              <a:rPr lang="en-US" sz="1600" dirty="0" smtClean="0">
                <a:solidFill>
                  <a:schemeClr val="tx1"/>
                </a:solidFill>
                <a:hlinkClick r:id="rId2"/>
              </a:rPr>
              <a:t>http://www.doleta.gov/youth_services/pdf/recipes-ycouncil.pdf</a:t>
            </a:r>
            <a:endParaRPr lang="en-US" sz="1600" dirty="0" smtClean="0">
              <a:solidFill>
                <a:schemeClr val="tx1"/>
              </a:solidFill>
            </a:endParaRPr>
          </a:p>
          <a:p>
            <a:pPr lvl="1" algn="l">
              <a:spcBef>
                <a:spcPts val="0"/>
              </a:spcBef>
            </a:pPr>
            <a:endParaRPr lang="en-US" sz="1600" dirty="0" smtClean="0">
              <a:solidFill>
                <a:schemeClr val="tx1"/>
              </a:solidFill>
            </a:endParaRPr>
          </a:p>
          <a:p>
            <a:pPr lvl="1" algn="l">
              <a:spcBef>
                <a:spcPts val="0"/>
              </a:spcBef>
              <a:buFont typeface="Calibri" pitchFamily="34" charset="0"/>
              <a:buChar char="•"/>
            </a:pPr>
            <a:r>
              <a:rPr lang="en-US" sz="1600" dirty="0" smtClean="0">
                <a:solidFill>
                  <a:schemeClr val="tx1"/>
                </a:solidFill>
              </a:rPr>
              <a:t>Youth Council Toolkit: Tools to help Youth Councils Build Effective Operational Service Delivery, available at:  </a:t>
            </a:r>
            <a:r>
              <a:rPr lang="en-US" sz="1600" dirty="0" smtClean="0">
                <a:solidFill>
                  <a:schemeClr val="tx1"/>
                </a:solidFill>
                <a:hlinkClick r:id="rId3"/>
              </a:rPr>
              <a:t>http://www.doleta.gov/youth_services/toolkit_2002.cfm</a:t>
            </a:r>
            <a:r>
              <a:rPr lang="en-US" sz="1600" dirty="0" smtClean="0">
                <a:solidFill>
                  <a:schemeClr val="tx1"/>
                </a:solidFill>
              </a:rPr>
              <a:t>.</a:t>
            </a:r>
            <a:endParaRPr lang="en-US" sz="1600"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t>PROGRAM DESIGN</a:t>
            </a:r>
            <a:endParaRPr lang="en-US" sz="2400" b="1" dirty="0"/>
          </a:p>
        </p:txBody>
      </p:sp>
      <p:sp>
        <p:nvSpPr>
          <p:cNvPr id="3" name="Content Placeholder 2"/>
          <p:cNvSpPr>
            <a:spLocks noGrp="1"/>
          </p:cNvSpPr>
          <p:nvPr>
            <p:ph idx="1"/>
          </p:nvPr>
        </p:nvSpPr>
        <p:spPr>
          <a:xfrm>
            <a:off x="838200" y="1524000"/>
            <a:ext cx="7620000" cy="4525963"/>
          </a:xfrm>
        </p:spPr>
        <p:txBody>
          <a:bodyPr>
            <a:normAutofit fontScale="25000" lnSpcReduction="20000"/>
          </a:bodyPr>
          <a:lstStyle/>
          <a:p>
            <a:pPr marL="0" indent="0">
              <a:buNone/>
            </a:pPr>
            <a:r>
              <a:rPr lang="en-US" sz="7200" dirty="0" smtClean="0"/>
              <a:t>Program Design consists of intake, objective assessment, individual service strategy development, and information and referrals for youth participants. Key components include:</a:t>
            </a:r>
          </a:p>
          <a:p>
            <a:endParaRPr lang="en-US" sz="7200" b="1" dirty="0" smtClean="0"/>
          </a:p>
          <a:p>
            <a:r>
              <a:rPr lang="en-US" sz="7200" b="1" dirty="0" smtClean="0"/>
              <a:t>Case Management - </a:t>
            </a:r>
            <a:r>
              <a:rPr lang="en-US" sz="7200" dirty="0" smtClean="0"/>
              <a:t>Case managers deliver effective services to facilitate positive growth and development of youth.  Functions of the case manager include intake services, assessment and developing individual service strategy.</a:t>
            </a:r>
          </a:p>
          <a:p>
            <a:endParaRPr lang="en-US" sz="7200" dirty="0" smtClean="0"/>
          </a:p>
          <a:p>
            <a:r>
              <a:rPr lang="en-US" sz="7200" b="1" dirty="0" smtClean="0"/>
              <a:t>Services </a:t>
            </a:r>
            <a:r>
              <a:rPr lang="en-US" sz="7200" dirty="0" smtClean="0"/>
              <a:t>– Consists of the ten program elements required at WIA section 129(c):  tutoring, alternative secondary school offerings, summer employment opportunities, paid and unpaid work experience, occupational skill training, leadership development opportunities, supportive services, mentoring, follow-up services, and comprehensive guidance and counseling.</a:t>
            </a:r>
          </a:p>
          <a:p>
            <a:pPr lvl="2">
              <a:buNone/>
            </a:pPr>
            <a:endParaRPr lang="en-US" sz="7200" dirty="0" smtClean="0"/>
          </a:p>
          <a:p>
            <a:pPr lvl="2">
              <a:buNone/>
            </a:pPr>
            <a:endParaRPr lang="en-US" sz="7200" dirty="0" smtClean="0"/>
          </a:p>
          <a:p>
            <a:endParaRPr lang="en-US" sz="7200" dirty="0" smtClean="0"/>
          </a:p>
          <a:p>
            <a:pPr>
              <a:buNone/>
            </a:pPr>
            <a:r>
              <a:rPr lang="en-US" sz="7200" dirty="0" smtClean="0"/>
              <a:t> </a:t>
            </a:r>
          </a:p>
          <a:p>
            <a:pPr>
              <a:buNone/>
            </a:pPr>
            <a:endParaRPr lang="en-US" sz="7200" dirty="0" smtClean="0"/>
          </a:p>
          <a:p>
            <a:endParaRPr lang="en-US" sz="4500" dirty="0" smtClean="0"/>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sz="2400" b="1" dirty="0" smtClean="0"/>
              <a:t>PROGRAM DESIGN </a:t>
            </a:r>
            <a:endParaRPr lang="en-US" sz="2400" dirty="0"/>
          </a:p>
        </p:txBody>
      </p:sp>
      <p:sp>
        <p:nvSpPr>
          <p:cNvPr id="3" name="Content Placeholder 2"/>
          <p:cNvSpPr>
            <a:spLocks noGrp="1"/>
          </p:cNvSpPr>
          <p:nvPr>
            <p:ph idx="1"/>
          </p:nvPr>
        </p:nvSpPr>
        <p:spPr>
          <a:xfrm>
            <a:off x="228600" y="838200"/>
            <a:ext cx="8610600" cy="5791200"/>
          </a:xfrm>
        </p:spPr>
        <p:txBody>
          <a:bodyPr>
            <a:noAutofit/>
          </a:bodyPr>
          <a:lstStyle/>
          <a:p>
            <a:r>
              <a:rPr lang="en-US" sz="1600" b="1" dirty="0" smtClean="0"/>
              <a:t>Connections to American Job Centers (ONE-STOP CAREER CENTERS</a:t>
            </a:r>
            <a:r>
              <a:rPr lang="en-US" sz="1600" dirty="0" smtClean="0"/>
              <a:t>)—youth programs are required partners along with:</a:t>
            </a:r>
          </a:p>
          <a:p>
            <a:endParaRPr lang="en-US" sz="1600" dirty="0" smtClean="0"/>
          </a:p>
          <a:p>
            <a:pPr lvl="2"/>
            <a:r>
              <a:rPr lang="en-US" sz="1600" dirty="0" smtClean="0"/>
              <a:t>Programs authorized under title I of WIA; </a:t>
            </a:r>
          </a:p>
          <a:p>
            <a:pPr lvl="2"/>
            <a:r>
              <a:rPr lang="en-US" sz="1600" dirty="0" smtClean="0"/>
              <a:t>Programs authorized under the Wagner-Peyser Act; </a:t>
            </a:r>
          </a:p>
          <a:p>
            <a:pPr lvl="2"/>
            <a:r>
              <a:rPr lang="en-US" sz="1600" dirty="0" smtClean="0"/>
              <a:t>Adult education and literacy activities authorized under title II; </a:t>
            </a:r>
          </a:p>
          <a:p>
            <a:pPr lvl="2"/>
            <a:r>
              <a:rPr lang="en-US" sz="1600" dirty="0" smtClean="0"/>
              <a:t>Programs authorized under title I of the Rehabilitation Act of 1973; </a:t>
            </a:r>
          </a:p>
          <a:p>
            <a:pPr lvl="2"/>
            <a:r>
              <a:rPr lang="en-US" sz="1600" dirty="0" smtClean="0"/>
              <a:t>Programs authorized under section 403(a)(5) of the Social Security Act; </a:t>
            </a:r>
          </a:p>
          <a:p>
            <a:pPr lvl="2"/>
            <a:r>
              <a:rPr lang="en-US" sz="1600" dirty="0" smtClean="0"/>
              <a:t>Activities authorized under title V of the Older American Act of 1965; </a:t>
            </a:r>
          </a:p>
          <a:p>
            <a:pPr lvl="2"/>
            <a:r>
              <a:rPr lang="en-US" sz="1600" dirty="0" smtClean="0"/>
              <a:t>Postsecondary vocational education activities authorized under the Carl D. Perkins Vocational and Applied Technology Education Act; </a:t>
            </a:r>
          </a:p>
          <a:p>
            <a:pPr lvl="2"/>
            <a:r>
              <a:rPr lang="en-US" sz="1600" dirty="0" smtClean="0"/>
              <a:t>Activities authorized under chapter 2 of title II of the Trade Act of 1974; </a:t>
            </a:r>
          </a:p>
          <a:p>
            <a:pPr lvl="2"/>
            <a:r>
              <a:rPr lang="en-US" sz="1600" dirty="0" smtClean="0"/>
              <a:t>Activities authorized under Chapter 41 of title 38, United States Code; </a:t>
            </a:r>
          </a:p>
          <a:p>
            <a:pPr lvl="2"/>
            <a:r>
              <a:rPr lang="en-US" sz="1600" dirty="0" smtClean="0"/>
              <a:t>Employment and training activities carried out under the Community Services Block Grant Act; </a:t>
            </a:r>
          </a:p>
          <a:p>
            <a:pPr lvl="2"/>
            <a:r>
              <a:rPr lang="en-US" sz="1600" dirty="0" smtClean="0"/>
              <a:t>Employment and training activities carried out by the Department of Housing and Urban Development; and  </a:t>
            </a:r>
          </a:p>
          <a:p>
            <a:pPr lvl="2"/>
            <a:r>
              <a:rPr lang="en-US" sz="1600" dirty="0" smtClean="0"/>
              <a:t>Programs authorized under State unemployment compensation laws. </a:t>
            </a:r>
          </a:p>
          <a:p>
            <a:pPr>
              <a:spcBef>
                <a:spcPts val="0"/>
              </a:spcBef>
            </a:pPr>
            <a:endParaRPr lang="en-US"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t>SELECTING SERVICE PROVIDERS</a:t>
            </a:r>
            <a:endParaRPr lang="en-US" sz="2400" b="1" dirty="0"/>
          </a:p>
        </p:txBody>
      </p:sp>
      <p:sp>
        <p:nvSpPr>
          <p:cNvPr id="3" name="Content Placeholder 2"/>
          <p:cNvSpPr>
            <a:spLocks noGrp="1"/>
          </p:cNvSpPr>
          <p:nvPr>
            <p:ph idx="1"/>
          </p:nvPr>
        </p:nvSpPr>
        <p:spPr>
          <a:xfrm>
            <a:off x="457200" y="1447800"/>
            <a:ext cx="8229600" cy="4876800"/>
          </a:xfrm>
        </p:spPr>
        <p:txBody>
          <a:bodyPr>
            <a:noAutofit/>
          </a:bodyPr>
          <a:lstStyle/>
          <a:p>
            <a:pPr>
              <a:spcBef>
                <a:spcPts val="0"/>
              </a:spcBef>
            </a:pPr>
            <a:r>
              <a:rPr lang="en-US" sz="1800" b="1" dirty="0" smtClean="0"/>
              <a:t>Eligible Providers </a:t>
            </a:r>
            <a:r>
              <a:rPr lang="en-US" sz="1800" dirty="0" smtClean="0"/>
              <a:t>- WIA requires that eligible providers of youth activities be selected on a competitive basis.  Local areas are required to conduct a full and open competition to secure youth service providers.  The requirements may be found at WIA:  Sections 123,  112, and 117.  For a description of these sections of the Act see page 7 in the reference tool.</a:t>
            </a:r>
          </a:p>
          <a:p>
            <a:pPr>
              <a:spcBef>
                <a:spcPts val="0"/>
              </a:spcBef>
            </a:pPr>
            <a:endParaRPr lang="en-US" sz="1800" dirty="0" smtClean="0"/>
          </a:p>
          <a:p>
            <a:pPr lvl="1">
              <a:spcBef>
                <a:spcPts val="0"/>
              </a:spcBef>
              <a:buNone/>
            </a:pPr>
            <a:r>
              <a:rPr lang="en-US" sz="1800" b="1" dirty="0" smtClean="0"/>
              <a:t>DOL Policies on Selecting Service Providers</a:t>
            </a:r>
            <a:r>
              <a:rPr lang="en-US" sz="1800" dirty="0" smtClean="0"/>
              <a:t> can be found in:</a:t>
            </a:r>
          </a:p>
          <a:p>
            <a:pPr lvl="1">
              <a:spcBef>
                <a:spcPts val="0"/>
              </a:spcBef>
              <a:buNone/>
            </a:pPr>
            <a:endParaRPr lang="en-US" sz="1800" dirty="0" smtClean="0"/>
          </a:p>
          <a:p>
            <a:pPr lvl="2">
              <a:spcBef>
                <a:spcPts val="0"/>
              </a:spcBef>
            </a:pPr>
            <a:r>
              <a:rPr lang="en-US" sz="1800" dirty="0" smtClean="0"/>
              <a:t>TEGL 9-00, Competitive and Non Competitive Procedures for Providing Youth Activities under WIA Title I —http://wdr.doleta.gov/direcives/attach/TEGL9-00.pdf</a:t>
            </a:r>
          </a:p>
          <a:p>
            <a:pPr lvl="2">
              <a:spcBef>
                <a:spcPts val="0"/>
              </a:spcBef>
              <a:buNone/>
            </a:pPr>
            <a:endParaRPr lang="en-US" sz="1800" dirty="0" smtClean="0"/>
          </a:p>
          <a:p>
            <a:pPr lvl="2">
              <a:spcBef>
                <a:spcPts val="0"/>
              </a:spcBef>
            </a:pPr>
            <a:r>
              <a:rPr lang="en-US" sz="1800" dirty="0" smtClean="0"/>
              <a:t>TEGL 12-01, Clarification on Selected Activities and Issues Under WIA, </a:t>
            </a:r>
            <a:r>
              <a:rPr lang="en-US" sz="1800" dirty="0" smtClean="0">
                <a:hlinkClick r:id="rId2"/>
              </a:rPr>
              <a:t>http://wdr.doleta.gov/directives/corr_dic.cfm?DOCN+1359</a:t>
            </a:r>
            <a:endParaRPr lang="en-US" sz="1800" dirty="0" smtClean="0"/>
          </a:p>
          <a:p>
            <a:pPr lvl="2">
              <a:spcBef>
                <a:spcPts val="0"/>
              </a:spcBef>
            </a:pPr>
            <a:endParaRPr lang="en-US" sz="1800" dirty="0" smtClean="0"/>
          </a:p>
          <a:p>
            <a:pPr lvl="2">
              <a:spcBef>
                <a:spcPts val="0"/>
              </a:spcBef>
            </a:pPr>
            <a:r>
              <a:rPr lang="en-US" sz="1800" dirty="0" smtClean="0"/>
              <a:t>TEGL 13-09, Contracting Strategies that Facilitate Serving Youth Most in Need, -http://wdr.doleta.gov/directives/attach/TEGL/TEGL13-09acc.pdf</a:t>
            </a:r>
          </a:p>
          <a:p>
            <a:pPr lvl="1">
              <a:lnSpc>
                <a:spcPct val="120000"/>
              </a:lnSpc>
              <a:spcBef>
                <a:spcPts val="0"/>
              </a:spcBef>
            </a:pPr>
            <a:endParaRPr lang="en-US" sz="1800" dirty="0" smtClean="0"/>
          </a:p>
          <a:p>
            <a:pPr lvl="1">
              <a:lnSpc>
                <a:spcPct val="120000"/>
              </a:lnSpc>
              <a:spcBef>
                <a:spcPts val="0"/>
              </a:spcBef>
            </a:pPr>
            <a:endParaRPr lang="en-US" sz="1800" dirty="0" smtClean="0"/>
          </a:p>
          <a:p>
            <a:pPr lvl="1">
              <a:lnSpc>
                <a:spcPct val="120000"/>
              </a:lnSpc>
            </a:pPr>
            <a:endParaRPr lang="en-US"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t>PROGRAM ELIGIBILITY</a:t>
            </a:r>
            <a:endParaRPr lang="en-US" sz="2400" b="1" dirty="0"/>
          </a:p>
        </p:txBody>
      </p:sp>
      <p:sp>
        <p:nvSpPr>
          <p:cNvPr id="3" name="Content Placeholder 2"/>
          <p:cNvSpPr>
            <a:spLocks noGrp="1"/>
          </p:cNvSpPr>
          <p:nvPr>
            <p:ph idx="1"/>
          </p:nvPr>
        </p:nvSpPr>
        <p:spPr>
          <a:xfrm>
            <a:off x="457200" y="1219200"/>
            <a:ext cx="8229600" cy="5181600"/>
          </a:xfrm>
        </p:spPr>
        <p:txBody>
          <a:bodyPr>
            <a:normAutofit fontScale="70000" lnSpcReduction="20000"/>
          </a:bodyPr>
          <a:lstStyle/>
          <a:p>
            <a:pPr marL="122238" indent="-122238"/>
            <a:endParaRPr lang="en-US" sz="1800" b="1" dirty="0" smtClean="0"/>
          </a:p>
          <a:p>
            <a:pPr marL="122238" indent="-122238"/>
            <a:r>
              <a:rPr lang="en-US" sz="2300" b="1" dirty="0" smtClean="0"/>
              <a:t>ELIGIBILITY CRITERIA </a:t>
            </a:r>
          </a:p>
          <a:p>
            <a:pPr marL="122238" indent="-122238"/>
            <a:endParaRPr lang="en-US" sz="2300" b="1" dirty="0" smtClean="0"/>
          </a:p>
          <a:p>
            <a:pPr marL="522288" lvl="2" indent="-122238">
              <a:buFont typeface="Calibri" pitchFamily="34" charset="0"/>
              <a:buChar char="•"/>
            </a:pPr>
            <a:r>
              <a:rPr lang="en-US" sz="2300" dirty="0" smtClean="0"/>
              <a:t>Age</a:t>
            </a:r>
            <a:r>
              <a:rPr lang="en-US" sz="2300" b="1" dirty="0" smtClean="0"/>
              <a:t> </a:t>
            </a:r>
            <a:r>
              <a:rPr lang="en-US" sz="2300" dirty="0" smtClean="0"/>
              <a:t>14-21;</a:t>
            </a:r>
          </a:p>
          <a:p>
            <a:pPr marL="522288" lvl="2" indent="-122238">
              <a:buNone/>
            </a:pPr>
            <a:endParaRPr lang="en-US" sz="2300" dirty="0" smtClean="0"/>
          </a:p>
          <a:p>
            <a:pPr marL="522288" lvl="2" indent="-122238">
              <a:buFont typeface="Calibri" pitchFamily="34" charset="0"/>
              <a:buChar char="•"/>
            </a:pPr>
            <a:r>
              <a:rPr lang="en-US" sz="2300" dirty="0" smtClean="0"/>
              <a:t>Low-income (Definition of “low-income individual” may be found in WIA section 101 (25), at: </a:t>
            </a:r>
            <a:r>
              <a:rPr lang="en-US" sz="2300" dirty="0" smtClean="0">
                <a:hlinkClick r:id="rId2"/>
              </a:rPr>
              <a:t>http://www.doleta.gov/usworkforce/woa/act.cfm</a:t>
            </a:r>
            <a:r>
              <a:rPr lang="en-US" sz="2300" dirty="0" smtClean="0"/>
              <a:t>); and</a:t>
            </a:r>
          </a:p>
          <a:p>
            <a:pPr marL="522288" lvl="2" indent="-122238">
              <a:buFont typeface="Calibri" pitchFamily="34" charset="0"/>
              <a:buChar char="•"/>
            </a:pPr>
            <a:endParaRPr lang="en-US" sz="2300" dirty="0" smtClean="0"/>
          </a:p>
          <a:p>
            <a:pPr marL="522288" lvl="2" indent="-122238">
              <a:buFont typeface="Calibri" pitchFamily="34" charset="0"/>
              <a:buChar char="•"/>
            </a:pPr>
            <a:r>
              <a:rPr lang="en-US" sz="2300" dirty="0" smtClean="0"/>
              <a:t> Have one or more of the following barriers: </a:t>
            </a:r>
          </a:p>
          <a:p>
            <a:pPr marL="522288" lvl="2" indent="-122238">
              <a:buNone/>
            </a:pPr>
            <a:endParaRPr lang="en-US" sz="2300" dirty="0" smtClean="0"/>
          </a:p>
          <a:p>
            <a:pPr marL="979488" lvl="3" indent="-122238">
              <a:buFont typeface="Calibri" pitchFamily="34" charset="0"/>
              <a:buChar char="•"/>
            </a:pPr>
            <a:r>
              <a:rPr lang="en-US" sz="2300" dirty="0" smtClean="0"/>
              <a:t> deficient in basic literacy skills, </a:t>
            </a:r>
          </a:p>
          <a:p>
            <a:pPr marL="979488" lvl="3" indent="-122238">
              <a:buFont typeface="Calibri" pitchFamily="34" charset="0"/>
              <a:buChar char="•"/>
            </a:pPr>
            <a:r>
              <a:rPr lang="en-US" sz="2300" dirty="0" smtClean="0"/>
              <a:t>school dropout, </a:t>
            </a:r>
          </a:p>
          <a:p>
            <a:pPr marL="979488" lvl="3" indent="-122238">
              <a:buFont typeface="Calibri" pitchFamily="34" charset="0"/>
              <a:buChar char="•"/>
            </a:pPr>
            <a:r>
              <a:rPr lang="en-US" sz="2300" dirty="0" smtClean="0"/>
              <a:t>homeless, </a:t>
            </a:r>
          </a:p>
          <a:p>
            <a:pPr marL="979488" lvl="3" indent="-122238">
              <a:buFont typeface="Calibri" pitchFamily="34" charset="0"/>
              <a:buChar char="•"/>
            </a:pPr>
            <a:r>
              <a:rPr lang="en-US" sz="2300" dirty="0" smtClean="0"/>
              <a:t>a runaway or foster child, </a:t>
            </a:r>
          </a:p>
          <a:p>
            <a:pPr marL="979488" lvl="3" indent="-122238">
              <a:buFont typeface="Calibri" pitchFamily="34" charset="0"/>
              <a:buChar char="•"/>
            </a:pPr>
            <a:r>
              <a:rPr lang="en-US" sz="2300" dirty="0" smtClean="0"/>
              <a:t>pregnant or parenting, </a:t>
            </a:r>
          </a:p>
          <a:p>
            <a:pPr marL="979488" lvl="3" indent="-122238">
              <a:buFont typeface="Calibri" pitchFamily="34" charset="0"/>
              <a:buChar char="•"/>
            </a:pPr>
            <a:r>
              <a:rPr lang="en-US" sz="2300" dirty="0" smtClean="0"/>
              <a:t>an offender, or </a:t>
            </a:r>
          </a:p>
          <a:p>
            <a:pPr marL="979488" lvl="3" indent="-122238">
              <a:buFont typeface="Calibri" pitchFamily="34" charset="0"/>
              <a:buChar char="•"/>
            </a:pPr>
            <a:r>
              <a:rPr lang="en-US" sz="2300" dirty="0" smtClean="0"/>
              <a:t>requires additional assistance to complete and educational program or to secure and hold employment</a:t>
            </a:r>
          </a:p>
          <a:p>
            <a:pPr marL="0" lvl="3" indent="0">
              <a:buFont typeface="Courier New" pitchFamily="49" charset="0"/>
              <a:buChar char="o"/>
            </a:pPr>
            <a:endParaRPr lang="en-US" sz="2300" dirty="0" smtClean="0"/>
          </a:p>
          <a:p>
            <a:pPr marL="122238" indent="-122238"/>
            <a:r>
              <a:rPr lang="en-US" sz="2300" b="1" dirty="0" smtClean="0"/>
              <a:t>ELIGIBILITY EXCEPTION  -</a:t>
            </a:r>
            <a:r>
              <a:rPr lang="en-US" sz="2300" dirty="0" smtClean="0"/>
              <a:t> Up to five percent of youth participants served by youth programs in a local area may be individuals who do not meet the income criterion for eligible youth, provided that they are within one or more of the barrier categories listed above or identified by the LWIB.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1289</TotalTime>
  <Words>1652</Words>
  <Application>Microsoft Office PowerPoint</Application>
  <PresentationFormat>On-screen Show (4:3)</PresentationFormat>
  <Paragraphs>142</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THE WORKFORCE INVESTMENT ACT  REFERENCE TOOL</vt:lpstr>
      <vt:lpstr>TRAINING AND EMPLOYMENT NOTICE (TEN) 46-11 </vt:lpstr>
      <vt:lpstr>   OVERVIEW OF WIA YOUTH PROGRAMS   </vt:lpstr>
      <vt:lpstr>PROGRAM FUNDING PROVISIONS</vt:lpstr>
      <vt:lpstr>GOVERNANCE</vt:lpstr>
      <vt:lpstr>PROGRAM DESIGN</vt:lpstr>
      <vt:lpstr>PROGRAM DESIGN </vt:lpstr>
      <vt:lpstr>SELECTING SERVICE PROVIDERS</vt:lpstr>
      <vt:lpstr>PROGRAM ELIGIBILITY</vt:lpstr>
      <vt:lpstr> PARTNERSHIPS </vt:lpstr>
      <vt:lpstr>  PERFORMANCE ACCOUNTABILITY  </vt:lpstr>
      <vt:lpstr>PERFORMANCE ACCOUNTABILITY (continued)</vt:lpstr>
      <vt:lpstr> WIA PERFORMANCE MEASURES ADVISORIES  </vt:lpstr>
      <vt:lpstr>CURRENT PROGRAM FOCUS FOR  WIA YOUTH SERVICES</vt:lpstr>
      <vt:lpstr>EXAMPLES OF TRAINING RESOURCES</vt:lpstr>
    </vt:vector>
  </TitlesOfParts>
  <Company>Employment &amp; Training Administration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WIA YOUTH PROGRAM  OVERVIEW</dc:title>
  <dc:creator>Eldridge-Bailey, a - ETA</dc:creator>
  <cp:lastModifiedBy>rosenberg.evan</cp:lastModifiedBy>
  <cp:revision>142</cp:revision>
  <dcterms:created xsi:type="dcterms:W3CDTF">2012-07-11T16:47:59Z</dcterms:created>
  <dcterms:modified xsi:type="dcterms:W3CDTF">2012-07-24T21:35:46Z</dcterms:modified>
</cp:coreProperties>
</file>