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40E30-E6FB-46E8-BA98-A831BDCE2A03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4D2AF-C4E9-4E7E-A5AA-04BE222AA8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Rectangle 284"/>
          <p:cNvSpPr/>
          <p:nvPr/>
        </p:nvSpPr>
        <p:spPr>
          <a:xfrm>
            <a:off x="0" y="152400"/>
            <a:ext cx="1524000" cy="8382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ext Box 8"/>
          <p:cNvSpPr txBox="1">
            <a:spLocks noChangeArrowheads="1"/>
          </p:cNvSpPr>
          <p:nvPr/>
        </p:nvSpPr>
        <p:spPr bwMode="auto">
          <a:xfrm>
            <a:off x="5334000" y="6026296"/>
            <a:ext cx="2209800" cy="83099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 dirty="0" smtClean="0"/>
              <a:t>04 September </a:t>
            </a:r>
            <a:r>
              <a:rPr lang="en-US" sz="1200" b="1" i="1" dirty="0" smtClean="0"/>
              <a:t>2012</a:t>
            </a:r>
          </a:p>
          <a:p>
            <a:pPr>
              <a:spcBef>
                <a:spcPct val="50000"/>
              </a:spcBef>
            </a:pPr>
            <a:endParaRPr lang="en-US" sz="1200" b="1" i="1" dirty="0" smtClean="0"/>
          </a:p>
          <a:p>
            <a:pPr>
              <a:spcBef>
                <a:spcPct val="50000"/>
              </a:spcBef>
            </a:pPr>
            <a:r>
              <a:rPr lang="en-US" sz="1200" i="1" dirty="0" smtClean="0"/>
              <a:t>MAP </a:t>
            </a:r>
            <a:r>
              <a:rPr lang="en-US" sz="1200" i="1" dirty="0"/>
              <a:t>NOT TO </a:t>
            </a:r>
            <a:r>
              <a:rPr lang="en-US" sz="1200" i="1" dirty="0" smtClean="0"/>
              <a:t>SCALE</a:t>
            </a:r>
            <a:endParaRPr lang="en-US" sz="1200" i="1" dirty="0"/>
          </a:p>
        </p:txBody>
      </p:sp>
      <p:sp>
        <p:nvSpPr>
          <p:cNvPr id="22532" name="Text Box 306"/>
          <p:cNvSpPr txBox="1">
            <a:spLocks noChangeArrowheads="1"/>
          </p:cNvSpPr>
          <p:nvPr/>
        </p:nvSpPr>
        <p:spPr bwMode="auto">
          <a:xfrm>
            <a:off x="3609975" y="780904"/>
            <a:ext cx="1079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Ali Baba 3F</a:t>
            </a:r>
          </a:p>
        </p:txBody>
      </p:sp>
      <p:sp>
        <p:nvSpPr>
          <p:cNvPr id="22533" name="Text Box 435"/>
          <p:cNvSpPr txBox="1">
            <a:spLocks noChangeArrowheads="1"/>
          </p:cNvSpPr>
          <p:nvPr/>
        </p:nvSpPr>
        <p:spPr bwMode="auto">
          <a:xfrm rot="5400000">
            <a:off x="254794" y="3269456"/>
            <a:ext cx="1117600" cy="306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Manhatten 2F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729413" y="6426200"/>
            <a:ext cx="1016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/>
              <a:t>NORTH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rot="5400000" flipH="1">
            <a:off x="7035800" y="6300788"/>
            <a:ext cx="406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Freeform 10"/>
          <p:cNvSpPr>
            <a:spLocks/>
          </p:cNvSpPr>
          <p:nvPr/>
        </p:nvSpPr>
        <p:spPr bwMode="auto">
          <a:xfrm rot="5400000">
            <a:off x="3600450" y="1835150"/>
            <a:ext cx="2133600" cy="5759450"/>
          </a:xfrm>
          <a:custGeom>
            <a:avLst/>
            <a:gdLst>
              <a:gd name="T0" fmla="*/ 2147483647 w 624"/>
              <a:gd name="T1" fmla="*/ 2147483647 h 960"/>
              <a:gd name="T2" fmla="*/ 0 w 624"/>
              <a:gd name="T3" fmla="*/ 2147483647 h 960"/>
              <a:gd name="T4" fmla="*/ 0 w 624"/>
              <a:gd name="T5" fmla="*/ 0 h 960"/>
              <a:gd name="T6" fmla="*/ 2147483647 w 624"/>
              <a:gd name="T7" fmla="*/ 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960"/>
              <a:gd name="T14" fmla="*/ 624 w 624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960">
                <a:moveTo>
                  <a:pt x="624" y="960"/>
                </a:moveTo>
                <a:lnTo>
                  <a:pt x="0" y="960"/>
                </a:lnTo>
                <a:lnTo>
                  <a:pt x="0" y="0"/>
                </a:lnTo>
                <a:lnTo>
                  <a:pt x="24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Freeform 11"/>
          <p:cNvSpPr>
            <a:spLocks/>
          </p:cNvSpPr>
          <p:nvPr/>
        </p:nvSpPr>
        <p:spPr bwMode="auto">
          <a:xfrm rot="5056113">
            <a:off x="6769894" y="696119"/>
            <a:ext cx="2128838" cy="2133600"/>
          </a:xfrm>
          <a:custGeom>
            <a:avLst/>
            <a:gdLst>
              <a:gd name="T0" fmla="*/ 2147483647 w 1056"/>
              <a:gd name="T1" fmla="*/ 0 h 480"/>
              <a:gd name="T2" fmla="*/ 2147483647 w 1056"/>
              <a:gd name="T3" fmla="*/ 2147483647 h 480"/>
              <a:gd name="T4" fmla="*/ 2147483647 w 1056"/>
              <a:gd name="T5" fmla="*/ 2147483647 h 480"/>
              <a:gd name="T6" fmla="*/ 0 w 1056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480"/>
              <a:gd name="T14" fmla="*/ 1056 w 1056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480">
                <a:moveTo>
                  <a:pt x="960" y="0"/>
                </a:moveTo>
                <a:lnTo>
                  <a:pt x="1056" y="144"/>
                </a:lnTo>
                <a:lnTo>
                  <a:pt x="240" y="480"/>
                </a:lnTo>
                <a:lnTo>
                  <a:pt x="0" y="48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Freeform 12"/>
          <p:cNvSpPr>
            <a:spLocks/>
          </p:cNvSpPr>
          <p:nvPr/>
        </p:nvSpPr>
        <p:spPr bwMode="auto">
          <a:xfrm rot="4242418">
            <a:off x="8621713" y="420688"/>
            <a:ext cx="354012" cy="614362"/>
          </a:xfrm>
          <a:custGeom>
            <a:avLst/>
            <a:gdLst>
              <a:gd name="T0" fmla="*/ 0 w 144"/>
              <a:gd name="T1" fmla="*/ 2147483647 h 144"/>
              <a:gd name="T2" fmla="*/ 0 w 144"/>
              <a:gd name="T3" fmla="*/ 2147483647 h 144"/>
              <a:gd name="T4" fmla="*/ 2147483647 w 144"/>
              <a:gd name="T5" fmla="*/ 0 h 144"/>
              <a:gd name="T6" fmla="*/ 0 60000 65536"/>
              <a:gd name="T7" fmla="*/ 0 60000 65536"/>
              <a:gd name="T8" fmla="*/ 0 60000 65536"/>
              <a:gd name="T9" fmla="*/ 0 w 144"/>
              <a:gd name="T10" fmla="*/ 0 h 144"/>
              <a:gd name="T11" fmla="*/ 144 w 14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44">
                <a:moveTo>
                  <a:pt x="0" y="144"/>
                </a:moveTo>
                <a:lnTo>
                  <a:pt x="0" y="48"/>
                </a:lnTo>
                <a:lnTo>
                  <a:pt x="144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14"/>
          <p:cNvSpPr>
            <a:spLocks noChangeShapeType="1"/>
          </p:cNvSpPr>
          <p:nvPr/>
        </p:nvSpPr>
        <p:spPr bwMode="auto">
          <a:xfrm rot="2468947" flipH="1">
            <a:off x="6518275" y="1230313"/>
            <a:ext cx="10795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Freeform 34"/>
          <p:cNvSpPr>
            <a:spLocks/>
          </p:cNvSpPr>
          <p:nvPr/>
        </p:nvSpPr>
        <p:spPr bwMode="auto">
          <a:xfrm rot="5400000">
            <a:off x="7525544" y="2959894"/>
            <a:ext cx="1727200" cy="1217612"/>
          </a:xfrm>
          <a:custGeom>
            <a:avLst/>
            <a:gdLst>
              <a:gd name="T0" fmla="*/ 2147483647 w 576"/>
              <a:gd name="T1" fmla="*/ 2147483647 h 336"/>
              <a:gd name="T2" fmla="*/ 2147483647 w 576"/>
              <a:gd name="T3" fmla="*/ 2147483647 h 336"/>
              <a:gd name="T4" fmla="*/ 2147483647 w 576"/>
              <a:gd name="T5" fmla="*/ 2147483647 h 336"/>
              <a:gd name="T6" fmla="*/ 2147483647 w 576"/>
              <a:gd name="T7" fmla="*/ 2147483647 h 336"/>
              <a:gd name="T8" fmla="*/ 2147483647 w 576"/>
              <a:gd name="T9" fmla="*/ 2147483647 h 336"/>
              <a:gd name="T10" fmla="*/ 0 w 576"/>
              <a:gd name="T11" fmla="*/ 0 h 3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336"/>
              <a:gd name="T20" fmla="*/ 576 w 576"/>
              <a:gd name="T21" fmla="*/ 336 h 3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336">
                <a:moveTo>
                  <a:pt x="576" y="336"/>
                </a:moveTo>
                <a:lnTo>
                  <a:pt x="384" y="336"/>
                </a:lnTo>
                <a:lnTo>
                  <a:pt x="288" y="336"/>
                </a:lnTo>
                <a:lnTo>
                  <a:pt x="192" y="288"/>
                </a:lnTo>
                <a:lnTo>
                  <a:pt x="96" y="14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39"/>
          <p:cNvSpPr>
            <a:spLocks noChangeArrowheads="1"/>
          </p:cNvSpPr>
          <p:nvPr/>
        </p:nvSpPr>
        <p:spPr bwMode="auto">
          <a:xfrm rot="-1251858">
            <a:off x="7600950" y="60325"/>
            <a:ext cx="393700" cy="3175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IP</a:t>
            </a:r>
          </a:p>
          <a:p>
            <a:pPr algn="ctr"/>
            <a:r>
              <a:rPr lang="en-US" sz="800"/>
              <a:t>Boutique</a:t>
            </a:r>
          </a:p>
          <a:p>
            <a:pPr algn="ctr"/>
            <a:r>
              <a:rPr lang="en-US" sz="800"/>
              <a:t>Hotel</a:t>
            </a:r>
          </a:p>
        </p:txBody>
      </p:sp>
      <p:sp>
        <p:nvSpPr>
          <p:cNvPr id="22542" name="Rectangle 49"/>
          <p:cNvSpPr>
            <a:spLocks noChangeArrowheads="1"/>
          </p:cNvSpPr>
          <p:nvPr/>
        </p:nvSpPr>
        <p:spPr bwMode="auto">
          <a:xfrm rot="-5400000">
            <a:off x="8783638" y="82550"/>
            <a:ext cx="203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Oval 50"/>
          <p:cNvSpPr>
            <a:spLocks noChangeArrowheads="1"/>
          </p:cNvSpPr>
          <p:nvPr/>
        </p:nvSpPr>
        <p:spPr bwMode="auto">
          <a:xfrm rot="-5400000">
            <a:off x="8647907" y="218281"/>
            <a:ext cx="203200" cy="1349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Oval 51"/>
          <p:cNvSpPr>
            <a:spLocks noChangeArrowheads="1"/>
          </p:cNvSpPr>
          <p:nvPr/>
        </p:nvSpPr>
        <p:spPr bwMode="auto">
          <a:xfrm rot="-5400000">
            <a:off x="8782844" y="218281"/>
            <a:ext cx="203200" cy="1349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Oval 52"/>
          <p:cNvSpPr>
            <a:spLocks noChangeArrowheads="1"/>
          </p:cNvSpPr>
          <p:nvPr/>
        </p:nvSpPr>
        <p:spPr bwMode="auto">
          <a:xfrm rot="-5400000">
            <a:off x="8918576" y="217487"/>
            <a:ext cx="203200" cy="1365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Text Box 55"/>
          <p:cNvSpPr txBox="1">
            <a:spLocks noChangeArrowheads="1"/>
          </p:cNvSpPr>
          <p:nvPr/>
        </p:nvSpPr>
        <p:spPr bwMode="auto">
          <a:xfrm rot="2689538">
            <a:off x="7392988" y="2024063"/>
            <a:ext cx="652462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STAIRS</a:t>
            </a:r>
          </a:p>
        </p:txBody>
      </p:sp>
      <p:sp>
        <p:nvSpPr>
          <p:cNvPr id="22547" name="Line 59"/>
          <p:cNvSpPr>
            <a:spLocks noChangeShapeType="1"/>
          </p:cNvSpPr>
          <p:nvPr/>
        </p:nvSpPr>
        <p:spPr bwMode="auto">
          <a:xfrm rot="4813750">
            <a:off x="6419850" y="1119188"/>
            <a:ext cx="117475" cy="4000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60"/>
          <p:cNvSpPr>
            <a:spLocks noChangeShapeType="1"/>
          </p:cNvSpPr>
          <p:nvPr/>
        </p:nvSpPr>
        <p:spPr bwMode="auto">
          <a:xfrm rot="4813750">
            <a:off x="6390481" y="1002507"/>
            <a:ext cx="119063" cy="4000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61"/>
          <p:cNvSpPr>
            <a:spLocks noChangeShapeType="1"/>
          </p:cNvSpPr>
          <p:nvPr/>
        </p:nvSpPr>
        <p:spPr bwMode="auto">
          <a:xfrm rot="4813750">
            <a:off x="6362700" y="885826"/>
            <a:ext cx="117475" cy="4000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62"/>
          <p:cNvSpPr>
            <a:spLocks noChangeShapeType="1"/>
          </p:cNvSpPr>
          <p:nvPr/>
        </p:nvSpPr>
        <p:spPr bwMode="auto">
          <a:xfrm rot="4813750">
            <a:off x="6332538" y="769938"/>
            <a:ext cx="119062" cy="398462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Freeform 67"/>
          <p:cNvSpPr>
            <a:spLocks/>
          </p:cNvSpPr>
          <p:nvPr/>
        </p:nvSpPr>
        <p:spPr bwMode="auto">
          <a:xfrm rot="5400000">
            <a:off x="-743743" y="4652168"/>
            <a:ext cx="3276600" cy="1135063"/>
          </a:xfrm>
          <a:custGeom>
            <a:avLst/>
            <a:gdLst>
              <a:gd name="T0" fmla="*/ 0 w 816"/>
              <a:gd name="T1" fmla="*/ 2147483647 h 1152"/>
              <a:gd name="T2" fmla="*/ 0 w 816"/>
              <a:gd name="T3" fmla="*/ 0 h 1152"/>
              <a:gd name="T4" fmla="*/ 2147483647 w 816"/>
              <a:gd name="T5" fmla="*/ 0 h 1152"/>
              <a:gd name="T6" fmla="*/ 0 60000 65536"/>
              <a:gd name="T7" fmla="*/ 0 60000 65536"/>
              <a:gd name="T8" fmla="*/ 0 60000 65536"/>
              <a:gd name="T9" fmla="*/ 0 w 816"/>
              <a:gd name="T10" fmla="*/ 0 h 1152"/>
              <a:gd name="T11" fmla="*/ 816 w 816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152">
                <a:moveTo>
                  <a:pt x="0" y="1152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Rectangle 68"/>
          <p:cNvSpPr>
            <a:spLocks noChangeArrowheads="1"/>
          </p:cNvSpPr>
          <p:nvPr/>
        </p:nvSpPr>
        <p:spPr bwMode="auto">
          <a:xfrm rot="5400000">
            <a:off x="1186657" y="3563143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40</a:t>
            </a:r>
          </a:p>
        </p:txBody>
      </p:sp>
      <p:sp>
        <p:nvSpPr>
          <p:cNvPr id="22553" name="Rectangle 69"/>
          <p:cNvSpPr>
            <a:spLocks noChangeArrowheads="1"/>
          </p:cNvSpPr>
          <p:nvPr/>
        </p:nvSpPr>
        <p:spPr bwMode="auto">
          <a:xfrm rot="5400000">
            <a:off x="1204120" y="4421106"/>
            <a:ext cx="257173" cy="258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43</a:t>
            </a:r>
          </a:p>
        </p:txBody>
      </p:sp>
      <p:sp>
        <p:nvSpPr>
          <p:cNvPr id="22554" name="Rectangle 70"/>
          <p:cNvSpPr>
            <a:spLocks noChangeArrowheads="1"/>
          </p:cNvSpPr>
          <p:nvPr/>
        </p:nvSpPr>
        <p:spPr bwMode="auto">
          <a:xfrm rot="5400000">
            <a:off x="1199502" y="4684344"/>
            <a:ext cx="266409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44</a:t>
            </a:r>
          </a:p>
        </p:txBody>
      </p:sp>
      <p:sp>
        <p:nvSpPr>
          <p:cNvPr id="22555" name="Rectangle 71"/>
          <p:cNvSpPr>
            <a:spLocks noChangeArrowheads="1"/>
          </p:cNvSpPr>
          <p:nvPr/>
        </p:nvSpPr>
        <p:spPr bwMode="auto">
          <a:xfrm rot="5400000">
            <a:off x="1187960" y="4968366"/>
            <a:ext cx="289493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45</a:t>
            </a:r>
          </a:p>
        </p:txBody>
      </p:sp>
      <p:sp>
        <p:nvSpPr>
          <p:cNvPr id="22556" name="Rectangle 72"/>
          <p:cNvSpPr>
            <a:spLocks noChangeArrowheads="1"/>
          </p:cNvSpPr>
          <p:nvPr/>
        </p:nvSpPr>
        <p:spPr bwMode="auto">
          <a:xfrm rot="5400000">
            <a:off x="1204119" y="5252382"/>
            <a:ext cx="257174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46</a:t>
            </a:r>
          </a:p>
        </p:txBody>
      </p:sp>
      <p:sp>
        <p:nvSpPr>
          <p:cNvPr id="22557" name="Rectangle 73"/>
          <p:cNvSpPr>
            <a:spLocks noChangeArrowheads="1"/>
          </p:cNvSpPr>
          <p:nvPr/>
        </p:nvSpPr>
        <p:spPr bwMode="auto">
          <a:xfrm rot="5400000">
            <a:off x="1242220" y="5484450"/>
            <a:ext cx="180973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47</a:t>
            </a:r>
          </a:p>
        </p:txBody>
      </p:sp>
      <p:sp>
        <p:nvSpPr>
          <p:cNvPr id="22558" name="Rectangle 102"/>
          <p:cNvSpPr>
            <a:spLocks noChangeArrowheads="1"/>
          </p:cNvSpPr>
          <p:nvPr/>
        </p:nvSpPr>
        <p:spPr bwMode="auto">
          <a:xfrm rot="5400000">
            <a:off x="1204119" y="5714206"/>
            <a:ext cx="257174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48</a:t>
            </a:r>
          </a:p>
        </p:txBody>
      </p:sp>
      <p:sp>
        <p:nvSpPr>
          <p:cNvPr id="22559" name="Rectangle 103" descr="Wide upward diagonal"/>
          <p:cNvSpPr>
            <a:spLocks noChangeArrowheads="1"/>
          </p:cNvSpPr>
          <p:nvPr/>
        </p:nvSpPr>
        <p:spPr bwMode="auto">
          <a:xfrm rot="5400000">
            <a:off x="2374901" y="1835150"/>
            <a:ext cx="203200" cy="244475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2560" name="Text Box 104"/>
          <p:cNvSpPr txBox="1">
            <a:spLocks noChangeArrowheads="1"/>
          </p:cNvSpPr>
          <p:nvPr/>
        </p:nvSpPr>
        <p:spPr bwMode="auto">
          <a:xfrm>
            <a:off x="4138613" y="3432175"/>
            <a:ext cx="974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THE HILL</a:t>
            </a:r>
          </a:p>
        </p:txBody>
      </p:sp>
      <p:sp>
        <p:nvSpPr>
          <p:cNvPr id="22561" name="Freeform 105"/>
          <p:cNvSpPr>
            <a:spLocks/>
          </p:cNvSpPr>
          <p:nvPr/>
        </p:nvSpPr>
        <p:spPr bwMode="auto">
          <a:xfrm rot="5400000">
            <a:off x="4762500" y="-2238374"/>
            <a:ext cx="1268414" cy="6408737"/>
          </a:xfrm>
          <a:custGeom>
            <a:avLst/>
            <a:gdLst>
              <a:gd name="T0" fmla="*/ 0 w 672"/>
              <a:gd name="T1" fmla="*/ 0 h 3888"/>
              <a:gd name="T2" fmla="*/ 2147483647 w 672"/>
              <a:gd name="T3" fmla="*/ 2147483647 h 3888"/>
              <a:gd name="T4" fmla="*/ 2147483647 w 672"/>
              <a:gd name="T5" fmla="*/ 2147483647 h 3888"/>
              <a:gd name="T6" fmla="*/ 2147483647 w 672"/>
              <a:gd name="T7" fmla="*/ 2147483647 h 3888"/>
              <a:gd name="T8" fmla="*/ 2147483647 w 672"/>
              <a:gd name="T9" fmla="*/ 2147483647 h 38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3888"/>
              <a:gd name="T17" fmla="*/ 672 w 672"/>
              <a:gd name="T18" fmla="*/ 3888 h 38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3888">
                <a:moveTo>
                  <a:pt x="0" y="0"/>
                </a:moveTo>
                <a:lnTo>
                  <a:pt x="432" y="1248"/>
                </a:lnTo>
                <a:lnTo>
                  <a:pt x="624" y="2304"/>
                </a:lnTo>
                <a:lnTo>
                  <a:pt x="672" y="3024"/>
                </a:lnTo>
                <a:lnTo>
                  <a:pt x="672" y="3888"/>
                </a:lnTo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Text Box 115"/>
          <p:cNvSpPr txBox="1">
            <a:spLocks noChangeArrowheads="1"/>
          </p:cNvSpPr>
          <p:nvPr/>
        </p:nvSpPr>
        <p:spPr bwMode="auto">
          <a:xfrm rot="5400000">
            <a:off x="2859882" y="7498556"/>
            <a:ext cx="304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800"/>
          </a:p>
        </p:txBody>
      </p:sp>
      <p:sp>
        <p:nvSpPr>
          <p:cNvPr id="22563" name="Line 116"/>
          <p:cNvSpPr>
            <a:spLocks noChangeShapeType="1"/>
          </p:cNvSpPr>
          <p:nvPr/>
        </p:nvSpPr>
        <p:spPr bwMode="auto">
          <a:xfrm rot="5400000">
            <a:off x="6562725" y="5638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4" name="Line 117"/>
          <p:cNvSpPr>
            <a:spLocks noChangeShapeType="1"/>
          </p:cNvSpPr>
          <p:nvPr/>
        </p:nvSpPr>
        <p:spPr bwMode="auto">
          <a:xfrm rot="5400000">
            <a:off x="6480175" y="4714875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5" name="Line 127"/>
          <p:cNvSpPr>
            <a:spLocks noChangeShapeType="1"/>
          </p:cNvSpPr>
          <p:nvPr/>
        </p:nvSpPr>
        <p:spPr bwMode="auto">
          <a:xfrm rot="5400000">
            <a:off x="7221538" y="71945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6" name="Rectangle 131"/>
          <p:cNvSpPr>
            <a:spLocks noChangeArrowheads="1"/>
          </p:cNvSpPr>
          <p:nvPr/>
        </p:nvSpPr>
        <p:spPr bwMode="auto">
          <a:xfrm rot="5400000">
            <a:off x="1186657" y="6333331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49</a:t>
            </a:r>
          </a:p>
        </p:txBody>
      </p:sp>
      <p:sp>
        <p:nvSpPr>
          <p:cNvPr id="22567" name="Text Box 135"/>
          <p:cNvSpPr txBox="1">
            <a:spLocks noChangeArrowheads="1"/>
          </p:cNvSpPr>
          <p:nvPr/>
        </p:nvSpPr>
        <p:spPr bwMode="auto">
          <a:xfrm>
            <a:off x="263672" y="5752522"/>
            <a:ext cx="1000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rgbClr val="FF0000"/>
                </a:solidFill>
              </a:rPr>
              <a:t>Nymph 1F</a:t>
            </a:r>
          </a:p>
        </p:txBody>
      </p:sp>
      <p:sp>
        <p:nvSpPr>
          <p:cNvPr id="22568" name="Text Box 137"/>
          <p:cNvSpPr txBox="1">
            <a:spLocks noChangeArrowheads="1"/>
          </p:cNvSpPr>
          <p:nvPr/>
        </p:nvSpPr>
        <p:spPr bwMode="auto">
          <a:xfrm>
            <a:off x="57150" y="4736514"/>
            <a:ext cx="12160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/>
              <a:t> </a:t>
            </a:r>
            <a:r>
              <a:rPr lang="en-US" sz="800" dirty="0" smtClean="0"/>
              <a:t>National Food Mart 1F</a:t>
            </a:r>
            <a:endParaRPr lang="en-US" sz="800" dirty="0"/>
          </a:p>
        </p:txBody>
      </p:sp>
      <p:sp>
        <p:nvSpPr>
          <p:cNvPr id="22569" name="Text Box 138"/>
          <p:cNvSpPr txBox="1">
            <a:spLocks noChangeArrowheads="1"/>
          </p:cNvSpPr>
          <p:nvPr/>
        </p:nvSpPr>
        <p:spPr bwMode="auto">
          <a:xfrm>
            <a:off x="52677" y="5068448"/>
            <a:ext cx="1217612" cy="10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ts val="125"/>
              </a:lnSpc>
              <a:spcBef>
                <a:spcPts val="800"/>
              </a:spcBef>
            </a:pPr>
            <a:r>
              <a:rPr lang="en-US" sz="800" dirty="0" smtClean="0"/>
              <a:t>Sin Bin </a:t>
            </a:r>
            <a:r>
              <a:rPr lang="en-US" sz="800" dirty="0"/>
              <a:t>3F</a:t>
            </a:r>
          </a:p>
        </p:txBody>
      </p:sp>
      <p:sp>
        <p:nvSpPr>
          <p:cNvPr id="22570" name="Text Box 139"/>
          <p:cNvSpPr txBox="1">
            <a:spLocks noChangeArrowheads="1"/>
          </p:cNvSpPr>
          <p:nvPr/>
        </p:nvSpPr>
        <p:spPr bwMode="auto">
          <a:xfrm>
            <a:off x="228600" y="4171362"/>
            <a:ext cx="1054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/>
              <a:t>Bakery 1F</a:t>
            </a:r>
          </a:p>
        </p:txBody>
      </p:sp>
      <p:sp>
        <p:nvSpPr>
          <p:cNvPr id="22571" name="Text Box 140"/>
          <p:cNvSpPr txBox="1">
            <a:spLocks noChangeArrowheads="1"/>
          </p:cNvSpPr>
          <p:nvPr/>
        </p:nvSpPr>
        <p:spPr bwMode="auto">
          <a:xfrm>
            <a:off x="446088" y="6353175"/>
            <a:ext cx="811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Karaoke 1F</a:t>
            </a:r>
          </a:p>
        </p:txBody>
      </p:sp>
      <p:sp>
        <p:nvSpPr>
          <p:cNvPr id="22572" name="Text Box 141"/>
          <p:cNvSpPr txBox="1">
            <a:spLocks noChangeArrowheads="1"/>
          </p:cNvSpPr>
          <p:nvPr/>
        </p:nvSpPr>
        <p:spPr bwMode="auto">
          <a:xfrm>
            <a:off x="52642" y="4447881"/>
            <a:ext cx="12160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Tiffany </a:t>
            </a:r>
            <a:r>
              <a:rPr lang="en-US" sz="800" dirty="0"/>
              <a:t>1F</a:t>
            </a:r>
          </a:p>
        </p:txBody>
      </p:sp>
      <p:sp>
        <p:nvSpPr>
          <p:cNvPr id="22573" name="Text Box 142"/>
          <p:cNvSpPr txBox="1">
            <a:spLocks noChangeArrowheads="1"/>
          </p:cNvSpPr>
          <p:nvPr/>
        </p:nvSpPr>
        <p:spPr bwMode="auto">
          <a:xfrm>
            <a:off x="2203450" y="1030288"/>
            <a:ext cx="1379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Trans Gender B1</a:t>
            </a:r>
          </a:p>
        </p:txBody>
      </p:sp>
      <p:sp>
        <p:nvSpPr>
          <p:cNvPr id="22574" name="Text Box 150"/>
          <p:cNvSpPr txBox="1">
            <a:spLocks noChangeArrowheads="1"/>
          </p:cNvSpPr>
          <p:nvPr/>
        </p:nvSpPr>
        <p:spPr bwMode="auto">
          <a:xfrm rot="5400000">
            <a:off x="1686719" y="2343944"/>
            <a:ext cx="11176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Vacant 2F</a:t>
            </a:r>
          </a:p>
        </p:txBody>
      </p:sp>
      <p:sp>
        <p:nvSpPr>
          <p:cNvPr id="22575" name="Text Box 151"/>
          <p:cNvSpPr txBox="1">
            <a:spLocks noChangeArrowheads="1"/>
          </p:cNvSpPr>
          <p:nvPr/>
        </p:nvSpPr>
        <p:spPr bwMode="auto">
          <a:xfrm rot="5400000">
            <a:off x="1512094" y="2115344"/>
            <a:ext cx="10160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Russian Rio 1F</a:t>
            </a:r>
          </a:p>
        </p:txBody>
      </p:sp>
      <p:sp>
        <p:nvSpPr>
          <p:cNvPr id="22576" name="Text Box 153"/>
          <p:cNvSpPr txBox="1">
            <a:spLocks noChangeArrowheads="1"/>
          </p:cNvSpPr>
          <p:nvPr/>
        </p:nvSpPr>
        <p:spPr bwMode="auto">
          <a:xfrm rot="5400000">
            <a:off x="2389982" y="2756694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Venus 1F</a:t>
            </a:r>
          </a:p>
        </p:txBody>
      </p:sp>
      <p:sp>
        <p:nvSpPr>
          <p:cNvPr id="22577" name="Text Box 154"/>
          <p:cNvSpPr txBox="1">
            <a:spLocks noChangeArrowheads="1"/>
          </p:cNvSpPr>
          <p:nvPr/>
        </p:nvSpPr>
        <p:spPr bwMode="auto">
          <a:xfrm>
            <a:off x="2419350" y="3409950"/>
            <a:ext cx="7112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Cheers </a:t>
            </a:r>
          </a:p>
        </p:txBody>
      </p:sp>
      <p:sp>
        <p:nvSpPr>
          <p:cNvPr id="22578" name="Text Box 155"/>
          <p:cNvSpPr txBox="1">
            <a:spLocks noChangeArrowheads="1"/>
          </p:cNvSpPr>
          <p:nvPr/>
        </p:nvSpPr>
        <p:spPr bwMode="auto">
          <a:xfrm>
            <a:off x="2054225" y="3409950"/>
            <a:ext cx="8128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Eve 1F</a:t>
            </a:r>
          </a:p>
        </p:txBody>
      </p:sp>
      <p:sp>
        <p:nvSpPr>
          <p:cNvPr id="22579" name="Text Box 160"/>
          <p:cNvSpPr txBox="1">
            <a:spLocks noChangeArrowheads="1"/>
          </p:cNvSpPr>
          <p:nvPr/>
        </p:nvSpPr>
        <p:spPr bwMode="auto">
          <a:xfrm rot="5400000">
            <a:off x="6602498" y="2478458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Honeymoon 2F</a:t>
            </a:r>
            <a:endParaRPr lang="en-US" sz="800" dirty="0"/>
          </a:p>
        </p:txBody>
      </p:sp>
      <p:sp>
        <p:nvSpPr>
          <p:cNvPr id="22587" name="Text Box 168"/>
          <p:cNvSpPr txBox="1">
            <a:spLocks noChangeArrowheads="1"/>
          </p:cNvSpPr>
          <p:nvPr/>
        </p:nvSpPr>
        <p:spPr bwMode="auto">
          <a:xfrm rot="5400000">
            <a:off x="2850357" y="2894956"/>
            <a:ext cx="812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>
                <a:solidFill>
                  <a:srgbClr val="FF0000"/>
                </a:solidFill>
              </a:rPr>
              <a:t>Texas 1F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2588" name="Text Box 169"/>
          <p:cNvSpPr txBox="1">
            <a:spLocks noChangeArrowheads="1"/>
          </p:cNvSpPr>
          <p:nvPr/>
        </p:nvSpPr>
        <p:spPr bwMode="auto">
          <a:xfrm rot="5400000">
            <a:off x="2605882" y="2785269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Debut 1F</a:t>
            </a:r>
          </a:p>
        </p:txBody>
      </p:sp>
      <p:sp>
        <p:nvSpPr>
          <p:cNvPr id="22589" name="Text Box 170"/>
          <p:cNvSpPr txBox="1">
            <a:spLocks noChangeArrowheads="1"/>
          </p:cNvSpPr>
          <p:nvPr/>
        </p:nvSpPr>
        <p:spPr bwMode="auto">
          <a:xfrm rot="5400000">
            <a:off x="5242430" y="2552354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800" dirty="0"/>
              <a:t>Tiffany 1F</a:t>
            </a:r>
          </a:p>
        </p:txBody>
      </p:sp>
      <p:sp>
        <p:nvSpPr>
          <p:cNvPr id="22590" name="Text Box 171"/>
          <p:cNvSpPr txBox="1">
            <a:spLocks noChangeArrowheads="1"/>
          </p:cNvSpPr>
          <p:nvPr/>
        </p:nvSpPr>
        <p:spPr bwMode="auto">
          <a:xfrm rot="5400000">
            <a:off x="4914827" y="2438640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rgbClr val="FF0000"/>
                </a:solidFill>
              </a:rPr>
              <a:t>Mississippi 1F</a:t>
            </a:r>
          </a:p>
        </p:txBody>
      </p:sp>
      <p:sp>
        <p:nvSpPr>
          <p:cNvPr id="22591" name="Text Box 172"/>
          <p:cNvSpPr txBox="1">
            <a:spLocks noChangeArrowheads="1"/>
          </p:cNvSpPr>
          <p:nvPr/>
        </p:nvSpPr>
        <p:spPr bwMode="auto">
          <a:xfrm rot="5400000">
            <a:off x="4551868" y="2345848"/>
            <a:ext cx="1320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rgbClr val="FF0000"/>
                </a:solidFill>
              </a:rPr>
              <a:t>Happy Days 1F</a:t>
            </a:r>
          </a:p>
        </p:txBody>
      </p:sp>
      <p:sp>
        <p:nvSpPr>
          <p:cNvPr id="22592" name="Text Box 174"/>
          <p:cNvSpPr txBox="1">
            <a:spLocks noChangeArrowheads="1"/>
          </p:cNvSpPr>
          <p:nvPr/>
        </p:nvSpPr>
        <p:spPr bwMode="auto">
          <a:xfrm>
            <a:off x="3597275" y="926526"/>
            <a:ext cx="1325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Rock &amp; Roll  2F</a:t>
            </a:r>
          </a:p>
        </p:txBody>
      </p:sp>
      <p:sp>
        <p:nvSpPr>
          <p:cNvPr id="22593" name="Text Box 176"/>
          <p:cNvSpPr txBox="1">
            <a:spLocks noChangeArrowheads="1"/>
          </p:cNvSpPr>
          <p:nvPr/>
        </p:nvSpPr>
        <p:spPr bwMode="auto">
          <a:xfrm rot="5400000">
            <a:off x="5910979" y="2516424"/>
            <a:ext cx="1016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/>
              <a:t>4 Seasons 1F</a:t>
            </a:r>
          </a:p>
        </p:txBody>
      </p:sp>
      <p:sp>
        <p:nvSpPr>
          <p:cNvPr id="22594" name="Text Box 177"/>
          <p:cNvSpPr txBox="1">
            <a:spLocks noChangeArrowheads="1"/>
          </p:cNvSpPr>
          <p:nvPr/>
        </p:nvSpPr>
        <p:spPr bwMode="auto">
          <a:xfrm rot="5400000">
            <a:off x="5737156" y="2867672"/>
            <a:ext cx="8128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rgbClr val="FF0000"/>
                </a:solidFill>
              </a:rPr>
              <a:t>Bar J 1F</a:t>
            </a:r>
          </a:p>
        </p:txBody>
      </p:sp>
      <p:sp>
        <p:nvSpPr>
          <p:cNvPr id="22595" name="Text Box 178"/>
          <p:cNvSpPr txBox="1">
            <a:spLocks noChangeArrowheads="1"/>
          </p:cNvSpPr>
          <p:nvPr/>
        </p:nvSpPr>
        <p:spPr bwMode="auto">
          <a:xfrm rot="-161211">
            <a:off x="7723188" y="3687763"/>
            <a:ext cx="1219200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Hannam Motel</a:t>
            </a:r>
          </a:p>
        </p:txBody>
      </p:sp>
      <p:sp>
        <p:nvSpPr>
          <p:cNvPr id="22596" name="Text Box 179"/>
          <p:cNvSpPr txBox="1">
            <a:spLocks noChangeArrowheads="1"/>
          </p:cNvSpPr>
          <p:nvPr/>
        </p:nvSpPr>
        <p:spPr bwMode="auto">
          <a:xfrm rot="-1017288">
            <a:off x="5448300" y="381000"/>
            <a:ext cx="1009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Praha</a:t>
            </a:r>
          </a:p>
        </p:txBody>
      </p:sp>
      <p:sp>
        <p:nvSpPr>
          <p:cNvPr id="22597" name="Text Box 180"/>
          <p:cNvSpPr txBox="1">
            <a:spLocks noChangeArrowheads="1"/>
          </p:cNvSpPr>
          <p:nvPr/>
        </p:nvSpPr>
        <p:spPr bwMode="auto">
          <a:xfrm>
            <a:off x="7207250" y="3398838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No. 1  1F</a:t>
            </a:r>
          </a:p>
        </p:txBody>
      </p:sp>
      <p:sp>
        <p:nvSpPr>
          <p:cNvPr id="22598" name="Text Box 181"/>
          <p:cNvSpPr txBox="1">
            <a:spLocks noChangeArrowheads="1"/>
          </p:cNvSpPr>
          <p:nvPr/>
        </p:nvSpPr>
        <p:spPr bwMode="auto">
          <a:xfrm rot="5400000">
            <a:off x="5325269" y="4174331"/>
            <a:ext cx="9144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SS 1F</a:t>
            </a:r>
          </a:p>
        </p:txBody>
      </p:sp>
      <p:sp>
        <p:nvSpPr>
          <p:cNvPr id="22599" name="Text Box 182"/>
          <p:cNvSpPr txBox="1">
            <a:spLocks noChangeArrowheads="1"/>
          </p:cNvSpPr>
          <p:nvPr/>
        </p:nvSpPr>
        <p:spPr bwMode="auto">
          <a:xfrm>
            <a:off x="8048625" y="4305300"/>
            <a:ext cx="9144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Top 1F</a:t>
            </a:r>
          </a:p>
        </p:txBody>
      </p:sp>
      <p:sp>
        <p:nvSpPr>
          <p:cNvPr id="22600" name="Text Box 183"/>
          <p:cNvSpPr txBox="1">
            <a:spLocks noChangeArrowheads="1"/>
          </p:cNvSpPr>
          <p:nvPr/>
        </p:nvSpPr>
        <p:spPr bwMode="auto">
          <a:xfrm rot="5400000">
            <a:off x="5182394" y="4082256"/>
            <a:ext cx="7112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Joy 1F</a:t>
            </a:r>
          </a:p>
        </p:txBody>
      </p:sp>
      <p:sp>
        <p:nvSpPr>
          <p:cNvPr id="22601" name="Text Box 184"/>
          <p:cNvSpPr txBox="1">
            <a:spLocks noChangeArrowheads="1"/>
          </p:cNvSpPr>
          <p:nvPr/>
        </p:nvSpPr>
        <p:spPr bwMode="auto">
          <a:xfrm>
            <a:off x="6894513" y="3381375"/>
            <a:ext cx="7112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Lily 1F</a:t>
            </a:r>
          </a:p>
        </p:txBody>
      </p:sp>
      <p:sp>
        <p:nvSpPr>
          <p:cNvPr id="22602" name="Text Box 185"/>
          <p:cNvSpPr txBox="1">
            <a:spLocks noChangeArrowheads="1"/>
          </p:cNvSpPr>
          <p:nvPr/>
        </p:nvSpPr>
        <p:spPr bwMode="auto">
          <a:xfrm rot="5400000">
            <a:off x="5765007" y="4104481"/>
            <a:ext cx="1422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Questions Club 1F</a:t>
            </a:r>
          </a:p>
        </p:txBody>
      </p:sp>
      <p:sp>
        <p:nvSpPr>
          <p:cNvPr id="22603" name="Text Box 186"/>
          <p:cNvSpPr txBox="1">
            <a:spLocks noChangeArrowheads="1"/>
          </p:cNvSpPr>
          <p:nvPr/>
        </p:nvSpPr>
        <p:spPr bwMode="auto">
          <a:xfrm rot="5400000">
            <a:off x="4581747" y="4447819"/>
            <a:ext cx="787400" cy="22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Bridge </a:t>
            </a:r>
            <a:r>
              <a:rPr lang="en-US" sz="800" dirty="0"/>
              <a:t>2F</a:t>
            </a:r>
          </a:p>
        </p:txBody>
      </p:sp>
      <p:sp>
        <p:nvSpPr>
          <p:cNvPr id="22604" name="Text Box 187"/>
          <p:cNvSpPr txBox="1">
            <a:spLocks noChangeArrowheads="1"/>
          </p:cNvSpPr>
          <p:nvPr/>
        </p:nvSpPr>
        <p:spPr bwMode="auto">
          <a:xfrm rot="5400000">
            <a:off x="4541044" y="4142581"/>
            <a:ext cx="14224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Grand Ole Opry 1F</a:t>
            </a:r>
          </a:p>
        </p:txBody>
      </p:sp>
      <p:sp>
        <p:nvSpPr>
          <p:cNvPr id="22605" name="Text Box 188"/>
          <p:cNvSpPr txBox="1">
            <a:spLocks noChangeArrowheads="1"/>
          </p:cNvSpPr>
          <p:nvPr/>
        </p:nvSpPr>
        <p:spPr bwMode="auto">
          <a:xfrm rot="5400000">
            <a:off x="4004469" y="4437856"/>
            <a:ext cx="14224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Tae Pyung Motel 1F</a:t>
            </a:r>
          </a:p>
        </p:txBody>
      </p:sp>
      <p:sp>
        <p:nvSpPr>
          <p:cNvPr id="22606" name="Text Box 189"/>
          <p:cNvSpPr txBox="1">
            <a:spLocks noChangeArrowheads="1"/>
          </p:cNvSpPr>
          <p:nvPr/>
        </p:nvSpPr>
        <p:spPr bwMode="auto">
          <a:xfrm rot="5400000">
            <a:off x="3544094" y="4142581"/>
            <a:ext cx="14224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Old Town Seoul 1F</a:t>
            </a:r>
          </a:p>
        </p:txBody>
      </p:sp>
      <p:sp>
        <p:nvSpPr>
          <p:cNvPr id="22607" name="Text Box 190"/>
          <p:cNvSpPr txBox="1">
            <a:spLocks noChangeArrowheads="1"/>
          </p:cNvSpPr>
          <p:nvPr/>
        </p:nvSpPr>
        <p:spPr bwMode="auto">
          <a:xfrm rot="5400000">
            <a:off x="3509169" y="4469606"/>
            <a:ext cx="9144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Friend 2F</a:t>
            </a:r>
          </a:p>
        </p:txBody>
      </p:sp>
      <p:sp>
        <p:nvSpPr>
          <p:cNvPr id="22608" name="Text Box 191"/>
          <p:cNvSpPr txBox="1">
            <a:spLocks noChangeArrowheads="1"/>
          </p:cNvSpPr>
          <p:nvPr/>
        </p:nvSpPr>
        <p:spPr bwMode="auto">
          <a:xfrm rot="5400000">
            <a:off x="2940844" y="4275931"/>
            <a:ext cx="11176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Moonshine 1F</a:t>
            </a:r>
          </a:p>
        </p:txBody>
      </p:sp>
      <p:sp>
        <p:nvSpPr>
          <p:cNvPr id="22609" name="Text Box 192"/>
          <p:cNvSpPr txBox="1">
            <a:spLocks noChangeArrowheads="1"/>
          </p:cNvSpPr>
          <p:nvPr/>
        </p:nvSpPr>
        <p:spPr bwMode="auto">
          <a:xfrm rot="5400000">
            <a:off x="2850357" y="4123531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Y.E.S. 1F</a:t>
            </a:r>
          </a:p>
        </p:txBody>
      </p:sp>
      <p:sp>
        <p:nvSpPr>
          <p:cNvPr id="22610" name="Text Box 193"/>
          <p:cNvSpPr txBox="1">
            <a:spLocks noChangeArrowheads="1"/>
          </p:cNvSpPr>
          <p:nvPr/>
        </p:nvSpPr>
        <p:spPr bwMode="auto">
          <a:xfrm rot="5400000">
            <a:off x="2605882" y="4123531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Almaz 1F</a:t>
            </a:r>
          </a:p>
        </p:txBody>
      </p:sp>
      <p:sp>
        <p:nvSpPr>
          <p:cNvPr id="22611" name="Text Box 194"/>
          <p:cNvSpPr txBox="1">
            <a:spLocks noChangeArrowheads="1"/>
          </p:cNvSpPr>
          <p:nvPr/>
        </p:nvSpPr>
        <p:spPr bwMode="auto">
          <a:xfrm>
            <a:off x="6464300" y="4597400"/>
            <a:ext cx="8921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>
                <a:solidFill>
                  <a:srgbClr val="FF0000"/>
                </a:solidFill>
              </a:rPr>
              <a:t>Vacant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2612" name="Text Box 195"/>
          <p:cNvSpPr txBox="1">
            <a:spLocks noChangeArrowheads="1"/>
          </p:cNvSpPr>
          <p:nvPr/>
        </p:nvSpPr>
        <p:spPr bwMode="auto">
          <a:xfrm>
            <a:off x="6224588" y="5207000"/>
            <a:ext cx="1108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Choice  1F</a:t>
            </a:r>
          </a:p>
        </p:txBody>
      </p:sp>
      <p:sp>
        <p:nvSpPr>
          <p:cNvPr id="22613" name="Text Box 197"/>
          <p:cNvSpPr txBox="1">
            <a:spLocks noChangeArrowheads="1"/>
          </p:cNvSpPr>
          <p:nvPr/>
        </p:nvSpPr>
        <p:spPr bwMode="auto">
          <a:xfrm>
            <a:off x="6626225" y="4006850"/>
            <a:ext cx="973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 </a:t>
            </a:r>
            <a:r>
              <a:rPr lang="en-US" sz="800">
                <a:solidFill>
                  <a:srgbClr val="FF0000"/>
                </a:solidFill>
              </a:rPr>
              <a:t>Shamrock1F</a:t>
            </a:r>
          </a:p>
        </p:txBody>
      </p:sp>
      <p:sp>
        <p:nvSpPr>
          <p:cNvPr id="22614" name="Text Box 199"/>
          <p:cNvSpPr txBox="1">
            <a:spLocks noChangeArrowheads="1"/>
          </p:cNvSpPr>
          <p:nvPr/>
        </p:nvSpPr>
        <p:spPr bwMode="auto">
          <a:xfrm>
            <a:off x="6464300" y="4292600"/>
            <a:ext cx="8921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Stars 1F</a:t>
            </a:r>
          </a:p>
        </p:txBody>
      </p:sp>
      <p:sp>
        <p:nvSpPr>
          <p:cNvPr id="22615" name="Text Box 200"/>
          <p:cNvSpPr txBox="1">
            <a:spLocks noChangeArrowheads="1"/>
          </p:cNvSpPr>
          <p:nvPr/>
        </p:nvSpPr>
        <p:spPr bwMode="auto">
          <a:xfrm rot="5400000">
            <a:off x="2261394" y="4234656"/>
            <a:ext cx="10160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Ambrosia 1F</a:t>
            </a:r>
          </a:p>
        </p:txBody>
      </p:sp>
      <p:sp>
        <p:nvSpPr>
          <p:cNvPr id="22616" name="Text Box 202"/>
          <p:cNvSpPr txBox="1">
            <a:spLocks noChangeArrowheads="1"/>
          </p:cNvSpPr>
          <p:nvPr/>
        </p:nvSpPr>
        <p:spPr bwMode="auto">
          <a:xfrm>
            <a:off x="-50800" y="5299356"/>
            <a:ext cx="1325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rgbClr val="FF0000"/>
                </a:solidFill>
              </a:rPr>
              <a:t>Peach Fuzz 1F</a:t>
            </a:r>
          </a:p>
        </p:txBody>
      </p:sp>
      <p:sp>
        <p:nvSpPr>
          <p:cNvPr id="22617" name="Text Box 203"/>
          <p:cNvSpPr txBox="1">
            <a:spLocks noChangeArrowheads="1"/>
          </p:cNvSpPr>
          <p:nvPr/>
        </p:nvSpPr>
        <p:spPr bwMode="auto">
          <a:xfrm>
            <a:off x="47625" y="5521899"/>
            <a:ext cx="1216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err="1">
                <a:solidFill>
                  <a:srgbClr val="FF0000"/>
                </a:solidFill>
              </a:rPr>
              <a:t>Deja</a:t>
            </a:r>
            <a:r>
              <a:rPr lang="en-US" sz="800" dirty="0">
                <a:solidFill>
                  <a:srgbClr val="FF0000"/>
                </a:solidFill>
              </a:rPr>
              <a:t>-Vu 1F</a:t>
            </a:r>
          </a:p>
        </p:txBody>
      </p:sp>
      <p:sp>
        <p:nvSpPr>
          <p:cNvPr id="22618" name="Text Box 204"/>
          <p:cNvSpPr txBox="1">
            <a:spLocks noChangeArrowheads="1"/>
          </p:cNvSpPr>
          <p:nvPr/>
        </p:nvSpPr>
        <p:spPr bwMode="auto">
          <a:xfrm rot="5400000">
            <a:off x="1281907" y="5423694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King 1F</a:t>
            </a:r>
          </a:p>
        </p:txBody>
      </p:sp>
      <p:sp>
        <p:nvSpPr>
          <p:cNvPr id="22619" name="Text Box 205"/>
          <p:cNvSpPr txBox="1">
            <a:spLocks noChangeArrowheads="1"/>
          </p:cNvSpPr>
          <p:nvPr/>
        </p:nvSpPr>
        <p:spPr bwMode="auto">
          <a:xfrm rot="5400000">
            <a:off x="1967707" y="5807869"/>
            <a:ext cx="11176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King Bar 2F</a:t>
            </a:r>
          </a:p>
        </p:txBody>
      </p:sp>
      <p:sp>
        <p:nvSpPr>
          <p:cNvPr id="22620" name="Text Box 207"/>
          <p:cNvSpPr txBox="1">
            <a:spLocks noChangeArrowheads="1"/>
          </p:cNvSpPr>
          <p:nvPr/>
        </p:nvSpPr>
        <p:spPr bwMode="auto">
          <a:xfrm>
            <a:off x="2311400" y="6548438"/>
            <a:ext cx="736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Candy Bar </a:t>
            </a:r>
            <a:r>
              <a:rPr lang="en-US" sz="800" dirty="0"/>
              <a:t>1F</a:t>
            </a:r>
          </a:p>
        </p:txBody>
      </p:sp>
      <p:sp>
        <p:nvSpPr>
          <p:cNvPr id="22621" name="Rectangle 223"/>
          <p:cNvSpPr>
            <a:spLocks noChangeArrowheads="1"/>
          </p:cNvSpPr>
          <p:nvPr/>
        </p:nvSpPr>
        <p:spPr bwMode="auto">
          <a:xfrm rot="5400000">
            <a:off x="6251695" y="2569739"/>
            <a:ext cx="86754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800" dirty="0"/>
              <a:t>Ole Stompers 1F</a:t>
            </a:r>
          </a:p>
        </p:txBody>
      </p:sp>
      <p:sp>
        <p:nvSpPr>
          <p:cNvPr id="22622" name="Text Box 229"/>
          <p:cNvSpPr txBox="1">
            <a:spLocks noChangeArrowheads="1"/>
          </p:cNvSpPr>
          <p:nvPr/>
        </p:nvSpPr>
        <p:spPr bwMode="auto">
          <a:xfrm rot="5400000">
            <a:off x="5565632" y="2653146"/>
            <a:ext cx="7572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" dirty="0"/>
              <a:t>Polly’s 1&amp;2F</a:t>
            </a:r>
          </a:p>
        </p:txBody>
      </p:sp>
      <p:sp>
        <p:nvSpPr>
          <p:cNvPr id="22623" name="Text Box 233"/>
          <p:cNvSpPr txBox="1">
            <a:spLocks noChangeArrowheads="1"/>
          </p:cNvSpPr>
          <p:nvPr/>
        </p:nvSpPr>
        <p:spPr bwMode="auto">
          <a:xfrm rot="5400000">
            <a:off x="5391944" y="4377531"/>
            <a:ext cx="13208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Mu Ji Gai 1F</a:t>
            </a:r>
          </a:p>
        </p:txBody>
      </p:sp>
      <p:sp>
        <p:nvSpPr>
          <p:cNvPr id="22624" name="Text Box 235"/>
          <p:cNvSpPr txBox="1">
            <a:spLocks noChangeArrowheads="1"/>
          </p:cNvSpPr>
          <p:nvPr/>
        </p:nvSpPr>
        <p:spPr bwMode="auto">
          <a:xfrm rot="5400000">
            <a:off x="2170907" y="4072731"/>
            <a:ext cx="7112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VIP 1F</a:t>
            </a:r>
          </a:p>
        </p:txBody>
      </p:sp>
      <p:sp>
        <p:nvSpPr>
          <p:cNvPr id="22625" name="Text Box 236"/>
          <p:cNvSpPr txBox="1">
            <a:spLocks noChangeArrowheads="1"/>
          </p:cNvSpPr>
          <p:nvPr/>
        </p:nvSpPr>
        <p:spPr bwMode="auto">
          <a:xfrm>
            <a:off x="2524125" y="1847850"/>
            <a:ext cx="7112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Fire Station</a:t>
            </a:r>
          </a:p>
        </p:txBody>
      </p:sp>
      <p:sp>
        <p:nvSpPr>
          <p:cNvPr id="22626" name="Text Box 238"/>
          <p:cNvSpPr txBox="1">
            <a:spLocks noChangeArrowheads="1"/>
          </p:cNvSpPr>
          <p:nvPr/>
        </p:nvSpPr>
        <p:spPr bwMode="auto">
          <a:xfrm>
            <a:off x="2038350" y="6257925"/>
            <a:ext cx="10556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rgbClr val="FF0000"/>
                </a:solidFill>
              </a:rPr>
              <a:t>GUCCI 2B</a:t>
            </a:r>
          </a:p>
        </p:txBody>
      </p:sp>
      <p:sp>
        <p:nvSpPr>
          <p:cNvPr id="22627" name="Rectangle 241"/>
          <p:cNvSpPr>
            <a:spLocks noChangeArrowheads="1"/>
          </p:cNvSpPr>
          <p:nvPr/>
        </p:nvSpPr>
        <p:spPr bwMode="auto">
          <a:xfrm rot="5400000">
            <a:off x="1186657" y="4135787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42</a:t>
            </a:r>
          </a:p>
        </p:txBody>
      </p:sp>
      <p:sp>
        <p:nvSpPr>
          <p:cNvPr id="22628" name="Text Box 261"/>
          <p:cNvSpPr txBox="1">
            <a:spLocks noChangeArrowheads="1"/>
          </p:cNvSpPr>
          <p:nvPr/>
        </p:nvSpPr>
        <p:spPr bwMode="auto">
          <a:xfrm rot="5400000">
            <a:off x="1156494" y="2963069"/>
            <a:ext cx="11176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Club Zion 1F</a:t>
            </a:r>
          </a:p>
        </p:txBody>
      </p:sp>
      <p:sp>
        <p:nvSpPr>
          <p:cNvPr id="22629" name="Text Box 264"/>
          <p:cNvSpPr txBox="1">
            <a:spLocks noChangeArrowheads="1"/>
          </p:cNvSpPr>
          <p:nvPr/>
        </p:nvSpPr>
        <p:spPr bwMode="auto">
          <a:xfrm rot="5400000">
            <a:off x="1901032" y="4115594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Kebab    </a:t>
            </a:r>
          </a:p>
        </p:txBody>
      </p:sp>
      <p:sp>
        <p:nvSpPr>
          <p:cNvPr id="22630" name="Text Box 268"/>
          <p:cNvSpPr txBox="1">
            <a:spLocks noChangeArrowheads="1"/>
          </p:cNvSpPr>
          <p:nvPr/>
        </p:nvSpPr>
        <p:spPr bwMode="auto">
          <a:xfrm>
            <a:off x="2195513" y="682625"/>
            <a:ext cx="7270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Helios 2F</a:t>
            </a:r>
          </a:p>
        </p:txBody>
      </p:sp>
      <p:sp>
        <p:nvSpPr>
          <p:cNvPr id="22635" name="Freeform 288"/>
          <p:cNvSpPr>
            <a:spLocks/>
          </p:cNvSpPr>
          <p:nvPr/>
        </p:nvSpPr>
        <p:spPr bwMode="auto">
          <a:xfrm rot="5400000" flipH="1">
            <a:off x="208757" y="108743"/>
            <a:ext cx="1371600" cy="1135063"/>
          </a:xfrm>
          <a:custGeom>
            <a:avLst/>
            <a:gdLst>
              <a:gd name="T0" fmla="*/ 0 w 816"/>
              <a:gd name="T1" fmla="*/ 2147483647 h 1152"/>
              <a:gd name="T2" fmla="*/ 0 w 816"/>
              <a:gd name="T3" fmla="*/ 0 h 1152"/>
              <a:gd name="T4" fmla="*/ 2147483647 w 816"/>
              <a:gd name="T5" fmla="*/ 0 h 1152"/>
              <a:gd name="T6" fmla="*/ 0 60000 65536"/>
              <a:gd name="T7" fmla="*/ 0 60000 65536"/>
              <a:gd name="T8" fmla="*/ 0 60000 65536"/>
              <a:gd name="T9" fmla="*/ 0 w 816"/>
              <a:gd name="T10" fmla="*/ 0 h 1152"/>
              <a:gd name="T11" fmla="*/ 816 w 816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152">
                <a:moveTo>
                  <a:pt x="0" y="1152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37" name="Line 297"/>
          <p:cNvSpPr>
            <a:spLocks noChangeShapeType="1"/>
          </p:cNvSpPr>
          <p:nvPr/>
        </p:nvSpPr>
        <p:spPr bwMode="auto">
          <a:xfrm rot="5400000" flipH="1" flipV="1">
            <a:off x="935832" y="3661568"/>
            <a:ext cx="0" cy="80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38" name="Rectangle 298"/>
          <p:cNvSpPr>
            <a:spLocks noChangeArrowheads="1"/>
          </p:cNvSpPr>
          <p:nvPr/>
        </p:nvSpPr>
        <p:spPr bwMode="auto">
          <a:xfrm rot="5400000">
            <a:off x="1997869" y="1013619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90</a:t>
            </a:r>
          </a:p>
        </p:txBody>
      </p:sp>
      <p:sp>
        <p:nvSpPr>
          <p:cNvPr id="22639" name="Rectangle 299"/>
          <p:cNvSpPr>
            <a:spLocks noChangeArrowheads="1"/>
          </p:cNvSpPr>
          <p:nvPr/>
        </p:nvSpPr>
        <p:spPr bwMode="auto">
          <a:xfrm rot="5400000">
            <a:off x="1997869" y="708819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89</a:t>
            </a:r>
          </a:p>
        </p:txBody>
      </p:sp>
      <p:sp>
        <p:nvSpPr>
          <p:cNvPr id="22640" name="Rectangle 300"/>
          <p:cNvSpPr>
            <a:spLocks noChangeArrowheads="1"/>
          </p:cNvSpPr>
          <p:nvPr/>
        </p:nvSpPr>
        <p:spPr bwMode="auto">
          <a:xfrm rot="5400000">
            <a:off x="3377407" y="1013618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91</a:t>
            </a:r>
          </a:p>
        </p:txBody>
      </p:sp>
      <p:sp>
        <p:nvSpPr>
          <p:cNvPr id="22641" name="Rectangle 301"/>
          <p:cNvSpPr>
            <a:spLocks noChangeArrowheads="1"/>
          </p:cNvSpPr>
          <p:nvPr/>
        </p:nvSpPr>
        <p:spPr bwMode="auto">
          <a:xfrm rot="5400000">
            <a:off x="3377407" y="708818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92</a:t>
            </a:r>
          </a:p>
        </p:txBody>
      </p:sp>
      <p:sp>
        <p:nvSpPr>
          <p:cNvPr id="22642" name="Rectangle 303"/>
          <p:cNvSpPr>
            <a:spLocks noChangeArrowheads="1"/>
          </p:cNvSpPr>
          <p:nvPr/>
        </p:nvSpPr>
        <p:spPr bwMode="auto">
          <a:xfrm rot="4673912">
            <a:off x="5972969" y="1523207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96</a:t>
            </a:r>
          </a:p>
        </p:txBody>
      </p:sp>
      <p:sp>
        <p:nvSpPr>
          <p:cNvPr id="22643" name="Rectangle 304"/>
          <p:cNvSpPr>
            <a:spLocks noChangeArrowheads="1"/>
          </p:cNvSpPr>
          <p:nvPr/>
        </p:nvSpPr>
        <p:spPr bwMode="auto">
          <a:xfrm rot="-998491">
            <a:off x="5189538" y="796925"/>
            <a:ext cx="414337" cy="1825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93</a:t>
            </a:r>
          </a:p>
        </p:txBody>
      </p:sp>
      <p:sp>
        <p:nvSpPr>
          <p:cNvPr id="22644" name="Rectangle 305"/>
          <p:cNvSpPr>
            <a:spLocks noChangeArrowheads="1"/>
          </p:cNvSpPr>
          <p:nvPr/>
        </p:nvSpPr>
        <p:spPr bwMode="auto">
          <a:xfrm rot="-1163725">
            <a:off x="5595938" y="650875"/>
            <a:ext cx="414337" cy="1825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94</a:t>
            </a:r>
          </a:p>
        </p:txBody>
      </p:sp>
      <p:sp>
        <p:nvSpPr>
          <p:cNvPr id="22645" name="Text Box 307"/>
          <p:cNvSpPr txBox="1">
            <a:spLocks noChangeArrowheads="1"/>
          </p:cNvSpPr>
          <p:nvPr/>
        </p:nvSpPr>
        <p:spPr bwMode="auto">
          <a:xfrm rot="4455488">
            <a:off x="5717382" y="2078831"/>
            <a:ext cx="10160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Sortino’s 2F</a:t>
            </a:r>
          </a:p>
        </p:txBody>
      </p:sp>
      <p:sp>
        <p:nvSpPr>
          <p:cNvPr id="22646" name="Rectangle 308"/>
          <p:cNvSpPr>
            <a:spLocks noChangeArrowheads="1"/>
          </p:cNvSpPr>
          <p:nvPr/>
        </p:nvSpPr>
        <p:spPr bwMode="auto">
          <a:xfrm rot="5400000">
            <a:off x="1916907" y="2777331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99</a:t>
            </a:r>
          </a:p>
        </p:txBody>
      </p:sp>
      <p:sp>
        <p:nvSpPr>
          <p:cNvPr id="7303" name="Rectangle 309"/>
          <p:cNvSpPr>
            <a:spLocks noChangeArrowheads="1"/>
          </p:cNvSpPr>
          <p:nvPr/>
        </p:nvSpPr>
        <p:spPr bwMode="auto">
          <a:xfrm rot="5400000">
            <a:off x="1916907" y="3082131"/>
            <a:ext cx="292100" cy="2587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800"/>
          </a:p>
        </p:txBody>
      </p:sp>
      <p:sp>
        <p:nvSpPr>
          <p:cNvPr id="22648" name="Rectangle 310"/>
          <p:cNvSpPr>
            <a:spLocks noChangeArrowheads="1"/>
          </p:cNvSpPr>
          <p:nvPr/>
        </p:nvSpPr>
        <p:spPr bwMode="auto">
          <a:xfrm rot="5400000">
            <a:off x="1916907" y="2472531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98</a:t>
            </a:r>
          </a:p>
        </p:txBody>
      </p:sp>
      <p:sp>
        <p:nvSpPr>
          <p:cNvPr id="22649" name="Rectangle 311"/>
          <p:cNvSpPr>
            <a:spLocks noChangeArrowheads="1"/>
          </p:cNvSpPr>
          <p:nvPr/>
        </p:nvSpPr>
        <p:spPr bwMode="auto">
          <a:xfrm rot="5400000">
            <a:off x="2159794" y="2472532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97</a:t>
            </a:r>
          </a:p>
        </p:txBody>
      </p:sp>
      <p:sp>
        <p:nvSpPr>
          <p:cNvPr id="22650" name="Rectangle 312"/>
          <p:cNvSpPr>
            <a:spLocks noChangeArrowheads="1"/>
          </p:cNvSpPr>
          <p:nvPr/>
        </p:nvSpPr>
        <p:spPr bwMode="auto">
          <a:xfrm rot="5400000">
            <a:off x="2159794" y="2777332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100</a:t>
            </a:r>
          </a:p>
        </p:txBody>
      </p:sp>
      <p:sp>
        <p:nvSpPr>
          <p:cNvPr id="22651" name="Rectangle 313"/>
          <p:cNvSpPr>
            <a:spLocks noChangeArrowheads="1"/>
          </p:cNvSpPr>
          <p:nvPr/>
        </p:nvSpPr>
        <p:spPr bwMode="auto">
          <a:xfrm rot="5400000">
            <a:off x="2403475" y="2776538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101</a:t>
            </a:r>
          </a:p>
        </p:txBody>
      </p:sp>
      <p:sp>
        <p:nvSpPr>
          <p:cNvPr id="22652" name="Rectangle 314"/>
          <p:cNvSpPr>
            <a:spLocks noChangeArrowheads="1"/>
          </p:cNvSpPr>
          <p:nvPr/>
        </p:nvSpPr>
        <p:spPr bwMode="auto">
          <a:xfrm rot="5400000">
            <a:off x="2159794" y="3082132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102</a:t>
            </a:r>
          </a:p>
        </p:txBody>
      </p:sp>
      <p:sp>
        <p:nvSpPr>
          <p:cNvPr id="22653" name="Rectangle 315"/>
          <p:cNvSpPr>
            <a:spLocks noChangeArrowheads="1"/>
          </p:cNvSpPr>
          <p:nvPr/>
        </p:nvSpPr>
        <p:spPr bwMode="auto">
          <a:xfrm rot="5400000">
            <a:off x="2403475" y="3081338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103</a:t>
            </a:r>
          </a:p>
        </p:txBody>
      </p:sp>
      <p:sp>
        <p:nvSpPr>
          <p:cNvPr id="22654" name="Rectangle 316"/>
          <p:cNvSpPr>
            <a:spLocks noChangeArrowheads="1"/>
          </p:cNvSpPr>
          <p:nvPr/>
        </p:nvSpPr>
        <p:spPr bwMode="auto">
          <a:xfrm rot="5400000">
            <a:off x="2647157" y="3082131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104</a:t>
            </a:r>
          </a:p>
        </p:txBody>
      </p:sp>
      <p:sp>
        <p:nvSpPr>
          <p:cNvPr id="22655" name="Rectangle 317"/>
          <p:cNvSpPr>
            <a:spLocks noChangeArrowheads="1"/>
          </p:cNvSpPr>
          <p:nvPr/>
        </p:nvSpPr>
        <p:spPr bwMode="auto">
          <a:xfrm rot="5400000">
            <a:off x="2890044" y="3082132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105</a:t>
            </a:r>
          </a:p>
        </p:txBody>
      </p:sp>
      <p:sp>
        <p:nvSpPr>
          <p:cNvPr id="22656" name="Rectangle 318"/>
          <p:cNvSpPr>
            <a:spLocks noChangeArrowheads="1"/>
          </p:cNvSpPr>
          <p:nvPr/>
        </p:nvSpPr>
        <p:spPr bwMode="auto">
          <a:xfrm rot="5400000">
            <a:off x="3133725" y="3081338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106</a:t>
            </a:r>
          </a:p>
        </p:txBody>
      </p:sp>
      <p:sp>
        <p:nvSpPr>
          <p:cNvPr id="22657" name="Rectangle 319"/>
          <p:cNvSpPr>
            <a:spLocks noChangeArrowheads="1"/>
          </p:cNvSpPr>
          <p:nvPr/>
        </p:nvSpPr>
        <p:spPr bwMode="auto">
          <a:xfrm rot="5400000">
            <a:off x="3377407" y="3082131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107</a:t>
            </a:r>
          </a:p>
        </p:txBody>
      </p:sp>
      <p:sp>
        <p:nvSpPr>
          <p:cNvPr id="22658" name="Rectangle 320"/>
          <p:cNvSpPr>
            <a:spLocks noChangeArrowheads="1"/>
          </p:cNvSpPr>
          <p:nvPr/>
        </p:nvSpPr>
        <p:spPr bwMode="auto">
          <a:xfrm rot="5400000">
            <a:off x="3620294" y="3082132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108</a:t>
            </a:r>
          </a:p>
        </p:txBody>
      </p:sp>
      <p:sp>
        <p:nvSpPr>
          <p:cNvPr id="22659" name="Rectangle 321"/>
          <p:cNvSpPr>
            <a:spLocks noChangeArrowheads="1"/>
          </p:cNvSpPr>
          <p:nvPr/>
        </p:nvSpPr>
        <p:spPr bwMode="auto">
          <a:xfrm rot="5400000">
            <a:off x="3863182" y="3082131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109</a:t>
            </a:r>
          </a:p>
        </p:txBody>
      </p:sp>
      <p:sp>
        <p:nvSpPr>
          <p:cNvPr id="22660" name="Rectangle 322"/>
          <p:cNvSpPr>
            <a:spLocks noChangeArrowheads="1"/>
          </p:cNvSpPr>
          <p:nvPr/>
        </p:nvSpPr>
        <p:spPr bwMode="auto">
          <a:xfrm rot="5400000">
            <a:off x="4101307" y="3088481"/>
            <a:ext cx="3048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110</a:t>
            </a:r>
          </a:p>
        </p:txBody>
      </p:sp>
      <p:sp>
        <p:nvSpPr>
          <p:cNvPr id="22661" name="Rectangle 323"/>
          <p:cNvSpPr>
            <a:spLocks noChangeArrowheads="1"/>
          </p:cNvSpPr>
          <p:nvPr/>
        </p:nvSpPr>
        <p:spPr bwMode="auto">
          <a:xfrm rot="5400000">
            <a:off x="4350544" y="3082132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111</a:t>
            </a:r>
          </a:p>
        </p:txBody>
      </p:sp>
      <p:sp>
        <p:nvSpPr>
          <p:cNvPr id="22662" name="Rectangle 324"/>
          <p:cNvSpPr>
            <a:spLocks noChangeArrowheads="1"/>
          </p:cNvSpPr>
          <p:nvPr/>
        </p:nvSpPr>
        <p:spPr bwMode="auto">
          <a:xfrm rot="5400000">
            <a:off x="4593432" y="3082131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112</a:t>
            </a:r>
          </a:p>
        </p:txBody>
      </p:sp>
      <p:sp>
        <p:nvSpPr>
          <p:cNvPr id="22663" name="Rectangle 325"/>
          <p:cNvSpPr>
            <a:spLocks noChangeArrowheads="1"/>
          </p:cNvSpPr>
          <p:nvPr/>
        </p:nvSpPr>
        <p:spPr bwMode="auto">
          <a:xfrm rot="5400000">
            <a:off x="4837113" y="3081338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113</a:t>
            </a:r>
          </a:p>
        </p:txBody>
      </p:sp>
      <p:sp>
        <p:nvSpPr>
          <p:cNvPr id="22664" name="Rectangle 326"/>
          <p:cNvSpPr>
            <a:spLocks noChangeArrowheads="1"/>
          </p:cNvSpPr>
          <p:nvPr/>
        </p:nvSpPr>
        <p:spPr bwMode="auto">
          <a:xfrm rot="5400000">
            <a:off x="5080794" y="3082132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114</a:t>
            </a:r>
          </a:p>
        </p:txBody>
      </p:sp>
      <p:sp>
        <p:nvSpPr>
          <p:cNvPr id="22665" name="Rectangle 327"/>
          <p:cNvSpPr>
            <a:spLocks noChangeArrowheads="1"/>
          </p:cNvSpPr>
          <p:nvPr/>
        </p:nvSpPr>
        <p:spPr bwMode="auto">
          <a:xfrm rot="5400000">
            <a:off x="5323682" y="3082131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115</a:t>
            </a:r>
          </a:p>
        </p:txBody>
      </p:sp>
      <p:sp>
        <p:nvSpPr>
          <p:cNvPr id="22666" name="Rectangle 328"/>
          <p:cNvSpPr>
            <a:spLocks noChangeArrowheads="1"/>
          </p:cNvSpPr>
          <p:nvPr/>
        </p:nvSpPr>
        <p:spPr bwMode="auto">
          <a:xfrm rot="5400000">
            <a:off x="5567363" y="3081338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116</a:t>
            </a:r>
          </a:p>
        </p:txBody>
      </p:sp>
      <p:sp>
        <p:nvSpPr>
          <p:cNvPr id="22667" name="Rectangle 329"/>
          <p:cNvSpPr>
            <a:spLocks noChangeArrowheads="1"/>
          </p:cNvSpPr>
          <p:nvPr/>
        </p:nvSpPr>
        <p:spPr bwMode="auto">
          <a:xfrm rot="5400000">
            <a:off x="5811044" y="3082132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117</a:t>
            </a:r>
          </a:p>
        </p:txBody>
      </p:sp>
      <p:sp>
        <p:nvSpPr>
          <p:cNvPr id="22669" name="Rectangle 331"/>
          <p:cNvSpPr>
            <a:spLocks noChangeArrowheads="1"/>
          </p:cNvSpPr>
          <p:nvPr/>
        </p:nvSpPr>
        <p:spPr bwMode="auto">
          <a:xfrm rot="5400000">
            <a:off x="6053932" y="3082131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119</a:t>
            </a:r>
          </a:p>
        </p:txBody>
      </p:sp>
      <p:sp>
        <p:nvSpPr>
          <p:cNvPr id="22670" name="Rectangle 332"/>
          <p:cNvSpPr>
            <a:spLocks noChangeArrowheads="1"/>
          </p:cNvSpPr>
          <p:nvPr/>
        </p:nvSpPr>
        <p:spPr bwMode="auto">
          <a:xfrm rot="5400000">
            <a:off x="6296819" y="3082132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120</a:t>
            </a:r>
          </a:p>
        </p:txBody>
      </p:sp>
      <p:sp>
        <p:nvSpPr>
          <p:cNvPr id="22671" name="Rectangle 333"/>
          <p:cNvSpPr>
            <a:spLocks noChangeArrowheads="1"/>
          </p:cNvSpPr>
          <p:nvPr/>
        </p:nvSpPr>
        <p:spPr bwMode="auto">
          <a:xfrm rot="5400000">
            <a:off x="6541294" y="3082132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121</a:t>
            </a:r>
          </a:p>
        </p:txBody>
      </p:sp>
      <p:sp>
        <p:nvSpPr>
          <p:cNvPr id="22672" name="Rectangle 334"/>
          <p:cNvSpPr>
            <a:spLocks noChangeArrowheads="1"/>
          </p:cNvSpPr>
          <p:nvPr/>
        </p:nvSpPr>
        <p:spPr bwMode="auto">
          <a:xfrm rot="5400000">
            <a:off x="7002824" y="3082131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122</a:t>
            </a:r>
          </a:p>
        </p:txBody>
      </p:sp>
      <p:sp>
        <p:nvSpPr>
          <p:cNvPr id="22673" name="Rectangle 335"/>
          <p:cNvSpPr>
            <a:spLocks noChangeArrowheads="1"/>
          </p:cNvSpPr>
          <p:nvPr/>
        </p:nvSpPr>
        <p:spPr bwMode="auto">
          <a:xfrm rot="4810800">
            <a:off x="7321554" y="3057441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123</a:t>
            </a:r>
          </a:p>
        </p:txBody>
      </p:sp>
      <p:sp>
        <p:nvSpPr>
          <p:cNvPr id="22674" name="Rectangle 336"/>
          <p:cNvSpPr>
            <a:spLocks noChangeArrowheads="1"/>
          </p:cNvSpPr>
          <p:nvPr/>
        </p:nvSpPr>
        <p:spPr bwMode="auto">
          <a:xfrm rot="1470756">
            <a:off x="7839075" y="3373438"/>
            <a:ext cx="355600" cy="3238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124</a:t>
            </a:r>
          </a:p>
        </p:txBody>
      </p:sp>
      <p:sp>
        <p:nvSpPr>
          <p:cNvPr id="22675" name="Freeform 5"/>
          <p:cNvSpPr>
            <a:spLocks/>
          </p:cNvSpPr>
          <p:nvPr/>
        </p:nvSpPr>
        <p:spPr bwMode="auto">
          <a:xfrm rot="5400000">
            <a:off x="4029869" y="-713581"/>
            <a:ext cx="1922463" cy="6245225"/>
          </a:xfrm>
          <a:custGeom>
            <a:avLst/>
            <a:gdLst>
              <a:gd name="T0" fmla="*/ 2147483647 w 960"/>
              <a:gd name="T1" fmla="*/ 2147483647 h 1152"/>
              <a:gd name="T2" fmla="*/ 2147483647 w 960"/>
              <a:gd name="T3" fmla="*/ 2147483647 h 1152"/>
              <a:gd name="T4" fmla="*/ 2147483647 w 960"/>
              <a:gd name="T5" fmla="*/ 2147483647 h 1152"/>
              <a:gd name="T6" fmla="*/ 2147483647 w 960"/>
              <a:gd name="T7" fmla="*/ 0 h 1152"/>
              <a:gd name="T8" fmla="*/ 0 w 960"/>
              <a:gd name="T9" fmla="*/ 2147483647 h 1152"/>
              <a:gd name="T10" fmla="*/ 2147483647 w 960"/>
              <a:gd name="T11" fmla="*/ 2147483647 h 1152"/>
              <a:gd name="T12" fmla="*/ 2147483647 w 960"/>
              <a:gd name="T13" fmla="*/ 2147483647 h 1152"/>
              <a:gd name="T14" fmla="*/ 2147483647 w 960"/>
              <a:gd name="T15" fmla="*/ 2147483647 h 1152"/>
              <a:gd name="T16" fmla="*/ 2147483647 w 960"/>
              <a:gd name="T17" fmla="*/ 2147483647 h 1152"/>
              <a:gd name="T18" fmla="*/ 2147483647 w 960"/>
              <a:gd name="T19" fmla="*/ 2147483647 h 11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60"/>
              <a:gd name="T31" fmla="*/ 0 h 1152"/>
              <a:gd name="T32" fmla="*/ 960 w 960"/>
              <a:gd name="T33" fmla="*/ 1152 h 11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60" h="1152">
                <a:moveTo>
                  <a:pt x="960" y="1152"/>
                </a:moveTo>
                <a:lnTo>
                  <a:pt x="960" y="192"/>
                </a:lnTo>
                <a:lnTo>
                  <a:pt x="912" y="96"/>
                </a:lnTo>
                <a:lnTo>
                  <a:pt x="816" y="0"/>
                </a:lnTo>
                <a:lnTo>
                  <a:pt x="0" y="336"/>
                </a:lnTo>
                <a:lnTo>
                  <a:pt x="144" y="624"/>
                </a:lnTo>
                <a:lnTo>
                  <a:pt x="192" y="912"/>
                </a:lnTo>
                <a:lnTo>
                  <a:pt x="192" y="1104"/>
                </a:lnTo>
                <a:lnTo>
                  <a:pt x="288" y="1152"/>
                </a:lnTo>
                <a:lnTo>
                  <a:pt x="960" y="115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32" name="Rectangle 337" descr="Light downward diagonal"/>
          <p:cNvSpPr>
            <a:spLocks noChangeArrowheads="1"/>
          </p:cNvSpPr>
          <p:nvPr/>
        </p:nvSpPr>
        <p:spPr bwMode="auto">
          <a:xfrm rot="5400000">
            <a:off x="1835944" y="3664744"/>
            <a:ext cx="292100" cy="2587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800"/>
          </a:p>
        </p:txBody>
      </p:sp>
      <p:sp>
        <p:nvSpPr>
          <p:cNvPr id="22677" name="Rectangle 338"/>
          <p:cNvSpPr>
            <a:spLocks noChangeArrowheads="1"/>
          </p:cNvSpPr>
          <p:nvPr/>
        </p:nvSpPr>
        <p:spPr bwMode="auto">
          <a:xfrm rot="5400000">
            <a:off x="2403475" y="3663950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147</a:t>
            </a:r>
          </a:p>
        </p:txBody>
      </p:sp>
      <p:sp>
        <p:nvSpPr>
          <p:cNvPr id="22678" name="Text Box 339"/>
          <p:cNvSpPr txBox="1">
            <a:spLocks noChangeArrowheads="1"/>
          </p:cNvSpPr>
          <p:nvPr/>
        </p:nvSpPr>
        <p:spPr bwMode="auto">
          <a:xfrm rot="5400000">
            <a:off x="993776" y="3008540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Flow </a:t>
            </a:r>
            <a:r>
              <a:rPr lang="en-US" sz="800" dirty="0"/>
              <a:t>2F</a:t>
            </a:r>
          </a:p>
        </p:txBody>
      </p:sp>
      <p:sp>
        <p:nvSpPr>
          <p:cNvPr id="22679" name="Line 340"/>
          <p:cNvSpPr>
            <a:spLocks noChangeShapeType="1"/>
          </p:cNvSpPr>
          <p:nvPr/>
        </p:nvSpPr>
        <p:spPr bwMode="auto">
          <a:xfrm rot="5400000" flipV="1">
            <a:off x="1939132" y="2528094"/>
            <a:ext cx="101600" cy="566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80" name="Line 341"/>
          <p:cNvSpPr>
            <a:spLocks noChangeShapeType="1"/>
          </p:cNvSpPr>
          <p:nvPr/>
        </p:nvSpPr>
        <p:spPr bwMode="auto">
          <a:xfrm rot="5400000" flipH="1" flipV="1">
            <a:off x="1817688" y="2933700"/>
            <a:ext cx="101600" cy="161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81" name="Rectangle 342"/>
          <p:cNvSpPr>
            <a:spLocks noChangeArrowheads="1"/>
          </p:cNvSpPr>
          <p:nvPr/>
        </p:nvSpPr>
        <p:spPr bwMode="auto">
          <a:xfrm rot="5400000">
            <a:off x="2647157" y="3664743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146</a:t>
            </a:r>
          </a:p>
        </p:txBody>
      </p:sp>
      <p:sp>
        <p:nvSpPr>
          <p:cNvPr id="22682" name="Rectangle 343"/>
          <p:cNvSpPr>
            <a:spLocks noChangeArrowheads="1"/>
          </p:cNvSpPr>
          <p:nvPr/>
        </p:nvSpPr>
        <p:spPr bwMode="auto">
          <a:xfrm rot="5400000">
            <a:off x="2890044" y="3664744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145</a:t>
            </a:r>
          </a:p>
        </p:txBody>
      </p:sp>
      <p:sp>
        <p:nvSpPr>
          <p:cNvPr id="22683" name="Rectangle 344"/>
          <p:cNvSpPr>
            <a:spLocks noChangeArrowheads="1"/>
          </p:cNvSpPr>
          <p:nvPr/>
        </p:nvSpPr>
        <p:spPr bwMode="auto">
          <a:xfrm rot="5400000">
            <a:off x="3133725" y="3663950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144</a:t>
            </a:r>
          </a:p>
        </p:txBody>
      </p:sp>
      <p:sp>
        <p:nvSpPr>
          <p:cNvPr id="22684" name="Rectangle 345"/>
          <p:cNvSpPr>
            <a:spLocks noChangeArrowheads="1"/>
          </p:cNvSpPr>
          <p:nvPr/>
        </p:nvSpPr>
        <p:spPr bwMode="auto">
          <a:xfrm rot="5400000">
            <a:off x="3377407" y="3664743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143</a:t>
            </a:r>
          </a:p>
        </p:txBody>
      </p:sp>
      <p:sp>
        <p:nvSpPr>
          <p:cNvPr id="22685" name="Freeform 4"/>
          <p:cNvSpPr>
            <a:spLocks/>
          </p:cNvSpPr>
          <p:nvPr/>
        </p:nvSpPr>
        <p:spPr bwMode="auto">
          <a:xfrm rot="5400000">
            <a:off x="4579144" y="-2801144"/>
            <a:ext cx="1311275" cy="6894513"/>
          </a:xfrm>
          <a:custGeom>
            <a:avLst/>
            <a:gdLst>
              <a:gd name="T0" fmla="*/ 2147483647 w 720"/>
              <a:gd name="T1" fmla="*/ 0 h 4032"/>
              <a:gd name="T2" fmla="*/ 2147483647 w 720"/>
              <a:gd name="T3" fmla="*/ 2147483647 h 4032"/>
              <a:gd name="T4" fmla="*/ 2147483647 w 720"/>
              <a:gd name="T5" fmla="*/ 2147483647 h 4032"/>
              <a:gd name="T6" fmla="*/ 2147483647 w 720"/>
              <a:gd name="T7" fmla="*/ 2147483647 h 4032"/>
              <a:gd name="T8" fmla="*/ 2147483647 w 720"/>
              <a:gd name="T9" fmla="*/ 2147483647 h 4032"/>
              <a:gd name="T10" fmla="*/ 2147483647 w 720"/>
              <a:gd name="T11" fmla="*/ 2147483647 h 4032"/>
              <a:gd name="T12" fmla="*/ 2147483647 w 720"/>
              <a:gd name="T13" fmla="*/ 2147483647 h 4032"/>
              <a:gd name="T14" fmla="*/ 2147483647 w 720"/>
              <a:gd name="T15" fmla="*/ 2147483647 h 4032"/>
              <a:gd name="T16" fmla="*/ 2147483647 w 720"/>
              <a:gd name="T17" fmla="*/ 2147483647 h 4032"/>
              <a:gd name="T18" fmla="*/ 0 w 720"/>
              <a:gd name="T19" fmla="*/ 2147483647 h 40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20"/>
              <a:gd name="T31" fmla="*/ 0 h 4032"/>
              <a:gd name="T32" fmla="*/ 720 w 720"/>
              <a:gd name="T33" fmla="*/ 4032 h 40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20" h="4032">
                <a:moveTo>
                  <a:pt x="48" y="0"/>
                </a:moveTo>
                <a:lnTo>
                  <a:pt x="336" y="864"/>
                </a:lnTo>
                <a:lnTo>
                  <a:pt x="480" y="1392"/>
                </a:lnTo>
                <a:lnTo>
                  <a:pt x="576" y="1872"/>
                </a:lnTo>
                <a:lnTo>
                  <a:pt x="672" y="2400"/>
                </a:lnTo>
                <a:lnTo>
                  <a:pt x="720" y="3120"/>
                </a:lnTo>
                <a:lnTo>
                  <a:pt x="720" y="3888"/>
                </a:lnTo>
                <a:lnTo>
                  <a:pt x="624" y="3984"/>
                </a:lnTo>
                <a:lnTo>
                  <a:pt x="192" y="4032"/>
                </a:lnTo>
                <a:lnTo>
                  <a:pt x="0" y="4032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86" name="Text Box 346"/>
          <p:cNvSpPr txBox="1">
            <a:spLocks noChangeArrowheads="1"/>
          </p:cNvSpPr>
          <p:nvPr/>
        </p:nvSpPr>
        <p:spPr bwMode="auto">
          <a:xfrm rot="4181557">
            <a:off x="7012854" y="2946257"/>
            <a:ext cx="914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Vacant</a:t>
            </a:r>
          </a:p>
        </p:txBody>
      </p:sp>
      <p:sp>
        <p:nvSpPr>
          <p:cNvPr id="7343" name="Rectangle 347"/>
          <p:cNvSpPr>
            <a:spLocks noChangeArrowheads="1"/>
          </p:cNvSpPr>
          <p:nvPr/>
        </p:nvSpPr>
        <p:spPr bwMode="auto">
          <a:xfrm rot="5400000">
            <a:off x="1835944" y="3969544"/>
            <a:ext cx="292100" cy="2587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800" dirty="0"/>
              <a:t>148</a:t>
            </a:r>
          </a:p>
        </p:txBody>
      </p:sp>
      <p:sp>
        <p:nvSpPr>
          <p:cNvPr id="22688" name="Rectangle 348"/>
          <p:cNvSpPr>
            <a:spLocks noChangeArrowheads="1"/>
          </p:cNvSpPr>
          <p:nvPr/>
        </p:nvSpPr>
        <p:spPr bwMode="auto">
          <a:xfrm rot="5400000">
            <a:off x="1835944" y="4274344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149</a:t>
            </a:r>
          </a:p>
        </p:txBody>
      </p:sp>
      <p:sp>
        <p:nvSpPr>
          <p:cNvPr id="22689" name="Rectangle 349"/>
          <p:cNvSpPr>
            <a:spLocks noChangeArrowheads="1"/>
          </p:cNvSpPr>
          <p:nvPr/>
        </p:nvSpPr>
        <p:spPr bwMode="auto">
          <a:xfrm rot="5400000">
            <a:off x="1835944" y="4579144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150</a:t>
            </a:r>
          </a:p>
        </p:txBody>
      </p:sp>
      <p:sp>
        <p:nvSpPr>
          <p:cNvPr id="22690" name="Line 351"/>
          <p:cNvSpPr>
            <a:spLocks noChangeShapeType="1"/>
          </p:cNvSpPr>
          <p:nvPr/>
        </p:nvSpPr>
        <p:spPr bwMode="auto">
          <a:xfrm rot="5400000">
            <a:off x="2166144" y="4069557"/>
            <a:ext cx="0" cy="80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91" name="Line 352"/>
          <p:cNvSpPr>
            <a:spLocks noChangeShapeType="1"/>
          </p:cNvSpPr>
          <p:nvPr/>
        </p:nvSpPr>
        <p:spPr bwMode="auto">
          <a:xfrm rot="5400000" flipH="1">
            <a:off x="2465388" y="3421063"/>
            <a:ext cx="10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92" name="Line 353"/>
          <p:cNvSpPr>
            <a:spLocks noChangeShapeType="1"/>
          </p:cNvSpPr>
          <p:nvPr/>
        </p:nvSpPr>
        <p:spPr bwMode="auto">
          <a:xfrm rot="5400000" flipH="1">
            <a:off x="2222500" y="3421063"/>
            <a:ext cx="10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93" name="Rectangle 354"/>
          <p:cNvSpPr>
            <a:spLocks noChangeArrowheads="1"/>
          </p:cNvSpPr>
          <p:nvPr/>
        </p:nvSpPr>
        <p:spPr bwMode="auto">
          <a:xfrm rot="5400000">
            <a:off x="7270750" y="3663950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132</a:t>
            </a:r>
          </a:p>
        </p:txBody>
      </p:sp>
      <p:sp>
        <p:nvSpPr>
          <p:cNvPr id="22694" name="Rectangle 355"/>
          <p:cNvSpPr>
            <a:spLocks noChangeArrowheads="1"/>
          </p:cNvSpPr>
          <p:nvPr/>
        </p:nvSpPr>
        <p:spPr bwMode="auto">
          <a:xfrm rot="5400000">
            <a:off x="7027069" y="3664744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133</a:t>
            </a:r>
          </a:p>
        </p:txBody>
      </p:sp>
      <p:sp>
        <p:nvSpPr>
          <p:cNvPr id="22695" name="Rectangle 356"/>
          <p:cNvSpPr>
            <a:spLocks noChangeArrowheads="1"/>
          </p:cNvSpPr>
          <p:nvPr/>
        </p:nvSpPr>
        <p:spPr bwMode="auto">
          <a:xfrm rot="5400000">
            <a:off x="6784182" y="3664743"/>
            <a:ext cx="292100" cy="258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134</a:t>
            </a:r>
          </a:p>
        </p:txBody>
      </p:sp>
      <p:sp>
        <p:nvSpPr>
          <p:cNvPr id="22696" name="Rectangle 357"/>
          <p:cNvSpPr>
            <a:spLocks noChangeArrowheads="1"/>
          </p:cNvSpPr>
          <p:nvPr/>
        </p:nvSpPr>
        <p:spPr bwMode="auto">
          <a:xfrm rot="5400000">
            <a:off x="7270750" y="3968750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131</a:t>
            </a:r>
          </a:p>
        </p:txBody>
      </p:sp>
      <p:sp>
        <p:nvSpPr>
          <p:cNvPr id="22697" name="Rectangle 358"/>
          <p:cNvSpPr>
            <a:spLocks noChangeArrowheads="1"/>
          </p:cNvSpPr>
          <p:nvPr/>
        </p:nvSpPr>
        <p:spPr bwMode="auto">
          <a:xfrm rot="5400000">
            <a:off x="7270750" y="4273550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130</a:t>
            </a:r>
          </a:p>
        </p:txBody>
      </p:sp>
      <p:sp>
        <p:nvSpPr>
          <p:cNvPr id="22698" name="Rectangle 359"/>
          <p:cNvSpPr>
            <a:spLocks noChangeArrowheads="1"/>
          </p:cNvSpPr>
          <p:nvPr/>
        </p:nvSpPr>
        <p:spPr bwMode="auto">
          <a:xfrm rot="5400000">
            <a:off x="7270750" y="4578350"/>
            <a:ext cx="292100" cy="2603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129</a:t>
            </a:r>
          </a:p>
        </p:txBody>
      </p:sp>
      <p:sp>
        <p:nvSpPr>
          <p:cNvPr id="22699" name="Rectangle 360"/>
          <p:cNvSpPr>
            <a:spLocks noChangeArrowheads="1"/>
          </p:cNvSpPr>
          <p:nvPr/>
        </p:nvSpPr>
        <p:spPr bwMode="auto">
          <a:xfrm rot="5400000">
            <a:off x="7270750" y="4883150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128</a:t>
            </a:r>
          </a:p>
        </p:txBody>
      </p:sp>
      <p:sp>
        <p:nvSpPr>
          <p:cNvPr id="22700" name="Rectangle 361"/>
          <p:cNvSpPr>
            <a:spLocks noChangeArrowheads="1"/>
          </p:cNvSpPr>
          <p:nvPr/>
        </p:nvSpPr>
        <p:spPr bwMode="auto">
          <a:xfrm rot="5400000">
            <a:off x="7270750" y="5187950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127</a:t>
            </a:r>
          </a:p>
        </p:txBody>
      </p:sp>
      <p:sp>
        <p:nvSpPr>
          <p:cNvPr id="22701" name="Rectangle 362"/>
          <p:cNvSpPr>
            <a:spLocks noChangeArrowheads="1"/>
          </p:cNvSpPr>
          <p:nvPr/>
        </p:nvSpPr>
        <p:spPr bwMode="auto">
          <a:xfrm rot="5400000">
            <a:off x="7270750" y="5492750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126</a:t>
            </a:r>
          </a:p>
        </p:txBody>
      </p:sp>
      <p:sp>
        <p:nvSpPr>
          <p:cNvPr id="22702" name="Rectangle 363"/>
          <p:cNvSpPr>
            <a:spLocks noChangeArrowheads="1"/>
          </p:cNvSpPr>
          <p:nvPr/>
        </p:nvSpPr>
        <p:spPr bwMode="auto">
          <a:xfrm rot="5400000">
            <a:off x="7838282" y="4274343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125</a:t>
            </a:r>
          </a:p>
        </p:txBody>
      </p:sp>
      <p:sp>
        <p:nvSpPr>
          <p:cNvPr id="22703" name="Text Box 364"/>
          <p:cNvSpPr txBox="1">
            <a:spLocks noChangeArrowheads="1"/>
          </p:cNvSpPr>
          <p:nvPr/>
        </p:nvSpPr>
        <p:spPr bwMode="auto">
          <a:xfrm>
            <a:off x="5892800" y="5521325"/>
            <a:ext cx="1433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 Sweetheart 1F</a:t>
            </a:r>
          </a:p>
        </p:txBody>
      </p:sp>
      <p:sp>
        <p:nvSpPr>
          <p:cNvPr id="22704" name="Text Box 365"/>
          <p:cNvSpPr txBox="1">
            <a:spLocks noChangeArrowheads="1"/>
          </p:cNvSpPr>
          <p:nvPr/>
        </p:nvSpPr>
        <p:spPr bwMode="auto">
          <a:xfrm>
            <a:off x="6013450" y="4911725"/>
            <a:ext cx="13239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 Fantasy 21 1F</a:t>
            </a:r>
          </a:p>
        </p:txBody>
      </p:sp>
      <p:sp>
        <p:nvSpPr>
          <p:cNvPr id="22705" name="Line 366"/>
          <p:cNvSpPr>
            <a:spLocks noChangeShapeType="1"/>
          </p:cNvSpPr>
          <p:nvPr/>
        </p:nvSpPr>
        <p:spPr bwMode="auto">
          <a:xfrm rot="5400000">
            <a:off x="7332663" y="3597275"/>
            <a:ext cx="10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06" name="Line 367"/>
          <p:cNvSpPr>
            <a:spLocks noChangeShapeType="1"/>
          </p:cNvSpPr>
          <p:nvPr/>
        </p:nvSpPr>
        <p:spPr bwMode="auto">
          <a:xfrm rot="5400000">
            <a:off x="7089775" y="3597275"/>
            <a:ext cx="10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07" name="Rectangle 368"/>
          <p:cNvSpPr>
            <a:spLocks noChangeArrowheads="1"/>
          </p:cNvSpPr>
          <p:nvPr/>
        </p:nvSpPr>
        <p:spPr bwMode="auto">
          <a:xfrm rot="5400000">
            <a:off x="4837113" y="3663950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138</a:t>
            </a:r>
          </a:p>
        </p:txBody>
      </p:sp>
      <p:sp>
        <p:nvSpPr>
          <p:cNvPr id="22708" name="Rectangle 369"/>
          <p:cNvSpPr>
            <a:spLocks noChangeArrowheads="1"/>
          </p:cNvSpPr>
          <p:nvPr/>
        </p:nvSpPr>
        <p:spPr bwMode="auto">
          <a:xfrm rot="5400000">
            <a:off x="4837113" y="3968750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139</a:t>
            </a:r>
          </a:p>
        </p:txBody>
      </p:sp>
      <p:sp>
        <p:nvSpPr>
          <p:cNvPr id="22709" name="Rectangle 370"/>
          <p:cNvSpPr>
            <a:spLocks noChangeArrowheads="1"/>
          </p:cNvSpPr>
          <p:nvPr/>
        </p:nvSpPr>
        <p:spPr bwMode="auto">
          <a:xfrm rot="5400000">
            <a:off x="3863182" y="3664743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141</a:t>
            </a:r>
          </a:p>
        </p:txBody>
      </p:sp>
      <p:sp>
        <p:nvSpPr>
          <p:cNvPr id="22710" name="Rectangle 371"/>
          <p:cNvSpPr>
            <a:spLocks noChangeArrowheads="1"/>
          </p:cNvSpPr>
          <p:nvPr/>
        </p:nvSpPr>
        <p:spPr bwMode="auto">
          <a:xfrm rot="5400000">
            <a:off x="3863182" y="3969543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142</a:t>
            </a:r>
          </a:p>
        </p:txBody>
      </p:sp>
      <p:sp>
        <p:nvSpPr>
          <p:cNvPr id="22711" name="Rectangle 372"/>
          <p:cNvSpPr>
            <a:spLocks noChangeArrowheads="1"/>
          </p:cNvSpPr>
          <p:nvPr/>
        </p:nvSpPr>
        <p:spPr bwMode="auto">
          <a:xfrm rot="5400000">
            <a:off x="4593432" y="3664743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140</a:t>
            </a:r>
          </a:p>
        </p:txBody>
      </p:sp>
      <p:sp>
        <p:nvSpPr>
          <p:cNvPr id="22712" name="Rectangle 373"/>
          <p:cNvSpPr>
            <a:spLocks noChangeArrowheads="1"/>
          </p:cNvSpPr>
          <p:nvPr/>
        </p:nvSpPr>
        <p:spPr bwMode="auto">
          <a:xfrm rot="5400000">
            <a:off x="5377657" y="3664743"/>
            <a:ext cx="292100" cy="258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137</a:t>
            </a:r>
          </a:p>
        </p:txBody>
      </p:sp>
      <p:sp>
        <p:nvSpPr>
          <p:cNvPr id="22713" name="Rectangle 374"/>
          <p:cNvSpPr>
            <a:spLocks noChangeArrowheads="1"/>
          </p:cNvSpPr>
          <p:nvPr/>
        </p:nvSpPr>
        <p:spPr bwMode="auto">
          <a:xfrm rot="5400000">
            <a:off x="5645944" y="3664744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136</a:t>
            </a:r>
          </a:p>
        </p:txBody>
      </p:sp>
      <p:sp>
        <p:nvSpPr>
          <p:cNvPr id="22714" name="Rectangle 375"/>
          <p:cNvSpPr>
            <a:spLocks noChangeArrowheads="1"/>
          </p:cNvSpPr>
          <p:nvPr/>
        </p:nvSpPr>
        <p:spPr bwMode="auto">
          <a:xfrm rot="5400000">
            <a:off x="5903119" y="3664744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135</a:t>
            </a:r>
          </a:p>
        </p:txBody>
      </p:sp>
      <p:sp>
        <p:nvSpPr>
          <p:cNvPr id="22715" name="Line 376"/>
          <p:cNvSpPr>
            <a:spLocks noChangeShapeType="1"/>
          </p:cNvSpPr>
          <p:nvPr/>
        </p:nvSpPr>
        <p:spPr bwMode="auto">
          <a:xfrm rot="5400000" flipV="1">
            <a:off x="6654007" y="3688556"/>
            <a:ext cx="0" cy="3254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16" name="Line 377"/>
          <p:cNvSpPr>
            <a:spLocks noChangeShapeType="1"/>
          </p:cNvSpPr>
          <p:nvPr/>
        </p:nvSpPr>
        <p:spPr bwMode="auto">
          <a:xfrm rot="5400000">
            <a:off x="5153819" y="3709194"/>
            <a:ext cx="0" cy="80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17" name="Line 378"/>
          <p:cNvSpPr>
            <a:spLocks noChangeShapeType="1"/>
          </p:cNvSpPr>
          <p:nvPr/>
        </p:nvSpPr>
        <p:spPr bwMode="auto">
          <a:xfrm rot="5400000">
            <a:off x="4179888" y="3708400"/>
            <a:ext cx="0" cy="82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18" name="Line 379"/>
          <p:cNvSpPr>
            <a:spLocks noChangeShapeType="1"/>
          </p:cNvSpPr>
          <p:nvPr/>
        </p:nvSpPr>
        <p:spPr bwMode="auto">
          <a:xfrm rot="5400000">
            <a:off x="4667250" y="2901950"/>
            <a:ext cx="0" cy="5759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19" name="Line 380"/>
          <p:cNvSpPr>
            <a:spLocks noChangeShapeType="1"/>
          </p:cNvSpPr>
          <p:nvPr/>
        </p:nvSpPr>
        <p:spPr bwMode="auto">
          <a:xfrm rot="5400000">
            <a:off x="4667250" y="3132138"/>
            <a:ext cx="0" cy="5759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20" name="Rectangle 381"/>
          <p:cNvSpPr>
            <a:spLocks noChangeArrowheads="1"/>
          </p:cNvSpPr>
          <p:nvPr/>
        </p:nvSpPr>
        <p:spPr bwMode="auto">
          <a:xfrm rot="5400000">
            <a:off x="1863725" y="6000751"/>
            <a:ext cx="236537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162</a:t>
            </a:r>
          </a:p>
        </p:txBody>
      </p:sp>
      <p:sp>
        <p:nvSpPr>
          <p:cNvPr id="22721" name="Rectangle 382"/>
          <p:cNvSpPr>
            <a:spLocks noChangeArrowheads="1"/>
          </p:cNvSpPr>
          <p:nvPr/>
        </p:nvSpPr>
        <p:spPr bwMode="auto">
          <a:xfrm rot="5400000">
            <a:off x="1864519" y="6239669"/>
            <a:ext cx="23495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164</a:t>
            </a:r>
          </a:p>
          <a:p>
            <a:pPr algn="ctr"/>
            <a:r>
              <a:rPr lang="en-US" sz="800"/>
              <a:t>170</a:t>
            </a:r>
          </a:p>
        </p:txBody>
      </p:sp>
      <p:sp>
        <p:nvSpPr>
          <p:cNvPr id="22722" name="Rectangle 383"/>
          <p:cNvSpPr>
            <a:spLocks noChangeArrowheads="1"/>
          </p:cNvSpPr>
          <p:nvPr/>
        </p:nvSpPr>
        <p:spPr bwMode="auto">
          <a:xfrm rot="5400000">
            <a:off x="1835944" y="6506369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165</a:t>
            </a:r>
          </a:p>
        </p:txBody>
      </p:sp>
      <p:sp>
        <p:nvSpPr>
          <p:cNvPr id="22723" name="Rectangle 386"/>
          <p:cNvSpPr>
            <a:spLocks noChangeArrowheads="1"/>
          </p:cNvSpPr>
          <p:nvPr/>
        </p:nvSpPr>
        <p:spPr bwMode="auto">
          <a:xfrm rot="5400000">
            <a:off x="2106613" y="6000750"/>
            <a:ext cx="236537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163</a:t>
            </a:r>
          </a:p>
        </p:txBody>
      </p:sp>
      <p:sp>
        <p:nvSpPr>
          <p:cNvPr id="22724" name="Rectangle 387"/>
          <p:cNvSpPr>
            <a:spLocks noChangeArrowheads="1"/>
          </p:cNvSpPr>
          <p:nvPr/>
        </p:nvSpPr>
        <p:spPr bwMode="auto">
          <a:xfrm rot="5400000">
            <a:off x="2078832" y="6506368"/>
            <a:ext cx="292100" cy="2587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166</a:t>
            </a:r>
          </a:p>
        </p:txBody>
      </p:sp>
      <p:sp>
        <p:nvSpPr>
          <p:cNvPr id="22725" name="Rectangle 388"/>
          <p:cNvSpPr>
            <a:spLocks noChangeArrowheads="1"/>
          </p:cNvSpPr>
          <p:nvPr/>
        </p:nvSpPr>
        <p:spPr bwMode="auto">
          <a:xfrm rot="5400000">
            <a:off x="1835944" y="5290344"/>
            <a:ext cx="292100" cy="2587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152</a:t>
            </a:r>
          </a:p>
        </p:txBody>
      </p:sp>
      <p:sp>
        <p:nvSpPr>
          <p:cNvPr id="22726" name="Rectangle 389"/>
          <p:cNvSpPr>
            <a:spLocks noChangeArrowheads="1"/>
          </p:cNvSpPr>
          <p:nvPr/>
        </p:nvSpPr>
        <p:spPr bwMode="auto">
          <a:xfrm rot="5400000">
            <a:off x="2078832" y="5290343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153</a:t>
            </a:r>
          </a:p>
        </p:txBody>
      </p:sp>
      <p:sp>
        <p:nvSpPr>
          <p:cNvPr id="22727" name="Text Box 390"/>
          <p:cNvSpPr txBox="1">
            <a:spLocks noChangeArrowheads="1"/>
          </p:cNvSpPr>
          <p:nvPr/>
        </p:nvSpPr>
        <p:spPr bwMode="auto">
          <a:xfrm rot="5400000">
            <a:off x="1129507" y="4518819"/>
            <a:ext cx="11176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Drama 1F</a:t>
            </a:r>
          </a:p>
        </p:txBody>
      </p:sp>
      <p:sp>
        <p:nvSpPr>
          <p:cNvPr id="22728" name="Line 391"/>
          <p:cNvSpPr>
            <a:spLocks noChangeShapeType="1"/>
          </p:cNvSpPr>
          <p:nvPr/>
        </p:nvSpPr>
        <p:spPr bwMode="auto">
          <a:xfrm rot="5400000">
            <a:off x="2394744" y="5334794"/>
            <a:ext cx="0" cy="80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29" name="Rectangle 392"/>
          <p:cNvSpPr>
            <a:spLocks noChangeArrowheads="1"/>
          </p:cNvSpPr>
          <p:nvPr/>
        </p:nvSpPr>
        <p:spPr bwMode="auto">
          <a:xfrm rot="5400000">
            <a:off x="3133725" y="6027738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161</a:t>
            </a:r>
          </a:p>
        </p:txBody>
      </p:sp>
      <p:sp>
        <p:nvSpPr>
          <p:cNvPr id="22730" name="Rectangle 393"/>
          <p:cNvSpPr>
            <a:spLocks noChangeArrowheads="1"/>
          </p:cNvSpPr>
          <p:nvPr/>
        </p:nvSpPr>
        <p:spPr bwMode="auto">
          <a:xfrm rot="5400000">
            <a:off x="3133725" y="5492750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155</a:t>
            </a:r>
          </a:p>
        </p:txBody>
      </p:sp>
      <p:sp>
        <p:nvSpPr>
          <p:cNvPr id="22731" name="Rectangle 394"/>
          <p:cNvSpPr>
            <a:spLocks noChangeArrowheads="1"/>
          </p:cNvSpPr>
          <p:nvPr/>
        </p:nvSpPr>
        <p:spPr bwMode="auto">
          <a:xfrm rot="5400000">
            <a:off x="2890044" y="5493544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154</a:t>
            </a:r>
          </a:p>
        </p:txBody>
      </p:sp>
      <p:sp>
        <p:nvSpPr>
          <p:cNvPr id="22732" name="Rectangle 395"/>
          <p:cNvSpPr>
            <a:spLocks noChangeArrowheads="1"/>
          </p:cNvSpPr>
          <p:nvPr/>
        </p:nvSpPr>
        <p:spPr bwMode="auto">
          <a:xfrm rot="5400000">
            <a:off x="3620294" y="6028532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160</a:t>
            </a:r>
          </a:p>
        </p:txBody>
      </p:sp>
      <p:sp>
        <p:nvSpPr>
          <p:cNvPr id="22733" name="Rectangle 396"/>
          <p:cNvSpPr>
            <a:spLocks noChangeArrowheads="1"/>
          </p:cNvSpPr>
          <p:nvPr/>
        </p:nvSpPr>
        <p:spPr bwMode="auto">
          <a:xfrm rot="5400000">
            <a:off x="3863182" y="6028531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159</a:t>
            </a:r>
          </a:p>
        </p:txBody>
      </p:sp>
      <p:sp>
        <p:nvSpPr>
          <p:cNvPr id="22734" name="Rectangle 397"/>
          <p:cNvSpPr>
            <a:spLocks noChangeArrowheads="1"/>
          </p:cNvSpPr>
          <p:nvPr/>
        </p:nvSpPr>
        <p:spPr bwMode="auto">
          <a:xfrm rot="5400000">
            <a:off x="3620294" y="5493544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156</a:t>
            </a:r>
          </a:p>
        </p:txBody>
      </p:sp>
      <p:sp>
        <p:nvSpPr>
          <p:cNvPr id="22735" name="Rectangle 398"/>
          <p:cNvSpPr>
            <a:spLocks noChangeArrowheads="1"/>
          </p:cNvSpPr>
          <p:nvPr/>
        </p:nvSpPr>
        <p:spPr bwMode="auto">
          <a:xfrm rot="5400000">
            <a:off x="3863182" y="5493543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157</a:t>
            </a:r>
          </a:p>
        </p:txBody>
      </p:sp>
      <p:sp>
        <p:nvSpPr>
          <p:cNvPr id="22736" name="Rectangle 399"/>
          <p:cNvSpPr>
            <a:spLocks noChangeArrowheads="1"/>
          </p:cNvSpPr>
          <p:nvPr/>
        </p:nvSpPr>
        <p:spPr bwMode="auto">
          <a:xfrm rot="5400000">
            <a:off x="4431507" y="6028531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158</a:t>
            </a:r>
          </a:p>
        </p:txBody>
      </p:sp>
      <p:sp>
        <p:nvSpPr>
          <p:cNvPr id="22737" name="Line 400"/>
          <p:cNvSpPr>
            <a:spLocks noChangeShapeType="1"/>
          </p:cNvSpPr>
          <p:nvPr/>
        </p:nvSpPr>
        <p:spPr bwMode="auto">
          <a:xfrm rot="5400000" flipV="1">
            <a:off x="1828007" y="6558756"/>
            <a:ext cx="0" cy="809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38" name="Line 401"/>
          <p:cNvSpPr>
            <a:spLocks noChangeShapeType="1"/>
          </p:cNvSpPr>
          <p:nvPr/>
        </p:nvSpPr>
        <p:spPr bwMode="auto">
          <a:xfrm rot="5400000" flipH="1" flipV="1">
            <a:off x="1828007" y="5334793"/>
            <a:ext cx="0" cy="80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39" name="Text Box 402"/>
          <p:cNvSpPr txBox="1">
            <a:spLocks noChangeArrowheads="1"/>
          </p:cNvSpPr>
          <p:nvPr/>
        </p:nvSpPr>
        <p:spPr bwMode="auto">
          <a:xfrm rot="5400000">
            <a:off x="1208882" y="6147593"/>
            <a:ext cx="9144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Food Mart</a:t>
            </a:r>
          </a:p>
        </p:txBody>
      </p:sp>
      <p:sp>
        <p:nvSpPr>
          <p:cNvPr id="22740" name="Line 403"/>
          <p:cNvSpPr>
            <a:spLocks noChangeShapeType="1"/>
          </p:cNvSpPr>
          <p:nvPr/>
        </p:nvSpPr>
        <p:spPr bwMode="auto">
          <a:xfrm rot="5400000" flipH="1" flipV="1">
            <a:off x="1828007" y="6072981"/>
            <a:ext cx="0" cy="80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41" name="Text Box 404"/>
          <p:cNvSpPr txBox="1">
            <a:spLocks noChangeArrowheads="1"/>
          </p:cNvSpPr>
          <p:nvPr/>
        </p:nvSpPr>
        <p:spPr bwMode="auto">
          <a:xfrm>
            <a:off x="2273300" y="6046788"/>
            <a:ext cx="8921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Genie 1B</a:t>
            </a:r>
          </a:p>
        </p:txBody>
      </p:sp>
      <p:sp>
        <p:nvSpPr>
          <p:cNvPr id="22742" name="Text Box 409"/>
          <p:cNvSpPr txBox="1">
            <a:spLocks noChangeArrowheads="1"/>
          </p:cNvSpPr>
          <p:nvPr/>
        </p:nvSpPr>
        <p:spPr bwMode="auto">
          <a:xfrm rot="5400000">
            <a:off x="2583657" y="4964906"/>
            <a:ext cx="914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Trance 1F</a:t>
            </a:r>
          </a:p>
        </p:txBody>
      </p:sp>
      <p:sp>
        <p:nvSpPr>
          <p:cNvPr id="22743" name="Text Box 410"/>
          <p:cNvSpPr txBox="1">
            <a:spLocks noChangeArrowheads="1"/>
          </p:cNvSpPr>
          <p:nvPr/>
        </p:nvSpPr>
        <p:spPr bwMode="auto">
          <a:xfrm rot="5400000">
            <a:off x="3555207" y="6493669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Soho 1F</a:t>
            </a:r>
          </a:p>
        </p:txBody>
      </p:sp>
      <p:sp>
        <p:nvSpPr>
          <p:cNvPr id="22744" name="Text Box 411"/>
          <p:cNvSpPr txBox="1">
            <a:spLocks noChangeArrowheads="1"/>
          </p:cNvSpPr>
          <p:nvPr/>
        </p:nvSpPr>
        <p:spPr bwMode="auto">
          <a:xfrm rot="5400000">
            <a:off x="2847182" y="5014118"/>
            <a:ext cx="812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Queen 1F</a:t>
            </a:r>
          </a:p>
        </p:txBody>
      </p:sp>
      <p:sp>
        <p:nvSpPr>
          <p:cNvPr id="22745" name="Text Box 412"/>
          <p:cNvSpPr txBox="1">
            <a:spLocks noChangeArrowheads="1"/>
          </p:cNvSpPr>
          <p:nvPr/>
        </p:nvSpPr>
        <p:spPr bwMode="auto">
          <a:xfrm>
            <a:off x="2036763" y="4611688"/>
            <a:ext cx="1514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Middle Eastern Rest.</a:t>
            </a:r>
          </a:p>
        </p:txBody>
      </p:sp>
      <p:sp>
        <p:nvSpPr>
          <p:cNvPr id="22746" name="Text Box 413"/>
          <p:cNvSpPr txBox="1">
            <a:spLocks noChangeArrowheads="1"/>
          </p:cNvSpPr>
          <p:nvPr/>
        </p:nvSpPr>
        <p:spPr bwMode="auto">
          <a:xfrm>
            <a:off x="2036763" y="4856163"/>
            <a:ext cx="1433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Club Ex-Toxic 2F</a:t>
            </a:r>
          </a:p>
        </p:txBody>
      </p:sp>
      <p:sp>
        <p:nvSpPr>
          <p:cNvPr id="22747" name="Text Box 414"/>
          <p:cNvSpPr txBox="1">
            <a:spLocks noChangeArrowheads="1"/>
          </p:cNvSpPr>
          <p:nvPr/>
        </p:nvSpPr>
        <p:spPr bwMode="auto">
          <a:xfrm rot="5400000">
            <a:off x="4076701" y="6543675"/>
            <a:ext cx="91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Miracle 1F</a:t>
            </a:r>
          </a:p>
        </p:txBody>
      </p:sp>
      <p:sp>
        <p:nvSpPr>
          <p:cNvPr id="22748" name="Text Box 415"/>
          <p:cNvSpPr txBox="1">
            <a:spLocks noChangeArrowheads="1"/>
          </p:cNvSpPr>
          <p:nvPr/>
        </p:nvSpPr>
        <p:spPr bwMode="auto">
          <a:xfrm rot="5400000">
            <a:off x="3713162" y="5148263"/>
            <a:ext cx="568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Oz 1F</a:t>
            </a:r>
          </a:p>
        </p:txBody>
      </p:sp>
      <p:sp>
        <p:nvSpPr>
          <p:cNvPr id="22749" name="Text Box 416"/>
          <p:cNvSpPr txBox="1">
            <a:spLocks noChangeArrowheads="1"/>
          </p:cNvSpPr>
          <p:nvPr/>
        </p:nvSpPr>
        <p:spPr bwMode="auto">
          <a:xfrm rot="5400000">
            <a:off x="3067844" y="4718844"/>
            <a:ext cx="14224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Always Homme 1F</a:t>
            </a:r>
          </a:p>
        </p:txBody>
      </p:sp>
      <p:sp>
        <p:nvSpPr>
          <p:cNvPr id="22750" name="Text Box 417"/>
          <p:cNvSpPr txBox="1">
            <a:spLocks noChangeArrowheads="1"/>
          </p:cNvSpPr>
          <p:nvPr/>
        </p:nvSpPr>
        <p:spPr bwMode="auto">
          <a:xfrm rot="5400000">
            <a:off x="3174207" y="6646069"/>
            <a:ext cx="11176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Why Not? 1F</a:t>
            </a:r>
          </a:p>
        </p:txBody>
      </p:sp>
      <p:sp>
        <p:nvSpPr>
          <p:cNvPr id="22751" name="Text Box 418"/>
          <p:cNvSpPr txBox="1">
            <a:spLocks noChangeArrowheads="1"/>
          </p:cNvSpPr>
          <p:nvPr/>
        </p:nvSpPr>
        <p:spPr bwMode="auto">
          <a:xfrm rot="5400000">
            <a:off x="2667794" y="6636544"/>
            <a:ext cx="11176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Eat Me 1F</a:t>
            </a:r>
          </a:p>
        </p:txBody>
      </p:sp>
      <p:sp>
        <p:nvSpPr>
          <p:cNvPr id="22752" name="Rectangle 427"/>
          <p:cNvSpPr>
            <a:spLocks noChangeArrowheads="1"/>
          </p:cNvSpPr>
          <p:nvPr/>
        </p:nvSpPr>
        <p:spPr bwMode="auto">
          <a:xfrm rot="5400000">
            <a:off x="1188244" y="2023269"/>
            <a:ext cx="304800" cy="2428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33</a:t>
            </a:r>
          </a:p>
        </p:txBody>
      </p:sp>
      <p:sp>
        <p:nvSpPr>
          <p:cNvPr id="22753" name="Text Box 429"/>
          <p:cNvSpPr txBox="1">
            <a:spLocks noChangeArrowheads="1"/>
          </p:cNvSpPr>
          <p:nvPr/>
        </p:nvSpPr>
        <p:spPr bwMode="auto">
          <a:xfrm rot="5400000">
            <a:off x="1292226" y="2111375"/>
            <a:ext cx="7731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Cozy </a:t>
            </a:r>
          </a:p>
          <a:p>
            <a:r>
              <a:rPr lang="en-US" sz="800"/>
              <a:t>Coyote 1B</a:t>
            </a:r>
          </a:p>
        </p:txBody>
      </p:sp>
      <p:sp>
        <p:nvSpPr>
          <p:cNvPr id="22754" name="Line 431"/>
          <p:cNvSpPr>
            <a:spLocks noChangeShapeType="1"/>
          </p:cNvSpPr>
          <p:nvPr/>
        </p:nvSpPr>
        <p:spPr bwMode="auto">
          <a:xfrm rot="5400000">
            <a:off x="1502569" y="2047082"/>
            <a:ext cx="0" cy="80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55" name="Text Box 432"/>
          <p:cNvSpPr txBox="1">
            <a:spLocks noChangeArrowheads="1"/>
          </p:cNvSpPr>
          <p:nvPr/>
        </p:nvSpPr>
        <p:spPr bwMode="auto">
          <a:xfrm rot="5400000">
            <a:off x="375444" y="2118519"/>
            <a:ext cx="812800" cy="306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Vacant 3F</a:t>
            </a:r>
          </a:p>
        </p:txBody>
      </p:sp>
      <p:sp>
        <p:nvSpPr>
          <p:cNvPr id="22756" name="Line 290"/>
          <p:cNvSpPr>
            <a:spLocks noChangeShapeType="1"/>
          </p:cNvSpPr>
          <p:nvPr/>
        </p:nvSpPr>
        <p:spPr bwMode="auto">
          <a:xfrm rot="5400000">
            <a:off x="894557" y="1186656"/>
            <a:ext cx="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57" name="Rectangle 428"/>
          <p:cNvSpPr>
            <a:spLocks noChangeArrowheads="1"/>
          </p:cNvSpPr>
          <p:nvPr/>
        </p:nvSpPr>
        <p:spPr bwMode="auto">
          <a:xfrm rot="5400000">
            <a:off x="945357" y="2024856"/>
            <a:ext cx="304800" cy="2428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34</a:t>
            </a:r>
          </a:p>
        </p:txBody>
      </p:sp>
      <p:sp>
        <p:nvSpPr>
          <p:cNvPr id="22758" name="Line 433"/>
          <p:cNvSpPr>
            <a:spLocks noChangeShapeType="1"/>
          </p:cNvSpPr>
          <p:nvPr/>
        </p:nvSpPr>
        <p:spPr bwMode="auto">
          <a:xfrm rot="5400000" flipH="1" flipV="1">
            <a:off x="935832" y="2101056"/>
            <a:ext cx="0" cy="80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59" name="Text Box 434"/>
          <p:cNvSpPr txBox="1">
            <a:spLocks noChangeArrowheads="1"/>
          </p:cNvSpPr>
          <p:nvPr/>
        </p:nvSpPr>
        <p:spPr bwMode="auto">
          <a:xfrm rot="5400000">
            <a:off x="24607" y="3264694"/>
            <a:ext cx="1117600" cy="306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Int’l Club 3F</a:t>
            </a:r>
          </a:p>
        </p:txBody>
      </p:sp>
      <p:sp>
        <p:nvSpPr>
          <p:cNvPr id="22760" name="Text Box 206"/>
          <p:cNvSpPr txBox="1">
            <a:spLocks noChangeArrowheads="1"/>
          </p:cNvSpPr>
          <p:nvPr/>
        </p:nvSpPr>
        <p:spPr bwMode="auto">
          <a:xfrm rot="5400000">
            <a:off x="1227932" y="6588919"/>
            <a:ext cx="8128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Apple 2F</a:t>
            </a:r>
          </a:p>
        </p:txBody>
      </p:sp>
      <p:sp>
        <p:nvSpPr>
          <p:cNvPr id="22761" name="Line 437"/>
          <p:cNvSpPr>
            <a:spLocks noChangeShapeType="1"/>
          </p:cNvSpPr>
          <p:nvPr/>
        </p:nvSpPr>
        <p:spPr bwMode="auto">
          <a:xfrm rot="5400000" flipV="1">
            <a:off x="1828007" y="4318793"/>
            <a:ext cx="0" cy="809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62" name="Text Box 438"/>
          <p:cNvSpPr txBox="1">
            <a:spLocks noChangeArrowheads="1"/>
          </p:cNvSpPr>
          <p:nvPr/>
        </p:nvSpPr>
        <p:spPr bwMode="auto">
          <a:xfrm>
            <a:off x="436563" y="555625"/>
            <a:ext cx="1012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= Off Limits</a:t>
            </a:r>
          </a:p>
        </p:txBody>
      </p:sp>
      <p:sp>
        <p:nvSpPr>
          <p:cNvPr id="22763" name="Rectangle 439"/>
          <p:cNvSpPr>
            <a:spLocks noChangeArrowheads="1"/>
          </p:cNvSpPr>
          <p:nvPr/>
        </p:nvSpPr>
        <p:spPr bwMode="auto">
          <a:xfrm>
            <a:off x="115888" y="609600"/>
            <a:ext cx="363537" cy="2428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##</a:t>
            </a:r>
          </a:p>
        </p:txBody>
      </p:sp>
      <p:sp>
        <p:nvSpPr>
          <p:cNvPr id="22764" name="Rectangle 440" descr="Wide upward diagonal"/>
          <p:cNvSpPr>
            <a:spLocks noChangeArrowheads="1"/>
          </p:cNvSpPr>
          <p:nvPr/>
        </p:nvSpPr>
        <p:spPr bwMode="auto">
          <a:xfrm>
            <a:off x="115888" y="201613"/>
            <a:ext cx="363537" cy="242887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##</a:t>
            </a:r>
          </a:p>
        </p:txBody>
      </p:sp>
      <p:sp>
        <p:nvSpPr>
          <p:cNvPr id="22765" name="Text Box 441"/>
          <p:cNvSpPr txBox="1">
            <a:spLocks noChangeArrowheads="1"/>
          </p:cNvSpPr>
          <p:nvPr/>
        </p:nvSpPr>
        <p:spPr bwMode="auto">
          <a:xfrm>
            <a:off x="425450" y="138113"/>
            <a:ext cx="1089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= Land Mark</a:t>
            </a:r>
          </a:p>
        </p:txBody>
      </p:sp>
      <p:sp>
        <p:nvSpPr>
          <p:cNvPr id="22766" name="Rectangle 443"/>
          <p:cNvSpPr>
            <a:spLocks noChangeArrowheads="1"/>
          </p:cNvSpPr>
          <p:nvPr/>
        </p:nvSpPr>
        <p:spPr bwMode="auto">
          <a:xfrm rot="4321851">
            <a:off x="7108825" y="1116013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95</a:t>
            </a:r>
          </a:p>
        </p:txBody>
      </p:sp>
      <p:sp>
        <p:nvSpPr>
          <p:cNvPr id="22767" name="Text Box 444"/>
          <p:cNvSpPr txBox="1">
            <a:spLocks noChangeArrowheads="1"/>
          </p:cNvSpPr>
          <p:nvPr/>
        </p:nvSpPr>
        <p:spPr bwMode="auto">
          <a:xfrm rot="4239915">
            <a:off x="6905625" y="1628775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Rocky Mt.</a:t>
            </a:r>
          </a:p>
        </p:txBody>
      </p:sp>
      <p:sp>
        <p:nvSpPr>
          <p:cNvPr id="22768" name="Rectangle 399"/>
          <p:cNvSpPr>
            <a:spLocks noChangeArrowheads="1"/>
          </p:cNvSpPr>
          <p:nvPr/>
        </p:nvSpPr>
        <p:spPr bwMode="auto">
          <a:xfrm rot="5400000">
            <a:off x="7838282" y="5391943"/>
            <a:ext cx="292100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171</a:t>
            </a:r>
          </a:p>
        </p:txBody>
      </p:sp>
      <p:sp>
        <p:nvSpPr>
          <p:cNvPr id="22769" name="Text Box 414"/>
          <p:cNvSpPr txBox="1">
            <a:spLocks noChangeArrowheads="1"/>
          </p:cNvSpPr>
          <p:nvPr/>
        </p:nvSpPr>
        <p:spPr bwMode="auto">
          <a:xfrm>
            <a:off x="8042275" y="5405438"/>
            <a:ext cx="10160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Transgender</a:t>
            </a:r>
          </a:p>
        </p:txBody>
      </p:sp>
      <p:sp>
        <p:nvSpPr>
          <p:cNvPr id="22770" name="Rectangle 399"/>
          <p:cNvSpPr>
            <a:spLocks noChangeArrowheads="1"/>
          </p:cNvSpPr>
          <p:nvPr/>
        </p:nvSpPr>
        <p:spPr bwMode="auto">
          <a:xfrm rot="5400000">
            <a:off x="4756150" y="5505450"/>
            <a:ext cx="292100" cy="260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169</a:t>
            </a:r>
          </a:p>
        </p:txBody>
      </p:sp>
      <p:sp>
        <p:nvSpPr>
          <p:cNvPr id="22771" name="Text Box 414"/>
          <p:cNvSpPr txBox="1">
            <a:spLocks noChangeArrowheads="1"/>
          </p:cNvSpPr>
          <p:nvPr/>
        </p:nvSpPr>
        <p:spPr bwMode="auto">
          <a:xfrm rot="5400000">
            <a:off x="4619625" y="5103813"/>
            <a:ext cx="609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Uniq</a:t>
            </a:r>
          </a:p>
        </p:txBody>
      </p:sp>
      <p:sp>
        <p:nvSpPr>
          <p:cNvPr id="22773" name="Text Box 173"/>
          <p:cNvSpPr txBox="1">
            <a:spLocks noChangeArrowheads="1"/>
          </p:cNvSpPr>
          <p:nvPr/>
        </p:nvSpPr>
        <p:spPr bwMode="auto">
          <a:xfrm rot="-960386">
            <a:off x="4684713" y="617538"/>
            <a:ext cx="909637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La Rocca</a:t>
            </a:r>
          </a:p>
        </p:txBody>
      </p:sp>
      <p:sp>
        <p:nvSpPr>
          <p:cNvPr id="22774" name="Rectangle 443"/>
          <p:cNvSpPr>
            <a:spLocks noChangeArrowheads="1"/>
          </p:cNvSpPr>
          <p:nvPr/>
        </p:nvSpPr>
        <p:spPr bwMode="auto">
          <a:xfrm rot="3272264">
            <a:off x="7929563" y="912813"/>
            <a:ext cx="258762" cy="1444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2775" name="Text Box 444"/>
          <p:cNvSpPr txBox="1">
            <a:spLocks noChangeArrowheads="1"/>
          </p:cNvSpPr>
          <p:nvPr/>
        </p:nvSpPr>
        <p:spPr bwMode="auto">
          <a:xfrm rot="3192434">
            <a:off x="7859713" y="1303338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Spanish Club</a:t>
            </a:r>
          </a:p>
        </p:txBody>
      </p:sp>
      <p:sp>
        <p:nvSpPr>
          <p:cNvPr id="22776" name="Rectangle 443"/>
          <p:cNvSpPr>
            <a:spLocks noChangeArrowheads="1"/>
          </p:cNvSpPr>
          <p:nvPr/>
        </p:nvSpPr>
        <p:spPr bwMode="auto">
          <a:xfrm rot="3272264">
            <a:off x="7635875" y="969963"/>
            <a:ext cx="211137" cy="1476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2777" name="Text Box 444"/>
          <p:cNvSpPr txBox="1">
            <a:spLocks noChangeArrowheads="1"/>
          </p:cNvSpPr>
          <p:nvPr/>
        </p:nvSpPr>
        <p:spPr bwMode="auto">
          <a:xfrm rot="3192434">
            <a:off x="7519988" y="1512888"/>
            <a:ext cx="11144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Black Orchid Bar 2F</a:t>
            </a:r>
          </a:p>
          <a:p>
            <a:pPr>
              <a:spcBef>
                <a:spcPct val="50000"/>
              </a:spcBef>
            </a:pPr>
            <a:r>
              <a:rPr lang="en-US" sz="800"/>
              <a:t>Thai Orchid Rest 3F</a:t>
            </a:r>
          </a:p>
        </p:txBody>
      </p:sp>
      <p:sp>
        <p:nvSpPr>
          <p:cNvPr id="22778" name="Rectangle 443"/>
          <p:cNvSpPr>
            <a:spLocks noChangeArrowheads="1"/>
          </p:cNvSpPr>
          <p:nvPr/>
        </p:nvSpPr>
        <p:spPr bwMode="auto">
          <a:xfrm rot="3272264">
            <a:off x="7746207" y="1137444"/>
            <a:ext cx="22225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2779" name="Text Box 155"/>
          <p:cNvSpPr txBox="1">
            <a:spLocks noChangeArrowheads="1"/>
          </p:cNvSpPr>
          <p:nvPr/>
        </p:nvSpPr>
        <p:spPr bwMode="auto">
          <a:xfrm>
            <a:off x="1797050" y="3409950"/>
            <a:ext cx="8128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Pearl</a:t>
            </a:r>
          </a:p>
        </p:txBody>
      </p:sp>
      <p:sp>
        <p:nvSpPr>
          <p:cNvPr id="22780" name="Line 353"/>
          <p:cNvSpPr>
            <a:spLocks noChangeShapeType="1"/>
          </p:cNvSpPr>
          <p:nvPr/>
        </p:nvSpPr>
        <p:spPr bwMode="auto">
          <a:xfrm rot="5400000" flipH="1">
            <a:off x="1949450" y="3417888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781" name="Text Box 422"/>
          <p:cNvSpPr txBox="1">
            <a:spLocks noChangeArrowheads="1"/>
          </p:cNvSpPr>
          <p:nvPr/>
        </p:nvSpPr>
        <p:spPr bwMode="auto">
          <a:xfrm rot="5400000">
            <a:off x="1015207" y="3013869"/>
            <a:ext cx="609600" cy="306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Ace 1B</a:t>
            </a:r>
          </a:p>
        </p:txBody>
      </p:sp>
      <p:sp>
        <p:nvSpPr>
          <p:cNvPr id="22782" name="Text Box 425"/>
          <p:cNvSpPr txBox="1">
            <a:spLocks noChangeArrowheads="1"/>
          </p:cNvSpPr>
          <p:nvPr/>
        </p:nvSpPr>
        <p:spPr bwMode="auto">
          <a:xfrm rot="5400000">
            <a:off x="-144462" y="3195638"/>
            <a:ext cx="9906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Twilight Zone 4F</a:t>
            </a:r>
          </a:p>
        </p:txBody>
      </p:sp>
      <p:sp>
        <p:nvSpPr>
          <p:cNvPr id="22783" name="Text Box 420"/>
          <p:cNvSpPr txBox="1">
            <a:spLocks noChangeArrowheads="1"/>
          </p:cNvSpPr>
          <p:nvPr/>
        </p:nvSpPr>
        <p:spPr bwMode="auto">
          <a:xfrm rot="5400000">
            <a:off x="646113" y="3108325"/>
            <a:ext cx="820738" cy="306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Gold Fish  1F</a:t>
            </a:r>
          </a:p>
        </p:txBody>
      </p:sp>
      <p:sp>
        <p:nvSpPr>
          <p:cNvPr id="22784" name="Rectangle 419"/>
          <p:cNvSpPr>
            <a:spLocks noChangeArrowheads="1"/>
          </p:cNvSpPr>
          <p:nvPr/>
        </p:nvSpPr>
        <p:spPr bwMode="auto">
          <a:xfrm rot="5400000">
            <a:off x="200819" y="2653506"/>
            <a:ext cx="304800" cy="2428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39</a:t>
            </a:r>
          </a:p>
        </p:txBody>
      </p:sp>
      <p:sp>
        <p:nvSpPr>
          <p:cNvPr id="22785" name="Rectangle 421"/>
          <p:cNvSpPr>
            <a:spLocks noChangeArrowheads="1"/>
          </p:cNvSpPr>
          <p:nvPr/>
        </p:nvSpPr>
        <p:spPr bwMode="auto">
          <a:xfrm rot="5400000">
            <a:off x="1188244" y="2650331"/>
            <a:ext cx="304800" cy="2428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35</a:t>
            </a:r>
          </a:p>
        </p:txBody>
      </p:sp>
      <p:sp>
        <p:nvSpPr>
          <p:cNvPr id="22786" name="Rectangle 423"/>
          <p:cNvSpPr>
            <a:spLocks noChangeArrowheads="1"/>
          </p:cNvSpPr>
          <p:nvPr/>
        </p:nvSpPr>
        <p:spPr bwMode="auto">
          <a:xfrm rot="5400000">
            <a:off x="945357" y="2650331"/>
            <a:ext cx="304800" cy="2428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36</a:t>
            </a:r>
          </a:p>
        </p:txBody>
      </p:sp>
      <p:sp>
        <p:nvSpPr>
          <p:cNvPr id="22787" name="Rectangle 424"/>
          <p:cNvSpPr>
            <a:spLocks noChangeArrowheads="1"/>
          </p:cNvSpPr>
          <p:nvPr/>
        </p:nvSpPr>
        <p:spPr bwMode="auto">
          <a:xfrm rot="5400000">
            <a:off x="701676" y="2649537"/>
            <a:ext cx="304800" cy="2444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37</a:t>
            </a:r>
          </a:p>
        </p:txBody>
      </p:sp>
      <p:sp>
        <p:nvSpPr>
          <p:cNvPr id="22788" name="Rectangle 426"/>
          <p:cNvSpPr>
            <a:spLocks noChangeArrowheads="1"/>
          </p:cNvSpPr>
          <p:nvPr/>
        </p:nvSpPr>
        <p:spPr bwMode="auto">
          <a:xfrm rot="5400000">
            <a:off x="453232" y="2650331"/>
            <a:ext cx="304800" cy="2428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38</a:t>
            </a:r>
          </a:p>
        </p:txBody>
      </p:sp>
      <p:sp>
        <p:nvSpPr>
          <p:cNvPr id="22789" name="Freeform 287"/>
          <p:cNvSpPr>
            <a:spLocks/>
          </p:cNvSpPr>
          <p:nvPr/>
        </p:nvSpPr>
        <p:spPr bwMode="auto">
          <a:xfrm rot="5400000" flipH="1">
            <a:off x="136524" y="1943099"/>
            <a:ext cx="1516063" cy="1135063"/>
          </a:xfrm>
          <a:custGeom>
            <a:avLst/>
            <a:gdLst>
              <a:gd name="T0" fmla="*/ 0 w 816"/>
              <a:gd name="T1" fmla="*/ 2147483647 h 1152"/>
              <a:gd name="T2" fmla="*/ 0 w 816"/>
              <a:gd name="T3" fmla="*/ 0 h 1152"/>
              <a:gd name="T4" fmla="*/ 2147483647 w 816"/>
              <a:gd name="T5" fmla="*/ 0 h 1152"/>
              <a:gd name="T6" fmla="*/ 0 60000 65536"/>
              <a:gd name="T7" fmla="*/ 0 60000 65536"/>
              <a:gd name="T8" fmla="*/ 0 60000 65536"/>
              <a:gd name="T9" fmla="*/ 0 w 816"/>
              <a:gd name="T10" fmla="*/ 0 h 1152"/>
              <a:gd name="T11" fmla="*/ 816 w 816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152">
                <a:moveTo>
                  <a:pt x="0" y="1152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90" name="Rectangle 428"/>
          <p:cNvSpPr>
            <a:spLocks noChangeArrowheads="1"/>
          </p:cNvSpPr>
          <p:nvPr/>
        </p:nvSpPr>
        <p:spPr bwMode="auto">
          <a:xfrm rot="5400000">
            <a:off x="1236662" y="2347913"/>
            <a:ext cx="180975" cy="2159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2791" name="Text Box 268"/>
          <p:cNvSpPr txBox="1">
            <a:spLocks noChangeArrowheads="1"/>
          </p:cNvSpPr>
          <p:nvPr/>
        </p:nvSpPr>
        <p:spPr bwMode="auto">
          <a:xfrm>
            <a:off x="101600" y="2351088"/>
            <a:ext cx="1160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Jester’s 1F</a:t>
            </a:r>
          </a:p>
        </p:txBody>
      </p:sp>
      <p:sp>
        <p:nvSpPr>
          <p:cNvPr id="22792" name="Rectangle 399"/>
          <p:cNvSpPr>
            <a:spLocks noChangeArrowheads="1"/>
          </p:cNvSpPr>
          <p:nvPr/>
        </p:nvSpPr>
        <p:spPr bwMode="auto">
          <a:xfrm rot="5400000">
            <a:off x="4918869" y="6034882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2793" name="Text Box 414"/>
          <p:cNvSpPr txBox="1">
            <a:spLocks noChangeArrowheads="1"/>
          </p:cNvSpPr>
          <p:nvPr/>
        </p:nvSpPr>
        <p:spPr bwMode="auto">
          <a:xfrm rot="5400000">
            <a:off x="4563269" y="6547644"/>
            <a:ext cx="9144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86 1F</a:t>
            </a:r>
          </a:p>
        </p:txBody>
      </p:sp>
      <p:sp>
        <p:nvSpPr>
          <p:cNvPr id="22794" name="Rectangle 350"/>
          <p:cNvSpPr>
            <a:spLocks noChangeArrowheads="1"/>
          </p:cNvSpPr>
          <p:nvPr/>
        </p:nvSpPr>
        <p:spPr bwMode="auto">
          <a:xfrm rot="5400000">
            <a:off x="1835944" y="4883944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151</a:t>
            </a:r>
          </a:p>
        </p:txBody>
      </p:sp>
      <p:sp>
        <p:nvSpPr>
          <p:cNvPr id="22795" name="Text Box 293"/>
          <p:cNvSpPr txBox="1">
            <a:spLocks noChangeArrowheads="1"/>
          </p:cNvSpPr>
          <p:nvPr/>
        </p:nvSpPr>
        <p:spPr bwMode="auto">
          <a:xfrm rot="5400000">
            <a:off x="912813" y="4083050"/>
            <a:ext cx="1290637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25"/>
              </a:lnSpc>
              <a:spcBef>
                <a:spcPts val="800"/>
              </a:spcBef>
            </a:pPr>
            <a:r>
              <a:rPr lang="en-US" sz="800"/>
              <a:t>Day Club Trans 1F</a:t>
            </a:r>
          </a:p>
        </p:txBody>
      </p:sp>
      <p:sp>
        <p:nvSpPr>
          <p:cNvPr id="22796" name="Rectangle 292"/>
          <p:cNvSpPr>
            <a:spLocks noChangeArrowheads="1"/>
          </p:cNvSpPr>
          <p:nvPr/>
        </p:nvSpPr>
        <p:spPr bwMode="auto">
          <a:xfrm rot="5400000">
            <a:off x="943769" y="3563144"/>
            <a:ext cx="292100" cy="2587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41</a:t>
            </a:r>
          </a:p>
        </p:txBody>
      </p:sp>
      <p:sp>
        <p:nvSpPr>
          <p:cNvPr id="22797" name="Text Box 239"/>
          <p:cNvSpPr txBox="1">
            <a:spLocks noChangeArrowheads="1"/>
          </p:cNvSpPr>
          <p:nvPr/>
        </p:nvSpPr>
        <p:spPr bwMode="auto">
          <a:xfrm>
            <a:off x="-15875" y="3605213"/>
            <a:ext cx="973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/>
              <a:t>Trans 3F</a:t>
            </a:r>
          </a:p>
        </p:txBody>
      </p:sp>
      <p:sp>
        <p:nvSpPr>
          <p:cNvPr id="22798" name="Line 14"/>
          <p:cNvSpPr>
            <a:spLocks noChangeShapeType="1"/>
          </p:cNvSpPr>
          <p:nvPr/>
        </p:nvSpPr>
        <p:spPr bwMode="auto">
          <a:xfrm rot="2468947" flipH="1">
            <a:off x="6596063" y="1314450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799" name="Line 14"/>
          <p:cNvSpPr>
            <a:spLocks noChangeShapeType="1"/>
          </p:cNvSpPr>
          <p:nvPr/>
        </p:nvSpPr>
        <p:spPr bwMode="auto">
          <a:xfrm rot="2468947" flipH="1">
            <a:off x="6688138" y="1400175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0" name="Line 14"/>
          <p:cNvSpPr>
            <a:spLocks noChangeShapeType="1"/>
          </p:cNvSpPr>
          <p:nvPr/>
        </p:nvSpPr>
        <p:spPr bwMode="auto">
          <a:xfrm rot="2468947" flipH="1">
            <a:off x="6777038" y="1504950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1" name="Line 14"/>
          <p:cNvSpPr>
            <a:spLocks noChangeShapeType="1"/>
          </p:cNvSpPr>
          <p:nvPr/>
        </p:nvSpPr>
        <p:spPr bwMode="auto">
          <a:xfrm rot="2468947" flipH="1">
            <a:off x="6880225" y="1590675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2" name="Line 14"/>
          <p:cNvSpPr>
            <a:spLocks noChangeShapeType="1"/>
          </p:cNvSpPr>
          <p:nvPr/>
        </p:nvSpPr>
        <p:spPr bwMode="auto">
          <a:xfrm rot="2468947" flipH="1">
            <a:off x="6977063" y="1674813"/>
            <a:ext cx="10795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3" name="Line 14"/>
          <p:cNvSpPr>
            <a:spLocks noChangeShapeType="1"/>
          </p:cNvSpPr>
          <p:nvPr/>
        </p:nvSpPr>
        <p:spPr bwMode="auto">
          <a:xfrm rot="2468947" flipH="1">
            <a:off x="7069138" y="1771650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4" name="Line 14"/>
          <p:cNvSpPr>
            <a:spLocks noChangeShapeType="1"/>
          </p:cNvSpPr>
          <p:nvPr/>
        </p:nvSpPr>
        <p:spPr bwMode="auto">
          <a:xfrm rot="2468947" flipH="1">
            <a:off x="7192963" y="1865313"/>
            <a:ext cx="10795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5" name="Line 14"/>
          <p:cNvSpPr>
            <a:spLocks noChangeShapeType="1"/>
          </p:cNvSpPr>
          <p:nvPr/>
        </p:nvSpPr>
        <p:spPr bwMode="auto">
          <a:xfrm rot="2468947" flipH="1">
            <a:off x="7291388" y="1960563"/>
            <a:ext cx="10795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6" name="Line 14"/>
          <p:cNvSpPr>
            <a:spLocks noChangeShapeType="1"/>
          </p:cNvSpPr>
          <p:nvPr/>
        </p:nvSpPr>
        <p:spPr bwMode="auto">
          <a:xfrm rot="2468947" flipH="1">
            <a:off x="7402513" y="2047875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7" name="Line 14"/>
          <p:cNvSpPr>
            <a:spLocks noChangeShapeType="1"/>
          </p:cNvSpPr>
          <p:nvPr/>
        </p:nvSpPr>
        <p:spPr bwMode="auto">
          <a:xfrm rot="2468947" flipH="1">
            <a:off x="7512050" y="2143125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8" name="Line 14"/>
          <p:cNvSpPr>
            <a:spLocks noChangeShapeType="1"/>
          </p:cNvSpPr>
          <p:nvPr/>
        </p:nvSpPr>
        <p:spPr bwMode="auto">
          <a:xfrm rot="2468947" flipH="1">
            <a:off x="7624763" y="2255838"/>
            <a:ext cx="109537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09" name="Line 14"/>
          <p:cNvSpPr>
            <a:spLocks noChangeShapeType="1"/>
          </p:cNvSpPr>
          <p:nvPr/>
        </p:nvSpPr>
        <p:spPr bwMode="auto">
          <a:xfrm rot="2468947" flipH="1">
            <a:off x="7729538" y="2351088"/>
            <a:ext cx="10795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10" name="Line 14"/>
          <p:cNvSpPr>
            <a:spLocks noChangeShapeType="1"/>
          </p:cNvSpPr>
          <p:nvPr/>
        </p:nvSpPr>
        <p:spPr bwMode="auto">
          <a:xfrm rot="2468947" flipH="1">
            <a:off x="7853363" y="2447925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11" name="Line 14"/>
          <p:cNvSpPr>
            <a:spLocks noChangeShapeType="1"/>
          </p:cNvSpPr>
          <p:nvPr/>
        </p:nvSpPr>
        <p:spPr bwMode="auto">
          <a:xfrm rot="2468947" flipH="1">
            <a:off x="7956550" y="2563813"/>
            <a:ext cx="10795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12" name="Line 14"/>
          <p:cNvSpPr>
            <a:spLocks noChangeShapeType="1"/>
          </p:cNvSpPr>
          <p:nvPr/>
        </p:nvSpPr>
        <p:spPr bwMode="auto">
          <a:xfrm rot="2468947" flipH="1">
            <a:off x="8072438" y="2654300"/>
            <a:ext cx="107950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4" name="TextBox 283"/>
          <p:cNvSpPr txBox="1"/>
          <p:nvPr/>
        </p:nvSpPr>
        <p:spPr>
          <a:xfrm>
            <a:off x="2260600" y="-92796"/>
            <a:ext cx="1981200" cy="914401"/>
          </a:xfrm>
          <a:prstGeom prst="rect">
            <a:avLst/>
          </a:prstGeom>
        </p:spPr>
        <p:txBody>
          <a:bodyPr wrap="none" tIns="91440" bIns="91440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 smtClean="0">
                <a:ln w="127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USAG Yongsan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400" b="1" dirty="0" smtClean="0">
                <a:ln w="127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Off Limits Establishments</a:t>
            </a:r>
            <a:endParaRPr lang="en-US" sz="2400" b="1" dirty="0">
              <a:ln w="12700">
                <a:noFill/>
                <a:prstDash val="solid"/>
              </a:ln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6" name="Rectangle 49"/>
          <p:cNvSpPr>
            <a:spLocks noChangeArrowheads="1"/>
          </p:cNvSpPr>
          <p:nvPr/>
        </p:nvSpPr>
        <p:spPr bwMode="auto">
          <a:xfrm rot="-5400000">
            <a:off x="1644067" y="1341580"/>
            <a:ext cx="203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" name="Oval 50"/>
          <p:cNvSpPr>
            <a:spLocks noChangeArrowheads="1"/>
          </p:cNvSpPr>
          <p:nvPr/>
        </p:nvSpPr>
        <p:spPr bwMode="auto">
          <a:xfrm rot="-5400000">
            <a:off x="1508336" y="1477311"/>
            <a:ext cx="203200" cy="1349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" name="Oval 51"/>
          <p:cNvSpPr>
            <a:spLocks noChangeArrowheads="1"/>
          </p:cNvSpPr>
          <p:nvPr/>
        </p:nvSpPr>
        <p:spPr bwMode="auto">
          <a:xfrm rot="-5400000">
            <a:off x="1643273" y="1477311"/>
            <a:ext cx="203200" cy="1349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9" name="Oval 52"/>
          <p:cNvSpPr>
            <a:spLocks noChangeArrowheads="1"/>
          </p:cNvSpPr>
          <p:nvPr/>
        </p:nvSpPr>
        <p:spPr bwMode="auto">
          <a:xfrm rot="-5400000">
            <a:off x="1779005" y="1476517"/>
            <a:ext cx="203200" cy="1365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0" name="Rectangle 304"/>
          <p:cNvSpPr>
            <a:spLocks noChangeArrowheads="1"/>
          </p:cNvSpPr>
          <p:nvPr/>
        </p:nvSpPr>
        <p:spPr bwMode="auto">
          <a:xfrm>
            <a:off x="3659553" y="1110447"/>
            <a:ext cx="231185" cy="15777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91" name="Text Box 174"/>
          <p:cNvSpPr txBox="1">
            <a:spLocks noChangeArrowheads="1"/>
          </p:cNvSpPr>
          <p:nvPr/>
        </p:nvSpPr>
        <p:spPr bwMode="auto">
          <a:xfrm rot="21355961">
            <a:off x="3823563" y="1041982"/>
            <a:ext cx="1325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Circus 1F</a:t>
            </a:r>
            <a:endParaRPr lang="en-US" sz="800" dirty="0"/>
          </a:p>
        </p:txBody>
      </p:sp>
      <p:sp>
        <p:nvSpPr>
          <p:cNvPr id="292" name="Rectangle 304"/>
          <p:cNvSpPr>
            <a:spLocks noChangeArrowheads="1"/>
          </p:cNvSpPr>
          <p:nvPr/>
        </p:nvSpPr>
        <p:spPr bwMode="auto">
          <a:xfrm rot="20106384">
            <a:off x="8001000" y="106220"/>
            <a:ext cx="231185" cy="15777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93" name="Text Box 174"/>
          <p:cNvSpPr txBox="1">
            <a:spLocks noChangeArrowheads="1"/>
          </p:cNvSpPr>
          <p:nvPr/>
        </p:nvSpPr>
        <p:spPr bwMode="auto">
          <a:xfrm rot="21355961">
            <a:off x="8143492" y="2616"/>
            <a:ext cx="5504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Hub 1B</a:t>
            </a:r>
            <a:endParaRPr lang="en-US" sz="800" dirty="0"/>
          </a:p>
        </p:txBody>
      </p:sp>
      <p:sp>
        <p:nvSpPr>
          <p:cNvPr id="294" name="Rectangle 241"/>
          <p:cNvSpPr>
            <a:spLocks noChangeArrowheads="1"/>
          </p:cNvSpPr>
          <p:nvPr/>
        </p:nvSpPr>
        <p:spPr bwMode="auto">
          <a:xfrm rot="5400000">
            <a:off x="1186372" y="3854377"/>
            <a:ext cx="292099" cy="258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95" name="Text Box 141"/>
          <p:cNvSpPr txBox="1">
            <a:spLocks noChangeArrowheads="1"/>
          </p:cNvSpPr>
          <p:nvPr/>
        </p:nvSpPr>
        <p:spPr bwMode="auto">
          <a:xfrm>
            <a:off x="0" y="3906984"/>
            <a:ext cx="12160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Sake to Chill </a:t>
            </a:r>
            <a:r>
              <a:rPr lang="en-US" sz="800" dirty="0"/>
              <a:t>1F</a:t>
            </a:r>
          </a:p>
        </p:txBody>
      </p:sp>
      <p:sp>
        <p:nvSpPr>
          <p:cNvPr id="283" name="Rectangle 334"/>
          <p:cNvSpPr>
            <a:spLocks noChangeArrowheads="1"/>
          </p:cNvSpPr>
          <p:nvPr/>
        </p:nvSpPr>
        <p:spPr bwMode="auto">
          <a:xfrm rot="5400000">
            <a:off x="6760442" y="3108615"/>
            <a:ext cx="292100" cy="20781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96" name="Text Box 160"/>
          <p:cNvSpPr txBox="1">
            <a:spLocks noChangeArrowheads="1"/>
          </p:cNvSpPr>
          <p:nvPr/>
        </p:nvSpPr>
        <p:spPr bwMode="auto">
          <a:xfrm rot="5400000">
            <a:off x="6362350" y="2459990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Forest Queen 1F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 Box 270"/>
          <p:cNvSpPr txBox="1">
            <a:spLocks noChangeArrowheads="1"/>
          </p:cNvSpPr>
          <p:nvPr/>
        </p:nvSpPr>
        <p:spPr bwMode="auto">
          <a:xfrm rot="5400000">
            <a:off x="272658" y="2952586"/>
            <a:ext cx="1016000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Berlin</a:t>
            </a:r>
            <a:endParaRPr lang="en-US" sz="800" dirty="0"/>
          </a:p>
        </p:txBody>
      </p:sp>
      <p:sp>
        <p:nvSpPr>
          <p:cNvPr id="281" name="Text Box 338"/>
          <p:cNvSpPr txBox="1">
            <a:spLocks noChangeArrowheads="1"/>
          </p:cNvSpPr>
          <p:nvPr/>
        </p:nvSpPr>
        <p:spPr bwMode="auto">
          <a:xfrm>
            <a:off x="3396329" y="0"/>
            <a:ext cx="1655762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50B</a:t>
            </a:r>
            <a:endParaRPr lang="en-US" sz="800" dirty="0"/>
          </a:p>
        </p:txBody>
      </p:sp>
      <p:sp>
        <p:nvSpPr>
          <p:cNvPr id="277" name="Text Box 168"/>
          <p:cNvSpPr txBox="1">
            <a:spLocks noChangeArrowheads="1"/>
          </p:cNvSpPr>
          <p:nvPr/>
        </p:nvSpPr>
        <p:spPr bwMode="auto">
          <a:xfrm rot="5400000">
            <a:off x="1422263" y="2680717"/>
            <a:ext cx="1016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800" dirty="0" err="1" smtClean="0"/>
              <a:t>Tabom</a:t>
            </a:r>
            <a:r>
              <a:rPr lang="en-US" sz="800" dirty="0" smtClean="0"/>
              <a:t> Brazil 2F</a:t>
            </a:r>
          </a:p>
          <a:p>
            <a:pPr algn="r"/>
            <a:r>
              <a:rPr lang="en-US" sz="800" dirty="0" smtClean="0"/>
              <a:t>Dolce Vita 3F</a:t>
            </a:r>
            <a:endParaRPr lang="en-US" sz="800" dirty="0"/>
          </a:p>
        </p:txBody>
      </p:sp>
      <p:grpSp>
        <p:nvGrpSpPr>
          <p:cNvPr id="271" name="Group 270"/>
          <p:cNvGrpSpPr/>
          <p:nvPr/>
        </p:nvGrpSpPr>
        <p:grpSpPr>
          <a:xfrm>
            <a:off x="152400" y="0"/>
            <a:ext cx="1295400" cy="2133600"/>
            <a:chOff x="565620" y="0"/>
            <a:chExt cx="1295400" cy="2133600"/>
          </a:xfrm>
        </p:grpSpPr>
        <p:sp>
          <p:nvSpPr>
            <p:cNvPr id="273" name="Rectangle 272"/>
            <p:cNvSpPr/>
            <p:nvPr/>
          </p:nvSpPr>
          <p:spPr>
            <a:xfrm>
              <a:off x="565620" y="0"/>
              <a:ext cx="1295400" cy="21336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734" name="Text Box 40"/>
            <p:cNvSpPr txBox="1">
              <a:spLocks noChangeArrowheads="1"/>
            </p:cNvSpPr>
            <p:nvPr/>
          </p:nvSpPr>
          <p:spPr bwMode="auto">
            <a:xfrm>
              <a:off x="569661" y="1427883"/>
              <a:ext cx="11922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dirty="0"/>
                <a:t>NORTH</a:t>
              </a:r>
            </a:p>
          </p:txBody>
        </p:sp>
        <p:sp>
          <p:nvSpPr>
            <p:cNvPr id="23735" name="Line 41"/>
            <p:cNvSpPr>
              <a:spLocks noChangeShapeType="1"/>
            </p:cNvSpPr>
            <p:nvPr/>
          </p:nvSpPr>
          <p:spPr bwMode="auto">
            <a:xfrm flipH="1" flipV="1">
              <a:off x="1127301" y="914400"/>
              <a:ext cx="18472" cy="5218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4" name="Rectangle 273"/>
          <p:cNvSpPr/>
          <p:nvPr/>
        </p:nvSpPr>
        <p:spPr>
          <a:xfrm>
            <a:off x="1432101" y="5791200"/>
            <a:ext cx="1905000" cy="762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56" name="Text Box 279"/>
          <p:cNvSpPr txBox="1">
            <a:spLocks noChangeArrowheads="1"/>
          </p:cNvSpPr>
          <p:nvPr/>
        </p:nvSpPr>
        <p:spPr bwMode="auto">
          <a:xfrm>
            <a:off x="4067351" y="6167438"/>
            <a:ext cx="71120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Trans Show</a:t>
            </a:r>
          </a:p>
          <a:p>
            <a:r>
              <a:rPr lang="en-US" sz="800"/>
              <a:t>Pop  (B1)</a:t>
            </a:r>
          </a:p>
        </p:txBody>
      </p:sp>
      <p:sp>
        <p:nvSpPr>
          <p:cNvPr id="23557" name="Text Box 338"/>
          <p:cNvSpPr txBox="1">
            <a:spLocks noChangeArrowheads="1"/>
          </p:cNvSpPr>
          <p:nvPr/>
        </p:nvSpPr>
        <p:spPr bwMode="auto">
          <a:xfrm>
            <a:off x="3291064" y="284163"/>
            <a:ext cx="1655762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Bermuda Triangle 2F</a:t>
            </a:r>
          </a:p>
        </p:txBody>
      </p:sp>
      <p:sp>
        <p:nvSpPr>
          <p:cNvPr id="23558" name="Text Box 337" descr="Light upward diagonal"/>
          <p:cNvSpPr txBox="1">
            <a:spLocks noChangeArrowheads="1"/>
          </p:cNvSpPr>
          <p:nvPr/>
        </p:nvSpPr>
        <p:spPr bwMode="auto">
          <a:xfrm rot="5400000">
            <a:off x="4082432" y="1373982"/>
            <a:ext cx="536575" cy="4175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UNA 1F</a:t>
            </a:r>
          </a:p>
        </p:txBody>
      </p:sp>
      <p:sp>
        <p:nvSpPr>
          <p:cNvPr id="23559" name="Text Box 306"/>
          <p:cNvSpPr txBox="1">
            <a:spLocks noChangeArrowheads="1"/>
          </p:cNvSpPr>
          <p:nvPr/>
        </p:nvSpPr>
        <p:spPr bwMode="auto">
          <a:xfrm rot="5400000">
            <a:off x="8012289" y="5749925"/>
            <a:ext cx="812800" cy="266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Ace B</a:t>
            </a:r>
          </a:p>
        </p:txBody>
      </p:sp>
      <p:sp>
        <p:nvSpPr>
          <p:cNvPr id="23560" name="Text Box 271"/>
          <p:cNvSpPr txBox="1">
            <a:spLocks noChangeArrowheads="1"/>
          </p:cNvSpPr>
          <p:nvPr/>
        </p:nvSpPr>
        <p:spPr bwMode="auto">
          <a:xfrm rot="5400000">
            <a:off x="1225726" y="4630738"/>
            <a:ext cx="1016000" cy="266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McDonalds</a:t>
            </a:r>
          </a:p>
        </p:txBody>
      </p:sp>
      <p:sp>
        <p:nvSpPr>
          <p:cNvPr id="23561" name="Text Box 270"/>
          <p:cNvSpPr txBox="1">
            <a:spLocks noChangeArrowheads="1"/>
          </p:cNvSpPr>
          <p:nvPr/>
        </p:nvSpPr>
        <p:spPr bwMode="auto">
          <a:xfrm rot="5400000">
            <a:off x="718628" y="3190875"/>
            <a:ext cx="1016000" cy="266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Burger King</a:t>
            </a:r>
          </a:p>
        </p:txBody>
      </p:sp>
      <p:sp>
        <p:nvSpPr>
          <p:cNvPr id="23562" name="Text Box 348"/>
          <p:cNvSpPr txBox="1">
            <a:spLocks noChangeArrowheads="1"/>
          </p:cNvSpPr>
          <p:nvPr/>
        </p:nvSpPr>
        <p:spPr bwMode="auto">
          <a:xfrm>
            <a:off x="3256139" y="930275"/>
            <a:ext cx="131445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Ocean Lounge</a:t>
            </a:r>
          </a:p>
        </p:txBody>
      </p:sp>
      <p:sp>
        <p:nvSpPr>
          <p:cNvPr id="23563" name="Text Box 348"/>
          <p:cNvSpPr txBox="1">
            <a:spLocks noChangeArrowheads="1"/>
          </p:cNvSpPr>
          <p:nvPr/>
        </p:nvSpPr>
        <p:spPr bwMode="auto">
          <a:xfrm rot="5400000">
            <a:off x="3387901" y="1508125"/>
            <a:ext cx="1066800" cy="266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Buddha’s Belly 2F</a:t>
            </a:r>
          </a:p>
        </p:txBody>
      </p:sp>
      <p:sp>
        <p:nvSpPr>
          <p:cNvPr id="23564" name="Text Box 338"/>
          <p:cNvSpPr txBox="1">
            <a:spLocks noChangeArrowheads="1"/>
          </p:cNvSpPr>
          <p:nvPr/>
        </p:nvSpPr>
        <p:spPr bwMode="auto">
          <a:xfrm>
            <a:off x="3373614" y="439738"/>
            <a:ext cx="103346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dirty="0" err="1"/>
              <a:t>Loca</a:t>
            </a:r>
            <a:r>
              <a:rPr lang="en-US" sz="800" dirty="0"/>
              <a:t> </a:t>
            </a:r>
            <a:r>
              <a:rPr lang="en-US" sz="800" dirty="0" err="1"/>
              <a:t>Loca</a:t>
            </a:r>
            <a:r>
              <a:rPr lang="en-US" sz="800" dirty="0"/>
              <a:t> </a:t>
            </a:r>
            <a:r>
              <a:rPr lang="en-US" sz="800" dirty="0" smtClean="0"/>
              <a:t>1F</a:t>
            </a:r>
          </a:p>
          <a:p>
            <a:r>
              <a:rPr lang="en-US" sz="800" dirty="0" smtClean="0"/>
              <a:t>           My Chelsea</a:t>
            </a:r>
            <a:endParaRPr lang="en-US" sz="800" dirty="0"/>
          </a:p>
        </p:txBody>
      </p:sp>
      <p:sp>
        <p:nvSpPr>
          <p:cNvPr id="23566" name="Text Box 189"/>
          <p:cNvSpPr txBox="1">
            <a:spLocks noChangeArrowheads="1"/>
          </p:cNvSpPr>
          <p:nvPr/>
        </p:nvSpPr>
        <p:spPr bwMode="auto">
          <a:xfrm>
            <a:off x="5373276" y="370476"/>
            <a:ext cx="1108075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dirty="0"/>
              <a:t>9 </a:t>
            </a:r>
            <a:r>
              <a:rPr lang="en-US" sz="800" dirty="0" err="1"/>
              <a:t>Timo</a:t>
            </a:r>
            <a:r>
              <a:rPr lang="en-US" sz="800" dirty="0"/>
              <a:t> </a:t>
            </a:r>
            <a:r>
              <a:rPr lang="en-US" sz="800" dirty="0" smtClean="0"/>
              <a:t>2F</a:t>
            </a:r>
          </a:p>
          <a:p>
            <a:r>
              <a:rPr lang="en-US" sz="800" dirty="0" err="1" smtClean="0"/>
              <a:t>Toma</a:t>
            </a:r>
            <a:r>
              <a:rPr lang="en-US" sz="800" dirty="0" smtClean="0"/>
              <a:t> </a:t>
            </a:r>
            <a:r>
              <a:rPr lang="en-US" sz="800" dirty="0" err="1" smtClean="0"/>
              <a:t>Tillo</a:t>
            </a:r>
            <a:r>
              <a:rPr lang="en-US" sz="800" dirty="0" smtClean="0"/>
              <a:t> 1F</a:t>
            </a:r>
            <a:endParaRPr lang="en-US" sz="800" dirty="0"/>
          </a:p>
        </p:txBody>
      </p:sp>
      <p:sp>
        <p:nvSpPr>
          <p:cNvPr id="23567" name="Text Box 340"/>
          <p:cNvSpPr txBox="1">
            <a:spLocks noChangeArrowheads="1"/>
          </p:cNvSpPr>
          <p:nvPr/>
        </p:nvSpPr>
        <p:spPr bwMode="auto">
          <a:xfrm>
            <a:off x="3895725" y="771427"/>
            <a:ext cx="844550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 </a:t>
            </a:r>
            <a:r>
              <a:rPr lang="en-US" sz="800" dirty="0" smtClean="0"/>
              <a:t>Virgine</a:t>
            </a:r>
            <a:r>
              <a:rPr lang="en-US" sz="800" dirty="0" smtClean="0"/>
              <a:t>1F</a:t>
            </a:r>
            <a:endParaRPr lang="en-US" sz="800" dirty="0"/>
          </a:p>
        </p:txBody>
      </p:sp>
      <p:sp>
        <p:nvSpPr>
          <p:cNvPr id="23569" name="Text Box 189"/>
          <p:cNvSpPr txBox="1">
            <a:spLocks noChangeArrowheads="1"/>
          </p:cNvSpPr>
          <p:nvPr/>
        </p:nvSpPr>
        <p:spPr bwMode="auto">
          <a:xfrm>
            <a:off x="5230303" y="942681"/>
            <a:ext cx="725488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Globe 2F</a:t>
            </a:r>
            <a:endParaRPr lang="en-US" sz="800" dirty="0"/>
          </a:p>
        </p:txBody>
      </p:sp>
      <p:sp>
        <p:nvSpPr>
          <p:cNvPr id="23570" name="Text Box 3"/>
          <p:cNvSpPr txBox="1">
            <a:spLocks noChangeArrowheads="1"/>
          </p:cNvSpPr>
          <p:nvPr/>
        </p:nvSpPr>
        <p:spPr bwMode="auto">
          <a:xfrm rot="5400000">
            <a:off x="2413176" y="187325"/>
            <a:ext cx="657225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Thai Restaurant</a:t>
            </a:r>
            <a:endParaRPr lang="en-US" sz="800">
              <a:solidFill>
                <a:srgbClr val="FF0000"/>
              </a:solidFill>
            </a:endParaRPr>
          </a:p>
        </p:txBody>
      </p:sp>
      <p:sp>
        <p:nvSpPr>
          <p:cNvPr id="23571" name="Line 4"/>
          <p:cNvSpPr>
            <a:spLocks noChangeShapeType="1"/>
          </p:cNvSpPr>
          <p:nvPr/>
        </p:nvSpPr>
        <p:spPr bwMode="auto">
          <a:xfrm rot="5400000" flipV="1">
            <a:off x="5025407" y="200819"/>
            <a:ext cx="1588" cy="7467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Rectangle 11" descr="Light upward diagonal"/>
          <p:cNvSpPr>
            <a:spLocks noChangeArrowheads="1"/>
          </p:cNvSpPr>
          <p:nvPr/>
        </p:nvSpPr>
        <p:spPr bwMode="auto">
          <a:xfrm rot="5400000">
            <a:off x="3529983" y="2359818"/>
            <a:ext cx="1752600" cy="563563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573" name="Rectangle 15" descr="Wide upward diagonal"/>
          <p:cNvSpPr>
            <a:spLocks noChangeArrowheads="1"/>
          </p:cNvSpPr>
          <p:nvPr/>
        </p:nvSpPr>
        <p:spPr bwMode="auto">
          <a:xfrm rot="5400000">
            <a:off x="5846145" y="4204494"/>
            <a:ext cx="304800" cy="150812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16"/>
          <p:cNvSpPr>
            <a:spLocks noChangeArrowheads="1"/>
          </p:cNvSpPr>
          <p:nvPr/>
        </p:nvSpPr>
        <p:spPr bwMode="auto">
          <a:xfrm rot="5400000">
            <a:off x="4230070" y="4425156"/>
            <a:ext cx="3048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23575" name="Text Box 18"/>
          <p:cNvSpPr txBox="1">
            <a:spLocks noChangeArrowheads="1"/>
          </p:cNvSpPr>
          <p:nvPr/>
        </p:nvSpPr>
        <p:spPr bwMode="auto">
          <a:xfrm rot="5400000">
            <a:off x="-122855" y="5320507"/>
            <a:ext cx="21288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 ITAEWON ARCH</a:t>
            </a:r>
          </a:p>
        </p:txBody>
      </p:sp>
      <p:sp>
        <p:nvSpPr>
          <p:cNvPr id="23576" name="Text Box 19"/>
          <p:cNvSpPr txBox="1">
            <a:spLocks noChangeArrowheads="1"/>
          </p:cNvSpPr>
          <p:nvPr/>
        </p:nvSpPr>
        <p:spPr bwMode="auto">
          <a:xfrm>
            <a:off x="4926189" y="4579938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dirty="0" err="1" smtClean="0"/>
              <a:t>Quiznos</a:t>
            </a:r>
            <a:endParaRPr lang="en-US" sz="800" dirty="0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 rot="-5400000">
            <a:off x="8425833" y="3752056"/>
            <a:ext cx="195262" cy="314325"/>
            <a:chOff x="3216" y="5136"/>
            <a:chExt cx="96" cy="288"/>
          </a:xfrm>
        </p:grpSpPr>
        <p:sp>
          <p:nvSpPr>
            <p:cNvPr id="23820" name="Rectangle 21"/>
            <p:cNvSpPr>
              <a:spLocks noChangeArrowheads="1"/>
            </p:cNvSpPr>
            <p:nvPr/>
          </p:nvSpPr>
          <p:spPr bwMode="auto">
            <a:xfrm>
              <a:off x="3216" y="5136"/>
              <a:ext cx="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21" name="Oval 22"/>
            <p:cNvSpPr>
              <a:spLocks noChangeArrowheads="1"/>
            </p:cNvSpPr>
            <p:nvPr/>
          </p:nvSpPr>
          <p:spPr bwMode="auto">
            <a:xfrm>
              <a:off x="3216" y="51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22" name="Oval 23"/>
            <p:cNvSpPr>
              <a:spLocks noChangeArrowheads="1"/>
            </p:cNvSpPr>
            <p:nvPr/>
          </p:nvSpPr>
          <p:spPr bwMode="auto">
            <a:xfrm>
              <a:off x="3216" y="523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23" name="Oval 24"/>
            <p:cNvSpPr>
              <a:spLocks noChangeArrowheads="1"/>
            </p:cNvSpPr>
            <p:nvPr/>
          </p:nvSpPr>
          <p:spPr bwMode="auto">
            <a:xfrm>
              <a:off x="3216" y="532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78" name="Rectangle 35"/>
          <p:cNvSpPr>
            <a:spLocks noChangeArrowheads="1"/>
          </p:cNvSpPr>
          <p:nvPr/>
        </p:nvSpPr>
        <p:spPr bwMode="auto">
          <a:xfrm rot="5400000">
            <a:off x="5604845" y="41743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25</a:t>
            </a:r>
          </a:p>
        </p:txBody>
      </p:sp>
      <p:sp>
        <p:nvSpPr>
          <p:cNvPr id="23579" name="Rectangle 36" descr="Wide upward diagonal"/>
          <p:cNvSpPr>
            <a:spLocks noChangeArrowheads="1"/>
          </p:cNvSpPr>
          <p:nvPr/>
        </p:nvSpPr>
        <p:spPr bwMode="auto">
          <a:xfrm rot="1998338">
            <a:off x="5116689" y="4170363"/>
            <a:ext cx="192087" cy="428625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Line 52"/>
          <p:cNvSpPr>
            <a:spLocks noChangeShapeType="1"/>
          </p:cNvSpPr>
          <p:nvPr/>
        </p:nvSpPr>
        <p:spPr bwMode="auto">
          <a:xfrm rot="5400000" flipH="1" flipV="1">
            <a:off x="2737026" y="24638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59"/>
          <p:cNvSpPr>
            <a:spLocks noChangeArrowheads="1"/>
          </p:cNvSpPr>
          <p:nvPr/>
        </p:nvSpPr>
        <p:spPr bwMode="auto">
          <a:xfrm rot="5400000">
            <a:off x="8281370" y="5282406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35</a:t>
            </a:r>
          </a:p>
        </p:txBody>
      </p:sp>
      <p:sp>
        <p:nvSpPr>
          <p:cNvPr id="23582" name="Rectangle 62"/>
          <p:cNvSpPr>
            <a:spLocks noChangeArrowheads="1"/>
          </p:cNvSpPr>
          <p:nvPr/>
        </p:nvSpPr>
        <p:spPr bwMode="auto">
          <a:xfrm rot="5400000">
            <a:off x="8281370" y="46823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33</a:t>
            </a:r>
          </a:p>
        </p:txBody>
      </p:sp>
      <p:sp>
        <p:nvSpPr>
          <p:cNvPr id="23583" name="Rectangle 64"/>
          <p:cNvSpPr>
            <a:spLocks noChangeArrowheads="1"/>
          </p:cNvSpPr>
          <p:nvPr/>
        </p:nvSpPr>
        <p:spPr bwMode="auto">
          <a:xfrm rot="5400000">
            <a:off x="8367889" y="6470650"/>
            <a:ext cx="2032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40</a:t>
            </a:r>
          </a:p>
        </p:txBody>
      </p:sp>
      <p:sp>
        <p:nvSpPr>
          <p:cNvPr id="23584" name="Rectangle 65"/>
          <p:cNvSpPr>
            <a:spLocks noChangeArrowheads="1"/>
          </p:cNvSpPr>
          <p:nvPr/>
        </p:nvSpPr>
        <p:spPr bwMode="auto">
          <a:xfrm rot="5400000">
            <a:off x="8367889" y="6673850"/>
            <a:ext cx="2032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42</a:t>
            </a:r>
          </a:p>
        </p:txBody>
      </p:sp>
      <p:sp>
        <p:nvSpPr>
          <p:cNvPr id="23585" name="Rectangle 68"/>
          <p:cNvSpPr>
            <a:spLocks noChangeArrowheads="1"/>
          </p:cNvSpPr>
          <p:nvPr/>
        </p:nvSpPr>
        <p:spPr bwMode="auto">
          <a:xfrm rot="5400000">
            <a:off x="3596658" y="4207669"/>
            <a:ext cx="3048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23586" name="Rectangle 69"/>
          <p:cNvSpPr>
            <a:spLocks noChangeArrowheads="1"/>
          </p:cNvSpPr>
          <p:nvPr/>
        </p:nvSpPr>
        <p:spPr bwMode="auto">
          <a:xfrm rot="5400000">
            <a:off x="3209308" y="4172744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</a:t>
            </a:r>
          </a:p>
        </p:txBody>
      </p:sp>
      <p:sp>
        <p:nvSpPr>
          <p:cNvPr id="23587" name="Rectangle 70" descr="Wide upward diagonal"/>
          <p:cNvSpPr>
            <a:spLocks noChangeArrowheads="1"/>
          </p:cNvSpPr>
          <p:nvPr/>
        </p:nvSpPr>
        <p:spPr bwMode="auto">
          <a:xfrm rot="5400000">
            <a:off x="2788620" y="4207669"/>
            <a:ext cx="304800" cy="141288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/>
          </a:p>
        </p:txBody>
      </p:sp>
      <p:sp>
        <p:nvSpPr>
          <p:cNvPr id="23588" name="AutoShape 73"/>
          <p:cNvSpPr>
            <a:spLocks noChangeArrowheads="1"/>
          </p:cNvSpPr>
          <p:nvPr/>
        </p:nvSpPr>
        <p:spPr bwMode="auto">
          <a:xfrm rot="5400000">
            <a:off x="195439" y="3513137"/>
            <a:ext cx="976312" cy="9699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537 w 21600"/>
              <a:gd name="T13" fmla="*/ 0 h 21600"/>
              <a:gd name="T14" fmla="*/ 21063 w 21600"/>
              <a:gd name="T15" fmla="*/ 85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4560" y="6928"/>
                </a:moveTo>
                <a:cubicBezTo>
                  <a:pt x="5899" y="4769"/>
                  <a:pt x="8259" y="3456"/>
                  <a:pt x="10800" y="3457"/>
                </a:cubicBezTo>
                <a:cubicBezTo>
                  <a:pt x="13340" y="3457"/>
                  <a:pt x="15700" y="4769"/>
                  <a:pt x="17039" y="6928"/>
                </a:cubicBezTo>
                <a:lnTo>
                  <a:pt x="19976" y="5105"/>
                </a:lnTo>
                <a:cubicBezTo>
                  <a:pt x="18006" y="1931"/>
                  <a:pt x="14536" y="-1"/>
                  <a:pt x="10799" y="0"/>
                </a:cubicBezTo>
                <a:cubicBezTo>
                  <a:pt x="7063" y="0"/>
                  <a:pt x="3593" y="1931"/>
                  <a:pt x="1623" y="5105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Line 76"/>
          <p:cNvSpPr>
            <a:spLocks noChangeShapeType="1"/>
          </p:cNvSpPr>
          <p:nvPr/>
        </p:nvSpPr>
        <p:spPr bwMode="auto">
          <a:xfrm rot="5400000" flipV="1">
            <a:off x="6782770" y="6646069"/>
            <a:ext cx="41910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0" name="Rectangle 81"/>
          <p:cNvSpPr>
            <a:spLocks noChangeArrowheads="1"/>
          </p:cNvSpPr>
          <p:nvPr/>
        </p:nvSpPr>
        <p:spPr bwMode="auto">
          <a:xfrm rot="5400000">
            <a:off x="1148733" y="4707731"/>
            <a:ext cx="4064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</a:t>
            </a:r>
          </a:p>
        </p:txBody>
      </p:sp>
      <p:sp>
        <p:nvSpPr>
          <p:cNvPr id="23591" name="Rectangle 84"/>
          <p:cNvSpPr>
            <a:spLocks noChangeArrowheads="1"/>
          </p:cNvSpPr>
          <p:nvPr/>
        </p:nvSpPr>
        <p:spPr bwMode="auto">
          <a:xfrm rot="5400000">
            <a:off x="2660826" y="773113"/>
            <a:ext cx="203200" cy="139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83</a:t>
            </a:r>
          </a:p>
        </p:txBody>
      </p:sp>
      <p:sp>
        <p:nvSpPr>
          <p:cNvPr id="23592" name="Text Box 86"/>
          <p:cNvSpPr txBox="1">
            <a:spLocks noChangeArrowheads="1"/>
          </p:cNvSpPr>
          <p:nvPr/>
        </p:nvSpPr>
        <p:spPr bwMode="auto">
          <a:xfrm rot="5400000">
            <a:off x="6861352" y="4392612"/>
            <a:ext cx="1841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800"/>
          </a:p>
        </p:txBody>
      </p:sp>
      <p:sp>
        <p:nvSpPr>
          <p:cNvPr id="23593" name="Text Box 88"/>
          <p:cNvSpPr txBox="1">
            <a:spLocks noChangeArrowheads="1"/>
          </p:cNvSpPr>
          <p:nvPr/>
        </p:nvSpPr>
        <p:spPr bwMode="auto">
          <a:xfrm rot="5400000">
            <a:off x="4002263" y="2066926"/>
            <a:ext cx="766763" cy="4175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HAMILTON</a:t>
            </a:r>
          </a:p>
          <a:p>
            <a:r>
              <a:rPr lang="en-US" sz="800"/>
              <a:t>HOTEL</a:t>
            </a:r>
          </a:p>
        </p:txBody>
      </p:sp>
      <p:sp>
        <p:nvSpPr>
          <p:cNvPr id="23594" name="Line 91"/>
          <p:cNvSpPr>
            <a:spLocks noChangeShapeType="1"/>
          </p:cNvSpPr>
          <p:nvPr/>
        </p:nvSpPr>
        <p:spPr bwMode="auto">
          <a:xfrm rot="5400000" flipV="1">
            <a:off x="-270384" y="1801812"/>
            <a:ext cx="3619500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5" name="Rectangle 96"/>
          <p:cNvSpPr>
            <a:spLocks noChangeArrowheads="1"/>
          </p:cNvSpPr>
          <p:nvPr/>
        </p:nvSpPr>
        <p:spPr bwMode="auto">
          <a:xfrm rot="5400000">
            <a:off x="4301508" y="6531769"/>
            <a:ext cx="3048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11</a:t>
            </a:r>
          </a:p>
        </p:txBody>
      </p:sp>
      <p:sp>
        <p:nvSpPr>
          <p:cNvPr id="23596" name="Rectangle 97"/>
          <p:cNvSpPr>
            <a:spLocks noChangeArrowheads="1"/>
          </p:cNvSpPr>
          <p:nvPr/>
        </p:nvSpPr>
        <p:spPr bwMode="auto">
          <a:xfrm rot="5400000">
            <a:off x="5031758" y="6471444"/>
            <a:ext cx="203200" cy="21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14</a:t>
            </a:r>
          </a:p>
        </p:txBody>
      </p:sp>
      <p:sp>
        <p:nvSpPr>
          <p:cNvPr id="23597" name="Text Box 106"/>
          <p:cNvSpPr txBox="1">
            <a:spLocks noChangeArrowheads="1"/>
          </p:cNvSpPr>
          <p:nvPr/>
        </p:nvSpPr>
        <p:spPr bwMode="auto">
          <a:xfrm rot="5400000">
            <a:off x="1085233" y="5896768"/>
            <a:ext cx="12192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3598" name="Text Box 107"/>
          <p:cNvSpPr txBox="1">
            <a:spLocks noChangeArrowheads="1"/>
          </p:cNvSpPr>
          <p:nvPr/>
        </p:nvSpPr>
        <p:spPr bwMode="auto">
          <a:xfrm rot="5400000">
            <a:off x="778051" y="5381853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Roscoe’s  </a:t>
            </a:r>
            <a:r>
              <a:rPr lang="en-US" sz="800" dirty="0"/>
              <a:t>B1</a:t>
            </a:r>
          </a:p>
        </p:txBody>
      </p:sp>
      <p:sp>
        <p:nvSpPr>
          <p:cNvPr id="23599" name="Text Box 109"/>
          <p:cNvSpPr txBox="1">
            <a:spLocks noChangeArrowheads="1"/>
          </p:cNvSpPr>
          <p:nvPr/>
        </p:nvSpPr>
        <p:spPr bwMode="auto">
          <a:xfrm rot="5400000">
            <a:off x="2513983" y="4637881"/>
            <a:ext cx="8128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Outback </a:t>
            </a:r>
          </a:p>
        </p:txBody>
      </p:sp>
      <p:sp>
        <p:nvSpPr>
          <p:cNvPr id="23600" name="Text Box 110"/>
          <p:cNvSpPr txBox="1">
            <a:spLocks noChangeArrowheads="1"/>
          </p:cNvSpPr>
          <p:nvPr/>
        </p:nvSpPr>
        <p:spPr bwMode="auto">
          <a:xfrm rot="5400000">
            <a:off x="2902920" y="4650582"/>
            <a:ext cx="12192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Nashville 2F/4F</a:t>
            </a:r>
          </a:p>
        </p:txBody>
      </p:sp>
      <p:sp>
        <p:nvSpPr>
          <p:cNvPr id="23601" name="Text Box 111"/>
          <p:cNvSpPr txBox="1">
            <a:spLocks noChangeArrowheads="1"/>
          </p:cNvSpPr>
          <p:nvPr/>
        </p:nvSpPr>
        <p:spPr bwMode="auto">
          <a:xfrm rot="5400000">
            <a:off x="3225183" y="4749006"/>
            <a:ext cx="10160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Seoul Pub 2F</a:t>
            </a:r>
          </a:p>
        </p:txBody>
      </p:sp>
      <p:sp>
        <p:nvSpPr>
          <p:cNvPr id="23602" name="Text Box 112"/>
          <p:cNvSpPr txBox="1">
            <a:spLocks noChangeArrowheads="1"/>
          </p:cNvSpPr>
          <p:nvPr/>
        </p:nvSpPr>
        <p:spPr bwMode="auto">
          <a:xfrm rot="5400000">
            <a:off x="3656189" y="5153025"/>
            <a:ext cx="1422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Gecko’s Terrace 2F</a:t>
            </a:r>
          </a:p>
        </p:txBody>
      </p:sp>
      <p:sp>
        <p:nvSpPr>
          <p:cNvPr id="23603" name="Text Box 113"/>
          <p:cNvSpPr txBox="1">
            <a:spLocks noChangeArrowheads="1"/>
          </p:cNvSpPr>
          <p:nvPr/>
        </p:nvSpPr>
        <p:spPr bwMode="auto">
          <a:xfrm rot="5400000">
            <a:off x="3637933" y="6749256"/>
            <a:ext cx="10160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Julian 3F</a:t>
            </a:r>
          </a:p>
        </p:txBody>
      </p:sp>
      <p:sp>
        <p:nvSpPr>
          <p:cNvPr id="23605" name="Text Box 115"/>
          <p:cNvSpPr txBox="1">
            <a:spLocks noChangeArrowheads="1"/>
          </p:cNvSpPr>
          <p:nvPr/>
        </p:nvSpPr>
        <p:spPr bwMode="auto">
          <a:xfrm rot="5400000">
            <a:off x="5069064" y="4894263"/>
            <a:ext cx="1320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JaVezz 3F</a:t>
            </a:r>
          </a:p>
        </p:txBody>
      </p:sp>
      <p:sp>
        <p:nvSpPr>
          <p:cNvPr id="23606" name="Text Box 116"/>
          <p:cNvSpPr txBox="1">
            <a:spLocks noChangeArrowheads="1"/>
          </p:cNvSpPr>
          <p:nvPr/>
        </p:nvSpPr>
        <p:spPr bwMode="auto">
          <a:xfrm rot="5400000">
            <a:off x="6116814" y="4630738"/>
            <a:ext cx="812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Oasis 2F</a:t>
            </a:r>
          </a:p>
        </p:txBody>
      </p:sp>
      <p:sp>
        <p:nvSpPr>
          <p:cNvPr id="23607" name="Text Box 117"/>
          <p:cNvSpPr txBox="1">
            <a:spLocks noChangeArrowheads="1"/>
          </p:cNvSpPr>
          <p:nvPr/>
        </p:nvSpPr>
        <p:spPr bwMode="auto">
          <a:xfrm rot="5400000">
            <a:off x="6146976" y="4425950"/>
            <a:ext cx="1066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Clothing Store 1F</a:t>
            </a:r>
          </a:p>
        </p:txBody>
      </p:sp>
      <p:sp>
        <p:nvSpPr>
          <p:cNvPr id="23608" name="Text Box 118"/>
          <p:cNvSpPr txBox="1">
            <a:spLocks noChangeArrowheads="1"/>
          </p:cNvSpPr>
          <p:nvPr/>
        </p:nvSpPr>
        <p:spPr bwMode="auto">
          <a:xfrm>
            <a:off x="6632751" y="5087938"/>
            <a:ext cx="914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 PC Bong 3F</a:t>
            </a:r>
          </a:p>
        </p:txBody>
      </p:sp>
      <p:sp>
        <p:nvSpPr>
          <p:cNvPr id="23609" name="Text Box 120"/>
          <p:cNvSpPr txBox="1">
            <a:spLocks noChangeArrowheads="1"/>
          </p:cNvSpPr>
          <p:nvPr/>
        </p:nvSpPr>
        <p:spPr bwMode="auto">
          <a:xfrm rot="5400000">
            <a:off x="6967714" y="4356100"/>
            <a:ext cx="812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U.N.  1B</a:t>
            </a:r>
          </a:p>
        </p:txBody>
      </p:sp>
      <p:sp>
        <p:nvSpPr>
          <p:cNvPr id="23610" name="Text Box 131"/>
          <p:cNvSpPr txBox="1">
            <a:spLocks noChangeArrowheads="1"/>
          </p:cNvSpPr>
          <p:nvPr/>
        </p:nvSpPr>
        <p:spPr bwMode="auto">
          <a:xfrm>
            <a:off x="7313789" y="5083175"/>
            <a:ext cx="877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Loft 3F</a:t>
            </a:r>
          </a:p>
        </p:txBody>
      </p:sp>
      <p:sp>
        <p:nvSpPr>
          <p:cNvPr id="23611" name="Text Box 132"/>
          <p:cNvSpPr txBox="1">
            <a:spLocks noChangeArrowheads="1"/>
          </p:cNvSpPr>
          <p:nvPr/>
        </p:nvSpPr>
        <p:spPr bwMode="auto">
          <a:xfrm>
            <a:off x="7871001" y="6610350"/>
            <a:ext cx="519113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Aura 1F</a:t>
            </a:r>
          </a:p>
        </p:txBody>
      </p:sp>
      <p:sp>
        <p:nvSpPr>
          <p:cNvPr id="23612" name="Text Box 134"/>
          <p:cNvSpPr txBox="1">
            <a:spLocks noChangeArrowheads="1"/>
          </p:cNvSpPr>
          <p:nvPr/>
        </p:nvSpPr>
        <p:spPr bwMode="auto">
          <a:xfrm>
            <a:off x="7231239" y="6700838"/>
            <a:ext cx="825500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Trans Café  1F</a:t>
            </a:r>
          </a:p>
        </p:txBody>
      </p:sp>
      <p:sp>
        <p:nvSpPr>
          <p:cNvPr id="23613" name="Text Box 136"/>
          <p:cNvSpPr txBox="1">
            <a:spLocks noChangeArrowheads="1"/>
          </p:cNvSpPr>
          <p:nvPr/>
        </p:nvSpPr>
        <p:spPr bwMode="auto">
          <a:xfrm>
            <a:off x="5710414" y="6696075"/>
            <a:ext cx="882650" cy="214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Pretty Ketty 1F</a:t>
            </a:r>
          </a:p>
        </p:txBody>
      </p:sp>
      <p:sp>
        <p:nvSpPr>
          <p:cNvPr id="23614" name="Text Box 137"/>
          <p:cNvSpPr txBox="1">
            <a:spLocks noChangeArrowheads="1"/>
          </p:cNvSpPr>
          <p:nvPr/>
        </p:nvSpPr>
        <p:spPr bwMode="auto">
          <a:xfrm>
            <a:off x="5697714" y="6211888"/>
            <a:ext cx="850900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Korean Rest. 1F</a:t>
            </a:r>
          </a:p>
        </p:txBody>
      </p:sp>
      <p:sp>
        <p:nvSpPr>
          <p:cNvPr id="23615" name="Rectangle 139"/>
          <p:cNvSpPr>
            <a:spLocks noChangeArrowheads="1"/>
          </p:cNvSpPr>
          <p:nvPr/>
        </p:nvSpPr>
        <p:spPr bwMode="auto">
          <a:xfrm rot="5400000">
            <a:off x="7471745" y="6520656"/>
            <a:ext cx="304800" cy="1412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19</a:t>
            </a:r>
          </a:p>
        </p:txBody>
      </p:sp>
      <p:sp>
        <p:nvSpPr>
          <p:cNvPr id="23616" name="Rectangle 141"/>
          <p:cNvSpPr>
            <a:spLocks noChangeArrowheads="1"/>
          </p:cNvSpPr>
          <p:nvPr/>
        </p:nvSpPr>
        <p:spPr bwMode="auto">
          <a:xfrm rot="5400000">
            <a:off x="6133483" y="6520656"/>
            <a:ext cx="304800" cy="1412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16</a:t>
            </a:r>
          </a:p>
        </p:txBody>
      </p:sp>
      <p:sp>
        <p:nvSpPr>
          <p:cNvPr id="23617" name="Rectangle 142"/>
          <p:cNvSpPr>
            <a:spLocks noChangeArrowheads="1"/>
          </p:cNvSpPr>
          <p:nvPr/>
        </p:nvSpPr>
        <p:spPr bwMode="auto">
          <a:xfrm rot="5400000">
            <a:off x="5957270" y="6485731"/>
            <a:ext cx="304800" cy="211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15</a:t>
            </a:r>
          </a:p>
        </p:txBody>
      </p:sp>
      <p:sp>
        <p:nvSpPr>
          <p:cNvPr id="23618" name="Line 154"/>
          <p:cNvSpPr>
            <a:spLocks noChangeShapeType="1"/>
          </p:cNvSpPr>
          <p:nvPr/>
        </p:nvSpPr>
        <p:spPr bwMode="auto">
          <a:xfrm rot="5400000" flipH="1">
            <a:off x="3606976" y="24511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9" name="Text Box 159"/>
          <p:cNvSpPr txBox="1">
            <a:spLocks noChangeArrowheads="1"/>
          </p:cNvSpPr>
          <p:nvPr/>
        </p:nvSpPr>
        <p:spPr bwMode="auto">
          <a:xfrm>
            <a:off x="8399639" y="1446213"/>
            <a:ext cx="962025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Arvorig 1F</a:t>
            </a:r>
          </a:p>
        </p:txBody>
      </p:sp>
      <p:sp>
        <p:nvSpPr>
          <p:cNvPr id="23620" name="Rectangle 161"/>
          <p:cNvSpPr>
            <a:spLocks noChangeArrowheads="1"/>
          </p:cNvSpPr>
          <p:nvPr/>
        </p:nvSpPr>
        <p:spPr bwMode="auto">
          <a:xfrm rot="5400000">
            <a:off x="5137326" y="1201738"/>
            <a:ext cx="252413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67</a:t>
            </a:r>
          </a:p>
        </p:txBody>
      </p:sp>
      <p:sp>
        <p:nvSpPr>
          <p:cNvPr id="23621" name="Text Box 163"/>
          <p:cNvSpPr txBox="1">
            <a:spLocks noChangeArrowheads="1"/>
          </p:cNvSpPr>
          <p:nvPr/>
        </p:nvSpPr>
        <p:spPr bwMode="auto">
          <a:xfrm rot="5400000">
            <a:off x="5041283" y="2572543"/>
            <a:ext cx="8128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Ocean 2F</a:t>
            </a:r>
          </a:p>
        </p:txBody>
      </p:sp>
      <p:sp>
        <p:nvSpPr>
          <p:cNvPr id="23622" name="Text Box 167"/>
          <p:cNvSpPr txBox="1">
            <a:spLocks noChangeArrowheads="1"/>
          </p:cNvSpPr>
          <p:nvPr/>
        </p:nvSpPr>
        <p:spPr bwMode="auto">
          <a:xfrm rot="5400000">
            <a:off x="1497297" y="1569244"/>
            <a:ext cx="914400" cy="265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Bless U 1F</a:t>
            </a:r>
          </a:p>
        </p:txBody>
      </p:sp>
      <p:sp>
        <p:nvSpPr>
          <p:cNvPr id="23625" name="Rectangle 171"/>
          <p:cNvSpPr>
            <a:spLocks noChangeArrowheads="1"/>
          </p:cNvSpPr>
          <p:nvPr/>
        </p:nvSpPr>
        <p:spPr bwMode="auto">
          <a:xfrm rot="5400000">
            <a:off x="1868772" y="212645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84</a:t>
            </a:r>
          </a:p>
        </p:txBody>
      </p:sp>
      <p:sp>
        <p:nvSpPr>
          <p:cNvPr id="23624" name="Rectangle 170"/>
          <p:cNvSpPr>
            <a:spLocks noChangeArrowheads="1"/>
          </p:cNvSpPr>
          <p:nvPr/>
        </p:nvSpPr>
        <p:spPr bwMode="auto">
          <a:xfrm rot="5400000">
            <a:off x="1765075" y="334565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85</a:t>
            </a:r>
          </a:p>
        </p:txBody>
      </p:sp>
      <p:sp>
        <p:nvSpPr>
          <p:cNvPr id="23626" name="Line 184"/>
          <p:cNvSpPr>
            <a:spLocks noChangeShapeType="1"/>
          </p:cNvSpPr>
          <p:nvPr/>
        </p:nvSpPr>
        <p:spPr bwMode="auto">
          <a:xfrm rot="5400000">
            <a:off x="6562901" y="6642100"/>
            <a:ext cx="419100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27" name="Line 185"/>
          <p:cNvSpPr>
            <a:spLocks noChangeShapeType="1"/>
          </p:cNvSpPr>
          <p:nvPr/>
        </p:nvSpPr>
        <p:spPr bwMode="auto">
          <a:xfrm rot="5400000" flipH="1" flipV="1">
            <a:off x="457485" y="1300956"/>
            <a:ext cx="26035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28" name="Line 187"/>
          <p:cNvSpPr>
            <a:spLocks noChangeShapeType="1"/>
          </p:cNvSpPr>
          <p:nvPr/>
        </p:nvSpPr>
        <p:spPr bwMode="auto">
          <a:xfrm rot="5400000">
            <a:off x="9701" y="5375275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29" name="Text Box 189"/>
          <p:cNvSpPr txBox="1">
            <a:spLocks noChangeArrowheads="1"/>
          </p:cNvSpPr>
          <p:nvPr/>
        </p:nvSpPr>
        <p:spPr bwMode="auto">
          <a:xfrm rot="5400000">
            <a:off x="2848945" y="283369"/>
            <a:ext cx="782638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3 Alley Pub 1F</a:t>
            </a:r>
          </a:p>
        </p:txBody>
      </p:sp>
      <p:sp>
        <p:nvSpPr>
          <p:cNvPr id="23630" name="Rectangle 194"/>
          <p:cNvSpPr>
            <a:spLocks noChangeArrowheads="1"/>
          </p:cNvSpPr>
          <p:nvPr/>
        </p:nvSpPr>
        <p:spPr bwMode="auto">
          <a:xfrm rot="5400000">
            <a:off x="5746133" y="5906294"/>
            <a:ext cx="304800" cy="21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22</a:t>
            </a:r>
          </a:p>
        </p:txBody>
      </p:sp>
      <p:sp>
        <p:nvSpPr>
          <p:cNvPr id="23631" name="Text Box 197"/>
          <p:cNvSpPr txBox="1">
            <a:spLocks noChangeArrowheads="1"/>
          </p:cNvSpPr>
          <p:nvPr/>
        </p:nvSpPr>
        <p:spPr bwMode="auto">
          <a:xfrm rot="5400000">
            <a:off x="5500864" y="5487988"/>
            <a:ext cx="774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0000"/>
                </a:solidFill>
              </a:rPr>
              <a:t>African Rest.</a:t>
            </a:r>
          </a:p>
        </p:txBody>
      </p:sp>
      <p:sp>
        <p:nvSpPr>
          <p:cNvPr id="23632" name="Rectangle 203"/>
          <p:cNvSpPr>
            <a:spLocks noChangeArrowheads="1"/>
          </p:cNvSpPr>
          <p:nvPr/>
        </p:nvSpPr>
        <p:spPr bwMode="auto">
          <a:xfrm rot="5400000">
            <a:off x="1586991" y="3346450"/>
            <a:ext cx="2032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86</a:t>
            </a:r>
          </a:p>
        </p:txBody>
      </p:sp>
      <p:sp>
        <p:nvSpPr>
          <p:cNvPr id="23633" name="Text Box 204"/>
          <p:cNvSpPr txBox="1">
            <a:spLocks noChangeArrowheads="1"/>
          </p:cNvSpPr>
          <p:nvPr/>
        </p:nvSpPr>
        <p:spPr bwMode="auto">
          <a:xfrm rot="5400000">
            <a:off x="1326640" y="2868613"/>
            <a:ext cx="7397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Kab Ja Won</a:t>
            </a:r>
          </a:p>
        </p:txBody>
      </p:sp>
      <p:sp>
        <p:nvSpPr>
          <p:cNvPr id="23634" name="Rectangle 205"/>
          <p:cNvSpPr>
            <a:spLocks noChangeArrowheads="1"/>
          </p:cNvSpPr>
          <p:nvPr/>
        </p:nvSpPr>
        <p:spPr bwMode="auto">
          <a:xfrm rot="5400000">
            <a:off x="5775501" y="4443413"/>
            <a:ext cx="40163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KNP</a:t>
            </a:r>
          </a:p>
        </p:txBody>
      </p:sp>
      <p:sp>
        <p:nvSpPr>
          <p:cNvPr id="23635" name="Text Box 207"/>
          <p:cNvSpPr txBox="1">
            <a:spLocks noChangeArrowheads="1"/>
          </p:cNvSpPr>
          <p:nvPr/>
        </p:nvSpPr>
        <p:spPr bwMode="auto">
          <a:xfrm>
            <a:off x="6648626" y="5692775"/>
            <a:ext cx="7620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800"/>
              <a:t>Blue Frog</a:t>
            </a:r>
          </a:p>
        </p:txBody>
      </p:sp>
      <p:sp>
        <p:nvSpPr>
          <p:cNvPr id="23636" name="Text Box 214"/>
          <p:cNvSpPr txBox="1">
            <a:spLocks noChangeArrowheads="1"/>
          </p:cNvSpPr>
          <p:nvPr/>
        </p:nvSpPr>
        <p:spPr bwMode="auto">
          <a:xfrm>
            <a:off x="6410501" y="6229350"/>
            <a:ext cx="7937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Trans Gender</a:t>
            </a:r>
            <a:endParaRPr lang="en-US" sz="800" dirty="0"/>
          </a:p>
        </p:txBody>
      </p:sp>
      <p:sp>
        <p:nvSpPr>
          <p:cNvPr id="23637" name="Rectangle 216" descr="Wide upward diagonal"/>
          <p:cNvSpPr>
            <a:spLocks noChangeArrowheads="1"/>
          </p:cNvSpPr>
          <p:nvPr/>
        </p:nvSpPr>
        <p:spPr bwMode="auto">
          <a:xfrm rot="5400000">
            <a:off x="7711458" y="6520656"/>
            <a:ext cx="304800" cy="141287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638" name="Text Box 238"/>
          <p:cNvSpPr txBox="1">
            <a:spLocks noChangeArrowheads="1"/>
          </p:cNvSpPr>
          <p:nvPr/>
        </p:nvSpPr>
        <p:spPr bwMode="auto">
          <a:xfrm rot="5400000">
            <a:off x="4642026" y="5243513"/>
            <a:ext cx="1057275" cy="266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Bedlam Taco Bell </a:t>
            </a:r>
          </a:p>
        </p:txBody>
      </p:sp>
      <p:sp>
        <p:nvSpPr>
          <p:cNvPr id="23639" name="Rectangle 239"/>
          <p:cNvSpPr>
            <a:spLocks noChangeArrowheads="1"/>
          </p:cNvSpPr>
          <p:nvPr/>
        </p:nvSpPr>
        <p:spPr bwMode="auto">
          <a:xfrm rot="5400000">
            <a:off x="1324260" y="2101056"/>
            <a:ext cx="304800" cy="1412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88</a:t>
            </a:r>
          </a:p>
        </p:txBody>
      </p:sp>
      <p:sp>
        <p:nvSpPr>
          <p:cNvPr id="23640" name="Text Box 240"/>
          <p:cNvSpPr txBox="1">
            <a:spLocks noChangeArrowheads="1"/>
          </p:cNvSpPr>
          <p:nvPr/>
        </p:nvSpPr>
        <p:spPr bwMode="auto">
          <a:xfrm rot="5400000">
            <a:off x="821816" y="2174875"/>
            <a:ext cx="1016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rgbClr val="FF0000"/>
                </a:solidFill>
              </a:rPr>
              <a:t>Dong In Inn</a:t>
            </a:r>
          </a:p>
        </p:txBody>
      </p:sp>
      <p:sp>
        <p:nvSpPr>
          <p:cNvPr id="23641" name="Rectangle 241" descr="Wide upward diagonal"/>
          <p:cNvSpPr>
            <a:spLocks noChangeArrowheads="1"/>
          </p:cNvSpPr>
          <p:nvPr/>
        </p:nvSpPr>
        <p:spPr bwMode="auto">
          <a:xfrm rot="5400000">
            <a:off x="1281397" y="3583781"/>
            <a:ext cx="203200" cy="71438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642" name="Text Box 242"/>
          <p:cNvSpPr txBox="1">
            <a:spLocks noChangeArrowheads="1"/>
          </p:cNvSpPr>
          <p:nvPr/>
        </p:nvSpPr>
        <p:spPr bwMode="auto">
          <a:xfrm rot="5400000">
            <a:off x="1198053" y="3214688"/>
            <a:ext cx="3905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Nike</a:t>
            </a:r>
          </a:p>
        </p:txBody>
      </p:sp>
      <p:sp>
        <p:nvSpPr>
          <p:cNvPr id="23643" name="Text Box 243"/>
          <p:cNvSpPr txBox="1">
            <a:spLocks noChangeArrowheads="1"/>
          </p:cNvSpPr>
          <p:nvPr/>
        </p:nvSpPr>
        <p:spPr bwMode="auto">
          <a:xfrm rot="5400000">
            <a:off x="2659238" y="168275"/>
            <a:ext cx="774701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800" dirty="0"/>
              <a:t>Sam Ryan’s 2F</a:t>
            </a:r>
          </a:p>
          <a:p>
            <a:pPr algn="r"/>
            <a:r>
              <a:rPr lang="en-US" sz="800" dirty="0" err="1">
                <a:solidFill>
                  <a:srgbClr val="FF0000"/>
                </a:solidFill>
              </a:rPr>
              <a:t>D’Stairs</a:t>
            </a:r>
            <a:r>
              <a:rPr lang="en-US" sz="800" dirty="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23644" name="Rectangle 245" descr="Wide upward diagonal"/>
          <p:cNvSpPr>
            <a:spLocks noChangeArrowheads="1"/>
          </p:cNvSpPr>
          <p:nvPr/>
        </p:nvSpPr>
        <p:spPr bwMode="auto">
          <a:xfrm rot="5400000">
            <a:off x="665162" y="3525838"/>
            <a:ext cx="203200" cy="161925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645" name="Text Box 246"/>
          <p:cNvSpPr txBox="1">
            <a:spLocks noChangeArrowheads="1"/>
          </p:cNvSpPr>
          <p:nvPr/>
        </p:nvSpPr>
        <p:spPr bwMode="auto">
          <a:xfrm rot="5400000">
            <a:off x="1219376" y="3071813"/>
            <a:ext cx="6635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Post Office</a:t>
            </a:r>
          </a:p>
        </p:txBody>
      </p:sp>
      <p:sp>
        <p:nvSpPr>
          <p:cNvPr id="23646" name="Rectangle 248"/>
          <p:cNvSpPr>
            <a:spLocks noChangeArrowheads="1"/>
          </p:cNvSpPr>
          <p:nvPr/>
        </p:nvSpPr>
        <p:spPr bwMode="auto">
          <a:xfrm rot="5400000">
            <a:off x="2469533" y="4304506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23647" name="Text Box 249"/>
          <p:cNvSpPr txBox="1">
            <a:spLocks noChangeArrowheads="1"/>
          </p:cNvSpPr>
          <p:nvPr/>
        </p:nvSpPr>
        <p:spPr bwMode="auto">
          <a:xfrm rot="5400000">
            <a:off x="1924226" y="5013325"/>
            <a:ext cx="1320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Dillinger’s Bar 2F</a:t>
            </a:r>
          </a:p>
        </p:txBody>
      </p:sp>
      <p:sp>
        <p:nvSpPr>
          <p:cNvPr id="23648" name="Rectangle 253"/>
          <p:cNvSpPr>
            <a:spLocks noChangeArrowheads="1"/>
          </p:cNvSpPr>
          <p:nvPr/>
        </p:nvSpPr>
        <p:spPr bwMode="auto">
          <a:xfrm rot="5400000">
            <a:off x="4089576" y="4425950"/>
            <a:ext cx="3048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9</a:t>
            </a:r>
          </a:p>
        </p:txBody>
      </p:sp>
      <p:sp>
        <p:nvSpPr>
          <p:cNvPr id="23649" name="Text Box 254"/>
          <p:cNvSpPr txBox="1">
            <a:spLocks noChangeArrowheads="1"/>
          </p:cNvSpPr>
          <p:nvPr/>
        </p:nvSpPr>
        <p:spPr bwMode="auto">
          <a:xfrm rot="5400000">
            <a:off x="3757789" y="4914900"/>
            <a:ext cx="914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Bulldog 3F</a:t>
            </a:r>
          </a:p>
        </p:txBody>
      </p:sp>
      <p:sp>
        <p:nvSpPr>
          <p:cNvPr id="23650" name="Rectangle 268" descr="Wide upward diagonal"/>
          <p:cNvSpPr>
            <a:spLocks noChangeArrowheads="1"/>
          </p:cNvSpPr>
          <p:nvPr/>
        </p:nvSpPr>
        <p:spPr bwMode="auto">
          <a:xfrm rot="5400000">
            <a:off x="1140903" y="3584575"/>
            <a:ext cx="203200" cy="69850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651" name="Rectangle 269" descr="Wide upward diagonal"/>
          <p:cNvSpPr>
            <a:spLocks noChangeArrowheads="1"/>
          </p:cNvSpPr>
          <p:nvPr/>
        </p:nvSpPr>
        <p:spPr bwMode="auto">
          <a:xfrm rot="5400000">
            <a:off x="1651970" y="4180681"/>
            <a:ext cx="203200" cy="71438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/>
          </a:p>
        </p:txBody>
      </p:sp>
      <p:sp>
        <p:nvSpPr>
          <p:cNvPr id="23652" name="Rectangle 272" descr="Wide upward diagonal"/>
          <p:cNvSpPr>
            <a:spLocks noChangeArrowheads="1"/>
          </p:cNvSpPr>
          <p:nvPr/>
        </p:nvSpPr>
        <p:spPr bwMode="auto">
          <a:xfrm rot="5400000">
            <a:off x="2929114" y="4208463"/>
            <a:ext cx="304800" cy="139700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/>
          </a:p>
        </p:txBody>
      </p:sp>
      <p:sp>
        <p:nvSpPr>
          <p:cNvPr id="23653" name="Text Box 273"/>
          <p:cNvSpPr txBox="1">
            <a:spLocks noChangeArrowheads="1"/>
          </p:cNvSpPr>
          <p:nvPr/>
        </p:nvSpPr>
        <p:spPr bwMode="auto">
          <a:xfrm rot="5400000">
            <a:off x="2657651" y="4637088"/>
            <a:ext cx="812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Subway’s</a:t>
            </a:r>
          </a:p>
        </p:txBody>
      </p:sp>
      <p:sp>
        <p:nvSpPr>
          <p:cNvPr id="23654" name="Rectangle 274"/>
          <p:cNvSpPr>
            <a:spLocks noChangeArrowheads="1"/>
          </p:cNvSpPr>
          <p:nvPr/>
        </p:nvSpPr>
        <p:spPr bwMode="auto">
          <a:xfrm rot="5400000">
            <a:off x="3209308" y="4477544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23655" name="Text Box 275"/>
          <p:cNvSpPr txBox="1">
            <a:spLocks noChangeArrowheads="1"/>
          </p:cNvSpPr>
          <p:nvPr/>
        </p:nvSpPr>
        <p:spPr bwMode="auto">
          <a:xfrm rot="5400000">
            <a:off x="2828308" y="5037931"/>
            <a:ext cx="10160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Caliente 3F</a:t>
            </a:r>
          </a:p>
        </p:txBody>
      </p:sp>
      <p:sp>
        <p:nvSpPr>
          <p:cNvPr id="23656" name="Rectangle 276"/>
          <p:cNvSpPr>
            <a:spLocks noChangeArrowheads="1"/>
          </p:cNvSpPr>
          <p:nvPr/>
        </p:nvSpPr>
        <p:spPr bwMode="auto">
          <a:xfrm rot="5400000">
            <a:off x="3576216" y="59142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10</a:t>
            </a:r>
          </a:p>
        </p:txBody>
      </p:sp>
      <p:sp>
        <p:nvSpPr>
          <p:cNvPr id="23657" name="Text Box 277"/>
          <p:cNvSpPr txBox="1">
            <a:spLocks noChangeArrowheads="1"/>
          </p:cNvSpPr>
          <p:nvPr/>
        </p:nvSpPr>
        <p:spPr bwMode="auto">
          <a:xfrm rot="5400000">
            <a:off x="3100564" y="5194300"/>
            <a:ext cx="1219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err="1"/>
              <a:t>WolfHound</a:t>
            </a:r>
            <a:r>
              <a:rPr lang="en-US" sz="800" dirty="0"/>
              <a:t> 2F</a:t>
            </a:r>
          </a:p>
        </p:txBody>
      </p:sp>
      <p:sp>
        <p:nvSpPr>
          <p:cNvPr id="23658" name="Rectangle 278"/>
          <p:cNvSpPr>
            <a:spLocks noChangeArrowheads="1"/>
          </p:cNvSpPr>
          <p:nvPr/>
        </p:nvSpPr>
        <p:spPr bwMode="auto">
          <a:xfrm rot="5400000">
            <a:off x="4160220" y="6530181"/>
            <a:ext cx="3048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12</a:t>
            </a:r>
          </a:p>
        </p:txBody>
      </p:sp>
      <p:sp>
        <p:nvSpPr>
          <p:cNvPr id="23659" name="Rectangle 280"/>
          <p:cNvSpPr>
            <a:spLocks noChangeArrowheads="1"/>
          </p:cNvSpPr>
          <p:nvPr/>
        </p:nvSpPr>
        <p:spPr bwMode="auto">
          <a:xfrm>
            <a:off x="4972226" y="6715125"/>
            <a:ext cx="304800" cy="1412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13</a:t>
            </a:r>
          </a:p>
        </p:txBody>
      </p:sp>
      <p:sp>
        <p:nvSpPr>
          <p:cNvPr id="23660" name="Text Box 283"/>
          <p:cNvSpPr txBox="1">
            <a:spLocks noChangeArrowheads="1"/>
          </p:cNvSpPr>
          <p:nvPr/>
        </p:nvSpPr>
        <p:spPr bwMode="auto">
          <a:xfrm rot="5400000">
            <a:off x="4277695" y="6434932"/>
            <a:ext cx="10160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Kum Sung Motel</a:t>
            </a:r>
          </a:p>
        </p:txBody>
      </p:sp>
      <p:sp>
        <p:nvSpPr>
          <p:cNvPr id="23661" name="Line 284"/>
          <p:cNvSpPr>
            <a:spLocks noChangeShapeType="1"/>
          </p:cNvSpPr>
          <p:nvPr/>
        </p:nvSpPr>
        <p:spPr bwMode="auto">
          <a:xfrm rot="5400000" flipV="1">
            <a:off x="4919045" y="6711156"/>
            <a:ext cx="0" cy="1412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62" name="Rectangle 285"/>
          <p:cNvSpPr>
            <a:spLocks noChangeArrowheads="1"/>
          </p:cNvSpPr>
          <p:nvPr/>
        </p:nvSpPr>
        <p:spPr bwMode="auto">
          <a:xfrm rot="5400000">
            <a:off x="6379545" y="4174331"/>
            <a:ext cx="304800" cy="21113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26</a:t>
            </a:r>
          </a:p>
        </p:txBody>
      </p:sp>
      <p:sp>
        <p:nvSpPr>
          <p:cNvPr id="23663" name="Rectangle 286"/>
          <p:cNvSpPr>
            <a:spLocks noChangeArrowheads="1"/>
          </p:cNvSpPr>
          <p:nvPr/>
        </p:nvSpPr>
        <p:spPr bwMode="auto">
          <a:xfrm rot="5400000">
            <a:off x="6801820" y="44791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28</a:t>
            </a:r>
          </a:p>
        </p:txBody>
      </p:sp>
      <p:sp>
        <p:nvSpPr>
          <p:cNvPr id="23664" name="Rectangle 287"/>
          <p:cNvSpPr>
            <a:spLocks noChangeArrowheads="1"/>
          </p:cNvSpPr>
          <p:nvPr/>
        </p:nvSpPr>
        <p:spPr bwMode="auto">
          <a:xfrm rot="5400000">
            <a:off x="6801820" y="41743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27</a:t>
            </a:r>
          </a:p>
        </p:txBody>
      </p:sp>
      <p:sp>
        <p:nvSpPr>
          <p:cNvPr id="23665" name="Rectangle 288" descr="Wide upward diagonal"/>
          <p:cNvSpPr>
            <a:spLocks noChangeArrowheads="1"/>
          </p:cNvSpPr>
          <p:nvPr/>
        </p:nvSpPr>
        <p:spPr bwMode="auto">
          <a:xfrm rot="5400000">
            <a:off x="6128720" y="4204494"/>
            <a:ext cx="304800" cy="150812"/>
          </a:xfrm>
          <a:prstGeom prst="rect">
            <a:avLst/>
          </a:prstGeom>
          <a:pattFill prst="wdUpDiag">
            <a:fgClr>
              <a:schemeClr val="tx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66" name="Text Box 289"/>
          <p:cNvSpPr txBox="1">
            <a:spLocks noChangeArrowheads="1"/>
          </p:cNvSpPr>
          <p:nvPr/>
        </p:nvSpPr>
        <p:spPr bwMode="auto">
          <a:xfrm rot="5400000">
            <a:off x="5810426" y="4699000"/>
            <a:ext cx="914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Starbucks</a:t>
            </a:r>
          </a:p>
        </p:txBody>
      </p:sp>
      <p:sp>
        <p:nvSpPr>
          <p:cNvPr id="23667" name="Rectangle 290"/>
          <p:cNvSpPr>
            <a:spLocks noChangeArrowheads="1"/>
          </p:cNvSpPr>
          <p:nvPr/>
        </p:nvSpPr>
        <p:spPr bwMode="auto">
          <a:xfrm rot="5400000">
            <a:off x="6801820" y="47839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29</a:t>
            </a:r>
          </a:p>
        </p:txBody>
      </p:sp>
      <p:sp>
        <p:nvSpPr>
          <p:cNvPr id="23668" name="Text Box 292"/>
          <p:cNvSpPr txBox="1">
            <a:spLocks noChangeArrowheads="1"/>
          </p:cNvSpPr>
          <p:nvPr/>
        </p:nvSpPr>
        <p:spPr bwMode="auto">
          <a:xfrm rot="5400000">
            <a:off x="6652595" y="6595269"/>
            <a:ext cx="609600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FF0000"/>
                </a:solidFill>
              </a:rPr>
              <a:t>Talk Show</a:t>
            </a:r>
          </a:p>
        </p:txBody>
      </p:sp>
      <p:sp>
        <p:nvSpPr>
          <p:cNvPr id="23669" name="Line 293"/>
          <p:cNvSpPr>
            <a:spLocks noChangeShapeType="1"/>
          </p:cNvSpPr>
          <p:nvPr/>
        </p:nvSpPr>
        <p:spPr bwMode="auto">
          <a:xfrm rot="5400000" flipH="1" flipV="1">
            <a:off x="6915326" y="5092700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70" name="Line 294"/>
          <p:cNvSpPr>
            <a:spLocks noChangeShapeType="1"/>
          </p:cNvSpPr>
          <p:nvPr/>
        </p:nvSpPr>
        <p:spPr bwMode="auto">
          <a:xfrm rot="5400000">
            <a:off x="7095508" y="4599781"/>
            <a:ext cx="0" cy="714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71" name="Text Box 295"/>
          <p:cNvSpPr txBox="1">
            <a:spLocks noChangeArrowheads="1"/>
          </p:cNvSpPr>
          <p:nvPr/>
        </p:nvSpPr>
        <p:spPr bwMode="auto">
          <a:xfrm rot="5400000">
            <a:off x="7495558" y="4391818"/>
            <a:ext cx="18415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800"/>
          </a:p>
        </p:txBody>
      </p:sp>
      <p:sp>
        <p:nvSpPr>
          <p:cNvPr id="23672" name="Text Box 297"/>
          <p:cNvSpPr txBox="1">
            <a:spLocks noChangeArrowheads="1"/>
          </p:cNvSpPr>
          <p:nvPr/>
        </p:nvSpPr>
        <p:spPr bwMode="auto">
          <a:xfrm rot="5400000">
            <a:off x="7213776" y="4848225"/>
            <a:ext cx="1117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Dubai 2F</a:t>
            </a:r>
          </a:p>
        </p:txBody>
      </p:sp>
      <p:sp>
        <p:nvSpPr>
          <p:cNvPr id="23673" name="Rectangle 298"/>
          <p:cNvSpPr>
            <a:spLocks noChangeArrowheads="1"/>
          </p:cNvSpPr>
          <p:nvPr/>
        </p:nvSpPr>
        <p:spPr bwMode="auto">
          <a:xfrm rot="5400000">
            <a:off x="7436820" y="44791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31</a:t>
            </a:r>
          </a:p>
        </p:txBody>
      </p:sp>
      <p:sp>
        <p:nvSpPr>
          <p:cNvPr id="23674" name="Rectangle 299"/>
          <p:cNvSpPr>
            <a:spLocks noChangeArrowheads="1"/>
          </p:cNvSpPr>
          <p:nvPr/>
        </p:nvSpPr>
        <p:spPr bwMode="auto">
          <a:xfrm rot="5400000">
            <a:off x="7436820" y="4174331"/>
            <a:ext cx="304800" cy="2111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30</a:t>
            </a:r>
          </a:p>
        </p:txBody>
      </p:sp>
      <p:sp>
        <p:nvSpPr>
          <p:cNvPr id="23675" name="Rectangle 300"/>
          <p:cNvSpPr>
            <a:spLocks noChangeArrowheads="1"/>
          </p:cNvSpPr>
          <p:nvPr/>
        </p:nvSpPr>
        <p:spPr bwMode="auto">
          <a:xfrm rot="5400000">
            <a:off x="7436820" y="47839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32</a:t>
            </a:r>
          </a:p>
        </p:txBody>
      </p:sp>
      <p:sp>
        <p:nvSpPr>
          <p:cNvPr id="23676" name="Line 301"/>
          <p:cNvSpPr>
            <a:spLocks noChangeShapeType="1"/>
          </p:cNvSpPr>
          <p:nvPr/>
        </p:nvSpPr>
        <p:spPr bwMode="auto">
          <a:xfrm rot="5400000" flipH="1" flipV="1">
            <a:off x="7502701" y="5092700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77" name="Line 302"/>
          <p:cNvSpPr>
            <a:spLocks noChangeShapeType="1"/>
          </p:cNvSpPr>
          <p:nvPr/>
        </p:nvSpPr>
        <p:spPr bwMode="auto">
          <a:xfrm rot="5400000">
            <a:off x="6801026" y="6746875"/>
            <a:ext cx="0" cy="698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78" name="Rectangle 206"/>
          <p:cNvSpPr>
            <a:spLocks noChangeArrowheads="1"/>
          </p:cNvSpPr>
          <p:nvPr/>
        </p:nvSpPr>
        <p:spPr bwMode="auto">
          <a:xfrm rot="5400000">
            <a:off x="6970889" y="5913437"/>
            <a:ext cx="304800" cy="2127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21</a:t>
            </a:r>
          </a:p>
        </p:txBody>
      </p:sp>
      <p:sp>
        <p:nvSpPr>
          <p:cNvPr id="23679" name="Freeform 8"/>
          <p:cNvSpPr>
            <a:spLocks/>
          </p:cNvSpPr>
          <p:nvPr/>
        </p:nvSpPr>
        <p:spPr bwMode="auto">
          <a:xfrm rot="5400000">
            <a:off x="3750645" y="6084094"/>
            <a:ext cx="419100" cy="1128712"/>
          </a:xfrm>
          <a:custGeom>
            <a:avLst/>
            <a:gdLst>
              <a:gd name="T0" fmla="*/ 0 w 432"/>
              <a:gd name="T1" fmla="*/ 2147483647 h 624"/>
              <a:gd name="T2" fmla="*/ 0 w 432"/>
              <a:gd name="T3" fmla="*/ 0 h 624"/>
              <a:gd name="T4" fmla="*/ 2147483647 w 432"/>
              <a:gd name="T5" fmla="*/ 0 h 624"/>
              <a:gd name="T6" fmla="*/ 0 60000 65536"/>
              <a:gd name="T7" fmla="*/ 0 60000 65536"/>
              <a:gd name="T8" fmla="*/ 0 60000 65536"/>
              <a:gd name="T9" fmla="*/ 0 w 432"/>
              <a:gd name="T10" fmla="*/ 0 h 624"/>
              <a:gd name="T11" fmla="*/ 432 w 432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624">
                <a:moveTo>
                  <a:pt x="0" y="624"/>
                </a:moveTo>
                <a:lnTo>
                  <a:pt x="0" y="0"/>
                </a:lnTo>
                <a:lnTo>
                  <a:pt x="43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80" name="Line 95"/>
          <p:cNvSpPr>
            <a:spLocks noChangeShapeType="1"/>
          </p:cNvSpPr>
          <p:nvPr/>
        </p:nvSpPr>
        <p:spPr bwMode="auto">
          <a:xfrm rot="5400000">
            <a:off x="1250441" y="3111500"/>
            <a:ext cx="101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81" name="Line 92"/>
          <p:cNvSpPr>
            <a:spLocks noChangeShapeType="1"/>
          </p:cNvSpPr>
          <p:nvPr/>
        </p:nvSpPr>
        <p:spPr bwMode="auto">
          <a:xfrm rot="5400000">
            <a:off x="1899729" y="3478212"/>
            <a:ext cx="0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82" name="Freeform 5"/>
          <p:cNvSpPr>
            <a:spLocks/>
          </p:cNvSpPr>
          <p:nvPr/>
        </p:nvSpPr>
        <p:spPr bwMode="auto">
          <a:xfrm rot="5400000">
            <a:off x="1875013" y="3522663"/>
            <a:ext cx="2054225" cy="3244850"/>
          </a:xfrm>
          <a:custGeom>
            <a:avLst/>
            <a:gdLst>
              <a:gd name="T0" fmla="*/ 0 w 720"/>
              <a:gd name="T1" fmla="*/ 2147483647 h 1632"/>
              <a:gd name="T2" fmla="*/ 0 w 720"/>
              <a:gd name="T3" fmla="*/ 2147483647 h 1632"/>
              <a:gd name="T4" fmla="*/ 2147483647 w 720"/>
              <a:gd name="T5" fmla="*/ 2147483647 h 1632"/>
              <a:gd name="T6" fmla="*/ 2147483647 w 720"/>
              <a:gd name="T7" fmla="*/ 0 h 1632"/>
              <a:gd name="T8" fmla="*/ 2147483647 w 720"/>
              <a:gd name="T9" fmla="*/ 0 h 1632"/>
              <a:gd name="T10" fmla="*/ 2147483647 w 720"/>
              <a:gd name="T11" fmla="*/ 0 h 1632"/>
              <a:gd name="T12" fmla="*/ 2147483647 w 720"/>
              <a:gd name="T13" fmla="*/ 2147483647 h 16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1632"/>
              <a:gd name="T23" fmla="*/ 720 w 720"/>
              <a:gd name="T24" fmla="*/ 1632 h 16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1632">
                <a:moveTo>
                  <a:pt x="0" y="1632"/>
                </a:moveTo>
                <a:lnTo>
                  <a:pt x="0" y="144"/>
                </a:lnTo>
                <a:lnTo>
                  <a:pt x="48" y="48"/>
                </a:lnTo>
                <a:lnTo>
                  <a:pt x="144" y="0"/>
                </a:lnTo>
                <a:lnTo>
                  <a:pt x="240" y="0"/>
                </a:lnTo>
                <a:lnTo>
                  <a:pt x="720" y="0"/>
                </a:lnTo>
                <a:lnTo>
                  <a:pt x="720" y="62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83" name="Text Box 303"/>
          <p:cNvSpPr txBox="1">
            <a:spLocks noChangeArrowheads="1"/>
          </p:cNvSpPr>
          <p:nvPr/>
        </p:nvSpPr>
        <p:spPr bwMode="auto">
          <a:xfrm rot="5400000">
            <a:off x="8020226" y="4702175"/>
            <a:ext cx="1219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Cozy Coyote 2F</a:t>
            </a:r>
          </a:p>
        </p:txBody>
      </p:sp>
      <p:sp>
        <p:nvSpPr>
          <p:cNvPr id="23684" name="Text Box 304"/>
          <p:cNvSpPr txBox="1">
            <a:spLocks noChangeArrowheads="1"/>
          </p:cNvSpPr>
          <p:nvPr/>
        </p:nvSpPr>
        <p:spPr bwMode="auto">
          <a:xfrm rot="5400000">
            <a:off x="7738445" y="4369594"/>
            <a:ext cx="914400" cy="265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Vacant 3F</a:t>
            </a:r>
          </a:p>
        </p:txBody>
      </p:sp>
      <p:sp>
        <p:nvSpPr>
          <p:cNvPr id="23685" name="Rectangle 63"/>
          <p:cNvSpPr>
            <a:spLocks noChangeArrowheads="1"/>
          </p:cNvSpPr>
          <p:nvPr/>
        </p:nvSpPr>
        <p:spPr bwMode="auto">
          <a:xfrm rot="5400000">
            <a:off x="8070233" y="4682331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34</a:t>
            </a:r>
          </a:p>
        </p:txBody>
      </p:sp>
      <p:sp>
        <p:nvSpPr>
          <p:cNvPr id="23686" name="Text Box 305"/>
          <p:cNvSpPr txBox="1">
            <a:spLocks noChangeArrowheads="1"/>
          </p:cNvSpPr>
          <p:nvPr/>
        </p:nvSpPr>
        <p:spPr bwMode="auto">
          <a:xfrm rot="5400000">
            <a:off x="7667801" y="5883275"/>
            <a:ext cx="1117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Gold Fish 1F</a:t>
            </a:r>
          </a:p>
        </p:txBody>
      </p:sp>
      <p:sp>
        <p:nvSpPr>
          <p:cNvPr id="23687" name="Text Box 307"/>
          <p:cNvSpPr txBox="1">
            <a:spLocks noChangeArrowheads="1"/>
          </p:cNvSpPr>
          <p:nvPr/>
        </p:nvSpPr>
        <p:spPr bwMode="auto">
          <a:xfrm rot="5400000">
            <a:off x="7591601" y="5808663"/>
            <a:ext cx="86995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Manhatten 2F</a:t>
            </a:r>
          </a:p>
        </p:txBody>
      </p:sp>
      <p:sp>
        <p:nvSpPr>
          <p:cNvPr id="23688" name="Rectangle 60"/>
          <p:cNvSpPr>
            <a:spLocks noChangeArrowheads="1"/>
          </p:cNvSpPr>
          <p:nvPr/>
        </p:nvSpPr>
        <p:spPr bwMode="auto">
          <a:xfrm rot="5400000">
            <a:off x="8070233" y="5282406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36</a:t>
            </a:r>
          </a:p>
        </p:txBody>
      </p:sp>
      <p:sp>
        <p:nvSpPr>
          <p:cNvPr id="23689" name="Text Box 308"/>
          <p:cNvSpPr txBox="1">
            <a:spLocks noChangeArrowheads="1"/>
          </p:cNvSpPr>
          <p:nvPr/>
        </p:nvSpPr>
        <p:spPr bwMode="auto">
          <a:xfrm rot="5400000">
            <a:off x="7425707" y="5749132"/>
            <a:ext cx="784225" cy="214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Int’l Club 3F</a:t>
            </a:r>
          </a:p>
        </p:txBody>
      </p:sp>
      <p:sp>
        <p:nvSpPr>
          <p:cNvPr id="23690" name="Rectangle 61"/>
          <p:cNvSpPr>
            <a:spLocks noChangeArrowheads="1"/>
          </p:cNvSpPr>
          <p:nvPr/>
        </p:nvSpPr>
        <p:spPr bwMode="auto">
          <a:xfrm rot="5400000">
            <a:off x="7859095" y="5282406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37</a:t>
            </a:r>
          </a:p>
        </p:txBody>
      </p:sp>
      <p:sp>
        <p:nvSpPr>
          <p:cNvPr id="23691" name="Text Box 309"/>
          <p:cNvSpPr txBox="1">
            <a:spLocks noChangeArrowheads="1"/>
          </p:cNvSpPr>
          <p:nvPr/>
        </p:nvSpPr>
        <p:spPr bwMode="auto">
          <a:xfrm rot="5400000">
            <a:off x="7169326" y="5786438"/>
            <a:ext cx="860425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Twilight Zone 4F</a:t>
            </a:r>
          </a:p>
        </p:txBody>
      </p:sp>
      <p:sp>
        <p:nvSpPr>
          <p:cNvPr id="23692" name="Rectangle 33"/>
          <p:cNvSpPr>
            <a:spLocks noChangeArrowheads="1"/>
          </p:cNvSpPr>
          <p:nvPr/>
        </p:nvSpPr>
        <p:spPr bwMode="auto">
          <a:xfrm rot="5400000">
            <a:off x="7647958" y="5282406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38</a:t>
            </a:r>
          </a:p>
        </p:txBody>
      </p:sp>
      <p:sp>
        <p:nvSpPr>
          <p:cNvPr id="23693" name="Rectangle 237"/>
          <p:cNvSpPr>
            <a:spLocks noChangeArrowheads="1"/>
          </p:cNvSpPr>
          <p:nvPr/>
        </p:nvSpPr>
        <p:spPr bwMode="auto">
          <a:xfrm rot="5400000">
            <a:off x="4888089" y="5003800"/>
            <a:ext cx="3048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174</a:t>
            </a:r>
          </a:p>
        </p:txBody>
      </p:sp>
      <p:sp>
        <p:nvSpPr>
          <p:cNvPr id="23694" name="Rectangle 105"/>
          <p:cNvSpPr>
            <a:spLocks noChangeArrowheads="1"/>
          </p:cNvSpPr>
          <p:nvPr/>
        </p:nvSpPr>
        <p:spPr bwMode="auto">
          <a:xfrm rot="5400000">
            <a:off x="7436820" y="52792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39</a:t>
            </a:r>
          </a:p>
        </p:txBody>
      </p:sp>
      <p:sp>
        <p:nvSpPr>
          <p:cNvPr id="23695" name="Line 183"/>
          <p:cNvSpPr>
            <a:spLocks noChangeShapeType="1"/>
          </p:cNvSpPr>
          <p:nvPr/>
        </p:nvSpPr>
        <p:spPr bwMode="auto">
          <a:xfrm rot="5400000" flipV="1">
            <a:off x="6782770" y="6646069"/>
            <a:ext cx="41910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96" name="Freeform 72"/>
          <p:cNvSpPr>
            <a:spLocks/>
          </p:cNvSpPr>
          <p:nvPr/>
        </p:nvSpPr>
        <p:spPr bwMode="auto">
          <a:xfrm rot="5400000" flipH="1">
            <a:off x="1694039" y="3357562"/>
            <a:ext cx="101600" cy="625475"/>
          </a:xfrm>
          <a:custGeom>
            <a:avLst/>
            <a:gdLst>
              <a:gd name="T0" fmla="*/ 2147483647 w 96"/>
              <a:gd name="T1" fmla="*/ 0 h 240"/>
              <a:gd name="T2" fmla="*/ 0 w 96"/>
              <a:gd name="T3" fmla="*/ 2147483647 h 240"/>
              <a:gd name="T4" fmla="*/ 0 w 96"/>
              <a:gd name="T5" fmla="*/ 2147483647 h 240"/>
              <a:gd name="T6" fmla="*/ 0 60000 65536"/>
              <a:gd name="T7" fmla="*/ 0 60000 65536"/>
              <a:gd name="T8" fmla="*/ 0 60000 65536"/>
              <a:gd name="T9" fmla="*/ 0 w 96"/>
              <a:gd name="T10" fmla="*/ 0 h 240"/>
              <a:gd name="T11" fmla="*/ 96 w 96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240">
                <a:moveTo>
                  <a:pt x="96" y="0"/>
                </a:moveTo>
                <a:lnTo>
                  <a:pt x="0" y="48"/>
                </a:lnTo>
                <a:lnTo>
                  <a:pt x="0" y="24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98" name="Rectangle 315"/>
          <p:cNvSpPr>
            <a:spLocks noChangeArrowheads="1"/>
          </p:cNvSpPr>
          <p:nvPr/>
        </p:nvSpPr>
        <p:spPr bwMode="auto">
          <a:xfrm rot="5400000">
            <a:off x="2872758" y="772319"/>
            <a:ext cx="203200" cy="14128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80</a:t>
            </a:r>
          </a:p>
        </p:txBody>
      </p:sp>
      <p:sp>
        <p:nvSpPr>
          <p:cNvPr id="23699" name="Freeform 71"/>
          <p:cNvSpPr>
            <a:spLocks/>
          </p:cNvSpPr>
          <p:nvPr/>
        </p:nvSpPr>
        <p:spPr bwMode="auto">
          <a:xfrm rot="5400000" flipH="1" flipV="1">
            <a:off x="897114" y="1754187"/>
            <a:ext cx="3619500" cy="111125"/>
          </a:xfrm>
          <a:custGeom>
            <a:avLst/>
            <a:gdLst>
              <a:gd name="T0" fmla="*/ 2147483647 w 96"/>
              <a:gd name="T1" fmla="*/ 0 h 240"/>
              <a:gd name="T2" fmla="*/ 0 w 96"/>
              <a:gd name="T3" fmla="*/ 2147483647 h 240"/>
              <a:gd name="T4" fmla="*/ 0 w 96"/>
              <a:gd name="T5" fmla="*/ 2147483647 h 240"/>
              <a:gd name="T6" fmla="*/ 0 60000 65536"/>
              <a:gd name="T7" fmla="*/ 0 60000 65536"/>
              <a:gd name="T8" fmla="*/ 0 60000 65536"/>
              <a:gd name="T9" fmla="*/ 0 w 96"/>
              <a:gd name="T10" fmla="*/ 0 h 240"/>
              <a:gd name="T11" fmla="*/ 96 w 96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240">
                <a:moveTo>
                  <a:pt x="96" y="0"/>
                </a:moveTo>
                <a:lnTo>
                  <a:pt x="0" y="48"/>
                </a:lnTo>
                <a:lnTo>
                  <a:pt x="0" y="24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00" name="Line 319"/>
          <p:cNvSpPr>
            <a:spLocks noChangeShapeType="1"/>
          </p:cNvSpPr>
          <p:nvPr/>
        </p:nvSpPr>
        <p:spPr bwMode="auto">
          <a:xfrm rot="5400000">
            <a:off x="3537920" y="3439319"/>
            <a:ext cx="0" cy="563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01" name="Line 320"/>
          <p:cNvSpPr>
            <a:spLocks noChangeShapeType="1"/>
          </p:cNvSpPr>
          <p:nvPr/>
        </p:nvSpPr>
        <p:spPr bwMode="auto">
          <a:xfrm rot="5400000">
            <a:off x="2938639" y="3544887"/>
            <a:ext cx="0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02" name="Line 321"/>
          <p:cNvSpPr>
            <a:spLocks noChangeShapeType="1"/>
          </p:cNvSpPr>
          <p:nvPr/>
        </p:nvSpPr>
        <p:spPr bwMode="auto">
          <a:xfrm rot="5400000">
            <a:off x="3537920" y="899319"/>
            <a:ext cx="0" cy="563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03" name="Rectangle 323"/>
          <p:cNvSpPr>
            <a:spLocks noChangeArrowheads="1"/>
          </p:cNvSpPr>
          <p:nvPr/>
        </p:nvSpPr>
        <p:spPr bwMode="auto">
          <a:xfrm rot="5400000">
            <a:off x="3647458" y="1212056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72</a:t>
            </a:r>
          </a:p>
        </p:txBody>
      </p:sp>
      <p:sp>
        <p:nvSpPr>
          <p:cNvPr id="23704" name="Rectangle 324"/>
          <p:cNvSpPr>
            <a:spLocks noChangeArrowheads="1"/>
          </p:cNvSpPr>
          <p:nvPr/>
        </p:nvSpPr>
        <p:spPr bwMode="auto">
          <a:xfrm rot="5400000">
            <a:off x="3506170" y="121205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74</a:t>
            </a:r>
          </a:p>
        </p:txBody>
      </p:sp>
      <p:sp>
        <p:nvSpPr>
          <p:cNvPr id="23705" name="Rectangle 85"/>
          <p:cNvSpPr>
            <a:spLocks noChangeArrowheads="1"/>
          </p:cNvSpPr>
          <p:nvPr/>
        </p:nvSpPr>
        <p:spPr bwMode="auto">
          <a:xfrm rot="5400000">
            <a:off x="3013251" y="773113"/>
            <a:ext cx="2032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79</a:t>
            </a:r>
          </a:p>
        </p:txBody>
      </p:sp>
      <p:sp>
        <p:nvSpPr>
          <p:cNvPr id="23706" name="Text Box 332"/>
          <p:cNvSpPr txBox="1">
            <a:spLocks noChangeArrowheads="1"/>
          </p:cNvSpPr>
          <p:nvPr/>
        </p:nvSpPr>
        <p:spPr bwMode="auto">
          <a:xfrm rot="5400000">
            <a:off x="2406033" y="1667668"/>
            <a:ext cx="1117600" cy="417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Scrooge 2F</a:t>
            </a:r>
          </a:p>
          <a:p>
            <a:r>
              <a:rPr lang="en-US" sz="800"/>
              <a:t>Dickens Lounge 3F</a:t>
            </a:r>
          </a:p>
        </p:txBody>
      </p:sp>
      <p:sp>
        <p:nvSpPr>
          <p:cNvPr id="23707" name="Rectangle 329"/>
          <p:cNvSpPr>
            <a:spLocks noChangeArrowheads="1"/>
          </p:cNvSpPr>
          <p:nvPr/>
        </p:nvSpPr>
        <p:spPr bwMode="auto">
          <a:xfrm rot="5400000">
            <a:off x="2942608" y="1212056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78</a:t>
            </a:r>
          </a:p>
        </p:txBody>
      </p:sp>
      <p:sp>
        <p:nvSpPr>
          <p:cNvPr id="23708" name="Line 322"/>
          <p:cNvSpPr>
            <a:spLocks noChangeShapeType="1"/>
          </p:cNvSpPr>
          <p:nvPr/>
        </p:nvSpPr>
        <p:spPr bwMode="auto">
          <a:xfrm rot="5400000">
            <a:off x="2938639" y="1004887"/>
            <a:ext cx="0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09" name="Text Box 334"/>
          <p:cNvSpPr txBox="1">
            <a:spLocks noChangeArrowheads="1"/>
          </p:cNvSpPr>
          <p:nvPr/>
        </p:nvSpPr>
        <p:spPr bwMode="auto">
          <a:xfrm rot="5400000">
            <a:off x="1806821" y="2187141"/>
            <a:ext cx="1165223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800" dirty="0" smtClean="0"/>
              <a:t>Rose &amp; Crown 2F</a:t>
            </a:r>
          </a:p>
          <a:p>
            <a:pPr algn="r"/>
            <a:r>
              <a:rPr lang="en-US" sz="800" dirty="0" err="1" smtClean="0"/>
              <a:t>Borie</a:t>
            </a:r>
            <a:r>
              <a:rPr lang="en-US" sz="800" dirty="0" smtClean="0"/>
              <a:t> </a:t>
            </a:r>
            <a:r>
              <a:rPr lang="en-US" sz="800" dirty="0"/>
              <a:t>1F</a:t>
            </a:r>
          </a:p>
        </p:txBody>
      </p:sp>
      <p:sp>
        <p:nvSpPr>
          <p:cNvPr id="23710" name="Rectangle 330"/>
          <p:cNvSpPr>
            <a:spLocks noChangeArrowheads="1"/>
          </p:cNvSpPr>
          <p:nvPr/>
        </p:nvSpPr>
        <p:spPr bwMode="auto">
          <a:xfrm rot="5400000">
            <a:off x="2241266" y="288259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81</a:t>
            </a:r>
          </a:p>
        </p:txBody>
      </p:sp>
      <p:sp>
        <p:nvSpPr>
          <p:cNvPr id="23711" name="Line 318"/>
          <p:cNvSpPr>
            <a:spLocks noChangeShapeType="1"/>
          </p:cNvSpPr>
          <p:nvPr/>
        </p:nvSpPr>
        <p:spPr bwMode="auto">
          <a:xfrm rot="5400000" flipH="1" flipV="1">
            <a:off x="1492426" y="24511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12" name="Line 317"/>
          <p:cNvSpPr>
            <a:spLocks noChangeShapeType="1"/>
          </p:cNvSpPr>
          <p:nvPr/>
        </p:nvSpPr>
        <p:spPr bwMode="auto">
          <a:xfrm rot="5400000" flipH="1" flipV="1">
            <a:off x="1844851" y="24511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13" name="Rectangle 335"/>
          <p:cNvSpPr>
            <a:spLocks noChangeArrowheads="1"/>
          </p:cNvSpPr>
          <p:nvPr/>
        </p:nvSpPr>
        <p:spPr bwMode="auto">
          <a:xfrm rot="5400000">
            <a:off x="3817144" y="772319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73</a:t>
            </a:r>
          </a:p>
        </p:txBody>
      </p:sp>
      <p:sp>
        <p:nvSpPr>
          <p:cNvPr id="23714" name="Rectangle 336"/>
          <p:cNvSpPr>
            <a:spLocks noChangeArrowheads="1"/>
          </p:cNvSpPr>
          <p:nvPr/>
        </p:nvSpPr>
        <p:spPr bwMode="auto">
          <a:xfrm rot="5400000">
            <a:off x="3295033" y="772319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77</a:t>
            </a:r>
          </a:p>
        </p:txBody>
      </p:sp>
      <p:sp>
        <p:nvSpPr>
          <p:cNvPr id="23715" name="Rectangle 314"/>
          <p:cNvSpPr>
            <a:spLocks noChangeArrowheads="1"/>
          </p:cNvSpPr>
          <p:nvPr/>
        </p:nvSpPr>
        <p:spPr bwMode="auto">
          <a:xfrm rot="5400000">
            <a:off x="4280870" y="121205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70</a:t>
            </a:r>
          </a:p>
        </p:txBody>
      </p:sp>
      <p:sp>
        <p:nvSpPr>
          <p:cNvPr id="23716" name="Line 341"/>
          <p:cNvSpPr>
            <a:spLocks noChangeShapeType="1"/>
          </p:cNvSpPr>
          <p:nvPr/>
        </p:nvSpPr>
        <p:spPr bwMode="auto">
          <a:xfrm rot="5400000">
            <a:off x="4418983" y="3263106"/>
            <a:ext cx="0" cy="915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17" name="Line 152"/>
          <p:cNvSpPr>
            <a:spLocks noChangeShapeType="1"/>
          </p:cNvSpPr>
          <p:nvPr/>
        </p:nvSpPr>
        <p:spPr bwMode="auto">
          <a:xfrm rot="5400000" flipV="1">
            <a:off x="4418983" y="723106"/>
            <a:ext cx="0" cy="915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18" name="Text Box 342"/>
          <p:cNvSpPr txBox="1">
            <a:spLocks noChangeArrowheads="1"/>
          </p:cNvSpPr>
          <p:nvPr/>
        </p:nvSpPr>
        <p:spPr bwMode="auto">
          <a:xfrm rot="5400000">
            <a:off x="3033399" y="1726912"/>
            <a:ext cx="10160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B-one  1B</a:t>
            </a:r>
          </a:p>
          <a:p>
            <a:r>
              <a:rPr lang="en-US" sz="800" dirty="0" smtClean="0"/>
              <a:t>Copacabana </a:t>
            </a:r>
            <a:r>
              <a:rPr lang="en-US" sz="800" dirty="0"/>
              <a:t>2F</a:t>
            </a:r>
          </a:p>
          <a:p>
            <a:r>
              <a:rPr lang="en-US" sz="800" dirty="0"/>
              <a:t>Old Stand 1F</a:t>
            </a:r>
          </a:p>
          <a:p>
            <a:r>
              <a:rPr lang="en-US" sz="800" dirty="0" err="1"/>
              <a:t>Bricx</a:t>
            </a:r>
            <a:r>
              <a:rPr lang="en-US" sz="800" dirty="0"/>
              <a:t> B</a:t>
            </a:r>
          </a:p>
        </p:txBody>
      </p:sp>
      <p:sp>
        <p:nvSpPr>
          <p:cNvPr id="23719" name="Line 13"/>
          <p:cNvSpPr>
            <a:spLocks noChangeShapeType="1"/>
          </p:cNvSpPr>
          <p:nvPr/>
        </p:nvSpPr>
        <p:spPr bwMode="auto">
          <a:xfrm rot="5400000" flipH="1" flipV="1">
            <a:off x="2549701" y="24511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20" name="Rectangle 325"/>
          <p:cNvSpPr>
            <a:spLocks noChangeArrowheads="1"/>
          </p:cNvSpPr>
          <p:nvPr/>
        </p:nvSpPr>
        <p:spPr bwMode="auto">
          <a:xfrm rot="5400000">
            <a:off x="3647458" y="1415256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71</a:t>
            </a:r>
          </a:p>
        </p:txBody>
      </p:sp>
      <p:sp>
        <p:nvSpPr>
          <p:cNvPr id="23721" name="Rectangle 326"/>
          <p:cNvSpPr>
            <a:spLocks noChangeArrowheads="1"/>
          </p:cNvSpPr>
          <p:nvPr/>
        </p:nvSpPr>
        <p:spPr bwMode="auto">
          <a:xfrm rot="5400000">
            <a:off x="3506170" y="141525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75</a:t>
            </a:r>
          </a:p>
        </p:txBody>
      </p:sp>
      <p:sp>
        <p:nvSpPr>
          <p:cNvPr id="23722" name="Rectangle 327"/>
          <p:cNvSpPr>
            <a:spLocks noChangeArrowheads="1"/>
          </p:cNvSpPr>
          <p:nvPr/>
        </p:nvSpPr>
        <p:spPr bwMode="auto">
          <a:xfrm rot="5400000">
            <a:off x="3364883" y="1212056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170</a:t>
            </a:r>
          </a:p>
        </p:txBody>
      </p:sp>
      <p:sp>
        <p:nvSpPr>
          <p:cNvPr id="23723" name="Line 316"/>
          <p:cNvSpPr>
            <a:spLocks noChangeShapeType="1"/>
          </p:cNvSpPr>
          <p:nvPr/>
        </p:nvSpPr>
        <p:spPr bwMode="auto">
          <a:xfrm rot="5400000" flipH="1" flipV="1">
            <a:off x="1986139" y="24511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24" name="Rectangle 328"/>
          <p:cNvSpPr>
            <a:spLocks noChangeArrowheads="1"/>
          </p:cNvSpPr>
          <p:nvPr/>
        </p:nvSpPr>
        <p:spPr bwMode="auto">
          <a:xfrm rot="5400000">
            <a:off x="3224389" y="1212850"/>
            <a:ext cx="2032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76</a:t>
            </a:r>
          </a:p>
        </p:txBody>
      </p:sp>
      <p:sp>
        <p:nvSpPr>
          <p:cNvPr id="23725" name="Line 347"/>
          <p:cNvSpPr>
            <a:spLocks noChangeShapeType="1"/>
          </p:cNvSpPr>
          <p:nvPr/>
        </p:nvSpPr>
        <p:spPr bwMode="auto">
          <a:xfrm rot="5400000" flipV="1">
            <a:off x="3557764" y="1130300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26" name="Line 349"/>
          <p:cNvSpPr>
            <a:spLocks noChangeShapeType="1"/>
          </p:cNvSpPr>
          <p:nvPr/>
        </p:nvSpPr>
        <p:spPr bwMode="auto">
          <a:xfrm rot="5400000" flipH="1">
            <a:off x="3795889" y="1308100"/>
            <a:ext cx="0" cy="95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27" name="Line 45"/>
          <p:cNvSpPr>
            <a:spLocks noChangeShapeType="1"/>
          </p:cNvSpPr>
          <p:nvPr/>
        </p:nvSpPr>
        <p:spPr bwMode="auto">
          <a:xfrm rot="5400000">
            <a:off x="5611989" y="-1905000"/>
            <a:ext cx="7937" cy="570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28" name="Line 352"/>
          <p:cNvSpPr>
            <a:spLocks noChangeShapeType="1"/>
          </p:cNvSpPr>
          <p:nvPr/>
        </p:nvSpPr>
        <p:spPr bwMode="auto">
          <a:xfrm rot="5400000">
            <a:off x="6813727" y="-474663"/>
            <a:ext cx="0" cy="331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29" name="Rectangle 353"/>
          <p:cNvSpPr>
            <a:spLocks noChangeArrowheads="1"/>
          </p:cNvSpPr>
          <p:nvPr/>
        </p:nvSpPr>
        <p:spPr bwMode="auto">
          <a:xfrm rot="5400000">
            <a:off x="5560395" y="1200944"/>
            <a:ext cx="252413" cy="2127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66</a:t>
            </a:r>
          </a:p>
        </p:txBody>
      </p:sp>
      <p:sp>
        <p:nvSpPr>
          <p:cNvPr id="23730" name="Rectangle 354"/>
          <p:cNvSpPr>
            <a:spLocks noChangeArrowheads="1"/>
          </p:cNvSpPr>
          <p:nvPr/>
        </p:nvSpPr>
        <p:spPr bwMode="auto">
          <a:xfrm rot="5400000">
            <a:off x="5804469" y="660400"/>
            <a:ext cx="252412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65</a:t>
            </a:r>
          </a:p>
        </p:txBody>
      </p:sp>
      <p:sp>
        <p:nvSpPr>
          <p:cNvPr id="23731" name="Rectangle 356"/>
          <p:cNvSpPr>
            <a:spLocks noChangeArrowheads="1"/>
          </p:cNvSpPr>
          <p:nvPr/>
        </p:nvSpPr>
        <p:spPr bwMode="auto">
          <a:xfrm rot="5400000">
            <a:off x="5137326" y="2116138"/>
            <a:ext cx="252413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68</a:t>
            </a:r>
          </a:p>
        </p:txBody>
      </p:sp>
      <p:sp>
        <p:nvSpPr>
          <p:cNvPr id="23732" name="Rectangle 357"/>
          <p:cNvSpPr>
            <a:spLocks noChangeArrowheads="1"/>
          </p:cNvSpPr>
          <p:nvPr/>
        </p:nvSpPr>
        <p:spPr bwMode="auto">
          <a:xfrm rot="5400000">
            <a:off x="5348463" y="2116138"/>
            <a:ext cx="252413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69</a:t>
            </a:r>
          </a:p>
        </p:txBody>
      </p:sp>
      <p:sp>
        <p:nvSpPr>
          <p:cNvPr id="23733" name="Line 162"/>
          <p:cNvSpPr>
            <a:spLocks noChangeShapeType="1"/>
          </p:cNvSpPr>
          <p:nvPr/>
        </p:nvSpPr>
        <p:spPr bwMode="auto">
          <a:xfrm rot="5400000" flipH="1">
            <a:off x="3887964" y="24511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36" name="Text Box 46"/>
          <p:cNvSpPr txBox="1">
            <a:spLocks noChangeArrowheads="1"/>
          </p:cNvSpPr>
          <p:nvPr/>
        </p:nvSpPr>
        <p:spPr bwMode="auto">
          <a:xfrm>
            <a:off x="198437" y="1676400"/>
            <a:ext cx="1249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/>
              <a:t>MAP NOT TO SCALE</a:t>
            </a:r>
          </a:p>
        </p:txBody>
      </p:sp>
      <p:sp>
        <p:nvSpPr>
          <p:cNvPr id="23737" name="Text Box 48"/>
          <p:cNvSpPr txBox="1">
            <a:spLocks noChangeArrowheads="1"/>
          </p:cNvSpPr>
          <p:nvPr/>
        </p:nvSpPr>
        <p:spPr bwMode="auto">
          <a:xfrm>
            <a:off x="152400" y="762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i="1" dirty="0" smtClean="0"/>
              <a:t>04 September 2012</a:t>
            </a:r>
            <a:endParaRPr lang="en-US" sz="1200" b="1" i="1" dirty="0" smtClean="0"/>
          </a:p>
        </p:txBody>
      </p:sp>
      <p:grpSp>
        <p:nvGrpSpPr>
          <p:cNvPr id="3" name="Group 290"/>
          <p:cNvGrpSpPr>
            <a:grpSpLocks/>
          </p:cNvGrpSpPr>
          <p:nvPr/>
        </p:nvGrpSpPr>
        <p:grpSpPr bwMode="auto">
          <a:xfrm>
            <a:off x="1584501" y="5791200"/>
            <a:ext cx="1204913" cy="673100"/>
            <a:chOff x="3733800" y="7391400"/>
            <a:chExt cx="1204913" cy="673274"/>
          </a:xfrm>
        </p:grpSpPr>
        <p:sp>
          <p:nvSpPr>
            <p:cNvPr id="23816" name="Text Box 104"/>
            <p:cNvSpPr txBox="1">
              <a:spLocks noChangeArrowheads="1"/>
            </p:cNvSpPr>
            <p:nvPr/>
          </p:nvSpPr>
          <p:spPr bwMode="auto">
            <a:xfrm>
              <a:off x="4003674" y="7743694"/>
              <a:ext cx="893763" cy="303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Off Limits</a:t>
              </a:r>
            </a:p>
          </p:txBody>
        </p:sp>
        <p:sp>
          <p:nvSpPr>
            <p:cNvPr id="23817" name="Rectangle 190"/>
            <p:cNvSpPr>
              <a:spLocks noChangeArrowheads="1"/>
            </p:cNvSpPr>
            <p:nvPr/>
          </p:nvSpPr>
          <p:spPr bwMode="auto">
            <a:xfrm>
              <a:off x="3743325" y="7853297"/>
              <a:ext cx="304800" cy="21137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##</a:t>
              </a:r>
            </a:p>
          </p:txBody>
        </p:sp>
        <p:sp>
          <p:nvSpPr>
            <p:cNvPr id="23818" name="Rectangle 208" descr="Wide upward diagonal"/>
            <p:cNvSpPr>
              <a:spLocks noChangeArrowheads="1"/>
            </p:cNvSpPr>
            <p:nvPr/>
          </p:nvSpPr>
          <p:spPr bwMode="auto">
            <a:xfrm>
              <a:off x="3733800" y="7477516"/>
              <a:ext cx="304800" cy="211377"/>
            </a:xfrm>
            <a:prstGeom prst="rect">
              <a:avLst/>
            </a:prstGeom>
            <a:pattFill prst="wdUpDiag">
              <a:fgClr>
                <a:schemeClr val="tx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##</a:t>
              </a:r>
            </a:p>
          </p:txBody>
        </p:sp>
        <p:sp>
          <p:nvSpPr>
            <p:cNvPr id="23819" name="Text Box 210"/>
            <p:cNvSpPr txBox="1">
              <a:spLocks noChangeArrowheads="1"/>
            </p:cNvSpPr>
            <p:nvPr/>
          </p:nvSpPr>
          <p:spPr bwMode="auto">
            <a:xfrm>
              <a:off x="4003675" y="7391400"/>
              <a:ext cx="935038" cy="303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= Land Mark</a:t>
              </a:r>
            </a:p>
          </p:txBody>
        </p:sp>
      </p:grpSp>
      <p:sp>
        <p:nvSpPr>
          <p:cNvPr id="23739" name="Text Box 361"/>
          <p:cNvSpPr txBox="1">
            <a:spLocks noChangeArrowheads="1"/>
          </p:cNvSpPr>
          <p:nvPr/>
        </p:nvSpPr>
        <p:spPr bwMode="auto">
          <a:xfrm rot="5400000">
            <a:off x="4525345" y="2877344"/>
            <a:ext cx="14224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My Thai 1F</a:t>
            </a:r>
          </a:p>
        </p:txBody>
      </p:sp>
      <p:sp>
        <p:nvSpPr>
          <p:cNvPr id="23740" name="Text Box 362"/>
          <p:cNvSpPr txBox="1">
            <a:spLocks noChangeArrowheads="1"/>
          </p:cNvSpPr>
          <p:nvPr/>
        </p:nvSpPr>
        <p:spPr bwMode="auto">
          <a:xfrm rot="5400000">
            <a:off x="4684889" y="1797050"/>
            <a:ext cx="1117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Y.H. Kim 1F</a:t>
            </a:r>
          </a:p>
        </p:txBody>
      </p:sp>
      <p:sp>
        <p:nvSpPr>
          <p:cNvPr id="23741" name="Text Box 363"/>
          <p:cNvSpPr txBox="1">
            <a:spLocks noChangeArrowheads="1"/>
          </p:cNvSpPr>
          <p:nvPr/>
        </p:nvSpPr>
        <p:spPr bwMode="auto">
          <a:xfrm>
            <a:off x="5999339" y="552940"/>
            <a:ext cx="1479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/>
              <a:t>Bungalow Tropical Lounge 2F</a:t>
            </a:r>
          </a:p>
        </p:txBody>
      </p:sp>
      <p:sp>
        <p:nvSpPr>
          <p:cNvPr id="23742" name="Text Box 364"/>
          <p:cNvSpPr txBox="1">
            <a:spLocks noChangeArrowheads="1"/>
          </p:cNvSpPr>
          <p:nvPr/>
        </p:nvSpPr>
        <p:spPr bwMode="auto">
          <a:xfrm rot="5400000">
            <a:off x="5050014" y="1860550"/>
            <a:ext cx="1219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Run Karaoke B</a:t>
            </a:r>
          </a:p>
        </p:txBody>
      </p:sp>
      <p:sp>
        <p:nvSpPr>
          <p:cNvPr id="23743" name="Rectangle 365"/>
          <p:cNvSpPr>
            <a:spLocks noChangeArrowheads="1"/>
          </p:cNvSpPr>
          <p:nvPr/>
        </p:nvSpPr>
        <p:spPr bwMode="auto">
          <a:xfrm rot="5400000">
            <a:off x="8000383" y="3463131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59</a:t>
            </a:r>
          </a:p>
        </p:txBody>
      </p:sp>
      <p:sp>
        <p:nvSpPr>
          <p:cNvPr id="23744" name="Rectangle 366"/>
          <p:cNvSpPr>
            <a:spLocks noChangeArrowheads="1"/>
          </p:cNvSpPr>
          <p:nvPr/>
        </p:nvSpPr>
        <p:spPr bwMode="auto">
          <a:xfrm rot="5400000">
            <a:off x="8000383" y="3158331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60</a:t>
            </a:r>
          </a:p>
        </p:txBody>
      </p:sp>
      <p:sp>
        <p:nvSpPr>
          <p:cNvPr id="23745" name="Rectangle 367"/>
          <p:cNvSpPr>
            <a:spLocks noChangeArrowheads="1"/>
          </p:cNvSpPr>
          <p:nvPr/>
        </p:nvSpPr>
        <p:spPr bwMode="auto">
          <a:xfrm rot="5400000">
            <a:off x="8000383" y="2853531"/>
            <a:ext cx="304800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61</a:t>
            </a:r>
          </a:p>
        </p:txBody>
      </p:sp>
      <p:sp>
        <p:nvSpPr>
          <p:cNvPr id="23746" name="Line 351"/>
          <p:cNvSpPr>
            <a:spLocks noChangeShapeType="1"/>
          </p:cNvSpPr>
          <p:nvPr/>
        </p:nvSpPr>
        <p:spPr bwMode="auto">
          <a:xfrm rot="5400000">
            <a:off x="6813727" y="2065337"/>
            <a:ext cx="0" cy="331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47" name="Text Box 368"/>
          <p:cNvSpPr txBox="1">
            <a:spLocks noChangeArrowheads="1"/>
          </p:cNvSpPr>
          <p:nvPr/>
        </p:nvSpPr>
        <p:spPr bwMode="auto">
          <a:xfrm rot="5400000">
            <a:off x="7474126" y="1622425"/>
            <a:ext cx="762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S2 Wine  2F</a:t>
            </a:r>
          </a:p>
        </p:txBody>
      </p:sp>
      <p:sp>
        <p:nvSpPr>
          <p:cNvPr id="23748" name="Text Box 370"/>
          <p:cNvSpPr txBox="1">
            <a:spLocks noChangeArrowheads="1"/>
          </p:cNvSpPr>
          <p:nvPr/>
        </p:nvSpPr>
        <p:spPr bwMode="auto">
          <a:xfrm>
            <a:off x="8401226" y="1600200"/>
            <a:ext cx="1336675" cy="214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Asian Table 2F</a:t>
            </a:r>
          </a:p>
        </p:txBody>
      </p:sp>
      <p:sp>
        <p:nvSpPr>
          <p:cNvPr id="23749" name="Rectangle 359"/>
          <p:cNvSpPr>
            <a:spLocks noChangeArrowheads="1"/>
          </p:cNvSpPr>
          <p:nvPr/>
        </p:nvSpPr>
        <p:spPr bwMode="auto">
          <a:xfrm rot="5400000">
            <a:off x="8237713" y="1506538"/>
            <a:ext cx="252413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63</a:t>
            </a:r>
          </a:p>
        </p:txBody>
      </p:sp>
      <p:sp>
        <p:nvSpPr>
          <p:cNvPr id="23750" name="Rectangle 360"/>
          <p:cNvSpPr>
            <a:spLocks noChangeArrowheads="1"/>
          </p:cNvSpPr>
          <p:nvPr/>
        </p:nvSpPr>
        <p:spPr bwMode="auto">
          <a:xfrm rot="5400000">
            <a:off x="8037688" y="1500188"/>
            <a:ext cx="252413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62</a:t>
            </a:r>
          </a:p>
        </p:txBody>
      </p:sp>
      <p:sp>
        <p:nvSpPr>
          <p:cNvPr id="23751" name="Rectangle 355"/>
          <p:cNvSpPr>
            <a:spLocks noChangeArrowheads="1"/>
          </p:cNvSpPr>
          <p:nvPr/>
        </p:nvSpPr>
        <p:spPr bwMode="auto">
          <a:xfrm rot="5400000">
            <a:off x="7744001" y="1201738"/>
            <a:ext cx="252413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64</a:t>
            </a:r>
          </a:p>
        </p:txBody>
      </p:sp>
      <p:sp>
        <p:nvSpPr>
          <p:cNvPr id="23752" name="Rectangle 372"/>
          <p:cNvSpPr>
            <a:spLocks noChangeArrowheads="1"/>
          </p:cNvSpPr>
          <p:nvPr/>
        </p:nvSpPr>
        <p:spPr bwMode="auto">
          <a:xfrm rot="5400000">
            <a:off x="5560395" y="3436144"/>
            <a:ext cx="252413" cy="2127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51</a:t>
            </a:r>
          </a:p>
        </p:txBody>
      </p:sp>
      <p:sp>
        <p:nvSpPr>
          <p:cNvPr id="23753" name="Rectangle 373"/>
          <p:cNvSpPr>
            <a:spLocks noChangeArrowheads="1"/>
          </p:cNvSpPr>
          <p:nvPr/>
        </p:nvSpPr>
        <p:spPr bwMode="auto">
          <a:xfrm rot="5400000">
            <a:off x="6311468" y="3436938"/>
            <a:ext cx="252413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52</a:t>
            </a:r>
          </a:p>
        </p:txBody>
      </p:sp>
      <p:sp>
        <p:nvSpPr>
          <p:cNvPr id="23754" name="Rectangle 374"/>
          <p:cNvSpPr>
            <a:spLocks noChangeArrowheads="1"/>
          </p:cNvSpPr>
          <p:nvPr/>
        </p:nvSpPr>
        <p:spPr bwMode="auto">
          <a:xfrm rot="5400000">
            <a:off x="6481938" y="2535238"/>
            <a:ext cx="252413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54</a:t>
            </a:r>
          </a:p>
        </p:txBody>
      </p:sp>
      <p:sp>
        <p:nvSpPr>
          <p:cNvPr id="23755" name="Rectangle 375"/>
          <p:cNvSpPr>
            <a:spLocks noChangeArrowheads="1"/>
          </p:cNvSpPr>
          <p:nvPr/>
        </p:nvSpPr>
        <p:spPr bwMode="auto">
          <a:xfrm rot="5400000">
            <a:off x="7039945" y="3436144"/>
            <a:ext cx="252413" cy="2127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58</a:t>
            </a:r>
          </a:p>
        </p:txBody>
      </p:sp>
      <p:sp>
        <p:nvSpPr>
          <p:cNvPr id="23756" name="Rectangle 376"/>
          <p:cNvSpPr>
            <a:spLocks noChangeArrowheads="1"/>
          </p:cNvSpPr>
          <p:nvPr/>
        </p:nvSpPr>
        <p:spPr bwMode="auto">
          <a:xfrm rot="5400000">
            <a:off x="6828013" y="3436938"/>
            <a:ext cx="252413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55</a:t>
            </a:r>
          </a:p>
        </p:txBody>
      </p:sp>
      <p:sp>
        <p:nvSpPr>
          <p:cNvPr id="23757" name="Rectangle 377"/>
          <p:cNvSpPr>
            <a:spLocks noChangeArrowheads="1"/>
          </p:cNvSpPr>
          <p:nvPr/>
        </p:nvSpPr>
        <p:spPr bwMode="auto">
          <a:xfrm rot="5400000">
            <a:off x="6801820" y="31583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56</a:t>
            </a:r>
          </a:p>
        </p:txBody>
      </p:sp>
      <p:sp>
        <p:nvSpPr>
          <p:cNvPr id="23758" name="Rectangle 378"/>
          <p:cNvSpPr>
            <a:spLocks noChangeArrowheads="1"/>
          </p:cNvSpPr>
          <p:nvPr/>
        </p:nvSpPr>
        <p:spPr bwMode="auto">
          <a:xfrm rot="5400000">
            <a:off x="6801820" y="28535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57</a:t>
            </a:r>
          </a:p>
        </p:txBody>
      </p:sp>
      <p:sp>
        <p:nvSpPr>
          <p:cNvPr id="23759" name="Rectangle 379"/>
          <p:cNvSpPr>
            <a:spLocks noChangeArrowheads="1"/>
          </p:cNvSpPr>
          <p:nvPr/>
        </p:nvSpPr>
        <p:spPr bwMode="auto">
          <a:xfrm rot="5400000">
            <a:off x="6285275" y="3148904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53</a:t>
            </a:r>
          </a:p>
        </p:txBody>
      </p:sp>
      <p:sp>
        <p:nvSpPr>
          <p:cNvPr id="23760" name="Text Box 380"/>
          <p:cNvSpPr txBox="1">
            <a:spLocks noChangeArrowheads="1"/>
          </p:cNvSpPr>
          <p:nvPr/>
        </p:nvSpPr>
        <p:spPr bwMode="auto">
          <a:xfrm>
            <a:off x="4507089" y="3370263"/>
            <a:ext cx="1041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800"/>
              <a:t>Homestead </a:t>
            </a:r>
          </a:p>
          <a:p>
            <a:pPr algn="r"/>
            <a:r>
              <a:rPr lang="en-US" sz="800"/>
              <a:t>Coffee</a:t>
            </a:r>
          </a:p>
        </p:txBody>
      </p:sp>
      <p:sp>
        <p:nvSpPr>
          <p:cNvPr id="23761" name="Text Box 381"/>
          <p:cNvSpPr txBox="1">
            <a:spLocks noChangeArrowheads="1"/>
          </p:cNvSpPr>
          <p:nvPr/>
        </p:nvSpPr>
        <p:spPr bwMode="auto">
          <a:xfrm>
            <a:off x="5500158" y="3441700"/>
            <a:ext cx="774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/>
              <a:t>Lotus </a:t>
            </a:r>
          </a:p>
        </p:txBody>
      </p:sp>
      <p:sp>
        <p:nvSpPr>
          <p:cNvPr id="23762" name="Text Box 382"/>
          <p:cNvSpPr txBox="1">
            <a:spLocks noChangeArrowheads="1"/>
          </p:cNvSpPr>
          <p:nvPr/>
        </p:nvSpPr>
        <p:spPr bwMode="auto">
          <a:xfrm>
            <a:off x="5357577" y="3176588"/>
            <a:ext cx="91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/>
              <a:t>Ginger 2F</a:t>
            </a:r>
          </a:p>
        </p:txBody>
      </p:sp>
      <p:sp>
        <p:nvSpPr>
          <p:cNvPr id="23763" name="Text Box 383"/>
          <p:cNvSpPr txBox="1">
            <a:spLocks noChangeArrowheads="1"/>
          </p:cNvSpPr>
          <p:nvPr/>
        </p:nvSpPr>
        <p:spPr bwMode="auto">
          <a:xfrm>
            <a:off x="5446889" y="2540000"/>
            <a:ext cx="1117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Chameleon</a:t>
            </a:r>
          </a:p>
        </p:txBody>
      </p:sp>
      <p:sp>
        <p:nvSpPr>
          <p:cNvPr id="23764" name="Line 385"/>
          <p:cNvSpPr>
            <a:spLocks noChangeShapeType="1"/>
          </p:cNvSpPr>
          <p:nvPr/>
        </p:nvSpPr>
        <p:spPr bwMode="auto">
          <a:xfrm rot="5400000" flipH="1" flipV="1">
            <a:off x="6263844" y="3227387"/>
            <a:ext cx="12700" cy="11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65" name="Text Box 387"/>
          <p:cNvSpPr txBox="1">
            <a:spLocks noChangeArrowheads="1"/>
          </p:cNvSpPr>
          <p:nvPr/>
        </p:nvSpPr>
        <p:spPr bwMode="auto">
          <a:xfrm>
            <a:off x="6961364" y="3263900"/>
            <a:ext cx="7048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La Cigale 1F</a:t>
            </a:r>
          </a:p>
        </p:txBody>
      </p:sp>
      <p:sp>
        <p:nvSpPr>
          <p:cNvPr id="23766" name="Text Box 388"/>
          <p:cNvSpPr txBox="1">
            <a:spLocks noChangeArrowheads="1"/>
          </p:cNvSpPr>
          <p:nvPr/>
        </p:nvSpPr>
        <p:spPr bwMode="auto">
          <a:xfrm>
            <a:off x="6988351" y="2819400"/>
            <a:ext cx="1422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Hollywood Grill 3F</a:t>
            </a:r>
          </a:p>
        </p:txBody>
      </p:sp>
      <p:sp>
        <p:nvSpPr>
          <p:cNvPr id="23767" name="Text Box 389"/>
          <p:cNvSpPr txBox="1">
            <a:spLocks noChangeArrowheads="1"/>
          </p:cNvSpPr>
          <p:nvPr/>
        </p:nvSpPr>
        <p:spPr bwMode="auto">
          <a:xfrm>
            <a:off x="6994701" y="3079750"/>
            <a:ext cx="733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La Tavola 2F</a:t>
            </a:r>
          </a:p>
        </p:txBody>
      </p:sp>
      <p:sp>
        <p:nvSpPr>
          <p:cNvPr id="23768" name="Text Box 390"/>
          <p:cNvSpPr txBox="1">
            <a:spLocks noChangeArrowheads="1"/>
          </p:cNvSpPr>
          <p:nvPr/>
        </p:nvSpPr>
        <p:spPr bwMode="auto">
          <a:xfrm>
            <a:off x="8188501" y="2779713"/>
            <a:ext cx="7747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Woodstock 3F</a:t>
            </a:r>
          </a:p>
        </p:txBody>
      </p:sp>
      <p:sp>
        <p:nvSpPr>
          <p:cNvPr id="23769" name="Text Box 392"/>
          <p:cNvSpPr txBox="1">
            <a:spLocks noChangeArrowheads="1"/>
          </p:cNvSpPr>
          <p:nvPr/>
        </p:nvSpPr>
        <p:spPr bwMode="auto">
          <a:xfrm>
            <a:off x="8188501" y="3084513"/>
            <a:ext cx="7032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On Y Va 2F</a:t>
            </a:r>
          </a:p>
        </p:txBody>
      </p:sp>
      <p:sp>
        <p:nvSpPr>
          <p:cNvPr id="23770" name="Text Box 393"/>
          <p:cNvSpPr txBox="1">
            <a:spLocks noChangeArrowheads="1"/>
          </p:cNvSpPr>
          <p:nvPr/>
        </p:nvSpPr>
        <p:spPr bwMode="auto">
          <a:xfrm>
            <a:off x="8188501" y="3389313"/>
            <a:ext cx="7747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Up N Close 2F</a:t>
            </a:r>
          </a:p>
        </p:txBody>
      </p:sp>
      <p:sp>
        <p:nvSpPr>
          <p:cNvPr id="23771" name="Line 350"/>
          <p:cNvSpPr>
            <a:spLocks noChangeShapeType="1"/>
          </p:cNvSpPr>
          <p:nvPr/>
        </p:nvSpPr>
        <p:spPr bwMode="auto">
          <a:xfrm rot="5400000" flipH="1">
            <a:off x="7199489" y="2451100"/>
            <a:ext cx="25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2" name="Freeform 9"/>
          <p:cNvSpPr>
            <a:spLocks/>
          </p:cNvSpPr>
          <p:nvPr/>
        </p:nvSpPr>
        <p:spPr bwMode="auto">
          <a:xfrm rot="5400000">
            <a:off x="6533533" y="4852193"/>
            <a:ext cx="419100" cy="3592513"/>
          </a:xfrm>
          <a:custGeom>
            <a:avLst/>
            <a:gdLst>
              <a:gd name="T0" fmla="*/ 2147483647 w 624"/>
              <a:gd name="T1" fmla="*/ 2147483647 h 1776"/>
              <a:gd name="T2" fmla="*/ 0 w 624"/>
              <a:gd name="T3" fmla="*/ 2147483647 h 1776"/>
              <a:gd name="T4" fmla="*/ 0 w 624"/>
              <a:gd name="T5" fmla="*/ 0 h 1776"/>
              <a:gd name="T6" fmla="*/ 2147483647 w 624"/>
              <a:gd name="T7" fmla="*/ 0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776"/>
              <a:gd name="T14" fmla="*/ 624 w 624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776">
                <a:moveTo>
                  <a:pt x="432" y="1776"/>
                </a:moveTo>
                <a:lnTo>
                  <a:pt x="0" y="1776"/>
                </a:lnTo>
                <a:lnTo>
                  <a:pt x="0" y="0"/>
                </a:lnTo>
                <a:lnTo>
                  <a:pt x="624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3" name="Text Box 394"/>
          <p:cNvSpPr txBox="1">
            <a:spLocks noChangeArrowheads="1"/>
          </p:cNvSpPr>
          <p:nvPr/>
        </p:nvSpPr>
        <p:spPr bwMode="auto">
          <a:xfrm rot="5400000">
            <a:off x="6622433" y="3829843"/>
            <a:ext cx="6096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Spy B</a:t>
            </a:r>
          </a:p>
        </p:txBody>
      </p:sp>
      <p:sp>
        <p:nvSpPr>
          <p:cNvPr id="23774" name="Rectangle 398"/>
          <p:cNvSpPr>
            <a:spLocks noChangeArrowheads="1"/>
          </p:cNvSpPr>
          <p:nvPr/>
        </p:nvSpPr>
        <p:spPr bwMode="auto">
          <a:xfrm rot="5400000">
            <a:off x="8227395" y="646985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41</a:t>
            </a:r>
          </a:p>
        </p:txBody>
      </p:sp>
      <p:sp>
        <p:nvSpPr>
          <p:cNvPr id="23775" name="Line 399"/>
          <p:cNvSpPr>
            <a:spLocks noChangeShapeType="1"/>
          </p:cNvSpPr>
          <p:nvPr/>
        </p:nvSpPr>
        <p:spPr bwMode="auto">
          <a:xfrm rot="5400000">
            <a:off x="3502201" y="4183063"/>
            <a:ext cx="0" cy="69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76" name="Line 293"/>
          <p:cNvSpPr>
            <a:spLocks noChangeShapeType="1"/>
          </p:cNvSpPr>
          <p:nvPr/>
        </p:nvSpPr>
        <p:spPr bwMode="auto">
          <a:xfrm rot="5400000" flipH="1" flipV="1">
            <a:off x="6813726" y="4257675"/>
            <a:ext cx="0" cy="69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78" name="Rectangle 354"/>
          <p:cNvSpPr>
            <a:spLocks noChangeArrowheads="1"/>
          </p:cNvSpPr>
          <p:nvPr/>
        </p:nvSpPr>
        <p:spPr bwMode="auto">
          <a:xfrm rot="5400000">
            <a:off x="5489752" y="679450"/>
            <a:ext cx="252412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80" name="Rectangle 354"/>
          <p:cNvSpPr>
            <a:spLocks noChangeArrowheads="1"/>
          </p:cNvSpPr>
          <p:nvPr/>
        </p:nvSpPr>
        <p:spPr bwMode="auto">
          <a:xfrm rot="5400000">
            <a:off x="5196064" y="343684"/>
            <a:ext cx="252412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81" name="Rectangle 354"/>
          <p:cNvSpPr>
            <a:spLocks noChangeArrowheads="1"/>
          </p:cNvSpPr>
          <p:nvPr/>
        </p:nvSpPr>
        <p:spPr bwMode="auto">
          <a:xfrm rot="5400000">
            <a:off x="5196064" y="86705"/>
            <a:ext cx="252412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82" name="Rectangle 237"/>
          <p:cNvSpPr>
            <a:spLocks noChangeArrowheads="1"/>
          </p:cNvSpPr>
          <p:nvPr/>
        </p:nvSpPr>
        <p:spPr bwMode="auto">
          <a:xfrm rot="5400000">
            <a:off x="4888089" y="5316538"/>
            <a:ext cx="3048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83" name="Text Box 119"/>
          <p:cNvSpPr txBox="1">
            <a:spLocks noChangeArrowheads="1"/>
          </p:cNvSpPr>
          <p:nvPr/>
        </p:nvSpPr>
        <p:spPr bwMode="auto">
          <a:xfrm rot="5400000">
            <a:off x="6724826" y="4823053"/>
            <a:ext cx="1016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err="1" smtClean="0"/>
              <a:t>Korvan</a:t>
            </a:r>
            <a:r>
              <a:rPr lang="en-US" sz="800" dirty="0" smtClean="0"/>
              <a:t> </a:t>
            </a:r>
            <a:r>
              <a:rPr lang="en-US" sz="800" dirty="0"/>
              <a:t>2F</a:t>
            </a:r>
          </a:p>
        </p:txBody>
      </p:sp>
      <p:sp>
        <p:nvSpPr>
          <p:cNvPr id="23784" name="Rectangle 194"/>
          <p:cNvSpPr>
            <a:spLocks noChangeArrowheads="1"/>
          </p:cNvSpPr>
          <p:nvPr/>
        </p:nvSpPr>
        <p:spPr bwMode="auto">
          <a:xfrm rot="5400000">
            <a:off x="6028708" y="5909469"/>
            <a:ext cx="304800" cy="21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23</a:t>
            </a:r>
          </a:p>
        </p:txBody>
      </p:sp>
      <p:sp>
        <p:nvSpPr>
          <p:cNvPr id="23785" name="Text Box 207"/>
          <p:cNvSpPr txBox="1">
            <a:spLocks noChangeArrowheads="1"/>
          </p:cNvSpPr>
          <p:nvPr/>
        </p:nvSpPr>
        <p:spPr bwMode="auto">
          <a:xfrm rot="5400000">
            <a:off x="5432601" y="5081588"/>
            <a:ext cx="1447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800"/>
              <a:t>Are  You Ready to Drink?</a:t>
            </a:r>
          </a:p>
        </p:txBody>
      </p:sp>
      <p:sp>
        <p:nvSpPr>
          <p:cNvPr id="23786" name="Rectangle 355"/>
          <p:cNvSpPr>
            <a:spLocks noChangeArrowheads="1"/>
          </p:cNvSpPr>
          <p:nvPr/>
        </p:nvSpPr>
        <p:spPr bwMode="auto">
          <a:xfrm rot="5400000">
            <a:off x="6029501" y="1204913"/>
            <a:ext cx="252413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87" name="Text Box 368"/>
          <p:cNvSpPr txBox="1">
            <a:spLocks noChangeArrowheads="1"/>
          </p:cNvSpPr>
          <p:nvPr/>
        </p:nvSpPr>
        <p:spPr bwMode="auto">
          <a:xfrm rot="5400000">
            <a:off x="5683426" y="1689100"/>
            <a:ext cx="914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Smokey Saloon</a:t>
            </a:r>
          </a:p>
        </p:txBody>
      </p:sp>
      <p:sp>
        <p:nvSpPr>
          <p:cNvPr id="23788" name="Rectangle 355"/>
          <p:cNvSpPr>
            <a:spLocks noChangeArrowheads="1"/>
          </p:cNvSpPr>
          <p:nvPr/>
        </p:nvSpPr>
        <p:spPr bwMode="auto">
          <a:xfrm rot="5400000">
            <a:off x="5794551" y="1204913"/>
            <a:ext cx="252413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89" name="Text Box 368"/>
          <p:cNvSpPr txBox="1">
            <a:spLocks noChangeArrowheads="1"/>
          </p:cNvSpPr>
          <p:nvPr/>
        </p:nvSpPr>
        <p:spPr bwMode="auto">
          <a:xfrm rot="5400000">
            <a:off x="5329413" y="1843316"/>
            <a:ext cx="11525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/>
              <a:t>Vivid K-Pop</a:t>
            </a:r>
            <a:endParaRPr lang="en-US" sz="800" dirty="0"/>
          </a:p>
        </p:txBody>
      </p:sp>
      <p:sp>
        <p:nvSpPr>
          <p:cNvPr id="23790" name="Line 293"/>
          <p:cNvSpPr>
            <a:spLocks noChangeShapeType="1"/>
          </p:cNvSpPr>
          <p:nvPr/>
        </p:nvSpPr>
        <p:spPr bwMode="auto">
          <a:xfrm rot="5400000" flipH="1" flipV="1">
            <a:off x="6258983" y="3521075"/>
            <a:ext cx="0" cy="69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91" name="Line 301"/>
          <p:cNvSpPr>
            <a:spLocks noChangeShapeType="1"/>
          </p:cNvSpPr>
          <p:nvPr/>
        </p:nvSpPr>
        <p:spPr bwMode="auto">
          <a:xfrm rot="5400000" flipH="1">
            <a:off x="3367264" y="14605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92" name="Line 301"/>
          <p:cNvSpPr>
            <a:spLocks noChangeShapeType="1"/>
          </p:cNvSpPr>
          <p:nvPr/>
        </p:nvSpPr>
        <p:spPr bwMode="auto">
          <a:xfrm rot="5400000" flipH="1">
            <a:off x="3203751" y="14605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93" name="Rectangle 336"/>
          <p:cNvSpPr>
            <a:spLocks noChangeArrowheads="1"/>
          </p:cNvSpPr>
          <p:nvPr/>
        </p:nvSpPr>
        <p:spPr bwMode="auto">
          <a:xfrm rot="5400000">
            <a:off x="3295033" y="572294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94" name="Rectangle 81"/>
          <p:cNvSpPr>
            <a:spLocks noChangeArrowheads="1"/>
          </p:cNvSpPr>
          <p:nvPr/>
        </p:nvSpPr>
        <p:spPr bwMode="auto">
          <a:xfrm rot="5400000">
            <a:off x="1301133" y="4704556"/>
            <a:ext cx="4064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95" name="Text Box 107"/>
          <p:cNvSpPr txBox="1">
            <a:spLocks noChangeArrowheads="1"/>
          </p:cNvSpPr>
          <p:nvPr/>
        </p:nvSpPr>
        <p:spPr bwMode="auto">
          <a:xfrm rot="5400000">
            <a:off x="930451" y="5384800"/>
            <a:ext cx="1117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Suji’s 2 &amp; 3F</a:t>
            </a:r>
          </a:p>
        </p:txBody>
      </p:sp>
      <p:sp>
        <p:nvSpPr>
          <p:cNvPr id="23796" name="Line 347"/>
          <p:cNvSpPr>
            <a:spLocks noChangeShapeType="1"/>
          </p:cNvSpPr>
          <p:nvPr/>
        </p:nvSpPr>
        <p:spPr bwMode="auto">
          <a:xfrm rot="5400000" flipV="1">
            <a:off x="3368851" y="506413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97" name="Line 347"/>
          <p:cNvSpPr>
            <a:spLocks noChangeShapeType="1"/>
          </p:cNvSpPr>
          <p:nvPr/>
        </p:nvSpPr>
        <p:spPr bwMode="auto">
          <a:xfrm rot="5400000" flipV="1">
            <a:off x="3064051" y="70802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798" name="Line 347"/>
          <p:cNvSpPr>
            <a:spLocks noChangeShapeType="1"/>
          </p:cNvSpPr>
          <p:nvPr/>
        </p:nvSpPr>
        <p:spPr bwMode="auto">
          <a:xfrm rot="5400000">
            <a:off x="3470452" y="581025"/>
            <a:ext cx="228600" cy="282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 rot="-5400000">
            <a:off x="4609483" y="3777456"/>
            <a:ext cx="195262" cy="314325"/>
            <a:chOff x="3216" y="5136"/>
            <a:chExt cx="96" cy="288"/>
          </a:xfrm>
        </p:grpSpPr>
        <p:sp>
          <p:nvSpPr>
            <p:cNvPr id="23812" name="Rectangle 21"/>
            <p:cNvSpPr>
              <a:spLocks noChangeArrowheads="1"/>
            </p:cNvSpPr>
            <p:nvPr/>
          </p:nvSpPr>
          <p:spPr bwMode="auto">
            <a:xfrm>
              <a:off x="3216" y="5136"/>
              <a:ext cx="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13" name="Oval 22"/>
            <p:cNvSpPr>
              <a:spLocks noChangeArrowheads="1"/>
            </p:cNvSpPr>
            <p:nvPr/>
          </p:nvSpPr>
          <p:spPr bwMode="auto">
            <a:xfrm>
              <a:off x="3216" y="5136"/>
              <a:ext cx="96" cy="9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14" name="Oval 23"/>
            <p:cNvSpPr>
              <a:spLocks noChangeArrowheads="1"/>
            </p:cNvSpPr>
            <p:nvPr/>
          </p:nvSpPr>
          <p:spPr bwMode="auto">
            <a:xfrm>
              <a:off x="3216" y="523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15" name="Oval 24"/>
            <p:cNvSpPr>
              <a:spLocks noChangeArrowheads="1"/>
            </p:cNvSpPr>
            <p:nvPr/>
          </p:nvSpPr>
          <p:spPr bwMode="auto">
            <a:xfrm>
              <a:off x="3216" y="532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800" name="Line 385"/>
          <p:cNvSpPr>
            <a:spLocks noChangeShapeType="1"/>
          </p:cNvSpPr>
          <p:nvPr/>
        </p:nvSpPr>
        <p:spPr bwMode="auto">
          <a:xfrm rot="5400000" flipH="1" flipV="1">
            <a:off x="5508008" y="3483769"/>
            <a:ext cx="14287" cy="11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801" name="Rectangle 355"/>
          <p:cNvSpPr>
            <a:spLocks noChangeArrowheads="1"/>
          </p:cNvSpPr>
          <p:nvPr/>
        </p:nvSpPr>
        <p:spPr bwMode="auto">
          <a:xfrm rot="5400000">
            <a:off x="6705776" y="2249488"/>
            <a:ext cx="252413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802" name="Text Box 383"/>
          <p:cNvSpPr txBox="1">
            <a:spLocks noChangeArrowheads="1"/>
          </p:cNvSpPr>
          <p:nvPr/>
        </p:nvSpPr>
        <p:spPr bwMode="auto">
          <a:xfrm>
            <a:off x="5692951" y="2236788"/>
            <a:ext cx="1117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/>
              <a:t>Ireland Yuki</a:t>
            </a:r>
          </a:p>
        </p:txBody>
      </p:sp>
      <p:sp>
        <p:nvSpPr>
          <p:cNvPr id="23803" name="Freeform 7"/>
          <p:cNvSpPr>
            <a:spLocks/>
          </p:cNvSpPr>
          <p:nvPr/>
        </p:nvSpPr>
        <p:spPr bwMode="auto">
          <a:xfrm rot="5400000">
            <a:off x="5723113" y="3341688"/>
            <a:ext cx="2054225" cy="3606800"/>
          </a:xfrm>
          <a:custGeom>
            <a:avLst/>
            <a:gdLst>
              <a:gd name="T0" fmla="*/ 2147483647 w 768"/>
              <a:gd name="T1" fmla="*/ 2147483647 h 1776"/>
              <a:gd name="T2" fmla="*/ 2147483647 w 768"/>
              <a:gd name="T3" fmla="*/ 2147483647 h 1776"/>
              <a:gd name="T4" fmla="*/ 2147483647 w 768"/>
              <a:gd name="T5" fmla="*/ 2147483647 h 1776"/>
              <a:gd name="T6" fmla="*/ 0 w 768"/>
              <a:gd name="T7" fmla="*/ 2147483647 h 1776"/>
              <a:gd name="T8" fmla="*/ 0 w 768"/>
              <a:gd name="T9" fmla="*/ 2147483647 h 1776"/>
              <a:gd name="T10" fmla="*/ 2147483647 w 768"/>
              <a:gd name="T11" fmla="*/ 2147483647 h 1776"/>
              <a:gd name="T12" fmla="*/ 2147483647 w 768"/>
              <a:gd name="T13" fmla="*/ 0 h 1776"/>
              <a:gd name="T14" fmla="*/ 2147483647 w 768"/>
              <a:gd name="T15" fmla="*/ 0 h 1776"/>
              <a:gd name="T16" fmla="*/ 2147483647 w 768"/>
              <a:gd name="T17" fmla="*/ 2147483647 h 17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1776"/>
              <a:gd name="T29" fmla="*/ 768 w 768"/>
              <a:gd name="T30" fmla="*/ 1776 h 177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1776">
                <a:moveTo>
                  <a:pt x="768" y="1776"/>
                </a:moveTo>
                <a:lnTo>
                  <a:pt x="192" y="1776"/>
                </a:lnTo>
                <a:lnTo>
                  <a:pt x="96" y="1728"/>
                </a:lnTo>
                <a:lnTo>
                  <a:pt x="0" y="1632"/>
                </a:lnTo>
                <a:lnTo>
                  <a:pt x="0" y="144"/>
                </a:lnTo>
                <a:lnTo>
                  <a:pt x="48" y="48"/>
                </a:lnTo>
                <a:lnTo>
                  <a:pt x="144" y="0"/>
                </a:lnTo>
                <a:lnTo>
                  <a:pt x="768" y="0"/>
                </a:lnTo>
                <a:lnTo>
                  <a:pt x="768" y="177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804" name="Text Box 192"/>
          <p:cNvSpPr txBox="1">
            <a:spLocks noChangeArrowheads="1"/>
          </p:cNvSpPr>
          <p:nvPr/>
        </p:nvSpPr>
        <p:spPr bwMode="auto">
          <a:xfrm>
            <a:off x="4862689" y="5695950"/>
            <a:ext cx="78581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Bar Metro 2F</a:t>
            </a:r>
          </a:p>
        </p:txBody>
      </p:sp>
      <p:sp>
        <p:nvSpPr>
          <p:cNvPr id="23805" name="Rectangle 191"/>
          <p:cNvSpPr>
            <a:spLocks noChangeArrowheads="1"/>
          </p:cNvSpPr>
          <p:nvPr/>
        </p:nvSpPr>
        <p:spPr bwMode="auto">
          <a:xfrm rot="5400000">
            <a:off x="4870626" y="5949950"/>
            <a:ext cx="304800" cy="1397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24</a:t>
            </a:r>
          </a:p>
        </p:txBody>
      </p:sp>
      <p:sp>
        <p:nvSpPr>
          <p:cNvPr id="23806" name="Rectangle 398"/>
          <p:cNvSpPr>
            <a:spLocks noChangeArrowheads="1"/>
          </p:cNvSpPr>
          <p:nvPr/>
        </p:nvSpPr>
        <p:spPr bwMode="auto">
          <a:xfrm rot="5400000">
            <a:off x="7989270" y="6474619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20</a:t>
            </a:r>
          </a:p>
        </p:txBody>
      </p:sp>
      <p:sp>
        <p:nvSpPr>
          <p:cNvPr id="23807" name="Rectangle 398"/>
          <p:cNvSpPr>
            <a:spLocks noChangeArrowheads="1"/>
          </p:cNvSpPr>
          <p:nvPr/>
        </p:nvSpPr>
        <p:spPr bwMode="auto">
          <a:xfrm rot="5400000">
            <a:off x="6592270" y="6488906"/>
            <a:ext cx="203200" cy="14128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17</a:t>
            </a:r>
          </a:p>
        </p:txBody>
      </p:sp>
      <p:sp>
        <p:nvSpPr>
          <p:cNvPr id="23808" name="Rectangle 398"/>
          <p:cNvSpPr>
            <a:spLocks noChangeArrowheads="1"/>
          </p:cNvSpPr>
          <p:nvPr/>
        </p:nvSpPr>
        <p:spPr bwMode="auto">
          <a:xfrm rot="5400000">
            <a:off x="6582745" y="6712744"/>
            <a:ext cx="203200" cy="1412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/>
              <a:t>173</a:t>
            </a:r>
          </a:p>
        </p:txBody>
      </p:sp>
      <p:sp>
        <p:nvSpPr>
          <p:cNvPr id="23809" name="Line 347"/>
          <p:cNvSpPr>
            <a:spLocks noChangeShapeType="1"/>
          </p:cNvSpPr>
          <p:nvPr/>
        </p:nvSpPr>
        <p:spPr bwMode="auto">
          <a:xfrm rot="5400000" flipV="1">
            <a:off x="6648626" y="6410325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810" name="Line 347"/>
          <p:cNvSpPr>
            <a:spLocks noChangeShapeType="1"/>
          </p:cNvSpPr>
          <p:nvPr/>
        </p:nvSpPr>
        <p:spPr bwMode="auto">
          <a:xfrm rot="5400000" flipV="1">
            <a:off x="6050139" y="6396038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5" name="TextBox 274"/>
          <p:cNvSpPr txBox="1"/>
          <p:nvPr/>
        </p:nvSpPr>
        <p:spPr>
          <a:xfrm>
            <a:off x="6559472" y="152400"/>
            <a:ext cx="1981200" cy="914401"/>
          </a:xfrm>
          <a:prstGeom prst="rect">
            <a:avLst/>
          </a:prstGeom>
        </p:spPr>
        <p:txBody>
          <a:bodyPr wrap="none" tIns="91440" bIns="91440"/>
          <a:lstStyle/>
          <a:p>
            <a:pPr algn="ctr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en-US" sz="2400" b="1" dirty="0" smtClean="0">
                <a:ln w="127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USAG Yongsan</a:t>
            </a:r>
          </a:p>
          <a:p>
            <a:pPr algn="ctr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en-US" sz="2400" b="1" dirty="0" smtClean="0">
                <a:ln w="127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Off Limits Establishments</a:t>
            </a:r>
            <a:endParaRPr lang="en-US" sz="2400" b="1" dirty="0">
              <a:ln w="12700">
                <a:noFill/>
                <a:prstDash val="solid"/>
              </a:ln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2276573" y="0"/>
            <a:ext cx="228600" cy="3733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170"/>
          <p:cNvSpPr>
            <a:spLocks noChangeArrowheads="1"/>
          </p:cNvSpPr>
          <p:nvPr/>
        </p:nvSpPr>
        <p:spPr bwMode="auto">
          <a:xfrm rot="5400000">
            <a:off x="1874104" y="3336564"/>
            <a:ext cx="243258" cy="123334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3697" name="Line 89"/>
          <p:cNvSpPr>
            <a:spLocks noChangeShapeType="1"/>
          </p:cNvSpPr>
          <p:nvPr/>
        </p:nvSpPr>
        <p:spPr bwMode="auto">
          <a:xfrm rot="5400000" flipH="1" flipV="1">
            <a:off x="243172" y="1797844"/>
            <a:ext cx="36195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8" name="Rectangle 170"/>
          <p:cNvSpPr>
            <a:spLocks noChangeArrowheads="1"/>
          </p:cNvSpPr>
          <p:nvPr/>
        </p:nvSpPr>
        <p:spPr bwMode="auto">
          <a:xfrm rot="5400000">
            <a:off x="2301455" y="766184"/>
            <a:ext cx="243258" cy="123334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79" name="Text Box 243"/>
          <p:cNvSpPr txBox="1">
            <a:spLocks noChangeArrowheads="1"/>
          </p:cNvSpPr>
          <p:nvPr/>
        </p:nvSpPr>
        <p:spPr bwMode="auto">
          <a:xfrm rot="5400000">
            <a:off x="2146736" y="376506"/>
            <a:ext cx="5693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800" dirty="0" smtClean="0"/>
              <a:t>Iron Chef</a:t>
            </a:r>
            <a:endParaRPr lang="en-US" sz="800" dirty="0"/>
          </a:p>
        </p:txBody>
      </p:sp>
      <p:sp>
        <p:nvSpPr>
          <p:cNvPr id="280" name="Rectangle 336"/>
          <p:cNvSpPr>
            <a:spLocks noChangeArrowheads="1"/>
          </p:cNvSpPr>
          <p:nvPr/>
        </p:nvSpPr>
        <p:spPr bwMode="auto">
          <a:xfrm rot="5400000">
            <a:off x="3266066" y="30957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3779" name="Rectangle 354"/>
          <p:cNvSpPr>
            <a:spLocks noChangeArrowheads="1"/>
          </p:cNvSpPr>
          <p:nvPr/>
        </p:nvSpPr>
        <p:spPr bwMode="auto">
          <a:xfrm rot="5400000">
            <a:off x="5196064" y="600859"/>
            <a:ext cx="252412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82" name="Rectangle 335"/>
          <p:cNvSpPr>
            <a:spLocks noChangeArrowheads="1"/>
          </p:cNvSpPr>
          <p:nvPr/>
        </p:nvSpPr>
        <p:spPr bwMode="auto">
          <a:xfrm rot="5400000">
            <a:off x="3664351" y="774103"/>
            <a:ext cx="203200" cy="1412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83" name="Line 347"/>
          <p:cNvSpPr>
            <a:spLocks noChangeShapeType="1"/>
          </p:cNvSpPr>
          <p:nvPr/>
        </p:nvSpPr>
        <p:spPr bwMode="auto">
          <a:xfrm rot="5400000" flipV="1">
            <a:off x="3721492" y="781364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Text Box 189"/>
          <p:cNvSpPr txBox="1">
            <a:spLocks noChangeArrowheads="1"/>
          </p:cNvSpPr>
          <p:nvPr/>
        </p:nvSpPr>
        <p:spPr bwMode="auto">
          <a:xfrm>
            <a:off x="5381919" y="113124"/>
            <a:ext cx="1295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dirty="0"/>
              <a:t>112-6 Lounge 3F</a:t>
            </a:r>
          </a:p>
        </p:txBody>
      </p:sp>
      <p:sp>
        <p:nvSpPr>
          <p:cNvPr id="284" name="Line 301"/>
          <p:cNvSpPr>
            <a:spLocks noChangeShapeType="1"/>
          </p:cNvSpPr>
          <p:nvPr/>
        </p:nvSpPr>
        <p:spPr bwMode="auto">
          <a:xfrm rot="5400000" flipH="1" flipV="1">
            <a:off x="5568362" y="965200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5" name="Rectangle 354"/>
          <p:cNvSpPr>
            <a:spLocks noChangeArrowheads="1"/>
          </p:cNvSpPr>
          <p:nvPr/>
        </p:nvSpPr>
        <p:spPr bwMode="auto">
          <a:xfrm rot="5400000">
            <a:off x="4257558" y="573675"/>
            <a:ext cx="252412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86" name="Rectangle 354"/>
          <p:cNvSpPr>
            <a:spLocks noChangeArrowheads="1"/>
          </p:cNvSpPr>
          <p:nvPr/>
        </p:nvSpPr>
        <p:spPr bwMode="auto">
          <a:xfrm rot="5400000">
            <a:off x="4467304" y="573675"/>
            <a:ext cx="252412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87" name="Text Box 243"/>
          <p:cNvSpPr txBox="1">
            <a:spLocks noChangeArrowheads="1"/>
          </p:cNvSpPr>
          <p:nvPr/>
        </p:nvSpPr>
        <p:spPr bwMode="auto">
          <a:xfrm rot="5400000">
            <a:off x="4112741" y="199219"/>
            <a:ext cx="5213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800" dirty="0" smtClean="0"/>
              <a:t>Prost 1F</a:t>
            </a:r>
          </a:p>
          <a:p>
            <a:pPr algn="r"/>
            <a:r>
              <a:rPr lang="en-US" sz="800" dirty="0" smtClean="0"/>
              <a:t>Glam 2F</a:t>
            </a:r>
            <a:endParaRPr lang="en-US" sz="800" dirty="0"/>
          </a:p>
        </p:txBody>
      </p:sp>
      <p:sp>
        <p:nvSpPr>
          <p:cNvPr id="288" name="Text Box 243"/>
          <p:cNvSpPr txBox="1">
            <a:spLocks noChangeArrowheads="1"/>
          </p:cNvSpPr>
          <p:nvPr/>
        </p:nvSpPr>
        <p:spPr bwMode="auto">
          <a:xfrm rot="5400000">
            <a:off x="4300514" y="220792"/>
            <a:ext cx="6014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800" dirty="0" smtClean="0"/>
              <a:t>District 2F</a:t>
            </a:r>
          </a:p>
        </p:txBody>
      </p:sp>
      <p:sp>
        <p:nvSpPr>
          <p:cNvPr id="289" name="Rectangle 355"/>
          <p:cNvSpPr>
            <a:spLocks noChangeArrowheads="1"/>
          </p:cNvSpPr>
          <p:nvPr/>
        </p:nvSpPr>
        <p:spPr bwMode="auto">
          <a:xfrm rot="5400000">
            <a:off x="6492786" y="3489414"/>
            <a:ext cx="252413" cy="131586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290" name="Text Box 362"/>
          <p:cNvSpPr txBox="1">
            <a:spLocks noChangeArrowheads="1"/>
          </p:cNvSpPr>
          <p:nvPr/>
        </p:nvSpPr>
        <p:spPr bwMode="auto">
          <a:xfrm rot="5400000">
            <a:off x="6063630" y="2850986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Full Moon 1B</a:t>
            </a:r>
            <a:endParaRPr lang="en-US" sz="800" dirty="0"/>
          </a:p>
        </p:txBody>
      </p:sp>
      <p:sp>
        <p:nvSpPr>
          <p:cNvPr id="291" name="Rectangle 276"/>
          <p:cNvSpPr>
            <a:spLocks noChangeArrowheads="1"/>
          </p:cNvSpPr>
          <p:nvPr/>
        </p:nvSpPr>
        <p:spPr bwMode="auto">
          <a:xfrm rot="5400000">
            <a:off x="3813459" y="5906372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92" name="Text Box 277"/>
          <p:cNvSpPr txBox="1">
            <a:spLocks noChangeArrowheads="1"/>
          </p:cNvSpPr>
          <p:nvPr/>
        </p:nvSpPr>
        <p:spPr bwMode="auto">
          <a:xfrm rot="5400000">
            <a:off x="3342785" y="5207424"/>
            <a:ext cx="1219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JR Pub 1 F</a:t>
            </a:r>
            <a:endParaRPr lang="en-US" sz="800" dirty="0"/>
          </a:p>
        </p:txBody>
      </p:sp>
      <p:sp>
        <p:nvSpPr>
          <p:cNvPr id="293" name="Rectangle 276"/>
          <p:cNvSpPr>
            <a:spLocks noChangeArrowheads="1"/>
          </p:cNvSpPr>
          <p:nvPr/>
        </p:nvSpPr>
        <p:spPr bwMode="auto">
          <a:xfrm rot="5400000">
            <a:off x="3686969" y="65238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94" name="Text Box 189"/>
          <p:cNvSpPr txBox="1">
            <a:spLocks noChangeArrowheads="1"/>
          </p:cNvSpPr>
          <p:nvPr/>
        </p:nvSpPr>
        <p:spPr bwMode="auto">
          <a:xfrm>
            <a:off x="2494178" y="6604392"/>
            <a:ext cx="1295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800" dirty="0" err="1" smtClean="0"/>
              <a:t>Wunder</a:t>
            </a:r>
            <a:r>
              <a:rPr lang="en-US" sz="800" dirty="0" smtClean="0"/>
              <a:t> Bar 1B</a:t>
            </a:r>
            <a:endParaRPr lang="en-US" sz="800" dirty="0"/>
          </a:p>
        </p:txBody>
      </p:sp>
      <p:sp>
        <p:nvSpPr>
          <p:cNvPr id="295" name="Rectangle 276"/>
          <p:cNvSpPr>
            <a:spLocks noChangeArrowheads="1"/>
          </p:cNvSpPr>
          <p:nvPr/>
        </p:nvSpPr>
        <p:spPr bwMode="auto">
          <a:xfrm rot="5400000">
            <a:off x="6506369" y="5914231"/>
            <a:ext cx="304800" cy="211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296" name="Text Box 277"/>
          <p:cNvSpPr txBox="1">
            <a:spLocks noChangeArrowheads="1"/>
          </p:cNvSpPr>
          <p:nvPr/>
        </p:nvSpPr>
        <p:spPr bwMode="auto">
          <a:xfrm rot="5400000">
            <a:off x="6060749" y="5234921"/>
            <a:ext cx="1219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Oriental Massage</a:t>
            </a:r>
            <a:endParaRPr lang="en-US" sz="800" dirty="0"/>
          </a:p>
        </p:txBody>
      </p:sp>
      <p:sp>
        <p:nvSpPr>
          <p:cNvPr id="23604" name="Text Box 114"/>
          <p:cNvSpPr txBox="1">
            <a:spLocks noChangeArrowheads="1"/>
          </p:cNvSpPr>
          <p:nvPr/>
        </p:nvSpPr>
        <p:spPr bwMode="auto">
          <a:xfrm>
            <a:off x="4800600" y="6209908"/>
            <a:ext cx="1219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dirty="0" err="1"/>
              <a:t>Marakech</a:t>
            </a:r>
            <a:r>
              <a:rPr lang="en-US" sz="800" dirty="0"/>
              <a:t> </a:t>
            </a:r>
            <a:r>
              <a:rPr lang="en-US" sz="800" dirty="0" smtClean="0"/>
              <a:t>Nights  </a:t>
            </a:r>
            <a:r>
              <a:rPr lang="en-US" sz="800" dirty="0"/>
              <a:t>2F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98" name="Line 347"/>
          <p:cNvSpPr>
            <a:spLocks noChangeShapeType="1"/>
          </p:cNvSpPr>
          <p:nvPr/>
        </p:nvSpPr>
        <p:spPr bwMode="auto">
          <a:xfrm rot="5400000" flipV="1">
            <a:off x="5064027" y="6413108"/>
            <a:ext cx="10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9" name="Rectangle 142"/>
          <p:cNvSpPr>
            <a:spLocks noChangeArrowheads="1"/>
          </p:cNvSpPr>
          <p:nvPr/>
        </p:nvSpPr>
        <p:spPr bwMode="auto">
          <a:xfrm rot="5400000">
            <a:off x="5725515" y="6487299"/>
            <a:ext cx="304800" cy="211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/>
          </a:p>
        </p:txBody>
      </p:sp>
      <p:sp>
        <p:nvSpPr>
          <p:cNvPr id="300" name="TextBox 299"/>
          <p:cNvSpPr txBox="1"/>
          <p:nvPr/>
        </p:nvSpPr>
        <p:spPr>
          <a:xfrm>
            <a:off x="5316714" y="6391373"/>
            <a:ext cx="532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Hyundai</a:t>
            </a:r>
          </a:p>
          <a:p>
            <a:r>
              <a:rPr lang="en-US" sz="800" dirty="0" smtClean="0"/>
              <a:t>Sauna</a:t>
            </a:r>
            <a:endParaRPr lang="en-US" sz="800" dirty="0"/>
          </a:p>
        </p:txBody>
      </p:sp>
      <p:sp>
        <p:nvSpPr>
          <p:cNvPr id="301" name="Line 293"/>
          <p:cNvSpPr>
            <a:spLocks noChangeShapeType="1"/>
          </p:cNvSpPr>
          <p:nvPr/>
        </p:nvSpPr>
        <p:spPr bwMode="auto">
          <a:xfrm rot="5400000" flipH="1" flipV="1">
            <a:off x="5730287" y="6585048"/>
            <a:ext cx="0" cy="69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" name="Rectangle 355"/>
          <p:cNvSpPr>
            <a:spLocks noChangeArrowheads="1"/>
          </p:cNvSpPr>
          <p:nvPr/>
        </p:nvSpPr>
        <p:spPr bwMode="auto">
          <a:xfrm rot="5400000">
            <a:off x="7827962" y="3487346"/>
            <a:ext cx="252413" cy="21113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/>
          </a:p>
        </p:txBody>
      </p:sp>
      <p:sp>
        <p:nvSpPr>
          <p:cNvPr id="302" name="Text Box 362"/>
          <p:cNvSpPr txBox="1">
            <a:spLocks noChangeArrowheads="1"/>
          </p:cNvSpPr>
          <p:nvPr/>
        </p:nvSpPr>
        <p:spPr bwMode="auto">
          <a:xfrm rot="5400000">
            <a:off x="7397522" y="2850986"/>
            <a:ext cx="1117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 smtClean="0"/>
              <a:t>24 London </a:t>
            </a:r>
            <a:r>
              <a:rPr lang="en-US" sz="800" dirty="0" smtClean="0"/>
              <a:t>1B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749</Words>
  <Application>Microsoft Office PowerPoint</Application>
  <PresentationFormat>On-screen Show (4:3)</PresentationFormat>
  <Paragraphs>415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dennis.pugh</dc:creator>
  <cp:lastModifiedBy>dennis.pugh</cp:lastModifiedBy>
  <cp:revision>24</cp:revision>
  <dcterms:created xsi:type="dcterms:W3CDTF">2011-10-20T04:43:24Z</dcterms:created>
  <dcterms:modified xsi:type="dcterms:W3CDTF">2012-09-03T22:50:46Z</dcterms:modified>
</cp:coreProperties>
</file>