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59" r:id="rId4"/>
    <p:sldId id="261" r:id="rId5"/>
    <p:sldId id="272" r:id="rId6"/>
    <p:sldId id="285" r:id="rId7"/>
    <p:sldId id="283" r:id="rId8"/>
    <p:sldId id="286" r:id="rId9"/>
    <p:sldId id="276" r:id="rId10"/>
    <p:sldId id="277" r:id="rId11"/>
    <p:sldId id="279" r:id="rId12"/>
    <p:sldId id="280" r:id="rId13"/>
    <p:sldId id="282" r:id="rId1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FF"/>
    <a:srgbClr val="115FDD"/>
    <a:srgbClr val="0F53C1"/>
    <a:srgbClr val="0B3D91"/>
    <a:srgbClr val="0099FF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84" autoAdjust="0"/>
  </p:normalViewPr>
  <p:slideViewPr>
    <p:cSldViewPr>
      <p:cViewPr>
        <p:scale>
          <a:sx n="70" d="100"/>
          <a:sy n="70" d="100"/>
        </p:scale>
        <p:origin x="-116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974" y="-120"/>
      </p:cViewPr>
      <p:guideLst>
        <p:guide orient="horz" pos="2924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5E18D9-7616-494B-A7E8-78C500E21381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37CCBE-BD9B-4B86-8F87-4EEB20E74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E0DF74-4707-4707-BDF3-BC84092E46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AFAE6D-8BBE-4ED2-A07C-5E6246CD3F6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8F2F6C-2E32-42B8-80CA-8A01FFC3A0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  <p:sp>
        <p:nvSpPr>
          <p:cNvPr id="18436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17475" indent="-117475"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814F84-9A22-4E08-BF59-9759F3BCFB3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7494F0-7E92-419F-B641-13D1C2EEDE4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 userDrawn="1"/>
        </p:nvSpPr>
        <p:spPr>
          <a:xfrm>
            <a:off x="1143000" y="457200"/>
            <a:ext cx="2971800" cy="228600"/>
          </a:xfrm>
          <a:prstGeom prst="rect">
            <a:avLst/>
          </a:prstGeom>
        </p:spPr>
        <p:txBody>
          <a:bodyPr/>
          <a:lstStyle>
            <a:lvl1pPr>
              <a:defRPr sz="700" kern="900" spc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1"/>
                </a:solidFill>
                <a:latin typeface="+mn-lt"/>
                <a:cs typeface="+mn-cs"/>
              </a:rPr>
              <a:t>National Aeronautics and Space Administration</a:t>
            </a:r>
            <a:endParaRPr lang="en-US" sz="11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277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5F635-E6C4-43E1-9D94-AC637DBAFEAF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E2ED6-B726-4BA5-A808-51F6D9748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56E04-3353-40E3-A037-89149B46D8A6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3BB95-CC64-4EAA-B2BD-39B1240F2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8D63E-E31B-49A2-910D-8B9110AD1050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FE215-73B7-4BE6-B456-B1BA069C1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294"/>
            <a:ext cx="7239000" cy="114300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3D0B9-860E-4BFC-BBC0-2E5C080D2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w="38100">
            <a:solidFill>
              <a:srgbClr val="115FDD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BEE1B-E3B6-4A86-940A-FE92D63904F0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353A1-3D5E-4C40-A350-CA838A652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D2594-77A3-46E0-9B0B-2683DB829163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07B7C-54C6-4DB5-B37A-4C51D40AC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86320-8C14-4F52-9170-60A164F4A994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E5344-788D-4E13-B474-B20A896A6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089FC-191B-48D3-9BFF-3199284F6F36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7412A-8793-4A4E-9616-83D8060DE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FF744-9D8A-45BA-B120-0D5BDF6FB276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DA1B3-A521-4053-93AC-791CC7812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03472-5960-48B4-967E-81E5E997F735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EFD39-332C-49A5-8C21-D26A8FAF3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23BBD-7B38-407A-800F-B50B8CC6E860}" type="datetimeFigureOut">
              <a:rPr lang="en-US"/>
              <a:pPr>
                <a:defRPr/>
              </a:pPr>
              <a:t>5/9/2011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062C4-432A-418F-9F65-989449271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9525"/>
            <a:ext cx="7008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1219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EA85B8-174D-4A79-ADE6-BBBF36470950}" type="datetimeFigureOut">
              <a:rPr lang="en-US"/>
              <a:pPr>
                <a:defRPr/>
              </a:pPr>
              <a:t>5/9/2011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1" name="Picture 2" descr="RGB_Color smal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39100" y="152400"/>
            <a:ext cx="94456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115FDD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CPP Logo With Transparency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016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0" y="6492875"/>
            <a:ext cx="6019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NASA Commercial Crew Program   COMSTAC May 2011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05800" y="6477000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Page  </a:t>
            </a:r>
            <a:fld id="{2E324FEC-87BE-40A5-81DB-81EC4690F50A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moonpans.com/prints/Apollo_9_CSM.jpg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image" Target="../media/image14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447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9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 CREW PROGRAM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581400"/>
            <a:ext cx="4572000" cy="144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COMSTAC May 2011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Mango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 Crew Program Manager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2011</a:t>
            </a:r>
          </a:p>
        </p:txBody>
      </p:sp>
      <p:pic>
        <p:nvPicPr>
          <p:cNvPr id="5" name="Picture 4" descr="iss021e031766_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7156" y="5318760"/>
            <a:ext cx="9181156" cy="153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143000" y="9525"/>
            <a:ext cx="72390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Guiding Considerations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1141413"/>
            <a:ext cx="8804275" cy="5716587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Assurance of Public Safety and Crew Safety for NASA-contracted missions must be preserved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Controls (regulatory or contractual) must provide an effective balance between crew safety and protecting the public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231775" lvl="1" indent="-231775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NASA is accountable for crew safety</a:t>
            </a:r>
            <a:endParaRPr lang="en-US" sz="1400" dirty="0" smtClean="0">
              <a:solidFill>
                <a:srgbClr val="FF0000"/>
              </a:solidFill>
            </a:endParaRP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NASA/FAA </a:t>
            </a:r>
            <a:r>
              <a:rPr lang="en-US" sz="1800" dirty="0" smtClean="0">
                <a:solidFill>
                  <a:schemeClr val="bg1"/>
                </a:solidFill>
              </a:rPr>
              <a:t>will work with the Range and the CP for the appropriate range safety capabilities while working to balance any flight-related risks to crew safety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Criteria for FAA license will be determined and accepted by each Agency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Liability protection for commercial providers can be accommodated either by FAA licensing or NASA contract mechanisms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74050" y="6273800"/>
            <a:ext cx="815975" cy="463550"/>
          </a:xfrm>
        </p:spPr>
        <p:txBody>
          <a:bodyPr/>
          <a:lstStyle/>
          <a:p>
            <a:pPr>
              <a:defRPr/>
            </a:pPr>
            <a:fld id="{DA7F1B30-DD38-478E-8BA8-5AD19699C0CE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934200" cy="8096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Program Roadmap 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017838" y="1709738"/>
            <a:ext cx="2916237" cy="3810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25602" name="Rectangle 22"/>
          <p:cNvSpPr>
            <a:spLocks noChangeArrowheads="1"/>
          </p:cNvSpPr>
          <p:nvPr/>
        </p:nvSpPr>
        <p:spPr bwMode="auto">
          <a:xfrm>
            <a:off x="122238" y="1708150"/>
            <a:ext cx="2916237" cy="381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25604" name="Rectangle 24"/>
          <p:cNvSpPr>
            <a:spLocks noChangeArrowheads="1"/>
          </p:cNvSpPr>
          <p:nvPr/>
        </p:nvSpPr>
        <p:spPr bwMode="auto">
          <a:xfrm>
            <a:off x="5932488" y="1708150"/>
            <a:ext cx="2841625" cy="37782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sp>
        <p:nvSpPr>
          <p:cNvPr id="10246" name="TextBox 14"/>
          <p:cNvSpPr txBox="1">
            <a:spLocks noChangeArrowheads="1"/>
          </p:cNvSpPr>
          <p:nvPr/>
        </p:nvSpPr>
        <p:spPr bwMode="auto">
          <a:xfrm>
            <a:off x="1905000" y="4724400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NASA CTS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Certification</a:t>
            </a:r>
          </a:p>
        </p:txBody>
      </p:sp>
      <p:sp>
        <p:nvSpPr>
          <p:cNvPr id="10247" name="TextBox 32"/>
          <p:cNvSpPr txBox="1">
            <a:spLocks noChangeArrowheads="1"/>
          </p:cNvSpPr>
          <p:nvPr/>
        </p:nvSpPr>
        <p:spPr bwMode="auto">
          <a:xfrm>
            <a:off x="0" y="2514600"/>
            <a:ext cx="3200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Development/Test Missions</a:t>
            </a:r>
          </a:p>
        </p:txBody>
      </p:sp>
      <p:sp>
        <p:nvSpPr>
          <p:cNvPr id="10248" name="TextBox 33"/>
          <p:cNvSpPr txBox="1">
            <a:spLocks noChangeArrowheads="1"/>
          </p:cNvSpPr>
          <p:nvPr/>
        </p:nvSpPr>
        <p:spPr bwMode="auto">
          <a:xfrm>
            <a:off x="3124200" y="2514600"/>
            <a:ext cx="2590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ISS Services Missions</a:t>
            </a:r>
          </a:p>
        </p:txBody>
      </p:sp>
      <p:sp>
        <p:nvSpPr>
          <p:cNvPr id="10249" name="TextBox 34"/>
          <p:cNvSpPr txBox="1">
            <a:spLocks noChangeArrowheads="1"/>
          </p:cNvSpPr>
          <p:nvPr/>
        </p:nvSpPr>
        <p:spPr bwMode="auto">
          <a:xfrm>
            <a:off x="5943600" y="2590800"/>
            <a:ext cx="297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Transportation to/from LEO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1066800"/>
            <a:ext cx="8763000" cy="10618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6350" cap="rnd" cmpd="tri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117475" indent="-1174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continued strong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NASA and FAA relationship is paramount for all CCP missions.  For all missions:</a:t>
            </a:r>
          </a:p>
          <a:p>
            <a:pPr marL="574675" lvl="1" indent="-1174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NASA collaborates with FAA to transfer knowledge, build expertise, and share resources</a:t>
            </a: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Approach includes increasing FAA Licensing authority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6575" y="3654425"/>
            <a:ext cx="12192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Hybrid</a:t>
            </a:r>
            <a:b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Approach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30900" y="3654425"/>
            <a:ext cx="12192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FAA Licensed</a:t>
            </a:r>
            <a:b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Launch/Entry</a:t>
            </a:r>
          </a:p>
        </p:txBody>
      </p:sp>
      <p:sp>
        <p:nvSpPr>
          <p:cNvPr id="10253" name="Isosceles Triangle 27"/>
          <p:cNvSpPr>
            <a:spLocks noChangeArrowheads="1"/>
          </p:cNvSpPr>
          <p:nvPr/>
        </p:nvSpPr>
        <p:spPr bwMode="auto">
          <a:xfrm>
            <a:off x="2971800" y="45720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Calibri" pitchFamily="34" charset="0"/>
            </a:endParaRPr>
          </a:p>
        </p:txBody>
      </p:sp>
      <p:grpSp>
        <p:nvGrpSpPr>
          <p:cNvPr id="10254" name="Group 24"/>
          <p:cNvGrpSpPr>
            <a:grpSpLocks/>
          </p:cNvGrpSpPr>
          <p:nvPr/>
        </p:nvGrpSpPr>
        <p:grpSpPr bwMode="auto">
          <a:xfrm>
            <a:off x="609600" y="2819400"/>
            <a:ext cx="7847013" cy="1889125"/>
            <a:chOff x="544338" y="706513"/>
            <a:chExt cx="2160984" cy="1888972"/>
          </a:xfrm>
        </p:grpSpPr>
        <p:sp>
          <p:nvSpPr>
            <p:cNvPr id="28" name="Right Arrow 27"/>
            <p:cNvSpPr/>
            <p:nvPr/>
          </p:nvSpPr>
          <p:spPr>
            <a:xfrm>
              <a:off x="544338" y="706513"/>
              <a:ext cx="2160984" cy="1888972"/>
            </a:xfrm>
            <a:prstGeom prst="rightArrow">
              <a:avLst>
                <a:gd name="adj1" fmla="val 68617"/>
                <a:gd name="adj2" fmla="val 275421"/>
              </a:avLst>
            </a:prstGeom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ight Arrow 4"/>
            <p:cNvSpPr/>
            <p:nvPr/>
          </p:nvSpPr>
          <p:spPr>
            <a:xfrm>
              <a:off x="637895" y="1146215"/>
              <a:ext cx="1825666" cy="1320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940" tIns="6985" rIns="13970" bIns="6985" spcCol="1270" anchor="ctr"/>
            <a:lstStyle/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400" b="1" dirty="0">
                  <a:latin typeface="Arial" pitchFamily="34" charset="0"/>
                  <a:cs typeface="Arial" pitchFamily="34" charset="0"/>
                </a:rPr>
                <a:t>NASA develops contractual requirements for certification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400" b="1" dirty="0">
                  <a:latin typeface="Arial" pitchFamily="34" charset="0"/>
                  <a:cs typeface="Arial" pitchFamily="34" charset="0"/>
                </a:rPr>
                <a:t>NASA supports FAA development and evolution of 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regulations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Compatibility 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between Public Safety and Crew Safety </a:t>
              </a: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1400" dirty="0">
                <a:latin typeface="Arial" pitchFamily="34" charset="0"/>
                <a:cs typeface="Arial" pitchFamily="34" charset="0"/>
              </a:endParaRPr>
            </a:p>
            <a:p>
              <a:pPr marL="57150" lvl="1" indent="-57150" defTabSz="48895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8274050" y="6273800"/>
            <a:ext cx="815975" cy="463550"/>
          </a:xfrm>
        </p:spPr>
        <p:txBody>
          <a:bodyPr/>
          <a:lstStyle/>
          <a:p>
            <a:pPr>
              <a:defRPr/>
            </a:pPr>
            <a:fld id="{EF50ECF6-FB8E-4C71-9936-93AD6678E7CD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0256" name="TextBox 19"/>
          <p:cNvSpPr txBox="1">
            <a:spLocks noChangeArrowheads="1"/>
          </p:cNvSpPr>
          <p:nvPr/>
        </p:nvSpPr>
        <p:spPr bwMode="auto">
          <a:xfrm>
            <a:off x="152400" y="5105400"/>
            <a:ext cx="8763000" cy="738664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6350" cap="rnd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  Timing of FAA License </a:t>
            </a:r>
            <a:r>
              <a:rPr lang="en-US" sz="1400" b="1" dirty="0" smtClean="0">
                <a:solidFill>
                  <a:schemeClr val="bg1"/>
                </a:solidFill>
              </a:rPr>
              <a:t>approach based </a:t>
            </a:r>
            <a:r>
              <a:rPr lang="en-US" sz="1400" b="1" dirty="0">
                <a:solidFill>
                  <a:schemeClr val="bg1"/>
                </a:solidFill>
              </a:rPr>
              <a:t>on </a:t>
            </a:r>
            <a:r>
              <a:rPr lang="en-US" sz="1400" b="1" dirty="0" smtClean="0">
                <a:solidFill>
                  <a:schemeClr val="bg1"/>
                </a:solidFill>
              </a:rPr>
              <a:t>Criteria </a:t>
            </a:r>
            <a:r>
              <a:rPr lang="en-US" sz="1400" b="1" dirty="0">
                <a:solidFill>
                  <a:schemeClr val="bg1"/>
                </a:solidFill>
              </a:rPr>
              <a:t>:</a:t>
            </a:r>
          </a:p>
          <a:p>
            <a:pPr marL="574675" lvl="1" indent="-117475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Collaboration between NASA and FAA critical to defining  Criteria </a:t>
            </a:r>
            <a:r>
              <a:rPr lang="en-US" sz="1400" dirty="0">
                <a:solidFill>
                  <a:schemeClr val="bg1"/>
                </a:solidFill>
              </a:rPr>
              <a:t>for </a:t>
            </a:r>
            <a:r>
              <a:rPr lang="en-US" sz="1400" dirty="0" smtClean="0">
                <a:solidFill>
                  <a:schemeClr val="bg1"/>
                </a:solidFill>
              </a:rPr>
              <a:t>initial Test and </a:t>
            </a:r>
            <a:r>
              <a:rPr lang="en-US" sz="1400" dirty="0">
                <a:solidFill>
                  <a:schemeClr val="bg1"/>
                </a:solidFill>
              </a:rPr>
              <a:t>Service </a:t>
            </a:r>
            <a:r>
              <a:rPr lang="en-US" sz="1400" dirty="0" smtClean="0">
                <a:solidFill>
                  <a:schemeClr val="bg1"/>
                </a:solidFill>
              </a:rPr>
              <a:t>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143000" y="9525"/>
            <a:ext cx="72390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Advantages/Challenges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419600" cy="51816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 smtClean="0">
                <a:solidFill>
                  <a:schemeClr val="bg1"/>
                </a:solidFill>
              </a:rPr>
              <a:t>Advantages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1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b="1" dirty="0" smtClean="0">
                <a:solidFill>
                  <a:schemeClr val="bg1"/>
                </a:solidFill>
              </a:rPr>
              <a:t>Planned approach balances Government obligations with advantages to CPs</a:t>
            </a:r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endParaRPr lang="en-US" sz="23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b="1" dirty="0" smtClean="0">
                <a:solidFill>
                  <a:schemeClr val="bg1"/>
                </a:solidFill>
              </a:rPr>
              <a:t>Supports goal to achieve safe commercial human space flight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3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b="1" dirty="0" smtClean="0">
                <a:solidFill>
                  <a:schemeClr val="bg1"/>
                </a:solidFill>
              </a:rPr>
              <a:t>Enables earliest opportunity for FAA license while meeting </a:t>
            </a:r>
            <a:r>
              <a:rPr lang="en-US" sz="2300" b="1" u="sng" dirty="0" smtClean="0">
                <a:solidFill>
                  <a:schemeClr val="bg1"/>
                </a:solidFill>
              </a:rPr>
              <a:t>all</a:t>
            </a:r>
            <a:r>
              <a:rPr lang="en-US" sz="2300" b="1" dirty="0" smtClean="0">
                <a:solidFill>
                  <a:schemeClr val="bg1"/>
                </a:solidFill>
              </a:rPr>
              <a:t> safety obligations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3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b="1" dirty="0" smtClean="0">
                <a:solidFill>
                  <a:schemeClr val="bg1"/>
                </a:solidFill>
              </a:rPr>
              <a:t>Minimizes duplication of processes without compromising crew or public safety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3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b="1" dirty="0" smtClean="0">
                <a:solidFill>
                  <a:schemeClr val="bg1"/>
                </a:solidFill>
              </a:rPr>
              <a:t>Draws on available Government skills and expertise, regardless of policy and regulatory approach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900" b="1" dirty="0" smtClean="0">
              <a:solidFill>
                <a:schemeClr val="bg1"/>
              </a:solidFill>
            </a:endParaRPr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endParaRPr lang="en-US" sz="1900" dirty="0" smtClean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74050" y="6273800"/>
            <a:ext cx="815975" cy="463550"/>
          </a:xfrm>
        </p:spPr>
        <p:txBody>
          <a:bodyPr/>
          <a:lstStyle/>
          <a:p>
            <a:pPr>
              <a:defRPr/>
            </a:pPr>
            <a:fld id="{C4B29CC4-B725-47AD-9D65-27A2A09D45AE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181600" y="1143000"/>
            <a:ext cx="3276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Licensing approach criteria will need close and diligent collaborate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Timeframe for FAA regulations governing crew/participant safety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Mixed-NASA Crews must also be fully endorsed by the </a:t>
            </a:r>
            <a:r>
              <a:rPr lang="en-US" b="1" dirty="0" smtClean="0">
                <a:solidFill>
                  <a:schemeClr val="bg1"/>
                </a:solidFill>
                <a:latin typeface="+mn-lt"/>
                <a:cs typeface="+mn-cs"/>
              </a:rPr>
              <a:t>approach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143000" y="9525"/>
            <a:ext cx="72390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NASA and the FAA are committed to collaborating on a unified approach to ensuring public and crew safety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chemeClr val="bg1"/>
                </a:solidFill>
              </a:rPr>
              <a:t>NASA/FAA already established working relationship and developing MOA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300" dirty="0" smtClean="0">
              <a:solidFill>
                <a:schemeClr val="bg1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chemeClr val="bg1"/>
                </a:solidFill>
              </a:rPr>
              <a:t>NASA/FAA are striving for compatibility between NASA requirements and FAA regulations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NASA and the FAA are discussing a overall licensing approach in support of the Program Roadmap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Together, NASA and the FAA will enable FAA licensing for NASA crew and non-NASA transportation launches and entries in support of mature Commercial Human Space Flight Operations</a:t>
            </a:r>
          </a:p>
          <a:p>
            <a:pPr marL="744538" lvl="1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74050" y="6273800"/>
            <a:ext cx="815975" cy="463550"/>
          </a:xfrm>
        </p:spPr>
        <p:txBody>
          <a:bodyPr/>
          <a:lstStyle/>
          <a:p>
            <a:pPr>
              <a:defRPr/>
            </a:pPr>
            <a:fld id="{D1DE9CC7-5EDC-4201-B05E-CDDF14D4104C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2286000"/>
            <a:ext cx="1600200" cy="1169787"/>
          </a:xfrm>
          <a:prstGeom prst="rect">
            <a:avLst/>
          </a:prstGeom>
        </p:spPr>
      </p:pic>
      <p:pic>
        <p:nvPicPr>
          <p:cNvPr id="6" name="Picture 5" descr="iss021e031766_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7156" y="5486400"/>
            <a:ext cx="9181156" cy="92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488113" cy="88741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Program Approach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5735638" cy="42672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The 2010 NASA Authorization Act established commercial crew as the primary means for ISS crew transportation.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The program objective is to facilitate the development of a U.S. commercial crew space transportation capability for achieving safe, reliable, and cost effective access to and from LEO and the International Space Station (ISS) by late 2016. 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bg1"/>
                </a:solidFill>
              </a:rPr>
              <a:t>Use a non-traditional acquisition and partnering approach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bg1"/>
                </a:solidFill>
              </a:rPr>
              <a:t>Competition is a fundamental aspect of the strategy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bg1"/>
                </a:solidFill>
              </a:rPr>
              <a:t>NASA could purchase commercial services to meet its ISS crew transportation needs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588" y="1003300"/>
            <a:ext cx="9142412" cy="1146175"/>
          </a:xfrm>
          <a:prstGeom prst="rect">
            <a:avLst/>
          </a:prstGeom>
          <a:solidFill>
            <a:srgbClr val="0710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1890713" y="1104900"/>
          <a:ext cx="6553197" cy="3708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00923"/>
                <a:gridCol w="658698"/>
                <a:gridCol w="641809"/>
                <a:gridCol w="633363"/>
                <a:gridCol w="633363"/>
                <a:gridCol w="641808"/>
                <a:gridCol w="677274"/>
                <a:gridCol w="640122"/>
                <a:gridCol w="650254"/>
                <a:gridCol w="6755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2020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4112" name="Group 44"/>
          <p:cNvGrpSpPr>
            <a:grpSpLocks/>
          </p:cNvGrpSpPr>
          <p:nvPr/>
        </p:nvGrpSpPr>
        <p:grpSpPr bwMode="auto">
          <a:xfrm>
            <a:off x="414338" y="1154113"/>
            <a:ext cx="7993062" cy="928687"/>
            <a:chOff x="413654" y="1259266"/>
            <a:chExt cx="7993957" cy="929716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1870329" y="1844494"/>
              <a:ext cx="6537282" cy="344488"/>
            </a:xfrm>
            <a:prstGeom prst="roundRect">
              <a:avLst/>
            </a:prstGeom>
            <a:solidFill>
              <a:srgbClr val="CF797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set" dir="t"/>
            </a:scene3d>
            <a:sp3d prstMaterial="metal">
              <a:bevelT/>
            </a:sp3d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122" name="Right Arrow 43"/>
            <p:cNvSpPr>
              <a:spLocks noChangeArrowheads="1"/>
            </p:cNvSpPr>
            <p:nvPr/>
          </p:nvSpPr>
          <p:spPr bwMode="auto">
            <a:xfrm>
              <a:off x="5592198" y="2025282"/>
              <a:ext cx="2547122" cy="45719"/>
            </a:xfrm>
            <a:prstGeom prst="rightArrow">
              <a:avLst>
                <a:gd name="adj1" fmla="val 50000"/>
                <a:gd name="adj2" fmla="val 4926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1000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8" name="TextBox 104"/>
            <p:cNvSpPr txBox="1">
              <a:spLocks noChangeArrowheads="1"/>
            </p:cNvSpPr>
            <p:nvPr/>
          </p:nvSpPr>
          <p:spPr bwMode="auto">
            <a:xfrm>
              <a:off x="6432540" y="1825042"/>
              <a:ext cx="652536" cy="246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+mj-lt"/>
                </a:rPr>
                <a:t>Missions</a:t>
              </a:r>
            </a:p>
          </p:txBody>
        </p:sp>
        <p:sp>
          <p:nvSpPr>
            <p:cNvPr id="49" name="TextBox 106"/>
            <p:cNvSpPr txBox="1">
              <a:spLocks noChangeArrowheads="1"/>
            </p:cNvSpPr>
            <p:nvPr/>
          </p:nvSpPr>
          <p:spPr bwMode="auto">
            <a:xfrm>
              <a:off x="4235194" y="1586653"/>
              <a:ext cx="1189171" cy="244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>
                  <a:latin typeface="+mj-lt"/>
                </a:rPr>
                <a:t>Demo/Test  Flights</a:t>
              </a:r>
            </a:p>
          </p:txBody>
        </p:sp>
        <p:sp>
          <p:nvSpPr>
            <p:cNvPr id="4125" name="TextBox 63"/>
            <p:cNvSpPr txBox="1">
              <a:spLocks noChangeArrowheads="1"/>
            </p:cNvSpPr>
            <p:nvPr/>
          </p:nvSpPr>
          <p:spPr bwMode="auto">
            <a:xfrm>
              <a:off x="413654" y="1868768"/>
              <a:ext cx="149489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>
                  <a:solidFill>
                    <a:srgbClr val="FFFFFF"/>
                  </a:solidFill>
                  <a:latin typeface="Calibri" pitchFamily="34" charset="0"/>
                </a:rPr>
                <a:t>Commercial Crew</a:t>
              </a:r>
            </a:p>
          </p:txBody>
        </p:sp>
        <p:sp>
          <p:nvSpPr>
            <p:cNvPr id="4126" name="TextBox 61"/>
            <p:cNvSpPr txBox="1">
              <a:spLocks noChangeArrowheads="1"/>
            </p:cNvSpPr>
            <p:nvPr/>
          </p:nvSpPr>
          <p:spPr bwMode="auto">
            <a:xfrm>
              <a:off x="855987" y="1259266"/>
              <a:ext cx="83476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FFFFFF"/>
                  </a:solidFill>
                  <a:latin typeface="Calibri" pitchFamily="34" charset="0"/>
                </a:rPr>
                <a:t>Fiscal Year</a:t>
              </a:r>
            </a:p>
          </p:txBody>
        </p:sp>
      </p:grpSp>
      <p:pic>
        <p:nvPicPr>
          <p:cNvPr id="4113" name="Picture 51" descr="iss021e031766_cropp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7888" y="1758950"/>
            <a:ext cx="23336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2" descr="iss021e031766_cropp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525" y="1760538"/>
            <a:ext cx="233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53" descr="iss021e031766_cropp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1613" y="1770063"/>
            <a:ext cx="23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54" descr="iss021e031766_cropp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7050" y="1771650"/>
            <a:ext cx="233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106"/>
          <p:cNvSpPr txBox="1">
            <a:spLocks noChangeArrowheads="1"/>
          </p:cNvSpPr>
          <p:nvPr/>
        </p:nvSpPr>
        <p:spPr bwMode="auto">
          <a:xfrm>
            <a:off x="3886200" y="1828800"/>
            <a:ext cx="8397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j-lt"/>
              </a:rPr>
              <a:t>Certification</a:t>
            </a:r>
          </a:p>
        </p:txBody>
      </p:sp>
      <p:pic>
        <p:nvPicPr>
          <p:cNvPr id="4118" name="Picture 18" descr="FD3 Feb 10, 2010 s130e00656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09800"/>
            <a:ext cx="3276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06"/>
          <p:cNvSpPr txBox="1">
            <a:spLocks noChangeArrowheads="1"/>
          </p:cNvSpPr>
          <p:nvPr/>
        </p:nvSpPr>
        <p:spPr bwMode="auto">
          <a:xfrm>
            <a:off x="2846388" y="1828800"/>
            <a:ext cx="939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j-lt"/>
              </a:rPr>
              <a:t>Critical Design</a:t>
            </a:r>
          </a:p>
        </p:txBody>
      </p:sp>
      <p:sp>
        <p:nvSpPr>
          <p:cNvPr id="21" name="TextBox 106"/>
          <p:cNvSpPr txBox="1">
            <a:spLocks noChangeArrowheads="1"/>
          </p:cNvSpPr>
          <p:nvPr/>
        </p:nvSpPr>
        <p:spPr bwMode="auto">
          <a:xfrm>
            <a:off x="1851025" y="1828800"/>
            <a:ext cx="9636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j-lt"/>
              </a:rPr>
              <a:t>Initial  Design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pollo 9 CSM over Earth 16x2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6190" r="14286" b="29524"/>
          <a:stretch>
            <a:fillRect/>
          </a:stretch>
        </p:blipFill>
        <p:spPr bwMode="auto">
          <a:xfrm>
            <a:off x="7391400" y="2282952"/>
            <a:ext cx="1752600" cy="259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smugpuppies.com/wp-content/uploads/2008/06/gemini_6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1" y="1143001"/>
            <a:ext cx="2057400" cy="1648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media.web.britannica.com/eb-media/88/125688-004-0FFC6B37.jpg"/>
          <p:cNvPicPr>
            <a:picLocks noChangeAspect="1" noChangeArrowheads="1"/>
          </p:cNvPicPr>
          <p:nvPr/>
        </p:nvPicPr>
        <p:blipFill>
          <a:blip r:embed="rId6" cstate="print"/>
          <a:srcRect l="22392" r="26718"/>
          <a:stretch>
            <a:fillRect/>
          </a:stretch>
        </p:blipFill>
        <p:spPr bwMode="auto">
          <a:xfrm>
            <a:off x="914400" y="2667000"/>
            <a:ext cx="1634066" cy="367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http://symonsez.files.wordpress.com/2010/10/apollo7saturn1b.jpg"/>
          <p:cNvPicPr>
            <a:picLocks noChangeAspect="1" noChangeArrowheads="1"/>
          </p:cNvPicPr>
          <p:nvPr/>
        </p:nvPicPr>
        <p:blipFill>
          <a:blip r:embed="rId7" cstate="print"/>
          <a:srcRect l="24044" t="3721" r="30055" b="3256"/>
          <a:stretch>
            <a:fillRect/>
          </a:stretch>
        </p:blipFill>
        <p:spPr bwMode="auto">
          <a:xfrm>
            <a:off x="2362200" y="2590800"/>
            <a:ext cx="1088136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6" name="Title 1"/>
          <p:cNvSpPr>
            <a:spLocks noGrp="1"/>
          </p:cNvSpPr>
          <p:nvPr>
            <p:ph type="title"/>
          </p:nvPr>
        </p:nvSpPr>
        <p:spPr>
          <a:xfrm>
            <a:off x="1143000" y="9525"/>
            <a:ext cx="72390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Commercial Crew Program (CCP)</a:t>
            </a:r>
          </a:p>
        </p:txBody>
      </p:sp>
      <p:pic>
        <p:nvPicPr>
          <p:cNvPr id="6" name="Picture 2" descr="http://abyss.uoregon.edu/~js/images/mercury3.jpg"/>
          <p:cNvPicPr>
            <a:picLocks noChangeAspect="1" noChangeArrowheads="1"/>
          </p:cNvPicPr>
          <p:nvPr/>
        </p:nvPicPr>
        <p:blipFill>
          <a:blip r:embed="rId8" cstate="print"/>
          <a:srcRect l="36847" r="35168"/>
          <a:stretch>
            <a:fillRect/>
          </a:stretch>
        </p:blipFill>
        <p:spPr bwMode="auto">
          <a:xfrm>
            <a:off x="70055" y="2514600"/>
            <a:ext cx="1214284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2800" y="2590800"/>
            <a:ext cx="4191000" cy="4038600"/>
          </a:xfrm>
        </p:spPr>
        <p:txBody>
          <a:bodyPr rtlCol="0">
            <a:normAutofit fontScale="62500" lnSpcReduction="20000"/>
          </a:bodyPr>
          <a:lstStyle/>
          <a:p>
            <a:pPr marL="403225"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700" dirty="0" smtClean="0">
                <a:solidFill>
                  <a:schemeClr val="bg1"/>
                </a:solidFill>
              </a:rPr>
              <a:t>Kennedy Space Center will host the program office dedicated to enabling commercial human spaceflight capabilities.</a:t>
            </a:r>
          </a:p>
          <a:p>
            <a:pPr marL="403225"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700" dirty="0" smtClean="0">
                <a:solidFill>
                  <a:schemeClr val="bg1"/>
                </a:solidFill>
              </a:rPr>
              <a:t>Program Manager  will reside at KSC</a:t>
            </a:r>
          </a:p>
          <a:p>
            <a:pPr marL="403225"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700" dirty="0" smtClean="0">
                <a:solidFill>
                  <a:schemeClr val="bg1"/>
                </a:solidFill>
              </a:rPr>
              <a:t>Deputy Program Manager located at JSC</a:t>
            </a:r>
          </a:p>
          <a:p>
            <a:pPr marL="403225"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700" dirty="0" smtClean="0">
              <a:solidFill>
                <a:schemeClr val="bg1"/>
              </a:solidFill>
            </a:endParaRPr>
          </a:p>
          <a:p>
            <a:pPr marL="117475" indent="-1174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Program Mission</a:t>
            </a:r>
          </a:p>
          <a:p>
            <a:pPr marL="403225"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700" dirty="0" smtClean="0">
                <a:solidFill>
                  <a:schemeClr val="bg1"/>
                </a:solidFill>
              </a:rPr>
              <a:t>Manage the investment in the development of end-to-end transportation systems</a:t>
            </a:r>
          </a:p>
          <a:p>
            <a:pPr marL="403225"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700" dirty="0" smtClean="0">
                <a:solidFill>
                  <a:schemeClr val="bg1"/>
                </a:solidFill>
              </a:rPr>
              <a:t>Manage the CTS (Crew Transportation System) certification process</a:t>
            </a:r>
          </a:p>
          <a:p>
            <a:pPr marL="403225"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700" dirty="0" smtClean="0">
                <a:solidFill>
                  <a:schemeClr val="bg1"/>
                </a:solidFill>
              </a:rPr>
              <a:t>Lead  the technical and programmatic partner  integration  and approval functions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76200" y="1219200"/>
            <a:ext cx="7543800" cy="16002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+mn-cs"/>
              </a:rPr>
              <a:t>CCP is leading NASA’s efforts to develop an American-made commercial capability for crew transportation and rescue services to the station following this year's retirement of the space shuttle fleet. </a:t>
            </a:r>
            <a:r>
              <a:rPr lang="en-US" sz="2700" dirty="0">
                <a:solidFill>
                  <a:schemeClr val="bg1"/>
                </a:solidFill>
                <a:latin typeface="+mn-lt"/>
                <a:cs typeface="+mn-cs"/>
              </a:rPr>
              <a:t/>
            </a:r>
            <a:br>
              <a:rPr lang="en-US" sz="2700" dirty="0">
                <a:solidFill>
                  <a:schemeClr val="bg1"/>
                </a:solidFill>
                <a:latin typeface="+mn-lt"/>
                <a:cs typeface="+mn-cs"/>
              </a:rPr>
            </a:br>
            <a:endParaRPr lang="en-US" sz="2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130" name="Picture 10" descr="Launch.jpg"/>
          <p:cNvPicPr>
            <a:picLocks noChangeAspect="1"/>
          </p:cNvPicPr>
          <p:nvPr/>
        </p:nvPicPr>
        <p:blipFill>
          <a:blip r:embed="rId9" cstate="print"/>
          <a:srcRect l="1414" t="694" r="4868" b="2008"/>
          <a:stretch>
            <a:fillRect/>
          </a:stretch>
        </p:blipFill>
        <p:spPr bwMode="auto">
          <a:xfrm>
            <a:off x="7467600" y="4835525"/>
            <a:ext cx="16764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4648200" cy="381000"/>
          </a:xfrm>
          <a:solidFill>
            <a:schemeClr val="tx1">
              <a:alpha val="0"/>
            </a:schemeClr>
          </a:solidFill>
          <a:effectLst>
            <a:softEdge rad="63500"/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Phase 1  Initial Design Concepts</a:t>
            </a:r>
          </a:p>
        </p:txBody>
      </p:sp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1143000" y="9525"/>
            <a:ext cx="72390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Commercial Crew Development </a:t>
            </a:r>
          </a:p>
        </p:txBody>
      </p:sp>
      <p:sp>
        <p:nvSpPr>
          <p:cNvPr id="7" name="Rectangle 6"/>
          <p:cNvSpPr/>
          <p:nvPr/>
        </p:nvSpPr>
        <p:spPr>
          <a:xfrm>
            <a:off x="6220096" y="1447800"/>
            <a:ext cx="2743200" cy="4800600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53" name="Picture 7" descr="Coat of arm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219200"/>
            <a:ext cx="1497013" cy="13604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6553200" y="2743200"/>
            <a:ext cx="1948442" cy="456063"/>
            <a:chOff x="1512" y="3431"/>
            <a:chExt cx="1134" cy="266"/>
          </a:xfrm>
          <a:solidFill>
            <a:schemeClr val="accent2">
              <a:lumMod val="75000"/>
            </a:schemeClr>
          </a:solidFill>
        </p:grpSpPr>
        <p:sp>
          <p:nvSpPr>
            <p:cNvPr id="10" name="Freeform 4"/>
            <p:cNvSpPr>
              <a:spLocks noChangeAspect="1" noEditPoints="1"/>
            </p:cNvSpPr>
            <p:nvPr/>
          </p:nvSpPr>
          <p:spPr bwMode="auto">
            <a:xfrm>
              <a:off x="1512" y="3431"/>
              <a:ext cx="315" cy="266"/>
            </a:xfrm>
            <a:custGeom>
              <a:avLst/>
              <a:gdLst/>
              <a:ahLst/>
              <a:cxnLst>
                <a:cxn ang="0">
                  <a:pos x="86" y="78"/>
                </a:cxn>
                <a:cxn ang="0">
                  <a:pos x="90" y="59"/>
                </a:cxn>
                <a:cxn ang="0">
                  <a:pos x="70" y="22"/>
                </a:cxn>
                <a:cxn ang="0">
                  <a:pos x="94" y="0"/>
                </a:cxn>
                <a:cxn ang="0">
                  <a:pos x="66" y="19"/>
                </a:cxn>
                <a:cxn ang="0">
                  <a:pos x="45" y="14"/>
                </a:cxn>
                <a:cxn ang="0">
                  <a:pos x="0" y="59"/>
                </a:cxn>
                <a:cxn ang="0">
                  <a:pos x="11" y="89"/>
                </a:cxn>
                <a:cxn ang="0">
                  <a:pos x="8" y="128"/>
                </a:cxn>
                <a:cxn ang="0">
                  <a:pos x="45" y="107"/>
                </a:cxn>
                <a:cxn ang="0">
                  <a:pos x="19" y="119"/>
                </a:cxn>
                <a:cxn ang="0">
                  <a:pos x="18" y="96"/>
                </a:cxn>
                <a:cxn ang="0">
                  <a:pos x="45" y="105"/>
                </a:cxn>
                <a:cxn ang="0">
                  <a:pos x="77" y="92"/>
                </a:cxn>
                <a:cxn ang="0">
                  <a:pos x="78" y="95"/>
                </a:cxn>
                <a:cxn ang="0">
                  <a:pos x="157" y="91"/>
                </a:cxn>
                <a:cxn ang="0">
                  <a:pos x="86" y="78"/>
                </a:cxn>
                <a:cxn ang="0">
                  <a:pos x="5" y="59"/>
                </a:cxn>
                <a:cxn ang="0">
                  <a:pos x="45" y="20"/>
                </a:cxn>
                <a:cxn ang="0">
                  <a:pos x="62" y="23"/>
                </a:cxn>
                <a:cxn ang="0">
                  <a:pos x="14" y="84"/>
                </a:cxn>
                <a:cxn ang="0">
                  <a:pos x="5" y="59"/>
                </a:cxn>
                <a:cxn ang="0">
                  <a:pos x="45" y="99"/>
                </a:cxn>
                <a:cxn ang="0">
                  <a:pos x="21" y="91"/>
                </a:cxn>
                <a:cxn ang="0">
                  <a:pos x="66" y="26"/>
                </a:cxn>
                <a:cxn ang="0">
                  <a:pos x="85" y="59"/>
                </a:cxn>
                <a:cxn ang="0">
                  <a:pos x="81" y="76"/>
                </a:cxn>
                <a:cxn ang="0">
                  <a:pos x="62" y="64"/>
                </a:cxn>
                <a:cxn ang="0">
                  <a:pos x="74" y="87"/>
                </a:cxn>
                <a:cxn ang="0">
                  <a:pos x="45" y="99"/>
                </a:cxn>
              </a:cxnLst>
              <a:rect l="0" t="0" r="r" b="b"/>
              <a:pathLst>
                <a:path w="157" h="133">
                  <a:moveTo>
                    <a:pt x="86" y="78"/>
                  </a:moveTo>
                  <a:cubicBezTo>
                    <a:pt x="89" y="73"/>
                    <a:pt x="90" y="66"/>
                    <a:pt x="90" y="59"/>
                  </a:cubicBezTo>
                  <a:cubicBezTo>
                    <a:pt x="90" y="44"/>
                    <a:pt x="82" y="30"/>
                    <a:pt x="70" y="22"/>
                  </a:cubicBezTo>
                  <a:cubicBezTo>
                    <a:pt x="77" y="14"/>
                    <a:pt x="85" y="7"/>
                    <a:pt x="94" y="0"/>
                  </a:cubicBezTo>
                  <a:cubicBezTo>
                    <a:pt x="84" y="6"/>
                    <a:pt x="75" y="12"/>
                    <a:pt x="66" y="19"/>
                  </a:cubicBezTo>
                  <a:cubicBezTo>
                    <a:pt x="60" y="16"/>
                    <a:pt x="53" y="14"/>
                    <a:pt x="45" y="14"/>
                  </a:cubicBezTo>
                  <a:cubicBezTo>
                    <a:pt x="20" y="14"/>
                    <a:pt x="0" y="34"/>
                    <a:pt x="0" y="59"/>
                  </a:cubicBezTo>
                  <a:cubicBezTo>
                    <a:pt x="0" y="71"/>
                    <a:pt x="4" y="81"/>
                    <a:pt x="11" y="89"/>
                  </a:cubicBezTo>
                  <a:cubicBezTo>
                    <a:pt x="2" y="108"/>
                    <a:pt x="1" y="123"/>
                    <a:pt x="8" y="128"/>
                  </a:cubicBezTo>
                  <a:cubicBezTo>
                    <a:pt x="17" y="133"/>
                    <a:pt x="34" y="123"/>
                    <a:pt x="45" y="107"/>
                  </a:cubicBezTo>
                  <a:cubicBezTo>
                    <a:pt x="45" y="107"/>
                    <a:pt x="28" y="122"/>
                    <a:pt x="19" y="119"/>
                  </a:cubicBezTo>
                  <a:cubicBezTo>
                    <a:pt x="14" y="117"/>
                    <a:pt x="14" y="108"/>
                    <a:pt x="18" y="96"/>
                  </a:cubicBezTo>
                  <a:cubicBezTo>
                    <a:pt x="26" y="101"/>
                    <a:pt x="35" y="105"/>
                    <a:pt x="45" y="105"/>
                  </a:cubicBezTo>
                  <a:cubicBezTo>
                    <a:pt x="57" y="105"/>
                    <a:pt x="69" y="100"/>
                    <a:pt x="77" y="92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98" y="93"/>
                    <a:pt x="157" y="91"/>
                    <a:pt x="157" y="91"/>
                  </a:cubicBezTo>
                  <a:cubicBezTo>
                    <a:pt x="157" y="89"/>
                    <a:pt x="118" y="91"/>
                    <a:pt x="86" y="78"/>
                  </a:cubicBezTo>
                  <a:close/>
                  <a:moveTo>
                    <a:pt x="5" y="59"/>
                  </a:moveTo>
                  <a:cubicBezTo>
                    <a:pt x="5" y="37"/>
                    <a:pt x="23" y="20"/>
                    <a:pt x="45" y="20"/>
                  </a:cubicBezTo>
                  <a:cubicBezTo>
                    <a:pt x="51" y="20"/>
                    <a:pt x="57" y="21"/>
                    <a:pt x="62" y="23"/>
                  </a:cubicBezTo>
                  <a:cubicBezTo>
                    <a:pt x="40" y="42"/>
                    <a:pt x="23" y="64"/>
                    <a:pt x="14" y="84"/>
                  </a:cubicBezTo>
                  <a:cubicBezTo>
                    <a:pt x="8" y="77"/>
                    <a:pt x="5" y="68"/>
                    <a:pt x="5" y="59"/>
                  </a:cubicBezTo>
                  <a:close/>
                  <a:moveTo>
                    <a:pt x="45" y="99"/>
                  </a:moveTo>
                  <a:cubicBezTo>
                    <a:pt x="36" y="99"/>
                    <a:pt x="27" y="96"/>
                    <a:pt x="21" y="91"/>
                  </a:cubicBezTo>
                  <a:cubicBezTo>
                    <a:pt x="28" y="73"/>
                    <a:pt x="44" y="49"/>
                    <a:pt x="66" y="26"/>
                  </a:cubicBezTo>
                  <a:cubicBezTo>
                    <a:pt x="77" y="33"/>
                    <a:pt x="85" y="45"/>
                    <a:pt x="85" y="59"/>
                  </a:cubicBezTo>
                  <a:cubicBezTo>
                    <a:pt x="85" y="65"/>
                    <a:pt x="83" y="71"/>
                    <a:pt x="81" y="76"/>
                  </a:cubicBezTo>
                  <a:cubicBezTo>
                    <a:pt x="74" y="73"/>
                    <a:pt x="68" y="69"/>
                    <a:pt x="62" y="64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67" y="94"/>
                    <a:pt x="57" y="99"/>
                    <a:pt x="45" y="9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093" y="3485"/>
              <a:ext cx="173" cy="94"/>
            </a:xfrm>
            <a:custGeom>
              <a:avLst/>
              <a:gdLst/>
              <a:ahLst/>
              <a:cxnLst>
                <a:cxn ang="0">
                  <a:pos x="131" y="56"/>
                </a:cxn>
                <a:cxn ang="0">
                  <a:pos x="147" y="38"/>
                </a:cxn>
                <a:cxn ang="0">
                  <a:pos x="95" y="38"/>
                </a:cxn>
                <a:cxn ang="0">
                  <a:pos x="107" y="20"/>
                </a:cxn>
                <a:cxn ang="0">
                  <a:pos x="159" y="20"/>
                </a:cxn>
                <a:cxn ang="0">
                  <a:pos x="173" y="0"/>
                </a:cxn>
                <a:cxn ang="0">
                  <a:pos x="70" y="0"/>
                </a:cxn>
                <a:cxn ang="0">
                  <a:pos x="0" y="94"/>
                </a:cxn>
                <a:cxn ang="0">
                  <a:pos x="103" y="94"/>
                </a:cxn>
                <a:cxn ang="0">
                  <a:pos x="119" y="74"/>
                </a:cxn>
                <a:cxn ang="0">
                  <a:pos x="66" y="74"/>
                </a:cxn>
                <a:cxn ang="0">
                  <a:pos x="80" y="56"/>
                </a:cxn>
                <a:cxn ang="0">
                  <a:pos x="131" y="56"/>
                </a:cxn>
                <a:cxn ang="0">
                  <a:pos x="131" y="56"/>
                </a:cxn>
              </a:cxnLst>
              <a:rect l="0" t="0" r="r" b="b"/>
              <a:pathLst>
                <a:path w="173" h="94">
                  <a:moveTo>
                    <a:pt x="131" y="56"/>
                  </a:moveTo>
                  <a:lnTo>
                    <a:pt x="147" y="38"/>
                  </a:lnTo>
                  <a:lnTo>
                    <a:pt x="95" y="38"/>
                  </a:lnTo>
                  <a:lnTo>
                    <a:pt x="107" y="20"/>
                  </a:lnTo>
                  <a:lnTo>
                    <a:pt x="159" y="20"/>
                  </a:lnTo>
                  <a:lnTo>
                    <a:pt x="173" y="0"/>
                  </a:lnTo>
                  <a:lnTo>
                    <a:pt x="70" y="0"/>
                  </a:lnTo>
                  <a:lnTo>
                    <a:pt x="0" y="94"/>
                  </a:lnTo>
                  <a:lnTo>
                    <a:pt x="103" y="94"/>
                  </a:lnTo>
                  <a:lnTo>
                    <a:pt x="119" y="74"/>
                  </a:lnTo>
                  <a:lnTo>
                    <a:pt x="66" y="74"/>
                  </a:lnTo>
                  <a:lnTo>
                    <a:pt x="80" y="56"/>
                  </a:lnTo>
                  <a:lnTo>
                    <a:pt x="131" y="56"/>
                  </a:lnTo>
                  <a:lnTo>
                    <a:pt x="131" y="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12" name="Freeform 6"/>
            <p:cNvSpPr>
              <a:spLocks noChangeAspect="1"/>
            </p:cNvSpPr>
            <p:nvPr/>
          </p:nvSpPr>
          <p:spPr bwMode="auto">
            <a:xfrm>
              <a:off x="2226" y="3485"/>
              <a:ext cx="122" cy="94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0" y="94"/>
                </a:cxn>
                <a:cxn ang="0">
                  <a:pos x="50" y="94"/>
                </a:cxn>
                <a:cxn ang="0">
                  <a:pos x="122" y="0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122" h="94">
                  <a:moveTo>
                    <a:pt x="70" y="0"/>
                  </a:moveTo>
                  <a:lnTo>
                    <a:pt x="0" y="94"/>
                  </a:lnTo>
                  <a:lnTo>
                    <a:pt x="50" y="94"/>
                  </a:lnTo>
                  <a:lnTo>
                    <a:pt x="122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13" name="Freeform 7"/>
            <p:cNvSpPr>
              <a:spLocks noChangeAspect="1"/>
            </p:cNvSpPr>
            <p:nvPr/>
          </p:nvSpPr>
          <p:spPr bwMode="auto">
            <a:xfrm>
              <a:off x="2310" y="3485"/>
              <a:ext cx="190" cy="94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20" y="48"/>
                </a:cxn>
                <a:cxn ang="0">
                  <a:pos x="110" y="0"/>
                </a:cxn>
                <a:cxn ang="0">
                  <a:pos x="70" y="0"/>
                </a:cxn>
                <a:cxn ang="0">
                  <a:pos x="0" y="94"/>
                </a:cxn>
                <a:cxn ang="0">
                  <a:pos x="32" y="94"/>
                </a:cxn>
                <a:cxn ang="0">
                  <a:pos x="68" y="48"/>
                </a:cxn>
                <a:cxn ang="0">
                  <a:pos x="80" y="94"/>
                </a:cxn>
                <a:cxn ang="0">
                  <a:pos x="120" y="94"/>
                </a:cxn>
                <a:cxn ang="0">
                  <a:pos x="190" y="0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94">
                  <a:moveTo>
                    <a:pt x="156" y="0"/>
                  </a:moveTo>
                  <a:lnTo>
                    <a:pt x="120" y="48"/>
                  </a:lnTo>
                  <a:lnTo>
                    <a:pt x="110" y="0"/>
                  </a:lnTo>
                  <a:lnTo>
                    <a:pt x="70" y="0"/>
                  </a:lnTo>
                  <a:lnTo>
                    <a:pt x="0" y="94"/>
                  </a:lnTo>
                  <a:lnTo>
                    <a:pt x="32" y="94"/>
                  </a:lnTo>
                  <a:lnTo>
                    <a:pt x="68" y="48"/>
                  </a:lnTo>
                  <a:lnTo>
                    <a:pt x="80" y="94"/>
                  </a:lnTo>
                  <a:lnTo>
                    <a:pt x="120" y="94"/>
                  </a:lnTo>
                  <a:lnTo>
                    <a:pt x="190" y="0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14" name="Freeform 8"/>
            <p:cNvSpPr>
              <a:spLocks noChangeAspect="1"/>
            </p:cNvSpPr>
            <p:nvPr/>
          </p:nvSpPr>
          <p:spPr bwMode="auto">
            <a:xfrm>
              <a:off x="2472" y="3485"/>
              <a:ext cx="174" cy="94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39" y="0"/>
                </a:cxn>
                <a:cxn ang="0">
                  <a:pos x="22" y="9"/>
                </a:cxn>
                <a:cxn ang="0">
                  <a:pos x="1" y="37"/>
                </a:cxn>
                <a:cxn ang="0">
                  <a:pos x="0" y="41"/>
                </a:cxn>
                <a:cxn ang="0">
                  <a:pos x="6" y="47"/>
                </a:cxn>
                <a:cxn ang="0">
                  <a:pos x="47" y="47"/>
                </a:cxn>
                <a:cxn ang="0">
                  <a:pos x="64" y="38"/>
                </a:cxn>
                <a:cxn ang="0">
                  <a:pos x="69" y="32"/>
                </a:cxn>
                <a:cxn ang="0">
                  <a:pos x="75" y="32"/>
                </a:cxn>
                <a:cxn ang="0">
                  <a:pos x="83" y="22"/>
                </a:cxn>
                <a:cxn ang="0">
                  <a:pos x="51" y="22"/>
                </a:cxn>
                <a:cxn ang="0">
                  <a:pos x="41" y="35"/>
                </a:cxn>
                <a:cxn ang="0">
                  <a:pos x="37" y="37"/>
                </a:cxn>
                <a:cxn ang="0">
                  <a:pos x="30" y="37"/>
                </a:cxn>
                <a:cxn ang="0">
                  <a:pos x="28" y="36"/>
                </a:cxn>
                <a:cxn ang="0">
                  <a:pos x="28" y="35"/>
                </a:cxn>
                <a:cxn ang="0">
                  <a:pos x="45" y="12"/>
                </a:cxn>
                <a:cxn ang="0">
                  <a:pos x="50" y="10"/>
                </a:cxn>
                <a:cxn ang="0">
                  <a:pos x="57" y="10"/>
                </a:cxn>
                <a:cxn ang="0">
                  <a:pos x="59" y="12"/>
                </a:cxn>
                <a:cxn ang="0">
                  <a:pos x="58" y="13"/>
                </a:cxn>
                <a:cxn ang="0">
                  <a:pos x="56" y="16"/>
                </a:cxn>
                <a:cxn ang="0">
                  <a:pos x="81" y="16"/>
                </a:cxn>
                <a:cxn ang="0">
                  <a:pos x="86" y="10"/>
                </a:cxn>
                <a:cxn ang="0">
                  <a:pos x="87" y="7"/>
                </a:cxn>
                <a:cxn ang="0">
                  <a:pos x="81" y="0"/>
                </a:cxn>
              </a:cxnLst>
              <a:rect l="0" t="0" r="r" b="b"/>
              <a:pathLst>
                <a:path w="87" h="47">
                  <a:moveTo>
                    <a:pt x="81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2" y="0"/>
                    <a:pt x="26" y="4"/>
                    <a:pt x="22" y="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8"/>
                    <a:pt x="0" y="39"/>
                    <a:pt x="0" y="41"/>
                  </a:cubicBezTo>
                  <a:cubicBezTo>
                    <a:pt x="0" y="44"/>
                    <a:pt x="3" y="47"/>
                    <a:pt x="6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4" y="47"/>
                    <a:pt x="60" y="44"/>
                    <a:pt x="64" y="38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0" y="36"/>
                    <a:pt x="39" y="37"/>
                    <a:pt x="37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8" y="37"/>
                    <a:pt x="28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1"/>
                    <a:pt x="48" y="10"/>
                    <a:pt x="50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0"/>
                    <a:pt x="59" y="11"/>
                    <a:pt x="59" y="12"/>
                  </a:cubicBezTo>
                  <a:cubicBezTo>
                    <a:pt x="59" y="12"/>
                    <a:pt x="58" y="12"/>
                    <a:pt x="58" y="13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9"/>
                    <a:pt x="87" y="8"/>
                    <a:pt x="87" y="7"/>
                  </a:cubicBezTo>
                  <a:cubicBezTo>
                    <a:pt x="87" y="3"/>
                    <a:pt x="84" y="0"/>
                    <a:pt x="8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15" name="Freeform 9"/>
            <p:cNvSpPr>
              <a:spLocks noChangeAspect="1" noEditPoints="1"/>
            </p:cNvSpPr>
            <p:nvPr/>
          </p:nvSpPr>
          <p:spPr bwMode="auto">
            <a:xfrm>
              <a:off x="1947" y="3485"/>
              <a:ext cx="174" cy="94"/>
            </a:xfrm>
            <a:custGeom>
              <a:avLst/>
              <a:gdLst/>
              <a:ahLst/>
              <a:cxnLst>
                <a:cxn ang="0">
                  <a:pos x="87" y="7"/>
                </a:cxn>
                <a:cxn ang="0">
                  <a:pos x="81" y="0"/>
                </a:cxn>
                <a:cxn ang="0">
                  <a:pos x="40" y="0"/>
                </a:cxn>
                <a:cxn ang="0">
                  <a:pos x="23" y="9"/>
                </a:cxn>
                <a:cxn ang="0">
                  <a:pos x="2" y="37"/>
                </a:cxn>
                <a:cxn ang="0">
                  <a:pos x="0" y="41"/>
                </a:cxn>
                <a:cxn ang="0">
                  <a:pos x="7" y="47"/>
                </a:cxn>
                <a:cxn ang="0">
                  <a:pos x="48" y="47"/>
                </a:cxn>
                <a:cxn ang="0">
                  <a:pos x="65" y="38"/>
                </a:cxn>
                <a:cxn ang="0">
                  <a:pos x="86" y="10"/>
                </a:cxn>
                <a:cxn ang="0">
                  <a:pos x="87" y="7"/>
                </a:cxn>
                <a:cxn ang="0">
                  <a:pos x="59" y="13"/>
                </a:cxn>
                <a:cxn ang="0">
                  <a:pos x="42" y="35"/>
                </a:cxn>
                <a:cxn ang="0">
                  <a:pos x="38" y="37"/>
                </a:cxn>
                <a:cxn ang="0">
                  <a:pos x="30" y="37"/>
                </a:cxn>
                <a:cxn ang="0">
                  <a:pos x="29" y="36"/>
                </a:cxn>
                <a:cxn ang="0">
                  <a:pos x="29" y="35"/>
                </a:cxn>
                <a:cxn ang="0">
                  <a:pos x="46" y="12"/>
                </a:cxn>
                <a:cxn ang="0">
                  <a:pos x="50" y="10"/>
                </a:cxn>
                <a:cxn ang="0">
                  <a:pos x="58" y="10"/>
                </a:cxn>
                <a:cxn ang="0">
                  <a:pos x="59" y="12"/>
                </a:cxn>
                <a:cxn ang="0">
                  <a:pos x="59" y="13"/>
                </a:cxn>
              </a:cxnLst>
              <a:rect l="0" t="0" r="r" b="b"/>
              <a:pathLst>
                <a:path w="87" h="47">
                  <a:moveTo>
                    <a:pt x="87" y="7"/>
                  </a:moveTo>
                  <a:cubicBezTo>
                    <a:pt x="87" y="3"/>
                    <a:pt x="85" y="0"/>
                    <a:pt x="8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3" y="0"/>
                    <a:pt x="27" y="4"/>
                    <a:pt x="23" y="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8"/>
                    <a:pt x="0" y="39"/>
                    <a:pt x="0" y="41"/>
                  </a:cubicBezTo>
                  <a:cubicBezTo>
                    <a:pt x="0" y="44"/>
                    <a:pt x="3" y="47"/>
                    <a:pt x="7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5" y="47"/>
                    <a:pt x="61" y="44"/>
                    <a:pt x="65" y="38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7" y="9"/>
                    <a:pt x="87" y="8"/>
                    <a:pt x="87" y="7"/>
                  </a:cubicBezTo>
                  <a:close/>
                  <a:moveTo>
                    <a:pt x="59" y="13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41" y="36"/>
                    <a:pt x="39" y="37"/>
                    <a:pt x="38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6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9" y="10"/>
                    <a:pt x="50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9" y="11"/>
                    <a:pt x="59" y="12"/>
                  </a:cubicBezTo>
                  <a:cubicBezTo>
                    <a:pt x="59" y="12"/>
                    <a:pt x="59" y="12"/>
                    <a:pt x="59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16" name="Freeform 10"/>
            <p:cNvSpPr>
              <a:spLocks noChangeAspect="1" noEditPoints="1"/>
            </p:cNvSpPr>
            <p:nvPr/>
          </p:nvSpPr>
          <p:spPr bwMode="auto">
            <a:xfrm>
              <a:off x="1779" y="3485"/>
              <a:ext cx="186" cy="94"/>
            </a:xfrm>
            <a:custGeom>
              <a:avLst/>
              <a:gdLst/>
              <a:ahLst/>
              <a:cxnLst>
                <a:cxn ang="0">
                  <a:pos x="75" y="25"/>
                </a:cxn>
                <a:cxn ang="0">
                  <a:pos x="87" y="17"/>
                </a:cxn>
                <a:cxn ang="0">
                  <a:pos x="92" y="10"/>
                </a:cxn>
                <a:cxn ang="0">
                  <a:pos x="93" y="7"/>
                </a:cxn>
                <a:cxn ang="0">
                  <a:pos x="87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35" y="0"/>
                </a:cxn>
                <a:cxn ang="0">
                  <a:pos x="0" y="47"/>
                </a:cxn>
                <a:cxn ang="0">
                  <a:pos x="25" y="47"/>
                </a:cxn>
                <a:cxn ang="0">
                  <a:pos x="54" y="47"/>
                </a:cxn>
                <a:cxn ang="0">
                  <a:pos x="71" y="38"/>
                </a:cxn>
                <a:cxn ang="0">
                  <a:pos x="76" y="32"/>
                </a:cxn>
                <a:cxn ang="0">
                  <a:pos x="77" y="29"/>
                </a:cxn>
                <a:cxn ang="0">
                  <a:pos x="75" y="25"/>
                </a:cxn>
                <a:cxn ang="0">
                  <a:pos x="51" y="31"/>
                </a:cxn>
                <a:cxn ang="0">
                  <a:pos x="48" y="35"/>
                </a:cxn>
                <a:cxn ang="0">
                  <a:pos x="44" y="37"/>
                </a:cxn>
                <a:cxn ang="0">
                  <a:pos x="33" y="37"/>
                </a:cxn>
                <a:cxn ang="0">
                  <a:pos x="40" y="28"/>
                </a:cxn>
                <a:cxn ang="0">
                  <a:pos x="50" y="28"/>
                </a:cxn>
                <a:cxn ang="0">
                  <a:pos x="52" y="30"/>
                </a:cxn>
                <a:cxn ang="0">
                  <a:pos x="51" y="31"/>
                </a:cxn>
                <a:cxn ang="0">
                  <a:pos x="65" y="13"/>
                </a:cxn>
                <a:cxn ang="0">
                  <a:pos x="62" y="16"/>
                </a:cxn>
                <a:cxn ang="0">
                  <a:pos x="58" y="19"/>
                </a:cxn>
                <a:cxn ang="0">
                  <a:pos x="47" y="19"/>
                </a:cxn>
                <a:cxn ang="0">
                  <a:pos x="54" y="10"/>
                </a:cxn>
                <a:cxn ang="0">
                  <a:pos x="64" y="10"/>
                </a:cxn>
                <a:cxn ang="0">
                  <a:pos x="65" y="12"/>
                </a:cxn>
                <a:cxn ang="0">
                  <a:pos x="65" y="13"/>
                </a:cxn>
              </a:cxnLst>
              <a:rect l="0" t="0" r="r" b="b"/>
              <a:pathLst>
                <a:path w="93" h="47">
                  <a:moveTo>
                    <a:pt x="75" y="25"/>
                  </a:moveTo>
                  <a:cubicBezTo>
                    <a:pt x="80" y="24"/>
                    <a:pt x="84" y="21"/>
                    <a:pt x="87" y="17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3" y="9"/>
                    <a:pt x="93" y="8"/>
                    <a:pt x="93" y="7"/>
                  </a:cubicBezTo>
                  <a:cubicBezTo>
                    <a:pt x="93" y="3"/>
                    <a:pt x="91" y="0"/>
                    <a:pt x="87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7" y="44"/>
                    <a:pt x="71" y="38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7" y="31"/>
                    <a:pt x="77" y="30"/>
                    <a:pt x="77" y="29"/>
                  </a:cubicBezTo>
                  <a:cubicBezTo>
                    <a:pt x="77" y="27"/>
                    <a:pt x="76" y="26"/>
                    <a:pt x="75" y="25"/>
                  </a:cubicBezTo>
                  <a:close/>
                  <a:moveTo>
                    <a:pt x="51" y="31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7" y="36"/>
                    <a:pt x="45" y="37"/>
                    <a:pt x="44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8"/>
                    <a:pt x="52" y="29"/>
                    <a:pt x="52" y="30"/>
                  </a:cubicBezTo>
                  <a:cubicBezTo>
                    <a:pt x="52" y="30"/>
                    <a:pt x="51" y="31"/>
                    <a:pt x="51" y="31"/>
                  </a:cubicBezTo>
                  <a:close/>
                  <a:moveTo>
                    <a:pt x="65" y="13"/>
                  </a:moveTo>
                  <a:cubicBezTo>
                    <a:pt x="62" y="16"/>
                    <a:pt x="62" y="16"/>
                    <a:pt x="62" y="16"/>
                  </a:cubicBezTo>
                  <a:cubicBezTo>
                    <a:pt x="61" y="18"/>
                    <a:pt x="60" y="19"/>
                    <a:pt x="5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5" y="11"/>
                    <a:pt x="65" y="12"/>
                  </a:cubicBezTo>
                  <a:cubicBezTo>
                    <a:pt x="65" y="12"/>
                    <a:pt x="65" y="12"/>
                    <a:pt x="65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</p:grpSp>
      <p:pic>
        <p:nvPicPr>
          <p:cNvPr id="6155" name="Picture 63" descr="logo_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276600"/>
            <a:ext cx="21145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7" descr="SNC Logo2"/>
          <p:cNvPicPr>
            <a:picLocks noChangeAspect="1" noChangeArrowheads="1"/>
          </p:cNvPicPr>
          <p:nvPr/>
        </p:nvPicPr>
        <p:blipFill>
          <a:blip r:embed="rId5" cstate="print">
            <a:lum bright="30000" contrast="30000"/>
          </a:blip>
          <a:srcRect/>
          <a:stretch>
            <a:fillRect/>
          </a:stretch>
        </p:blipFill>
        <p:spPr bwMode="auto">
          <a:xfrm>
            <a:off x="6553200" y="4114800"/>
            <a:ext cx="19939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2" descr="ULA Logo_Full Color_Text_with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953000"/>
            <a:ext cx="169227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/>
          <a:srcRect b="4036"/>
          <a:stretch>
            <a:fillRect/>
          </a:stretch>
        </p:blipFill>
        <p:spPr bwMode="auto">
          <a:xfrm>
            <a:off x="3886200" y="1295400"/>
            <a:ext cx="2144713" cy="4740275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159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1905000"/>
            <a:ext cx="2133600" cy="14398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23" descr="T015-01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2400" y="4114800"/>
            <a:ext cx="2693988" cy="1831975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161" name="Picture 2" descr="http://boeing.mediaroom.com/file.php/82103/MTF10-0006-02_CST100_me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1752600"/>
            <a:ext cx="16160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4" descr="475116main_paragon-cct-ars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71800" y="5791200"/>
            <a:ext cx="137636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343400" cy="609600"/>
          </a:xfrm>
          <a:solidFill>
            <a:schemeClr val="tx1">
              <a:alpha val="0"/>
            </a:schemeClr>
          </a:solidFill>
          <a:effectLst>
            <a:softEdge rad="63500"/>
          </a:effectLst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Phase 2 Maturing Design Elements</a:t>
            </a:r>
          </a:p>
        </p:txBody>
      </p:sp>
      <p:sp>
        <p:nvSpPr>
          <p:cNvPr id="7173" name="Title 1"/>
          <p:cNvSpPr>
            <a:spLocks noGrp="1"/>
          </p:cNvSpPr>
          <p:nvPr>
            <p:ph type="title"/>
          </p:nvPr>
        </p:nvSpPr>
        <p:spPr>
          <a:xfrm>
            <a:off x="1143000" y="9525"/>
            <a:ext cx="72390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Commercial Crew Development </a:t>
            </a:r>
          </a:p>
        </p:txBody>
      </p:sp>
      <p:sp>
        <p:nvSpPr>
          <p:cNvPr id="7" name="Rectangle 6"/>
          <p:cNvSpPr/>
          <p:nvPr/>
        </p:nvSpPr>
        <p:spPr>
          <a:xfrm>
            <a:off x="6220096" y="1447800"/>
            <a:ext cx="2743200" cy="4267200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177" name="Picture 7" descr="Coat of arm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75" y="1498600"/>
            <a:ext cx="1497013" cy="13604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6584002" y="3161327"/>
            <a:ext cx="1948442" cy="456063"/>
            <a:chOff x="1512" y="3431"/>
            <a:chExt cx="1134" cy="266"/>
          </a:xfrm>
          <a:solidFill>
            <a:schemeClr val="accent2">
              <a:lumMod val="75000"/>
            </a:schemeClr>
          </a:solidFill>
        </p:grpSpPr>
        <p:sp>
          <p:nvSpPr>
            <p:cNvPr id="10" name="Freeform 4"/>
            <p:cNvSpPr>
              <a:spLocks noChangeAspect="1" noEditPoints="1"/>
            </p:cNvSpPr>
            <p:nvPr/>
          </p:nvSpPr>
          <p:spPr bwMode="auto">
            <a:xfrm>
              <a:off x="1512" y="3431"/>
              <a:ext cx="315" cy="266"/>
            </a:xfrm>
            <a:custGeom>
              <a:avLst/>
              <a:gdLst/>
              <a:ahLst/>
              <a:cxnLst>
                <a:cxn ang="0">
                  <a:pos x="86" y="78"/>
                </a:cxn>
                <a:cxn ang="0">
                  <a:pos x="90" y="59"/>
                </a:cxn>
                <a:cxn ang="0">
                  <a:pos x="70" y="22"/>
                </a:cxn>
                <a:cxn ang="0">
                  <a:pos x="94" y="0"/>
                </a:cxn>
                <a:cxn ang="0">
                  <a:pos x="66" y="19"/>
                </a:cxn>
                <a:cxn ang="0">
                  <a:pos x="45" y="14"/>
                </a:cxn>
                <a:cxn ang="0">
                  <a:pos x="0" y="59"/>
                </a:cxn>
                <a:cxn ang="0">
                  <a:pos x="11" y="89"/>
                </a:cxn>
                <a:cxn ang="0">
                  <a:pos x="8" y="128"/>
                </a:cxn>
                <a:cxn ang="0">
                  <a:pos x="45" y="107"/>
                </a:cxn>
                <a:cxn ang="0">
                  <a:pos x="19" y="119"/>
                </a:cxn>
                <a:cxn ang="0">
                  <a:pos x="18" y="96"/>
                </a:cxn>
                <a:cxn ang="0">
                  <a:pos x="45" y="105"/>
                </a:cxn>
                <a:cxn ang="0">
                  <a:pos x="77" y="92"/>
                </a:cxn>
                <a:cxn ang="0">
                  <a:pos x="78" y="95"/>
                </a:cxn>
                <a:cxn ang="0">
                  <a:pos x="157" y="91"/>
                </a:cxn>
                <a:cxn ang="0">
                  <a:pos x="86" y="78"/>
                </a:cxn>
                <a:cxn ang="0">
                  <a:pos x="5" y="59"/>
                </a:cxn>
                <a:cxn ang="0">
                  <a:pos x="45" y="20"/>
                </a:cxn>
                <a:cxn ang="0">
                  <a:pos x="62" y="23"/>
                </a:cxn>
                <a:cxn ang="0">
                  <a:pos x="14" y="84"/>
                </a:cxn>
                <a:cxn ang="0">
                  <a:pos x="5" y="59"/>
                </a:cxn>
                <a:cxn ang="0">
                  <a:pos x="45" y="99"/>
                </a:cxn>
                <a:cxn ang="0">
                  <a:pos x="21" y="91"/>
                </a:cxn>
                <a:cxn ang="0">
                  <a:pos x="66" y="26"/>
                </a:cxn>
                <a:cxn ang="0">
                  <a:pos x="85" y="59"/>
                </a:cxn>
                <a:cxn ang="0">
                  <a:pos x="81" y="76"/>
                </a:cxn>
                <a:cxn ang="0">
                  <a:pos x="62" y="64"/>
                </a:cxn>
                <a:cxn ang="0">
                  <a:pos x="74" y="87"/>
                </a:cxn>
                <a:cxn ang="0">
                  <a:pos x="45" y="99"/>
                </a:cxn>
              </a:cxnLst>
              <a:rect l="0" t="0" r="r" b="b"/>
              <a:pathLst>
                <a:path w="157" h="133">
                  <a:moveTo>
                    <a:pt x="86" y="78"/>
                  </a:moveTo>
                  <a:cubicBezTo>
                    <a:pt x="89" y="73"/>
                    <a:pt x="90" y="66"/>
                    <a:pt x="90" y="59"/>
                  </a:cubicBezTo>
                  <a:cubicBezTo>
                    <a:pt x="90" y="44"/>
                    <a:pt x="82" y="30"/>
                    <a:pt x="70" y="22"/>
                  </a:cubicBezTo>
                  <a:cubicBezTo>
                    <a:pt x="77" y="14"/>
                    <a:pt x="85" y="7"/>
                    <a:pt x="94" y="0"/>
                  </a:cubicBezTo>
                  <a:cubicBezTo>
                    <a:pt x="84" y="6"/>
                    <a:pt x="75" y="12"/>
                    <a:pt x="66" y="19"/>
                  </a:cubicBezTo>
                  <a:cubicBezTo>
                    <a:pt x="60" y="16"/>
                    <a:pt x="53" y="14"/>
                    <a:pt x="45" y="14"/>
                  </a:cubicBezTo>
                  <a:cubicBezTo>
                    <a:pt x="20" y="14"/>
                    <a:pt x="0" y="34"/>
                    <a:pt x="0" y="59"/>
                  </a:cubicBezTo>
                  <a:cubicBezTo>
                    <a:pt x="0" y="71"/>
                    <a:pt x="4" y="81"/>
                    <a:pt x="11" y="89"/>
                  </a:cubicBezTo>
                  <a:cubicBezTo>
                    <a:pt x="2" y="108"/>
                    <a:pt x="1" y="123"/>
                    <a:pt x="8" y="128"/>
                  </a:cubicBezTo>
                  <a:cubicBezTo>
                    <a:pt x="17" y="133"/>
                    <a:pt x="34" y="123"/>
                    <a:pt x="45" y="107"/>
                  </a:cubicBezTo>
                  <a:cubicBezTo>
                    <a:pt x="45" y="107"/>
                    <a:pt x="28" y="122"/>
                    <a:pt x="19" y="119"/>
                  </a:cubicBezTo>
                  <a:cubicBezTo>
                    <a:pt x="14" y="117"/>
                    <a:pt x="14" y="108"/>
                    <a:pt x="18" y="96"/>
                  </a:cubicBezTo>
                  <a:cubicBezTo>
                    <a:pt x="26" y="101"/>
                    <a:pt x="35" y="105"/>
                    <a:pt x="45" y="105"/>
                  </a:cubicBezTo>
                  <a:cubicBezTo>
                    <a:pt x="57" y="105"/>
                    <a:pt x="69" y="100"/>
                    <a:pt x="77" y="92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98" y="93"/>
                    <a:pt x="157" y="91"/>
                    <a:pt x="157" y="91"/>
                  </a:cubicBezTo>
                  <a:cubicBezTo>
                    <a:pt x="157" y="89"/>
                    <a:pt x="118" y="91"/>
                    <a:pt x="86" y="78"/>
                  </a:cubicBezTo>
                  <a:close/>
                  <a:moveTo>
                    <a:pt x="5" y="59"/>
                  </a:moveTo>
                  <a:cubicBezTo>
                    <a:pt x="5" y="37"/>
                    <a:pt x="23" y="20"/>
                    <a:pt x="45" y="20"/>
                  </a:cubicBezTo>
                  <a:cubicBezTo>
                    <a:pt x="51" y="20"/>
                    <a:pt x="57" y="21"/>
                    <a:pt x="62" y="23"/>
                  </a:cubicBezTo>
                  <a:cubicBezTo>
                    <a:pt x="40" y="42"/>
                    <a:pt x="23" y="64"/>
                    <a:pt x="14" y="84"/>
                  </a:cubicBezTo>
                  <a:cubicBezTo>
                    <a:pt x="8" y="77"/>
                    <a:pt x="5" y="68"/>
                    <a:pt x="5" y="59"/>
                  </a:cubicBezTo>
                  <a:close/>
                  <a:moveTo>
                    <a:pt x="45" y="99"/>
                  </a:moveTo>
                  <a:cubicBezTo>
                    <a:pt x="36" y="99"/>
                    <a:pt x="27" y="96"/>
                    <a:pt x="21" y="91"/>
                  </a:cubicBezTo>
                  <a:cubicBezTo>
                    <a:pt x="28" y="73"/>
                    <a:pt x="44" y="49"/>
                    <a:pt x="66" y="26"/>
                  </a:cubicBezTo>
                  <a:cubicBezTo>
                    <a:pt x="77" y="33"/>
                    <a:pt x="85" y="45"/>
                    <a:pt x="85" y="59"/>
                  </a:cubicBezTo>
                  <a:cubicBezTo>
                    <a:pt x="85" y="65"/>
                    <a:pt x="83" y="71"/>
                    <a:pt x="81" y="76"/>
                  </a:cubicBezTo>
                  <a:cubicBezTo>
                    <a:pt x="74" y="73"/>
                    <a:pt x="68" y="69"/>
                    <a:pt x="62" y="64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67" y="94"/>
                    <a:pt x="57" y="99"/>
                    <a:pt x="45" y="9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093" y="3485"/>
              <a:ext cx="173" cy="94"/>
            </a:xfrm>
            <a:custGeom>
              <a:avLst/>
              <a:gdLst/>
              <a:ahLst/>
              <a:cxnLst>
                <a:cxn ang="0">
                  <a:pos x="131" y="56"/>
                </a:cxn>
                <a:cxn ang="0">
                  <a:pos x="147" y="38"/>
                </a:cxn>
                <a:cxn ang="0">
                  <a:pos x="95" y="38"/>
                </a:cxn>
                <a:cxn ang="0">
                  <a:pos x="107" y="20"/>
                </a:cxn>
                <a:cxn ang="0">
                  <a:pos x="159" y="20"/>
                </a:cxn>
                <a:cxn ang="0">
                  <a:pos x="173" y="0"/>
                </a:cxn>
                <a:cxn ang="0">
                  <a:pos x="70" y="0"/>
                </a:cxn>
                <a:cxn ang="0">
                  <a:pos x="0" y="94"/>
                </a:cxn>
                <a:cxn ang="0">
                  <a:pos x="103" y="94"/>
                </a:cxn>
                <a:cxn ang="0">
                  <a:pos x="119" y="74"/>
                </a:cxn>
                <a:cxn ang="0">
                  <a:pos x="66" y="74"/>
                </a:cxn>
                <a:cxn ang="0">
                  <a:pos x="80" y="56"/>
                </a:cxn>
                <a:cxn ang="0">
                  <a:pos x="131" y="56"/>
                </a:cxn>
                <a:cxn ang="0">
                  <a:pos x="131" y="56"/>
                </a:cxn>
              </a:cxnLst>
              <a:rect l="0" t="0" r="r" b="b"/>
              <a:pathLst>
                <a:path w="173" h="94">
                  <a:moveTo>
                    <a:pt x="131" y="56"/>
                  </a:moveTo>
                  <a:lnTo>
                    <a:pt x="147" y="38"/>
                  </a:lnTo>
                  <a:lnTo>
                    <a:pt x="95" y="38"/>
                  </a:lnTo>
                  <a:lnTo>
                    <a:pt x="107" y="20"/>
                  </a:lnTo>
                  <a:lnTo>
                    <a:pt x="159" y="20"/>
                  </a:lnTo>
                  <a:lnTo>
                    <a:pt x="173" y="0"/>
                  </a:lnTo>
                  <a:lnTo>
                    <a:pt x="70" y="0"/>
                  </a:lnTo>
                  <a:lnTo>
                    <a:pt x="0" y="94"/>
                  </a:lnTo>
                  <a:lnTo>
                    <a:pt x="103" y="94"/>
                  </a:lnTo>
                  <a:lnTo>
                    <a:pt x="119" y="74"/>
                  </a:lnTo>
                  <a:lnTo>
                    <a:pt x="66" y="74"/>
                  </a:lnTo>
                  <a:lnTo>
                    <a:pt x="80" y="56"/>
                  </a:lnTo>
                  <a:lnTo>
                    <a:pt x="131" y="56"/>
                  </a:lnTo>
                  <a:lnTo>
                    <a:pt x="131" y="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12" name="Freeform 6"/>
            <p:cNvSpPr>
              <a:spLocks noChangeAspect="1"/>
            </p:cNvSpPr>
            <p:nvPr/>
          </p:nvSpPr>
          <p:spPr bwMode="auto">
            <a:xfrm>
              <a:off x="2226" y="3485"/>
              <a:ext cx="122" cy="94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0" y="94"/>
                </a:cxn>
                <a:cxn ang="0">
                  <a:pos x="50" y="94"/>
                </a:cxn>
                <a:cxn ang="0">
                  <a:pos x="122" y="0"/>
                </a:cxn>
                <a:cxn ang="0">
                  <a:pos x="70" y="0"/>
                </a:cxn>
                <a:cxn ang="0">
                  <a:pos x="70" y="0"/>
                </a:cxn>
              </a:cxnLst>
              <a:rect l="0" t="0" r="r" b="b"/>
              <a:pathLst>
                <a:path w="122" h="94">
                  <a:moveTo>
                    <a:pt x="70" y="0"/>
                  </a:moveTo>
                  <a:lnTo>
                    <a:pt x="0" y="94"/>
                  </a:lnTo>
                  <a:lnTo>
                    <a:pt x="50" y="94"/>
                  </a:lnTo>
                  <a:lnTo>
                    <a:pt x="122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13" name="Freeform 7"/>
            <p:cNvSpPr>
              <a:spLocks noChangeAspect="1"/>
            </p:cNvSpPr>
            <p:nvPr/>
          </p:nvSpPr>
          <p:spPr bwMode="auto">
            <a:xfrm>
              <a:off x="2310" y="3485"/>
              <a:ext cx="190" cy="94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120" y="48"/>
                </a:cxn>
                <a:cxn ang="0">
                  <a:pos x="110" y="0"/>
                </a:cxn>
                <a:cxn ang="0">
                  <a:pos x="70" y="0"/>
                </a:cxn>
                <a:cxn ang="0">
                  <a:pos x="0" y="94"/>
                </a:cxn>
                <a:cxn ang="0">
                  <a:pos x="32" y="94"/>
                </a:cxn>
                <a:cxn ang="0">
                  <a:pos x="68" y="48"/>
                </a:cxn>
                <a:cxn ang="0">
                  <a:pos x="80" y="94"/>
                </a:cxn>
                <a:cxn ang="0">
                  <a:pos x="120" y="94"/>
                </a:cxn>
                <a:cxn ang="0">
                  <a:pos x="190" y="0"/>
                </a:cxn>
                <a:cxn ang="0">
                  <a:pos x="156" y="0"/>
                </a:cxn>
                <a:cxn ang="0">
                  <a:pos x="156" y="0"/>
                </a:cxn>
              </a:cxnLst>
              <a:rect l="0" t="0" r="r" b="b"/>
              <a:pathLst>
                <a:path w="190" h="94">
                  <a:moveTo>
                    <a:pt x="156" y="0"/>
                  </a:moveTo>
                  <a:lnTo>
                    <a:pt x="120" y="48"/>
                  </a:lnTo>
                  <a:lnTo>
                    <a:pt x="110" y="0"/>
                  </a:lnTo>
                  <a:lnTo>
                    <a:pt x="70" y="0"/>
                  </a:lnTo>
                  <a:lnTo>
                    <a:pt x="0" y="94"/>
                  </a:lnTo>
                  <a:lnTo>
                    <a:pt x="32" y="94"/>
                  </a:lnTo>
                  <a:lnTo>
                    <a:pt x="68" y="48"/>
                  </a:lnTo>
                  <a:lnTo>
                    <a:pt x="80" y="94"/>
                  </a:lnTo>
                  <a:lnTo>
                    <a:pt x="120" y="94"/>
                  </a:lnTo>
                  <a:lnTo>
                    <a:pt x="190" y="0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14" name="Freeform 8"/>
            <p:cNvSpPr>
              <a:spLocks noChangeAspect="1"/>
            </p:cNvSpPr>
            <p:nvPr/>
          </p:nvSpPr>
          <p:spPr bwMode="auto">
            <a:xfrm>
              <a:off x="2472" y="3485"/>
              <a:ext cx="174" cy="94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39" y="0"/>
                </a:cxn>
                <a:cxn ang="0">
                  <a:pos x="22" y="9"/>
                </a:cxn>
                <a:cxn ang="0">
                  <a:pos x="1" y="37"/>
                </a:cxn>
                <a:cxn ang="0">
                  <a:pos x="0" y="41"/>
                </a:cxn>
                <a:cxn ang="0">
                  <a:pos x="6" y="47"/>
                </a:cxn>
                <a:cxn ang="0">
                  <a:pos x="47" y="47"/>
                </a:cxn>
                <a:cxn ang="0">
                  <a:pos x="64" y="38"/>
                </a:cxn>
                <a:cxn ang="0">
                  <a:pos x="69" y="32"/>
                </a:cxn>
                <a:cxn ang="0">
                  <a:pos x="75" y="32"/>
                </a:cxn>
                <a:cxn ang="0">
                  <a:pos x="83" y="22"/>
                </a:cxn>
                <a:cxn ang="0">
                  <a:pos x="51" y="22"/>
                </a:cxn>
                <a:cxn ang="0">
                  <a:pos x="41" y="35"/>
                </a:cxn>
                <a:cxn ang="0">
                  <a:pos x="37" y="37"/>
                </a:cxn>
                <a:cxn ang="0">
                  <a:pos x="30" y="37"/>
                </a:cxn>
                <a:cxn ang="0">
                  <a:pos x="28" y="36"/>
                </a:cxn>
                <a:cxn ang="0">
                  <a:pos x="28" y="35"/>
                </a:cxn>
                <a:cxn ang="0">
                  <a:pos x="45" y="12"/>
                </a:cxn>
                <a:cxn ang="0">
                  <a:pos x="50" y="10"/>
                </a:cxn>
                <a:cxn ang="0">
                  <a:pos x="57" y="10"/>
                </a:cxn>
                <a:cxn ang="0">
                  <a:pos x="59" y="12"/>
                </a:cxn>
                <a:cxn ang="0">
                  <a:pos x="58" y="13"/>
                </a:cxn>
                <a:cxn ang="0">
                  <a:pos x="56" y="16"/>
                </a:cxn>
                <a:cxn ang="0">
                  <a:pos x="81" y="16"/>
                </a:cxn>
                <a:cxn ang="0">
                  <a:pos x="86" y="10"/>
                </a:cxn>
                <a:cxn ang="0">
                  <a:pos x="87" y="7"/>
                </a:cxn>
                <a:cxn ang="0">
                  <a:pos x="81" y="0"/>
                </a:cxn>
              </a:cxnLst>
              <a:rect l="0" t="0" r="r" b="b"/>
              <a:pathLst>
                <a:path w="87" h="47">
                  <a:moveTo>
                    <a:pt x="81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2" y="0"/>
                    <a:pt x="26" y="4"/>
                    <a:pt x="22" y="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8"/>
                    <a:pt x="0" y="39"/>
                    <a:pt x="0" y="41"/>
                  </a:cubicBezTo>
                  <a:cubicBezTo>
                    <a:pt x="0" y="44"/>
                    <a:pt x="3" y="47"/>
                    <a:pt x="6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4" y="47"/>
                    <a:pt x="60" y="44"/>
                    <a:pt x="64" y="38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0" y="36"/>
                    <a:pt x="39" y="37"/>
                    <a:pt x="37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8" y="37"/>
                    <a:pt x="28" y="36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1"/>
                    <a:pt x="48" y="10"/>
                    <a:pt x="50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0"/>
                    <a:pt x="59" y="11"/>
                    <a:pt x="59" y="12"/>
                  </a:cubicBezTo>
                  <a:cubicBezTo>
                    <a:pt x="59" y="12"/>
                    <a:pt x="58" y="12"/>
                    <a:pt x="58" y="13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9"/>
                    <a:pt x="87" y="8"/>
                    <a:pt x="87" y="7"/>
                  </a:cubicBezTo>
                  <a:cubicBezTo>
                    <a:pt x="87" y="3"/>
                    <a:pt x="84" y="0"/>
                    <a:pt x="8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15" name="Freeform 9"/>
            <p:cNvSpPr>
              <a:spLocks noChangeAspect="1" noEditPoints="1"/>
            </p:cNvSpPr>
            <p:nvPr/>
          </p:nvSpPr>
          <p:spPr bwMode="auto">
            <a:xfrm>
              <a:off x="1947" y="3485"/>
              <a:ext cx="174" cy="94"/>
            </a:xfrm>
            <a:custGeom>
              <a:avLst/>
              <a:gdLst/>
              <a:ahLst/>
              <a:cxnLst>
                <a:cxn ang="0">
                  <a:pos x="87" y="7"/>
                </a:cxn>
                <a:cxn ang="0">
                  <a:pos x="81" y="0"/>
                </a:cxn>
                <a:cxn ang="0">
                  <a:pos x="40" y="0"/>
                </a:cxn>
                <a:cxn ang="0">
                  <a:pos x="23" y="9"/>
                </a:cxn>
                <a:cxn ang="0">
                  <a:pos x="2" y="37"/>
                </a:cxn>
                <a:cxn ang="0">
                  <a:pos x="0" y="41"/>
                </a:cxn>
                <a:cxn ang="0">
                  <a:pos x="7" y="47"/>
                </a:cxn>
                <a:cxn ang="0">
                  <a:pos x="48" y="47"/>
                </a:cxn>
                <a:cxn ang="0">
                  <a:pos x="65" y="38"/>
                </a:cxn>
                <a:cxn ang="0">
                  <a:pos x="86" y="10"/>
                </a:cxn>
                <a:cxn ang="0">
                  <a:pos x="87" y="7"/>
                </a:cxn>
                <a:cxn ang="0">
                  <a:pos x="59" y="13"/>
                </a:cxn>
                <a:cxn ang="0">
                  <a:pos x="42" y="35"/>
                </a:cxn>
                <a:cxn ang="0">
                  <a:pos x="38" y="37"/>
                </a:cxn>
                <a:cxn ang="0">
                  <a:pos x="30" y="37"/>
                </a:cxn>
                <a:cxn ang="0">
                  <a:pos x="29" y="36"/>
                </a:cxn>
                <a:cxn ang="0">
                  <a:pos x="29" y="35"/>
                </a:cxn>
                <a:cxn ang="0">
                  <a:pos x="46" y="12"/>
                </a:cxn>
                <a:cxn ang="0">
                  <a:pos x="50" y="10"/>
                </a:cxn>
                <a:cxn ang="0">
                  <a:pos x="58" y="10"/>
                </a:cxn>
                <a:cxn ang="0">
                  <a:pos x="59" y="12"/>
                </a:cxn>
                <a:cxn ang="0">
                  <a:pos x="59" y="13"/>
                </a:cxn>
              </a:cxnLst>
              <a:rect l="0" t="0" r="r" b="b"/>
              <a:pathLst>
                <a:path w="87" h="47">
                  <a:moveTo>
                    <a:pt x="87" y="7"/>
                  </a:moveTo>
                  <a:cubicBezTo>
                    <a:pt x="87" y="3"/>
                    <a:pt x="85" y="0"/>
                    <a:pt x="8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3" y="0"/>
                    <a:pt x="27" y="4"/>
                    <a:pt x="23" y="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8"/>
                    <a:pt x="0" y="39"/>
                    <a:pt x="0" y="41"/>
                  </a:cubicBezTo>
                  <a:cubicBezTo>
                    <a:pt x="0" y="44"/>
                    <a:pt x="3" y="47"/>
                    <a:pt x="7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5" y="47"/>
                    <a:pt x="61" y="44"/>
                    <a:pt x="65" y="38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7" y="9"/>
                    <a:pt x="87" y="8"/>
                    <a:pt x="87" y="7"/>
                  </a:cubicBezTo>
                  <a:close/>
                  <a:moveTo>
                    <a:pt x="59" y="13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41" y="36"/>
                    <a:pt x="39" y="37"/>
                    <a:pt x="38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6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9" y="10"/>
                    <a:pt x="50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9" y="11"/>
                    <a:pt x="59" y="12"/>
                  </a:cubicBezTo>
                  <a:cubicBezTo>
                    <a:pt x="59" y="12"/>
                    <a:pt x="59" y="12"/>
                    <a:pt x="59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16" name="Freeform 10"/>
            <p:cNvSpPr>
              <a:spLocks noChangeAspect="1" noEditPoints="1"/>
            </p:cNvSpPr>
            <p:nvPr/>
          </p:nvSpPr>
          <p:spPr bwMode="auto">
            <a:xfrm>
              <a:off x="1779" y="3485"/>
              <a:ext cx="186" cy="94"/>
            </a:xfrm>
            <a:custGeom>
              <a:avLst/>
              <a:gdLst/>
              <a:ahLst/>
              <a:cxnLst>
                <a:cxn ang="0">
                  <a:pos x="75" y="25"/>
                </a:cxn>
                <a:cxn ang="0">
                  <a:pos x="87" y="17"/>
                </a:cxn>
                <a:cxn ang="0">
                  <a:pos x="92" y="10"/>
                </a:cxn>
                <a:cxn ang="0">
                  <a:pos x="93" y="7"/>
                </a:cxn>
                <a:cxn ang="0">
                  <a:pos x="87" y="0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35" y="0"/>
                </a:cxn>
                <a:cxn ang="0">
                  <a:pos x="0" y="47"/>
                </a:cxn>
                <a:cxn ang="0">
                  <a:pos x="25" y="47"/>
                </a:cxn>
                <a:cxn ang="0">
                  <a:pos x="54" y="47"/>
                </a:cxn>
                <a:cxn ang="0">
                  <a:pos x="71" y="38"/>
                </a:cxn>
                <a:cxn ang="0">
                  <a:pos x="76" y="32"/>
                </a:cxn>
                <a:cxn ang="0">
                  <a:pos x="77" y="29"/>
                </a:cxn>
                <a:cxn ang="0">
                  <a:pos x="75" y="25"/>
                </a:cxn>
                <a:cxn ang="0">
                  <a:pos x="51" y="31"/>
                </a:cxn>
                <a:cxn ang="0">
                  <a:pos x="48" y="35"/>
                </a:cxn>
                <a:cxn ang="0">
                  <a:pos x="44" y="37"/>
                </a:cxn>
                <a:cxn ang="0">
                  <a:pos x="33" y="37"/>
                </a:cxn>
                <a:cxn ang="0">
                  <a:pos x="40" y="28"/>
                </a:cxn>
                <a:cxn ang="0">
                  <a:pos x="50" y="28"/>
                </a:cxn>
                <a:cxn ang="0">
                  <a:pos x="52" y="30"/>
                </a:cxn>
                <a:cxn ang="0">
                  <a:pos x="51" y="31"/>
                </a:cxn>
                <a:cxn ang="0">
                  <a:pos x="65" y="13"/>
                </a:cxn>
                <a:cxn ang="0">
                  <a:pos x="62" y="16"/>
                </a:cxn>
                <a:cxn ang="0">
                  <a:pos x="58" y="19"/>
                </a:cxn>
                <a:cxn ang="0">
                  <a:pos x="47" y="19"/>
                </a:cxn>
                <a:cxn ang="0">
                  <a:pos x="54" y="10"/>
                </a:cxn>
                <a:cxn ang="0">
                  <a:pos x="64" y="10"/>
                </a:cxn>
                <a:cxn ang="0">
                  <a:pos x="65" y="12"/>
                </a:cxn>
                <a:cxn ang="0">
                  <a:pos x="65" y="13"/>
                </a:cxn>
              </a:cxnLst>
              <a:rect l="0" t="0" r="r" b="b"/>
              <a:pathLst>
                <a:path w="93" h="47">
                  <a:moveTo>
                    <a:pt x="75" y="25"/>
                  </a:moveTo>
                  <a:cubicBezTo>
                    <a:pt x="80" y="24"/>
                    <a:pt x="84" y="21"/>
                    <a:pt x="87" y="17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3" y="9"/>
                    <a:pt x="93" y="8"/>
                    <a:pt x="93" y="7"/>
                  </a:cubicBezTo>
                  <a:cubicBezTo>
                    <a:pt x="93" y="3"/>
                    <a:pt x="91" y="0"/>
                    <a:pt x="87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61" y="47"/>
                    <a:pt x="67" y="44"/>
                    <a:pt x="71" y="38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7" y="31"/>
                    <a:pt x="77" y="30"/>
                    <a:pt x="77" y="29"/>
                  </a:cubicBezTo>
                  <a:cubicBezTo>
                    <a:pt x="77" y="27"/>
                    <a:pt x="76" y="26"/>
                    <a:pt x="75" y="25"/>
                  </a:cubicBezTo>
                  <a:close/>
                  <a:moveTo>
                    <a:pt x="51" y="31"/>
                  </a:moveTo>
                  <a:cubicBezTo>
                    <a:pt x="48" y="35"/>
                    <a:pt x="48" y="35"/>
                    <a:pt x="48" y="35"/>
                  </a:cubicBezTo>
                  <a:cubicBezTo>
                    <a:pt x="47" y="36"/>
                    <a:pt x="45" y="37"/>
                    <a:pt x="44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8"/>
                    <a:pt x="52" y="29"/>
                    <a:pt x="52" y="30"/>
                  </a:cubicBezTo>
                  <a:cubicBezTo>
                    <a:pt x="52" y="30"/>
                    <a:pt x="51" y="31"/>
                    <a:pt x="51" y="31"/>
                  </a:cubicBezTo>
                  <a:close/>
                  <a:moveTo>
                    <a:pt x="65" y="13"/>
                  </a:moveTo>
                  <a:cubicBezTo>
                    <a:pt x="62" y="16"/>
                    <a:pt x="62" y="16"/>
                    <a:pt x="62" y="16"/>
                  </a:cubicBezTo>
                  <a:cubicBezTo>
                    <a:pt x="61" y="18"/>
                    <a:pt x="60" y="19"/>
                    <a:pt x="5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5" y="11"/>
                    <a:pt x="65" y="12"/>
                  </a:cubicBezTo>
                  <a:cubicBezTo>
                    <a:pt x="65" y="12"/>
                    <a:pt x="65" y="12"/>
                    <a:pt x="65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</p:grpSp>
      <p:pic>
        <p:nvPicPr>
          <p:cNvPr id="7179" name="Picture 7" descr="SNC Logo2"/>
          <p:cNvPicPr>
            <a:picLocks noChangeAspect="1" noChangeArrowheads="1"/>
          </p:cNvPicPr>
          <p:nvPr/>
        </p:nvPicPr>
        <p:blipFill>
          <a:blip r:embed="rId4" cstate="print">
            <a:lum bright="30000" contrast="30000"/>
          </a:blip>
          <a:srcRect/>
          <a:stretch>
            <a:fillRect/>
          </a:stretch>
        </p:blipFill>
        <p:spPr bwMode="auto">
          <a:xfrm>
            <a:off x="6400800" y="3962400"/>
            <a:ext cx="1993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19600"/>
            <a:ext cx="2438400" cy="18208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23" descr="T015-01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48000" y="3962400"/>
            <a:ext cx="3074988" cy="2209800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182" name="Picture 2" descr="http://boeing.mediaroom.com/file.php/82103/MTF10-0006-02_CST100_me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752600"/>
            <a:ext cx="1981200" cy="255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24" descr="spacex_logo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49530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25" descr="dragonlab_orbit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1600200"/>
            <a:ext cx="29972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9212" cy="6400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PP Logo With Transparenc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"/>
            <a:ext cx="855732" cy="83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FAA  Collaboration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953000"/>
          </a:xfrm>
        </p:spPr>
        <p:txBody>
          <a:bodyPr/>
          <a:lstStyle/>
          <a:p>
            <a:pPr marL="231775" lvl="1" indent="-2317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bg1"/>
                </a:solidFill>
              </a:rPr>
              <a:t>NASA/FAA collaboration is already underway</a:t>
            </a:r>
          </a:p>
          <a:p>
            <a:pPr marL="463550" lvl="2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Rotational assignment for CCP representative at FAA headquarters</a:t>
            </a:r>
          </a:p>
          <a:p>
            <a:pPr marL="463550" lvl="2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FAA representative at CCP Office at KSC</a:t>
            </a:r>
          </a:p>
          <a:p>
            <a:pPr marL="463550" lvl="2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Supporting the planning for the FAA/AST Technical Center at KSC</a:t>
            </a:r>
          </a:p>
          <a:p>
            <a:pPr marL="463550" lvl="2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NASA is supporting FAA definition of regulations for crew and participant safety</a:t>
            </a:r>
          </a:p>
          <a:p>
            <a:pPr marL="463550" lvl="2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FAA is participating in CCP safety certification requirements development</a:t>
            </a:r>
          </a:p>
          <a:p>
            <a:pPr marL="463550" lvl="2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Both Agencies are ensuring compatibility between NASA requirements and FAA regulations</a:t>
            </a:r>
          </a:p>
          <a:p>
            <a:pPr marL="463550" lvl="2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  <a:ea typeface="+mn-ea"/>
              </a:rPr>
              <a:t>FAA participates in CCP milestone reviews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Agency Missions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Differing Agency missions lead to different  priorities and approaches</a:t>
            </a:r>
          </a:p>
          <a:p>
            <a:pPr lvl="1">
              <a:buFontTx/>
              <a:buChar char="–"/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NASA:</a:t>
            </a:r>
          </a:p>
          <a:p>
            <a:pPr lvl="2"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Customer and Partner for Design, Certification and Services</a:t>
            </a:r>
          </a:p>
          <a:p>
            <a:pPr lvl="2"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Responsibility for the safety of its crews</a:t>
            </a:r>
          </a:p>
          <a:p>
            <a:pPr lvl="2"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Mission success requirements beyond crew safety</a:t>
            </a:r>
          </a:p>
          <a:p>
            <a:pPr lvl="1">
              <a:buFontTx/>
              <a:buChar char="–"/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</a:rPr>
              <a:t>FAA:</a:t>
            </a:r>
          </a:p>
          <a:p>
            <a:pPr lvl="2"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Regulator Agency </a:t>
            </a:r>
          </a:p>
          <a:p>
            <a:pPr lvl="2"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Promotes new, broad and varied industry interests</a:t>
            </a:r>
          </a:p>
          <a:p>
            <a:pPr lvl="2"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Must allow the industry to develop</a:t>
            </a:r>
          </a:p>
          <a:p>
            <a:pPr lvl="2">
              <a:buFontTx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Current  focus on the safety of public and spacecraft occupants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983538" cy="5508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Role of FAA Licensing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377238" cy="50292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b="1" dirty="0" smtClean="0">
                <a:solidFill>
                  <a:schemeClr val="bg1"/>
                </a:solidFill>
              </a:rPr>
              <a:t>FAA Licensed missions for CCP is desired state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300" b="1" dirty="0" smtClean="0">
                <a:solidFill>
                  <a:schemeClr val="bg1"/>
                </a:solidFill>
              </a:rPr>
              <a:t>NASA and FAA must ensure public safety and crew safety are balanced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300" b="1" dirty="0" smtClean="0">
                <a:solidFill>
                  <a:schemeClr val="bg1"/>
                </a:solidFill>
              </a:rPr>
              <a:t>Collaboration efforts in full swing between CCP and FAA/AST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300" b="1" dirty="0" smtClean="0">
                <a:solidFill>
                  <a:schemeClr val="bg1"/>
                </a:solidFill>
              </a:rPr>
              <a:t>Requires verification that FAA regulations are compatible with NASA requirements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300" b="1" dirty="0" smtClean="0">
                <a:solidFill>
                  <a:schemeClr val="bg1"/>
                </a:solidFill>
              </a:rPr>
              <a:t>Development of criteria for ensuring safe and smooth licensing  approach</a:t>
            </a:r>
            <a:endParaRPr lang="en-US" sz="2300" b="1" strike="sngStrike" dirty="0" smtClean="0">
              <a:solidFill>
                <a:schemeClr val="bg1"/>
              </a:solidFill>
            </a:endParaRP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3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b="1" dirty="0" smtClean="0">
                <a:solidFill>
                  <a:schemeClr val="bg1"/>
                </a:solidFill>
              </a:rPr>
              <a:t>Must involve collaboration between NASA and the FAA to enable licensing of launches and entries that: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chemeClr val="bg1"/>
                </a:solidFill>
              </a:rPr>
              <a:t>Facilitates appropriate allocation of liability/risk between Government and Commercial Partner (CP)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chemeClr val="bg1"/>
                </a:solidFill>
              </a:rPr>
              <a:t>Eliminates duplicate and conflicting Government requirements imposed on CP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chemeClr val="bg1"/>
                </a:solidFill>
              </a:rPr>
              <a:t>Takes maximum advantage of both NASA and FAA knowledge and experience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74050" y="6273800"/>
            <a:ext cx="815975" cy="463550"/>
          </a:xfrm>
        </p:spPr>
        <p:txBody>
          <a:bodyPr/>
          <a:lstStyle/>
          <a:p>
            <a:pPr>
              <a:defRPr/>
            </a:pPr>
            <a:fld id="{84C5BB80-11CE-4DFF-B990-CBCC49F2B996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2578</TotalTime>
  <Words>815</Words>
  <Application>Microsoft Office PowerPoint</Application>
  <PresentationFormat>On-screen Show (4:3)</PresentationFormat>
  <Paragraphs>133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COMMERCIAL CREW PROGRAM  </vt:lpstr>
      <vt:lpstr>Program Approach</vt:lpstr>
      <vt:lpstr>Commercial Crew Program (CCP)</vt:lpstr>
      <vt:lpstr>Commercial Crew Development </vt:lpstr>
      <vt:lpstr>Commercial Crew Development </vt:lpstr>
      <vt:lpstr>Slide 6</vt:lpstr>
      <vt:lpstr>FAA  Collaboration</vt:lpstr>
      <vt:lpstr>Agency Missions</vt:lpstr>
      <vt:lpstr>Role of FAA Licensing</vt:lpstr>
      <vt:lpstr>Guiding Considerations</vt:lpstr>
      <vt:lpstr>Program Roadmap </vt:lpstr>
      <vt:lpstr>Advantages/Challenges</vt:lpstr>
      <vt:lpstr>Summary</vt:lpstr>
    </vt:vector>
  </TitlesOfParts>
  <Company>NASA/ODIN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Mena Waters</dc:creator>
  <cp:lastModifiedBy>emango</cp:lastModifiedBy>
  <cp:revision>134</cp:revision>
  <dcterms:created xsi:type="dcterms:W3CDTF">2010-09-14T12:06:16Z</dcterms:created>
  <dcterms:modified xsi:type="dcterms:W3CDTF">2011-05-10T01:13:17Z</dcterms:modified>
</cp:coreProperties>
</file>