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0" r:id="rId2"/>
    <p:sldId id="257" r:id="rId3"/>
    <p:sldId id="272" r:id="rId4"/>
    <p:sldId id="262" r:id="rId5"/>
    <p:sldId id="269" r:id="rId6"/>
    <p:sldId id="271" r:id="rId7"/>
    <p:sldId id="260" r:id="rId8"/>
    <p:sldId id="263" r:id="rId9"/>
    <p:sldId id="264" r:id="rId10"/>
    <p:sldId id="266" r:id="rId11"/>
    <p:sldId id="267" r:id="rId12"/>
    <p:sldId id="265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AD9B8-EBF2-488C-A1FF-FB7783990334}" type="datetimeFigureOut">
              <a:rPr lang="en-US" smtClean="0"/>
              <a:pPr/>
              <a:t>10/31/2011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FE807-B968-456A-8476-4BE3B1A2CDA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4628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FE807-B968-456A-8476-4BE3B1A2CDAE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FE807-B968-456A-8476-4BE3B1A2CDAE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FE807-B968-456A-8476-4BE3B1A2CDAE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916A-2189-46D1-8DF5-A5CB0938FCC8}" type="datetimeFigureOut">
              <a:rPr lang="en-US" smtClean="0"/>
              <a:pPr/>
              <a:t>10/31/2011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85857-84E0-4DEC-ADD9-B07F7B021E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916A-2189-46D1-8DF5-A5CB0938FCC8}" type="datetimeFigureOut">
              <a:rPr lang="en-US" smtClean="0"/>
              <a:pPr/>
              <a:t>10/31/2011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85857-84E0-4DEC-ADD9-B07F7B021E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916A-2189-46D1-8DF5-A5CB0938FCC8}" type="datetimeFigureOut">
              <a:rPr lang="en-US" smtClean="0"/>
              <a:pPr/>
              <a:t>10/31/2011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85857-84E0-4DEC-ADD9-B07F7B021E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916A-2189-46D1-8DF5-A5CB0938FCC8}" type="datetimeFigureOut">
              <a:rPr lang="en-US" smtClean="0"/>
              <a:pPr/>
              <a:t>10/31/2011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85857-84E0-4DEC-ADD9-B07F7B021E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916A-2189-46D1-8DF5-A5CB0938FCC8}" type="datetimeFigureOut">
              <a:rPr lang="en-US" smtClean="0"/>
              <a:pPr/>
              <a:t>10/31/2011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85857-84E0-4DEC-ADD9-B07F7B021E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916A-2189-46D1-8DF5-A5CB0938FCC8}" type="datetimeFigureOut">
              <a:rPr lang="en-US" smtClean="0"/>
              <a:pPr/>
              <a:t>10/31/2011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85857-84E0-4DEC-ADD9-B07F7B021E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916A-2189-46D1-8DF5-A5CB0938FCC8}" type="datetimeFigureOut">
              <a:rPr lang="en-US" smtClean="0"/>
              <a:pPr/>
              <a:t>10/31/2011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85857-84E0-4DEC-ADD9-B07F7B021E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916A-2189-46D1-8DF5-A5CB0938FCC8}" type="datetimeFigureOut">
              <a:rPr lang="en-US" smtClean="0"/>
              <a:pPr/>
              <a:t>10/31/2011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85857-84E0-4DEC-ADD9-B07F7B021E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916A-2189-46D1-8DF5-A5CB0938FCC8}" type="datetimeFigureOut">
              <a:rPr lang="en-US" smtClean="0"/>
              <a:pPr/>
              <a:t>10/31/2011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85857-84E0-4DEC-ADD9-B07F7B021E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916A-2189-46D1-8DF5-A5CB0938FCC8}" type="datetimeFigureOut">
              <a:rPr lang="en-US" smtClean="0"/>
              <a:pPr/>
              <a:t>10/31/2011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85857-84E0-4DEC-ADD9-B07F7B021E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916A-2189-46D1-8DF5-A5CB0938FCC8}" type="datetimeFigureOut">
              <a:rPr lang="en-US" smtClean="0"/>
              <a:pPr/>
              <a:t>10/31/2011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85857-84E0-4DEC-ADD9-B07F7B021E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8916A-2189-46D1-8DF5-A5CB0938FCC8}" type="datetimeFigureOut">
              <a:rPr lang="en-US" smtClean="0"/>
              <a:pPr/>
              <a:t>10/31/2011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85857-84E0-4DEC-ADD9-B07F7B021E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Cobell Trust Land Consolidation Program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Regional Tribal Consultation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1"/>
            <a:ext cx="8001000" cy="990599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Background on the Cobell Settlement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/>
          </a:bodyPr>
          <a:lstStyle/>
          <a:p>
            <a:pPr lvl="0" algn="l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The </a:t>
            </a:r>
            <a:r>
              <a:rPr lang="en-US" sz="2800" dirty="0">
                <a:solidFill>
                  <a:schemeClr val="tx1"/>
                </a:solidFill>
              </a:rPr>
              <a:t>Cobell settlement was approved by Congress on November 30, 2010 (“Claims Resolution Act of 2010”) and signed by </a:t>
            </a:r>
            <a:r>
              <a:rPr lang="en-US" sz="2800" dirty="0" smtClean="0">
                <a:solidFill>
                  <a:schemeClr val="tx1"/>
                </a:solidFill>
              </a:rPr>
              <a:t>President Obama </a:t>
            </a:r>
            <a:r>
              <a:rPr lang="en-US" sz="2800" dirty="0">
                <a:solidFill>
                  <a:schemeClr val="tx1"/>
                </a:solidFill>
              </a:rPr>
              <a:t>on December 8, 2010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</a:p>
          <a:p>
            <a:pPr lvl="0" algn="l"/>
            <a:endParaRPr lang="en-US" sz="2800" dirty="0">
              <a:solidFill>
                <a:schemeClr val="tx1"/>
              </a:solidFill>
            </a:endParaRPr>
          </a:p>
          <a:p>
            <a:pPr algn="l"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The $3.4 billion Cobell Settlement includes two major components:  </a:t>
            </a:r>
          </a:p>
          <a:p>
            <a:pPr lvl="1" algn="l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A fund of $1.5 billion for class members to compensate them for their historical accounting, trust fund and asset mismanagement claims.   </a:t>
            </a:r>
            <a:endParaRPr lang="en-US" sz="2800" dirty="0" smtClean="0">
              <a:solidFill>
                <a:schemeClr val="tx1"/>
              </a:solidFill>
            </a:endParaRPr>
          </a:p>
          <a:p>
            <a:pPr lvl="1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A $1.9 billion fund for the voluntary buy-back and consolidation of fractionated land interests.   </a:t>
            </a:r>
          </a:p>
          <a:p>
            <a:pPr lvl="0" algn="l"/>
            <a:endParaRPr lang="en-US" sz="2800" dirty="0" smtClean="0"/>
          </a:p>
          <a:p>
            <a:pPr lvl="0" algn="l">
              <a:buFont typeface="Arial" pitchFamily="34" charset="0"/>
              <a:buChar char="•"/>
            </a:pPr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Total amount for Land Consolidation Component of Settlement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$1.9 Billion fund for the voluntary buy-back and consolidation of fractionated land interests</a:t>
            </a:r>
          </a:p>
          <a:p>
            <a:r>
              <a:rPr lang="en-US" dirty="0" smtClean="0"/>
              <a:t>Up to 15%, or $285 million, can be used for administrative costs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As an additional incentive for land consolidation, up to $60 million, will be set aside to provide scholarships for higher education for American </a:t>
            </a:r>
            <a:r>
              <a:rPr lang="en-US" sz="3200" dirty="0" smtClean="0"/>
              <a:t>Indians </a:t>
            </a:r>
            <a:r>
              <a:rPr lang="en-US" sz="3200" dirty="0" smtClean="0"/>
              <a:t>and Alaska </a:t>
            </a:r>
            <a:r>
              <a:rPr lang="en-US" sz="3200" dirty="0" smtClean="0"/>
              <a:t>Natives</a:t>
            </a:r>
            <a:endParaRPr lang="en-US" sz="3200" dirty="0" smtClean="0"/>
          </a:p>
          <a:p>
            <a:pPr marL="342900" lvl="1" indent="-342900">
              <a:buNone/>
            </a:pPr>
            <a:endParaRPr lang="en-US" dirty="0" smtClean="0"/>
          </a:p>
          <a:p>
            <a:r>
              <a:rPr lang="en-US" sz="3892" dirty="0" smtClean="0"/>
              <a:t>$1.615 Billion for land purchase and scholarship fund (up to $60 million)</a:t>
            </a:r>
            <a:endParaRPr lang="en-US" sz="3892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067800" cy="838200"/>
          </a:xfrm>
        </p:spPr>
        <p:txBody>
          <a:bodyPr>
            <a:noAutofit/>
          </a:bodyPr>
          <a:lstStyle/>
          <a:p>
            <a:r>
              <a:rPr lang="en-US" sz="3200" u="sng" dirty="0" smtClean="0"/>
              <a:t>Trust Land Consolidation Fund Provisions of the Cobell Settlement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sz="3100" dirty="0" smtClean="0"/>
              <a:t>Cobell’s Land Consolidation Program funds can be used for only specified purposes: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900" dirty="0" smtClean="0"/>
              <a:t>Acquiring </a:t>
            </a:r>
            <a:r>
              <a:rPr lang="en-US" sz="2900" dirty="0"/>
              <a:t>fractional interests in trust or restricted </a:t>
            </a:r>
            <a:r>
              <a:rPr lang="en-US" sz="2900" dirty="0" smtClean="0"/>
              <a:t>lands, including administrative costs relating to such acquisitions.  (Can not be used for the purchase of fee-lands).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900" dirty="0" smtClean="0"/>
              <a:t>For every land sale, a portion of the sale will be set aside in a Scholarship fund for Native American and Alaska Native students (up to a cap of $60 million)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900" dirty="0" smtClean="0"/>
              <a:t>Costs associated with supporting the work </a:t>
            </a:r>
            <a:r>
              <a:rPr lang="en-US" sz="2900" dirty="0"/>
              <a:t>of the Secretarial Commission on Trust </a:t>
            </a:r>
            <a:r>
              <a:rPr lang="en-US" sz="2900" dirty="0" smtClean="0"/>
              <a:t>Reform.</a:t>
            </a:r>
            <a:endParaRPr lang="en-US" sz="29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Background on the Cobell Settlement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>
              <a:spcAft>
                <a:spcPts val="600"/>
              </a:spcAft>
            </a:pPr>
            <a:r>
              <a:rPr lang="en-US" sz="4400" dirty="0" smtClean="0"/>
              <a:t>Status of the Settlement:  </a:t>
            </a:r>
            <a:endParaRPr lang="en-US" sz="2500" dirty="0" smtClean="0"/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4000" dirty="0" smtClean="0"/>
              <a:t>On December 21, 2010, U.S. Senior District Judge Thomas F. Hogan granted preliminary approval of the Cobell Settlement.</a:t>
            </a:r>
            <a:endParaRPr lang="en-US" sz="2500" dirty="0" smtClean="0"/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4000" dirty="0" smtClean="0"/>
              <a:t>On June 20, 2011, Judge Hogan approved the settlement after holding an extended hearing on the subject.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4000" dirty="0" smtClean="0"/>
              <a:t>On August 4, 2011, Judge Hogan entered final approval, triggering the 60 day appeals window.</a:t>
            </a:r>
          </a:p>
          <a:p>
            <a:pPr lvl="1">
              <a:buFont typeface="Arial" pitchFamily="34" charset="0"/>
              <a:buChar char="•"/>
            </a:pPr>
            <a:r>
              <a:rPr lang="en-US" sz="4000" dirty="0" smtClean="0"/>
              <a:t>The settlement becomes “final” and funds become available for disbursement  after any appeal from Judge Hogan’s approval has been resolved. 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 Consolidation 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Settlement sets out a 10-year time frame for use of the funds.</a:t>
            </a:r>
          </a:p>
          <a:p>
            <a:r>
              <a:rPr lang="en-US" dirty="0" smtClean="0"/>
              <a:t>This time frame begins once all appeals are resolved.  This time frame has not begun.</a:t>
            </a:r>
          </a:p>
          <a:p>
            <a:r>
              <a:rPr lang="en-US" dirty="0" smtClean="0"/>
              <a:t>According to the Settlement, after 10-years, any unused funds return to Treasury.  We anticipate using all funds.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1"/>
            <a:ext cx="8915400" cy="1066799"/>
          </a:xfrm>
        </p:spPr>
        <p:txBody>
          <a:bodyPr>
            <a:normAutofit fontScale="90000"/>
          </a:bodyPr>
          <a:lstStyle/>
          <a:p>
            <a:r>
              <a:rPr lang="en-US" sz="4000" u="sng" dirty="0" smtClean="0"/>
              <a:t>Key Features of the Land Consolidation Program </a:t>
            </a:r>
            <a:endParaRPr lang="en-US" sz="40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143000"/>
            <a:ext cx="8610600" cy="55626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endParaRPr lang="en-US" sz="2400" dirty="0" smtClean="0">
              <a:solidFill>
                <a:schemeClr val="tx1"/>
              </a:solidFill>
            </a:endParaRPr>
          </a:p>
          <a:p>
            <a:pPr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</a:rPr>
              <a:t>The Cobell settlement’s land consolidation program tracks existing statutory authority that is set forth in Indian Land Consolidation Act (ILCA).</a:t>
            </a:r>
          </a:p>
          <a:p>
            <a:pPr algn="l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</a:rPr>
              <a:t>The purpose of </a:t>
            </a:r>
            <a:r>
              <a:rPr lang="en-US" sz="2600" smtClean="0">
                <a:solidFill>
                  <a:schemeClr val="tx1"/>
                </a:solidFill>
              </a:rPr>
              <a:t>the ILCA </a:t>
            </a:r>
            <a:r>
              <a:rPr lang="en-US" sz="2600" dirty="0" smtClean="0">
                <a:solidFill>
                  <a:schemeClr val="tx1"/>
                </a:solidFill>
              </a:rPr>
              <a:t>and the Cobell Land Consolidation Program is described in the law as follows:</a:t>
            </a:r>
          </a:p>
          <a:p>
            <a:pPr algn="l"/>
            <a:endParaRPr lang="en-US" sz="2400" dirty="0" smtClean="0">
              <a:solidFill>
                <a:schemeClr val="tx1"/>
              </a:solidFill>
            </a:endParaRPr>
          </a:p>
          <a:p>
            <a:pPr lvl="1" algn="l"/>
            <a:r>
              <a:rPr lang="en-US" sz="2200" dirty="0" smtClean="0">
                <a:solidFill>
                  <a:schemeClr val="tx1"/>
                </a:solidFill>
              </a:rPr>
              <a:t>“To acquire as many fractionated interests as economically feasible and to consolidate these land interests into Tribal ownership to promote and enhance Tribal self-determination, economic, social and cultural development needs.”  </a:t>
            </a:r>
          </a:p>
          <a:p>
            <a:pPr algn="l">
              <a:buFont typeface="Arial" pitchFamily="34" charset="0"/>
              <a:buChar char="•"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u="sng" dirty="0" smtClean="0"/>
              <a:t>Government-to-Government Consultations:</a:t>
            </a:r>
            <a:br>
              <a:rPr lang="en-US" sz="3200" u="sng" dirty="0" smtClean="0"/>
            </a:br>
            <a:r>
              <a:rPr lang="en-US" sz="3200" u="sng" dirty="0" smtClean="0"/>
              <a:t>How to Best Implement the Cobell</a:t>
            </a:r>
            <a:br>
              <a:rPr lang="en-US" sz="3200" u="sng" dirty="0" smtClean="0"/>
            </a:br>
            <a:r>
              <a:rPr lang="en-US" sz="3200" u="sng" dirty="0" smtClean="0"/>
              <a:t>Land Consolidation Program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910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pPr>
              <a:spcAft>
                <a:spcPts val="1800"/>
              </a:spcAft>
            </a:pPr>
            <a:r>
              <a:rPr lang="en-US" sz="2800" dirty="0" smtClean="0"/>
              <a:t>The internal Cobell implementation team has identified several potential guiding principles for moving forward with the Cobell Land </a:t>
            </a:r>
            <a:r>
              <a:rPr lang="en-US" sz="2800" dirty="0"/>
              <a:t>Consolidation Program.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We seek input on these potential guiding principles, and any other issues identified by tribal governments. 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9438"/>
            <a:ext cx="9067800" cy="944562"/>
          </a:xfrm>
        </p:spPr>
        <p:txBody>
          <a:bodyPr>
            <a:normAutofit fontScale="90000"/>
          </a:bodyPr>
          <a:lstStyle/>
          <a:p>
            <a:r>
              <a:rPr lang="en-US" sz="3600" u="sng" dirty="0" smtClean="0"/>
              <a:t>Potential Guiding Principles  </a:t>
            </a:r>
            <a:r>
              <a:rPr lang="en-US" sz="3600" u="sng" dirty="0"/>
              <a:t>for the Cobell </a:t>
            </a:r>
            <a:r>
              <a:rPr lang="en-US" sz="3600" u="sng" dirty="0" smtClean="0"/>
              <a:t/>
            </a:r>
            <a:br>
              <a:rPr lang="en-US" sz="3600" u="sng" dirty="0" smtClean="0"/>
            </a:br>
            <a:r>
              <a:rPr lang="en-US" sz="3600" u="sng" dirty="0" smtClean="0"/>
              <a:t>Land </a:t>
            </a:r>
            <a:r>
              <a:rPr lang="en-US" sz="3600" u="sng" dirty="0"/>
              <a:t>Consolidation Program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839200" cy="5562600"/>
          </a:xfrm>
        </p:spPr>
        <p:txBody>
          <a:bodyPr>
            <a:normAutofit/>
          </a:bodyPr>
          <a:lstStyle/>
          <a:p>
            <a:pPr lvl="0">
              <a:buNone/>
            </a:pPr>
            <a:endParaRPr lang="en-US" sz="3100" b="1" dirty="0" smtClean="0"/>
          </a:p>
          <a:p>
            <a:pPr lvl="0">
              <a:buNone/>
            </a:pPr>
            <a:r>
              <a:rPr lang="en-US" sz="2800" b="1" dirty="0" smtClean="0"/>
              <a:t>    POTENTIAL APPROACH:  PROGRAM SHOULD SERVE MULTIPLE GOALS</a:t>
            </a:r>
          </a:p>
          <a:p>
            <a:pPr lvl="0">
              <a:buNone/>
            </a:pPr>
            <a:endParaRPr lang="en-US" sz="2800" b="1" dirty="0" smtClean="0"/>
          </a:p>
          <a:p>
            <a:pPr lvl="1">
              <a:buNone/>
            </a:pPr>
            <a:r>
              <a:rPr lang="en-US" sz="2400" b="1" dirty="0" smtClean="0"/>
              <a:t>GOAL </a:t>
            </a:r>
            <a:r>
              <a:rPr lang="en-US" sz="2400" b="1" dirty="0"/>
              <a:t>1:  REDUCE LAND FRACTIONATION IN HIGHLY</a:t>
            </a:r>
            <a:r>
              <a:rPr lang="en-US" sz="2400" b="1" dirty="0" smtClean="0"/>
              <a:t> </a:t>
            </a:r>
          </a:p>
          <a:p>
            <a:pPr lvl="1">
              <a:spcAft>
                <a:spcPts val="2400"/>
              </a:spcAft>
              <a:buNone/>
            </a:pPr>
            <a:r>
              <a:rPr lang="en-US" sz="2400" b="1" dirty="0" smtClean="0"/>
              <a:t>			       FRACTIONATED AREAS </a:t>
            </a:r>
            <a:endParaRPr lang="en-US" sz="2400" dirty="0" smtClean="0"/>
          </a:p>
          <a:p>
            <a:pPr marL="400050" lvl="1" indent="0">
              <a:spcAft>
                <a:spcPts val="3000"/>
              </a:spcAft>
              <a:buNone/>
            </a:pPr>
            <a:r>
              <a:rPr lang="en-US" sz="2400" b="1" dirty="0" smtClean="0"/>
              <a:t>GOAL </a:t>
            </a:r>
            <a:r>
              <a:rPr lang="en-US" sz="2400" b="1" dirty="0"/>
              <a:t>2:  IMPLEMENT A PLAN THAT IS TIME AND COST </a:t>
            </a:r>
            <a:r>
              <a:rPr lang="en-US" sz="2400" b="1" dirty="0" smtClean="0"/>
              <a:t>EFFICIENT</a:t>
            </a:r>
          </a:p>
          <a:p>
            <a:pPr marL="400050" lvl="1" indent="0">
              <a:buNone/>
            </a:pPr>
            <a:r>
              <a:rPr lang="en-US" sz="2400" b="1" dirty="0" smtClean="0"/>
              <a:t>GOAL  </a:t>
            </a:r>
            <a:r>
              <a:rPr lang="en-US" sz="2400" b="1" dirty="0"/>
              <a:t>3:  CONSOLIDATE LAND IN AREAS OF TRIBAL PREFERENCE</a:t>
            </a:r>
            <a:r>
              <a:rPr lang="en-US" sz="2400" b="1" dirty="0" smtClean="0"/>
              <a:t>      </a:t>
            </a:r>
          </a:p>
          <a:p>
            <a:pPr marL="0" lvl="0" indent="0" algn="ctr">
              <a:spcAft>
                <a:spcPts val="1800"/>
              </a:spcAft>
              <a:buNone/>
            </a:pPr>
            <a:r>
              <a:rPr lang="en-US" sz="2400" b="1" dirty="0" smtClean="0"/>
              <a:t>(</a:t>
            </a:r>
            <a:r>
              <a:rPr lang="en-US" sz="2400" b="1" dirty="0"/>
              <a:t>TO BE DETERMINED THROUGH TRIBAL CONSULTATION)</a:t>
            </a:r>
          </a:p>
          <a:p>
            <a:pPr lvl="0" algn="ctr">
              <a:buNone/>
            </a:pPr>
            <a:endParaRPr lang="en-US" sz="2400" b="1" dirty="0"/>
          </a:p>
          <a:p>
            <a:pPr lvl="0">
              <a:buNone/>
            </a:pPr>
            <a:endParaRPr lang="en-US" sz="2400" b="1" dirty="0" smtClean="0"/>
          </a:p>
          <a:p>
            <a:pPr lvl="0">
              <a:buNone/>
            </a:pPr>
            <a:endParaRPr lang="en-US" sz="2400" b="1" dirty="0" smtClean="0"/>
          </a:p>
          <a:p>
            <a:pPr>
              <a:buNone/>
            </a:pPr>
            <a:endParaRPr lang="en-US" sz="2800" b="1" dirty="0" smtClean="0"/>
          </a:p>
          <a:p>
            <a:pPr lvl="0">
              <a:buNone/>
            </a:pPr>
            <a:endParaRPr lang="en-US" sz="3100" dirty="0"/>
          </a:p>
          <a:p>
            <a:pPr lvl="0">
              <a:buNone/>
            </a:pPr>
            <a:endParaRPr lang="en-US" sz="2900" u="sng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10600" cy="1066800"/>
          </a:xfrm>
        </p:spPr>
        <p:txBody>
          <a:bodyPr>
            <a:normAutofit fontScale="90000"/>
          </a:bodyPr>
          <a:lstStyle/>
          <a:p>
            <a:pPr lvl="0"/>
            <a:r>
              <a:rPr lang="en-US" sz="3111" b="1" dirty="0" smtClean="0"/>
              <a:t/>
            </a:r>
            <a:br>
              <a:rPr lang="en-US" sz="3111" b="1" dirty="0" smtClean="0"/>
            </a:br>
            <a:r>
              <a:rPr lang="en-US" sz="3556" b="1" dirty="0"/>
              <a:t>GOAL 1:  REDUCE LAND FRACTIONATION IN HIGHLY FRACTIONATED AREAS 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153400" cy="5105400"/>
          </a:xfrm>
        </p:spPr>
        <p:txBody>
          <a:bodyPr>
            <a:normAutofit/>
          </a:bodyPr>
          <a:lstStyle/>
          <a:p>
            <a:pPr lvl="0" algn="ctr">
              <a:buNone/>
            </a:pPr>
            <a:endParaRPr lang="en-US" sz="2200" b="1" dirty="0"/>
          </a:p>
          <a:p>
            <a:pPr lvl="0">
              <a:spcAft>
                <a:spcPts val="2400"/>
              </a:spcAft>
            </a:pPr>
            <a:r>
              <a:rPr lang="en-US" sz="2600" u="sng" dirty="0"/>
              <a:t>Strategy 1: Prioritize Highly Fractionated </a:t>
            </a:r>
            <a:r>
              <a:rPr lang="en-US" sz="2600" u="sng" dirty="0" smtClean="0"/>
              <a:t>Lands</a:t>
            </a:r>
          </a:p>
          <a:p>
            <a:pPr lvl="0">
              <a:spcAft>
                <a:spcPts val="2400"/>
              </a:spcAft>
            </a:pPr>
            <a:r>
              <a:rPr lang="en-US" sz="2600" u="sng" dirty="0"/>
              <a:t>Strategy 2: Target Individual Indian Money (IIM) Account </a:t>
            </a:r>
            <a:r>
              <a:rPr lang="en-US" sz="2600" u="sng" dirty="0" smtClean="0"/>
              <a:t>Owners</a:t>
            </a:r>
            <a:endParaRPr lang="en-US" sz="2600" b="1" u="sng" dirty="0" smtClean="0">
              <a:solidFill>
                <a:schemeClr val="tx1"/>
              </a:solidFill>
            </a:endParaRPr>
          </a:p>
          <a:p>
            <a:pPr lvl="0">
              <a:spcAft>
                <a:spcPts val="2400"/>
              </a:spcAft>
            </a:pPr>
            <a:r>
              <a:rPr lang="en-US" sz="2600" u="sng" dirty="0"/>
              <a:t>Strategy 3: Target Landowners Having the Most Number of Purchasable </a:t>
            </a:r>
            <a:r>
              <a:rPr lang="en-US" sz="2600" u="sng" dirty="0" smtClean="0"/>
              <a:t>Interests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>
              <a:spcAft>
                <a:spcPts val="2400"/>
              </a:spcAft>
              <a:buFont typeface="Arial"/>
              <a:buChar char="•"/>
            </a:pPr>
            <a:r>
              <a:rPr lang="en-US" sz="2600" u="sng" dirty="0"/>
              <a:t>Strategy 4: Target Landowners Having the Most Number of Tracts</a:t>
            </a:r>
            <a:endParaRPr lang="en-US" sz="2600" dirty="0" smtClean="0"/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n-US" sz="3200" b="1" dirty="0"/>
              <a:t>GOAL 2:  IMPLEMENT A PLAN THAT IS TIME AND COST EFFICIENT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>
            <a:normAutofit/>
          </a:bodyPr>
          <a:lstStyle/>
          <a:p>
            <a:pPr lvl="0">
              <a:spcAft>
                <a:spcPts val="3000"/>
              </a:spcAft>
            </a:pPr>
            <a:r>
              <a:rPr lang="en-US" sz="2800" u="sng" dirty="0"/>
              <a:t>Strategy 5: Target Lands Requiring Minimal Prep Work Prior to Offers Being </a:t>
            </a:r>
            <a:r>
              <a:rPr lang="en-US" sz="2800" u="sng" dirty="0" smtClean="0"/>
              <a:t>Made</a:t>
            </a:r>
            <a:endParaRPr lang="en-US" sz="2800" dirty="0" smtClean="0"/>
          </a:p>
          <a:p>
            <a:pPr lvl="0">
              <a:spcAft>
                <a:spcPts val="3000"/>
              </a:spcAft>
            </a:pPr>
            <a:r>
              <a:rPr lang="en-US" sz="2800" u="sng" dirty="0"/>
              <a:t>Strategy 6: Target Tracts Which Have Landowner </a:t>
            </a:r>
            <a:r>
              <a:rPr lang="en-US" sz="2800" u="sng" dirty="0" smtClean="0"/>
              <a:t>Consent</a:t>
            </a:r>
            <a:endParaRPr lang="en-US" sz="2800" dirty="0" smtClean="0"/>
          </a:p>
          <a:p>
            <a:pPr lvl="0"/>
            <a:r>
              <a:rPr lang="en-US" sz="2800" u="sng" dirty="0"/>
              <a:t>Strategy 7: Target Tracts with Largest Interest Per </a:t>
            </a:r>
            <a:r>
              <a:rPr lang="en-US" sz="2800" u="sng" dirty="0" smtClean="0"/>
              <a:t>Owner </a:t>
            </a:r>
          </a:p>
          <a:p>
            <a:pPr lvl="0">
              <a:spcAft>
                <a:spcPts val="3000"/>
              </a:spcAft>
            </a:pP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511175"/>
            <a:ext cx="8153400" cy="1317625"/>
          </a:xfrm>
        </p:spPr>
        <p:txBody>
          <a:bodyPr>
            <a:normAutofit fontScale="90000"/>
          </a:bodyPr>
          <a:lstStyle/>
          <a:p>
            <a:pPr lvl="0"/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556" b="1" dirty="0"/>
              <a:t>GOAL  3:  CONSOLIDATE LAND IN AREAS OF TRIBAL PREFERENCE 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111" b="1" dirty="0"/>
              <a:t>(TO BE DETERMINED THROUGH TRIBAL CONSULTATION)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839200" cy="4038600"/>
          </a:xfrm>
        </p:spPr>
        <p:txBody>
          <a:bodyPr>
            <a:normAutofit/>
          </a:bodyPr>
          <a:lstStyle/>
          <a:p>
            <a:pPr lvl="0"/>
            <a:endParaRPr lang="en-US" sz="2200" b="1" dirty="0" smtClean="0">
              <a:solidFill>
                <a:schemeClr val="tx1"/>
              </a:solidFill>
            </a:endParaRPr>
          </a:p>
          <a:p>
            <a:pPr lvl="0"/>
            <a:endParaRPr lang="en-US" sz="1400" b="1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5800" y="2870299"/>
            <a:ext cx="82296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9600"/>
              </a:spcAft>
              <a:buFont typeface="Arial"/>
              <a:buChar char="•"/>
            </a:pPr>
            <a:r>
              <a:rPr lang="en-US" sz="2800" u="sng" dirty="0" smtClean="0"/>
              <a:t>  Strategy 8: Target Tracts Identified by the Tribes</a:t>
            </a:r>
          </a:p>
          <a:p>
            <a:pPr lvl="0">
              <a:spcAft>
                <a:spcPts val="9600"/>
              </a:spcAft>
              <a:buFont typeface="Arial"/>
              <a:buChar char="•"/>
            </a:pPr>
            <a:r>
              <a:rPr lang="en-US" sz="2800" u="sng" dirty="0" smtClean="0"/>
              <a:t> Strategy 9: Target Tracts with Economic Opportunity for Tribes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Next Steps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Incorporate Tribal input through government-to-government consultations</a:t>
            </a:r>
            <a:endParaRPr lang="en-US" dirty="0" smtClean="0"/>
          </a:p>
          <a:p>
            <a:r>
              <a:rPr lang="en-US" dirty="0" smtClean="0"/>
              <a:t>Develop Cobell Land Consolidation Program implementation plan</a:t>
            </a:r>
          </a:p>
          <a:p>
            <a:r>
              <a:rPr lang="en-US" dirty="0" smtClean="0"/>
              <a:t>Conduct outreach and additional consultations</a:t>
            </a:r>
          </a:p>
          <a:p>
            <a:r>
              <a:rPr lang="en-US" dirty="0"/>
              <a:t>P</a:t>
            </a:r>
            <a:r>
              <a:rPr lang="en-US" dirty="0" smtClean="0"/>
              <a:t>roceed with implementation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5243</TotalTime>
  <Words>688</Words>
  <Application>Microsoft Office PowerPoint</Application>
  <PresentationFormat>On-screen Show (4:3)</PresentationFormat>
  <Paragraphs>75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Cobell Trust Land Consolidation Program Regional Tribal Consultation</vt:lpstr>
      <vt:lpstr>Background on the Cobell Settlement</vt:lpstr>
      <vt:lpstr>Total amount for Land Consolidation Component of Settlement</vt:lpstr>
      <vt:lpstr>Trust Land Consolidation Fund Provisions of the Cobell Settlement</vt:lpstr>
      <vt:lpstr>Background on the Cobell Settlement</vt:lpstr>
      <vt:lpstr>Land Consolidation Timeline</vt:lpstr>
      <vt:lpstr>Key Features of the Land Consolidation Program </vt:lpstr>
      <vt:lpstr>Government-to-Government Consultations: How to Best Implement the Cobell Land Consolidation Program</vt:lpstr>
      <vt:lpstr>Potential Guiding Principles  for the Cobell  Land Consolidation Program </vt:lpstr>
      <vt:lpstr> GOAL 1:  REDUCE LAND FRACTIONATION IN HIGHLY FRACTIONATED AREAS  </vt:lpstr>
      <vt:lpstr>GOAL 2:  IMPLEMENT A PLAN THAT IS TIME AND COST EFFICIENT</vt:lpstr>
      <vt:lpstr>   GOAL  3:  CONSOLIDATE LAND IN AREAS OF TRIBAL PREFERENCE  (TO BE DETERMINED THROUGH TRIBAL CONSULTATION)  </vt:lpstr>
      <vt:lpstr>Next Steps</vt:lpstr>
    </vt:vector>
  </TitlesOfParts>
  <Company>National Business Center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ILCP – Overall Accomplishments </dc:title>
  <dc:creator>Department Of The Interior</dc:creator>
  <cp:lastModifiedBy>Department Of The Interior</cp:lastModifiedBy>
  <cp:revision>59</cp:revision>
  <cp:lastPrinted>2011-08-18T11:57:32Z</cp:lastPrinted>
  <dcterms:created xsi:type="dcterms:W3CDTF">2011-09-29T00:39:15Z</dcterms:created>
  <dcterms:modified xsi:type="dcterms:W3CDTF">2011-10-31T16:54:31Z</dcterms:modified>
</cp:coreProperties>
</file>