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3"/>
  </p:notesMasterIdLst>
  <p:sldIdLst>
    <p:sldId id="259" r:id="rId2"/>
    <p:sldId id="258" r:id="rId3"/>
    <p:sldId id="288" r:id="rId4"/>
    <p:sldId id="290" r:id="rId5"/>
    <p:sldId id="262" r:id="rId6"/>
    <p:sldId id="287" r:id="rId7"/>
    <p:sldId id="284" r:id="rId8"/>
    <p:sldId id="275" r:id="rId9"/>
    <p:sldId id="286" r:id="rId10"/>
    <p:sldId id="265" r:id="rId11"/>
    <p:sldId id="274" r:id="rId12"/>
  </p:sldIdLst>
  <p:sldSz cx="10080625" cy="7559675"/>
  <p:notesSz cx="7559675" cy="10691813"/>
  <p:defaultTextStyle>
    <a:defPPr>
      <a:defRPr lang="en-GB"/>
    </a:defPPr>
    <a:lvl1pPr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1pPr>
    <a:lvl2pPr marL="425450" indent="-214313"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2pPr>
    <a:lvl3pPr marL="641350" indent="-211138"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3pPr>
    <a:lvl4pPr marL="857250" indent="-211138"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4pPr>
    <a:lvl5pPr marL="1073150" indent="-212725" algn="l" defTabSz="45561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mincho"/>
        <a:cs typeface="msminch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660"/>
  </p:normalViewPr>
  <p:slideViewPr>
    <p:cSldViewPr>
      <p:cViewPr>
        <p:scale>
          <a:sx n="100" d="100"/>
          <a:sy n="100" d="100"/>
        </p:scale>
        <p:origin x="-72" y="190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4450" y="1027113"/>
            <a:ext cx="4924425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9700" cy="410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259684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561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9pPr>
          </a:lstStyle>
          <a:p>
            <a:pPr eaLnBrk="1" hangingPunct="1"/>
            <a:fld id="{5FF6E473-8646-451A-91A4-3773D3431699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4287" tIns="52144" rIns="104287" bIns="52144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9pPr>
          </a:lstStyle>
          <a:p>
            <a:pPr eaLnBrk="1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1287" cy="4102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76C34-E6EB-4F0B-B055-CD6BD78AD6DA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C6CD3-F61A-4948-8B86-E9879DAF3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0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928EB-67F8-41C5-955C-89F427180E8F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80C6-4590-4BB8-A2A5-A62810265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5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8A610-C3A2-4E31-B5CC-4AA1D319CE8E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4F1B-5F0D-4D2C-99AE-D6E0D1F2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2" y="282575"/>
            <a:ext cx="8602663" cy="1255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41363" y="1963739"/>
            <a:ext cx="4306888" cy="493077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0650" y="1963739"/>
            <a:ext cx="4306888" cy="4930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B358-737C-4253-970C-947B14F00341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E2C2-A173-4DB7-A14E-628352448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6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62F6-A929-444D-B9B3-288E7EC01C5F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A2A5-95BC-4EDD-A6B1-08C47E3AC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3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5086-1CE2-4DBA-81FB-144E7E2A98D9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0D64-5752-4D9A-8B72-6DD97BCD3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E086-2CA4-4266-9611-46DCF6B170B5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2262-A1C8-48F8-BAF6-73F299F80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6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D563-518B-4046-BBBF-B476919934B1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2F07-A5D1-4031-8AC6-08C2B0D6E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8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5DA3-E232-4EF1-9E2E-7478E808CFF8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F1D4-A985-41CF-BD94-C9B34981B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56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02D3-7B09-4A31-A2B6-796AB09411E4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8D14-E219-4E33-AE48-31CE69368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2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B9D2-066A-4ACC-A4EB-B23CC4599A92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AA4A4-4C66-4FD7-B3FD-97B66BCFE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7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 defTabSz="457152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</a:lstStyle>
          <a:p>
            <a:pPr>
              <a:defRPr/>
            </a:pPr>
            <a:fld id="{6C4E985B-C5C6-4A08-A4C0-328115CF63D1}" type="datetimeFigureOut">
              <a:rPr lang="en-US"/>
              <a:pPr>
                <a:defRPr/>
              </a:pPr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 defTabSz="457152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 defTabSz="457152"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charset="2"/>
              <a:buNone/>
              <a:defRPr sz="13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</a:lstStyle>
          <a:p>
            <a:pPr>
              <a:defRPr/>
            </a:pPr>
            <a:fld id="{4E9541A5-14A2-4522-8C8D-49130EC26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veymonkey.com/s/MJLBCF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kairport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92113" y="3322638"/>
            <a:ext cx="9448800" cy="4038600"/>
          </a:xfrm>
        </p:spPr>
        <p:txBody>
          <a:bodyPr/>
          <a:lstStyle/>
          <a:p>
            <a:pPr eaLnBrk="1" hangingPunct="1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b="1" dirty="0" smtClean="0"/>
              <a:t>Airport Management </a:t>
            </a:r>
            <a:br>
              <a:rPr lang="en-GB" b="1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Jane Dale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Executive Director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Alaska Airports Association</a:t>
            </a:r>
            <a:br>
              <a:rPr lang="en-GB" b="1" dirty="0" smtClean="0"/>
            </a:br>
            <a:endParaRPr lang="en-GB" b="1" dirty="0" smtClean="0"/>
          </a:p>
        </p:txBody>
      </p:sp>
      <p:sp>
        <p:nvSpPr>
          <p:cNvPr id="3075" name="Picture 3"/>
          <p:cNvSpPr>
            <a:spLocks noChangeAspect="1" noChangeArrowheads="1"/>
          </p:cNvSpPr>
          <p:nvPr/>
        </p:nvSpPr>
        <p:spPr bwMode="auto">
          <a:xfrm>
            <a:off x="685800" y="6858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1325"/>
            <a:ext cx="360362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886200" y="457200"/>
            <a:ext cx="5462588" cy="2286000"/>
          </a:xfrm>
        </p:spPr>
        <p:txBody>
          <a:bodyPr/>
          <a:lstStyle/>
          <a:p>
            <a:pPr eaLnBrk="1" hangingPunct="1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mtClean="0"/>
              <a:t>Alaska Airports Association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9938" y="2743200"/>
            <a:ext cx="8602662" cy="4581525"/>
          </a:xfrm>
        </p:spPr>
        <p:txBody>
          <a:bodyPr rtlCol="0">
            <a:normAutofit fontScale="85000" lnSpcReduction="20000"/>
          </a:bodyPr>
          <a:lstStyle/>
          <a:p>
            <a:pPr marL="377940" indent="-377940" algn="ctr" defTabSz="1007838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b="1" dirty="0" smtClean="0"/>
              <a:t>Future Classes:</a:t>
            </a:r>
          </a:p>
          <a:p>
            <a:pPr marL="0" lvl="2" indent="0" defTabSz="1007838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sz="3500" b="1" u="sng" dirty="0"/>
              <a:t>June 27,28 &amp;29</a:t>
            </a:r>
          </a:p>
          <a:p>
            <a:pPr marL="0" indent="0" defTabSz="1007838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dirty="0" smtClean="0"/>
              <a:t>Basic Airport Management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x-none" b="1" u="sng" smtClean="0"/>
              <a:t>July </a:t>
            </a:r>
            <a:r>
              <a:rPr lang="x-none" b="1" u="sng"/>
              <a:t>30 – Aug </a:t>
            </a:r>
            <a:r>
              <a:rPr lang="en-US" b="1" u="sng" dirty="0"/>
              <a:t>2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Alaska Airport Operation Practicum I (2.5 day)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Safety Management Systems (1 day)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b="1" u="sng" dirty="0"/>
              <a:t>October 2-5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Alaska Airport Operation Practicum II  – (2 days)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Grant Assurances – (1 day)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dirty="0"/>
              <a:t>Compatible Off-Airport Land Use  –  (1 day)</a:t>
            </a:r>
          </a:p>
          <a:p>
            <a:pPr marL="0" indent="0" defTabSz="1007838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endParaRPr lang="en-GB" dirty="0" smtClean="0"/>
          </a:p>
          <a:p>
            <a:pPr marL="514350" indent="-514350" defTabSz="1007838" eaLnBrk="1" fontAlgn="auto" hangingPunct="1">
              <a:spcAft>
                <a:spcPts val="0"/>
              </a:spcAft>
              <a:buFont typeface="Arial" pitchFamily="34" charset="0"/>
              <a:buAutoNum type="arabicPeriod"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endParaRPr lang="en-GB" dirty="0"/>
          </a:p>
        </p:txBody>
      </p:sp>
      <p:sp>
        <p:nvSpPr>
          <p:cNvPr id="12292" name="Picture 3"/>
          <p:cNvSpPr>
            <a:spLocks noChangeAspect="1" noChangeArrowheads="1"/>
          </p:cNvSpPr>
          <p:nvPr/>
        </p:nvSpPr>
        <p:spPr bwMode="auto">
          <a:xfrm>
            <a:off x="685800" y="6858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1163"/>
            <a:ext cx="36036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315" name="Picture 2" descr="E:\Paul Khera\JNU\PSG\PSG insp +Ph IV 7-14+19-2010\PSG paint 7-19-10 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9213"/>
            <a:ext cx="9947275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313" y="4846638"/>
            <a:ext cx="92202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lang="en-US" sz="3600" dirty="0">
              <a:latin typeface="+mj-lt"/>
              <a:hlinkClick r:id="rId3"/>
            </a:endParaRPr>
          </a:p>
          <a:p>
            <a:pPr algn="ctr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lang="en-US" sz="36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http://www.surveymonkey.com/s/MJLBCFL</a:t>
            </a:r>
            <a:endParaRPr lang="en-US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en-US" dirty="0"/>
          </a:p>
          <a:p>
            <a:pPr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lang="en-GB" dirty="0"/>
              <a:t>        </a:t>
            </a:r>
            <a:r>
              <a:rPr lang="en-GB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Contact us visit</a:t>
            </a:r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>
                <a:solidFill>
                  <a:srgbClr val="FFFF00"/>
                </a:solidFill>
                <a:hlinkClick r:id="rId4"/>
              </a:rPr>
              <a:t>www.akairports.org</a:t>
            </a:r>
            <a:endParaRPr lang="en-GB" dirty="0">
              <a:solidFill>
                <a:srgbClr val="FFFF00"/>
              </a:solidFill>
              <a:hlinkClick r:id="rId4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1713" y="4846638"/>
            <a:ext cx="8305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Link to AkAA Education Survey: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86200" y="457200"/>
            <a:ext cx="5462588" cy="2286000"/>
          </a:xfrm>
        </p:spPr>
        <p:txBody>
          <a:bodyPr/>
          <a:lstStyle/>
          <a:p>
            <a:pPr eaLnBrk="1" hangingPunct="1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mtClean="0"/>
              <a:t>Alaska Airports Association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200400"/>
            <a:ext cx="8602663" cy="3700463"/>
          </a:xfrm>
        </p:spPr>
        <p:txBody>
          <a:bodyPr/>
          <a:lstStyle/>
          <a:p>
            <a:pPr eaLnBrk="1" hangingPunct="1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mtClean="0"/>
              <a:t>The first state-wide Airport Association in Alaska.</a:t>
            </a:r>
          </a:p>
          <a:p>
            <a:pPr eaLnBrk="1" hangingPunct="1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mtClean="0"/>
              <a:t>The Association relies on membership dues, revenue from education classes, sponsorships, and volunteer efforts for operation.</a:t>
            </a:r>
          </a:p>
          <a:p>
            <a:pPr eaLnBrk="1" hangingPunct="1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mtClean="0"/>
              <a:t>Current Membership is over 100.</a:t>
            </a:r>
          </a:p>
        </p:txBody>
      </p:sp>
      <p:sp>
        <p:nvSpPr>
          <p:cNvPr id="4100" name="Picture 3"/>
          <p:cNvSpPr>
            <a:spLocks noChangeAspect="1" noChangeArrowheads="1"/>
          </p:cNvSpPr>
          <p:nvPr/>
        </p:nvSpPr>
        <p:spPr bwMode="auto">
          <a:xfrm>
            <a:off x="685800" y="6858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pic>
        <p:nvPicPr>
          <p:cNvPr id="410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1163"/>
            <a:ext cx="36036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350838"/>
            <a:ext cx="9048750" cy="65500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smtClean="0"/>
          </a:p>
        </p:txBody>
      </p:sp>
      <p:sp>
        <p:nvSpPr>
          <p:cNvPr id="5123" name="Picture 3"/>
          <p:cNvSpPr>
            <a:spLocks noChangeAspect="1" noChangeArrowheads="1"/>
          </p:cNvSpPr>
          <p:nvPr/>
        </p:nvSpPr>
        <p:spPr bwMode="auto">
          <a:xfrm>
            <a:off x="685800" y="6858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2520950" y="2809875"/>
            <a:ext cx="503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77825" indent="-377825" defTabSz="1006475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/>
          </a:p>
        </p:txBody>
      </p: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3433763" y="2535238"/>
            <a:ext cx="320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msmincho"/>
                <a:cs typeface="msmincho"/>
              </a:defRPr>
            </a:lvl9pPr>
          </a:lstStyle>
          <a:p>
            <a:pPr algn="ctr" eaLnBrk="1" hangingPunct="1"/>
            <a:endParaRPr lang="en-US"/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82" r="36208"/>
          <a:stretch>
            <a:fillRect/>
          </a:stretch>
        </p:blipFill>
        <p:spPr bwMode="auto">
          <a:xfrm>
            <a:off x="468313" y="298450"/>
            <a:ext cx="9063037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8845550" cy="4967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07838" fontAlgn="auto">
              <a:spcBef>
                <a:spcPct val="20000"/>
              </a:spcBef>
              <a:spcAft>
                <a:spcPts val="0"/>
              </a:spcAft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AkAA’s Goal:  </a:t>
            </a:r>
          </a:p>
          <a:p>
            <a:pPr marL="571500" indent="-571500" defTabSz="10078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Bring individuals interested in airports and airport  management together</a:t>
            </a:r>
          </a:p>
          <a:p>
            <a:pPr marL="571500" indent="-571500" defTabSz="10078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Support and Create Education Opportunities</a:t>
            </a:r>
          </a:p>
          <a:p>
            <a:pPr marL="571500" indent="-571500" defTabSz="10078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Encourage the Publics Understanding and Value of Airports</a:t>
            </a:r>
          </a:p>
          <a:p>
            <a:pPr marL="571500" indent="-571500" defTabSz="1007838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Support Improvements to Airports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16388" y="457200"/>
            <a:ext cx="5232400" cy="2286000"/>
          </a:xfrm>
        </p:spPr>
        <p:txBody>
          <a:bodyPr lIns="0" tIns="0" rIns="0" bIns="0"/>
          <a:lstStyle/>
          <a:p>
            <a:pPr defTabSz="503238" eaLnBrk="1" hangingPunct="1">
              <a:tabLst>
                <a:tab pos="0" algn="l"/>
                <a:tab pos="503238" algn="l"/>
                <a:tab pos="1006475" algn="l"/>
                <a:tab pos="1511300" algn="l"/>
                <a:tab pos="2014538" algn="l"/>
                <a:tab pos="2519363" algn="l"/>
                <a:tab pos="3022600" algn="l"/>
                <a:tab pos="3527425" algn="l"/>
                <a:tab pos="4030663" algn="l"/>
                <a:tab pos="4535488" algn="l"/>
                <a:tab pos="5038725" algn="l"/>
                <a:tab pos="5543550" algn="l"/>
                <a:tab pos="6046788" algn="l"/>
                <a:tab pos="6551613" algn="l"/>
                <a:tab pos="7054850" algn="l"/>
                <a:tab pos="7558088" algn="l"/>
                <a:tab pos="8062913" algn="l"/>
                <a:tab pos="8566150" algn="l"/>
                <a:tab pos="9070975" algn="l"/>
                <a:tab pos="9574213" algn="l"/>
                <a:tab pos="10079038" algn="l"/>
              </a:tabLst>
            </a:pPr>
            <a:r>
              <a:rPr lang="en-GB" smtClean="0"/>
              <a:t>Private Airports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940050"/>
            <a:ext cx="8604250" cy="4283075"/>
          </a:xfrm>
        </p:spPr>
        <p:txBody>
          <a:bodyPr lIns="0" tIns="0" rIns="0" bIns="0"/>
          <a:lstStyle/>
          <a:p>
            <a:pPr eaLnBrk="1" hangingPunct="1"/>
            <a:endParaRPr lang="en-US" sz="2200" smtClean="0"/>
          </a:p>
          <a:p>
            <a:pPr lvl="1" eaLnBrk="1" hangingPunct="1">
              <a:buFontTx/>
              <a:buNone/>
            </a:pPr>
            <a:endParaRPr lang="en-US" sz="1800" smtClean="0"/>
          </a:p>
          <a:p>
            <a:pPr lvl="1" eaLnBrk="1" hangingPunct="1">
              <a:buFontTx/>
              <a:buNone/>
            </a:pPr>
            <a:endParaRPr lang="en-US" sz="1800" smtClean="0"/>
          </a:p>
          <a:p>
            <a:pPr lvl="1" eaLnBrk="1" hangingPunct="1">
              <a:buFont typeface="Arial" pitchFamily="34" charset="0"/>
              <a:buChar char="•"/>
            </a:pPr>
            <a:endParaRPr lang="en-US" sz="1800" smtClean="0"/>
          </a:p>
        </p:txBody>
      </p:sp>
      <p:sp>
        <p:nvSpPr>
          <p:cNvPr id="6148" name="Picture 4"/>
          <p:cNvSpPr>
            <a:spLocks noChangeAspect="1" noChangeArrowheads="1"/>
          </p:cNvSpPr>
          <p:nvPr/>
        </p:nvSpPr>
        <p:spPr bwMode="auto">
          <a:xfrm>
            <a:off x="685800" y="6858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794" tIns="50397" rIns="100794" bIns="50397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49" name="Picture 5" descr="akaa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36550"/>
            <a:ext cx="336073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Groomed ski stri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0"/>
            <a:ext cx="10306050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457200" y="4479925"/>
            <a:ext cx="83931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Education Opportunities: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+mn-lt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membership identified Airport Management Issues and AkAA developed workshops.</a:t>
            </a:r>
          </a:p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886200" y="457200"/>
            <a:ext cx="5462588" cy="2286000"/>
          </a:xfrm>
        </p:spPr>
        <p:txBody>
          <a:bodyPr/>
          <a:lstStyle/>
          <a:p>
            <a:pPr eaLnBrk="1" hangingPunct="1">
              <a:tabLst>
                <a:tab pos="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mtClean="0"/>
              <a:t>Alaska Airports Association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69938" y="2743200"/>
            <a:ext cx="8602662" cy="4581525"/>
          </a:xfrm>
        </p:spPr>
        <p:txBody>
          <a:bodyPr rtlCol="0">
            <a:normAutofit lnSpcReduction="10000"/>
          </a:bodyPr>
          <a:lstStyle/>
          <a:p>
            <a:pPr marL="377940" indent="-377940" defTabSz="1007838" eaLnBrk="1" fontAlgn="auto" hangingPunct="1">
              <a:spcAft>
                <a:spcPts val="0"/>
              </a:spcAft>
              <a:buFont typeface="Arial" pitchFamily="34" charset="0"/>
              <a:buNone/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dirty="0" smtClean="0"/>
              <a:t>Issues:</a:t>
            </a:r>
          </a:p>
          <a:p>
            <a:pPr marL="377940" indent="-377940" defTabSz="1007838" eaLnBrk="1" fontAlgn="auto" hangingPunct="1">
              <a:spcAft>
                <a:spcPts val="0"/>
              </a:spcAft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dirty="0" smtClean="0"/>
              <a:t>Community Land Use Planning</a:t>
            </a:r>
          </a:p>
          <a:p>
            <a:pPr marL="377940" indent="-377940" defTabSz="1007838" eaLnBrk="1" fontAlgn="auto" hangingPunct="1">
              <a:spcAft>
                <a:spcPts val="0"/>
              </a:spcAft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dirty="0" smtClean="0"/>
              <a:t>Airport Operations </a:t>
            </a:r>
          </a:p>
          <a:p>
            <a:pPr marL="377940" indent="-377940" defTabSz="1007838" eaLnBrk="1" fontAlgn="auto" hangingPunct="1">
              <a:spcAft>
                <a:spcPts val="0"/>
              </a:spcAft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dirty="0" smtClean="0"/>
              <a:t>Tall Structures/Towers</a:t>
            </a:r>
          </a:p>
          <a:p>
            <a:pPr marL="377940" indent="-377940" defTabSz="1007838" eaLnBrk="1" fontAlgn="auto" hangingPunct="1">
              <a:spcAft>
                <a:spcPts val="0"/>
              </a:spcAft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dirty="0" smtClean="0"/>
              <a:t>Neighbour and tenant relations</a:t>
            </a:r>
          </a:p>
          <a:p>
            <a:pPr marL="377940" indent="-377940" defTabSz="1007838" eaLnBrk="1" fontAlgn="auto" hangingPunct="1">
              <a:spcAft>
                <a:spcPts val="0"/>
              </a:spcAft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dirty="0" smtClean="0"/>
              <a:t>Leasing Issues</a:t>
            </a:r>
          </a:p>
          <a:p>
            <a:pPr marL="377940" indent="-377940" defTabSz="1007838" eaLnBrk="1" fontAlgn="auto" hangingPunct="1">
              <a:spcAft>
                <a:spcPts val="0"/>
              </a:spcAft>
              <a:tabLst>
                <a:tab pos="453978" algn="l"/>
                <a:tab pos="911130" algn="l"/>
                <a:tab pos="1368283" algn="l"/>
                <a:tab pos="1825435" algn="l"/>
                <a:tab pos="2282589" algn="l"/>
                <a:tab pos="2739741" algn="l"/>
                <a:tab pos="3196894" algn="l"/>
                <a:tab pos="3654046" algn="l"/>
                <a:tab pos="4111199" algn="l"/>
                <a:tab pos="4568351" algn="l"/>
                <a:tab pos="5025504" algn="l"/>
                <a:tab pos="5482656" algn="l"/>
                <a:tab pos="5939810" algn="l"/>
                <a:tab pos="6396962" algn="l"/>
                <a:tab pos="6854115" algn="l"/>
                <a:tab pos="7311267" algn="l"/>
                <a:tab pos="7768420" algn="l"/>
                <a:tab pos="8225572" algn="l"/>
                <a:tab pos="8682725" algn="l"/>
                <a:tab pos="9139877" algn="l"/>
              </a:tabLst>
              <a:defRPr/>
            </a:pPr>
            <a:r>
              <a:rPr lang="en-GB" dirty="0" smtClean="0"/>
              <a:t>Airport Operation Costs and Adequate Budgets </a:t>
            </a:r>
          </a:p>
        </p:txBody>
      </p:sp>
      <p:sp>
        <p:nvSpPr>
          <p:cNvPr id="7172" name="Picture 3"/>
          <p:cNvSpPr>
            <a:spLocks noChangeAspect="1" noChangeArrowheads="1"/>
          </p:cNvSpPr>
          <p:nvPr/>
        </p:nvSpPr>
        <p:spPr bwMode="auto">
          <a:xfrm>
            <a:off x="685800" y="685800"/>
            <a:ext cx="2971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1163"/>
            <a:ext cx="3603625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Picture 2" descr="C:\Users\Owner\Documents\Arpt Photos 2-22-12\WRG\grader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913" y="503238"/>
            <a:ext cx="7399337" cy="20621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Alaska Airports Operation Practicum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Picture 2" descr="C:\Users\Owner\Documents\Arpt Photos 2-22-12\SIT INSP 2011\SIT 2011 INSP 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30163"/>
            <a:ext cx="10118725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275" y="5943600"/>
            <a:ext cx="88392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Compatible Off Airport Land Use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3" name="Picture 2" descr="E:\Paul Khera\JNU\PSG\PSG insp +Ph IV 7-14+19-2010\PSG paint 7-19-10 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49213"/>
            <a:ext cx="9947275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013" y="6149975"/>
            <a:ext cx="9372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Property Management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</a:t>
            </a:r>
          </a:p>
        </p:txBody>
      </p:sp>
      <p:pic>
        <p:nvPicPr>
          <p:cNvPr id="11267" name="Picture 2" descr="C:\Users\Owner\Documents\Arpt Photos 2-22-12\WRG\WRG Insp Feb 2010\Paint 5-22-2010\DSCN004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6738"/>
            <a:ext cx="9067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Strategic Planning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201</Words>
  <Application>Microsoft Office PowerPoint</Application>
  <PresentationFormat>Custom</PresentationFormat>
  <Paragraphs>51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msmincho</vt:lpstr>
      <vt:lpstr>Arial</vt:lpstr>
      <vt:lpstr>Calibri</vt:lpstr>
      <vt:lpstr>Wingdings</vt:lpstr>
      <vt:lpstr>Office Theme</vt:lpstr>
      <vt:lpstr>Airport Management   Jane Dale  Executive Director Alaska Airports Association </vt:lpstr>
      <vt:lpstr>Alaska Airports Association</vt:lpstr>
      <vt:lpstr>PowerPoint Presentation</vt:lpstr>
      <vt:lpstr>Private Airports</vt:lpstr>
      <vt:lpstr>Alaska Airports Association</vt:lpstr>
      <vt:lpstr>PowerPoint Presentation</vt:lpstr>
      <vt:lpstr>PowerPoint Presentation</vt:lpstr>
      <vt:lpstr>PowerPoint Presentation</vt:lpstr>
      <vt:lpstr>p</vt:lpstr>
      <vt:lpstr>Alaska Airports Association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Blue with Orange</dc:title>
  <dc:creator>Owner</dc:creator>
  <dc:description>Orange title on dark blue background with orange stripes on bottom border</dc:description>
  <cp:lastModifiedBy>Owner</cp:lastModifiedBy>
  <cp:revision>64</cp:revision>
  <dcterms:modified xsi:type="dcterms:W3CDTF">2012-05-08T17:34:57Z</dcterms:modified>
</cp:coreProperties>
</file>