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49" r:id="rId2"/>
    <p:sldMasterId id="2147483651" r:id="rId3"/>
  </p:sldMasterIdLst>
  <p:notesMasterIdLst>
    <p:notesMasterId r:id="rId54"/>
  </p:notesMasterIdLst>
  <p:handoutMasterIdLst>
    <p:handoutMasterId r:id="rId55"/>
  </p:handoutMasterIdLst>
  <p:sldIdLst>
    <p:sldId id="1475" r:id="rId4"/>
    <p:sldId id="1476" r:id="rId5"/>
    <p:sldId id="1477" r:id="rId6"/>
    <p:sldId id="1478" r:id="rId7"/>
    <p:sldId id="1479" r:id="rId8"/>
    <p:sldId id="1480" r:id="rId9"/>
    <p:sldId id="1481" r:id="rId10"/>
    <p:sldId id="1528" r:id="rId11"/>
    <p:sldId id="1483" r:id="rId12"/>
    <p:sldId id="1536" r:id="rId13"/>
    <p:sldId id="1485" r:id="rId14"/>
    <p:sldId id="1486" r:id="rId15"/>
    <p:sldId id="1487" r:id="rId16"/>
    <p:sldId id="1535" r:id="rId17"/>
    <p:sldId id="1530" r:id="rId18"/>
    <p:sldId id="1531" r:id="rId19"/>
    <p:sldId id="1532" r:id="rId20"/>
    <p:sldId id="1492" r:id="rId21"/>
    <p:sldId id="1533" r:id="rId22"/>
    <p:sldId id="1534" r:id="rId23"/>
    <p:sldId id="1495" r:id="rId24"/>
    <p:sldId id="1496" r:id="rId25"/>
    <p:sldId id="1498" r:id="rId26"/>
    <p:sldId id="1499" r:id="rId27"/>
    <p:sldId id="1500" r:id="rId28"/>
    <p:sldId id="1501" r:id="rId29"/>
    <p:sldId id="1502" r:id="rId30"/>
    <p:sldId id="1503" r:id="rId31"/>
    <p:sldId id="1538" r:id="rId32"/>
    <p:sldId id="1504" r:id="rId33"/>
    <p:sldId id="1505" r:id="rId34"/>
    <p:sldId id="1506" r:id="rId35"/>
    <p:sldId id="1507" r:id="rId36"/>
    <p:sldId id="1508" r:id="rId37"/>
    <p:sldId id="1509" r:id="rId38"/>
    <p:sldId id="1524" r:id="rId39"/>
    <p:sldId id="1513" r:id="rId40"/>
    <p:sldId id="1526" r:id="rId41"/>
    <p:sldId id="1537" r:id="rId42"/>
    <p:sldId id="1515" r:id="rId43"/>
    <p:sldId id="1516" r:id="rId44"/>
    <p:sldId id="1539" r:id="rId45"/>
    <p:sldId id="1517" r:id="rId46"/>
    <p:sldId id="1518" r:id="rId47"/>
    <p:sldId id="1519" r:id="rId48"/>
    <p:sldId id="1520" r:id="rId49"/>
    <p:sldId id="1527" r:id="rId50"/>
    <p:sldId id="1521" r:id="rId51"/>
    <p:sldId id="1522" r:id="rId52"/>
    <p:sldId id="1523" r:id="rId53"/>
  </p:sldIdLst>
  <p:sldSz cx="10058400" cy="7772400"/>
  <p:notesSz cx="7315200" cy="9601200"/>
  <p:defaultTextStyle>
    <a:defPPr>
      <a:defRPr lang="en-US"/>
    </a:defPPr>
    <a:lvl1pPr algn="l" rtl="0" eaLnBrk="0" fontAlgn="base" hangingPunct="0">
      <a:spcBef>
        <a:spcPct val="0"/>
      </a:spcBef>
      <a:spcAft>
        <a:spcPct val="0"/>
      </a:spcAft>
      <a:defRPr sz="2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993366"/>
    <a:srgbClr val="FF99CC"/>
    <a:srgbClr val="FF66FF"/>
    <a:srgbClr val="6699FF"/>
    <a:srgbClr val="EAEAEA"/>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8757" autoAdjust="0"/>
  </p:normalViewPr>
  <p:slideViewPr>
    <p:cSldViewPr snapToGrid="0">
      <p:cViewPr>
        <p:scale>
          <a:sx n="68" d="100"/>
          <a:sy n="68" d="100"/>
        </p:scale>
        <p:origin x="-516" y="60"/>
      </p:cViewPr>
      <p:guideLst>
        <p:guide orient="horz" pos="4170"/>
        <p:guide pos="109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756" y="-84"/>
      </p:cViewPr>
      <p:guideLst>
        <p:guide orient="horz" pos="3025"/>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474" name="Rectangle 2"/>
          <p:cNvSpPr>
            <a:spLocks noGrp="1" noChangeArrowheads="1"/>
          </p:cNvSpPr>
          <p:nvPr>
            <p:ph type="hdr" sz="quarter"/>
          </p:nvPr>
        </p:nvSpPr>
        <p:spPr bwMode="auto">
          <a:xfrm>
            <a:off x="0" y="0"/>
            <a:ext cx="3171825"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05" tIns="48651" rIns="97305" bIns="48651" numCol="1" anchor="t" anchorCtr="0" compatLnSpc="1">
            <a:prstTxWarp prst="textNoShape">
              <a:avLst/>
            </a:prstTxWarp>
          </a:bodyPr>
          <a:lstStyle>
            <a:lvl1pPr defTabSz="974725">
              <a:defRPr sz="1300" dirty="0"/>
            </a:lvl1pPr>
          </a:lstStyle>
          <a:p>
            <a:pPr>
              <a:defRPr/>
            </a:pPr>
            <a:endParaRPr lang="en-US"/>
          </a:p>
        </p:txBody>
      </p:sp>
      <p:sp>
        <p:nvSpPr>
          <p:cNvPr id="361475" name="Rectangle 3"/>
          <p:cNvSpPr>
            <a:spLocks noGrp="1" noChangeArrowheads="1"/>
          </p:cNvSpPr>
          <p:nvPr>
            <p:ph type="dt" sz="quarter" idx="1"/>
          </p:nvPr>
        </p:nvSpPr>
        <p:spPr bwMode="auto">
          <a:xfrm>
            <a:off x="4143375" y="0"/>
            <a:ext cx="3171825"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05" tIns="48651" rIns="97305" bIns="48651" numCol="1" anchor="t" anchorCtr="0" compatLnSpc="1">
            <a:prstTxWarp prst="textNoShape">
              <a:avLst/>
            </a:prstTxWarp>
          </a:bodyPr>
          <a:lstStyle>
            <a:lvl1pPr algn="r" defTabSz="974725">
              <a:defRPr sz="1300" dirty="0"/>
            </a:lvl1pPr>
          </a:lstStyle>
          <a:p>
            <a:pPr>
              <a:defRPr/>
            </a:pPr>
            <a:endParaRPr lang="en-US"/>
          </a:p>
        </p:txBody>
      </p:sp>
      <p:sp>
        <p:nvSpPr>
          <p:cNvPr id="361476" name="Rectangle 4"/>
          <p:cNvSpPr>
            <a:spLocks noGrp="1" noChangeArrowheads="1"/>
          </p:cNvSpPr>
          <p:nvPr>
            <p:ph type="ftr" sz="quarter" idx="2"/>
          </p:nvPr>
        </p:nvSpPr>
        <p:spPr bwMode="auto">
          <a:xfrm>
            <a:off x="0" y="9120188"/>
            <a:ext cx="3171825"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05" tIns="48651" rIns="97305" bIns="48651" numCol="1" anchor="b" anchorCtr="0" compatLnSpc="1">
            <a:prstTxWarp prst="textNoShape">
              <a:avLst/>
            </a:prstTxWarp>
          </a:bodyPr>
          <a:lstStyle>
            <a:lvl1pPr defTabSz="974725">
              <a:defRPr sz="1300" dirty="0"/>
            </a:lvl1pPr>
          </a:lstStyle>
          <a:p>
            <a:pPr>
              <a:defRPr/>
            </a:pPr>
            <a:endParaRPr lang="en-US"/>
          </a:p>
        </p:txBody>
      </p:sp>
      <p:sp>
        <p:nvSpPr>
          <p:cNvPr id="361477" name="Rectangle 5"/>
          <p:cNvSpPr>
            <a:spLocks noGrp="1" noChangeArrowheads="1"/>
          </p:cNvSpPr>
          <p:nvPr>
            <p:ph type="sldNum" sz="quarter" idx="3"/>
          </p:nvPr>
        </p:nvSpPr>
        <p:spPr bwMode="auto">
          <a:xfrm>
            <a:off x="4143375" y="9120188"/>
            <a:ext cx="3171825"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05" tIns="48651" rIns="97305" bIns="48651" numCol="1" anchor="b" anchorCtr="0" compatLnSpc="1">
            <a:prstTxWarp prst="textNoShape">
              <a:avLst/>
            </a:prstTxWarp>
          </a:bodyPr>
          <a:lstStyle>
            <a:lvl1pPr algn="r" defTabSz="974725">
              <a:defRPr sz="1300"/>
            </a:lvl1pPr>
          </a:lstStyle>
          <a:p>
            <a:pPr>
              <a:defRPr/>
            </a:pPr>
            <a:fld id="{DB387256-4434-4363-9DE6-9ACDAEB84D0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171825"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05" tIns="48651" rIns="97305" bIns="48651" numCol="1" anchor="t" anchorCtr="0" compatLnSpc="1">
            <a:prstTxWarp prst="textNoShape">
              <a:avLst/>
            </a:prstTxWarp>
          </a:bodyPr>
          <a:lstStyle>
            <a:lvl1pPr defTabSz="974725">
              <a:defRPr sz="1300" dirty="0"/>
            </a:lvl1pPr>
          </a:lstStyle>
          <a:p>
            <a:pPr>
              <a:defRPr/>
            </a:pPr>
            <a:endParaRPr lang="en-US"/>
          </a:p>
        </p:txBody>
      </p:sp>
      <p:sp>
        <p:nvSpPr>
          <p:cNvPr id="88067" name="Rectangle 3"/>
          <p:cNvSpPr>
            <a:spLocks noGrp="1" noChangeArrowheads="1"/>
          </p:cNvSpPr>
          <p:nvPr>
            <p:ph type="dt" idx="1"/>
          </p:nvPr>
        </p:nvSpPr>
        <p:spPr bwMode="auto">
          <a:xfrm>
            <a:off x="4143375" y="0"/>
            <a:ext cx="3171825"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05" tIns="48651" rIns="97305" bIns="48651" numCol="1" anchor="t" anchorCtr="0" compatLnSpc="1">
            <a:prstTxWarp prst="textNoShape">
              <a:avLst/>
            </a:prstTxWarp>
          </a:bodyPr>
          <a:lstStyle>
            <a:lvl1pPr algn="r" defTabSz="974725">
              <a:defRPr sz="1300" dirty="0"/>
            </a:lvl1pPr>
          </a:lstStyle>
          <a:p>
            <a:pPr>
              <a:defRPr/>
            </a:pPr>
            <a:endParaRPr lang="en-US"/>
          </a:p>
        </p:txBody>
      </p:sp>
      <p:sp>
        <p:nvSpPr>
          <p:cNvPr id="57348" name="Rectangle 4"/>
          <p:cNvSpPr>
            <a:spLocks noChangeArrowheads="1" noTextEdit="1"/>
          </p:cNvSpPr>
          <p:nvPr>
            <p:ph type="sldImg" idx="2"/>
          </p:nvPr>
        </p:nvSpPr>
        <p:spPr bwMode="auto">
          <a:xfrm>
            <a:off x="1327150" y="720725"/>
            <a:ext cx="4657725" cy="3598863"/>
          </a:xfrm>
          <a:prstGeom prst="rect">
            <a:avLst/>
          </a:prstGeom>
          <a:noFill/>
          <a:ln w="9525">
            <a:solidFill>
              <a:srgbClr val="000000"/>
            </a:solidFill>
            <a:miter lim="800000"/>
            <a:headEnd/>
            <a:tailEnd/>
          </a:ln>
          <a:effectLst/>
        </p:spPr>
      </p:sp>
      <p:sp>
        <p:nvSpPr>
          <p:cNvPr id="88069" name="Rectangle 5"/>
          <p:cNvSpPr>
            <a:spLocks noGrp="1" noChangeArrowheads="1"/>
          </p:cNvSpPr>
          <p:nvPr>
            <p:ph type="body" sz="quarter" idx="3"/>
          </p:nvPr>
        </p:nvSpPr>
        <p:spPr bwMode="auto">
          <a:xfrm>
            <a:off x="976313" y="4557713"/>
            <a:ext cx="5362575" cy="4322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05" tIns="48651" rIns="97305" bIns="486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9120188"/>
            <a:ext cx="3171825"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05" tIns="48651" rIns="97305" bIns="48651" numCol="1" anchor="b" anchorCtr="0" compatLnSpc="1">
            <a:prstTxWarp prst="textNoShape">
              <a:avLst/>
            </a:prstTxWarp>
          </a:bodyPr>
          <a:lstStyle>
            <a:lvl1pPr defTabSz="974725">
              <a:defRPr sz="1300" dirty="0"/>
            </a:lvl1pPr>
          </a:lstStyle>
          <a:p>
            <a:pPr>
              <a:defRPr/>
            </a:pPr>
            <a:endParaRPr lang="en-US"/>
          </a:p>
        </p:txBody>
      </p:sp>
      <p:sp>
        <p:nvSpPr>
          <p:cNvPr id="88071" name="Rectangle 7"/>
          <p:cNvSpPr>
            <a:spLocks noGrp="1" noChangeArrowheads="1"/>
          </p:cNvSpPr>
          <p:nvPr>
            <p:ph type="sldNum" sz="quarter" idx="5"/>
          </p:nvPr>
        </p:nvSpPr>
        <p:spPr bwMode="auto">
          <a:xfrm>
            <a:off x="4143375" y="9120188"/>
            <a:ext cx="3171825"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05" tIns="48651" rIns="97305" bIns="48651" numCol="1" anchor="b" anchorCtr="0" compatLnSpc="1">
            <a:prstTxWarp prst="textNoShape">
              <a:avLst/>
            </a:prstTxWarp>
          </a:bodyPr>
          <a:lstStyle>
            <a:lvl1pPr algn="r" defTabSz="974725">
              <a:defRPr sz="1300"/>
            </a:lvl1pPr>
          </a:lstStyle>
          <a:p>
            <a:pPr>
              <a:defRPr/>
            </a:pPr>
            <a:fld id="{5EAB0067-50B2-4F6C-87DA-3B5BC7407BF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p:spPr>
        <p:txBody>
          <a:bodyPr lIns="95580" tIns="47791" rIns="95580" bIns="47791"/>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a:noFill/>
        </p:spPr>
        <p:txBody>
          <a:bodyPr lIns="95580" tIns="47791" rIns="95580" bIns="47791"/>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B0067-50B2-4F6C-87DA-3B5BC7407BF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a:spcBef>
                <a:spcPct val="0"/>
              </a:spcBef>
            </a:pPr>
            <a:endParaRPr lang="en-US" smtClean="0"/>
          </a:p>
        </p:txBody>
      </p:sp>
      <p:sp>
        <p:nvSpPr>
          <p:cNvPr id="59396" name="Slide Number Placeholder 3"/>
          <p:cNvSpPr>
            <a:spLocks noGrp="1"/>
          </p:cNvSpPr>
          <p:nvPr>
            <p:ph type="sldNum" sz="quarter" idx="5"/>
          </p:nvPr>
        </p:nvSpPr>
        <p:spPr>
          <a:noFill/>
          <a:ln>
            <a:miter lim="800000"/>
            <a:headEnd/>
            <a:tailEnd/>
          </a:ln>
        </p:spPr>
        <p:txBody>
          <a:bodyPr/>
          <a:lstStyle/>
          <a:p>
            <a:pPr defTabSz="971550"/>
            <a:fld id="{392A9F7E-91B8-49DE-A312-8440372BED18}" type="slidenum">
              <a:rPr lang="en-US" smtClean="0"/>
              <a:pPr defTabSz="971550"/>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BA7AE30-F14F-45C5-848D-8CDBE6CC6A14}" type="slidenum">
              <a:rPr lang="en-US"/>
              <a:pPr>
                <a:defRPr/>
              </a:pPr>
              <a:t>‹#›</a:t>
            </a:fld>
            <a:r>
              <a:rPr lang="en-US" dirty="0">
                <a:latin typeface="Times New Roman" pitchFamily="18" charset="0"/>
              </a:rPr>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B18216E-C0B7-4C5F-977D-7368F5F7BE33}" type="slidenum">
              <a:rPr lang="en-US"/>
              <a:pPr>
                <a:defRPr/>
              </a:pPr>
              <a:t>‹#›</a:t>
            </a:fld>
            <a:r>
              <a:rPr lang="en-US" dirty="0">
                <a:latin typeface="Times New Roman" pitchFamily="18" charset="0"/>
              </a:rPr>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5975" y="692150"/>
            <a:ext cx="2136775" cy="6216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5650" y="692150"/>
            <a:ext cx="6257925" cy="6216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46BAC82-D5A6-46D9-8C70-248C64FFE096}" type="slidenum">
              <a:rPr lang="en-US"/>
              <a:pPr>
                <a:defRPr/>
              </a:pPr>
              <a:t>‹#›</a:t>
            </a:fld>
            <a:r>
              <a:rPr lang="en-US" dirty="0">
                <a:latin typeface="Times New Roman" pitchFamily="18" charset="0"/>
              </a:rPr>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46210" name="Rectangle 2"/>
          <p:cNvSpPr>
            <a:spLocks noGrp="1" noChangeArrowheads="1"/>
          </p:cNvSpPr>
          <p:nvPr>
            <p:ph type="ctrTitle"/>
          </p:nvPr>
        </p:nvSpPr>
        <p:spPr>
          <a:xfrm>
            <a:off x="754063" y="2414588"/>
            <a:ext cx="8550275" cy="1665287"/>
          </a:xfrm>
        </p:spPr>
        <p:txBody>
          <a:bodyPr/>
          <a:lstStyle>
            <a:lvl1pPr>
              <a:defRPr/>
            </a:lvl1pPr>
          </a:lstStyle>
          <a:p>
            <a:pPr lvl="0"/>
            <a:r>
              <a:rPr lang="en-US" noProof="0" smtClean="0"/>
              <a:t>Click to edit Master title style</a:t>
            </a:r>
          </a:p>
        </p:txBody>
      </p:sp>
      <p:sp>
        <p:nvSpPr>
          <p:cNvPr id="1246211" name="Rectangle 3"/>
          <p:cNvSpPr>
            <a:spLocks noGrp="1" noChangeArrowheads="1"/>
          </p:cNvSpPr>
          <p:nvPr>
            <p:ph type="subTitle" idx="1"/>
          </p:nvPr>
        </p:nvSpPr>
        <p:spPr>
          <a:xfrm>
            <a:off x="1508125" y="4403725"/>
            <a:ext cx="7042150" cy="198755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37F869-2F05-4385-A646-390FF4D7CC6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C16FF0-2FD2-4B3A-A13D-055F41CF819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D736EE-C90C-4151-B88E-EF568D25622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AF654F-0BCB-473F-B943-EDEC1A52529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993B7D-3E0C-44F1-B7A1-94EA8882B7D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F1F05A-3250-4F68-8E53-0ADFE472AAB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6B9D0A-2D65-493F-9245-8ED488D0764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DF809F-5D9D-4098-AB93-8C11A9187B9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mn-lt"/>
              </a:defRPr>
            </a:lvl1pPr>
          </a:lstStyle>
          <a:p>
            <a:pPr>
              <a:defRPr/>
            </a:pPr>
            <a:fld id="{B358F782-90F3-4870-9CEB-BFB4EDC9D9CF}" type="slidenum">
              <a:rPr lang="en-US"/>
              <a:pPr>
                <a:defRPr/>
              </a:pPr>
              <a:t>‹#›</a:t>
            </a:fld>
            <a:r>
              <a:rPr lang="en-US" dirty="0"/>
              <a: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E25DB3-A980-49A2-B3AF-584C59D6F0F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AAD86-9567-4774-AE55-5C2A6D5742B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B5F2D0-19E7-4E5C-9DC1-E53DF2306D93}"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B8C19A-DCA4-4941-B584-8DDC1EBC8D37}"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2531ED-A26D-4231-82F9-B19541E0AC15}"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0F15F6-A90C-452E-883F-4DB8A1F9C21C}"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7078D5-6D0D-473E-83CE-4CAED4E9AEEE}"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7AED28-A6E5-4A99-BD0D-74C8D6BCFE06}"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2B8708-C14E-4BD1-ACCC-809E2735B6A9}"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70C7BE-2BC6-4132-BD42-BCC9ABD5BC5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39FFBD9-55AE-44E2-B525-06316D077994}" type="slidenum">
              <a:rPr lang="en-US"/>
              <a:pPr>
                <a:defRPr/>
              </a:pPr>
              <a:t>‹#›</a:t>
            </a:fld>
            <a:r>
              <a:rPr lang="en-US" dirty="0">
                <a:latin typeface="Times New Roman" pitchFamily="18" charset="0"/>
              </a:rPr>
              <a:t>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1CAC33-5FDF-4FFE-B398-167DD111D9E0}"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AB99EE-8627-49A5-A39D-C71399964267}"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84495-E376-4B0C-8EBB-1E746A5D60A0}"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8E542-5FF2-4AAB-A849-99CC1EFD4AF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2244725"/>
            <a:ext cx="4197350"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244725"/>
            <a:ext cx="4197350"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BFCD407-E95B-41A6-8E1C-DE14BC5669A2}" type="slidenum">
              <a:rPr lang="en-US"/>
              <a:pPr>
                <a:defRPr/>
              </a:pPr>
              <a:t>‹#›</a:t>
            </a:fld>
            <a:r>
              <a:rPr lang="en-US" dirty="0">
                <a:latin typeface="Times New Roman" pitchFamily="18" charset="0"/>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64E15AE-BEF0-4361-B01E-5D454F3E0E6A}" type="slidenum">
              <a:rPr lang="en-US"/>
              <a:pPr>
                <a:defRPr/>
              </a:pPr>
              <a:t>‹#›</a:t>
            </a:fld>
            <a:r>
              <a:rPr lang="en-US" dirty="0">
                <a:latin typeface="Times New Roman" pitchFamily="18" charset="0"/>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7737921-8E4B-4386-8F60-FA6B5E7FE510}" type="slidenum">
              <a:rPr lang="en-US"/>
              <a:pPr>
                <a:defRPr/>
              </a:pPr>
              <a:t>‹#›</a:t>
            </a:fld>
            <a:r>
              <a:rPr lang="en-US" dirty="0">
                <a:latin typeface="Times New Roman" pitchFamily="18" charset="0"/>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mn-lt"/>
              </a:defRPr>
            </a:lvl1pPr>
          </a:lstStyle>
          <a:p>
            <a:pPr>
              <a:defRPr/>
            </a:pPr>
            <a:fld id="{2E5EC150-C69C-4D9E-9571-AD4A62B77974}" type="slidenum">
              <a:rPr lang="en-US"/>
              <a:pPr>
                <a:defRPr/>
              </a:pPr>
              <a:t>‹#›</a:t>
            </a:fld>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527C7C3-728E-48FA-ABE9-4167A14B48D7}" type="slidenum">
              <a:rPr lang="en-US"/>
              <a:pPr>
                <a:defRPr/>
              </a:pPr>
              <a:t>‹#›</a:t>
            </a:fld>
            <a:r>
              <a:rPr lang="en-US" dirty="0">
                <a:latin typeface="Times New Roman" pitchFamily="18" charset="0"/>
              </a:rPr>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49CB48E-6CE4-47D1-B9FD-5CD57EAF07E2}" type="slidenum">
              <a:rPr lang="en-US"/>
              <a:pPr>
                <a:defRPr/>
              </a:pPr>
              <a:t>‹#›</a:t>
            </a:fld>
            <a:r>
              <a:rPr lang="en-US" dirty="0">
                <a:latin typeface="Times New Roman" pitchFamily="18" charset="0"/>
              </a:rPr>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692150"/>
            <a:ext cx="8547100" cy="1295400"/>
          </a:xfrm>
          <a:prstGeom prst="rect">
            <a:avLst/>
          </a:prstGeom>
          <a:noFill/>
          <a:ln w="9525">
            <a:noFill/>
            <a:miter lim="800000"/>
            <a:headEnd/>
            <a:tailEnd/>
          </a:ln>
          <a:effectLst/>
        </p:spPr>
        <p:txBody>
          <a:bodyPr vert="horz" wrap="square" lIns="101881" tIns="50941" rIns="101881" bIns="5094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55650" y="2244725"/>
            <a:ext cx="8547100" cy="4664075"/>
          </a:xfrm>
          <a:prstGeom prst="rect">
            <a:avLst/>
          </a:prstGeom>
          <a:noFill/>
          <a:ln w="9525">
            <a:noFill/>
            <a:miter lim="800000"/>
            <a:headEnd/>
            <a:tailEnd/>
          </a:ln>
          <a:effectLst/>
        </p:spPr>
        <p:txBody>
          <a:bodyPr vert="horz" wrap="square" lIns="101881" tIns="50941" rIns="101881"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207250" y="7080250"/>
            <a:ext cx="2095500"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881" tIns="50941" rIns="101881" bIns="50941" numCol="1" anchor="t" anchorCtr="0" compatLnSpc="1">
            <a:prstTxWarp prst="textNoShape">
              <a:avLst/>
            </a:prstTxWarp>
          </a:bodyPr>
          <a:lstStyle>
            <a:lvl1pPr algn="r" defTabSz="1019175">
              <a:defRPr sz="1600">
                <a:latin typeface="+mn-lt"/>
              </a:defRPr>
            </a:lvl1pPr>
          </a:lstStyle>
          <a:p>
            <a:pPr>
              <a:defRPr/>
            </a:pPr>
            <a:fld id="{8F1C098D-6731-49BC-A6F0-4DBB346E39D6}" type="slidenum">
              <a:rPr lang="en-US"/>
              <a:pPr>
                <a:defRPr/>
              </a:pPr>
              <a:t>‹#›</a:t>
            </a:fld>
            <a:r>
              <a:rPr lang="en-US" dirty="0">
                <a:latin typeface="Times New Roman" pitchFamily="18" charset="0"/>
              </a:rPr>
              <a:t> </a:t>
            </a:r>
          </a:p>
        </p:txBody>
      </p:sp>
      <p:sp>
        <p:nvSpPr>
          <p:cNvPr id="1032" name="Text Box 8"/>
          <p:cNvSpPr txBox="1">
            <a:spLocks noChangeArrowheads="1"/>
          </p:cNvSpPr>
          <p:nvPr userDrawn="1"/>
        </p:nvSpPr>
        <p:spPr bwMode="auto">
          <a:xfrm>
            <a:off x="647700" y="6935788"/>
            <a:ext cx="18415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1019175">
              <a:defRPr sz="2400">
                <a:solidFill>
                  <a:schemeClr val="tx1"/>
                </a:solidFill>
                <a:latin typeface="Times New Roman" pitchFamily="18" charset="0"/>
              </a:defRPr>
            </a:lvl1pPr>
            <a:lvl2pPr defTabSz="1019175">
              <a:defRPr sz="2400">
                <a:solidFill>
                  <a:schemeClr val="tx1"/>
                </a:solidFill>
                <a:latin typeface="Times New Roman" pitchFamily="18" charset="0"/>
              </a:defRPr>
            </a:lvl2pPr>
            <a:lvl3pPr defTabSz="1019175">
              <a:defRPr sz="2400">
                <a:solidFill>
                  <a:schemeClr val="tx1"/>
                </a:solidFill>
                <a:latin typeface="Times New Roman" pitchFamily="18" charset="0"/>
              </a:defRPr>
            </a:lvl3pPr>
            <a:lvl4pPr defTabSz="1019175">
              <a:defRPr sz="2400">
                <a:solidFill>
                  <a:schemeClr val="tx1"/>
                </a:solidFill>
                <a:latin typeface="Times New Roman" pitchFamily="18" charset="0"/>
              </a:defRPr>
            </a:lvl4pPr>
            <a:lvl5pPr defTabSz="1019175">
              <a:defRPr sz="2400">
                <a:solidFill>
                  <a:schemeClr val="tx1"/>
                </a:solidFill>
                <a:latin typeface="Times New Roman" pitchFamily="18" charset="0"/>
              </a:defRPr>
            </a:lvl5pPr>
            <a:lvl6pPr defTabSz="1019175" eaLnBrk="0" fontAlgn="base" hangingPunct="0">
              <a:spcBef>
                <a:spcPct val="0"/>
              </a:spcBef>
              <a:spcAft>
                <a:spcPct val="0"/>
              </a:spcAft>
              <a:defRPr sz="2400">
                <a:solidFill>
                  <a:schemeClr val="tx1"/>
                </a:solidFill>
                <a:latin typeface="Times New Roman" pitchFamily="18" charset="0"/>
              </a:defRPr>
            </a:lvl6pPr>
            <a:lvl7pPr defTabSz="1019175" eaLnBrk="0" fontAlgn="base" hangingPunct="0">
              <a:spcBef>
                <a:spcPct val="0"/>
              </a:spcBef>
              <a:spcAft>
                <a:spcPct val="0"/>
              </a:spcAft>
              <a:defRPr sz="2400">
                <a:solidFill>
                  <a:schemeClr val="tx1"/>
                </a:solidFill>
                <a:latin typeface="Times New Roman" pitchFamily="18" charset="0"/>
              </a:defRPr>
            </a:lvl7pPr>
            <a:lvl8pPr defTabSz="1019175" eaLnBrk="0" fontAlgn="base" hangingPunct="0">
              <a:spcBef>
                <a:spcPct val="0"/>
              </a:spcBef>
              <a:spcAft>
                <a:spcPct val="0"/>
              </a:spcAft>
              <a:defRPr sz="2400">
                <a:solidFill>
                  <a:schemeClr val="tx1"/>
                </a:solidFill>
                <a:latin typeface="Times New Roman" pitchFamily="18" charset="0"/>
              </a:defRPr>
            </a:lvl8pPr>
            <a:lvl9pPr defTabSz="1019175" eaLnBrk="0" fontAlgn="base" hangingPunct="0">
              <a:spcBef>
                <a:spcPct val="0"/>
              </a:spcBef>
              <a:spcAft>
                <a:spcPct val="0"/>
              </a:spcAft>
              <a:defRPr sz="2400">
                <a:solidFill>
                  <a:schemeClr val="tx1"/>
                </a:solidFill>
                <a:latin typeface="Times New Roman" pitchFamily="18" charset="0"/>
              </a:defRPr>
            </a:lvl9pPr>
          </a:lstStyle>
          <a:p>
            <a:pPr>
              <a:defRPr/>
            </a:pPr>
            <a:endParaRPr lang="en-US" sz="2600" dirty="0" smtClean="0"/>
          </a:p>
        </p:txBody>
      </p:sp>
    </p:spTree>
  </p:cSld>
  <p:clrMap bg1="lt1" tx1="dk1" bg2="lt2" tx2="dk2" accent1="accent1" accent2="accent2" accent3="accent3" accent4="accent4" accent5="accent5" accent6="accent6" hlink="hlink" folHlink="folHlink"/>
  <p:sldLayoutIdLst>
    <p:sldLayoutId id="2147483756" r:id="rId1"/>
    <p:sldLayoutId id="2147483787" r:id="rId2"/>
    <p:sldLayoutId id="2147483757" r:id="rId3"/>
    <p:sldLayoutId id="2147483758" r:id="rId4"/>
    <p:sldLayoutId id="2147483759" r:id="rId5"/>
    <p:sldLayoutId id="2147483760" r:id="rId6"/>
    <p:sldLayoutId id="2147483788" r:id="rId7"/>
    <p:sldLayoutId id="2147483761" r:id="rId8"/>
    <p:sldLayoutId id="2147483762" r:id="rId9"/>
    <p:sldLayoutId id="2147483763" r:id="rId10"/>
    <p:sldLayoutId id="2147483764" r:id="rId11"/>
  </p:sldLayoutIdLst>
  <p:hf hdr="0" ftr="0" dt="0"/>
  <p:txStyles>
    <p:titleStyle>
      <a:lvl1pPr algn="ctr" defTabSz="1019175" rtl="0" eaLnBrk="0" fontAlgn="base" hangingPunct="0">
        <a:spcBef>
          <a:spcPct val="0"/>
        </a:spcBef>
        <a:spcAft>
          <a:spcPct val="0"/>
        </a:spcAft>
        <a:defRPr sz="3200" b="1">
          <a:solidFill>
            <a:schemeClr val="tx2"/>
          </a:solidFill>
          <a:latin typeface="+mj-lt"/>
          <a:ea typeface="+mj-ea"/>
          <a:cs typeface="+mj-cs"/>
        </a:defRPr>
      </a:lvl1pPr>
      <a:lvl2pPr algn="ctr" defTabSz="1019175" rtl="0" eaLnBrk="0" fontAlgn="base" hangingPunct="0">
        <a:spcBef>
          <a:spcPct val="0"/>
        </a:spcBef>
        <a:spcAft>
          <a:spcPct val="0"/>
        </a:spcAft>
        <a:defRPr sz="3200" b="1">
          <a:solidFill>
            <a:schemeClr val="tx2"/>
          </a:solidFill>
          <a:latin typeface="Arial" pitchFamily="34" charset="0"/>
        </a:defRPr>
      </a:lvl2pPr>
      <a:lvl3pPr algn="ctr" defTabSz="1019175" rtl="0" eaLnBrk="0" fontAlgn="base" hangingPunct="0">
        <a:spcBef>
          <a:spcPct val="0"/>
        </a:spcBef>
        <a:spcAft>
          <a:spcPct val="0"/>
        </a:spcAft>
        <a:defRPr sz="3200" b="1">
          <a:solidFill>
            <a:schemeClr val="tx2"/>
          </a:solidFill>
          <a:latin typeface="Arial" pitchFamily="34" charset="0"/>
        </a:defRPr>
      </a:lvl3pPr>
      <a:lvl4pPr algn="ctr" defTabSz="1019175" rtl="0" eaLnBrk="0" fontAlgn="base" hangingPunct="0">
        <a:spcBef>
          <a:spcPct val="0"/>
        </a:spcBef>
        <a:spcAft>
          <a:spcPct val="0"/>
        </a:spcAft>
        <a:defRPr sz="3200" b="1">
          <a:solidFill>
            <a:schemeClr val="tx2"/>
          </a:solidFill>
          <a:latin typeface="Arial" pitchFamily="34" charset="0"/>
        </a:defRPr>
      </a:lvl4pPr>
      <a:lvl5pPr algn="ctr" defTabSz="1019175" rtl="0" eaLnBrk="0" fontAlgn="base" hangingPunct="0">
        <a:spcBef>
          <a:spcPct val="0"/>
        </a:spcBef>
        <a:spcAft>
          <a:spcPct val="0"/>
        </a:spcAft>
        <a:defRPr sz="3200" b="1">
          <a:solidFill>
            <a:schemeClr val="tx2"/>
          </a:solidFill>
          <a:latin typeface="Arial" pitchFamily="34" charset="0"/>
        </a:defRPr>
      </a:lvl5pPr>
      <a:lvl6pPr marL="457200" algn="ctr" defTabSz="1019175" rtl="0" eaLnBrk="0" fontAlgn="base" hangingPunct="0">
        <a:spcBef>
          <a:spcPct val="0"/>
        </a:spcBef>
        <a:spcAft>
          <a:spcPct val="0"/>
        </a:spcAft>
        <a:defRPr sz="3200" b="1">
          <a:solidFill>
            <a:schemeClr val="tx2"/>
          </a:solidFill>
          <a:latin typeface="Arial" pitchFamily="34" charset="0"/>
        </a:defRPr>
      </a:lvl6pPr>
      <a:lvl7pPr marL="914400" algn="ctr" defTabSz="1019175" rtl="0" eaLnBrk="0" fontAlgn="base" hangingPunct="0">
        <a:spcBef>
          <a:spcPct val="0"/>
        </a:spcBef>
        <a:spcAft>
          <a:spcPct val="0"/>
        </a:spcAft>
        <a:defRPr sz="3200" b="1">
          <a:solidFill>
            <a:schemeClr val="tx2"/>
          </a:solidFill>
          <a:latin typeface="Arial" pitchFamily="34" charset="0"/>
        </a:defRPr>
      </a:lvl7pPr>
      <a:lvl8pPr marL="1371600" algn="ctr" defTabSz="1019175" rtl="0" eaLnBrk="0" fontAlgn="base" hangingPunct="0">
        <a:spcBef>
          <a:spcPct val="0"/>
        </a:spcBef>
        <a:spcAft>
          <a:spcPct val="0"/>
        </a:spcAft>
        <a:defRPr sz="3200" b="1">
          <a:solidFill>
            <a:schemeClr val="tx2"/>
          </a:solidFill>
          <a:latin typeface="Arial" pitchFamily="34" charset="0"/>
        </a:defRPr>
      </a:lvl8pPr>
      <a:lvl9pPr marL="1828800" algn="ctr" defTabSz="1019175" rtl="0" eaLnBrk="0" fontAlgn="base" hangingPunct="0">
        <a:spcBef>
          <a:spcPct val="0"/>
        </a:spcBef>
        <a:spcAft>
          <a:spcPct val="0"/>
        </a:spcAft>
        <a:defRPr sz="3200" b="1">
          <a:solidFill>
            <a:schemeClr val="tx2"/>
          </a:solidFill>
          <a:latin typeface="Arial" pitchFamily="34" charset="0"/>
        </a:defRPr>
      </a:lvl9pPr>
    </p:titleStyle>
    <p:bodyStyle>
      <a:lvl1pPr marL="381000" indent="-381000" algn="l" defTabSz="1019175" rtl="0" eaLnBrk="0" fontAlgn="base" hangingPunct="0">
        <a:spcBef>
          <a:spcPct val="20000"/>
        </a:spcBef>
        <a:spcAft>
          <a:spcPct val="0"/>
        </a:spcAft>
        <a:buChar char="•"/>
        <a:defRPr sz="2000">
          <a:solidFill>
            <a:schemeClr val="tx1"/>
          </a:solidFill>
          <a:latin typeface="+mn-lt"/>
          <a:ea typeface="+mn-ea"/>
          <a:cs typeface="+mn-cs"/>
        </a:defRPr>
      </a:lvl1pPr>
      <a:lvl2pPr marL="828675" indent="-320675" algn="l" defTabSz="1019175" rtl="0" eaLnBrk="0" fontAlgn="base" hangingPunct="0">
        <a:spcBef>
          <a:spcPct val="20000"/>
        </a:spcBef>
        <a:spcAft>
          <a:spcPct val="0"/>
        </a:spcAft>
        <a:buChar char="–"/>
        <a:defRPr sz="2000">
          <a:solidFill>
            <a:schemeClr val="tx1"/>
          </a:solidFill>
          <a:latin typeface="+mn-lt"/>
        </a:defRPr>
      </a:lvl2pPr>
      <a:lvl3pPr marL="1273175" indent="-254000" algn="l" defTabSz="1019175" rtl="0" eaLnBrk="0" fontAlgn="base" hangingPunct="0">
        <a:spcBef>
          <a:spcPct val="20000"/>
        </a:spcBef>
        <a:spcAft>
          <a:spcPct val="0"/>
        </a:spcAft>
        <a:buChar char="•"/>
        <a:defRPr sz="2000">
          <a:solidFill>
            <a:schemeClr val="tx1"/>
          </a:solidFill>
          <a:latin typeface="+mn-lt"/>
        </a:defRPr>
      </a:lvl3pPr>
      <a:lvl4pPr marL="1784350" indent="-257175" algn="l" defTabSz="1019175" rtl="0" eaLnBrk="0" fontAlgn="base" hangingPunct="0">
        <a:spcBef>
          <a:spcPct val="20000"/>
        </a:spcBef>
        <a:spcAft>
          <a:spcPct val="0"/>
        </a:spcAft>
        <a:buChar char="–"/>
        <a:defRPr sz="2000">
          <a:solidFill>
            <a:schemeClr val="tx1"/>
          </a:solidFill>
          <a:latin typeface="+mn-lt"/>
        </a:defRPr>
      </a:lvl4pPr>
      <a:lvl5pPr marL="2292350" indent="-254000" algn="l" defTabSz="1019175" rtl="0" eaLnBrk="0" fontAlgn="base" hangingPunct="0">
        <a:spcBef>
          <a:spcPct val="20000"/>
        </a:spcBef>
        <a:spcAft>
          <a:spcPct val="0"/>
        </a:spcAft>
        <a:buChar char="»"/>
        <a:defRPr sz="2000">
          <a:solidFill>
            <a:schemeClr val="tx1"/>
          </a:solidFill>
          <a:latin typeface="+mn-lt"/>
        </a:defRPr>
      </a:lvl5pPr>
      <a:lvl6pPr marL="2749550" indent="-254000" algn="l" defTabSz="1019175" rtl="0" eaLnBrk="0" fontAlgn="base" hangingPunct="0">
        <a:spcBef>
          <a:spcPct val="20000"/>
        </a:spcBef>
        <a:spcAft>
          <a:spcPct val="0"/>
        </a:spcAft>
        <a:buChar char="»"/>
        <a:defRPr sz="2000">
          <a:solidFill>
            <a:schemeClr val="tx1"/>
          </a:solidFill>
          <a:latin typeface="+mn-lt"/>
        </a:defRPr>
      </a:lvl6pPr>
      <a:lvl7pPr marL="3206750" indent="-254000" algn="l" defTabSz="1019175" rtl="0" eaLnBrk="0" fontAlgn="base" hangingPunct="0">
        <a:spcBef>
          <a:spcPct val="20000"/>
        </a:spcBef>
        <a:spcAft>
          <a:spcPct val="0"/>
        </a:spcAft>
        <a:buChar char="»"/>
        <a:defRPr sz="2000">
          <a:solidFill>
            <a:schemeClr val="tx1"/>
          </a:solidFill>
          <a:latin typeface="+mn-lt"/>
        </a:defRPr>
      </a:lvl7pPr>
      <a:lvl8pPr marL="3663950" indent="-254000" algn="l" defTabSz="1019175" rtl="0" eaLnBrk="0" fontAlgn="base" hangingPunct="0">
        <a:spcBef>
          <a:spcPct val="20000"/>
        </a:spcBef>
        <a:spcAft>
          <a:spcPct val="0"/>
        </a:spcAft>
        <a:buChar char="»"/>
        <a:defRPr sz="2000">
          <a:solidFill>
            <a:schemeClr val="tx1"/>
          </a:solidFill>
          <a:latin typeface="+mn-lt"/>
        </a:defRPr>
      </a:lvl8pPr>
      <a:lvl9pPr marL="4121150" indent="-254000" algn="l" defTabSz="1019175"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03238" y="311150"/>
            <a:ext cx="9051925"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03238" y="1812925"/>
            <a:ext cx="9051925" cy="513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4164" name="Rectangle 4"/>
          <p:cNvSpPr>
            <a:spLocks noGrp="1" noChangeArrowheads="1"/>
          </p:cNvSpPr>
          <p:nvPr>
            <p:ph type="dt" sz="half" idx="2"/>
          </p:nvPr>
        </p:nvSpPr>
        <p:spPr bwMode="auto">
          <a:xfrm>
            <a:off x="503238" y="7078663"/>
            <a:ext cx="2346325" cy="53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a:p>
        </p:txBody>
      </p:sp>
      <p:sp>
        <p:nvSpPr>
          <p:cNvPr id="1244165" name="Rectangle 5"/>
          <p:cNvSpPr>
            <a:spLocks noGrp="1" noChangeArrowheads="1"/>
          </p:cNvSpPr>
          <p:nvPr>
            <p:ph type="ftr" sz="quarter" idx="3"/>
          </p:nvPr>
        </p:nvSpPr>
        <p:spPr bwMode="auto">
          <a:xfrm>
            <a:off x="3436938" y="7078663"/>
            <a:ext cx="3184525" cy="53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a:p>
        </p:txBody>
      </p:sp>
      <p:sp>
        <p:nvSpPr>
          <p:cNvPr id="1244166" name="Rectangle 6"/>
          <p:cNvSpPr>
            <a:spLocks noGrp="1" noChangeArrowheads="1"/>
          </p:cNvSpPr>
          <p:nvPr>
            <p:ph type="sldNum" sz="quarter" idx="4"/>
          </p:nvPr>
        </p:nvSpPr>
        <p:spPr bwMode="auto">
          <a:xfrm>
            <a:off x="7208838" y="7078663"/>
            <a:ext cx="2346325" cy="53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6163E5F-4E2F-4F40-A919-8E64547E884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03238" y="311150"/>
            <a:ext cx="9051925"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503238" y="1812925"/>
            <a:ext cx="9051925" cy="513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7236" name="Rectangle 4"/>
          <p:cNvSpPr>
            <a:spLocks noGrp="1" noChangeArrowheads="1"/>
          </p:cNvSpPr>
          <p:nvPr>
            <p:ph type="dt" sz="half" idx="2"/>
          </p:nvPr>
        </p:nvSpPr>
        <p:spPr bwMode="auto">
          <a:xfrm>
            <a:off x="503238" y="7078663"/>
            <a:ext cx="2346325" cy="53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a:p>
        </p:txBody>
      </p:sp>
      <p:sp>
        <p:nvSpPr>
          <p:cNvPr id="1247237" name="Rectangle 5"/>
          <p:cNvSpPr>
            <a:spLocks noGrp="1" noChangeArrowheads="1"/>
          </p:cNvSpPr>
          <p:nvPr>
            <p:ph type="ftr" sz="quarter" idx="3"/>
          </p:nvPr>
        </p:nvSpPr>
        <p:spPr bwMode="auto">
          <a:xfrm>
            <a:off x="3436938" y="7078663"/>
            <a:ext cx="3184525" cy="53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a:p>
        </p:txBody>
      </p:sp>
      <p:sp>
        <p:nvSpPr>
          <p:cNvPr id="1247238" name="Rectangle 6"/>
          <p:cNvSpPr>
            <a:spLocks noGrp="1" noChangeArrowheads="1"/>
          </p:cNvSpPr>
          <p:nvPr>
            <p:ph type="sldNum" sz="quarter" idx="4"/>
          </p:nvPr>
        </p:nvSpPr>
        <p:spPr bwMode="auto">
          <a:xfrm>
            <a:off x="7208838" y="7078663"/>
            <a:ext cx="2346325" cy="53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6596503-C498-4044-81E4-8B0846392F3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CE207DF5-6452-4837-9F04-19061B10708A}" type="slidenum">
              <a:rPr lang="en-US" sz="1600">
                <a:latin typeface="Arial" pitchFamily="34" charset="0"/>
              </a:rPr>
              <a:pPr algn="r" defTabSz="1019175"/>
              <a:t>1</a:t>
            </a:fld>
            <a:r>
              <a:rPr lang="en-US" sz="1600"/>
              <a:t> </a:t>
            </a:r>
          </a:p>
        </p:txBody>
      </p:sp>
      <p:sp>
        <p:nvSpPr>
          <p:cNvPr id="2051" name="Text Box 2"/>
          <p:cNvSpPr txBox="1">
            <a:spLocks noChangeArrowheads="1"/>
          </p:cNvSpPr>
          <p:nvPr/>
        </p:nvSpPr>
        <p:spPr bwMode="auto">
          <a:xfrm>
            <a:off x="1089025" y="731838"/>
            <a:ext cx="7880350" cy="327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750" tIns="50877" rIns="101750" bIns="50877">
            <a:spAutoFit/>
          </a:bodyPr>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a:defRPr/>
            </a:pPr>
            <a:r>
              <a:rPr lang="en-US" sz="2400" dirty="0" smtClean="0">
                <a:latin typeface="+mn-lt"/>
              </a:rPr>
              <a:t>National Information Center on Health Services Research &amp; Health Care Technology</a:t>
            </a:r>
          </a:p>
          <a:p>
            <a:pPr algn="ctr">
              <a:defRPr/>
            </a:pPr>
            <a:r>
              <a:rPr lang="en-US" sz="2400" dirty="0" smtClean="0">
                <a:latin typeface="+mn-lt"/>
              </a:rPr>
              <a:t>National Library of Medicine</a:t>
            </a:r>
          </a:p>
          <a:p>
            <a:pPr algn="ctr">
              <a:defRPr/>
            </a:pPr>
            <a:endParaRPr lang="en-US" sz="3200" b="1" dirty="0" smtClean="0">
              <a:solidFill>
                <a:schemeClr val="accent2"/>
              </a:solidFill>
              <a:latin typeface="Arial" charset="0"/>
            </a:endParaRPr>
          </a:p>
          <a:p>
            <a:pPr algn="ctr">
              <a:defRPr/>
            </a:pPr>
            <a:r>
              <a:rPr lang="en-US" sz="2400" dirty="0" smtClean="0">
                <a:latin typeface="Arial" charset="0"/>
              </a:rPr>
              <a:t>Webinar Part II</a:t>
            </a:r>
          </a:p>
          <a:p>
            <a:pPr algn="ctr">
              <a:defRPr/>
            </a:pPr>
            <a:endParaRPr lang="en-US" sz="1400" b="1" dirty="0" smtClean="0">
              <a:latin typeface="Arial" charset="0"/>
            </a:endParaRPr>
          </a:p>
          <a:p>
            <a:pPr algn="ctr">
              <a:defRPr/>
            </a:pPr>
            <a:r>
              <a:rPr lang="en-US" sz="3200" b="1" dirty="0" smtClean="0">
                <a:solidFill>
                  <a:schemeClr val="accent2"/>
                </a:solidFill>
                <a:latin typeface="Arial" charset="0"/>
              </a:rPr>
              <a:t>HTA-CER-PM-PCOR: Converging on What Works for Patients</a:t>
            </a:r>
          </a:p>
        </p:txBody>
      </p:sp>
      <p:sp>
        <p:nvSpPr>
          <p:cNvPr id="6148" name="Text Box 3"/>
          <p:cNvSpPr txBox="1">
            <a:spLocks noChangeArrowheads="1"/>
          </p:cNvSpPr>
          <p:nvPr/>
        </p:nvSpPr>
        <p:spPr bwMode="auto">
          <a:xfrm>
            <a:off x="1163638" y="4027488"/>
            <a:ext cx="7962900" cy="2208212"/>
          </a:xfrm>
          <a:prstGeom prst="rect">
            <a:avLst/>
          </a:prstGeom>
          <a:noFill/>
          <a:ln w="9525">
            <a:noFill/>
            <a:miter lim="800000"/>
            <a:headEnd/>
            <a:tailEnd/>
          </a:ln>
        </p:spPr>
        <p:txBody>
          <a:bodyPr lIns="101750" tIns="50877" rIns="101750" bIns="50877">
            <a:spAutoFit/>
          </a:bodyPr>
          <a:lstStyle/>
          <a:p>
            <a:pPr algn="ctr" defTabSz="1019175">
              <a:lnSpc>
                <a:spcPct val="90000"/>
              </a:lnSpc>
            </a:pPr>
            <a:r>
              <a:rPr lang="en-US" sz="2400">
                <a:latin typeface="Arial" pitchFamily="34" charset="0"/>
              </a:rPr>
              <a:t>September 7, 2011</a:t>
            </a:r>
          </a:p>
          <a:p>
            <a:pPr algn="ctr" defTabSz="1019175">
              <a:lnSpc>
                <a:spcPct val="90000"/>
              </a:lnSpc>
            </a:pPr>
            <a:endParaRPr lang="en-US" sz="2200">
              <a:latin typeface="Arial" pitchFamily="34" charset="0"/>
            </a:endParaRPr>
          </a:p>
          <a:p>
            <a:pPr algn="ctr" defTabSz="1019175">
              <a:lnSpc>
                <a:spcPct val="90000"/>
              </a:lnSpc>
            </a:pPr>
            <a:endParaRPr lang="en-US" b="1">
              <a:latin typeface="Arial" pitchFamily="34" charset="0"/>
            </a:endParaRPr>
          </a:p>
          <a:p>
            <a:pPr algn="ctr" defTabSz="1019175">
              <a:lnSpc>
                <a:spcPct val="90000"/>
              </a:lnSpc>
            </a:pPr>
            <a:r>
              <a:rPr lang="en-US" sz="2000">
                <a:latin typeface="Arial" pitchFamily="34" charset="0"/>
              </a:rPr>
              <a:t>Clifford Goodman, PhD</a:t>
            </a:r>
          </a:p>
          <a:p>
            <a:pPr algn="ctr" defTabSz="1019175">
              <a:lnSpc>
                <a:spcPct val="90000"/>
              </a:lnSpc>
            </a:pPr>
            <a:r>
              <a:rPr lang="en-US" sz="2000">
                <a:latin typeface="Arial" pitchFamily="34" charset="0"/>
              </a:rPr>
              <a:t>The Lewin Group</a:t>
            </a:r>
          </a:p>
          <a:p>
            <a:pPr algn="ctr" defTabSz="1019175">
              <a:lnSpc>
                <a:spcPct val="90000"/>
              </a:lnSpc>
            </a:pPr>
            <a:r>
              <a:rPr lang="en-US" sz="2000">
                <a:latin typeface="Arial" pitchFamily="34" charset="0"/>
              </a:rPr>
              <a:t>Falls Church, Virginia  USA</a:t>
            </a:r>
          </a:p>
          <a:p>
            <a:pPr algn="ctr" defTabSz="1019175">
              <a:lnSpc>
                <a:spcPct val="90000"/>
              </a:lnSpc>
            </a:pPr>
            <a:r>
              <a:rPr lang="en-US" sz="2000">
                <a:latin typeface="Arial" pitchFamily="34" charset="0"/>
              </a:rPr>
              <a:t>clifford.goodman@lewin.com</a:t>
            </a:r>
            <a:endParaRPr lang="en-US" sz="2000"/>
          </a:p>
        </p:txBody>
      </p:sp>
      <p:sp>
        <p:nvSpPr>
          <p:cNvPr id="6149"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17EC7774-CBAB-4B6E-AEB3-F421F54938EB}" type="slidenum">
              <a:rPr lang="en-US" smtClean="0"/>
              <a:pPr/>
              <a:t>1</a:t>
            </a:fld>
            <a:r>
              <a:rPr lang="en-US" smtClean="0">
                <a:latin typeface="Times New Roman"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B8B9C2D8-170C-436E-9C43-4B77E8D009EA}" type="slidenum">
              <a:rPr lang="en-US" sz="1600">
                <a:latin typeface="Arial" pitchFamily="34" charset="0"/>
              </a:rPr>
              <a:pPr algn="r" defTabSz="1019175"/>
              <a:t>10</a:t>
            </a:fld>
            <a:r>
              <a:rPr lang="en-US" sz="1600"/>
              <a:t> </a:t>
            </a:r>
          </a:p>
        </p:txBody>
      </p:sp>
      <p:sp>
        <p:nvSpPr>
          <p:cNvPr id="15363" name="Rectangle 2"/>
          <p:cNvSpPr>
            <a:spLocks noGrp="1" noChangeArrowheads="1"/>
          </p:cNvSpPr>
          <p:nvPr>
            <p:ph type="title"/>
          </p:nvPr>
        </p:nvSpPr>
        <p:spPr>
          <a:xfrm>
            <a:off x="755650" y="650875"/>
            <a:ext cx="8547100" cy="904875"/>
          </a:xfrm>
        </p:spPr>
        <p:txBody>
          <a:bodyPr/>
          <a:lstStyle/>
          <a:p>
            <a:pPr algn="l"/>
            <a:r>
              <a:rPr lang="en-US" sz="3000" smtClean="0">
                <a:solidFill>
                  <a:schemeClr val="accent2"/>
                </a:solidFill>
              </a:rPr>
              <a:t>Main Attributes of CER</a:t>
            </a:r>
            <a:endParaRPr lang="en-US" sz="3000" smtClean="0"/>
          </a:p>
        </p:txBody>
      </p:sp>
      <p:sp>
        <p:nvSpPr>
          <p:cNvPr id="15364" name="Rectangle 3"/>
          <p:cNvSpPr>
            <a:spLocks noGrp="1" noChangeArrowheads="1"/>
          </p:cNvSpPr>
          <p:nvPr>
            <p:ph type="body" idx="1"/>
          </p:nvPr>
        </p:nvSpPr>
        <p:spPr>
          <a:xfrm>
            <a:off x="760413" y="1468438"/>
            <a:ext cx="8547100" cy="5051425"/>
          </a:xfrm>
        </p:spPr>
        <p:txBody>
          <a:bodyPr/>
          <a:lstStyle/>
          <a:p>
            <a:r>
              <a:rPr lang="en-US" sz="2400" smtClean="0"/>
              <a:t>Direct (“head-to-head”) comparisons of alternative interventions (as opposed to comparison with placebo or indirect comparisons)</a:t>
            </a:r>
          </a:p>
          <a:p>
            <a:r>
              <a:rPr lang="en-US" sz="2400" smtClean="0"/>
              <a:t>Applies to all types of interventions</a:t>
            </a:r>
          </a:p>
          <a:p>
            <a:pPr lvl="1">
              <a:buFont typeface="Wingdings" pitchFamily="2" charset="2"/>
              <a:buChar char="Ø"/>
            </a:pPr>
            <a:r>
              <a:rPr lang="en-US" sz="2200" smtClean="0"/>
              <a:t>pharma, biotech, devices/equip’t, medical and surgical procedures; organization, delivery, management, financing</a:t>
            </a:r>
          </a:p>
          <a:p>
            <a:r>
              <a:rPr lang="en-US" sz="2400" smtClean="0"/>
              <a:t>Effectiveness (in realistic health care settings) rather than efficacy (in ideal circumstances)</a:t>
            </a:r>
          </a:p>
          <a:p>
            <a:r>
              <a:rPr lang="en-US" sz="2400" smtClean="0"/>
              <a:t>Emphasizes health care outcomes (e.g., morbidity, mortality, symptoms, QoL, adverse events) rather than intermediate/surrogate endpoints</a:t>
            </a:r>
          </a:p>
          <a:p>
            <a:pPr>
              <a:spcAft>
                <a:spcPct val="20000"/>
              </a:spcAft>
            </a:pPr>
            <a:r>
              <a:rPr lang="en-US" sz="2400" smtClean="0"/>
              <a:t>Enables subgroup analyses to yield findings for particular patient groups, including priority populations</a:t>
            </a:r>
          </a:p>
          <a:p>
            <a:r>
              <a:rPr lang="en-US" sz="2400" smtClean="0"/>
              <a:t>No (US) consensus regarding role of economics</a:t>
            </a:r>
          </a:p>
        </p:txBody>
      </p:sp>
      <p:sp>
        <p:nvSpPr>
          <p:cNvPr id="15365"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BFA63B7E-3C3E-4432-827F-4EEAFEE1AD06}" type="slidenum">
              <a:rPr lang="en-US" smtClean="0"/>
              <a:pPr/>
              <a:t>10</a:t>
            </a:fld>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577D1645-0FCE-46DE-8AFF-5AE81159CB42}" type="slidenum">
              <a:rPr lang="en-US" sz="1600">
                <a:latin typeface="Arial" pitchFamily="34" charset="0"/>
              </a:rPr>
              <a:pPr algn="r" defTabSz="1019175"/>
              <a:t>11</a:t>
            </a:fld>
            <a:r>
              <a:rPr lang="en-US" sz="1600"/>
              <a:t> </a:t>
            </a:r>
          </a:p>
        </p:txBody>
      </p:sp>
      <p:sp>
        <p:nvSpPr>
          <p:cNvPr id="16387" name="Rectangle 2"/>
          <p:cNvSpPr>
            <a:spLocks noGrp="1" noChangeArrowheads="1"/>
          </p:cNvSpPr>
          <p:nvPr>
            <p:ph type="title"/>
          </p:nvPr>
        </p:nvSpPr>
        <p:spPr>
          <a:xfrm>
            <a:off x="755650" y="642938"/>
            <a:ext cx="8680450" cy="855662"/>
          </a:xfrm>
        </p:spPr>
        <p:txBody>
          <a:bodyPr/>
          <a:lstStyle/>
          <a:p>
            <a:pPr algn="l"/>
            <a:r>
              <a:rPr lang="en-US" sz="3000" smtClean="0">
                <a:solidFill>
                  <a:schemeClr val="accent2"/>
                </a:solidFill>
              </a:rPr>
              <a:t>What Is CER? – FCCCER (1)</a:t>
            </a:r>
            <a:endParaRPr lang="en-US" sz="3000" smtClean="0"/>
          </a:p>
        </p:txBody>
      </p:sp>
      <p:sp>
        <p:nvSpPr>
          <p:cNvPr id="5124" name="Rectangle 3"/>
          <p:cNvSpPr>
            <a:spLocks noGrp="1" noChangeArrowheads="1"/>
          </p:cNvSpPr>
          <p:nvPr>
            <p:ph type="body" idx="1"/>
          </p:nvPr>
        </p:nvSpPr>
        <p:spPr>
          <a:xfrm>
            <a:off x="755650" y="1709738"/>
            <a:ext cx="8547100" cy="5184775"/>
          </a:xfrm>
        </p:spPr>
        <p:txBody>
          <a:bodyPr/>
          <a:lstStyle/>
          <a:p>
            <a:pPr>
              <a:defRPr/>
            </a:pPr>
            <a:r>
              <a:rPr lang="en-US" sz="2400" dirty="0"/>
              <a:t>Comparative effectiveness research is the conduct and synthesis of research </a:t>
            </a:r>
            <a:r>
              <a:rPr lang="en-US" sz="2400" dirty="0">
                <a:solidFill>
                  <a:schemeClr val="accent2"/>
                </a:solidFill>
              </a:rPr>
              <a:t>comparing</a:t>
            </a:r>
            <a:r>
              <a:rPr lang="en-US" sz="2400" dirty="0"/>
              <a:t> the benefits and harms of different interventions and strategies to prevent, diagnose, treat and monitor health conditions in </a:t>
            </a:r>
            <a:r>
              <a:rPr lang="en-US" sz="2400" dirty="0">
                <a:solidFill>
                  <a:schemeClr val="accent2"/>
                </a:solidFill>
              </a:rPr>
              <a:t>“real world” </a:t>
            </a:r>
            <a:r>
              <a:rPr lang="en-US" sz="2400" dirty="0"/>
              <a:t>settings. The purpose of this research is to improve health outcomes by developing and disseminating evidence-based information to patients, clinicians, and other decision-makers, responding to their expressed needs, about which interventions are most effective for which patients under specific circumstances. </a:t>
            </a:r>
            <a:endParaRPr lang="en-US" sz="2400" dirty="0" smtClean="0"/>
          </a:p>
          <a:p>
            <a:pPr marL="0" indent="0">
              <a:buFontTx/>
              <a:buNone/>
              <a:defRPr/>
            </a:pPr>
            <a:endParaRPr lang="en-US" sz="1400" dirty="0" smtClean="0"/>
          </a:p>
          <a:p>
            <a:pPr marL="0" indent="0">
              <a:buFontTx/>
              <a:buNone/>
              <a:defRPr/>
            </a:pPr>
            <a:endParaRPr lang="en-US" sz="1400" dirty="0"/>
          </a:p>
          <a:p>
            <a:pPr marL="0" indent="0">
              <a:buFontTx/>
              <a:buNone/>
              <a:defRPr/>
            </a:pPr>
            <a:endParaRPr lang="en-US" sz="1400" dirty="0" smtClean="0"/>
          </a:p>
          <a:p>
            <a:pPr marL="0" indent="0">
              <a:buFontTx/>
              <a:buNone/>
              <a:defRPr/>
            </a:pPr>
            <a:endParaRPr lang="en-US" sz="1400" dirty="0"/>
          </a:p>
          <a:p>
            <a:pPr marL="0" indent="0">
              <a:buFontTx/>
              <a:buNone/>
              <a:defRPr/>
            </a:pPr>
            <a:r>
              <a:rPr lang="en-US" sz="1400" dirty="0" smtClean="0"/>
              <a:t>Source:  Federal Coordinating Council for Comparative Effectiveness Research. Report to The President and The Congress. June 2009.</a:t>
            </a:r>
          </a:p>
          <a:p>
            <a:pPr marL="0" indent="0">
              <a:buFontTx/>
              <a:buNone/>
              <a:defRPr/>
            </a:pPr>
            <a:endParaRPr lang="en-US" sz="2400" dirty="0"/>
          </a:p>
        </p:txBody>
      </p:sp>
      <p:sp>
        <p:nvSpPr>
          <p:cNvPr id="16389"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F632E0A7-F282-4C00-9F2D-04B26BC9FA1C}" type="slidenum">
              <a:rPr lang="en-US" smtClean="0"/>
              <a:pPr/>
              <a:t>11</a:t>
            </a:fld>
            <a:r>
              <a:rPr lang="en-US" smtClean="0">
                <a:latin typeface="Times New Roman"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A6F02797-0E56-4DD1-9DFE-0E5DCFE6ED7A}" type="slidenum">
              <a:rPr lang="en-US" sz="1600">
                <a:latin typeface="Arial" pitchFamily="34" charset="0"/>
              </a:rPr>
              <a:pPr algn="r" defTabSz="1019175"/>
              <a:t>12</a:t>
            </a:fld>
            <a:r>
              <a:rPr lang="en-US" sz="1600"/>
              <a:t> </a:t>
            </a:r>
          </a:p>
        </p:txBody>
      </p:sp>
      <p:sp>
        <p:nvSpPr>
          <p:cNvPr id="17411" name="Rectangle 2"/>
          <p:cNvSpPr>
            <a:spLocks noGrp="1" noChangeArrowheads="1"/>
          </p:cNvSpPr>
          <p:nvPr>
            <p:ph type="title"/>
          </p:nvPr>
        </p:nvSpPr>
        <p:spPr>
          <a:xfrm>
            <a:off x="755650" y="642938"/>
            <a:ext cx="8680450" cy="855662"/>
          </a:xfrm>
        </p:spPr>
        <p:txBody>
          <a:bodyPr/>
          <a:lstStyle/>
          <a:p>
            <a:pPr algn="l"/>
            <a:r>
              <a:rPr lang="en-US" sz="3000" smtClean="0">
                <a:solidFill>
                  <a:schemeClr val="accent2"/>
                </a:solidFill>
              </a:rPr>
              <a:t>What Is CER? – FCCCER (2)</a:t>
            </a:r>
            <a:endParaRPr lang="en-US" sz="3000" smtClean="0"/>
          </a:p>
        </p:txBody>
      </p:sp>
      <p:sp>
        <p:nvSpPr>
          <p:cNvPr id="5124" name="Rectangle 3"/>
          <p:cNvSpPr>
            <a:spLocks noGrp="1" noChangeArrowheads="1"/>
          </p:cNvSpPr>
          <p:nvPr>
            <p:ph type="body" idx="1"/>
          </p:nvPr>
        </p:nvSpPr>
        <p:spPr>
          <a:xfrm>
            <a:off x="755650" y="1709738"/>
            <a:ext cx="8547100" cy="5184775"/>
          </a:xfrm>
        </p:spPr>
        <p:txBody>
          <a:bodyPr/>
          <a:lstStyle/>
          <a:p>
            <a:pPr>
              <a:defRPr/>
            </a:pPr>
            <a:r>
              <a:rPr lang="en-US" sz="2400" dirty="0" smtClean="0"/>
              <a:t>To </a:t>
            </a:r>
            <a:r>
              <a:rPr lang="en-US" sz="2400" dirty="0"/>
              <a:t>provide this information, comparative effectiveness research must assess a comprehensive array of </a:t>
            </a:r>
            <a:r>
              <a:rPr lang="en-US" sz="2400" dirty="0">
                <a:solidFill>
                  <a:schemeClr val="accent2"/>
                </a:solidFill>
              </a:rPr>
              <a:t>health-related outcomes</a:t>
            </a:r>
            <a:r>
              <a:rPr lang="en-US" sz="2400" dirty="0"/>
              <a:t> for diverse patient populations and subgroups. </a:t>
            </a:r>
          </a:p>
          <a:p>
            <a:pPr>
              <a:defRPr/>
            </a:pPr>
            <a:r>
              <a:rPr lang="en-US" sz="2400" dirty="0"/>
              <a:t>Defined interventions compared may include medications, procedures, medical and assistive devices and technologies, diagnostic testing, behavioral change, and delivery system strategies. </a:t>
            </a:r>
          </a:p>
          <a:p>
            <a:pPr>
              <a:defRPr/>
            </a:pPr>
            <a:r>
              <a:rPr lang="en-US" sz="2400" dirty="0"/>
              <a:t>This research necessitates the development, expansion, and use of a </a:t>
            </a:r>
            <a:r>
              <a:rPr lang="en-US" sz="2400" dirty="0">
                <a:solidFill>
                  <a:schemeClr val="accent2"/>
                </a:solidFill>
              </a:rPr>
              <a:t>variety of data sources and methods </a:t>
            </a:r>
            <a:r>
              <a:rPr lang="en-US" sz="2400" dirty="0"/>
              <a:t>to assess comparative effectiveness and actively disseminate the results. </a:t>
            </a:r>
          </a:p>
          <a:p>
            <a:pPr marL="0" indent="0">
              <a:buFontTx/>
              <a:buNone/>
              <a:defRPr/>
            </a:pPr>
            <a:endParaRPr lang="en-US" sz="1400" dirty="0" smtClean="0"/>
          </a:p>
          <a:p>
            <a:pPr marL="0" indent="0">
              <a:buFontTx/>
              <a:buNone/>
              <a:defRPr/>
            </a:pPr>
            <a:r>
              <a:rPr lang="en-US" sz="1400" dirty="0" smtClean="0"/>
              <a:t>Source:  FCCCER 2009.</a:t>
            </a:r>
            <a:endParaRPr lang="en-US" sz="2200" dirty="0" smtClean="0"/>
          </a:p>
        </p:txBody>
      </p:sp>
      <p:sp>
        <p:nvSpPr>
          <p:cNvPr id="17413"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52B391E3-F6C6-46DE-A5EB-CE052B624FDC}" type="slidenum">
              <a:rPr lang="en-US" smtClean="0"/>
              <a:pPr/>
              <a:t>12</a:t>
            </a:fld>
            <a:r>
              <a:rPr lang="en-US" smtClean="0">
                <a:latin typeface="Times New Roman"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842C5293-ECD5-4022-8471-7BF8BF56A36F}" type="slidenum">
              <a:rPr lang="en-US" sz="1600">
                <a:latin typeface="Arial" pitchFamily="34" charset="0"/>
              </a:rPr>
              <a:pPr algn="r" defTabSz="1019175"/>
              <a:t>13</a:t>
            </a:fld>
            <a:r>
              <a:rPr lang="en-US" sz="1600"/>
              <a:t> </a:t>
            </a:r>
          </a:p>
        </p:txBody>
      </p:sp>
      <p:sp>
        <p:nvSpPr>
          <p:cNvPr id="18435" name="Rectangle 2"/>
          <p:cNvSpPr>
            <a:spLocks noGrp="1" noChangeArrowheads="1"/>
          </p:cNvSpPr>
          <p:nvPr>
            <p:ph type="title"/>
          </p:nvPr>
        </p:nvSpPr>
        <p:spPr>
          <a:xfrm>
            <a:off x="755650" y="642938"/>
            <a:ext cx="8680450" cy="855662"/>
          </a:xfrm>
        </p:spPr>
        <p:txBody>
          <a:bodyPr/>
          <a:lstStyle/>
          <a:p>
            <a:pPr algn="l"/>
            <a:r>
              <a:rPr lang="en-US" sz="3000" smtClean="0">
                <a:solidFill>
                  <a:schemeClr val="accent2"/>
                </a:solidFill>
              </a:rPr>
              <a:t>What Is CER? - IOM</a:t>
            </a:r>
            <a:endParaRPr lang="en-US" sz="3000" smtClean="0"/>
          </a:p>
        </p:txBody>
      </p:sp>
      <p:sp>
        <p:nvSpPr>
          <p:cNvPr id="5124" name="Rectangle 3"/>
          <p:cNvSpPr>
            <a:spLocks noGrp="1" noChangeArrowheads="1"/>
          </p:cNvSpPr>
          <p:nvPr>
            <p:ph type="body" idx="1"/>
          </p:nvPr>
        </p:nvSpPr>
        <p:spPr>
          <a:xfrm>
            <a:off x="755650" y="1404938"/>
            <a:ext cx="8547100" cy="5184775"/>
          </a:xfrm>
        </p:spPr>
        <p:txBody>
          <a:bodyPr/>
          <a:lstStyle/>
          <a:p>
            <a:pPr>
              <a:defRPr/>
            </a:pPr>
            <a:r>
              <a:rPr lang="en-US" sz="2400" dirty="0" smtClean="0"/>
              <a:t>[T]he generation and synthesis of evidence that </a:t>
            </a:r>
            <a:r>
              <a:rPr lang="en-US" sz="2400" dirty="0" smtClean="0">
                <a:solidFill>
                  <a:schemeClr val="accent2"/>
                </a:solidFill>
              </a:rPr>
              <a:t>compares</a:t>
            </a:r>
            <a:r>
              <a:rPr lang="en-US" sz="2400" dirty="0" smtClean="0"/>
              <a:t> the benefits and harms of alternative methods to prevent, diagnose, treat, and monitor a clinical condition or to improve the delivery of care. </a:t>
            </a:r>
          </a:p>
          <a:p>
            <a:pPr>
              <a:defRPr/>
            </a:pPr>
            <a:r>
              <a:rPr lang="en-US" sz="2400" dirty="0" smtClean="0"/>
              <a:t>The purpose of CER is to assist consumers, clinicians, purchasers, and policy makers to make informed decisions that will improve health care at both the individual and population levels. </a:t>
            </a:r>
          </a:p>
          <a:p>
            <a:pPr>
              <a:defRPr/>
            </a:pPr>
            <a:r>
              <a:rPr lang="en-US" sz="2400" dirty="0" smtClean="0"/>
              <a:t>CER’s distinguishing characteristics include informing a specific clinical or policy decision, </a:t>
            </a:r>
            <a:r>
              <a:rPr lang="en-US" sz="2400" dirty="0" smtClean="0">
                <a:solidFill>
                  <a:schemeClr val="accent2"/>
                </a:solidFill>
              </a:rPr>
              <a:t>comparing</a:t>
            </a:r>
            <a:r>
              <a:rPr lang="en-US" sz="2400" dirty="0" smtClean="0"/>
              <a:t> at least two approaches or interventions, describing results at the </a:t>
            </a:r>
            <a:r>
              <a:rPr lang="en-US" sz="2400" dirty="0" smtClean="0">
                <a:solidFill>
                  <a:schemeClr val="accent2"/>
                </a:solidFill>
              </a:rPr>
              <a:t>subgroup</a:t>
            </a:r>
            <a:r>
              <a:rPr lang="en-US" sz="2400" dirty="0" smtClean="0"/>
              <a:t> level, measuring benefits in </a:t>
            </a:r>
            <a:r>
              <a:rPr lang="en-US" sz="2400" dirty="0" smtClean="0">
                <a:solidFill>
                  <a:schemeClr val="accent2"/>
                </a:solidFill>
              </a:rPr>
              <a:t>real-world </a:t>
            </a:r>
            <a:r>
              <a:rPr lang="en-US" sz="2400" dirty="0" smtClean="0"/>
              <a:t>populations, and applying appropriate methods and data sources.</a:t>
            </a:r>
          </a:p>
          <a:p>
            <a:pPr marL="0" indent="0">
              <a:buFontTx/>
              <a:buNone/>
              <a:defRPr/>
            </a:pPr>
            <a:r>
              <a:rPr lang="en-US" sz="1400" dirty="0" smtClean="0"/>
              <a:t>Source: Institute of Medicine. Initial National Priorities for Comparative Effectiveness Research, 2009. </a:t>
            </a:r>
            <a:endParaRPr lang="en-US" sz="2400" dirty="0"/>
          </a:p>
        </p:txBody>
      </p:sp>
      <p:sp>
        <p:nvSpPr>
          <p:cNvPr id="18437"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6253FD59-7BBC-4232-BA88-7F95EAA54838}" type="slidenum">
              <a:rPr lang="en-US" smtClean="0"/>
              <a:pPr/>
              <a:t>13</a:t>
            </a:fld>
            <a:r>
              <a:rPr lang="en-US" smtClean="0">
                <a:latin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miter lim="800000"/>
            <a:headEnd/>
            <a:tailEnd/>
          </a:ln>
        </p:spPr>
        <p:txBody>
          <a:bodyPr/>
          <a:lstStyle/>
          <a:p>
            <a:fld id="{CCB19D64-A5C9-4EEC-8416-6F35464A1494}" type="slidenum">
              <a:rPr lang="en-US" smtClean="0">
                <a:latin typeface="Times New Roman" pitchFamily="18" charset="0"/>
              </a:rPr>
              <a:pPr/>
              <a:t>14</a:t>
            </a:fld>
            <a:r>
              <a:rPr lang="en-US" smtClean="0">
                <a:latin typeface="Times New Roman" pitchFamily="18" charset="0"/>
              </a:rPr>
              <a:t> </a:t>
            </a:r>
          </a:p>
        </p:txBody>
      </p:sp>
      <p:sp>
        <p:nvSpPr>
          <p:cNvPr id="19459" name="Rectangle 2"/>
          <p:cNvSpPr>
            <a:spLocks noGrp="1" noChangeArrowheads="1"/>
          </p:cNvSpPr>
          <p:nvPr>
            <p:ph type="title"/>
          </p:nvPr>
        </p:nvSpPr>
        <p:spPr>
          <a:xfrm>
            <a:off x="720725" y="228600"/>
            <a:ext cx="9361488" cy="914400"/>
          </a:xfrm>
        </p:spPr>
        <p:txBody>
          <a:bodyPr/>
          <a:lstStyle/>
          <a:p>
            <a:pPr algn="l"/>
            <a:r>
              <a:rPr lang="en-US" sz="3000" smtClean="0">
                <a:solidFill>
                  <a:schemeClr val="accent2"/>
                </a:solidFill>
              </a:rPr>
              <a:t>Timeline to CER: Evolved, Not New</a:t>
            </a:r>
          </a:p>
        </p:txBody>
      </p:sp>
      <p:sp>
        <p:nvSpPr>
          <p:cNvPr id="19460" name="Text Box 3"/>
          <p:cNvSpPr txBox="1">
            <a:spLocks noChangeArrowheads="1"/>
          </p:cNvSpPr>
          <p:nvPr/>
        </p:nvSpPr>
        <p:spPr bwMode="auto">
          <a:xfrm>
            <a:off x="381000" y="4367213"/>
            <a:ext cx="9448800" cy="2940050"/>
          </a:xfrm>
          <a:prstGeom prst="rect">
            <a:avLst/>
          </a:prstGeom>
          <a:noFill/>
          <a:ln w="9525">
            <a:noFill/>
            <a:miter lim="800000"/>
            <a:headEnd/>
            <a:tailEnd/>
          </a:ln>
          <a:effectLst/>
        </p:spPr>
        <p:txBody>
          <a:bodyPr lIns="101704" tIns="50853" rIns="101704" bIns="50853">
            <a:spAutoFit/>
          </a:bodyPr>
          <a:lstStyle/>
          <a:p>
            <a:pPr marL="127000" indent="-127000" defTabSz="1019175" eaLnBrk="1" hangingPunct="1">
              <a:spcAft>
                <a:spcPts val="400"/>
              </a:spcAft>
            </a:pPr>
            <a:r>
              <a:rPr lang="en-US" sz="1200" baseline="30000">
                <a:latin typeface="Arial" pitchFamily="34" charset="0"/>
              </a:rPr>
              <a:t>1</a:t>
            </a:r>
            <a:r>
              <a:rPr lang="en-US" sz="1200">
                <a:latin typeface="Arial" pitchFamily="34" charset="0"/>
              </a:rPr>
              <a:t> RCT of streptomycin for pulmonary tuberculosis, sponsored by Medical Research Council (UK): 1948.</a:t>
            </a:r>
          </a:p>
          <a:p>
            <a:pPr marL="127000" indent="-127000" defTabSz="1019175" eaLnBrk="1" hangingPunct="1">
              <a:spcAft>
                <a:spcPts val="400"/>
              </a:spcAft>
            </a:pPr>
            <a:r>
              <a:rPr lang="en-US" sz="1200" baseline="30000">
                <a:latin typeface="Arial" pitchFamily="34" charset="0"/>
              </a:rPr>
              <a:t>2</a:t>
            </a:r>
            <a:r>
              <a:rPr lang="en-US" sz="1200">
                <a:latin typeface="Arial" pitchFamily="34" charset="0"/>
              </a:rPr>
              <a:t> Origin of TA (not focused on health) in 1965: US Congressman Daddario; first “experimental” HTA by National Academy of Engineering in 1969 (multiphasic screening); Office of Technology Assessment published first HTA in 1974</a:t>
            </a:r>
          </a:p>
          <a:p>
            <a:pPr marL="127000" indent="-127000" defTabSz="1019175" eaLnBrk="1" hangingPunct="1">
              <a:spcAft>
                <a:spcPts val="400"/>
              </a:spcAft>
            </a:pPr>
            <a:r>
              <a:rPr lang="en-US" sz="1200" baseline="30000">
                <a:latin typeface="Arial" pitchFamily="34" charset="0"/>
              </a:rPr>
              <a:t>3</a:t>
            </a:r>
            <a:r>
              <a:rPr lang="en-US" sz="1200">
                <a:latin typeface="Arial" pitchFamily="34" charset="0"/>
              </a:rPr>
              <a:t> Patient Outcomes Assessment Research Program (later, PORTs) initiated by NCHSR (later renamed AHCPR; now AHRQ) in 1986 (“promote research with respect to patient outcomes of selected medical treatments and surgical procedures for the purpose of assessing their appropriateness, necessity and effectiveness “)</a:t>
            </a:r>
          </a:p>
          <a:p>
            <a:pPr marL="127000" indent="-127000" defTabSz="1019175" eaLnBrk="1" hangingPunct="1">
              <a:spcAft>
                <a:spcPts val="400"/>
              </a:spcAft>
            </a:pPr>
            <a:r>
              <a:rPr lang="en-US" sz="1200" baseline="30000">
                <a:latin typeface="Arial" pitchFamily="34" charset="0"/>
              </a:rPr>
              <a:t>4</a:t>
            </a:r>
            <a:r>
              <a:rPr lang="en-US" sz="1200">
                <a:latin typeface="Arial" pitchFamily="34" charset="0"/>
              </a:rPr>
              <a:t> HCFA (later renamed CMS) Effectiveness Initiative: 1988</a:t>
            </a:r>
          </a:p>
          <a:p>
            <a:pPr marL="127000" indent="-127000" defTabSz="1019175" eaLnBrk="1" hangingPunct="1">
              <a:spcAft>
                <a:spcPts val="400"/>
              </a:spcAft>
            </a:pPr>
            <a:r>
              <a:rPr lang="en-US" sz="1200" baseline="30000">
                <a:latin typeface="Arial" pitchFamily="34" charset="0"/>
              </a:rPr>
              <a:t>5</a:t>
            </a:r>
            <a:r>
              <a:rPr lang="en-US" sz="1200">
                <a:latin typeface="Arial" pitchFamily="34" charset="0"/>
              </a:rPr>
              <a:t> Early published appearance of “pharmacoeconomics”: Bootman et al. 1989</a:t>
            </a:r>
          </a:p>
          <a:p>
            <a:pPr marL="127000" indent="-127000" defTabSz="1019175" eaLnBrk="1" hangingPunct="1">
              <a:spcAft>
                <a:spcPts val="400"/>
              </a:spcAft>
            </a:pPr>
            <a:r>
              <a:rPr lang="en-US" sz="1200" baseline="30000">
                <a:latin typeface="Arial" pitchFamily="34" charset="0"/>
              </a:rPr>
              <a:t>6</a:t>
            </a:r>
            <a:r>
              <a:rPr lang="en-US" sz="1200">
                <a:latin typeface="Arial" pitchFamily="34" charset="0"/>
              </a:rPr>
              <a:t> “Evidence-based”: Eddy 1990; “Evidence-based medicine”: Guyatt et al. 1992</a:t>
            </a:r>
          </a:p>
          <a:p>
            <a:pPr marL="127000" indent="-127000" defTabSz="1019175" eaLnBrk="1" hangingPunct="1">
              <a:spcAft>
                <a:spcPts val="400"/>
              </a:spcAft>
            </a:pPr>
            <a:r>
              <a:rPr lang="en-US" sz="1200" baseline="30000">
                <a:latin typeface="Arial" pitchFamily="34" charset="0"/>
              </a:rPr>
              <a:t>7</a:t>
            </a:r>
            <a:r>
              <a:rPr lang="en-US" sz="1200">
                <a:latin typeface="Arial" pitchFamily="34" charset="0"/>
              </a:rPr>
              <a:t> Medicare Prescription Drug, Improvement, and Modernization Act of 2003 (MMA) specifies AHRQ role in “comparative clinical effectiveness”; American Recovery and Reinvestment Act of 2009 (ARRA) authorizes major national investment in CER</a:t>
            </a:r>
          </a:p>
          <a:p>
            <a:pPr marL="127000" indent="-127000" defTabSz="1019175" eaLnBrk="1" hangingPunct="1">
              <a:spcAft>
                <a:spcPts val="600"/>
              </a:spcAft>
            </a:pPr>
            <a:r>
              <a:rPr lang="en-US" sz="1200" baseline="30000">
                <a:latin typeface="Arial" pitchFamily="34" charset="0"/>
              </a:rPr>
              <a:t>8</a:t>
            </a:r>
            <a:r>
              <a:rPr lang="en-US" sz="1200">
                <a:latin typeface="Arial" pitchFamily="34" charset="0"/>
              </a:rPr>
              <a:t> CMS draft guidance in 2005; formalized in 2006. Medicare and other payers began linking coverage to clinical research in 1990s</a:t>
            </a:r>
          </a:p>
          <a:p>
            <a:pPr marL="127000" indent="-127000" defTabSz="1019175"/>
            <a:r>
              <a:rPr lang="en-US" sz="1200">
                <a:latin typeface="Arial" pitchFamily="34" charset="0"/>
              </a:rPr>
              <a:t>			              Source: C. Goodman  © 2009 The Lewin Group</a:t>
            </a:r>
          </a:p>
        </p:txBody>
      </p:sp>
      <p:grpSp>
        <p:nvGrpSpPr>
          <p:cNvPr id="19461" name="Group 4"/>
          <p:cNvGrpSpPr>
            <a:grpSpLocks/>
          </p:cNvGrpSpPr>
          <p:nvPr/>
        </p:nvGrpSpPr>
        <p:grpSpPr bwMode="auto">
          <a:xfrm>
            <a:off x="0" y="1295400"/>
            <a:ext cx="9840913" cy="3013075"/>
            <a:chOff x="0" y="895"/>
            <a:chExt cx="6199" cy="1898"/>
          </a:xfrm>
        </p:grpSpPr>
        <p:sp>
          <p:nvSpPr>
            <p:cNvPr id="19463" name="Line 5"/>
            <p:cNvSpPr>
              <a:spLocks noChangeShapeType="1"/>
            </p:cNvSpPr>
            <p:nvPr/>
          </p:nvSpPr>
          <p:spPr bwMode="auto">
            <a:xfrm flipV="1">
              <a:off x="816" y="1975"/>
              <a:ext cx="5203" cy="7"/>
            </a:xfrm>
            <a:prstGeom prst="line">
              <a:avLst/>
            </a:prstGeom>
            <a:noFill/>
            <a:ln w="28575">
              <a:solidFill>
                <a:schemeClr val="tx1"/>
              </a:solidFill>
              <a:round/>
              <a:headEnd type="none" w="lg" len="lg"/>
              <a:tailEnd type="triangle" w="med" len="med"/>
            </a:ln>
            <a:effectLst/>
          </p:spPr>
          <p:txBody>
            <a:bodyPr/>
            <a:lstStyle/>
            <a:p>
              <a:endParaRPr lang="en-US"/>
            </a:p>
          </p:txBody>
        </p:sp>
        <p:sp>
          <p:nvSpPr>
            <p:cNvPr id="19464" name="Line 6"/>
            <p:cNvSpPr>
              <a:spLocks noChangeShapeType="1"/>
            </p:cNvSpPr>
            <p:nvPr/>
          </p:nvSpPr>
          <p:spPr bwMode="auto">
            <a:xfrm>
              <a:off x="912" y="1896"/>
              <a:ext cx="0" cy="163"/>
            </a:xfrm>
            <a:prstGeom prst="line">
              <a:avLst/>
            </a:prstGeom>
            <a:noFill/>
            <a:ln w="9525">
              <a:solidFill>
                <a:schemeClr val="tx1"/>
              </a:solidFill>
              <a:round/>
              <a:headEnd/>
              <a:tailEnd/>
            </a:ln>
            <a:effectLst/>
          </p:spPr>
          <p:txBody>
            <a:bodyPr/>
            <a:lstStyle/>
            <a:p>
              <a:endParaRPr lang="en-US"/>
            </a:p>
          </p:txBody>
        </p:sp>
        <p:sp>
          <p:nvSpPr>
            <p:cNvPr id="19465" name="Text Box 7"/>
            <p:cNvSpPr txBox="1">
              <a:spLocks noChangeArrowheads="1"/>
            </p:cNvSpPr>
            <p:nvPr/>
          </p:nvSpPr>
          <p:spPr bwMode="auto">
            <a:xfrm>
              <a:off x="706" y="2047"/>
              <a:ext cx="412" cy="218"/>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1970</a:t>
              </a:r>
            </a:p>
          </p:txBody>
        </p:sp>
        <p:sp>
          <p:nvSpPr>
            <p:cNvPr id="19466" name="Line 8"/>
            <p:cNvSpPr>
              <a:spLocks noChangeShapeType="1"/>
            </p:cNvSpPr>
            <p:nvPr/>
          </p:nvSpPr>
          <p:spPr bwMode="auto">
            <a:xfrm>
              <a:off x="2110" y="1896"/>
              <a:ext cx="0" cy="163"/>
            </a:xfrm>
            <a:prstGeom prst="line">
              <a:avLst/>
            </a:prstGeom>
            <a:noFill/>
            <a:ln w="9525">
              <a:solidFill>
                <a:schemeClr val="tx1"/>
              </a:solidFill>
              <a:round/>
              <a:headEnd/>
              <a:tailEnd/>
            </a:ln>
            <a:effectLst/>
          </p:spPr>
          <p:txBody>
            <a:bodyPr/>
            <a:lstStyle/>
            <a:p>
              <a:endParaRPr lang="en-US"/>
            </a:p>
          </p:txBody>
        </p:sp>
        <p:sp>
          <p:nvSpPr>
            <p:cNvPr id="19467" name="Text Box 9"/>
            <p:cNvSpPr txBox="1">
              <a:spLocks noChangeArrowheads="1"/>
            </p:cNvSpPr>
            <p:nvPr/>
          </p:nvSpPr>
          <p:spPr bwMode="auto">
            <a:xfrm>
              <a:off x="1906" y="2059"/>
              <a:ext cx="412" cy="219"/>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1980</a:t>
              </a:r>
            </a:p>
          </p:txBody>
        </p:sp>
        <p:sp>
          <p:nvSpPr>
            <p:cNvPr id="19468" name="Line 10"/>
            <p:cNvSpPr>
              <a:spLocks noChangeShapeType="1"/>
            </p:cNvSpPr>
            <p:nvPr/>
          </p:nvSpPr>
          <p:spPr bwMode="auto">
            <a:xfrm>
              <a:off x="3314" y="1875"/>
              <a:ext cx="0" cy="163"/>
            </a:xfrm>
            <a:prstGeom prst="line">
              <a:avLst/>
            </a:prstGeom>
            <a:noFill/>
            <a:ln w="9525">
              <a:solidFill>
                <a:schemeClr val="tx1"/>
              </a:solidFill>
              <a:round/>
              <a:headEnd/>
              <a:tailEnd/>
            </a:ln>
            <a:effectLst/>
          </p:spPr>
          <p:txBody>
            <a:bodyPr/>
            <a:lstStyle/>
            <a:p>
              <a:endParaRPr lang="en-US"/>
            </a:p>
          </p:txBody>
        </p:sp>
        <p:sp>
          <p:nvSpPr>
            <p:cNvPr id="19469" name="Line 11"/>
            <p:cNvSpPr>
              <a:spLocks noChangeShapeType="1"/>
            </p:cNvSpPr>
            <p:nvPr/>
          </p:nvSpPr>
          <p:spPr bwMode="auto">
            <a:xfrm>
              <a:off x="4510" y="1896"/>
              <a:ext cx="0" cy="163"/>
            </a:xfrm>
            <a:prstGeom prst="line">
              <a:avLst/>
            </a:prstGeom>
            <a:noFill/>
            <a:ln w="9525">
              <a:solidFill>
                <a:schemeClr val="tx1"/>
              </a:solidFill>
              <a:round/>
              <a:headEnd/>
              <a:tailEnd/>
            </a:ln>
            <a:effectLst/>
          </p:spPr>
          <p:txBody>
            <a:bodyPr/>
            <a:lstStyle/>
            <a:p>
              <a:endParaRPr lang="en-US"/>
            </a:p>
          </p:txBody>
        </p:sp>
        <p:sp>
          <p:nvSpPr>
            <p:cNvPr id="19470" name="Text Box 12"/>
            <p:cNvSpPr txBox="1">
              <a:spLocks noChangeArrowheads="1"/>
            </p:cNvSpPr>
            <p:nvPr/>
          </p:nvSpPr>
          <p:spPr bwMode="auto">
            <a:xfrm>
              <a:off x="4306" y="2059"/>
              <a:ext cx="411" cy="219"/>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2000</a:t>
              </a:r>
            </a:p>
          </p:txBody>
        </p:sp>
        <p:sp>
          <p:nvSpPr>
            <p:cNvPr id="19471" name="Line 13"/>
            <p:cNvSpPr>
              <a:spLocks noChangeShapeType="1"/>
            </p:cNvSpPr>
            <p:nvPr/>
          </p:nvSpPr>
          <p:spPr bwMode="auto">
            <a:xfrm>
              <a:off x="5701" y="1896"/>
              <a:ext cx="0" cy="163"/>
            </a:xfrm>
            <a:prstGeom prst="line">
              <a:avLst/>
            </a:prstGeom>
            <a:noFill/>
            <a:ln w="9525">
              <a:solidFill>
                <a:schemeClr val="tx1"/>
              </a:solidFill>
              <a:round/>
              <a:headEnd/>
              <a:tailEnd/>
            </a:ln>
            <a:effectLst/>
          </p:spPr>
          <p:txBody>
            <a:bodyPr/>
            <a:lstStyle/>
            <a:p>
              <a:endParaRPr lang="en-US"/>
            </a:p>
          </p:txBody>
        </p:sp>
        <p:sp>
          <p:nvSpPr>
            <p:cNvPr id="19472" name="Text Box 14"/>
            <p:cNvSpPr txBox="1">
              <a:spLocks noChangeArrowheads="1"/>
            </p:cNvSpPr>
            <p:nvPr/>
          </p:nvSpPr>
          <p:spPr bwMode="auto">
            <a:xfrm>
              <a:off x="5497" y="2059"/>
              <a:ext cx="412" cy="219"/>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2010</a:t>
              </a:r>
            </a:p>
          </p:txBody>
        </p:sp>
        <p:sp>
          <p:nvSpPr>
            <p:cNvPr id="19473" name="Text Box 15"/>
            <p:cNvSpPr txBox="1">
              <a:spLocks noChangeArrowheads="1"/>
            </p:cNvSpPr>
            <p:nvPr/>
          </p:nvSpPr>
          <p:spPr bwMode="auto">
            <a:xfrm>
              <a:off x="984" y="1118"/>
              <a:ext cx="1272" cy="497"/>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dirty="0">
                  <a:solidFill>
                    <a:schemeClr val="accent2"/>
                  </a:solidFill>
                  <a:latin typeface="Arial" pitchFamily="34" charset="0"/>
                </a:rPr>
                <a:t>Health Technology</a:t>
              </a:r>
              <a:br>
                <a:rPr lang="en-US" sz="1600" b="1" dirty="0">
                  <a:solidFill>
                    <a:schemeClr val="accent2"/>
                  </a:solidFill>
                  <a:latin typeface="Arial" pitchFamily="34" charset="0"/>
                </a:rPr>
              </a:br>
              <a:r>
                <a:rPr lang="en-US" sz="1600" b="1" dirty="0">
                  <a:solidFill>
                    <a:schemeClr val="accent2"/>
                  </a:solidFill>
                  <a:latin typeface="Arial" pitchFamily="34" charset="0"/>
                </a:rPr>
                <a:t>Assessment</a:t>
              </a:r>
              <a:r>
                <a:rPr lang="en-US" sz="1600" b="1" baseline="30000" dirty="0">
                  <a:solidFill>
                    <a:schemeClr val="accent2"/>
                  </a:solidFill>
                  <a:latin typeface="Arial" pitchFamily="34" charset="0"/>
                </a:rPr>
                <a:t>2</a:t>
              </a:r>
              <a:r>
                <a:rPr lang="en-US" sz="1600" b="1" dirty="0">
                  <a:solidFill>
                    <a:schemeClr val="accent2"/>
                  </a:solidFill>
                  <a:latin typeface="Arial" pitchFamily="34" charset="0"/>
                </a:rPr>
                <a:t/>
              </a:r>
              <a:br>
                <a:rPr lang="en-US" sz="1600" b="1" dirty="0">
                  <a:solidFill>
                    <a:schemeClr val="accent2"/>
                  </a:solidFill>
                  <a:latin typeface="Arial" pitchFamily="34" charset="0"/>
                </a:rPr>
              </a:br>
              <a:r>
                <a:rPr lang="en-US" sz="1300" b="1" dirty="0">
                  <a:solidFill>
                    <a:schemeClr val="accent2"/>
                  </a:solidFill>
                  <a:latin typeface="Arial" pitchFamily="34" charset="0"/>
                </a:rPr>
                <a:t>(1974)</a:t>
              </a:r>
            </a:p>
          </p:txBody>
        </p:sp>
        <p:sp>
          <p:nvSpPr>
            <p:cNvPr id="14354" name="Line 16"/>
            <p:cNvSpPr>
              <a:spLocks noChangeShapeType="1"/>
            </p:cNvSpPr>
            <p:nvPr/>
          </p:nvSpPr>
          <p:spPr bwMode="auto">
            <a:xfrm flipH="1">
              <a:off x="2784" y="1651"/>
              <a:ext cx="158" cy="326"/>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19475" name="Text Box 17"/>
            <p:cNvSpPr txBox="1">
              <a:spLocks noChangeArrowheads="1"/>
            </p:cNvSpPr>
            <p:nvPr/>
          </p:nvSpPr>
          <p:spPr bwMode="auto">
            <a:xfrm>
              <a:off x="1913" y="1447"/>
              <a:ext cx="1425" cy="343"/>
            </a:xfrm>
            <a:prstGeom prst="rect">
              <a:avLst/>
            </a:prstGeom>
            <a:noFill/>
            <a:ln w="9525">
              <a:noFill/>
              <a:miter lim="800000"/>
              <a:headEnd/>
              <a:tailEnd/>
            </a:ln>
            <a:effectLst/>
          </p:spPr>
          <p:txBody>
            <a:bodyPr lIns="101704" tIns="50853" rIns="101704" bIns="50853">
              <a:spAutoFit/>
            </a:bodyPr>
            <a:lstStyle/>
            <a:p>
              <a:pPr algn="ctr" defTabSz="1019175" eaLnBrk="1" hangingPunct="1"/>
              <a:r>
                <a:rPr lang="en-US" sz="1600" b="1" dirty="0">
                  <a:solidFill>
                    <a:schemeClr val="accent2"/>
                  </a:solidFill>
                  <a:latin typeface="Arial" pitchFamily="34" charset="0"/>
                </a:rPr>
                <a:t>Outcomes Research</a:t>
              </a:r>
              <a:r>
                <a:rPr lang="en-US" sz="1600" b="1" baseline="30000" dirty="0">
                  <a:solidFill>
                    <a:schemeClr val="accent2"/>
                  </a:solidFill>
                  <a:latin typeface="Arial" pitchFamily="34" charset="0"/>
                </a:rPr>
                <a:t>3</a:t>
              </a:r>
              <a:r>
                <a:rPr lang="en-US" sz="1600" b="1" dirty="0">
                  <a:solidFill>
                    <a:schemeClr val="accent2"/>
                  </a:solidFill>
                  <a:latin typeface="Arial" pitchFamily="34" charset="0"/>
                </a:rPr>
                <a:t/>
              </a:r>
              <a:br>
                <a:rPr lang="en-US" sz="1600" b="1" dirty="0">
                  <a:solidFill>
                    <a:schemeClr val="accent2"/>
                  </a:solidFill>
                  <a:latin typeface="Arial" pitchFamily="34" charset="0"/>
                </a:rPr>
              </a:br>
              <a:r>
                <a:rPr lang="en-US" sz="1300" b="1" dirty="0">
                  <a:solidFill>
                    <a:schemeClr val="accent2"/>
                  </a:solidFill>
                  <a:latin typeface="Arial" pitchFamily="34" charset="0"/>
                </a:rPr>
                <a:t>(1986)</a:t>
              </a:r>
            </a:p>
          </p:txBody>
        </p:sp>
        <p:sp>
          <p:nvSpPr>
            <p:cNvPr id="14356" name="Line 18"/>
            <p:cNvSpPr>
              <a:spLocks noChangeShapeType="1"/>
            </p:cNvSpPr>
            <p:nvPr/>
          </p:nvSpPr>
          <p:spPr bwMode="auto">
            <a:xfrm flipH="1">
              <a:off x="2963" y="1977"/>
              <a:ext cx="157" cy="336"/>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19477" name="Text Box 19"/>
            <p:cNvSpPr txBox="1">
              <a:spLocks noChangeArrowheads="1"/>
            </p:cNvSpPr>
            <p:nvPr/>
          </p:nvSpPr>
          <p:spPr bwMode="auto">
            <a:xfrm>
              <a:off x="2064" y="2291"/>
              <a:ext cx="1169" cy="497"/>
            </a:xfrm>
            <a:prstGeom prst="rect">
              <a:avLst/>
            </a:prstGeom>
            <a:noFill/>
            <a:ln w="9525">
              <a:noFill/>
              <a:miter lim="800000"/>
              <a:headEnd/>
              <a:tailEnd/>
            </a:ln>
            <a:effectLst/>
          </p:spPr>
          <p:txBody>
            <a:bodyPr lIns="101704" tIns="50853" rIns="101704" bIns="50853">
              <a:spAutoFit/>
            </a:bodyPr>
            <a:lstStyle/>
            <a:p>
              <a:pPr algn="ctr" defTabSz="1019175" eaLnBrk="1" hangingPunct="1"/>
              <a:r>
                <a:rPr lang="en-US" sz="1600" b="1">
                  <a:solidFill>
                    <a:schemeClr val="accent2"/>
                  </a:solidFill>
                  <a:latin typeface="Arial" pitchFamily="34" charset="0"/>
                </a:rPr>
                <a:t>Effectiveness Research</a:t>
              </a:r>
              <a:r>
                <a:rPr lang="en-US" sz="1600" b="1" baseline="30000">
                  <a:solidFill>
                    <a:schemeClr val="accent2"/>
                  </a:solidFill>
                  <a:latin typeface="Arial" pitchFamily="34" charset="0"/>
                </a:rPr>
                <a:t>4</a:t>
              </a:r>
              <a:r>
                <a:rPr lang="en-US" sz="1600" b="1">
                  <a:solidFill>
                    <a:schemeClr val="accent2"/>
                  </a:solidFill>
                  <a:latin typeface="Arial" pitchFamily="34" charset="0"/>
                </a:rPr>
                <a:t/>
              </a:r>
              <a:br>
                <a:rPr lang="en-US" sz="1600" b="1">
                  <a:solidFill>
                    <a:schemeClr val="accent2"/>
                  </a:solidFill>
                  <a:latin typeface="Arial" pitchFamily="34" charset="0"/>
                </a:rPr>
              </a:br>
              <a:r>
                <a:rPr lang="en-US" sz="1300" b="1">
                  <a:solidFill>
                    <a:schemeClr val="accent2"/>
                  </a:solidFill>
                  <a:latin typeface="Arial" pitchFamily="34" charset="0"/>
                </a:rPr>
                <a:t>(1988)</a:t>
              </a:r>
            </a:p>
          </p:txBody>
        </p:sp>
        <p:sp>
          <p:nvSpPr>
            <p:cNvPr id="14358" name="Line 20"/>
            <p:cNvSpPr>
              <a:spLocks noChangeShapeType="1"/>
            </p:cNvSpPr>
            <p:nvPr/>
          </p:nvSpPr>
          <p:spPr bwMode="auto">
            <a:xfrm flipH="1">
              <a:off x="3211" y="1243"/>
              <a:ext cx="362" cy="734"/>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19479" name="Text Box 21"/>
            <p:cNvSpPr txBox="1">
              <a:spLocks noChangeArrowheads="1"/>
            </p:cNvSpPr>
            <p:nvPr/>
          </p:nvSpPr>
          <p:spPr bwMode="auto">
            <a:xfrm>
              <a:off x="2832" y="895"/>
              <a:ext cx="1463" cy="343"/>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dirty="0">
                  <a:solidFill>
                    <a:schemeClr val="accent2"/>
                  </a:solidFill>
                  <a:latin typeface="Arial" pitchFamily="34" charset="0"/>
                </a:rPr>
                <a:t>Pharmacoeconomics</a:t>
              </a:r>
              <a:r>
                <a:rPr lang="en-US" sz="1600" b="1" baseline="30000" dirty="0">
                  <a:solidFill>
                    <a:schemeClr val="accent2"/>
                  </a:solidFill>
                  <a:latin typeface="Arial" pitchFamily="34" charset="0"/>
                </a:rPr>
                <a:t>5</a:t>
              </a:r>
              <a:r>
                <a:rPr lang="en-US" sz="1600" b="1" dirty="0">
                  <a:solidFill>
                    <a:schemeClr val="accent2"/>
                  </a:solidFill>
                  <a:latin typeface="Arial" pitchFamily="34" charset="0"/>
                </a:rPr>
                <a:t/>
              </a:r>
              <a:br>
                <a:rPr lang="en-US" sz="1600" b="1" dirty="0">
                  <a:solidFill>
                    <a:schemeClr val="accent2"/>
                  </a:solidFill>
                  <a:latin typeface="Arial" pitchFamily="34" charset="0"/>
                </a:rPr>
              </a:br>
              <a:r>
                <a:rPr lang="en-US" sz="1300" b="1" dirty="0">
                  <a:solidFill>
                    <a:schemeClr val="accent2"/>
                  </a:solidFill>
                  <a:latin typeface="Arial" pitchFamily="34" charset="0"/>
                </a:rPr>
                <a:t>(1989)</a:t>
              </a:r>
            </a:p>
          </p:txBody>
        </p:sp>
        <p:sp>
          <p:nvSpPr>
            <p:cNvPr id="19480" name="Text Box 22"/>
            <p:cNvSpPr txBox="1">
              <a:spLocks noChangeArrowheads="1"/>
            </p:cNvSpPr>
            <p:nvPr/>
          </p:nvSpPr>
          <p:spPr bwMode="auto">
            <a:xfrm>
              <a:off x="3412" y="1485"/>
              <a:ext cx="1100" cy="497"/>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solidFill>
                    <a:schemeClr val="accent2"/>
                  </a:solidFill>
                  <a:latin typeface="Arial" pitchFamily="34" charset="0"/>
                </a:rPr>
                <a:t>Evidence-based</a:t>
              </a:r>
              <a:br>
                <a:rPr lang="en-US" sz="1600" b="1">
                  <a:solidFill>
                    <a:schemeClr val="accent2"/>
                  </a:solidFill>
                  <a:latin typeface="Arial" pitchFamily="34" charset="0"/>
                </a:rPr>
              </a:br>
              <a:r>
                <a:rPr lang="en-US" sz="1600" b="1">
                  <a:solidFill>
                    <a:schemeClr val="accent2"/>
                  </a:solidFill>
                  <a:latin typeface="Arial" pitchFamily="34" charset="0"/>
                </a:rPr>
                <a:t>Medicine</a:t>
              </a:r>
              <a:r>
                <a:rPr lang="en-US" sz="1600" b="1" baseline="30000">
                  <a:solidFill>
                    <a:schemeClr val="accent2"/>
                  </a:solidFill>
                  <a:latin typeface="Arial" pitchFamily="34" charset="0"/>
                </a:rPr>
                <a:t>6</a:t>
              </a:r>
              <a:r>
                <a:rPr lang="en-US" sz="1600" b="1">
                  <a:solidFill>
                    <a:schemeClr val="accent2"/>
                  </a:solidFill>
                  <a:latin typeface="Arial" pitchFamily="34" charset="0"/>
                </a:rPr>
                <a:t/>
              </a:r>
              <a:br>
                <a:rPr lang="en-US" sz="1600" b="1">
                  <a:solidFill>
                    <a:schemeClr val="accent2"/>
                  </a:solidFill>
                  <a:latin typeface="Arial" pitchFamily="34" charset="0"/>
                </a:rPr>
              </a:br>
              <a:r>
                <a:rPr lang="en-US" sz="1300" b="1">
                  <a:solidFill>
                    <a:schemeClr val="accent2"/>
                  </a:solidFill>
                  <a:latin typeface="Arial" pitchFamily="34" charset="0"/>
                </a:rPr>
                <a:t>(1990)</a:t>
              </a:r>
            </a:p>
          </p:txBody>
        </p:sp>
        <p:sp>
          <p:nvSpPr>
            <p:cNvPr id="19481" name="Text Box 23"/>
            <p:cNvSpPr txBox="1">
              <a:spLocks noChangeArrowheads="1"/>
            </p:cNvSpPr>
            <p:nvPr/>
          </p:nvSpPr>
          <p:spPr bwMode="auto">
            <a:xfrm>
              <a:off x="4615" y="1233"/>
              <a:ext cx="1584" cy="497"/>
            </a:xfrm>
            <a:prstGeom prst="rect">
              <a:avLst/>
            </a:prstGeom>
            <a:noFill/>
            <a:ln w="9525">
              <a:noFill/>
              <a:miter lim="800000"/>
              <a:headEnd/>
              <a:tailEnd/>
            </a:ln>
            <a:effectLst/>
          </p:spPr>
          <p:txBody>
            <a:bodyPr lIns="101704" tIns="50853" rIns="101704" bIns="50853">
              <a:spAutoFit/>
            </a:bodyPr>
            <a:lstStyle/>
            <a:p>
              <a:pPr algn="ctr" defTabSz="1019175" eaLnBrk="1" hangingPunct="1"/>
              <a:r>
                <a:rPr lang="en-US" sz="1600" b="1">
                  <a:solidFill>
                    <a:schemeClr val="accent2"/>
                  </a:solidFill>
                  <a:latin typeface="Arial" pitchFamily="34" charset="0"/>
                </a:rPr>
                <a:t>Coverage with</a:t>
              </a:r>
              <a:br>
                <a:rPr lang="en-US" sz="1600" b="1">
                  <a:solidFill>
                    <a:schemeClr val="accent2"/>
                  </a:solidFill>
                  <a:latin typeface="Arial" pitchFamily="34" charset="0"/>
                </a:rPr>
              </a:br>
              <a:r>
                <a:rPr lang="en-US" sz="1600" b="1">
                  <a:solidFill>
                    <a:schemeClr val="accent2"/>
                  </a:solidFill>
                  <a:latin typeface="Arial" pitchFamily="34" charset="0"/>
                </a:rPr>
                <a:t>Evidence Development</a:t>
              </a:r>
              <a:r>
                <a:rPr lang="en-US" sz="1600" b="1" baseline="30000">
                  <a:solidFill>
                    <a:schemeClr val="accent2"/>
                  </a:solidFill>
                  <a:latin typeface="Arial" pitchFamily="34" charset="0"/>
                </a:rPr>
                <a:t>8</a:t>
              </a:r>
              <a:r>
                <a:rPr lang="en-US" sz="1600" b="1">
                  <a:solidFill>
                    <a:schemeClr val="accent2"/>
                  </a:solidFill>
                  <a:latin typeface="Arial" pitchFamily="34" charset="0"/>
                </a:rPr>
                <a:t/>
              </a:r>
              <a:br>
                <a:rPr lang="en-US" sz="1600" b="1">
                  <a:solidFill>
                    <a:schemeClr val="accent2"/>
                  </a:solidFill>
                  <a:latin typeface="Arial" pitchFamily="34" charset="0"/>
                </a:rPr>
              </a:br>
              <a:r>
                <a:rPr lang="en-US" sz="1300" b="1">
                  <a:solidFill>
                    <a:schemeClr val="accent2"/>
                  </a:solidFill>
                  <a:latin typeface="Arial" pitchFamily="34" charset="0"/>
                </a:rPr>
                <a:t>(2006)</a:t>
              </a:r>
            </a:p>
          </p:txBody>
        </p:sp>
        <p:sp>
          <p:nvSpPr>
            <p:cNvPr id="19482" name="Text Box 24"/>
            <p:cNvSpPr txBox="1">
              <a:spLocks noChangeArrowheads="1"/>
            </p:cNvSpPr>
            <p:nvPr/>
          </p:nvSpPr>
          <p:spPr bwMode="auto">
            <a:xfrm>
              <a:off x="4037" y="2304"/>
              <a:ext cx="1765" cy="372"/>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solidFill>
                    <a:schemeClr val="accent2"/>
                  </a:solidFill>
                  <a:latin typeface="Arial" pitchFamily="34" charset="0"/>
                </a:rPr>
                <a:t>Comparative Effectiveness</a:t>
              </a:r>
              <a:br>
                <a:rPr lang="en-US" sz="1600" b="1">
                  <a:solidFill>
                    <a:schemeClr val="accent2"/>
                  </a:solidFill>
                  <a:latin typeface="Arial" pitchFamily="34" charset="0"/>
                </a:rPr>
              </a:br>
              <a:r>
                <a:rPr lang="en-US" sz="1600" b="1">
                  <a:solidFill>
                    <a:schemeClr val="accent2"/>
                  </a:solidFill>
                  <a:latin typeface="Arial" pitchFamily="34" charset="0"/>
                </a:rPr>
                <a:t>Research</a:t>
              </a:r>
              <a:r>
                <a:rPr lang="en-US" sz="1600" b="1" baseline="30000">
                  <a:solidFill>
                    <a:schemeClr val="accent2"/>
                  </a:solidFill>
                  <a:latin typeface="Arial" pitchFamily="34" charset="0"/>
                </a:rPr>
                <a:t>7 </a:t>
              </a:r>
              <a:r>
                <a:rPr lang="en-US" sz="1300" b="1">
                  <a:solidFill>
                    <a:schemeClr val="accent2"/>
                  </a:solidFill>
                  <a:latin typeface="Arial" pitchFamily="34" charset="0"/>
                </a:rPr>
                <a:t>(2003, 2009)</a:t>
              </a:r>
            </a:p>
          </p:txBody>
        </p:sp>
        <p:sp>
          <p:nvSpPr>
            <p:cNvPr id="14363" name="Line 25"/>
            <p:cNvSpPr>
              <a:spLocks noChangeShapeType="1"/>
            </p:cNvSpPr>
            <p:nvPr/>
          </p:nvSpPr>
          <p:spPr bwMode="auto">
            <a:xfrm flipH="1">
              <a:off x="1440" y="1651"/>
              <a:ext cx="158" cy="326"/>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14364" name="Line 26"/>
            <p:cNvSpPr>
              <a:spLocks noChangeShapeType="1"/>
            </p:cNvSpPr>
            <p:nvPr/>
          </p:nvSpPr>
          <p:spPr bwMode="auto">
            <a:xfrm flipH="1">
              <a:off x="3312" y="1732"/>
              <a:ext cx="123" cy="245"/>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14365" name="Line 27"/>
            <p:cNvSpPr>
              <a:spLocks noChangeShapeType="1"/>
            </p:cNvSpPr>
            <p:nvPr/>
          </p:nvSpPr>
          <p:spPr bwMode="auto">
            <a:xfrm flipH="1">
              <a:off x="4738" y="1977"/>
              <a:ext cx="158" cy="327"/>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14366" name="Line 28"/>
            <p:cNvSpPr>
              <a:spLocks noChangeShapeType="1"/>
            </p:cNvSpPr>
            <p:nvPr/>
          </p:nvSpPr>
          <p:spPr bwMode="auto">
            <a:xfrm flipH="1">
              <a:off x="5328" y="1732"/>
              <a:ext cx="123" cy="245"/>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19487" name="Text Box 29"/>
            <p:cNvSpPr txBox="1">
              <a:spLocks noChangeArrowheads="1"/>
            </p:cNvSpPr>
            <p:nvPr/>
          </p:nvSpPr>
          <p:spPr bwMode="auto">
            <a:xfrm>
              <a:off x="3106" y="2059"/>
              <a:ext cx="412" cy="219"/>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1990</a:t>
              </a:r>
            </a:p>
          </p:txBody>
        </p:sp>
        <p:sp>
          <p:nvSpPr>
            <p:cNvPr id="19488" name="Line 30"/>
            <p:cNvSpPr>
              <a:spLocks noChangeShapeType="1"/>
            </p:cNvSpPr>
            <p:nvPr/>
          </p:nvSpPr>
          <p:spPr bwMode="auto">
            <a:xfrm flipH="1">
              <a:off x="672" y="1934"/>
              <a:ext cx="96" cy="96"/>
            </a:xfrm>
            <a:prstGeom prst="line">
              <a:avLst/>
            </a:prstGeom>
            <a:noFill/>
            <a:ln w="12700">
              <a:solidFill>
                <a:schemeClr val="tx1"/>
              </a:solidFill>
              <a:round/>
              <a:headEnd/>
              <a:tailEnd/>
            </a:ln>
            <a:effectLst/>
          </p:spPr>
          <p:txBody>
            <a:bodyPr/>
            <a:lstStyle/>
            <a:p>
              <a:endParaRPr lang="en-US"/>
            </a:p>
          </p:txBody>
        </p:sp>
        <p:sp>
          <p:nvSpPr>
            <p:cNvPr id="19489" name="Line 31"/>
            <p:cNvSpPr>
              <a:spLocks noChangeShapeType="1"/>
            </p:cNvSpPr>
            <p:nvPr/>
          </p:nvSpPr>
          <p:spPr bwMode="auto">
            <a:xfrm flipH="1">
              <a:off x="144" y="1982"/>
              <a:ext cx="528" cy="0"/>
            </a:xfrm>
            <a:prstGeom prst="line">
              <a:avLst/>
            </a:prstGeom>
            <a:noFill/>
            <a:ln w="28575">
              <a:solidFill>
                <a:schemeClr val="tx1"/>
              </a:solidFill>
              <a:round/>
              <a:headEnd type="none" w="lg" len="lg"/>
              <a:tailEnd/>
            </a:ln>
            <a:effectLst/>
          </p:spPr>
          <p:txBody>
            <a:bodyPr/>
            <a:lstStyle/>
            <a:p>
              <a:endParaRPr lang="en-US"/>
            </a:p>
          </p:txBody>
        </p:sp>
        <p:sp>
          <p:nvSpPr>
            <p:cNvPr id="19490" name="Line 32"/>
            <p:cNvSpPr>
              <a:spLocks noChangeShapeType="1"/>
            </p:cNvSpPr>
            <p:nvPr/>
          </p:nvSpPr>
          <p:spPr bwMode="auto">
            <a:xfrm>
              <a:off x="204" y="1867"/>
              <a:ext cx="0" cy="163"/>
            </a:xfrm>
            <a:prstGeom prst="line">
              <a:avLst/>
            </a:prstGeom>
            <a:noFill/>
            <a:ln w="9525">
              <a:solidFill>
                <a:schemeClr val="tx1"/>
              </a:solidFill>
              <a:round/>
              <a:headEnd/>
              <a:tailEnd/>
            </a:ln>
            <a:effectLst/>
          </p:spPr>
          <p:txBody>
            <a:bodyPr/>
            <a:lstStyle/>
            <a:p>
              <a:endParaRPr lang="en-US"/>
            </a:p>
          </p:txBody>
        </p:sp>
        <p:sp>
          <p:nvSpPr>
            <p:cNvPr id="19491" name="Text Box 33"/>
            <p:cNvSpPr txBox="1">
              <a:spLocks noChangeArrowheads="1"/>
            </p:cNvSpPr>
            <p:nvPr/>
          </p:nvSpPr>
          <p:spPr bwMode="auto">
            <a:xfrm>
              <a:off x="0" y="2030"/>
              <a:ext cx="412" cy="219"/>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1940</a:t>
              </a:r>
            </a:p>
          </p:txBody>
        </p:sp>
        <p:sp>
          <p:nvSpPr>
            <p:cNvPr id="14372" name="Line 34"/>
            <p:cNvSpPr>
              <a:spLocks noChangeShapeType="1"/>
            </p:cNvSpPr>
            <p:nvPr/>
          </p:nvSpPr>
          <p:spPr bwMode="auto">
            <a:xfrm flipH="1">
              <a:off x="323" y="1982"/>
              <a:ext cx="157" cy="336"/>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19493" name="Text Box 35"/>
            <p:cNvSpPr txBox="1">
              <a:spLocks noChangeArrowheads="1"/>
            </p:cNvSpPr>
            <p:nvPr/>
          </p:nvSpPr>
          <p:spPr bwMode="auto">
            <a:xfrm>
              <a:off x="0" y="2296"/>
              <a:ext cx="1169" cy="497"/>
            </a:xfrm>
            <a:prstGeom prst="rect">
              <a:avLst/>
            </a:prstGeom>
            <a:noFill/>
            <a:ln w="9525">
              <a:noFill/>
              <a:miter lim="800000"/>
              <a:headEnd/>
              <a:tailEnd/>
            </a:ln>
            <a:effectLst/>
          </p:spPr>
          <p:txBody>
            <a:bodyPr lIns="101704" tIns="50853" rIns="101704" bIns="50853">
              <a:spAutoFit/>
            </a:bodyPr>
            <a:lstStyle/>
            <a:p>
              <a:pPr algn="ctr" defTabSz="1019175" eaLnBrk="1" hangingPunct="1"/>
              <a:r>
                <a:rPr lang="en-US" sz="1600" b="1">
                  <a:solidFill>
                    <a:schemeClr val="accent2"/>
                  </a:solidFill>
                  <a:latin typeface="Arial" pitchFamily="34" charset="0"/>
                </a:rPr>
                <a:t>1</a:t>
              </a:r>
              <a:r>
                <a:rPr lang="en-US" sz="1600" b="1" baseline="30000">
                  <a:solidFill>
                    <a:schemeClr val="accent2"/>
                  </a:solidFill>
                  <a:latin typeface="Arial" pitchFamily="34" charset="0"/>
                </a:rPr>
                <a:t>st</a:t>
              </a:r>
              <a:r>
                <a:rPr lang="en-US" sz="1600" b="1">
                  <a:solidFill>
                    <a:schemeClr val="accent2"/>
                  </a:solidFill>
                  <a:latin typeface="Arial" pitchFamily="34" charset="0"/>
                </a:rPr>
                <a:t> Randomized</a:t>
              </a:r>
              <a:br>
                <a:rPr lang="en-US" sz="1600" b="1">
                  <a:solidFill>
                    <a:schemeClr val="accent2"/>
                  </a:solidFill>
                  <a:latin typeface="Arial" pitchFamily="34" charset="0"/>
                </a:rPr>
              </a:br>
              <a:r>
                <a:rPr lang="en-US" sz="1600" b="1">
                  <a:solidFill>
                    <a:schemeClr val="accent2"/>
                  </a:solidFill>
                  <a:latin typeface="Arial" pitchFamily="34" charset="0"/>
                </a:rPr>
                <a:t>Control Trial</a:t>
              </a:r>
              <a:r>
                <a:rPr lang="en-US" sz="1600" b="1" baseline="30000">
                  <a:solidFill>
                    <a:schemeClr val="accent2"/>
                  </a:solidFill>
                  <a:latin typeface="Arial" pitchFamily="34" charset="0"/>
                </a:rPr>
                <a:t>1</a:t>
              </a:r>
              <a:r>
                <a:rPr lang="en-US" sz="1600" b="1">
                  <a:solidFill>
                    <a:schemeClr val="accent2"/>
                  </a:solidFill>
                  <a:latin typeface="Arial" pitchFamily="34" charset="0"/>
                </a:rPr>
                <a:t/>
              </a:r>
              <a:br>
                <a:rPr lang="en-US" sz="1600" b="1">
                  <a:solidFill>
                    <a:schemeClr val="accent2"/>
                  </a:solidFill>
                  <a:latin typeface="Arial" pitchFamily="34" charset="0"/>
                </a:rPr>
              </a:br>
              <a:r>
                <a:rPr lang="en-US" sz="1300" b="1">
                  <a:solidFill>
                    <a:schemeClr val="accent2"/>
                  </a:solidFill>
                  <a:latin typeface="Arial" pitchFamily="34" charset="0"/>
                </a:rPr>
                <a:t>(1948)</a:t>
              </a:r>
            </a:p>
          </p:txBody>
        </p:sp>
        <p:sp>
          <p:nvSpPr>
            <p:cNvPr id="19494" name="Line 36"/>
            <p:cNvSpPr>
              <a:spLocks noChangeShapeType="1"/>
            </p:cNvSpPr>
            <p:nvPr/>
          </p:nvSpPr>
          <p:spPr bwMode="auto">
            <a:xfrm flipH="1">
              <a:off x="720" y="1934"/>
              <a:ext cx="96" cy="96"/>
            </a:xfrm>
            <a:prstGeom prst="line">
              <a:avLst/>
            </a:prstGeom>
            <a:noFill/>
            <a:ln w="12700">
              <a:solidFill>
                <a:schemeClr val="tx1"/>
              </a:solidFill>
              <a:round/>
              <a:headEnd/>
              <a:tailEnd/>
            </a:ln>
            <a:effectLst/>
          </p:spPr>
          <p:txBody>
            <a:bodyPr/>
            <a:lstStyle/>
            <a:p>
              <a:endParaRPr lang="en-US"/>
            </a:p>
          </p:txBody>
        </p:sp>
      </p:grpSp>
      <p:sp>
        <p:nvSpPr>
          <p:cNvPr id="14342" name="Line 37"/>
          <p:cNvSpPr>
            <a:spLocks noChangeShapeType="1"/>
          </p:cNvSpPr>
          <p:nvPr/>
        </p:nvSpPr>
        <p:spPr bwMode="auto">
          <a:xfrm flipV="1">
            <a:off x="7535863" y="3014663"/>
            <a:ext cx="1397000" cy="5064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D1C644C5-CE65-47A4-801F-2691897B1014}" type="slidenum">
              <a:rPr lang="en-US" sz="1600">
                <a:latin typeface="Arial" pitchFamily="34" charset="0"/>
              </a:rPr>
              <a:pPr algn="r" defTabSz="1019175"/>
              <a:t>15</a:t>
            </a:fld>
            <a:r>
              <a:rPr lang="en-US" sz="1600"/>
              <a:t> </a:t>
            </a:r>
          </a:p>
        </p:txBody>
      </p:sp>
      <p:sp>
        <p:nvSpPr>
          <p:cNvPr id="20483" name="Rectangle 2"/>
          <p:cNvSpPr>
            <a:spLocks noGrp="1" noChangeArrowheads="1"/>
          </p:cNvSpPr>
          <p:nvPr>
            <p:ph type="title"/>
          </p:nvPr>
        </p:nvSpPr>
        <p:spPr>
          <a:xfrm>
            <a:off x="755650" y="228600"/>
            <a:ext cx="8547100" cy="904875"/>
          </a:xfrm>
        </p:spPr>
        <p:txBody>
          <a:bodyPr/>
          <a:lstStyle/>
          <a:p>
            <a:pPr algn="l"/>
            <a:r>
              <a:rPr lang="en-US" sz="3000" smtClean="0">
                <a:solidFill>
                  <a:schemeClr val="accent2"/>
                </a:solidFill>
              </a:rPr>
              <a:t>CER Methods “Toolkit” (Evolving)</a:t>
            </a:r>
            <a:endParaRPr lang="en-US" sz="3000" smtClean="0"/>
          </a:p>
        </p:txBody>
      </p:sp>
      <p:sp>
        <p:nvSpPr>
          <p:cNvPr id="20484" name="Rectangle 3"/>
          <p:cNvSpPr>
            <a:spLocks noGrp="1" noChangeArrowheads="1"/>
          </p:cNvSpPr>
          <p:nvPr>
            <p:ph type="body" idx="1"/>
          </p:nvPr>
        </p:nvSpPr>
        <p:spPr>
          <a:xfrm>
            <a:off x="760413" y="1144588"/>
            <a:ext cx="8547100" cy="5051425"/>
          </a:xfrm>
        </p:spPr>
        <p:txBody>
          <a:bodyPr/>
          <a:lstStyle/>
          <a:p>
            <a:pPr>
              <a:lnSpc>
                <a:spcPct val="90000"/>
              </a:lnSpc>
              <a:buFontTx/>
              <a:buNone/>
            </a:pPr>
            <a:r>
              <a:rPr lang="en-US" sz="2100" b="1" smtClean="0"/>
              <a:t>Clinical Trials</a:t>
            </a:r>
          </a:p>
          <a:p>
            <a:pPr>
              <a:lnSpc>
                <a:spcPct val="90000"/>
              </a:lnSpc>
            </a:pPr>
            <a:r>
              <a:rPr lang="en-US" sz="2100" smtClean="0"/>
              <a:t>Randomized clinical trials</a:t>
            </a:r>
          </a:p>
          <a:p>
            <a:pPr>
              <a:lnSpc>
                <a:spcPct val="90000"/>
              </a:lnSpc>
            </a:pPr>
            <a:r>
              <a:rPr lang="en-US" sz="2100" smtClean="0"/>
              <a:t>Practical (pragmatic) clinical trials</a:t>
            </a:r>
          </a:p>
          <a:p>
            <a:pPr>
              <a:lnSpc>
                <a:spcPct val="90000"/>
              </a:lnSpc>
            </a:pPr>
            <a:r>
              <a:rPr lang="en-US" sz="2100" smtClean="0"/>
              <a:t>Other non-randomized controlled trials</a:t>
            </a:r>
          </a:p>
          <a:p>
            <a:pPr>
              <a:lnSpc>
                <a:spcPct val="90000"/>
              </a:lnSpc>
            </a:pPr>
            <a:r>
              <a:rPr lang="en-US" sz="2100" smtClean="0"/>
              <a:t>Adaptive clinical trials and other trial designs</a:t>
            </a:r>
          </a:p>
          <a:p>
            <a:pPr>
              <a:lnSpc>
                <a:spcPct val="90000"/>
              </a:lnSpc>
            </a:pPr>
            <a:r>
              <a:rPr lang="en-US" sz="2100" smtClean="0"/>
              <a:t>Other, e.g., randomized consent, regression discontinuity, combined single-subject (“n of 1”) trials</a:t>
            </a:r>
          </a:p>
          <a:p>
            <a:pPr>
              <a:lnSpc>
                <a:spcPct val="90000"/>
              </a:lnSpc>
              <a:buFontTx/>
              <a:buNone/>
            </a:pPr>
            <a:r>
              <a:rPr lang="en-US" sz="2100" b="1" smtClean="0"/>
              <a:t>Observational Studies (prospective or retrospective)</a:t>
            </a:r>
          </a:p>
          <a:p>
            <a:pPr>
              <a:lnSpc>
                <a:spcPct val="90000"/>
              </a:lnSpc>
            </a:pPr>
            <a:r>
              <a:rPr lang="en-US" sz="2100" smtClean="0"/>
              <a:t>Population-based longitudinal cohort studies</a:t>
            </a:r>
          </a:p>
          <a:p>
            <a:pPr>
              <a:lnSpc>
                <a:spcPct val="90000"/>
              </a:lnSpc>
            </a:pPr>
            <a:r>
              <a:rPr lang="en-US" sz="2100" smtClean="0"/>
              <a:t>Patient registries</a:t>
            </a:r>
          </a:p>
          <a:p>
            <a:pPr>
              <a:lnSpc>
                <a:spcPct val="90000"/>
              </a:lnSpc>
            </a:pPr>
            <a:r>
              <a:rPr lang="en-US" sz="2100" smtClean="0"/>
              <a:t>Claims databases</a:t>
            </a:r>
          </a:p>
          <a:p>
            <a:pPr>
              <a:lnSpc>
                <a:spcPct val="90000"/>
              </a:lnSpc>
            </a:pPr>
            <a:r>
              <a:rPr lang="en-US" sz="2100" smtClean="0"/>
              <a:t>Clinical data networks</a:t>
            </a:r>
          </a:p>
          <a:p>
            <a:pPr>
              <a:lnSpc>
                <a:spcPct val="90000"/>
              </a:lnSpc>
            </a:pPr>
            <a:r>
              <a:rPr lang="en-US" sz="2100" smtClean="0"/>
              <a:t>Electronic health record data analyses</a:t>
            </a:r>
          </a:p>
          <a:p>
            <a:pPr>
              <a:lnSpc>
                <a:spcPct val="90000"/>
              </a:lnSpc>
            </a:pPr>
            <a:r>
              <a:rPr lang="en-US" sz="2100" smtClean="0"/>
              <a:t>Post-marketing surveillance (passive and active)</a:t>
            </a:r>
          </a:p>
          <a:p>
            <a:pPr>
              <a:lnSpc>
                <a:spcPct val="90000"/>
              </a:lnSpc>
              <a:buFontTx/>
              <a:buNone/>
            </a:pPr>
            <a:r>
              <a:rPr lang="en-US" sz="2100" b="1" smtClean="0"/>
              <a:t>Syntheses of Existing Evidence</a:t>
            </a:r>
          </a:p>
          <a:p>
            <a:pPr>
              <a:lnSpc>
                <a:spcPct val="90000"/>
              </a:lnSpc>
            </a:pPr>
            <a:r>
              <a:rPr lang="en-US" sz="2100" smtClean="0"/>
              <a:t>Systematic reviews (comparative effectiveness reviews)</a:t>
            </a:r>
          </a:p>
          <a:p>
            <a:pPr>
              <a:lnSpc>
                <a:spcPct val="90000"/>
              </a:lnSpc>
            </a:pPr>
            <a:r>
              <a:rPr lang="en-US" sz="2100" smtClean="0"/>
              <a:t>Meta-analyses</a:t>
            </a:r>
          </a:p>
          <a:p>
            <a:pPr>
              <a:lnSpc>
                <a:spcPct val="90000"/>
              </a:lnSpc>
            </a:pPr>
            <a:r>
              <a:rPr lang="en-US" sz="2100" smtClean="0"/>
              <a:t>Modeling</a:t>
            </a:r>
          </a:p>
        </p:txBody>
      </p:sp>
      <p:sp>
        <p:nvSpPr>
          <p:cNvPr id="20485"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456BC3F6-9235-435E-8E2A-67EE862A4F75}" type="slidenum">
              <a:rPr lang="en-US" smtClean="0"/>
              <a:pPr/>
              <a:t>15</a:t>
            </a:fld>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481303C7-944C-468E-B0E0-D646DFF451F9}" type="slidenum">
              <a:rPr lang="en-US" sz="1600">
                <a:latin typeface="Arial" pitchFamily="34" charset="0"/>
              </a:rPr>
              <a:pPr algn="r" defTabSz="1019175"/>
              <a:t>16</a:t>
            </a:fld>
            <a:r>
              <a:rPr lang="en-US" sz="1600"/>
              <a:t> </a:t>
            </a:r>
          </a:p>
        </p:txBody>
      </p:sp>
      <p:sp>
        <p:nvSpPr>
          <p:cNvPr id="21507" name="Rectangle 2"/>
          <p:cNvSpPr>
            <a:spLocks noGrp="1" noChangeArrowheads="1"/>
          </p:cNvSpPr>
          <p:nvPr>
            <p:ph type="title"/>
          </p:nvPr>
        </p:nvSpPr>
        <p:spPr>
          <a:xfrm>
            <a:off x="755650" y="439738"/>
            <a:ext cx="8547100" cy="904875"/>
          </a:xfrm>
        </p:spPr>
        <p:txBody>
          <a:bodyPr/>
          <a:lstStyle/>
          <a:p>
            <a:pPr algn="l"/>
            <a:r>
              <a:rPr lang="en-US" sz="3000" smtClean="0">
                <a:solidFill>
                  <a:schemeClr val="accent2"/>
                </a:solidFill>
              </a:rPr>
              <a:t>Priority Conditions</a:t>
            </a:r>
            <a:endParaRPr lang="en-US" sz="3000" smtClean="0"/>
          </a:p>
        </p:txBody>
      </p:sp>
      <p:sp>
        <p:nvSpPr>
          <p:cNvPr id="11268" name="Rectangle 3"/>
          <p:cNvSpPr>
            <a:spLocks noGrp="1" noChangeArrowheads="1"/>
          </p:cNvSpPr>
          <p:nvPr>
            <p:ph type="body" idx="1"/>
          </p:nvPr>
        </p:nvSpPr>
        <p:spPr>
          <a:xfrm>
            <a:off x="760413" y="1257300"/>
            <a:ext cx="8547100" cy="5051425"/>
          </a:xfrm>
        </p:spPr>
        <p:txBody>
          <a:bodyPr/>
          <a:lstStyle/>
          <a:p>
            <a:pPr>
              <a:lnSpc>
                <a:spcPct val="80000"/>
              </a:lnSpc>
              <a:spcAft>
                <a:spcPct val="20000"/>
              </a:spcAft>
              <a:buClr>
                <a:schemeClr val="tx1"/>
              </a:buClr>
              <a:defRPr/>
            </a:pPr>
            <a:r>
              <a:rPr lang="en-US" sz="2200" dirty="0" smtClean="0"/>
              <a:t>Arthritis and nontraumatic joint disorders</a:t>
            </a:r>
          </a:p>
          <a:p>
            <a:pPr>
              <a:lnSpc>
                <a:spcPct val="80000"/>
              </a:lnSpc>
              <a:spcAft>
                <a:spcPct val="20000"/>
              </a:spcAft>
              <a:buClr>
                <a:schemeClr val="tx1"/>
              </a:buClr>
              <a:defRPr/>
            </a:pPr>
            <a:r>
              <a:rPr lang="en-US" sz="2200" dirty="0" smtClean="0"/>
              <a:t>Cancer</a:t>
            </a:r>
          </a:p>
          <a:p>
            <a:pPr>
              <a:lnSpc>
                <a:spcPct val="80000"/>
              </a:lnSpc>
              <a:spcAft>
                <a:spcPct val="20000"/>
              </a:spcAft>
              <a:buClr>
                <a:schemeClr val="tx1"/>
              </a:buClr>
              <a:defRPr/>
            </a:pPr>
            <a:r>
              <a:rPr lang="en-US" sz="2200" dirty="0" smtClean="0"/>
              <a:t>Cardiovascular disease, including stroke and hypertension</a:t>
            </a:r>
          </a:p>
          <a:p>
            <a:pPr>
              <a:lnSpc>
                <a:spcPct val="80000"/>
              </a:lnSpc>
              <a:spcAft>
                <a:spcPct val="20000"/>
              </a:spcAft>
              <a:buClr>
                <a:schemeClr val="tx1"/>
              </a:buClr>
              <a:defRPr/>
            </a:pPr>
            <a:r>
              <a:rPr lang="en-US" sz="2200" dirty="0" smtClean="0"/>
              <a:t>Dementia, including Alzheimer's disease </a:t>
            </a:r>
          </a:p>
          <a:p>
            <a:pPr>
              <a:lnSpc>
                <a:spcPct val="80000"/>
              </a:lnSpc>
              <a:spcAft>
                <a:spcPct val="20000"/>
              </a:spcAft>
              <a:buClr>
                <a:schemeClr val="tx1"/>
              </a:buClr>
              <a:defRPr/>
            </a:pPr>
            <a:r>
              <a:rPr lang="en-US" sz="2200" dirty="0" smtClean="0"/>
              <a:t>Depression and other mental health disorders</a:t>
            </a:r>
          </a:p>
          <a:p>
            <a:pPr>
              <a:lnSpc>
                <a:spcPct val="80000"/>
              </a:lnSpc>
              <a:spcAft>
                <a:spcPct val="20000"/>
              </a:spcAft>
              <a:buClr>
                <a:schemeClr val="tx1"/>
              </a:buClr>
              <a:defRPr/>
            </a:pPr>
            <a:r>
              <a:rPr lang="en-US" sz="2200" dirty="0" smtClean="0"/>
              <a:t>Developmental delays, attention-deficit hyperactivity disorder, and autism</a:t>
            </a:r>
          </a:p>
          <a:p>
            <a:pPr>
              <a:lnSpc>
                <a:spcPct val="80000"/>
              </a:lnSpc>
              <a:spcAft>
                <a:spcPct val="20000"/>
              </a:spcAft>
              <a:buClr>
                <a:schemeClr val="tx1"/>
              </a:buClr>
              <a:defRPr/>
            </a:pPr>
            <a:r>
              <a:rPr lang="en-US" sz="2200" dirty="0" smtClean="0"/>
              <a:t>Diabetes mellitus </a:t>
            </a:r>
          </a:p>
          <a:p>
            <a:pPr>
              <a:lnSpc>
                <a:spcPct val="80000"/>
              </a:lnSpc>
              <a:spcAft>
                <a:spcPct val="20000"/>
              </a:spcAft>
              <a:buClr>
                <a:schemeClr val="tx1"/>
              </a:buClr>
              <a:defRPr/>
            </a:pPr>
            <a:r>
              <a:rPr lang="en-US" sz="2200" dirty="0" smtClean="0"/>
              <a:t>Functional limitations and disability</a:t>
            </a:r>
          </a:p>
          <a:p>
            <a:pPr>
              <a:lnSpc>
                <a:spcPct val="80000"/>
              </a:lnSpc>
              <a:spcAft>
                <a:spcPct val="20000"/>
              </a:spcAft>
              <a:buClr>
                <a:schemeClr val="tx1"/>
              </a:buClr>
              <a:defRPr/>
            </a:pPr>
            <a:r>
              <a:rPr lang="en-US" sz="2200" dirty="0" smtClean="0"/>
              <a:t>Infectious diseases, including HIV/AIDS</a:t>
            </a:r>
          </a:p>
          <a:p>
            <a:pPr>
              <a:lnSpc>
                <a:spcPct val="80000"/>
              </a:lnSpc>
              <a:spcAft>
                <a:spcPct val="20000"/>
              </a:spcAft>
              <a:buClr>
                <a:schemeClr val="tx1"/>
              </a:buClr>
              <a:defRPr/>
            </a:pPr>
            <a:r>
              <a:rPr lang="en-US" sz="2200" dirty="0" smtClean="0"/>
              <a:t>Obesity</a:t>
            </a:r>
          </a:p>
          <a:p>
            <a:pPr>
              <a:lnSpc>
                <a:spcPct val="80000"/>
              </a:lnSpc>
              <a:spcAft>
                <a:spcPct val="20000"/>
              </a:spcAft>
              <a:buClr>
                <a:schemeClr val="tx1"/>
              </a:buClr>
              <a:defRPr/>
            </a:pPr>
            <a:r>
              <a:rPr lang="en-US" sz="2200" dirty="0" smtClean="0"/>
              <a:t>Peptic ulcer disease and dyspepsia</a:t>
            </a:r>
          </a:p>
          <a:p>
            <a:pPr>
              <a:lnSpc>
                <a:spcPct val="80000"/>
              </a:lnSpc>
              <a:spcAft>
                <a:spcPct val="20000"/>
              </a:spcAft>
              <a:buClr>
                <a:schemeClr val="tx1"/>
              </a:buClr>
              <a:defRPr/>
            </a:pPr>
            <a:r>
              <a:rPr lang="en-US" sz="2200" dirty="0" smtClean="0"/>
              <a:t>Pregnancy, including preterm birth</a:t>
            </a:r>
          </a:p>
          <a:p>
            <a:pPr>
              <a:lnSpc>
                <a:spcPct val="80000"/>
              </a:lnSpc>
              <a:spcAft>
                <a:spcPct val="20000"/>
              </a:spcAft>
              <a:buClr>
                <a:schemeClr val="tx1"/>
              </a:buClr>
              <a:defRPr/>
            </a:pPr>
            <a:r>
              <a:rPr lang="en-US" sz="2200" dirty="0" smtClean="0"/>
              <a:t>Pulmonary disease/asthma</a:t>
            </a:r>
          </a:p>
          <a:p>
            <a:pPr>
              <a:lnSpc>
                <a:spcPct val="80000"/>
              </a:lnSpc>
              <a:spcAft>
                <a:spcPct val="20000"/>
              </a:spcAft>
              <a:buClr>
                <a:schemeClr val="tx1"/>
              </a:buClr>
              <a:defRPr/>
            </a:pPr>
            <a:r>
              <a:rPr lang="en-US" sz="2200" dirty="0" smtClean="0"/>
              <a:t>Substance abuse</a:t>
            </a:r>
          </a:p>
          <a:p>
            <a:pPr>
              <a:lnSpc>
                <a:spcPct val="80000"/>
              </a:lnSpc>
              <a:spcBef>
                <a:spcPct val="50000"/>
              </a:spcBef>
              <a:spcAft>
                <a:spcPct val="20000"/>
              </a:spcAft>
              <a:buClr>
                <a:schemeClr val="tx1"/>
              </a:buClr>
              <a:buFontTx/>
              <a:buNone/>
              <a:defRPr/>
            </a:pPr>
            <a:r>
              <a:rPr lang="en-US" sz="1600" dirty="0" smtClean="0"/>
              <a:t>Source:  Agency for Healthcare Research and Quality, 2010</a:t>
            </a:r>
          </a:p>
          <a:p>
            <a:pPr marL="0" indent="0">
              <a:buFontTx/>
              <a:buNone/>
              <a:defRPr/>
            </a:pPr>
            <a:endParaRPr lang="en-US" sz="2400" dirty="0" smtClean="0"/>
          </a:p>
        </p:txBody>
      </p:sp>
      <p:sp>
        <p:nvSpPr>
          <p:cNvPr id="21509"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0E4AB0D0-72D8-45F6-9BAA-9D11A0E0162C}" type="slidenum">
              <a:rPr lang="en-US" smtClean="0"/>
              <a:pPr/>
              <a:t>16</a:t>
            </a:fld>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52098FB2-551B-4B61-AB20-2B0D9693A285}" type="slidenum">
              <a:rPr lang="en-US" sz="1600">
                <a:latin typeface="Arial" pitchFamily="34" charset="0"/>
              </a:rPr>
              <a:pPr algn="r" defTabSz="1019175"/>
              <a:t>17</a:t>
            </a:fld>
            <a:r>
              <a:rPr lang="en-US" sz="1600"/>
              <a:t> </a:t>
            </a:r>
          </a:p>
        </p:txBody>
      </p:sp>
      <p:sp>
        <p:nvSpPr>
          <p:cNvPr id="22531" name="Rectangle 2"/>
          <p:cNvSpPr>
            <a:spLocks noGrp="1" noChangeArrowheads="1"/>
          </p:cNvSpPr>
          <p:nvPr>
            <p:ph type="title"/>
          </p:nvPr>
        </p:nvSpPr>
        <p:spPr>
          <a:xfrm>
            <a:off x="755650" y="650875"/>
            <a:ext cx="8547100" cy="904875"/>
          </a:xfrm>
        </p:spPr>
        <p:txBody>
          <a:bodyPr/>
          <a:lstStyle/>
          <a:p>
            <a:pPr algn="l"/>
            <a:r>
              <a:rPr lang="en-US" sz="3000" smtClean="0">
                <a:solidFill>
                  <a:schemeClr val="accent2"/>
                </a:solidFill>
              </a:rPr>
              <a:t>Priority Populations, Health Disparities</a:t>
            </a:r>
            <a:endParaRPr lang="en-US" sz="3000" smtClean="0"/>
          </a:p>
        </p:txBody>
      </p:sp>
      <p:sp>
        <p:nvSpPr>
          <p:cNvPr id="11268" name="Rectangle 3"/>
          <p:cNvSpPr>
            <a:spLocks noGrp="1" noChangeArrowheads="1"/>
          </p:cNvSpPr>
          <p:nvPr>
            <p:ph type="body" idx="1"/>
          </p:nvPr>
        </p:nvSpPr>
        <p:spPr>
          <a:xfrm>
            <a:off x="760413" y="1679575"/>
            <a:ext cx="8547100" cy="5051425"/>
          </a:xfrm>
        </p:spPr>
        <p:txBody>
          <a:bodyPr/>
          <a:lstStyle/>
          <a:p>
            <a:pPr>
              <a:buFontTx/>
              <a:buNone/>
              <a:defRPr/>
            </a:pPr>
            <a:r>
              <a:rPr lang="en-US" sz="2400" dirty="0" smtClean="0"/>
              <a:t>Priority populations:</a:t>
            </a:r>
          </a:p>
          <a:p>
            <a:pPr>
              <a:defRPr/>
            </a:pPr>
            <a:r>
              <a:rPr lang="en-US" sz="2400" dirty="0" smtClean="0"/>
              <a:t>Racial and ethnic minorities</a:t>
            </a:r>
          </a:p>
          <a:p>
            <a:pPr>
              <a:defRPr/>
            </a:pPr>
            <a:r>
              <a:rPr lang="en-US" sz="2400" dirty="0" smtClean="0"/>
              <a:t>People with disabilities</a:t>
            </a:r>
          </a:p>
          <a:p>
            <a:pPr>
              <a:defRPr/>
            </a:pPr>
            <a:r>
              <a:rPr lang="en-US" sz="2400" dirty="0" smtClean="0"/>
              <a:t>Children</a:t>
            </a:r>
          </a:p>
          <a:p>
            <a:pPr>
              <a:defRPr/>
            </a:pPr>
            <a:r>
              <a:rPr lang="en-US" sz="2400" dirty="0" smtClean="0"/>
              <a:t>People with multiple chronic conditions</a:t>
            </a:r>
          </a:p>
          <a:p>
            <a:pPr>
              <a:defRPr/>
            </a:pPr>
            <a:r>
              <a:rPr lang="en-US" sz="2400" dirty="0" smtClean="0"/>
              <a:t>Elderly</a:t>
            </a:r>
          </a:p>
          <a:p>
            <a:pPr>
              <a:buFontTx/>
              <a:buNone/>
              <a:defRPr/>
            </a:pPr>
            <a:endParaRPr lang="en-US" sz="1000" dirty="0" smtClean="0"/>
          </a:p>
          <a:p>
            <a:pPr>
              <a:buFontTx/>
              <a:buNone/>
              <a:defRPr/>
            </a:pPr>
            <a:r>
              <a:rPr lang="en-US" sz="2400" dirty="0" smtClean="0"/>
              <a:t>Health disparities:</a:t>
            </a:r>
          </a:p>
          <a:p>
            <a:pPr>
              <a:defRPr/>
            </a:pPr>
            <a:r>
              <a:rPr lang="en-US" sz="2400" dirty="0" smtClean="0"/>
              <a:t>Significant gaps or differences in the overall rate of disease incidence, prevalence, morbidity, mortality, or survival rates in the priority population as compared to the health status of the general population</a:t>
            </a:r>
          </a:p>
          <a:p>
            <a:pPr>
              <a:buFontTx/>
              <a:buNone/>
              <a:defRPr/>
            </a:pPr>
            <a:endParaRPr lang="en-US" sz="1400" dirty="0" smtClean="0"/>
          </a:p>
          <a:p>
            <a:pPr>
              <a:buFontTx/>
              <a:buNone/>
              <a:defRPr/>
            </a:pPr>
            <a:r>
              <a:rPr lang="en-US" sz="1400" dirty="0" smtClean="0"/>
              <a:t>Source: Federal Coordinating Council for Comparative Effectiveness Research. Report to The President and The Congress. June 2009.</a:t>
            </a:r>
          </a:p>
          <a:p>
            <a:pPr marL="0" indent="0">
              <a:buFontTx/>
              <a:buNone/>
              <a:defRPr/>
            </a:pPr>
            <a:endParaRPr lang="en-US" sz="2400" dirty="0" smtClean="0"/>
          </a:p>
        </p:txBody>
      </p:sp>
      <p:sp>
        <p:nvSpPr>
          <p:cNvPr id="22533"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52B9688E-8E07-473B-948B-FC0DB68894FE}" type="slidenum">
              <a:rPr lang="en-US" smtClean="0"/>
              <a:pPr/>
              <a:t>17</a:t>
            </a:fld>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miter lim="800000"/>
            <a:headEnd/>
            <a:tailEnd/>
          </a:ln>
        </p:spPr>
        <p:txBody>
          <a:bodyPr/>
          <a:lstStyle/>
          <a:p>
            <a:fld id="{0B9DB6ED-CCDB-4DA0-B1B3-2A3BBB170049}" type="slidenum">
              <a:rPr lang="en-US" smtClean="0">
                <a:latin typeface="Times New Roman" pitchFamily="18" charset="0"/>
              </a:rPr>
              <a:pPr/>
              <a:t>18</a:t>
            </a:fld>
            <a:r>
              <a:rPr lang="en-US" smtClean="0">
                <a:latin typeface="Times New Roman" pitchFamily="18" charset="0"/>
              </a:rPr>
              <a:t> </a:t>
            </a:r>
          </a:p>
        </p:txBody>
      </p:sp>
      <p:pic>
        <p:nvPicPr>
          <p:cNvPr id="23555" name="Picture 2" descr="This is a picture of an advertisement, which reads &quot;Federal Coordinating Council for Comparative Effectiveness Research (FCCCER). Report to the President and the Congress. June 30, 2009. U.S. Department of Health and Human Services&quot;. "/>
          <p:cNvPicPr>
            <a:picLocks noChangeAspect="1" noChangeArrowheads="1"/>
          </p:cNvPicPr>
          <p:nvPr>
            <p:ph type="body" idx="1"/>
          </p:nvPr>
        </p:nvPicPr>
        <p:blipFill>
          <a:blip r:embed="rId3" cstate="print"/>
          <a:srcRect/>
          <a:stretch>
            <a:fillRect/>
          </a:stretch>
        </p:blipFill>
        <p:spPr>
          <a:xfrm>
            <a:off x="755650" y="314325"/>
            <a:ext cx="8547100" cy="5389563"/>
          </a:xfrm>
        </p:spPr>
      </p:pic>
      <p:pic>
        <p:nvPicPr>
          <p:cNvPr id="23556" name="Picture 3"/>
          <p:cNvPicPr>
            <a:picLocks noChangeAspect="1" noChangeArrowheads="1"/>
          </p:cNvPicPr>
          <p:nvPr/>
        </p:nvPicPr>
        <p:blipFill>
          <a:blip r:embed="rId4" cstate="print"/>
          <a:srcRect/>
          <a:stretch>
            <a:fillRect/>
          </a:stretch>
        </p:blipFill>
        <p:spPr bwMode="auto">
          <a:xfrm>
            <a:off x="749300" y="5702300"/>
            <a:ext cx="8555038" cy="1641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0CC0D8FC-099C-4963-9FDD-856D2EBA7F07}" type="slidenum">
              <a:rPr lang="en-US" sz="1600">
                <a:latin typeface="Arial" pitchFamily="34" charset="0"/>
              </a:rPr>
              <a:pPr algn="r" defTabSz="1019175"/>
              <a:t>19</a:t>
            </a:fld>
            <a:r>
              <a:rPr lang="en-US" sz="1600"/>
              <a:t> </a:t>
            </a:r>
          </a:p>
        </p:txBody>
      </p:sp>
      <p:sp>
        <p:nvSpPr>
          <p:cNvPr id="24579" name="Rectangle 2"/>
          <p:cNvSpPr>
            <a:spLocks noGrp="1" noChangeArrowheads="1"/>
          </p:cNvSpPr>
          <p:nvPr>
            <p:ph type="title"/>
          </p:nvPr>
        </p:nvSpPr>
        <p:spPr>
          <a:xfrm>
            <a:off x="755650" y="446088"/>
            <a:ext cx="8547100" cy="904875"/>
          </a:xfrm>
        </p:spPr>
        <p:txBody>
          <a:bodyPr/>
          <a:lstStyle/>
          <a:p>
            <a:pPr algn="l"/>
            <a:r>
              <a:rPr lang="en-US" sz="3000" smtClean="0">
                <a:solidFill>
                  <a:schemeClr val="accent2"/>
                </a:solidFill>
              </a:rPr>
              <a:t>CER Strategic Framework</a:t>
            </a:r>
            <a:endParaRPr lang="en-US" sz="3000" smtClean="0"/>
          </a:p>
        </p:txBody>
      </p:sp>
      <p:sp>
        <p:nvSpPr>
          <p:cNvPr id="24580"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4AEA8A6B-691A-43A0-8B8A-A8469C993EA4}" type="slidenum">
              <a:rPr lang="en-US" smtClean="0"/>
              <a:pPr/>
              <a:t>19</a:t>
            </a:fld>
            <a:r>
              <a:rPr lang="en-US" smtClean="0">
                <a:latin typeface="Times New Roman" pitchFamily="18" charset="0"/>
              </a:rPr>
              <a:t> </a:t>
            </a:r>
          </a:p>
        </p:txBody>
      </p:sp>
      <p:pic>
        <p:nvPicPr>
          <p:cNvPr id="24581" name="Content Placeholder 6"/>
          <p:cNvPicPr>
            <a:picLocks noGrp="1"/>
          </p:cNvPicPr>
          <p:nvPr>
            <p:ph idx="1"/>
          </p:nvPr>
        </p:nvPicPr>
        <p:blipFill>
          <a:blip r:embed="rId3" cstate="print"/>
          <a:srcRect/>
          <a:stretch>
            <a:fillRect/>
          </a:stretch>
        </p:blipFill>
        <p:spPr>
          <a:xfrm>
            <a:off x="825500" y="1130300"/>
            <a:ext cx="7848600" cy="5778500"/>
          </a:xfrm>
        </p:spPr>
      </p:pic>
      <p:sp>
        <p:nvSpPr>
          <p:cNvPr id="24582" name="TextBox 1"/>
          <p:cNvSpPr txBox="1">
            <a:spLocks noChangeArrowheads="1"/>
          </p:cNvSpPr>
          <p:nvPr/>
        </p:nvSpPr>
        <p:spPr bwMode="auto">
          <a:xfrm>
            <a:off x="558800" y="7178675"/>
            <a:ext cx="6148388" cy="307975"/>
          </a:xfrm>
          <a:prstGeom prst="rect">
            <a:avLst/>
          </a:prstGeom>
          <a:noFill/>
          <a:ln w="9525">
            <a:noFill/>
            <a:miter lim="800000"/>
            <a:headEnd/>
            <a:tailEnd/>
          </a:ln>
        </p:spPr>
        <p:txBody>
          <a:bodyPr wrap="none">
            <a:spAutoFit/>
          </a:bodyPr>
          <a:lstStyle/>
          <a:p>
            <a:r>
              <a:rPr lang="en-US" sz="1400">
                <a:latin typeface="Arial" pitchFamily="34" charset="0"/>
              </a:rPr>
              <a:t>Source: FCCCER. Report to The President and The Congress. June 2009. </a:t>
            </a:r>
            <a:endParaRPr lang="en-US"/>
          </a:p>
        </p:txBody>
      </p:sp>
      <p:pic>
        <p:nvPicPr>
          <p:cNvPr id="24583" name="Content Placeholder 6"/>
          <p:cNvPicPr>
            <a:picLocks noGrp="1"/>
          </p:cNvPicPr>
          <p:nvPr>
            <p:ph idx="1"/>
          </p:nvPr>
        </p:nvPicPr>
        <p:blipFill>
          <a:blip r:embed="rId3" cstate="print"/>
          <a:srcRect/>
          <a:stretch>
            <a:fillRect/>
          </a:stretch>
        </p:blipFill>
        <p:spPr>
          <a:xfrm>
            <a:off x="554038" y="1282700"/>
            <a:ext cx="7848600" cy="5778500"/>
          </a:xfrm>
        </p:spPr>
      </p:pic>
      <p:pic>
        <p:nvPicPr>
          <p:cNvPr id="24584" name="Content Placeholder 6"/>
          <p:cNvPicPr>
            <a:picLocks noGrp="1"/>
          </p:cNvPicPr>
          <p:nvPr>
            <p:ph idx="1"/>
          </p:nvPr>
        </p:nvPicPr>
        <p:blipFill>
          <a:blip r:embed="rId3" cstate="print"/>
          <a:srcRect/>
          <a:stretch>
            <a:fillRect/>
          </a:stretch>
        </p:blipFill>
        <p:spPr>
          <a:xfrm>
            <a:off x="977900" y="1282700"/>
            <a:ext cx="7848600" cy="5778500"/>
          </a:xfrm>
        </p:spPr>
      </p:pic>
      <p:pic>
        <p:nvPicPr>
          <p:cNvPr id="24585" name="Content Placeholder 6" descr="This is a diagram created and presented by the FCCCER. It depicts the CER strategic framework. Research, human and scientific capital for CER, CER data infrastructure, and dissemination and translation of CER all involve cross-cutting themes. Those themes are priority populations, priority conditions, and types of interventions. "/>
          <p:cNvPicPr>
            <a:picLocks noGrp="1"/>
          </p:cNvPicPr>
          <p:nvPr>
            <p:ph idx="1"/>
          </p:nvPr>
        </p:nvPicPr>
        <p:blipFill>
          <a:blip r:embed="rId3" cstate="print"/>
          <a:srcRect/>
          <a:stretch>
            <a:fillRect/>
          </a:stretch>
        </p:blipFill>
        <p:spPr>
          <a:xfrm>
            <a:off x="746125" y="1336675"/>
            <a:ext cx="8045450" cy="573881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AE69C4A8-6120-43B1-892B-238CB49FDC7E}" type="slidenum">
              <a:rPr lang="en-US" sz="1600">
                <a:latin typeface="Arial" pitchFamily="34" charset="0"/>
              </a:rPr>
              <a:pPr algn="r" defTabSz="1019175"/>
              <a:t>2</a:t>
            </a:fld>
            <a:r>
              <a:rPr lang="en-US" sz="1600"/>
              <a:t> </a:t>
            </a:r>
          </a:p>
        </p:txBody>
      </p:sp>
      <p:sp>
        <p:nvSpPr>
          <p:cNvPr id="7171" name="Rectangle 2"/>
          <p:cNvSpPr>
            <a:spLocks noGrp="1" noChangeArrowheads="1"/>
          </p:cNvSpPr>
          <p:nvPr>
            <p:ph type="title"/>
          </p:nvPr>
        </p:nvSpPr>
        <p:spPr>
          <a:xfrm>
            <a:off x="755650" y="642938"/>
            <a:ext cx="8547100" cy="855662"/>
          </a:xfrm>
        </p:spPr>
        <p:txBody>
          <a:bodyPr/>
          <a:lstStyle/>
          <a:p>
            <a:pPr algn="l"/>
            <a:r>
              <a:rPr lang="en-US" sz="3000" smtClean="0">
                <a:solidFill>
                  <a:schemeClr val="accent2"/>
                </a:solidFill>
              </a:rPr>
              <a:t>Main Topics</a:t>
            </a:r>
            <a:endParaRPr lang="en-US" sz="3000" smtClean="0"/>
          </a:p>
        </p:txBody>
      </p:sp>
      <p:sp>
        <p:nvSpPr>
          <p:cNvPr id="4100" name="Rectangle 3"/>
          <p:cNvSpPr>
            <a:spLocks noGrp="1" noChangeArrowheads="1"/>
          </p:cNvSpPr>
          <p:nvPr>
            <p:ph type="body" idx="1"/>
          </p:nvPr>
        </p:nvSpPr>
        <p:spPr>
          <a:xfrm>
            <a:off x="755650" y="1709738"/>
            <a:ext cx="8547100" cy="5184775"/>
          </a:xfrm>
        </p:spPr>
        <p:txBody>
          <a:bodyPr/>
          <a:lstStyle/>
          <a:p>
            <a:pPr marL="508000" indent="-508000">
              <a:buFontTx/>
              <a:buAutoNum type="arabicPeriod"/>
              <a:defRPr/>
            </a:pPr>
            <a:r>
              <a:rPr lang="en-US" altLang="ko-KR" sz="2400" dirty="0" smtClean="0">
                <a:ea typeface="굴림" charset="-127"/>
              </a:rPr>
              <a:t>Health technology assessment (HTA)</a:t>
            </a:r>
          </a:p>
          <a:p>
            <a:pPr marL="508000" indent="-508000">
              <a:buFontTx/>
              <a:buAutoNum type="arabicPeriod"/>
              <a:defRPr/>
            </a:pPr>
            <a:r>
              <a:rPr lang="en-US" altLang="ko-KR" sz="2400" dirty="0" smtClean="0">
                <a:ea typeface="굴림" charset="-127"/>
              </a:rPr>
              <a:t>Comparative effectiveness research (CER)</a:t>
            </a:r>
          </a:p>
          <a:p>
            <a:pPr marL="508000" indent="-508000">
              <a:buFontTx/>
              <a:buAutoNum type="arabicPeriod"/>
              <a:defRPr/>
            </a:pPr>
            <a:r>
              <a:rPr lang="en-US" altLang="ko-KR" sz="2400" dirty="0" smtClean="0">
                <a:ea typeface="굴림" charset="-127"/>
              </a:rPr>
              <a:t>Personalized medicine (PM)</a:t>
            </a:r>
          </a:p>
          <a:p>
            <a:pPr marL="508000" indent="-508000">
              <a:buFontTx/>
              <a:buAutoNum type="arabicPeriod"/>
              <a:defRPr/>
            </a:pPr>
            <a:r>
              <a:rPr lang="en-US" altLang="ko-KR" sz="2400" dirty="0" smtClean="0">
                <a:ea typeface="굴림" charset="-127"/>
              </a:rPr>
              <a:t>Patient-centered care</a:t>
            </a:r>
          </a:p>
          <a:p>
            <a:pPr marL="508000" indent="-508000">
              <a:buFontTx/>
              <a:buAutoNum type="arabicPeriod"/>
              <a:defRPr/>
            </a:pPr>
            <a:r>
              <a:rPr lang="en-US" altLang="ko-KR" sz="2400" dirty="0" smtClean="0">
                <a:ea typeface="굴림" charset="-127"/>
              </a:rPr>
              <a:t>Patient-centered outcomes research (PCOR)</a:t>
            </a:r>
          </a:p>
          <a:p>
            <a:pPr marL="508000" indent="-508000">
              <a:buFontTx/>
              <a:buAutoNum type="arabicPeriod"/>
              <a:defRPr/>
            </a:pPr>
            <a:r>
              <a:rPr lang="en-US" altLang="ko-KR" sz="2400" dirty="0" smtClean="0">
                <a:ea typeface="굴림" charset="-127"/>
              </a:rPr>
              <a:t>Implications of the convergence</a:t>
            </a:r>
          </a:p>
          <a:p>
            <a:pPr marL="0" indent="0">
              <a:buFontTx/>
              <a:buNone/>
              <a:defRPr/>
            </a:pPr>
            <a:endParaRPr lang="en-US" sz="2400" dirty="0" smtClean="0"/>
          </a:p>
        </p:txBody>
      </p:sp>
      <p:sp>
        <p:nvSpPr>
          <p:cNvPr id="7173"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B69E6F53-2872-480F-A514-66C93E429400}" type="slidenum">
              <a:rPr lang="en-US" smtClean="0"/>
              <a:pPr/>
              <a:t>2</a:t>
            </a:fld>
            <a:r>
              <a:rPr lang="en-US" smtClean="0">
                <a:latin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A121C99B-6C9D-4311-973C-322AB5CBFCA9}" type="slidenum">
              <a:rPr lang="en-US" sz="1600">
                <a:latin typeface="Arial" pitchFamily="34" charset="0"/>
              </a:rPr>
              <a:pPr algn="r" defTabSz="1019175"/>
              <a:t>20</a:t>
            </a:fld>
            <a:r>
              <a:rPr lang="en-US" sz="1600"/>
              <a:t> </a:t>
            </a:r>
          </a:p>
        </p:txBody>
      </p:sp>
      <p:sp>
        <p:nvSpPr>
          <p:cNvPr id="25603"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D05F2FFD-2831-4E7C-9DEB-4BD6A058BBC2}" type="slidenum">
              <a:rPr lang="en-US" smtClean="0"/>
              <a:pPr/>
              <a:t>20</a:t>
            </a:fld>
            <a:r>
              <a:rPr lang="en-US" smtClean="0">
                <a:latin typeface="Times New Roman" pitchFamily="18" charset="0"/>
              </a:rPr>
              <a:t> </a:t>
            </a:r>
          </a:p>
        </p:txBody>
      </p:sp>
      <p:pic>
        <p:nvPicPr>
          <p:cNvPr id="25604" name="Picture 2" descr="This is a picture advertising the Initial National Priorities for Comparative Effectiveness Research. Created and provided by the Institute of Medicine of the National Academies, June 2009. "/>
          <p:cNvPicPr>
            <a:picLocks noChangeAspect="1" noChangeArrowheads="1"/>
          </p:cNvPicPr>
          <p:nvPr/>
        </p:nvPicPr>
        <p:blipFill>
          <a:blip r:embed="rId3" cstate="print"/>
          <a:srcRect/>
          <a:stretch>
            <a:fillRect/>
          </a:stretch>
        </p:blipFill>
        <p:spPr bwMode="auto">
          <a:xfrm>
            <a:off x="1346200" y="0"/>
            <a:ext cx="7356475" cy="7772400"/>
          </a:xfrm>
          <a:prstGeom prst="rect">
            <a:avLst/>
          </a:prstGeom>
          <a:noFill/>
          <a:ln w="9525">
            <a:noFill/>
            <a:miter lim="800000"/>
            <a:headEnd/>
            <a:tailEnd/>
          </a:ln>
          <a:effectLst/>
        </p:spPr>
      </p:pic>
      <p:sp>
        <p:nvSpPr>
          <p:cNvPr id="25605" name="TextBox 1"/>
          <p:cNvSpPr txBox="1">
            <a:spLocks noChangeArrowheads="1"/>
          </p:cNvSpPr>
          <p:nvPr/>
        </p:nvSpPr>
        <p:spPr bwMode="auto">
          <a:xfrm>
            <a:off x="8680450" y="6619875"/>
            <a:ext cx="1262063" cy="368300"/>
          </a:xfrm>
          <a:prstGeom prst="rect">
            <a:avLst/>
          </a:prstGeom>
          <a:noFill/>
          <a:ln w="9525">
            <a:noFill/>
            <a:miter lim="800000"/>
            <a:headEnd/>
            <a:tailEnd/>
          </a:ln>
        </p:spPr>
        <p:txBody>
          <a:bodyPr wrap="none">
            <a:spAutoFit/>
          </a:bodyPr>
          <a:lstStyle/>
          <a:p>
            <a:r>
              <a:rPr lang="en-US" sz="1800">
                <a:latin typeface="Arial" pitchFamily="34" charset="0"/>
              </a:rPr>
              <a:t>June 2009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DAB11046-FA10-404D-BBEC-6F0BF7E8CECD}" type="slidenum">
              <a:rPr lang="en-US" smtClean="0"/>
              <a:pPr/>
              <a:t>21</a:t>
            </a:fld>
            <a:r>
              <a:rPr lang="en-US" smtClean="0">
                <a:latin typeface="Times New Roman" pitchFamily="18" charset="0"/>
              </a:rPr>
              <a:t> </a:t>
            </a:r>
          </a:p>
        </p:txBody>
      </p:sp>
      <p:pic>
        <p:nvPicPr>
          <p:cNvPr id="26627" name="Picture 2" descr="This picture is a table from the List of Priority CER Topics. &#10;Table S-1 Final List of Priority Topics, by Quartile Ratings. Note- the display within quartile does not indicate priority rank- topics are listed alphabetically by primary research data. First Quartile (listed alphabetically by primary research area). CAD- Compare the effectiveness of treatment strategies for atrial fibrillation including surgery, catheter ablation, and pharmacologic treatment. DIS- Compare the effectiveness of the different treatments (e.g., assistive listening devices, cochlear implants, electric-acoustic devices, habilitation and rehabilitation methods [auditory/oral, sign language, and total communication]) for hearing loss in children and adults, especially individuals with diverse cultural, language, medical, and developmental backgrounds. ENDO- Compare the effectiveness of primary prevention methods, such as exercise and balance training, verses clinical treatments in preventing falls in older adults at varying degrees of risk. GI- Compare the effectiveness of upper endoscpy utilization and frequency for patients with gastrophageal reflux disease on morbidity, quality of life, and diagnosis of esophageal adenocarcinoma. HCDS- Compare the effectiveness of dissemination and translation techniques to facilitate the use of CER by patients, clinicians, payers, and others. Compare the effectiveness by comprehensive care coordination programs, such as the medical home, and usual care managing children and adults with severe chronic disease, especially in populations with known health disparitites. "/>
          <p:cNvPicPr>
            <a:picLocks noChangeAspect="1" noChangeArrowheads="1"/>
          </p:cNvPicPr>
          <p:nvPr>
            <p:ph type="body" idx="1"/>
          </p:nvPr>
        </p:nvPicPr>
        <p:blipFill>
          <a:blip r:embed="rId3" cstate="print"/>
          <a:srcRect/>
          <a:stretch>
            <a:fillRect/>
          </a:stretch>
        </p:blipFill>
        <p:spPr>
          <a:xfrm>
            <a:off x="0" y="836613"/>
            <a:ext cx="10058400" cy="633095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7DDFA468-F1B5-4DA0-BBA2-30B886E286F9}" type="slidenum">
              <a:rPr lang="en-US" smtClean="0"/>
              <a:pPr/>
              <a:t>22</a:t>
            </a:fld>
            <a:r>
              <a:rPr lang="en-US" smtClean="0">
                <a:latin typeface="Times New Roman" pitchFamily="18" charset="0"/>
              </a:rPr>
              <a:t> </a:t>
            </a:r>
          </a:p>
        </p:txBody>
      </p:sp>
      <p:sp>
        <p:nvSpPr>
          <p:cNvPr id="27651" name="Rectangle 2"/>
          <p:cNvSpPr>
            <a:spLocks noGrp="1" noChangeArrowheads="1"/>
          </p:cNvSpPr>
          <p:nvPr>
            <p:ph type="title"/>
          </p:nvPr>
        </p:nvSpPr>
        <p:spPr>
          <a:xfrm>
            <a:off x="755650" y="652463"/>
            <a:ext cx="8547100" cy="855662"/>
          </a:xfrm>
        </p:spPr>
        <p:txBody>
          <a:bodyPr/>
          <a:lstStyle/>
          <a:p>
            <a:pPr algn="l"/>
            <a:r>
              <a:rPr lang="en-US" smtClean="0">
                <a:solidFill>
                  <a:schemeClr val="accent2"/>
                </a:solidFill>
              </a:rPr>
              <a:t>What is Personalized Medicine?</a:t>
            </a:r>
            <a:endParaRPr lang="en-US" smtClean="0"/>
          </a:p>
        </p:txBody>
      </p:sp>
      <p:sp>
        <p:nvSpPr>
          <p:cNvPr id="27652" name="Rectangle 3"/>
          <p:cNvSpPr>
            <a:spLocks noGrp="1" noChangeArrowheads="1"/>
          </p:cNvSpPr>
          <p:nvPr>
            <p:ph type="body" idx="1"/>
          </p:nvPr>
        </p:nvSpPr>
        <p:spPr>
          <a:xfrm>
            <a:off x="755650" y="1630363"/>
            <a:ext cx="8547100" cy="5462587"/>
          </a:xfrm>
        </p:spPr>
        <p:txBody>
          <a:bodyPr/>
          <a:lstStyle/>
          <a:p>
            <a:r>
              <a:rPr lang="en-US" sz="2400" smtClean="0"/>
              <a:t>Personalized medicine (PM) is the tailoring of medical care to the particular traits (or circumstances or other characteristics) of a patient that influence response to a heath care intervention.  These may include genetic, sociodemographic, clinical, behavioral, environmental, and other personal traits, as well as personal preferences.  PM does not refer to the creation of interventions that are unique to a patient, but the ability to classify patients into subpopulations that differ in their responses to particular interventions.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3278B67C-9F27-4134-943D-9373C6C70A35}" type="slidenum">
              <a:rPr lang="en-US" sz="1600">
                <a:latin typeface="Arial" pitchFamily="34" charset="0"/>
              </a:rPr>
              <a:pPr algn="r" defTabSz="1019175"/>
              <a:t>23</a:t>
            </a:fld>
            <a:r>
              <a:rPr lang="en-US" sz="1600"/>
              <a:t> </a:t>
            </a:r>
          </a:p>
        </p:txBody>
      </p:sp>
      <p:sp>
        <p:nvSpPr>
          <p:cNvPr id="28675" name="Rectangle 2"/>
          <p:cNvSpPr>
            <a:spLocks noGrp="1" noChangeArrowheads="1"/>
          </p:cNvSpPr>
          <p:nvPr>
            <p:ph type="title"/>
          </p:nvPr>
        </p:nvSpPr>
        <p:spPr>
          <a:xfrm>
            <a:off x="755650" y="642938"/>
            <a:ext cx="8547100" cy="855662"/>
          </a:xfrm>
        </p:spPr>
        <p:txBody>
          <a:bodyPr/>
          <a:lstStyle/>
          <a:p>
            <a:pPr algn="l"/>
            <a:r>
              <a:rPr lang="en-US" sz="3000" smtClean="0">
                <a:solidFill>
                  <a:schemeClr val="accent2"/>
                </a:solidFill>
              </a:rPr>
              <a:t>Examples of Personalized Medicine</a:t>
            </a:r>
            <a:endParaRPr lang="en-US" sz="3000" smtClean="0"/>
          </a:p>
        </p:txBody>
      </p:sp>
      <p:sp>
        <p:nvSpPr>
          <p:cNvPr id="28676" name="Rectangle 3"/>
          <p:cNvSpPr>
            <a:spLocks noGrp="1" noChangeArrowheads="1"/>
          </p:cNvSpPr>
          <p:nvPr>
            <p:ph type="body" idx="1"/>
          </p:nvPr>
        </p:nvSpPr>
        <p:spPr>
          <a:xfrm>
            <a:off x="755650" y="1654175"/>
            <a:ext cx="8547100" cy="5184775"/>
          </a:xfrm>
        </p:spPr>
        <p:txBody>
          <a:bodyPr/>
          <a:lstStyle/>
          <a:p>
            <a:r>
              <a:rPr lang="en-US" altLang="ko-KR" sz="2400" i="1" smtClean="0">
                <a:ea typeface="굴림"/>
                <a:cs typeface="굴림"/>
              </a:rPr>
              <a:t>CYP2C9</a:t>
            </a:r>
            <a:r>
              <a:rPr lang="en-US" altLang="ko-KR" sz="2400" smtClean="0">
                <a:ea typeface="굴림"/>
                <a:cs typeface="굴림"/>
              </a:rPr>
              <a:t> and </a:t>
            </a:r>
            <a:r>
              <a:rPr lang="en-US" altLang="ko-KR" sz="2400" i="1" smtClean="0">
                <a:ea typeface="굴림"/>
                <a:cs typeface="굴림"/>
              </a:rPr>
              <a:t>VKORC1</a:t>
            </a:r>
            <a:r>
              <a:rPr lang="en-US" altLang="ko-KR" sz="2400" smtClean="0">
                <a:ea typeface="굴림"/>
                <a:cs typeface="굴림"/>
              </a:rPr>
              <a:t> genetic testing for warfarin anticoagulation response for patients with atrial fibrillation, mechanical heart valves, deep vein thrombosis, etc.</a:t>
            </a:r>
          </a:p>
          <a:p>
            <a:r>
              <a:rPr lang="en-US" altLang="ko-KR" sz="2400" i="1" smtClean="0">
                <a:ea typeface="굴림"/>
                <a:cs typeface="굴림"/>
              </a:rPr>
              <a:t>HER-2/neu</a:t>
            </a:r>
            <a:r>
              <a:rPr lang="en-US" altLang="ko-KR" sz="2400" smtClean="0">
                <a:ea typeface="굴림"/>
                <a:cs typeface="굴림"/>
              </a:rPr>
              <a:t> receptor testing for trastuzumab for breast cancer</a:t>
            </a:r>
          </a:p>
          <a:p>
            <a:r>
              <a:rPr lang="en-US" altLang="ko-KR" sz="2400" i="1" smtClean="0">
                <a:ea typeface="굴림"/>
                <a:cs typeface="굴림"/>
              </a:rPr>
              <a:t>BRCA 1,2 </a:t>
            </a:r>
            <a:r>
              <a:rPr lang="en-US" altLang="ko-KR" sz="2400" smtClean="0">
                <a:ea typeface="굴림"/>
                <a:cs typeface="굴림"/>
              </a:rPr>
              <a:t>testing for pharmaceutical and surgical prevention options for and surveillance for breast cancer</a:t>
            </a:r>
          </a:p>
          <a:p>
            <a:r>
              <a:rPr lang="en-US" altLang="ko-KR" sz="2400" i="1" smtClean="0">
                <a:ea typeface="굴림"/>
                <a:cs typeface="굴림"/>
              </a:rPr>
              <a:t>KRAS</a:t>
            </a:r>
            <a:r>
              <a:rPr lang="en-US" altLang="ko-KR" sz="2400" smtClean="0">
                <a:ea typeface="굴림"/>
                <a:cs typeface="굴림"/>
              </a:rPr>
              <a:t> testing for use of EGFR inhibitors (e.g., cetuximab, panitumumab) for colon cancer</a:t>
            </a:r>
          </a:p>
          <a:p>
            <a:r>
              <a:rPr lang="en-US" altLang="ko-KR" sz="2400" smtClean="0">
                <a:ea typeface="굴림"/>
                <a:cs typeface="굴림"/>
              </a:rPr>
              <a:t>Alternative procedure techniques (gastric banding, gastric bypass, etc.) for bariatric (morbid obesity) surgery</a:t>
            </a:r>
          </a:p>
        </p:txBody>
      </p:sp>
      <p:sp>
        <p:nvSpPr>
          <p:cNvPr id="28677"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5F9C3890-471D-496A-B6D8-5FD3F0F53E14}" type="slidenum">
              <a:rPr lang="en-US" smtClean="0"/>
              <a:pPr/>
              <a:t>23</a:t>
            </a:fld>
            <a:r>
              <a:rPr lang="en-US" smtClean="0">
                <a:latin typeface="Times New Roman" pitchFamily="18"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4D9813A7-18A4-407A-B408-933148B657A6}" type="slidenum">
              <a:rPr lang="en-US" smtClean="0"/>
              <a:pPr/>
              <a:t>24</a:t>
            </a:fld>
            <a:r>
              <a:rPr lang="en-US" smtClean="0">
                <a:latin typeface="Times New Roman" pitchFamily="18" charset="0"/>
              </a:rPr>
              <a:t> </a:t>
            </a:r>
          </a:p>
        </p:txBody>
      </p:sp>
      <p:sp>
        <p:nvSpPr>
          <p:cNvPr id="29699" name="Rectangle 2"/>
          <p:cNvSpPr>
            <a:spLocks noGrp="1" noChangeArrowheads="1"/>
          </p:cNvSpPr>
          <p:nvPr>
            <p:ph type="title"/>
          </p:nvPr>
        </p:nvSpPr>
        <p:spPr>
          <a:xfrm>
            <a:off x="720725" y="228600"/>
            <a:ext cx="9361488" cy="914400"/>
          </a:xfrm>
        </p:spPr>
        <p:txBody>
          <a:bodyPr/>
          <a:lstStyle/>
          <a:p>
            <a:pPr algn="l"/>
            <a:r>
              <a:rPr lang="en-US" sz="3000" smtClean="0">
                <a:solidFill>
                  <a:schemeClr val="accent2"/>
                </a:solidFill>
              </a:rPr>
              <a:t>Timeline: Getting to Personalized Medicine</a:t>
            </a:r>
          </a:p>
        </p:txBody>
      </p:sp>
      <p:sp>
        <p:nvSpPr>
          <p:cNvPr id="29700" name="Text Box 3"/>
          <p:cNvSpPr txBox="1">
            <a:spLocks noChangeArrowheads="1"/>
          </p:cNvSpPr>
          <p:nvPr/>
        </p:nvSpPr>
        <p:spPr bwMode="auto">
          <a:xfrm>
            <a:off x="307975" y="7031038"/>
            <a:ext cx="9448800" cy="284162"/>
          </a:xfrm>
          <a:prstGeom prst="rect">
            <a:avLst/>
          </a:prstGeom>
          <a:noFill/>
          <a:ln w="9525">
            <a:noFill/>
            <a:miter lim="800000"/>
            <a:headEnd/>
            <a:tailEnd/>
          </a:ln>
          <a:effectLst/>
        </p:spPr>
        <p:txBody>
          <a:bodyPr lIns="101704" tIns="50853" rIns="101704" bIns="50853">
            <a:spAutoFit/>
          </a:bodyPr>
          <a:lstStyle/>
          <a:p>
            <a:pPr marL="127000" indent="-127000" defTabSz="1019175"/>
            <a:r>
              <a:rPr lang="en-US" sz="1200">
                <a:latin typeface="Arial" pitchFamily="34" charset="0"/>
              </a:rPr>
              <a:t>			              Source: C. Goodman  © 2009 The Lewin Group</a:t>
            </a:r>
          </a:p>
        </p:txBody>
      </p:sp>
      <p:grpSp>
        <p:nvGrpSpPr>
          <p:cNvPr id="47" name="Group 46"/>
          <p:cNvGrpSpPr/>
          <p:nvPr/>
        </p:nvGrpSpPr>
        <p:grpSpPr>
          <a:xfrm>
            <a:off x="-223838" y="1589088"/>
            <a:ext cx="10282238" cy="3498850"/>
            <a:chOff x="-223838" y="1589088"/>
            <a:chExt cx="10282238" cy="3498850"/>
          </a:xfrm>
        </p:grpSpPr>
        <p:sp>
          <p:nvSpPr>
            <p:cNvPr id="29701" name="Line 4"/>
            <p:cNvSpPr>
              <a:spLocks noChangeShapeType="1"/>
            </p:cNvSpPr>
            <p:nvPr/>
          </p:nvSpPr>
          <p:spPr bwMode="auto">
            <a:xfrm flipV="1">
              <a:off x="0" y="3276600"/>
              <a:ext cx="10058400" cy="0"/>
            </a:xfrm>
            <a:prstGeom prst="line">
              <a:avLst/>
            </a:prstGeom>
            <a:noFill/>
            <a:ln w="28575">
              <a:solidFill>
                <a:schemeClr val="tx1"/>
              </a:solidFill>
              <a:round/>
              <a:headEnd/>
              <a:tailEnd type="triangle" w="med" len="med"/>
            </a:ln>
            <a:effectLst/>
          </p:spPr>
          <p:txBody>
            <a:bodyPr/>
            <a:lstStyle/>
            <a:p>
              <a:endParaRPr lang="en-US"/>
            </a:p>
          </p:txBody>
        </p:sp>
        <p:sp>
          <p:nvSpPr>
            <p:cNvPr id="29702" name="Line 5"/>
            <p:cNvSpPr>
              <a:spLocks noChangeShapeType="1"/>
            </p:cNvSpPr>
            <p:nvPr/>
          </p:nvSpPr>
          <p:spPr bwMode="auto">
            <a:xfrm>
              <a:off x="3668713" y="3159125"/>
              <a:ext cx="0" cy="258763"/>
            </a:xfrm>
            <a:prstGeom prst="line">
              <a:avLst/>
            </a:prstGeom>
            <a:noFill/>
            <a:ln w="9525">
              <a:solidFill>
                <a:schemeClr val="tx1"/>
              </a:solidFill>
              <a:round/>
              <a:headEnd/>
              <a:tailEnd/>
            </a:ln>
            <a:effectLst/>
          </p:spPr>
          <p:txBody>
            <a:bodyPr/>
            <a:lstStyle/>
            <a:p>
              <a:endParaRPr lang="en-US"/>
            </a:p>
          </p:txBody>
        </p:sp>
        <p:sp>
          <p:nvSpPr>
            <p:cNvPr id="29703" name="Text Box 6"/>
            <p:cNvSpPr txBox="1">
              <a:spLocks noChangeArrowheads="1"/>
            </p:cNvSpPr>
            <p:nvPr/>
          </p:nvSpPr>
          <p:spPr bwMode="auto">
            <a:xfrm>
              <a:off x="3330575" y="3398838"/>
              <a:ext cx="654050" cy="344487"/>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1970</a:t>
              </a:r>
            </a:p>
          </p:txBody>
        </p:sp>
        <p:sp>
          <p:nvSpPr>
            <p:cNvPr id="29704" name="Line 7"/>
            <p:cNvSpPr>
              <a:spLocks noChangeShapeType="1"/>
            </p:cNvSpPr>
            <p:nvPr/>
          </p:nvSpPr>
          <p:spPr bwMode="auto">
            <a:xfrm>
              <a:off x="5181600" y="3170238"/>
              <a:ext cx="0" cy="258762"/>
            </a:xfrm>
            <a:prstGeom prst="line">
              <a:avLst/>
            </a:prstGeom>
            <a:noFill/>
            <a:ln w="9525">
              <a:solidFill>
                <a:schemeClr val="tx1"/>
              </a:solidFill>
              <a:round/>
              <a:headEnd/>
              <a:tailEnd/>
            </a:ln>
            <a:effectLst/>
          </p:spPr>
          <p:txBody>
            <a:bodyPr/>
            <a:lstStyle/>
            <a:p>
              <a:endParaRPr lang="en-US"/>
            </a:p>
          </p:txBody>
        </p:sp>
        <p:sp>
          <p:nvSpPr>
            <p:cNvPr id="29705" name="Text Box 8"/>
            <p:cNvSpPr txBox="1">
              <a:spLocks noChangeArrowheads="1"/>
            </p:cNvSpPr>
            <p:nvPr/>
          </p:nvSpPr>
          <p:spPr bwMode="auto">
            <a:xfrm>
              <a:off x="4854575" y="3387725"/>
              <a:ext cx="655638" cy="347663"/>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1980</a:t>
              </a:r>
            </a:p>
          </p:txBody>
        </p:sp>
        <p:sp>
          <p:nvSpPr>
            <p:cNvPr id="29706" name="Line 9"/>
            <p:cNvSpPr>
              <a:spLocks noChangeShapeType="1"/>
            </p:cNvSpPr>
            <p:nvPr/>
          </p:nvSpPr>
          <p:spPr bwMode="auto">
            <a:xfrm>
              <a:off x="6705600" y="3125788"/>
              <a:ext cx="0" cy="258762"/>
            </a:xfrm>
            <a:prstGeom prst="line">
              <a:avLst/>
            </a:prstGeom>
            <a:noFill/>
            <a:ln w="9525">
              <a:solidFill>
                <a:schemeClr val="tx1"/>
              </a:solidFill>
              <a:round/>
              <a:headEnd/>
              <a:tailEnd/>
            </a:ln>
            <a:effectLst/>
          </p:spPr>
          <p:txBody>
            <a:bodyPr/>
            <a:lstStyle/>
            <a:p>
              <a:endParaRPr lang="en-US"/>
            </a:p>
          </p:txBody>
        </p:sp>
        <p:sp>
          <p:nvSpPr>
            <p:cNvPr id="29707" name="Line 10"/>
            <p:cNvSpPr>
              <a:spLocks noChangeShapeType="1"/>
            </p:cNvSpPr>
            <p:nvPr/>
          </p:nvSpPr>
          <p:spPr bwMode="auto">
            <a:xfrm>
              <a:off x="8229600" y="3159125"/>
              <a:ext cx="0" cy="258763"/>
            </a:xfrm>
            <a:prstGeom prst="line">
              <a:avLst/>
            </a:prstGeom>
            <a:noFill/>
            <a:ln w="9525">
              <a:solidFill>
                <a:schemeClr val="tx1"/>
              </a:solidFill>
              <a:round/>
              <a:headEnd/>
              <a:tailEnd/>
            </a:ln>
            <a:effectLst/>
          </p:spPr>
          <p:txBody>
            <a:bodyPr/>
            <a:lstStyle/>
            <a:p>
              <a:endParaRPr lang="en-US"/>
            </a:p>
          </p:txBody>
        </p:sp>
        <p:sp>
          <p:nvSpPr>
            <p:cNvPr id="29708" name="Text Box 11"/>
            <p:cNvSpPr txBox="1">
              <a:spLocks noChangeArrowheads="1"/>
            </p:cNvSpPr>
            <p:nvPr/>
          </p:nvSpPr>
          <p:spPr bwMode="auto">
            <a:xfrm>
              <a:off x="7881938" y="3417888"/>
              <a:ext cx="652462" cy="347662"/>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2000</a:t>
              </a:r>
            </a:p>
          </p:txBody>
        </p:sp>
        <p:sp>
          <p:nvSpPr>
            <p:cNvPr id="29709" name="Line 12"/>
            <p:cNvSpPr>
              <a:spLocks noChangeShapeType="1"/>
            </p:cNvSpPr>
            <p:nvPr/>
          </p:nvSpPr>
          <p:spPr bwMode="auto">
            <a:xfrm>
              <a:off x="9753600" y="3159125"/>
              <a:ext cx="0" cy="258763"/>
            </a:xfrm>
            <a:prstGeom prst="line">
              <a:avLst/>
            </a:prstGeom>
            <a:noFill/>
            <a:ln w="9525">
              <a:solidFill>
                <a:schemeClr val="tx1"/>
              </a:solidFill>
              <a:round/>
              <a:headEnd/>
              <a:tailEnd/>
            </a:ln>
            <a:effectLst/>
          </p:spPr>
          <p:txBody>
            <a:bodyPr/>
            <a:lstStyle/>
            <a:p>
              <a:endParaRPr lang="en-US"/>
            </a:p>
          </p:txBody>
        </p:sp>
        <p:sp>
          <p:nvSpPr>
            <p:cNvPr id="29710" name="Text Box 13"/>
            <p:cNvSpPr txBox="1">
              <a:spLocks noChangeArrowheads="1"/>
            </p:cNvSpPr>
            <p:nvPr/>
          </p:nvSpPr>
          <p:spPr bwMode="auto">
            <a:xfrm>
              <a:off x="9404350" y="3417888"/>
              <a:ext cx="654050" cy="347662"/>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2010</a:t>
              </a:r>
            </a:p>
          </p:txBody>
        </p:sp>
        <p:sp>
          <p:nvSpPr>
            <p:cNvPr id="29711" name="Text Box 14"/>
            <p:cNvSpPr txBox="1">
              <a:spLocks noChangeArrowheads="1"/>
            </p:cNvSpPr>
            <p:nvPr/>
          </p:nvSpPr>
          <p:spPr bwMode="auto">
            <a:xfrm>
              <a:off x="3790950" y="2114550"/>
              <a:ext cx="14859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50853" rIns="0" bIns="50853"/>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HTA</a:t>
              </a:r>
              <a:br>
                <a:rPr lang="en-US" sz="1600" b="1" dirty="0" smtClean="0">
                  <a:solidFill>
                    <a:schemeClr val="accent2">
                      <a:lumMod val="20000"/>
                      <a:lumOff val="80000"/>
                    </a:schemeClr>
                  </a:solidFill>
                  <a:latin typeface="Arial" pitchFamily="34" charset="0"/>
                </a:rPr>
              </a:br>
              <a:r>
                <a:rPr lang="en-US" sz="1400" b="1" dirty="0" smtClean="0">
                  <a:solidFill>
                    <a:schemeClr val="accent2">
                      <a:lumMod val="20000"/>
                      <a:lumOff val="80000"/>
                    </a:schemeClr>
                  </a:solidFill>
                  <a:latin typeface="Arial" pitchFamily="34" charset="0"/>
                </a:rPr>
                <a:t>(1974)</a:t>
              </a:r>
            </a:p>
          </p:txBody>
        </p:sp>
        <p:sp>
          <p:nvSpPr>
            <p:cNvPr id="29712" name="Line 15"/>
            <p:cNvSpPr>
              <a:spLocks noChangeShapeType="1"/>
            </p:cNvSpPr>
            <p:nvPr/>
          </p:nvSpPr>
          <p:spPr bwMode="auto">
            <a:xfrm flipH="1">
              <a:off x="6069013" y="2749550"/>
              <a:ext cx="249237" cy="517525"/>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13" name="Text Box 16"/>
            <p:cNvSpPr txBox="1">
              <a:spLocks noChangeArrowheads="1"/>
            </p:cNvSpPr>
            <p:nvPr/>
          </p:nvSpPr>
          <p:spPr bwMode="auto">
            <a:xfrm>
              <a:off x="5495925" y="1981200"/>
              <a:ext cx="1652588" cy="803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1704" tIns="50853" rIns="101704" bIns="50853">
              <a:spAutoFit/>
            </a:bodyPr>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Outcomes Research</a:t>
              </a:r>
              <a:br>
                <a:rPr lang="en-US" sz="1600" b="1" dirty="0" smtClean="0">
                  <a:solidFill>
                    <a:schemeClr val="accent2">
                      <a:lumMod val="20000"/>
                      <a:lumOff val="80000"/>
                    </a:schemeClr>
                  </a:solidFill>
                  <a:latin typeface="Arial" pitchFamily="34" charset="0"/>
                </a:rPr>
              </a:br>
              <a:r>
                <a:rPr lang="en-US" sz="1400" b="1" dirty="0" smtClean="0">
                  <a:solidFill>
                    <a:schemeClr val="accent2">
                      <a:lumMod val="20000"/>
                      <a:lumOff val="80000"/>
                    </a:schemeClr>
                  </a:solidFill>
                  <a:latin typeface="Arial" pitchFamily="34" charset="0"/>
                </a:rPr>
                <a:t>(1986)</a:t>
              </a:r>
            </a:p>
          </p:txBody>
        </p:sp>
        <p:sp>
          <p:nvSpPr>
            <p:cNvPr id="29714" name="Line 17"/>
            <p:cNvSpPr>
              <a:spLocks noChangeShapeType="1"/>
            </p:cNvSpPr>
            <p:nvPr/>
          </p:nvSpPr>
          <p:spPr bwMode="auto">
            <a:xfrm flipH="1">
              <a:off x="6124575" y="3284538"/>
              <a:ext cx="249238" cy="534987"/>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15" name="Text Box 18"/>
            <p:cNvSpPr txBox="1">
              <a:spLocks noChangeArrowheads="1"/>
            </p:cNvSpPr>
            <p:nvPr/>
          </p:nvSpPr>
          <p:spPr bwMode="auto">
            <a:xfrm>
              <a:off x="5335588" y="3810000"/>
              <a:ext cx="1446212" cy="788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50853" rIns="0" bIns="50853"/>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Effectiveness Research</a:t>
              </a:r>
              <a:br>
                <a:rPr lang="en-US" sz="1600" b="1" dirty="0" smtClean="0">
                  <a:solidFill>
                    <a:schemeClr val="accent2">
                      <a:lumMod val="20000"/>
                      <a:lumOff val="80000"/>
                    </a:schemeClr>
                  </a:solidFill>
                  <a:latin typeface="Arial" pitchFamily="34" charset="0"/>
                </a:rPr>
              </a:br>
              <a:r>
                <a:rPr lang="en-US" sz="1400" b="1" dirty="0" smtClean="0">
                  <a:solidFill>
                    <a:schemeClr val="accent2">
                      <a:lumMod val="20000"/>
                      <a:lumOff val="80000"/>
                    </a:schemeClr>
                  </a:solidFill>
                  <a:latin typeface="Arial" pitchFamily="34" charset="0"/>
                </a:rPr>
                <a:t>(1988)</a:t>
              </a:r>
            </a:p>
          </p:txBody>
        </p:sp>
        <p:sp>
          <p:nvSpPr>
            <p:cNvPr id="29716" name="Line 19"/>
            <p:cNvSpPr>
              <a:spLocks noChangeShapeType="1"/>
            </p:cNvSpPr>
            <p:nvPr/>
          </p:nvSpPr>
          <p:spPr bwMode="auto">
            <a:xfrm flipH="1">
              <a:off x="6553200" y="2101850"/>
              <a:ext cx="574675" cy="1165225"/>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17" name="Text Box 20"/>
            <p:cNvSpPr txBox="1">
              <a:spLocks noChangeArrowheads="1"/>
            </p:cNvSpPr>
            <p:nvPr/>
          </p:nvSpPr>
          <p:spPr bwMode="auto">
            <a:xfrm>
              <a:off x="5973763" y="1589088"/>
              <a:ext cx="2266950" cy="56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1704" tIns="50853" rIns="101704" bIns="50853">
              <a:spAutoFit/>
            </a:bodyPr>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Pharmacoeconomics</a:t>
              </a:r>
              <a:br>
                <a:rPr lang="en-US" sz="1600" b="1" dirty="0" smtClean="0">
                  <a:solidFill>
                    <a:schemeClr val="accent2">
                      <a:lumMod val="20000"/>
                      <a:lumOff val="80000"/>
                    </a:schemeClr>
                  </a:solidFill>
                  <a:latin typeface="Arial" pitchFamily="34" charset="0"/>
                </a:rPr>
              </a:br>
              <a:r>
                <a:rPr lang="en-US" sz="1400" b="1" dirty="0" smtClean="0">
                  <a:solidFill>
                    <a:schemeClr val="accent2">
                      <a:lumMod val="20000"/>
                      <a:lumOff val="80000"/>
                    </a:schemeClr>
                  </a:solidFill>
                  <a:latin typeface="Arial" pitchFamily="34" charset="0"/>
                </a:rPr>
                <a:t>(1989)</a:t>
              </a:r>
            </a:p>
          </p:txBody>
        </p:sp>
        <p:sp>
          <p:nvSpPr>
            <p:cNvPr id="29718" name="Text Box 21"/>
            <p:cNvSpPr txBox="1">
              <a:spLocks noChangeArrowheads="1"/>
            </p:cNvSpPr>
            <p:nvPr/>
          </p:nvSpPr>
          <p:spPr bwMode="auto">
            <a:xfrm>
              <a:off x="6462713" y="2571750"/>
              <a:ext cx="19812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50853" rIns="0" bIns="50853"/>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EBM </a:t>
              </a:r>
              <a:r>
                <a:rPr lang="en-US" sz="1400" b="1" dirty="0" smtClean="0">
                  <a:solidFill>
                    <a:schemeClr val="accent2">
                      <a:lumMod val="20000"/>
                      <a:lumOff val="80000"/>
                    </a:schemeClr>
                  </a:solidFill>
                  <a:latin typeface="Arial" pitchFamily="34" charset="0"/>
                </a:rPr>
                <a:t>(1990)</a:t>
              </a:r>
            </a:p>
          </p:txBody>
        </p:sp>
        <p:sp>
          <p:nvSpPr>
            <p:cNvPr id="29719" name="Text Box 22"/>
            <p:cNvSpPr txBox="1">
              <a:spLocks noChangeArrowheads="1"/>
            </p:cNvSpPr>
            <p:nvPr/>
          </p:nvSpPr>
          <p:spPr bwMode="auto">
            <a:xfrm>
              <a:off x="8653463" y="2328863"/>
              <a:ext cx="1371600" cy="1033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50853" rIns="0" bIns="50853"/>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CED</a:t>
              </a:r>
              <a:br>
                <a:rPr lang="en-US" sz="1600" b="1" dirty="0" smtClean="0">
                  <a:solidFill>
                    <a:schemeClr val="accent2">
                      <a:lumMod val="20000"/>
                      <a:lumOff val="80000"/>
                    </a:schemeClr>
                  </a:solidFill>
                  <a:latin typeface="Arial" pitchFamily="34" charset="0"/>
                </a:rPr>
              </a:br>
              <a:r>
                <a:rPr lang="en-US" sz="1400" b="1" dirty="0" smtClean="0">
                  <a:solidFill>
                    <a:schemeClr val="accent2">
                      <a:lumMod val="20000"/>
                      <a:lumOff val="80000"/>
                    </a:schemeClr>
                  </a:solidFill>
                  <a:latin typeface="Arial" pitchFamily="34" charset="0"/>
                </a:rPr>
                <a:t>(2006)</a:t>
              </a:r>
            </a:p>
          </p:txBody>
        </p:sp>
        <p:sp>
          <p:nvSpPr>
            <p:cNvPr id="29720" name="Text Box 23"/>
            <p:cNvSpPr txBox="1">
              <a:spLocks noChangeArrowheads="1"/>
            </p:cNvSpPr>
            <p:nvPr/>
          </p:nvSpPr>
          <p:spPr bwMode="auto">
            <a:xfrm>
              <a:off x="8478838" y="3935413"/>
              <a:ext cx="1427162" cy="833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50853" rIns="0" bIns="50853"/>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CER</a:t>
              </a:r>
              <a:br>
                <a:rPr lang="en-US" sz="1600" b="1" dirty="0" smtClean="0">
                  <a:solidFill>
                    <a:schemeClr val="accent2">
                      <a:lumMod val="20000"/>
                      <a:lumOff val="80000"/>
                    </a:schemeClr>
                  </a:solidFill>
                  <a:latin typeface="Arial" pitchFamily="34" charset="0"/>
                </a:rPr>
              </a:br>
              <a:r>
                <a:rPr lang="en-US" sz="1400" b="1" dirty="0" smtClean="0">
                  <a:solidFill>
                    <a:schemeClr val="accent2">
                      <a:lumMod val="20000"/>
                      <a:lumOff val="80000"/>
                    </a:schemeClr>
                  </a:solidFill>
                  <a:latin typeface="Arial" pitchFamily="34" charset="0"/>
                </a:rPr>
                <a:t>(2003, 2009)</a:t>
              </a:r>
            </a:p>
          </p:txBody>
        </p:sp>
        <p:sp>
          <p:nvSpPr>
            <p:cNvPr id="29721" name="Line 24"/>
            <p:cNvSpPr>
              <a:spLocks noChangeShapeType="1"/>
            </p:cNvSpPr>
            <p:nvPr/>
          </p:nvSpPr>
          <p:spPr bwMode="auto">
            <a:xfrm flipH="1">
              <a:off x="4267200" y="2760663"/>
              <a:ext cx="250825" cy="515937"/>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22" name="Line 25"/>
            <p:cNvSpPr>
              <a:spLocks noChangeShapeType="1"/>
            </p:cNvSpPr>
            <p:nvPr/>
          </p:nvSpPr>
          <p:spPr bwMode="auto">
            <a:xfrm flipH="1">
              <a:off x="6719888" y="2868613"/>
              <a:ext cx="195262" cy="388937"/>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23" name="Line 26"/>
            <p:cNvSpPr>
              <a:spLocks noChangeShapeType="1"/>
            </p:cNvSpPr>
            <p:nvPr/>
          </p:nvSpPr>
          <p:spPr bwMode="auto">
            <a:xfrm>
              <a:off x="8705850" y="3281363"/>
              <a:ext cx="457200" cy="6096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24" name="Line 27"/>
            <p:cNvSpPr>
              <a:spLocks noChangeShapeType="1"/>
            </p:cNvSpPr>
            <p:nvPr/>
          </p:nvSpPr>
          <p:spPr bwMode="auto">
            <a:xfrm flipH="1">
              <a:off x="9144000" y="2878138"/>
              <a:ext cx="195263" cy="388937"/>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25" name="Text Box 28"/>
            <p:cNvSpPr txBox="1">
              <a:spLocks noChangeArrowheads="1"/>
            </p:cNvSpPr>
            <p:nvPr/>
          </p:nvSpPr>
          <p:spPr bwMode="auto">
            <a:xfrm>
              <a:off x="6378575" y="3387725"/>
              <a:ext cx="654050" cy="347663"/>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1990</a:t>
              </a:r>
            </a:p>
          </p:txBody>
        </p:sp>
        <p:sp>
          <p:nvSpPr>
            <p:cNvPr id="29726" name="Line 29"/>
            <p:cNvSpPr>
              <a:spLocks noChangeShapeType="1"/>
            </p:cNvSpPr>
            <p:nvPr/>
          </p:nvSpPr>
          <p:spPr bwMode="auto">
            <a:xfrm>
              <a:off x="614363" y="3113088"/>
              <a:ext cx="0" cy="258762"/>
            </a:xfrm>
            <a:prstGeom prst="line">
              <a:avLst/>
            </a:prstGeom>
            <a:noFill/>
            <a:ln w="9525">
              <a:solidFill>
                <a:schemeClr val="tx1"/>
              </a:solidFill>
              <a:round/>
              <a:headEnd/>
              <a:tailEnd/>
            </a:ln>
            <a:effectLst/>
          </p:spPr>
          <p:txBody>
            <a:bodyPr/>
            <a:lstStyle/>
            <a:p>
              <a:endParaRPr lang="en-US"/>
            </a:p>
          </p:txBody>
        </p:sp>
        <p:sp>
          <p:nvSpPr>
            <p:cNvPr id="29727" name="Text Box 30"/>
            <p:cNvSpPr txBox="1">
              <a:spLocks noChangeArrowheads="1"/>
            </p:cNvSpPr>
            <p:nvPr/>
          </p:nvSpPr>
          <p:spPr bwMode="auto">
            <a:xfrm>
              <a:off x="260350" y="3371850"/>
              <a:ext cx="654050" cy="344488"/>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1950</a:t>
              </a:r>
            </a:p>
          </p:txBody>
        </p:sp>
        <p:sp>
          <p:nvSpPr>
            <p:cNvPr id="29728" name="Line 31"/>
            <p:cNvSpPr>
              <a:spLocks noChangeShapeType="1"/>
            </p:cNvSpPr>
            <p:nvPr/>
          </p:nvSpPr>
          <p:spPr bwMode="auto">
            <a:xfrm flipH="1">
              <a:off x="306388" y="2590800"/>
              <a:ext cx="227012" cy="6858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29" name="Text Box 32"/>
            <p:cNvSpPr txBox="1">
              <a:spLocks noChangeArrowheads="1"/>
            </p:cNvSpPr>
            <p:nvPr/>
          </p:nvSpPr>
          <p:spPr bwMode="auto">
            <a:xfrm>
              <a:off x="-223838" y="2062163"/>
              <a:ext cx="1524001" cy="56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1704" tIns="50853" rIns="101704" bIns="50853">
              <a:spAutoFit/>
            </a:bodyPr>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1</a:t>
              </a:r>
              <a:r>
                <a:rPr lang="en-US" sz="1600" b="1" baseline="30000" dirty="0" smtClean="0">
                  <a:solidFill>
                    <a:schemeClr val="accent2">
                      <a:lumMod val="20000"/>
                      <a:lumOff val="80000"/>
                    </a:schemeClr>
                  </a:solidFill>
                  <a:latin typeface="Arial" pitchFamily="34" charset="0"/>
                </a:rPr>
                <a:t>st</a:t>
              </a:r>
              <a:r>
                <a:rPr lang="en-US" sz="1600" b="1" dirty="0" smtClean="0">
                  <a:solidFill>
                    <a:schemeClr val="accent2">
                      <a:lumMod val="20000"/>
                      <a:lumOff val="80000"/>
                    </a:schemeClr>
                  </a:solidFill>
                  <a:latin typeface="Arial" pitchFamily="34" charset="0"/>
                </a:rPr>
                <a:t> RCT</a:t>
              </a:r>
              <a:br>
                <a:rPr lang="en-US" sz="1600" b="1" dirty="0" smtClean="0">
                  <a:solidFill>
                    <a:schemeClr val="accent2">
                      <a:lumMod val="20000"/>
                      <a:lumOff val="80000"/>
                    </a:schemeClr>
                  </a:solidFill>
                  <a:latin typeface="Arial" pitchFamily="34" charset="0"/>
                </a:rPr>
              </a:br>
              <a:r>
                <a:rPr lang="en-US" sz="1400" b="1" dirty="0" smtClean="0">
                  <a:solidFill>
                    <a:schemeClr val="accent2">
                      <a:lumMod val="20000"/>
                      <a:lumOff val="80000"/>
                    </a:schemeClr>
                  </a:solidFill>
                  <a:latin typeface="Arial" pitchFamily="34" charset="0"/>
                </a:rPr>
                <a:t>(1948)</a:t>
              </a:r>
            </a:p>
          </p:txBody>
        </p:sp>
        <p:sp>
          <p:nvSpPr>
            <p:cNvPr id="29730" name="Line 33"/>
            <p:cNvSpPr>
              <a:spLocks noChangeShapeType="1"/>
            </p:cNvSpPr>
            <p:nvPr/>
          </p:nvSpPr>
          <p:spPr bwMode="auto">
            <a:xfrm flipV="1">
              <a:off x="9153525" y="3284538"/>
              <a:ext cx="454025" cy="60166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31" name="Line 34"/>
            <p:cNvSpPr>
              <a:spLocks noChangeShapeType="1"/>
            </p:cNvSpPr>
            <p:nvPr/>
          </p:nvSpPr>
          <p:spPr bwMode="auto">
            <a:xfrm>
              <a:off x="2133600" y="3170238"/>
              <a:ext cx="0" cy="258762"/>
            </a:xfrm>
            <a:prstGeom prst="line">
              <a:avLst/>
            </a:prstGeom>
            <a:noFill/>
            <a:ln w="9525">
              <a:solidFill>
                <a:schemeClr val="tx1"/>
              </a:solidFill>
              <a:round/>
              <a:headEnd/>
              <a:tailEnd/>
            </a:ln>
            <a:effectLst/>
          </p:spPr>
          <p:txBody>
            <a:bodyPr/>
            <a:lstStyle/>
            <a:p>
              <a:endParaRPr lang="en-US"/>
            </a:p>
          </p:txBody>
        </p:sp>
        <p:sp>
          <p:nvSpPr>
            <p:cNvPr id="29732" name="Text Box 35"/>
            <p:cNvSpPr txBox="1">
              <a:spLocks noChangeArrowheads="1"/>
            </p:cNvSpPr>
            <p:nvPr/>
          </p:nvSpPr>
          <p:spPr bwMode="auto">
            <a:xfrm>
              <a:off x="1808163" y="3387725"/>
              <a:ext cx="652462" cy="346075"/>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1960</a:t>
              </a:r>
            </a:p>
          </p:txBody>
        </p:sp>
        <p:sp>
          <p:nvSpPr>
            <p:cNvPr id="29733" name="Line 36"/>
            <p:cNvSpPr>
              <a:spLocks noChangeShapeType="1"/>
            </p:cNvSpPr>
            <p:nvPr/>
          </p:nvSpPr>
          <p:spPr bwMode="auto">
            <a:xfrm flipH="1">
              <a:off x="852488" y="3276600"/>
              <a:ext cx="173037" cy="5334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en-US" dirty="0"/>
            </a:p>
          </p:txBody>
        </p:sp>
        <p:sp>
          <p:nvSpPr>
            <p:cNvPr id="29734" name="Text Box 37"/>
            <p:cNvSpPr txBox="1">
              <a:spLocks noChangeArrowheads="1"/>
            </p:cNvSpPr>
            <p:nvPr/>
          </p:nvSpPr>
          <p:spPr bwMode="auto">
            <a:xfrm>
              <a:off x="76200" y="3810000"/>
              <a:ext cx="1600200" cy="788988"/>
            </a:xfrm>
            <a:prstGeom prst="rect">
              <a:avLst/>
            </a:prstGeom>
            <a:noFill/>
            <a:ln w="9525">
              <a:noFill/>
              <a:miter lim="800000"/>
              <a:headEnd/>
              <a:tailEnd/>
            </a:ln>
            <a:effectLst/>
          </p:spPr>
          <p:txBody>
            <a:bodyPr lIns="0" tIns="50853" rIns="0" bIns="50853"/>
            <a:lstStyle/>
            <a:p>
              <a:pPr algn="ctr" defTabSz="1019175" eaLnBrk="1" hangingPunct="1"/>
              <a:r>
                <a:rPr lang="en-US" sz="1600" b="1">
                  <a:solidFill>
                    <a:srgbClr val="990099"/>
                  </a:solidFill>
                  <a:latin typeface="Arial" pitchFamily="34" charset="0"/>
                </a:rPr>
                <a:t>DNA Structure Described</a:t>
              </a:r>
              <a:br>
                <a:rPr lang="en-US" sz="1600" b="1">
                  <a:solidFill>
                    <a:srgbClr val="990099"/>
                  </a:solidFill>
                  <a:latin typeface="Arial" pitchFamily="34" charset="0"/>
                </a:rPr>
              </a:br>
              <a:r>
                <a:rPr lang="en-US" sz="1400" b="1">
                  <a:solidFill>
                    <a:srgbClr val="990099"/>
                  </a:solidFill>
                  <a:latin typeface="Arial" pitchFamily="34" charset="0"/>
                </a:rPr>
                <a:t>(1953)</a:t>
              </a:r>
            </a:p>
          </p:txBody>
        </p:sp>
        <p:sp>
          <p:nvSpPr>
            <p:cNvPr id="29735" name="Line 38"/>
            <p:cNvSpPr>
              <a:spLocks noChangeShapeType="1"/>
            </p:cNvSpPr>
            <p:nvPr/>
          </p:nvSpPr>
          <p:spPr bwMode="auto">
            <a:xfrm flipH="1">
              <a:off x="1982788" y="2760663"/>
              <a:ext cx="249237" cy="515937"/>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en-US" dirty="0"/>
            </a:p>
          </p:txBody>
        </p:sp>
        <p:sp>
          <p:nvSpPr>
            <p:cNvPr id="29736" name="Text Box 39"/>
            <p:cNvSpPr txBox="1">
              <a:spLocks noChangeArrowheads="1"/>
            </p:cNvSpPr>
            <p:nvPr/>
          </p:nvSpPr>
          <p:spPr bwMode="auto">
            <a:xfrm>
              <a:off x="1371600" y="2274888"/>
              <a:ext cx="2343150" cy="558800"/>
            </a:xfrm>
            <a:prstGeom prst="rect">
              <a:avLst/>
            </a:prstGeom>
            <a:noFill/>
            <a:ln w="9525">
              <a:noFill/>
              <a:miter lim="800000"/>
              <a:headEnd/>
              <a:tailEnd/>
            </a:ln>
            <a:effectLst/>
          </p:spPr>
          <p:txBody>
            <a:bodyPr lIns="101704" tIns="50853" rIns="101704" bIns="50853">
              <a:spAutoFit/>
            </a:bodyPr>
            <a:lstStyle/>
            <a:p>
              <a:pPr algn="ctr" defTabSz="1019175" eaLnBrk="1" hangingPunct="1"/>
              <a:r>
                <a:rPr lang="en-US" sz="1600" b="1" dirty="0">
                  <a:solidFill>
                    <a:srgbClr val="990099"/>
                  </a:solidFill>
                  <a:latin typeface="Arial" pitchFamily="34" charset="0"/>
                </a:rPr>
                <a:t>“</a:t>
              </a:r>
              <a:r>
                <a:rPr lang="en-US" sz="1600" b="1" dirty="0" err="1">
                  <a:solidFill>
                    <a:srgbClr val="990099"/>
                  </a:solidFill>
                  <a:latin typeface="Arial" pitchFamily="34" charset="0"/>
                </a:rPr>
                <a:t>Pharmacogenetics</a:t>
              </a:r>
              <a:r>
                <a:rPr lang="en-US" sz="1600" b="1" dirty="0">
                  <a:solidFill>
                    <a:srgbClr val="990099"/>
                  </a:solidFill>
                  <a:latin typeface="Arial" pitchFamily="34" charset="0"/>
                </a:rPr>
                <a:t>”</a:t>
              </a:r>
              <a:br>
                <a:rPr lang="en-US" sz="1600" b="1" dirty="0">
                  <a:solidFill>
                    <a:srgbClr val="990099"/>
                  </a:solidFill>
                  <a:latin typeface="Arial" pitchFamily="34" charset="0"/>
                </a:rPr>
              </a:br>
              <a:r>
                <a:rPr lang="en-US" sz="1400" b="1" dirty="0">
                  <a:solidFill>
                    <a:srgbClr val="990099"/>
                  </a:solidFill>
                  <a:latin typeface="Arial" pitchFamily="34" charset="0"/>
                </a:rPr>
                <a:t>(1959)</a:t>
              </a:r>
            </a:p>
          </p:txBody>
        </p:sp>
        <p:sp>
          <p:nvSpPr>
            <p:cNvPr id="29737" name="Line 40"/>
            <p:cNvSpPr>
              <a:spLocks noChangeShapeType="1"/>
            </p:cNvSpPr>
            <p:nvPr/>
          </p:nvSpPr>
          <p:spPr bwMode="auto">
            <a:xfrm flipH="1">
              <a:off x="2951163" y="3276600"/>
              <a:ext cx="249237" cy="5334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en-US" dirty="0"/>
            </a:p>
          </p:txBody>
        </p:sp>
        <p:sp>
          <p:nvSpPr>
            <p:cNvPr id="29738" name="Text Box 41"/>
            <p:cNvSpPr txBox="1">
              <a:spLocks noChangeArrowheads="1"/>
            </p:cNvSpPr>
            <p:nvPr/>
          </p:nvSpPr>
          <p:spPr bwMode="auto">
            <a:xfrm>
              <a:off x="2209800" y="3810000"/>
              <a:ext cx="1219200" cy="1033463"/>
            </a:xfrm>
            <a:prstGeom prst="rect">
              <a:avLst/>
            </a:prstGeom>
            <a:noFill/>
            <a:ln w="9525">
              <a:noFill/>
              <a:miter lim="800000"/>
              <a:headEnd/>
              <a:tailEnd/>
            </a:ln>
            <a:effectLst/>
          </p:spPr>
          <p:txBody>
            <a:bodyPr lIns="0" tIns="50853" rIns="0" bIns="50853"/>
            <a:lstStyle/>
            <a:p>
              <a:pPr algn="ctr" defTabSz="1019175" eaLnBrk="1" hangingPunct="1"/>
              <a:r>
                <a:rPr lang="en-US" sz="1600" b="1">
                  <a:solidFill>
                    <a:srgbClr val="990099"/>
                  </a:solidFill>
                  <a:latin typeface="Arial" pitchFamily="34" charset="0"/>
                </a:rPr>
                <a:t>Genetic Code Cracked</a:t>
              </a:r>
              <a:br>
                <a:rPr lang="en-US" sz="1600" b="1">
                  <a:solidFill>
                    <a:srgbClr val="990099"/>
                  </a:solidFill>
                  <a:latin typeface="Arial" pitchFamily="34" charset="0"/>
                </a:rPr>
              </a:br>
              <a:r>
                <a:rPr lang="en-US" sz="1400" b="1">
                  <a:solidFill>
                    <a:srgbClr val="990099"/>
                  </a:solidFill>
                  <a:latin typeface="Arial" pitchFamily="34" charset="0"/>
                </a:rPr>
                <a:t>(1967)</a:t>
              </a:r>
            </a:p>
          </p:txBody>
        </p:sp>
        <p:sp>
          <p:nvSpPr>
            <p:cNvPr id="29739" name="Line 42"/>
            <p:cNvSpPr>
              <a:spLocks noChangeShapeType="1"/>
            </p:cNvSpPr>
            <p:nvPr/>
          </p:nvSpPr>
          <p:spPr bwMode="auto">
            <a:xfrm flipH="1">
              <a:off x="4475163" y="3276600"/>
              <a:ext cx="249237" cy="5334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en-US" dirty="0"/>
            </a:p>
          </p:txBody>
        </p:sp>
        <p:sp>
          <p:nvSpPr>
            <p:cNvPr id="29740" name="Text Box 43"/>
            <p:cNvSpPr txBox="1">
              <a:spLocks noChangeArrowheads="1"/>
            </p:cNvSpPr>
            <p:nvPr/>
          </p:nvSpPr>
          <p:spPr bwMode="auto">
            <a:xfrm>
              <a:off x="3659188" y="3810000"/>
              <a:ext cx="1549400" cy="1277938"/>
            </a:xfrm>
            <a:prstGeom prst="rect">
              <a:avLst/>
            </a:prstGeom>
            <a:noFill/>
            <a:ln w="9525">
              <a:noFill/>
              <a:miter lim="800000"/>
              <a:headEnd/>
              <a:tailEnd/>
            </a:ln>
            <a:effectLst/>
          </p:spPr>
          <p:txBody>
            <a:bodyPr lIns="0" tIns="50853" rIns="0" bIns="50853"/>
            <a:lstStyle/>
            <a:p>
              <a:pPr algn="ctr" defTabSz="1019175" eaLnBrk="1" hangingPunct="1"/>
              <a:r>
                <a:rPr lang="en-US" sz="1600" b="1">
                  <a:solidFill>
                    <a:srgbClr val="990099"/>
                  </a:solidFill>
                  <a:latin typeface="Arial" pitchFamily="34" charset="0"/>
                </a:rPr>
                <a:t>CYP450 Metabolic Enzymes Identified</a:t>
              </a:r>
              <a:br>
                <a:rPr lang="en-US" sz="1600" b="1">
                  <a:solidFill>
                    <a:srgbClr val="990099"/>
                  </a:solidFill>
                  <a:latin typeface="Arial" pitchFamily="34" charset="0"/>
                </a:rPr>
              </a:br>
              <a:r>
                <a:rPr lang="en-US" sz="1400" b="1">
                  <a:solidFill>
                    <a:srgbClr val="990099"/>
                  </a:solidFill>
                  <a:latin typeface="Arial" pitchFamily="34" charset="0"/>
                </a:rPr>
                <a:t>(1977)</a:t>
              </a:r>
            </a:p>
          </p:txBody>
        </p:sp>
        <p:sp>
          <p:nvSpPr>
            <p:cNvPr id="29741" name="Line 44"/>
            <p:cNvSpPr>
              <a:spLocks noChangeShapeType="1"/>
            </p:cNvSpPr>
            <p:nvPr/>
          </p:nvSpPr>
          <p:spPr bwMode="auto">
            <a:xfrm flipH="1">
              <a:off x="8305800" y="3276600"/>
              <a:ext cx="382588" cy="7620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en-US" dirty="0"/>
            </a:p>
          </p:txBody>
        </p:sp>
        <p:sp>
          <p:nvSpPr>
            <p:cNvPr id="29742" name="Text Box 45"/>
            <p:cNvSpPr txBox="1">
              <a:spLocks noChangeArrowheads="1"/>
            </p:cNvSpPr>
            <p:nvPr/>
          </p:nvSpPr>
          <p:spPr bwMode="auto">
            <a:xfrm>
              <a:off x="7239000" y="3935413"/>
              <a:ext cx="1295400" cy="788987"/>
            </a:xfrm>
            <a:prstGeom prst="rect">
              <a:avLst/>
            </a:prstGeom>
            <a:noFill/>
            <a:ln w="9525">
              <a:noFill/>
              <a:miter lim="800000"/>
              <a:headEnd/>
              <a:tailEnd/>
            </a:ln>
            <a:effectLst/>
          </p:spPr>
          <p:txBody>
            <a:bodyPr lIns="0" tIns="50853" rIns="0" bIns="50853"/>
            <a:lstStyle/>
            <a:p>
              <a:pPr algn="ctr" defTabSz="1019175" eaLnBrk="1" hangingPunct="1"/>
              <a:r>
                <a:rPr lang="en-US" sz="1600" b="1">
                  <a:solidFill>
                    <a:srgbClr val="990099"/>
                  </a:solidFill>
                  <a:latin typeface="Arial" pitchFamily="34" charset="0"/>
                </a:rPr>
                <a:t>Human Genome Sequenced</a:t>
              </a:r>
              <a:br>
                <a:rPr lang="en-US" sz="1600" b="1">
                  <a:solidFill>
                    <a:srgbClr val="990099"/>
                  </a:solidFill>
                  <a:latin typeface="Arial" pitchFamily="34" charset="0"/>
                </a:rPr>
              </a:br>
              <a:r>
                <a:rPr lang="en-US" sz="1400" b="1">
                  <a:solidFill>
                    <a:srgbClr val="990099"/>
                  </a:solidFill>
                  <a:latin typeface="Arial" pitchFamily="34" charset="0"/>
                </a:rPr>
                <a:t>(2003)</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12DB4F78-6E7E-4434-B5EF-31910F30E4DB}" type="slidenum">
              <a:rPr lang="en-US" smtClean="0"/>
              <a:pPr/>
              <a:t>25</a:t>
            </a:fld>
            <a:r>
              <a:rPr lang="en-US" smtClean="0">
                <a:latin typeface="Times New Roman" pitchFamily="18" charset="0"/>
              </a:rPr>
              <a:t> </a:t>
            </a:r>
          </a:p>
        </p:txBody>
      </p:sp>
      <p:sp>
        <p:nvSpPr>
          <p:cNvPr id="30723" name="Rectangle 2"/>
          <p:cNvSpPr>
            <a:spLocks noGrp="1" noChangeArrowheads="1"/>
          </p:cNvSpPr>
          <p:nvPr>
            <p:ph type="title"/>
          </p:nvPr>
        </p:nvSpPr>
        <p:spPr>
          <a:xfrm>
            <a:off x="755650" y="638175"/>
            <a:ext cx="8547100" cy="855663"/>
          </a:xfrm>
        </p:spPr>
        <p:txBody>
          <a:bodyPr/>
          <a:lstStyle/>
          <a:p>
            <a:pPr algn="l"/>
            <a:r>
              <a:rPr lang="en-US" sz="3000" smtClean="0">
                <a:solidFill>
                  <a:schemeClr val="accent2"/>
                </a:solidFill>
              </a:rPr>
              <a:t>Incorporating PM Into National CER Priorities</a:t>
            </a:r>
            <a:endParaRPr lang="en-US" sz="3000" smtClean="0"/>
          </a:p>
        </p:txBody>
      </p:sp>
      <p:sp>
        <p:nvSpPr>
          <p:cNvPr id="30724" name="Rectangle 3"/>
          <p:cNvSpPr>
            <a:spLocks noGrp="1" noChangeArrowheads="1"/>
          </p:cNvSpPr>
          <p:nvPr>
            <p:ph type="body" idx="1"/>
          </p:nvPr>
        </p:nvSpPr>
        <p:spPr>
          <a:xfrm>
            <a:off x="755650" y="1665288"/>
            <a:ext cx="8547100" cy="4738687"/>
          </a:xfrm>
        </p:spPr>
        <p:txBody>
          <a:bodyPr/>
          <a:lstStyle/>
          <a:p>
            <a:pPr>
              <a:buFontTx/>
              <a:buNone/>
            </a:pPr>
            <a:r>
              <a:rPr lang="en-US" sz="2400" smtClean="0"/>
              <a:t>In top tier of IOM’s CER priorities:</a:t>
            </a:r>
          </a:p>
          <a:p>
            <a:r>
              <a:rPr lang="en-US" sz="2400" smtClean="0"/>
              <a:t>Compare the effectiveness of genetic and biomarker testing and usual care in preventing and treating breast, colorectal, prostate, lung, and ovarian cancer, and possibly other clinical conditions for which promising biomarkers exist.</a:t>
            </a:r>
          </a:p>
          <a:p>
            <a:endParaRPr lang="en-US" sz="2500" smtClean="0"/>
          </a:p>
          <a:p>
            <a:pPr>
              <a:buFontTx/>
              <a:buNone/>
            </a:pPr>
            <a:r>
              <a:rPr lang="en-US" sz="1600" smtClean="0"/>
              <a:t>      Source: Institute of Medicine. Initial National Priorities for Comparative Effectiveness Research, 2009.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A19D97B1-C7F1-45C9-89ED-4106D8EB7001}" type="slidenum">
              <a:rPr lang="en-US" smtClean="0"/>
              <a:pPr/>
              <a:t>26</a:t>
            </a:fld>
            <a:r>
              <a:rPr lang="en-US" smtClean="0">
                <a:latin typeface="Times New Roman" pitchFamily="18" charset="0"/>
              </a:rPr>
              <a:t> </a:t>
            </a:r>
          </a:p>
        </p:txBody>
      </p:sp>
      <p:sp>
        <p:nvSpPr>
          <p:cNvPr id="31747" name="Rectangle 2"/>
          <p:cNvSpPr>
            <a:spLocks noGrp="1" noChangeArrowheads="1"/>
          </p:cNvSpPr>
          <p:nvPr>
            <p:ph type="title"/>
          </p:nvPr>
        </p:nvSpPr>
        <p:spPr>
          <a:xfrm>
            <a:off x="755650" y="638175"/>
            <a:ext cx="8547100" cy="855663"/>
          </a:xfrm>
        </p:spPr>
        <p:txBody>
          <a:bodyPr/>
          <a:lstStyle/>
          <a:p>
            <a:pPr algn="l"/>
            <a:r>
              <a:rPr lang="en-US" sz="3000" smtClean="0">
                <a:solidFill>
                  <a:schemeClr val="accent2"/>
                </a:solidFill>
              </a:rPr>
              <a:t>CER and PM: Contradiction?</a:t>
            </a:r>
          </a:p>
        </p:txBody>
      </p:sp>
      <p:sp>
        <p:nvSpPr>
          <p:cNvPr id="31748" name="Rectangle 3"/>
          <p:cNvSpPr>
            <a:spLocks noGrp="1" noChangeArrowheads="1"/>
          </p:cNvSpPr>
          <p:nvPr>
            <p:ph type="body" idx="1"/>
          </p:nvPr>
        </p:nvSpPr>
        <p:spPr>
          <a:xfrm>
            <a:off x="755650" y="1563688"/>
            <a:ext cx="8547100" cy="5273675"/>
          </a:xfrm>
        </p:spPr>
        <p:txBody>
          <a:bodyPr/>
          <a:lstStyle/>
          <a:p>
            <a:pPr marL="0" indent="0">
              <a:buFontTx/>
              <a:buNone/>
            </a:pPr>
            <a:r>
              <a:rPr lang="en-US" sz="2400" smtClean="0"/>
              <a:t>CER has been largely oriented toward population-based evaluations and applications.  In contrast, PM focuses on using individuals’ genomic information and other personal traits to inform their health care decisions.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D12F4A0B-8D4B-4C37-912D-3C4DB28B869D}" type="slidenum">
              <a:rPr lang="en-US" smtClean="0"/>
              <a:pPr/>
              <a:t>27</a:t>
            </a:fld>
            <a:r>
              <a:rPr lang="en-US" smtClean="0">
                <a:latin typeface="Times New Roman" pitchFamily="18" charset="0"/>
              </a:rPr>
              <a:t> </a:t>
            </a:r>
          </a:p>
        </p:txBody>
      </p:sp>
      <p:sp>
        <p:nvSpPr>
          <p:cNvPr id="32771" name="Rectangle 2"/>
          <p:cNvSpPr>
            <a:spLocks noGrp="1" noChangeArrowheads="1"/>
          </p:cNvSpPr>
          <p:nvPr>
            <p:ph type="title"/>
          </p:nvPr>
        </p:nvSpPr>
        <p:spPr>
          <a:xfrm>
            <a:off x="755650" y="638175"/>
            <a:ext cx="8547100" cy="855663"/>
          </a:xfrm>
        </p:spPr>
        <p:txBody>
          <a:bodyPr/>
          <a:lstStyle/>
          <a:p>
            <a:pPr algn="l"/>
            <a:r>
              <a:rPr lang="en-US" sz="3000" smtClean="0">
                <a:solidFill>
                  <a:schemeClr val="accent2"/>
                </a:solidFill>
              </a:rPr>
              <a:t>The Trouble With Averages</a:t>
            </a:r>
            <a:endParaRPr lang="en-US" sz="3000" smtClean="0"/>
          </a:p>
        </p:txBody>
      </p:sp>
      <p:sp>
        <p:nvSpPr>
          <p:cNvPr id="32772" name="Rectangle 3"/>
          <p:cNvSpPr>
            <a:spLocks noGrp="1" noChangeArrowheads="1"/>
          </p:cNvSpPr>
          <p:nvPr>
            <p:ph type="body" idx="1"/>
          </p:nvPr>
        </p:nvSpPr>
        <p:spPr>
          <a:xfrm>
            <a:off x="755650" y="1665288"/>
            <a:ext cx="8547100" cy="4737100"/>
          </a:xfrm>
        </p:spPr>
        <p:txBody>
          <a:bodyPr/>
          <a:lstStyle/>
          <a:p>
            <a:r>
              <a:rPr lang="en-US" sz="2400" smtClean="0"/>
              <a:t>Like other forms of evaluation of health care interventions, CER generally has focused on identifying interventions that are effective, on average, across a broad patient population.  However, </a:t>
            </a:r>
          </a:p>
          <a:p>
            <a:pPr lvl="1">
              <a:buFont typeface="Wingdings" pitchFamily="2" charset="2"/>
              <a:buChar char="Ø"/>
            </a:pPr>
            <a:r>
              <a:rPr lang="en-US" sz="2400" smtClean="0"/>
              <a:t>Interventions that yield a statistically significant treatment effect across a study population may not necessarily work for all treated patients; they may be ineffective for some patients and harmful for others.  </a:t>
            </a:r>
          </a:p>
          <a:p>
            <a:pPr lvl="1">
              <a:buFont typeface="Wingdings" pitchFamily="2" charset="2"/>
              <a:buChar char="Ø"/>
            </a:pPr>
            <a:r>
              <a:rPr lang="en-US" sz="2400" smtClean="0"/>
              <a:t>Interventions that do not yield a statistically significant treatment effect across a study population―and that may be dismissed as ineffective―may work for certain subsets of the population.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795062B0-14D3-4943-9635-E82608950146}" type="slidenum">
              <a:rPr lang="en-US" smtClean="0"/>
              <a:pPr/>
              <a:t>28</a:t>
            </a:fld>
            <a:r>
              <a:rPr lang="en-US" smtClean="0">
                <a:latin typeface="Times New Roman" pitchFamily="18" charset="0"/>
              </a:rPr>
              <a:t> </a:t>
            </a:r>
          </a:p>
        </p:txBody>
      </p:sp>
      <p:sp>
        <p:nvSpPr>
          <p:cNvPr id="33795" name="Rectangle 2"/>
          <p:cNvSpPr>
            <a:spLocks noGrp="1" noChangeArrowheads="1"/>
          </p:cNvSpPr>
          <p:nvPr>
            <p:ph type="title"/>
          </p:nvPr>
        </p:nvSpPr>
        <p:spPr>
          <a:xfrm>
            <a:off x="755650" y="192088"/>
            <a:ext cx="8547100" cy="855662"/>
          </a:xfrm>
        </p:spPr>
        <p:txBody>
          <a:bodyPr/>
          <a:lstStyle/>
          <a:p>
            <a:pPr algn="l"/>
            <a:r>
              <a:rPr lang="en-US" sz="3000" smtClean="0">
                <a:solidFill>
                  <a:schemeClr val="accent2"/>
                </a:solidFill>
              </a:rPr>
              <a:t>Heterogeneity of Treatment Effects</a:t>
            </a:r>
            <a:endParaRPr lang="en-US" sz="3000" smtClean="0"/>
          </a:p>
        </p:txBody>
      </p:sp>
      <p:sp>
        <p:nvSpPr>
          <p:cNvPr id="33796" name="Rectangle 3"/>
          <p:cNvSpPr>
            <a:spLocks noGrp="1" noChangeArrowheads="1"/>
          </p:cNvSpPr>
          <p:nvPr>
            <p:ph type="body" idx="1"/>
          </p:nvPr>
        </p:nvSpPr>
        <p:spPr>
          <a:xfrm>
            <a:off x="755650" y="987425"/>
            <a:ext cx="8547100" cy="4921250"/>
          </a:xfrm>
        </p:spPr>
        <p:txBody>
          <a:bodyPr/>
          <a:lstStyle/>
          <a:p>
            <a:pPr marL="0" indent="0">
              <a:buFontTx/>
              <a:buNone/>
            </a:pPr>
            <a:r>
              <a:rPr lang="en-US" smtClean="0"/>
              <a:t>Distribution of individual treatment effects in the population (large unshaded curve) and in three hypothetical samples (shaded curves)</a:t>
            </a:r>
          </a:p>
        </p:txBody>
      </p:sp>
      <p:pic>
        <p:nvPicPr>
          <p:cNvPr id="33797" name="Picture 2" descr="The explanation of this graph is located in text below this picture, within the same slide. "/>
          <p:cNvPicPr>
            <a:picLocks noChangeAspect="1" noChangeArrowheads="1"/>
          </p:cNvPicPr>
          <p:nvPr/>
        </p:nvPicPr>
        <p:blipFill>
          <a:blip r:embed="rId3" cstate="print"/>
          <a:srcRect/>
          <a:stretch>
            <a:fillRect/>
          </a:stretch>
        </p:blipFill>
        <p:spPr bwMode="auto">
          <a:xfrm>
            <a:off x="909638" y="1741488"/>
            <a:ext cx="7316787" cy="4246562"/>
          </a:xfrm>
          <a:prstGeom prst="rect">
            <a:avLst/>
          </a:prstGeom>
          <a:noFill/>
          <a:ln w="9525">
            <a:noFill/>
            <a:round/>
            <a:headEnd/>
            <a:tailEnd/>
          </a:ln>
        </p:spPr>
      </p:pic>
      <p:sp>
        <p:nvSpPr>
          <p:cNvPr id="2" name="TextBox 1"/>
          <p:cNvSpPr txBox="1"/>
          <p:nvPr/>
        </p:nvSpPr>
        <p:spPr>
          <a:xfrm>
            <a:off x="798513" y="5988050"/>
            <a:ext cx="8650287" cy="954088"/>
          </a:xfrm>
          <a:prstGeom prst="rect">
            <a:avLst/>
          </a:prstGeom>
          <a:noFill/>
        </p:spPr>
        <p:txBody>
          <a:bodyPr>
            <a:spAutoFit/>
          </a:bodyPr>
          <a:lstStyle/>
          <a:p>
            <a:pPr>
              <a:defRPr/>
            </a:pPr>
            <a:r>
              <a:rPr lang="en-US" sz="1400" b="1" dirty="0">
                <a:latin typeface="+mn-lt"/>
              </a:rPr>
              <a:t>Sample 1</a:t>
            </a:r>
            <a:r>
              <a:rPr lang="en-US" sz="1400" dirty="0">
                <a:latin typeface="+mn-lt"/>
              </a:rPr>
              <a:t> is centered but fails to reflect the diversity of the population in terms of net treatment benefit. </a:t>
            </a:r>
            <a:r>
              <a:rPr lang="en-US" sz="1400" b="1" dirty="0">
                <a:latin typeface="+mn-lt"/>
              </a:rPr>
              <a:t>Sample 2</a:t>
            </a:r>
            <a:r>
              <a:rPr lang="en-US" sz="1400" dirty="0">
                <a:latin typeface="+mn-lt"/>
              </a:rPr>
              <a:t> is composed of individuals who happen to derive much more net benefit from the treatment than does the average member of the population. Only </a:t>
            </a:r>
            <a:r>
              <a:rPr lang="en-US" sz="1400" b="1" dirty="0">
                <a:latin typeface="+mn-lt"/>
              </a:rPr>
              <a:t>sample 3</a:t>
            </a:r>
            <a:r>
              <a:rPr lang="en-US" sz="1400" dirty="0">
                <a:latin typeface="+mn-lt"/>
              </a:rPr>
              <a:t> is broadly representative of the population in terms of risk, responsiveness, and vulnerability. </a:t>
            </a:r>
          </a:p>
        </p:txBody>
      </p:sp>
      <p:sp>
        <p:nvSpPr>
          <p:cNvPr id="3" name="TextBox 2"/>
          <p:cNvSpPr txBox="1"/>
          <p:nvPr/>
        </p:nvSpPr>
        <p:spPr>
          <a:xfrm>
            <a:off x="819150" y="7010400"/>
            <a:ext cx="6762750" cy="523875"/>
          </a:xfrm>
          <a:prstGeom prst="rect">
            <a:avLst/>
          </a:prstGeom>
          <a:noFill/>
        </p:spPr>
        <p:txBody>
          <a:bodyPr>
            <a:spAutoFit/>
          </a:bodyPr>
          <a:lstStyle/>
          <a:p>
            <a:pPr>
              <a:defRPr/>
            </a:pPr>
            <a:r>
              <a:rPr lang="en-US" sz="1400" dirty="0">
                <a:latin typeface="+mn-lt"/>
              </a:rPr>
              <a:t>Source:  Kravitz RL, Duan N, Braslow J. Evidence-based medicine, heterogeneity of treatment effects, and the trouble with averages. Milbank Q 2004;82(4):661-87.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83F3E01B-DDCC-4E11-8DED-DEA7D6E86C81}" type="slidenum">
              <a:rPr lang="en-US" smtClean="0"/>
              <a:pPr/>
              <a:t>29</a:t>
            </a:fld>
            <a:r>
              <a:rPr lang="en-US" smtClean="0">
                <a:latin typeface="Times New Roman" pitchFamily="18" charset="0"/>
              </a:rPr>
              <a:t> </a:t>
            </a:r>
          </a:p>
        </p:txBody>
      </p:sp>
      <p:sp>
        <p:nvSpPr>
          <p:cNvPr id="34819" name="Rectangle 2"/>
          <p:cNvSpPr>
            <a:spLocks noGrp="1" noChangeArrowheads="1"/>
          </p:cNvSpPr>
          <p:nvPr>
            <p:ph type="title"/>
          </p:nvPr>
        </p:nvSpPr>
        <p:spPr>
          <a:xfrm>
            <a:off x="755650" y="652463"/>
            <a:ext cx="8547100" cy="855662"/>
          </a:xfrm>
        </p:spPr>
        <p:txBody>
          <a:bodyPr/>
          <a:lstStyle/>
          <a:p>
            <a:pPr algn="l"/>
            <a:r>
              <a:rPr lang="en-US" smtClean="0">
                <a:solidFill>
                  <a:schemeClr val="accent2"/>
                </a:solidFill>
              </a:rPr>
              <a:t>Heterogeneity of Treatment Effects</a:t>
            </a:r>
            <a:endParaRPr lang="en-US" smtClean="0"/>
          </a:p>
        </p:txBody>
      </p:sp>
      <p:sp>
        <p:nvSpPr>
          <p:cNvPr id="34820" name="Rectangle 3"/>
          <p:cNvSpPr>
            <a:spLocks noGrp="1" noChangeArrowheads="1"/>
          </p:cNvSpPr>
          <p:nvPr>
            <p:ph type="body" idx="1"/>
          </p:nvPr>
        </p:nvSpPr>
        <p:spPr>
          <a:xfrm>
            <a:off x="755650" y="1630363"/>
            <a:ext cx="8547100" cy="5462587"/>
          </a:xfrm>
        </p:spPr>
        <p:txBody>
          <a:bodyPr/>
          <a:lstStyle/>
          <a:p>
            <a:r>
              <a:rPr lang="en-US" sz="2400" smtClean="0"/>
              <a:t>“It is far more important to know what person the disease has than what disease the person has.” ─ Hippocrates, ca. 460–370 BC</a:t>
            </a:r>
          </a:p>
          <a:p>
            <a:endParaRPr lang="en-US" sz="2400" smtClean="0"/>
          </a:p>
          <a:p>
            <a:r>
              <a:rPr lang="en-US" sz="2400" smtClean="0"/>
              <a:t>“Variability is the law of life, and as no two faces are the same, so no two bodies are alike, and no two individuals react alike and behave alike under the abnormal conditions which we know as disease,” ─ Sir William Osler, 1849-1919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C329F5B6-EEC4-4DAC-A82D-4FBF77B1F535}" type="slidenum">
              <a:rPr lang="en-US" sz="1600">
                <a:latin typeface="Arial" pitchFamily="34" charset="0"/>
              </a:rPr>
              <a:pPr algn="r" defTabSz="1019175"/>
              <a:t>3</a:t>
            </a:fld>
            <a:r>
              <a:rPr lang="en-US" sz="1600"/>
              <a:t> </a:t>
            </a:r>
          </a:p>
        </p:txBody>
      </p:sp>
      <p:sp>
        <p:nvSpPr>
          <p:cNvPr id="8195" name="Rectangle 2"/>
          <p:cNvSpPr>
            <a:spLocks noGrp="1" noChangeArrowheads="1"/>
          </p:cNvSpPr>
          <p:nvPr>
            <p:ph type="title"/>
          </p:nvPr>
        </p:nvSpPr>
        <p:spPr>
          <a:xfrm>
            <a:off x="755650" y="642938"/>
            <a:ext cx="8547100" cy="855662"/>
          </a:xfrm>
        </p:spPr>
        <p:txBody>
          <a:bodyPr/>
          <a:lstStyle/>
          <a:p>
            <a:pPr algn="l"/>
            <a:r>
              <a:rPr lang="en-US" sz="3000" smtClean="0">
                <a:solidFill>
                  <a:schemeClr val="accent2"/>
                </a:solidFill>
              </a:rPr>
              <a:t>What Is Health Technology Assessment?</a:t>
            </a:r>
            <a:endParaRPr lang="en-US" sz="3000" smtClean="0"/>
          </a:p>
        </p:txBody>
      </p:sp>
      <p:sp>
        <p:nvSpPr>
          <p:cNvPr id="8196" name="Rectangle 3"/>
          <p:cNvSpPr>
            <a:spLocks noGrp="1" noChangeArrowheads="1"/>
          </p:cNvSpPr>
          <p:nvPr>
            <p:ph type="body" idx="1"/>
          </p:nvPr>
        </p:nvSpPr>
        <p:spPr>
          <a:xfrm>
            <a:off x="755650" y="1709738"/>
            <a:ext cx="8547100" cy="5184775"/>
          </a:xfrm>
        </p:spPr>
        <p:txBody>
          <a:bodyPr/>
          <a:lstStyle/>
          <a:p>
            <a:r>
              <a:rPr lang="en-US" sz="2400" smtClean="0"/>
              <a:t>HTA is the systematic evaluation of properties, effects, or other impacts of health care technology.  </a:t>
            </a:r>
          </a:p>
          <a:p>
            <a:r>
              <a:rPr lang="en-US" sz="2400" smtClean="0"/>
              <a:t>The main purpose of HTA is to inform policy making for technology in health care.</a:t>
            </a:r>
          </a:p>
          <a:p>
            <a:r>
              <a:rPr lang="en-US" sz="2400" smtClean="0"/>
              <a:t>HTA may address the direct and intended consequences of technologies, as well as the indirect and unintended consequences of technologies.</a:t>
            </a:r>
          </a:p>
          <a:p>
            <a:r>
              <a:rPr lang="en-US" sz="2400" smtClean="0"/>
              <a:t>HTA is conducted by interdisciplinary groups.</a:t>
            </a:r>
          </a:p>
          <a:p>
            <a:r>
              <a:rPr lang="en-US" sz="2400" smtClean="0"/>
              <a:t>HTA uses explicit analytical frameworks and a variety of methods.</a:t>
            </a:r>
          </a:p>
          <a:p>
            <a:endParaRPr lang="en-US" sz="2200" smtClean="0"/>
          </a:p>
        </p:txBody>
      </p:sp>
      <p:sp>
        <p:nvSpPr>
          <p:cNvPr id="8197"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0579DDE3-EE4B-4E20-A126-49F2C7293F38}" type="slidenum">
              <a:rPr lang="en-US" smtClean="0"/>
              <a:pPr/>
              <a:t>3</a:t>
            </a:fld>
            <a:r>
              <a:rPr lang="en-US" smtClean="0">
                <a:latin typeface="Times New Roman"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26FAD09A-AE5A-4D12-832A-9396AC35DCD4}" type="slidenum">
              <a:rPr lang="en-US" smtClean="0"/>
              <a:pPr/>
              <a:t>30</a:t>
            </a:fld>
            <a:r>
              <a:rPr lang="en-US" smtClean="0">
                <a:latin typeface="Times New Roman" pitchFamily="18" charset="0"/>
              </a:rPr>
              <a:t> </a:t>
            </a:r>
          </a:p>
        </p:txBody>
      </p:sp>
      <p:sp>
        <p:nvSpPr>
          <p:cNvPr id="35843" name="Rectangle 2"/>
          <p:cNvSpPr>
            <a:spLocks noGrp="1" noChangeArrowheads="1"/>
          </p:cNvSpPr>
          <p:nvPr>
            <p:ph type="title"/>
          </p:nvPr>
        </p:nvSpPr>
        <p:spPr>
          <a:xfrm>
            <a:off x="741363" y="638175"/>
            <a:ext cx="8547100" cy="855663"/>
          </a:xfrm>
        </p:spPr>
        <p:txBody>
          <a:bodyPr/>
          <a:lstStyle/>
          <a:p>
            <a:pPr algn="l"/>
            <a:r>
              <a:rPr lang="en-US" sz="3000" smtClean="0">
                <a:solidFill>
                  <a:schemeClr val="accent2"/>
                </a:solidFill>
              </a:rPr>
              <a:t>Designing CER for PM</a:t>
            </a:r>
            <a:endParaRPr lang="en-US" sz="3000" smtClean="0"/>
          </a:p>
        </p:txBody>
      </p:sp>
      <p:sp>
        <p:nvSpPr>
          <p:cNvPr id="35844" name="Rectangle 3"/>
          <p:cNvSpPr>
            <a:spLocks noGrp="1" noChangeArrowheads="1"/>
          </p:cNvSpPr>
          <p:nvPr>
            <p:ph type="body" idx="1"/>
          </p:nvPr>
        </p:nvSpPr>
        <p:spPr>
          <a:xfrm>
            <a:off x="755650" y="1665288"/>
            <a:ext cx="8547100" cy="4737100"/>
          </a:xfrm>
        </p:spPr>
        <p:txBody>
          <a:bodyPr/>
          <a:lstStyle/>
          <a:p>
            <a:r>
              <a:rPr lang="en-US" sz="2400" smtClean="0"/>
              <a:t>For CER to contribute to PM, it will have to emphasize priorities and study designs that account for individuals’ genetic, sociodemographic, clinical, behavioral, environmental, and other personal traits that mediate the impact of screening, diagnostic, therapeutic, and other interventions on patient outcomes</a:t>
            </a:r>
          </a:p>
          <a:p>
            <a:pPr>
              <a:lnSpc>
                <a:spcPct val="90000"/>
              </a:lnSpc>
            </a:pPr>
            <a:r>
              <a:rPr lang="en-US" sz="2400" smtClean="0"/>
              <a:t>That is, CER designs and analytical methods should be capable of detecting important treatment effects and adverse outcomes for the patient subgroups representing those individuals.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070B276F-165C-4764-B804-F3A207D303E9}" type="slidenum">
              <a:rPr lang="en-US" smtClean="0"/>
              <a:pPr/>
              <a:t>31</a:t>
            </a:fld>
            <a:r>
              <a:rPr lang="en-US" smtClean="0">
                <a:latin typeface="Times New Roman" pitchFamily="18" charset="0"/>
              </a:rPr>
              <a:t> </a:t>
            </a:r>
          </a:p>
        </p:txBody>
      </p:sp>
      <p:sp>
        <p:nvSpPr>
          <p:cNvPr id="36867" name="Rectangle 2"/>
          <p:cNvSpPr>
            <a:spLocks noGrp="1" noChangeArrowheads="1"/>
          </p:cNvSpPr>
          <p:nvPr>
            <p:ph type="title"/>
          </p:nvPr>
        </p:nvSpPr>
        <p:spPr>
          <a:xfrm>
            <a:off x="741363" y="638175"/>
            <a:ext cx="8547100" cy="855663"/>
          </a:xfrm>
        </p:spPr>
        <p:txBody>
          <a:bodyPr/>
          <a:lstStyle/>
          <a:p>
            <a:pPr algn="l"/>
            <a:r>
              <a:rPr lang="en-US" sz="3000" smtClean="0">
                <a:solidFill>
                  <a:schemeClr val="accent2"/>
                </a:solidFill>
              </a:rPr>
              <a:t>PM Interventions Subject to Evidence Req’ts</a:t>
            </a:r>
            <a:endParaRPr lang="en-US" sz="3000" smtClean="0"/>
          </a:p>
        </p:txBody>
      </p:sp>
      <p:sp>
        <p:nvSpPr>
          <p:cNvPr id="36868" name="Rectangle 3"/>
          <p:cNvSpPr>
            <a:spLocks noGrp="1" noChangeArrowheads="1"/>
          </p:cNvSpPr>
          <p:nvPr>
            <p:ph type="body" idx="1"/>
          </p:nvPr>
        </p:nvSpPr>
        <p:spPr>
          <a:xfrm>
            <a:off x="755650" y="1665288"/>
            <a:ext cx="8547100" cy="4737100"/>
          </a:xfrm>
        </p:spPr>
        <p:txBody>
          <a:bodyPr/>
          <a:lstStyle/>
          <a:p>
            <a:r>
              <a:rPr lang="en-US" sz="2400" smtClean="0"/>
              <a:t>PM interventions are subject to prevailing requirements for rigorous evidence demonstrating how well they work compared to standard care.  </a:t>
            </a:r>
          </a:p>
          <a:p>
            <a:pPr lvl="1">
              <a:buFont typeface="Wingdings" pitchFamily="2" charset="2"/>
              <a:buChar char="Ø"/>
            </a:pPr>
            <a:r>
              <a:rPr lang="en-US" sz="2400" smtClean="0"/>
              <a:t>Increasingly, this means showing that an intervention has some direct, or least demonstrably indirect, favorable impact on health outcomes in real-world practice settings.  </a:t>
            </a:r>
          </a:p>
          <a:p>
            <a:pPr lvl="1">
              <a:buFont typeface="Wingdings" pitchFamily="2" charset="2"/>
              <a:buChar char="Ø"/>
            </a:pPr>
            <a:r>
              <a:rPr lang="en-US" sz="2400" smtClean="0"/>
              <a:t>For genetic/genomic testing and other aspects of molecular-based PM, this means demonstrating not only technical accuracy of a test, but further downstream impact on health care decisions and outcomes.  </a:t>
            </a:r>
          </a:p>
          <a:p>
            <a:pPr>
              <a:buFontTx/>
              <a:buNone/>
            </a:pPr>
            <a:endParaRPr lang="en-US" sz="2400" b="1"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A9199DB2-FE50-47C8-8E9C-43E95B8382AC}" type="slidenum">
              <a:rPr lang="en-US" smtClean="0"/>
              <a:pPr/>
              <a:t>32</a:t>
            </a:fld>
            <a:r>
              <a:rPr lang="en-US" smtClean="0">
                <a:latin typeface="Times New Roman" pitchFamily="18" charset="0"/>
              </a:rPr>
              <a:t> </a:t>
            </a:r>
          </a:p>
        </p:txBody>
      </p:sp>
      <p:sp>
        <p:nvSpPr>
          <p:cNvPr id="37891" name="Rectangle 2"/>
          <p:cNvSpPr>
            <a:spLocks noGrp="1" noChangeArrowheads="1"/>
          </p:cNvSpPr>
          <p:nvPr>
            <p:ph type="title"/>
          </p:nvPr>
        </p:nvSpPr>
        <p:spPr>
          <a:xfrm>
            <a:off x="755650" y="623888"/>
            <a:ext cx="8547100" cy="855662"/>
          </a:xfrm>
        </p:spPr>
        <p:txBody>
          <a:bodyPr/>
          <a:lstStyle/>
          <a:p>
            <a:pPr algn="l"/>
            <a:r>
              <a:rPr lang="en-US" sz="3000" smtClean="0">
                <a:solidFill>
                  <a:schemeClr val="accent2"/>
                </a:solidFill>
              </a:rPr>
              <a:t>Genetic Test Validity and Utility</a:t>
            </a:r>
            <a:endParaRPr lang="en-US" sz="3000" smtClean="0"/>
          </a:p>
        </p:txBody>
      </p:sp>
      <p:sp>
        <p:nvSpPr>
          <p:cNvPr id="37892" name="Rectangle 3"/>
          <p:cNvSpPr>
            <a:spLocks noGrp="1" noChangeArrowheads="1"/>
          </p:cNvSpPr>
          <p:nvPr>
            <p:ph type="body" idx="1"/>
          </p:nvPr>
        </p:nvSpPr>
        <p:spPr>
          <a:xfrm>
            <a:off x="755650" y="1639888"/>
            <a:ext cx="8547100" cy="4737100"/>
          </a:xfrm>
        </p:spPr>
        <p:txBody>
          <a:bodyPr/>
          <a:lstStyle/>
          <a:p>
            <a:pPr>
              <a:spcAft>
                <a:spcPct val="20000"/>
              </a:spcAft>
              <a:buClr>
                <a:schemeClr val="tx1"/>
              </a:buClr>
            </a:pPr>
            <a:r>
              <a:rPr lang="en-US" sz="2400" b="1" smtClean="0"/>
              <a:t>Analytic validity</a:t>
            </a:r>
            <a:r>
              <a:rPr lang="en-US" sz="2400" smtClean="0"/>
              <a:t> of a genetic test defines its ability to accurately and reliably measure the </a:t>
            </a:r>
            <a:r>
              <a:rPr lang="en-US" sz="2400" smtClean="0">
                <a:solidFill>
                  <a:schemeClr val="accent2"/>
                </a:solidFill>
              </a:rPr>
              <a:t>genotype</a:t>
            </a:r>
            <a:r>
              <a:rPr lang="en-US" sz="2400" smtClean="0"/>
              <a:t> of interest.  </a:t>
            </a:r>
          </a:p>
          <a:p>
            <a:pPr>
              <a:spcAft>
                <a:spcPct val="20000"/>
              </a:spcAft>
              <a:buClr>
                <a:schemeClr val="tx1"/>
              </a:buClr>
            </a:pPr>
            <a:r>
              <a:rPr lang="en-US" sz="2400" b="1" smtClean="0"/>
              <a:t>Clinical validity</a:t>
            </a:r>
            <a:r>
              <a:rPr lang="en-US" sz="2400" smtClean="0"/>
              <a:t> of a genetic test defines its ability to detect or predict the associated disorder or clinical status (</a:t>
            </a:r>
            <a:r>
              <a:rPr lang="en-US" sz="2400" smtClean="0">
                <a:solidFill>
                  <a:schemeClr val="accent2"/>
                </a:solidFill>
              </a:rPr>
              <a:t>phenotype</a:t>
            </a:r>
            <a:r>
              <a:rPr lang="en-US" sz="2400" smtClean="0"/>
              <a:t>). May also include how well test predicts metabolic response to a therapy. </a:t>
            </a:r>
          </a:p>
          <a:p>
            <a:pPr>
              <a:spcAft>
                <a:spcPct val="20000"/>
              </a:spcAft>
              <a:buClr>
                <a:schemeClr val="tx1"/>
              </a:buClr>
            </a:pPr>
            <a:r>
              <a:rPr lang="en-US" sz="2400" b="1" smtClean="0"/>
              <a:t>Clinical utility</a:t>
            </a:r>
            <a:r>
              <a:rPr lang="en-US" sz="2400" smtClean="0"/>
              <a:t> of a genetic test defines its ability to influence medical, personal, or public health </a:t>
            </a:r>
            <a:r>
              <a:rPr lang="en-US" sz="2400" smtClean="0">
                <a:solidFill>
                  <a:schemeClr val="accent2"/>
                </a:solidFill>
              </a:rPr>
              <a:t>decisions </a:t>
            </a:r>
            <a:r>
              <a:rPr lang="en-US" sz="2400" smtClean="0"/>
              <a:t>and/or improve </a:t>
            </a:r>
            <a:r>
              <a:rPr lang="en-US" sz="2400" smtClean="0">
                <a:solidFill>
                  <a:schemeClr val="accent2"/>
                </a:solidFill>
              </a:rPr>
              <a:t>health outcomes</a:t>
            </a:r>
            <a:r>
              <a:rPr lang="en-US" sz="2400" smtClean="0"/>
              <a:t> (effectiveness and adverse events in real-world settings) compared to not testing.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95C2F722-9F7F-443A-9334-9BFC3608E323}" type="slidenum">
              <a:rPr lang="en-US" smtClean="0"/>
              <a:pPr/>
              <a:t>33</a:t>
            </a:fld>
            <a:r>
              <a:rPr lang="en-US" smtClean="0">
                <a:latin typeface="Times New Roman" pitchFamily="18" charset="0"/>
              </a:rPr>
              <a:t> </a:t>
            </a:r>
          </a:p>
        </p:txBody>
      </p:sp>
      <p:sp>
        <p:nvSpPr>
          <p:cNvPr id="38915" name="Rectangle 2"/>
          <p:cNvSpPr>
            <a:spLocks noGrp="1" noChangeArrowheads="1"/>
          </p:cNvSpPr>
          <p:nvPr>
            <p:ph type="body" idx="1"/>
          </p:nvPr>
        </p:nvSpPr>
        <p:spPr/>
        <p:txBody>
          <a:bodyPr/>
          <a:lstStyle/>
          <a:p>
            <a:endParaRPr lang="en-US" smtClean="0"/>
          </a:p>
        </p:txBody>
      </p:sp>
      <p:pic>
        <p:nvPicPr>
          <p:cNvPr id="38916" name="Picture 3" descr="This picture shows a table of the descriptions of the levels, from 1-4, of analytic validity, clinical validity, and clinical utility. Level 1, being the highest and level 4, being the lowest. Level 1 analytic validity is represented by a collaborative study using a large panel of well-characterized samples and summary data from well-designed external proficiency testing schemes or interlaboratory comparison programs. Level 1 clinical validity is represented by well-designed longitudinal cohort studies and a validated clinical decision rule. Level 1 clinical utility is represented by a meta-analysis of RCTs. Level 2 analytic validity is represented by other data from proficiency testing schemes and well-designed peer-reviewed studies (e.g., method comparisons, validation studies) and expert panel reviwed FDA summaries. Level 2 clinical validity is represented by well-designed case-control studies. Level 2 clinical utility is represented by a single RCT. Level 3 analytic validity is represented by less well designed peer-reviewed studies. Level 3 clinical validity is represented by lower quality case-control and cross sectional studies and unvalidated clinical decision rule. Level 3 clinical utility is represented by controlled trial without randomization and cohort or case-conrtrol study. Level 4 analaytic validity is represented by unpublished and/or non-peer-reviewed research, clinical laboratory, or maufacturer data and studies on performance of the same basic methodology, but used to test for a different target. Level 4 clinical validity is represented by case series, unpublished and/or non-peer-reviewed research, clinical laboratory, or manufacturer data, consensus guidelines, and expert opinion. Level 4 clinical utility is represented by case series, unpublished and/or peer-reviewed studies, clinical laboratory or manufacturer data, consensus guidelines, and expert opinions. "/>
          <p:cNvPicPr>
            <a:picLocks noChangeAspect="1" noChangeArrowheads="1"/>
          </p:cNvPicPr>
          <p:nvPr/>
        </p:nvPicPr>
        <p:blipFill>
          <a:blip r:embed="rId3" cstate="print"/>
          <a:srcRect/>
          <a:stretch>
            <a:fillRect/>
          </a:stretch>
        </p:blipFill>
        <p:spPr bwMode="auto">
          <a:xfrm>
            <a:off x="200025" y="1296988"/>
            <a:ext cx="10061575" cy="5184775"/>
          </a:xfrm>
          <a:prstGeom prst="rect">
            <a:avLst/>
          </a:prstGeom>
          <a:noFill/>
          <a:ln w="9525">
            <a:noFill/>
            <a:miter lim="800000"/>
            <a:headEnd/>
            <a:tailEnd/>
          </a:ln>
        </p:spPr>
      </p:pic>
      <p:sp>
        <p:nvSpPr>
          <p:cNvPr id="38917" name="Text Box 4"/>
          <p:cNvSpPr txBox="1">
            <a:spLocks noChangeArrowheads="1"/>
          </p:cNvSpPr>
          <p:nvPr/>
        </p:nvSpPr>
        <p:spPr bwMode="auto">
          <a:xfrm>
            <a:off x="531813" y="657225"/>
            <a:ext cx="8726487" cy="488950"/>
          </a:xfrm>
          <a:prstGeom prst="rect">
            <a:avLst/>
          </a:prstGeom>
          <a:noFill/>
          <a:ln w="9525">
            <a:noFill/>
            <a:miter lim="800000"/>
            <a:headEnd/>
            <a:tailEnd/>
          </a:ln>
          <a:effectLst/>
        </p:spPr>
        <p:txBody>
          <a:bodyPr wrap="none">
            <a:spAutoFit/>
          </a:bodyPr>
          <a:lstStyle/>
          <a:p>
            <a:pPr defTabSz="1019175"/>
            <a:r>
              <a:rPr lang="en-US" b="1">
                <a:solidFill>
                  <a:schemeClr val="accent2"/>
                </a:solidFill>
                <a:latin typeface="Arial" pitchFamily="34" charset="0"/>
              </a:rPr>
              <a:t>EGAPP Hierarchy of Data Sources and Study Designs </a:t>
            </a:r>
          </a:p>
        </p:txBody>
      </p:sp>
      <p:sp>
        <p:nvSpPr>
          <p:cNvPr id="38918" name="Text Box 5"/>
          <p:cNvSpPr txBox="1">
            <a:spLocks noChangeArrowheads="1"/>
          </p:cNvSpPr>
          <p:nvPr/>
        </p:nvSpPr>
        <p:spPr bwMode="auto">
          <a:xfrm>
            <a:off x="458788" y="6589713"/>
            <a:ext cx="8896350" cy="517525"/>
          </a:xfrm>
          <a:prstGeom prst="rect">
            <a:avLst/>
          </a:prstGeom>
          <a:noFill/>
          <a:ln w="9525">
            <a:noFill/>
            <a:miter lim="800000"/>
            <a:headEnd/>
            <a:tailEnd/>
          </a:ln>
          <a:effectLst/>
        </p:spPr>
        <p:txBody>
          <a:bodyPr>
            <a:spAutoFit/>
          </a:bodyPr>
          <a:lstStyle/>
          <a:p>
            <a:pPr defTabSz="1019175"/>
            <a:r>
              <a:rPr lang="fr-FR" sz="1400">
                <a:latin typeface="Trebuchet MS" pitchFamily="34" charset="0"/>
              </a:rPr>
              <a:t>Source:  Teutsch SM, Bradley LA, Palomaki GE, et al. </a:t>
            </a:r>
            <a:r>
              <a:rPr lang="en-US" sz="1400">
                <a:latin typeface="Trebuchet MS" pitchFamily="34" charset="0"/>
              </a:rPr>
              <a:t>The Evaluation of Genomic Applications in Practice and Prevention (EGAPP) initiative: methods of the EGAPP Working Group. Genet Med 2009;11(1):3-14.</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7AD1613C-355A-4350-BDBF-7E776CE223A3}" type="slidenum">
              <a:rPr lang="en-US" smtClean="0"/>
              <a:pPr/>
              <a:t>34</a:t>
            </a:fld>
            <a:r>
              <a:rPr lang="en-US" smtClean="0">
                <a:latin typeface="Times New Roman" pitchFamily="18" charset="0"/>
              </a:rPr>
              <a:t> </a:t>
            </a:r>
          </a:p>
        </p:txBody>
      </p:sp>
      <p:sp>
        <p:nvSpPr>
          <p:cNvPr id="39939" name="Rectangle 2"/>
          <p:cNvSpPr>
            <a:spLocks noGrp="1" noChangeArrowheads="1"/>
          </p:cNvSpPr>
          <p:nvPr>
            <p:ph type="title"/>
          </p:nvPr>
        </p:nvSpPr>
        <p:spPr>
          <a:xfrm>
            <a:off x="755650" y="280988"/>
            <a:ext cx="8721725" cy="1187450"/>
          </a:xfrm>
        </p:spPr>
        <p:txBody>
          <a:bodyPr/>
          <a:lstStyle/>
          <a:p>
            <a:pPr algn="l"/>
            <a:r>
              <a:rPr lang="en-US" sz="3000" smtClean="0">
                <a:solidFill>
                  <a:schemeClr val="accent2"/>
                </a:solidFill>
              </a:rPr>
              <a:t>Analytical Framework: CYP450 for SSRIs</a:t>
            </a:r>
          </a:p>
        </p:txBody>
      </p:sp>
      <p:sp>
        <p:nvSpPr>
          <p:cNvPr id="39940" name="Rectangle 3"/>
          <p:cNvSpPr>
            <a:spLocks noGrp="1" noChangeArrowheads="1"/>
          </p:cNvSpPr>
          <p:nvPr>
            <p:ph type="body" idx="1"/>
          </p:nvPr>
        </p:nvSpPr>
        <p:spPr>
          <a:xfrm>
            <a:off x="755650" y="1068388"/>
            <a:ext cx="8547100" cy="5619750"/>
          </a:xfrm>
        </p:spPr>
        <p:txBody>
          <a:bodyPr/>
          <a:lstStyle/>
          <a:p>
            <a:pPr>
              <a:buFontTx/>
              <a:buNone/>
            </a:pPr>
            <a:endParaRPr lang="en-US" b="1" smtClean="0"/>
          </a:p>
          <a:p>
            <a:pPr>
              <a:buFontTx/>
              <a:buNone/>
            </a:pPr>
            <a:endParaRPr lang="en-US" b="1" smtClean="0"/>
          </a:p>
          <a:p>
            <a:pPr>
              <a:buFontTx/>
              <a:buNone/>
            </a:pPr>
            <a:endParaRPr lang="en-US" b="1" smtClean="0"/>
          </a:p>
          <a:p>
            <a:pPr>
              <a:buFontTx/>
              <a:buNone/>
            </a:pPr>
            <a:endParaRPr lang="en-US" sz="2500" b="1" smtClean="0"/>
          </a:p>
        </p:txBody>
      </p:sp>
      <p:pic>
        <p:nvPicPr>
          <p:cNvPr id="39941" name="Picture 4" descr="This picture is of a diagram for the CYP450 for SSRIs analytical framework. Adults with non-psychotic depression entering therapy with SSRIs could be subject to incorrect genotype assignment but lead to CYP450 genotype, then leads to metabolizer status (phenotype), then can lead to either predicted drug efficiency or predicted risk for adverse drug reactions, which both lead to treatment decisions. Those treatment decisions could be subjected to harms of subsequent management options but lead to improved outcomes, such as symptoms of depression, shorter time to response, and rewer drug reactions. "/>
          <p:cNvPicPr>
            <a:picLocks noChangeAspect="1" noChangeArrowheads="1"/>
          </p:cNvPicPr>
          <p:nvPr/>
        </p:nvPicPr>
        <p:blipFill>
          <a:blip r:embed="rId3" cstate="print"/>
          <a:srcRect/>
          <a:stretch>
            <a:fillRect/>
          </a:stretch>
        </p:blipFill>
        <p:spPr bwMode="auto">
          <a:xfrm>
            <a:off x="201613" y="1276350"/>
            <a:ext cx="9640887" cy="4830763"/>
          </a:xfrm>
          <a:prstGeom prst="rect">
            <a:avLst/>
          </a:prstGeom>
          <a:noFill/>
          <a:ln w="9525">
            <a:noFill/>
            <a:miter lim="800000"/>
            <a:headEnd/>
            <a:tailEnd/>
          </a:ln>
          <a:effectLst/>
        </p:spPr>
      </p:pic>
      <p:sp>
        <p:nvSpPr>
          <p:cNvPr id="39942" name="Text Box 5"/>
          <p:cNvSpPr txBox="1">
            <a:spLocks noChangeArrowheads="1"/>
          </p:cNvSpPr>
          <p:nvPr/>
        </p:nvSpPr>
        <p:spPr bwMode="auto">
          <a:xfrm>
            <a:off x="1146175" y="7008813"/>
            <a:ext cx="6605588" cy="307975"/>
          </a:xfrm>
          <a:prstGeom prst="rect">
            <a:avLst/>
          </a:prstGeom>
          <a:noFill/>
          <a:ln w="9525">
            <a:noFill/>
            <a:miter lim="800000"/>
            <a:headEnd/>
            <a:tailEnd/>
          </a:ln>
          <a:effectLst/>
        </p:spPr>
        <p:txBody>
          <a:bodyPr lIns="91388" tIns="45693" rIns="91388" bIns="45693">
            <a:spAutoFit/>
          </a:bodyPr>
          <a:lstStyle/>
          <a:p>
            <a:pPr defTabSz="1019175"/>
            <a:r>
              <a:rPr lang="en-US" sz="1400">
                <a:latin typeface="Arial" pitchFamily="34" charset="0"/>
              </a:rPr>
              <a:t>Source: Teutsch SM et al. EGAPP Working Group. Genet Med 2009;11(1):3-14.</a:t>
            </a:r>
          </a:p>
        </p:txBody>
      </p:sp>
      <p:sp>
        <p:nvSpPr>
          <p:cNvPr id="2" name="TextBox 1"/>
          <p:cNvSpPr txBox="1"/>
          <p:nvPr/>
        </p:nvSpPr>
        <p:spPr>
          <a:xfrm>
            <a:off x="3019425" y="6103938"/>
            <a:ext cx="3824288" cy="307975"/>
          </a:xfrm>
          <a:prstGeom prst="rect">
            <a:avLst/>
          </a:prstGeom>
          <a:noFill/>
        </p:spPr>
        <p:txBody>
          <a:bodyPr wrap="none">
            <a:spAutoFit/>
          </a:bodyPr>
          <a:lstStyle/>
          <a:p>
            <a:pPr>
              <a:defRPr/>
            </a:pPr>
            <a:r>
              <a:rPr lang="en-US" sz="1400" dirty="0">
                <a:latin typeface="+mn-lt"/>
              </a:rPr>
              <a:t>(See next slide for key questions by number)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A01A2FDB-2B48-42A0-B063-4C2E7EA59C3F}" type="slidenum">
              <a:rPr lang="en-US" smtClean="0"/>
              <a:pPr/>
              <a:t>35</a:t>
            </a:fld>
            <a:r>
              <a:rPr lang="en-US" smtClean="0">
                <a:latin typeface="Times New Roman" pitchFamily="18" charset="0"/>
              </a:rPr>
              <a:t> </a:t>
            </a:r>
          </a:p>
        </p:txBody>
      </p:sp>
      <p:sp>
        <p:nvSpPr>
          <p:cNvPr id="40963" name="Rectangle 2"/>
          <p:cNvSpPr>
            <a:spLocks noGrp="1" noChangeArrowheads="1"/>
          </p:cNvSpPr>
          <p:nvPr>
            <p:ph type="title"/>
          </p:nvPr>
        </p:nvSpPr>
        <p:spPr>
          <a:xfrm>
            <a:off x="755650" y="280988"/>
            <a:ext cx="8721725" cy="1187450"/>
          </a:xfrm>
        </p:spPr>
        <p:txBody>
          <a:bodyPr/>
          <a:lstStyle/>
          <a:p>
            <a:pPr algn="l"/>
            <a:r>
              <a:rPr lang="en-US" sz="3000" smtClean="0">
                <a:solidFill>
                  <a:schemeClr val="accent2"/>
                </a:solidFill>
              </a:rPr>
              <a:t>Analytical Framework: CYP450 for SSRIs</a:t>
            </a:r>
          </a:p>
        </p:txBody>
      </p:sp>
      <p:sp>
        <p:nvSpPr>
          <p:cNvPr id="40964" name="Rectangle 3"/>
          <p:cNvSpPr>
            <a:spLocks noGrp="1" noChangeArrowheads="1"/>
          </p:cNvSpPr>
          <p:nvPr>
            <p:ph type="body" idx="1"/>
          </p:nvPr>
        </p:nvSpPr>
        <p:spPr>
          <a:xfrm>
            <a:off x="755650" y="1068388"/>
            <a:ext cx="8547100" cy="5619750"/>
          </a:xfrm>
        </p:spPr>
        <p:txBody>
          <a:bodyPr/>
          <a:lstStyle/>
          <a:p>
            <a:pPr>
              <a:buFontTx/>
              <a:buNone/>
            </a:pPr>
            <a:endParaRPr lang="en-US" b="1" smtClean="0"/>
          </a:p>
          <a:p>
            <a:pPr>
              <a:buFontTx/>
              <a:buNone/>
            </a:pPr>
            <a:endParaRPr lang="en-US" b="1" smtClean="0"/>
          </a:p>
          <a:p>
            <a:pPr>
              <a:buFontTx/>
              <a:buNone/>
            </a:pPr>
            <a:endParaRPr lang="en-US" b="1" smtClean="0"/>
          </a:p>
          <a:p>
            <a:pPr>
              <a:buFontTx/>
              <a:buNone/>
            </a:pPr>
            <a:endParaRPr lang="en-US" sz="2500" b="1" smtClean="0"/>
          </a:p>
        </p:txBody>
      </p:sp>
      <p:sp>
        <p:nvSpPr>
          <p:cNvPr id="40965" name="Text Box 5"/>
          <p:cNvSpPr txBox="1">
            <a:spLocks noChangeArrowheads="1"/>
          </p:cNvSpPr>
          <p:nvPr/>
        </p:nvSpPr>
        <p:spPr bwMode="auto">
          <a:xfrm>
            <a:off x="939800" y="7008813"/>
            <a:ext cx="6605588" cy="307975"/>
          </a:xfrm>
          <a:prstGeom prst="rect">
            <a:avLst/>
          </a:prstGeom>
          <a:noFill/>
          <a:ln w="9525">
            <a:noFill/>
            <a:miter lim="800000"/>
            <a:headEnd/>
            <a:tailEnd/>
          </a:ln>
          <a:effectLst/>
        </p:spPr>
        <p:txBody>
          <a:bodyPr lIns="91388" tIns="45693" rIns="91388" bIns="45693">
            <a:spAutoFit/>
          </a:bodyPr>
          <a:lstStyle/>
          <a:p>
            <a:pPr defTabSz="1019175"/>
            <a:r>
              <a:rPr lang="en-US" sz="1400">
                <a:latin typeface="Arial" pitchFamily="34" charset="0"/>
              </a:rPr>
              <a:t>Source: Teutsch SM et al. EGAPP Working Group. Genet Med 2009;11(1):3-14.</a:t>
            </a:r>
          </a:p>
        </p:txBody>
      </p:sp>
      <p:sp>
        <p:nvSpPr>
          <p:cNvPr id="2" name="TextBox 1"/>
          <p:cNvSpPr txBox="1"/>
          <p:nvPr/>
        </p:nvSpPr>
        <p:spPr>
          <a:xfrm>
            <a:off x="893763" y="1262063"/>
            <a:ext cx="8439150" cy="5786437"/>
          </a:xfrm>
          <a:prstGeom prst="rect">
            <a:avLst/>
          </a:prstGeom>
          <a:noFill/>
        </p:spPr>
        <p:txBody>
          <a:bodyPr>
            <a:spAutoFit/>
          </a:bodyPr>
          <a:lstStyle/>
          <a:p>
            <a:pPr>
              <a:defRPr/>
            </a:pPr>
            <a:r>
              <a:rPr lang="en-US" sz="1850" dirty="0">
                <a:latin typeface="Arial" charset="0"/>
              </a:rPr>
              <a:t>The numbers correspond to the following key questions:</a:t>
            </a:r>
          </a:p>
          <a:p>
            <a:pPr marL="342900" indent="-342900">
              <a:buFont typeface="+mj-lt"/>
              <a:buAutoNum type="arabicPeriod"/>
              <a:defRPr/>
            </a:pPr>
            <a:r>
              <a:rPr lang="en-US" sz="1850" dirty="0">
                <a:latin typeface="Arial" charset="0"/>
              </a:rPr>
              <a:t>Overarching question: Does testing for cytochrome P450 (</a:t>
            </a:r>
            <a:r>
              <a:rPr lang="en-US" sz="1850" i="1" dirty="0">
                <a:latin typeface="Arial" charset="0"/>
              </a:rPr>
              <a:t>CYP450</a:t>
            </a:r>
            <a:r>
              <a:rPr lang="en-US" sz="1850" dirty="0">
                <a:latin typeface="Arial" charset="0"/>
              </a:rPr>
              <a:t>) polymorphisms in adults entering selective serotonin reuptake inhibitor (SSRI) treatment for nonpsychotic depression lead to improvement in outcomes, or are testing results useful in medical, personal, or public health decision-making?</a:t>
            </a:r>
          </a:p>
          <a:p>
            <a:pPr marL="342900" indent="-342900">
              <a:buFont typeface="+mj-lt"/>
              <a:buAutoNum type="arabicPeriod"/>
              <a:defRPr/>
            </a:pPr>
            <a:r>
              <a:rPr lang="en-US" sz="1850" dirty="0">
                <a:latin typeface="Arial" charset="0"/>
              </a:rPr>
              <a:t>What is the </a:t>
            </a:r>
            <a:r>
              <a:rPr lang="en-US" sz="1850" i="1" dirty="0">
                <a:latin typeface="Arial" charset="0"/>
              </a:rPr>
              <a:t>analytic validity </a:t>
            </a:r>
            <a:r>
              <a:rPr lang="en-US" sz="1850" dirty="0">
                <a:latin typeface="Arial" charset="0"/>
              </a:rPr>
              <a:t>of tests that identify key </a:t>
            </a:r>
            <a:r>
              <a:rPr lang="en-US" sz="1850" i="1" dirty="0">
                <a:latin typeface="Arial" charset="0"/>
              </a:rPr>
              <a:t>CYP450 </a:t>
            </a:r>
            <a:r>
              <a:rPr lang="en-US" sz="1850" dirty="0">
                <a:latin typeface="Arial" charset="0"/>
              </a:rPr>
              <a:t>polymorphisms?</a:t>
            </a:r>
          </a:p>
          <a:p>
            <a:pPr marL="342900" indent="-342900">
              <a:buFont typeface="+mj-lt"/>
              <a:buAutoNum type="arabicPeriod"/>
              <a:defRPr/>
            </a:pPr>
            <a:r>
              <a:rPr lang="en-US" sz="1850" dirty="0">
                <a:latin typeface="Arial" charset="0"/>
              </a:rPr>
              <a:t>Clinical validity: A, How well do particular </a:t>
            </a:r>
            <a:r>
              <a:rPr lang="en-US" sz="1850" i="1" dirty="0">
                <a:latin typeface="Arial" charset="0"/>
              </a:rPr>
              <a:t>CYP450 </a:t>
            </a:r>
            <a:r>
              <a:rPr lang="en-US" sz="1850" dirty="0">
                <a:latin typeface="Arial" charset="0"/>
              </a:rPr>
              <a:t>genotypes predict metabolism of particular SSRIs? B, How well does </a:t>
            </a:r>
            <a:r>
              <a:rPr lang="en-US" sz="1850" i="1" dirty="0">
                <a:latin typeface="Arial" charset="0"/>
              </a:rPr>
              <a:t>CYP450 </a:t>
            </a:r>
            <a:r>
              <a:rPr lang="en-US" sz="1850" dirty="0">
                <a:latin typeface="Arial" charset="0"/>
              </a:rPr>
              <a:t>testing predict drug efficacy? C, Do factors such as race/ethnicity, diet, or other medications, affect these associations?</a:t>
            </a:r>
          </a:p>
          <a:p>
            <a:pPr marL="342900" indent="-342900">
              <a:buFont typeface="+mj-lt"/>
              <a:buAutoNum type="arabicPeriod"/>
              <a:defRPr/>
            </a:pPr>
            <a:r>
              <a:rPr lang="en-US" sz="1850" dirty="0">
                <a:latin typeface="Arial" charset="0"/>
              </a:rPr>
              <a:t>Clinical utility: A, Does </a:t>
            </a:r>
            <a:r>
              <a:rPr lang="en-US" sz="1850" i="1" dirty="0">
                <a:latin typeface="Arial" charset="0"/>
              </a:rPr>
              <a:t>CYP450 </a:t>
            </a:r>
            <a:r>
              <a:rPr lang="en-US" sz="1850" dirty="0">
                <a:latin typeface="Arial" charset="0"/>
              </a:rPr>
              <a:t>testing influence depression management decisions by patients and providers in ways that could improve or worsen outcomes? B, Does the identification of the </a:t>
            </a:r>
            <a:r>
              <a:rPr lang="en-US" sz="1850" i="1" dirty="0">
                <a:latin typeface="Arial" charset="0"/>
              </a:rPr>
              <a:t>CYP450 </a:t>
            </a:r>
            <a:r>
              <a:rPr lang="en-US" sz="1850" dirty="0">
                <a:latin typeface="Arial" charset="0"/>
              </a:rPr>
              <a:t>genotypes in adults entering SSRI treatment for nonpsychotic depression lead to improved clinical outcomes compared to not testing? C, Are the testing results useful in medical, personal, or public health decision-making?</a:t>
            </a:r>
          </a:p>
          <a:p>
            <a:pPr marL="342900" indent="-342900">
              <a:buFont typeface="+mj-lt"/>
              <a:buAutoNum type="arabicPeriod"/>
              <a:defRPr/>
            </a:pPr>
            <a:r>
              <a:rPr lang="en-US" sz="1850" dirty="0">
                <a:latin typeface="Arial" charset="0"/>
              </a:rPr>
              <a:t>What are the harms associated with testing for </a:t>
            </a:r>
            <a:r>
              <a:rPr lang="en-US" sz="1850" i="1" dirty="0">
                <a:latin typeface="Arial" charset="0"/>
              </a:rPr>
              <a:t>CYP450 </a:t>
            </a:r>
            <a:r>
              <a:rPr lang="en-US" sz="1850" dirty="0">
                <a:latin typeface="Arial" charset="0"/>
              </a:rPr>
              <a:t>polymorphisms and subsequent management options?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8D23B146-ABD1-4CCB-AF42-04066F41CE96}" type="slidenum">
              <a:rPr lang="en-US" sz="1600">
                <a:latin typeface="Arial" pitchFamily="34" charset="0"/>
              </a:rPr>
              <a:pPr algn="r" defTabSz="1019175"/>
              <a:t>36</a:t>
            </a:fld>
            <a:r>
              <a:rPr lang="en-US" sz="1600"/>
              <a:t> </a:t>
            </a:r>
          </a:p>
        </p:txBody>
      </p:sp>
      <p:sp>
        <p:nvSpPr>
          <p:cNvPr id="41987" name="Rectangle 2"/>
          <p:cNvSpPr>
            <a:spLocks noGrp="1" noChangeArrowheads="1"/>
          </p:cNvSpPr>
          <p:nvPr>
            <p:ph type="title"/>
          </p:nvPr>
        </p:nvSpPr>
        <p:spPr>
          <a:xfrm>
            <a:off x="755650" y="642938"/>
            <a:ext cx="8547100" cy="855662"/>
          </a:xfrm>
        </p:spPr>
        <p:txBody>
          <a:bodyPr/>
          <a:lstStyle/>
          <a:p>
            <a:pPr algn="l"/>
            <a:r>
              <a:rPr lang="en-US" sz="3000" smtClean="0">
                <a:solidFill>
                  <a:schemeClr val="accent2"/>
                </a:solidFill>
              </a:rPr>
              <a:t>What Is Patient-Centered Care?</a:t>
            </a:r>
            <a:endParaRPr lang="en-US" sz="3000" smtClean="0"/>
          </a:p>
        </p:txBody>
      </p:sp>
      <p:sp>
        <p:nvSpPr>
          <p:cNvPr id="41988" name="Rectangle 3"/>
          <p:cNvSpPr>
            <a:spLocks noGrp="1" noChangeArrowheads="1"/>
          </p:cNvSpPr>
          <p:nvPr>
            <p:ph type="body" idx="1"/>
          </p:nvPr>
        </p:nvSpPr>
        <p:spPr>
          <a:xfrm>
            <a:off x="755650" y="1697038"/>
            <a:ext cx="8547100" cy="5184775"/>
          </a:xfrm>
        </p:spPr>
        <p:txBody>
          <a:bodyPr/>
          <a:lstStyle/>
          <a:p>
            <a:pPr marL="0" indent="0">
              <a:buFontTx/>
              <a:buNone/>
            </a:pPr>
            <a:r>
              <a:rPr lang="en-US" sz="2400" smtClean="0"/>
              <a:t>“The term ‘patient-centered medicine’ was introduced by Balint and colleagues (Balint et al., 1970), who contrasted it with ‘illness-centered medicine’.  An understanding of the patient’s complaints, based on patient-centered thinking, was called ‘overall diagnosis’, and an understanding based on disease-centered thinking was called ‘traditional diagnosis’.”    </a:t>
            </a:r>
          </a:p>
          <a:p>
            <a:pPr marL="0" indent="0">
              <a:buFontTx/>
              <a:buNone/>
            </a:pPr>
            <a:endParaRPr lang="en-US" sz="2400" smtClean="0"/>
          </a:p>
          <a:p>
            <a:pPr marL="0" indent="0">
              <a:buFontTx/>
              <a:buNone/>
            </a:pPr>
            <a:r>
              <a:rPr lang="en-US" sz="1600" smtClean="0"/>
              <a:t>Sources: </a:t>
            </a:r>
          </a:p>
          <a:p>
            <a:pPr marL="0" indent="0">
              <a:buFontTx/>
              <a:buNone/>
            </a:pPr>
            <a:r>
              <a:rPr lang="en-US" sz="1600" smtClean="0"/>
              <a:t>Stewart M, et al. Patient-Centered Medicine: Transforming the Clinical Method. 2nd ed. United Kingdom: Radcliffe Medical Press; 2003. </a:t>
            </a:r>
          </a:p>
          <a:p>
            <a:pPr marL="0" indent="0">
              <a:buFontTx/>
              <a:buNone/>
            </a:pPr>
            <a:r>
              <a:rPr lang="en-US" sz="1600" smtClean="0"/>
              <a:t>Balint M, et al. Treatment or Diagnosis: A Study of Repeat Prescriptions in General Practice. Philadelphia, PA: JB Lippincott; 1970. </a:t>
            </a:r>
          </a:p>
          <a:p>
            <a:pPr marL="0" indent="0">
              <a:buFontTx/>
              <a:buNone/>
            </a:pPr>
            <a:r>
              <a:rPr lang="en-US" sz="1600" smtClean="0"/>
              <a:t>See also:  Berwick DM. What 'patient-centered' should mean: confessions of an extremist. Health Aff (Millwood) 2009;28(4):w555-65.</a:t>
            </a:r>
          </a:p>
        </p:txBody>
      </p:sp>
      <p:sp>
        <p:nvSpPr>
          <p:cNvPr id="41989"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A1F9A923-2400-40B1-9926-AD9715E76B05}" type="slidenum">
              <a:rPr lang="en-US" smtClean="0"/>
              <a:pPr/>
              <a:t>36</a:t>
            </a:fld>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8CFACE80-F4A1-477A-9B80-77253825247A}" type="slidenum">
              <a:rPr lang="en-US" sz="1600">
                <a:latin typeface="Arial" pitchFamily="34" charset="0"/>
              </a:rPr>
              <a:pPr algn="r" defTabSz="1019175"/>
              <a:t>37</a:t>
            </a:fld>
            <a:r>
              <a:rPr lang="en-US" sz="1600"/>
              <a:t> </a:t>
            </a:r>
          </a:p>
        </p:txBody>
      </p:sp>
      <p:sp>
        <p:nvSpPr>
          <p:cNvPr id="43011" name="Rectangle 2"/>
          <p:cNvSpPr>
            <a:spLocks noGrp="1" noChangeArrowheads="1"/>
          </p:cNvSpPr>
          <p:nvPr>
            <p:ph type="title"/>
          </p:nvPr>
        </p:nvSpPr>
        <p:spPr>
          <a:xfrm>
            <a:off x="755650" y="642938"/>
            <a:ext cx="8547100" cy="855662"/>
          </a:xfrm>
        </p:spPr>
        <p:txBody>
          <a:bodyPr/>
          <a:lstStyle/>
          <a:p>
            <a:pPr algn="l"/>
            <a:r>
              <a:rPr lang="en-US" sz="3000" smtClean="0">
                <a:solidFill>
                  <a:schemeClr val="accent2"/>
                </a:solidFill>
              </a:rPr>
              <a:t>Measuring Patient-Centered Care</a:t>
            </a:r>
            <a:endParaRPr lang="en-US" sz="3000" smtClean="0"/>
          </a:p>
        </p:txBody>
      </p:sp>
      <p:sp>
        <p:nvSpPr>
          <p:cNvPr id="9220" name="Rectangle 3"/>
          <p:cNvSpPr>
            <a:spLocks noGrp="1" noChangeArrowheads="1"/>
          </p:cNvSpPr>
          <p:nvPr>
            <p:ph type="body" idx="1"/>
          </p:nvPr>
        </p:nvSpPr>
        <p:spPr>
          <a:xfrm>
            <a:off x="755650" y="1697038"/>
            <a:ext cx="8547100" cy="5184775"/>
          </a:xfrm>
        </p:spPr>
        <p:txBody>
          <a:bodyPr/>
          <a:lstStyle/>
          <a:p>
            <a:pPr marL="0" indent="0">
              <a:buFontTx/>
              <a:buNone/>
              <a:defRPr/>
            </a:pPr>
            <a:r>
              <a:rPr lang="en-US" sz="2400" dirty="0" smtClean="0"/>
              <a:t>Main dimensions of patient-centered care</a:t>
            </a:r>
          </a:p>
          <a:p>
            <a:pPr>
              <a:defRPr/>
            </a:pPr>
            <a:r>
              <a:rPr lang="en-US" sz="2400" dirty="0" smtClean="0"/>
              <a:t>Disease </a:t>
            </a:r>
            <a:r>
              <a:rPr lang="en-US" sz="2400" dirty="0"/>
              <a:t>and illness </a:t>
            </a:r>
            <a:r>
              <a:rPr lang="en-US" sz="2400" dirty="0" smtClean="0"/>
              <a:t>experience (patient-as-person)</a:t>
            </a:r>
          </a:p>
          <a:p>
            <a:pPr>
              <a:defRPr/>
            </a:pPr>
            <a:r>
              <a:rPr lang="en-US" sz="2400" dirty="0" smtClean="0"/>
              <a:t>Whole </a:t>
            </a:r>
            <a:r>
              <a:rPr lang="en-US" sz="2400" dirty="0"/>
              <a:t>person (biopsychosocial perspective</a:t>
            </a:r>
            <a:r>
              <a:rPr lang="en-US" sz="2400" dirty="0" smtClean="0"/>
              <a:t>)</a:t>
            </a:r>
          </a:p>
          <a:p>
            <a:pPr>
              <a:defRPr/>
            </a:pPr>
            <a:r>
              <a:rPr lang="en-US" sz="2400" dirty="0" smtClean="0"/>
              <a:t>Common ground </a:t>
            </a:r>
            <a:r>
              <a:rPr lang="en-US" sz="2400" dirty="0"/>
              <a:t>(sharing power and responsibility</a:t>
            </a:r>
            <a:r>
              <a:rPr lang="en-US" sz="2400" dirty="0" smtClean="0"/>
              <a:t>)</a:t>
            </a:r>
          </a:p>
          <a:p>
            <a:pPr>
              <a:defRPr/>
            </a:pPr>
            <a:r>
              <a:rPr lang="en-US" sz="2400" dirty="0" smtClean="0"/>
              <a:t>Patient-doctor </a:t>
            </a:r>
            <a:r>
              <a:rPr lang="en-US" sz="2400" dirty="0"/>
              <a:t>relationship (therapeutic alliance</a:t>
            </a:r>
            <a:r>
              <a:rPr lang="en-US" sz="2400" dirty="0" smtClean="0"/>
              <a:t>)</a:t>
            </a:r>
          </a:p>
          <a:p>
            <a:pPr>
              <a:defRPr/>
            </a:pPr>
            <a:endParaRPr lang="en-US" sz="2400" dirty="0" smtClean="0"/>
          </a:p>
          <a:p>
            <a:pPr>
              <a:defRPr/>
            </a:pPr>
            <a:endParaRPr lang="en-US" sz="2400" dirty="0"/>
          </a:p>
          <a:p>
            <a:pPr marL="0" indent="0">
              <a:buFontTx/>
              <a:buNone/>
              <a:defRPr/>
            </a:pPr>
            <a:endParaRPr lang="en-US" sz="1400" dirty="0" smtClean="0"/>
          </a:p>
          <a:p>
            <a:pPr marL="0" indent="0">
              <a:buFontTx/>
              <a:buNone/>
              <a:defRPr/>
            </a:pPr>
            <a:r>
              <a:rPr lang="en-US" sz="1400" dirty="0" smtClean="0"/>
              <a:t>Source: Hudon C et al. Measuring patients' perceptions of patient-centered care: a systematic review of tools for family medicine. Ann Fam Med 2011;9(2):155-64.  Based on Stewart M et al. Patient-Centered Medicine</a:t>
            </a:r>
            <a:r>
              <a:rPr lang="en-US" sz="1400" dirty="0"/>
              <a:t>: Transforming the Clinical Method. 2nd ed. United Kingdom</a:t>
            </a:r>
            <a:r>
              <a:rPr lang="en-US" sz="1400" dirty="0" smtClean="0"/>
              <a:t>: Radcliffe </a:t>
            </a:r>
            <a:r>
              <a:rPr lang="en-US" sz="1400" dirty="0"/>
              <a:t>Medical Press; </a:t>
            </a:r>
            <a:r>
              <a:rPr lang="en-US" sz="1400" dirty="0" smtClean="0"/>
              <a:t>2003; Mead </a:t>
            </a:r>
            <a:r>
              <a:rPr lang="en-US" sz="1400" dirty="0"/>
              <a:t>N, Bower P. Patient-centredness: a conceptual framework </a:t>
            </a:r>
            <a:r>
              <a:rPr lang="en-US" sz="1400" dirty="0" smtClean="0"/>
              <a:t>and review </a:t>
            </a:r>
            <a:r>
              <a:rPr lang="en-US" sz="1400" dirty="0"/>
              <a:t>of the empirical literature. Soc Sci </a:t>
            </a:r>
            <a:r>
              <a:rPr lang="en-US" sz="1400" dirty="0" smtClean="0"/>
              <a:t>Med </a:t>
            </a:r>
            <a:r>
              <a:rPr lang="en-US" sz="1400" dirty="0"/>
              <a:t>2000;51(7):</a:t>
            </a:r>
            <a:r>
              <a:rPr lang="en-US" sz="1400" dirty="0" smtClean="0"/>
              <a:t>1087-110</a:t>
            </a:r>
            <a:r>
              <a:rPr lang="en-US" sz="1400" dirty="0"/>
              <a:t>.</a:t>
            </a:r>
            <a:endParaRPr lang="en-US" sz="1400" dirty="0" smtClean="0"/>
          </a:p>
          <a:p>
            <a:pPr marL="0" indent="0">
              <a:buFontTx/>
              <a:buNone/>
              <a:defRPr/>
            </a:pPr>
            <a:endParaRPr lang="en-US" sz="1800" dirty="0" smtClean="0"/>
          </a:p>
        </p:txBody>
      </p:sp>
      <p:sp>
        <p:nvSpPr>
          <p:cNvPr id="43013"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66F3B858-C72C-4A5D-B7C5-6BF151376CD3}" type="slidenum">
              <a:rPr lang="en-US" smtClean="0"/>
              <a:pPr/>
              <a:t>37</a:t>
            </a:fld>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34556563-0E7A-4329-8455-D26B762D443E}" type="slidenum">
              <a:rPr lang="en-US" sz="1600">
                <a:latin typeface="Arial" pitchFamily="34" charset="0"/>
              </a:rPr>
              <a:pPr algn="r" defTabSz="1019175"/>
              <a:t>38</a:t>
            </a:fld>
            <a:r>
              <a:rPr lang="en-US" sz="1600"/>
              <a:t> </a:t>
            </a:r>
          </a:p>
        </p:txBody>
      </p:sp>
      <p:sp>
        <p:nvSpPr>
          <p:cNvPr id="44035" name="Rectangle 2"/>
          <p:cNvSpPr>
            <a:spLocks noGrp="1" noChangeArrowheads="1"/>
          </p:cNvSpPr>
          <p:nvPr>
            <p:ph type="title"/>
          </p:nvPr>
        </p:nvSpPr>
        <p:spPr>
          <a:xfrm>
            <a:off x="755650" y="642938"/>
            <a:ext cx="8547100" cy="855662"/>
          </a:xfrm>
        </p:spPr>
        <p:txBody>
          <a:bodyPr/>
          <a:lstStyle/>
          <a:p>
            <a:pPr algn="l"/>
            <a:r>
              <a:rPr lang="en-US" sz="3000" smtClean="0">
                <a:solidFill>
                  <a:schemeClr val="accent2"/>
                </a:solidFill>
              </a:rPr>
              <a:t>Measuring Patient-Centered Care</a:t>
            </a:r>
            <a:endParaRPr lang="en-US" sz="3000" smtClean="0"/>
          </a:p>
        </p:txBody>
      </p:sp>
      <p:sp>
        <p:nvSpPr>
          <p:cNvPr id="9220" name="Rectangle 3"/>
          <p:cNvSpPr>
            <a:spLocks noGrp="1" noChangeArrowheads="1"/>
          </p:cNvSpPr>
          <p:nvPr>
            <p:ph type="body" idx="1"/>
          </p:nvPr>
        </p:nvSpPr>
        <p:spPr>
          <a:xfrm>
            <a:off x="755650" y="1468438"/>
            <a:ext cx="8669338" cy="5030787"/>
          </a:xfrm>
        </p:spPr>
        <p:txBody>
          <a:bodyPr/>
          <a:lstStyle/>
          <a:p>
            <a:pPr marL="0" indent="0">
              <a:buFontTx/>
              <a:buNone/>
              <a:defRPr/>
            </a:pPr>
            <a:r>
              <a:rPr lang="en-US" sz="2100" dirty="0"/>
              <a:t>Examples of patient-centered care measures:</a:t>
            </a:r>
          </a:p>
          <a:p>
            <a:pPr>
              <a:defRPr/>
            </a:pPr>
            <a:r>
              <a:rPr lang="en-US" sz="2100" b="1" dirty="0"/>
              <a:t>Patient Perception of Patient-Centeredness (PPPC)</a:t>
            </a:r>
            <a:r>
              <a:rPr lang="en-US" sz="2100" dirty="0"/>
              <a:t>: </a:t>
            </a:r>
            <a:r>
              <a:rPr lang="en-US" sz="2100" dirty="0" smtClean="0"/>
              <a:t>patient </a:t>
            </a:r>
            <a:r>
              <a:rPr lang="en-US" sz="2100" dirty="0"/>
              <a:t>perceptions of patient-centered care during the last visit with a family physician; has 14 items*</a:t>
            </a:r>
          </a:p>
          <a:p>
            <a:pPr>
              <a:defRPr/>
            </a:pPr>
            <a:r>
              <a:rPr lang="en-US" sz="2100" b="1" dirty="0"/>
              <a:t>Consultation Care Measure (CCM)</a:t>
            </a:r>
            <a:r>
              <a:rPr lang="en-US" sz="2100" dirty="0"/>
              <a:t>: </a:t>
            </a:r>
            <a:r>
              <a:rPr lang="en-US" sz="2100" dirty="0" smtClean="0"/>
              <a:t>patients</a:t>
            </a:r>
            <a:r>
              <a:rPr lang="en-US" sz="2100" dirty="0"/>
              <a:t>’ perceptions of patient-centered care during the last visit with a family physician; 5 subscales: communication and partnership, personal relationship, health promotion, positive and clear approach to the problem, </a:t>
            </a:r>
            <a:r>
              <a:rPr lang="en-US" sz="2100" dirty="0" smtClean="0"/>
              <a:t>interest </a:t>
            </a:r>
            <a:r>
              <a:rPr lang="en-US" sz="2100" dirty="0"/>
              <a:t>in effect on life*</a:t>
            </a:r>
          </a:p>
          <a:p>
            <a:pPr>
              <a:spcAft>
                <a:spcPts val="300"/>
              </a:spcAft>
              <a:defRPr/>
            </a:pPr>
            <a:r>
              <a:rPr lang="en-US" sz="2100" b="1" dirty="0"/>
              <a:t>CAHPS</a:t>
            </a:r>
            <a:r>
              <a:rPr lang="en-US" sz="2100" dirty="0"/>
              <a:t> (originally, Consumer Assessment of Health Plans Survey):  brief general measure </a:t>
            </a:r>
            <a:r>
              <a:rPr lang="en-US" sz="2100" dirty="0" smtClean="0"/>
              <a:t>comparing </a:t>
            </a:r>
            <a:r>
              <a:rPr lang="en-US" sz="2100" dirty="0"/>
              <a:t>overall quality of interpersonal care across health care settings; </a:t>
            </a:r>
            <a:r>
              <a:rPr lang="en-US" sz="2100" dirty="0" smtClean="0"/>
              <a:t>includes some patient-centered </a:t>
            </a:r>
            <a:r>
              <a:rPr lang="en-US" sz="2100" dirty="0"/>
              <a:t>care domains: access (getting care quickly, getting needed care), provider </a:t>
            </a:r>
            <a:r>
              <a:rPr lang="en-US" sz="2100" dirty="0" smtClean="0"/>
              <a:t>communication</a:t>
            </a:r>
          </a:p>
        </p:txBody>
      </p:sp>
      <p:sp>
        <p:nvSpPr>
          <p:cNvPr id="44037"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B7148149-103A-4107-A927-6D12CE3FFCF5}" type="slidenum">
              <a:rPr lang="en-US" smtClean="0"/>
              <a:pPr/>
              <a:t>38</a:t>
            </a:fld>
            <a:r>
              <a:rPr lang="en-US" smtClean="0">
                <a:latin typeface="Times New Roman" pitchFamily="18" charset="0"/>
              </a:rPr>
              <a:t> </a:t>
            </a:r>
          </a:p>
        </p:txBody>
      </p:sp>
      <p:sp>
        <p:nvSpPr>
          <p:cNvPr id="2" name="TextBox 1"/>
          <p:cNvSpPr txBox="1"/>
          <p:nvPr/>
        </p:nvSpPr>
        <p:spPr>
          <a:xfrm>
            <a:off x="804863" y="6472238"/>
            <a:ext cx="8243887" cy="1077912"/>
          </a:xfrm>
          <a:prstGeom prst="rect">
            <a:avLst/>
          </a:prstGeom>
          <a:noFill/>
        </p:spPr>
        <p:txBody>
          <a:bodyPr>
            <a:spAutoFit/>
          </a:bodyPr>
          <a:lstStyle/>
          <a:p>
            <a:pPr>
              <a:defRPr/>
            </a:pPr>
            <a:r>
              <a:rPr lang="en-US" sz="1600" dirty="0">
                <a:latin typeface="+mn-lt"/>
              </a:rPr>
              <a:t>See, e.g.,: Epstein </a:t>
            </a:r>
            <a:r>
              <a:rPr lang="en-US" sz="1600" dirty="0">
                <a:latin typeface="+mn-lt"/>
              </a:rPr>
              <a:t>RM, Street RL Jr. The values and value of patient-centered care. Ann Fam Med 2011;9(2):</a:t>
            </a:r>
            <a:r>
              <a:rPr lang="en-US" sz="1600" dirty="0">
                <a:latin typeface="+mn-lt"/>
              </a:rPr>
              <a:t>100-3; </a:t>
            </a:r>
            <a:r>
              <a:rPr lang="en-US" sz="1600" dirty="0">
                <a:latin typeface="+mn-lt"/>
              </a:rPr>
              <a:t>Hudon C et al. Measuring patients' perceptions of patient-centered care: a systematic review of tools for family medicine. Ann Fam Med 2011;9(2):155-64.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BD212663-1EF3-4083-80ED-E8ABF94231B0}" type="slidenum">
              <a:rPr lang="en-US" sz="1600">
                <a:latin typeface="Arial" pitchFamily="34" charset="0"/>
              </a:rPr>
              <a:pPr algn="r" defTabSz="1019175"/>
              <a:t>39</a:t>
            </a:fld>
            <a:r>
              <a:rPr lang="en-US" sz="1600"/>
              <a:t> </a:t>
            </a:r>
          </a:p>
        </p:txBody>
      </p:sp>
      <p:sp>
        <p:nvSpPr>
          <p:cNvPr id="45059" name="Rectangle 2"/>
          <p:cNvSpPr>
            <a:spLocks noGrp="1" noChangeArrowheads="1"/>
          </p:cNvSpPr>
          <p:nvPr>
            <p:ph type="title"/>
          </p:nvPr>
        </p:nvSpPr>
        <p:spPr>
          <a:xfrm>
            <a:off x="755650" y="642938"/>
            <a:ext cx="8547100" cy="855662"/>
          </a:xfrm>
        </p:spPr>
        <p:txBody>
          <a:bodyPr/>
          <a:lstStyle/>
          <a:p>
            <a:pPr algn="l"/>
            <a:r>
              <a:rPr lang="en-US" sz="3000" smtClean="0">
                <a:solidFill>
                  <a:schemeClr val="accent2"/>
                </a:solidFill>
              </a:rPr>
              <a:t>Measuring Patient-Centered Care</a:t>
            </a:r>
            <a:endParaRPr lang="en-US" sz="3000" smtClean="0"/>
          </a:p>
        </p:txBody>
      </p:sp>
      <p:sp>
        <p:nvSpPr>
          <p:cNvPr id="9220" name="Rectangle 3"/>
          <p:cNvSpPr>
            <a:spLocks noGrp="1" noChangeArrowheads="1"/>
          </p:cNvSpPr>
          <p:nvPr>
            <p:ph type="body" idx="1"/>
          </p:nvPr>
        </p:nvSpPr>
        <p:spPr>
          <a:xfrm>
            <a:off x="755650" y="1697038"/>
            <a:ext cx="8547100" cy="5184775"/>
          </a:xfrm>
        </p:spPr>
        <p:txBody>
          <a:bodyPr/>
          <a:lstStyle/>
          <a:p>
            <a:pPr>
              <a:defRPr/>
            </a:pPr>
            <a:r>
              <a:rPr lang="en-US" sz="2400" dirty="0"/>
              <a:t>Although the topic of patient-centered care is gaining prominence among clinicians and policymakers, its measurement tools are limited</a:t>
            </a:r>
          </a:p>
          <a:p>
            <a:pPr>
              <a:defRPr/>
            </a:pPr>
            <a:r>
              <a:rPr lang="en-US" sz="2400" dirty="0"/>
              <a:t>New measures are under development</a:t>
            </a:r>
          </a:p>
          <a:p>
            <a:pPr>
              <a:defRPr/>
            </a:pPr>
            <a:r>
              <a:rPr lang="en-US" sz="2400" dirty="0"/>
              <a:t>No single measure will be adequate for capturing relevant aspects across clinical settings and populations</a:t>
            </a:r>
          </a:p>
          <a:p>
            <a:pPr>
              <a:defRPr/>
            </a:pPr>
            <a:r>
              <a:rPr lang="en-US" sz="2400" dirty="0"/>
              <a:t>Patients, their families, clinicians, and</a:t>
            </a:r>
            <a:r>
              <a:rPr lang="en-US" sz="2400" baseline="30000" dirty="0"/>
              <a:t> </a:t>
            </a:r>
            <a:r>
              <a:rPr lang="en-US" sz="2400" dirty="0"/>
              <a:t>health systems  should be involved in developing patient-centered care measures</a:t>
            </a:r>
          </a:p>
          <a:p>
            <a:pPr marL="0" indent="0">
              <a:buFontTx/>
              <a:buNone/>
              <a:defRPr/>
            </a:pPr>
            <a:endParaRPr lang="en-US" sz="2200" dirty="0"/>
          </a:p>
          <a:p>
            <a:pPr marL="0" indent="0">
              <a:buFontTx/>
              <a:buNone/>
              <a:defRPr/>
            </a:pPr>
            <a:endParaRPr lang="en-US" sz="1600" dirty="0"/>
          </a:p>
          <a:p>
            <a:pPr marL="0" indent="0">
              <a:buFontTx/>
              <a:buNone/>
              <a:defRPr/>
            </a:pPr>
            <a:r>
              <a:rPr lang="en-US" sz="1400" dirty="0"/>
              <a:t>Source: Epstein RM, Street RL Jr. The values and value of patient-centered care. Ann Fam Med 2011;9(2):100-3. </a:t>
            </a:r>
          </a:p>
        </p:txBody>
      </p:sp>
      <p:sp>
        <p:nvSpPr>
          <p:cNvPr id="45061"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A331F226-7D14-4F61-A04A-11CF1C700472}" type="slidenum">
              <a:rPr lang="en-US" smtClean="0"/>
              <a:pPr/>
              <a:t>39</a:t>
            </a:fld>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6C6A1E8E-C7E4-4299-B40B-80A0260324FC}" type="slidenum">
              <a:rPr lang="en-US" sz="1600">
                <a:latin typeface="Arial" pitchFamily="34" charset="0"/>
              </a:rPr>
              <a:pPr algn="r" defTabSz="1019175"/>
              <a:t>4</a:t>
            </a:fld>
            <a:r>
              <a:rPr lang="en-US" sz="1600"/>
              <a:t> </a:t>
            </a:r>
          </a:p>
        </p:txBody>
      </p:sp>
      <p:sp>
        <p:nvSpPr>
          <p:cNvPr id="9219" name="Rectangle 2"/>
          <p:cNvSpPr>
            <a:spLocks noGrp="1" noChangeArrowheads="1"/>
          </p:cNvSpPr>
          <p:nvPr>
            <p:ph type="title"/>
          </p:nvPr>
        </p:nvSpPr>
        <p:spPr>
          <a:xfrm>
            <a:off x="755650" y="431800"/>
            <a:ext cx="8547100" cy="1295400"/>
          </a:xfrm>
        </p:spPr>
        <p:txBody>
          <a:bodyPr/>
          <a:lstStyle/>
          <a:p>
            <a:pPr algn="l"/>
            <a:r>
              <a:rPr lang="en-US" sz="3000" smtClean="0">
                <a:solidFill>
                  <a:schemeClr val="accent2"/>
                </a:solidFill>
              </a:rPr>
              <a:t>Properties and Impacts Assessed by HTA</a:t>
            </a:r>
            <a:endParaRPr lang="en-US" sz="3000" smtClean="0">
              <a:solidFill>
                <a:schemeClr val="tx1"/>
              </a:solidFill>
            </a:endParaRPr>
          </a:p>
        </p:txBody>
      </p:sp>
      <p:sp>
        <p:nvSpPr>
          <p:cNvPr id="9220" name="Rectangle 3"/>
          <p:cNvSpPr>
            <a:spLocks noGrp="1" noChangeArrowheads="1"/>
          </p:cNvSpPr>
          <p:nvPr>
            <p:ph type="body" idx="1"/>
          </p:nvPr>
        </p:nvSpPr>
        <p:spPr>
          <a:xfrm>
            <a:off x="755650" y="1665288"/>
            <a:ext cx="8547100" cy="4806950"/>
          </a:xfrm>
        </p:spPr>
        <p:txBody>
          <a:bodyPr/>
          <a:lstStyle/>
          <a:p>
            <a:pPr>
              <a:spcBef>
                <a:spcPct val="0"/>
              </a:spcBef>
              <a:spcAft>
                <a:spcPct val="40000"/>
              </a:spcAft>
              <a:buFontTx/>
              <a:buNone/>
            </a:pPr>
            <a:r>
              <a:rPr lang="en-US" sz="2400" smtClean="0"/>
              <a:t>Main categories:</a:t>
            </a:r>
          </a:p>
          <a:p>
            <a:pPr>
              <a:spcBef>
                <a:spcPct val="0"/>
              </a:spcBef>
              <a:spcAft>
                <a:spcPct val="40000"/>
              </a:spcAft>
            </a:pPr>
            <a:r>
              <a:rPr lang="en-US" sz="2400" smtClean="0"/>
              <a:t>Technical properties</a:t>
            </a:r>
          </a:p>
          <a:p>
            <a:pPr>
              <a:spcBef>
                <a:spcPct val="0"/>
              </a:spcBef>
              <a:spcAft>
                <a:spcPct val="40000"/>
              </a:spcAft>
            </a:pPr>
            <a:r>
              <a:rPr lang="en-US" sz="2400" smtClean="0"/>
              <a:t>Safety</a:t>
            </a:r>
          </a:p>
          <a:p>
            <a:pPr>
              <a:spcBef>
                <a:spcPct val="0"/>
              </a:spcBef>
              <a:spcAft>
                <a:spcPct val="40000"/>
              </a:spcAft>
            </a:pPr>
            <a:r>
              <a:rPr lang="en-US" sz="2400" smtClean="0"/>
              <a:t>Efficacy and effectiveness</a:t>
            </a:r>
          </a:p>
          <a:p>
            <a:pPr>
              <a:spcBef>
                <a:spcPct val="0"/>
              </a:spcBef>
              <a:spcAft>
                <a:spcPct val="40000"/>
              </a:spcAft>
            </a:pPr>
            <a:r>
              <a:rPr lang="en-US" sz="2400" smtClean="0"/>
              <a:t>Cost and other economic attributes</a:t>
            </a:r>
          </a:p>
          <a:p>
            <a:pPr>
              <a:spcBef>
                <a:spcPct val="0"/>
              </a:spcBef>
              <a:spcAft>
                <a:spcPct val="40000"/>
              </a:spcAft>
            </a:pPr>
            <a:r>
              <a:rPr lang="en-US" sz="2400" smtClean="0"/>
              <a:t>Social, legal, ethical, or political impacts</a:t>
            </a:r>
          </a:p>
        </p:txBody>
      </p:sp>
      <p:sp>
        <p:nvSpPr>
          <p:cNvPr id="9221"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15F01CFA-5924-4085-8BE7-73A79C15E18E}" type="slidenum">
              <a:rPr lang="en-US" smtClean="0"/>
              <a:pPr/>
              <a:t>4</a:t>
            </a:fld>
            <a:r>
              <a:rPr lang="en-US" smtClean="0">
                <a:latin typeface="Times New Roman" pitchFamily="18"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72E66D98-DA10-4B8E-A347-A3CFBC39309F}" type="slidenum">
              <a:rPr lang="en-US" sz="1600">
                <a:latin typeface="Arial" pitchFamily="34" charset="0"/>
              </a:rPr>
              <a:pPr algn="r" defTabSz="1019175"/>
              <a:t>40</a:t>
            </a:fld>
            <a:r>
              <a:rPr lang="en-US" sz="1600"/>
              <a:t> </a:t>
            </a:r>
          </a:p>
        </p:txBody>
      </p:sp>
      <p:sp>
        <p:nvSpPr>
          <p:cNvPr id="46083" name="Rectangle 2"/>
          <p:cNvSpPr>
            <a:spLocks noGrp="1" noChangeArrowheads="1"/>
          </p:cNvSpPr>
          <p:nvPr>
            <p:ph type="title"/>
          </p:nvPr>
        </p:nvSpPr>
        <p:spPr>
          <a:xfrm>
            <a:off x="755650" y="642938"/>
            <a:ext cx="8547100" cy="855662"/>
          </a:xfrm>
        </p:spPr>
        <p:txBody>
          <a:bodyPr/>
          <a:lstStyle/>
          <a:p>
            <a:pPr algn="l"/>
            <a:r>
              <a:rPr lang="en-US" sz="3000" smtClean="0">
                <a:solidFill>
                  <a:schemeClr val="accent2"/>
                </a:solidFill>
              </a:rPr>
              <a:t>What Are Patient-Centered Outcomes*?</a:t>
            </a:r>
            <a:endParaRPr lang="en-US" sz="3000" smtClean="0"/>
          </a:p>
        </p:txBody>
      </p:sp>
      <p:sp>
        <p:nvSpPr>
          <p:cNvPr id="47108" name="Rectangle 3"/>
          <p:cNvSpPr>
            <a:spLocks noGrp="1" noChangeArrowheads="1"/>
          </p:cNvSpPr>
          <p:nvPr>
            <p:ph type="body" idx="1"/>
          </p:nvPr>
        </p:nvSpPr>
        <p:spPr>
          <a:xfrm>
            <a:off x="666750" y="1697038"/>
            <a:ext cx="8547100" cy="5184775"/>
          </a:xfrm>
        </p:spPr>
        <p:txBody>
          <a:bodyPr/>
          <a:lstStyle/>
          <a:p>
            <a:pPr>
              <a:defRPr/>
            </a:pPr>
            <a:r>
              <a:rPr lang="en-US" sz="2400" dirty="0" smtClean="0"/>
              <a:t>Outcomes that patients experience in real-world settings</a:t>
            </a:r>
          </a:p>
          <a:p>
            <a:pPr>
              <a:defRPr/>
            </a:pPr>
            <a:r>
              <a:rPr lang="en-US" sz="2400" dirty="0" smtClean="0"/>
              <a:t>They are patient-oriented rather than disease- or physician-oriented, e.g.: </a:t>
            </a:r>
          </a:p>
          <a:p>
            <a:pPr lvl="1">
              <a:buFont typeface="Wingdings" pitchFamily="2" charset="2"/>
              <a:buChar char="Ø"/>
              <a:defRPr/>
            </a:pPr>
            <a:r>
              <a:rPr lang="en-US" sz="2400" dirty="0" smtClean="0"/>
              <a:t>Health status</a:t>
            </a:r>
          </a:p>
          <a:p>
            <a:pPr lvl="1">
              <a:buFont typeface="Wingdings" pitchFamily="2" charset="2"/>
              <a:buChar char="Ø"/>
              <a:defRPr/>
            </a:pPr>
            <a:r>
              <a:rPr lang="en-US" sz="2400" dirty="0" smtClean="0"/>
              <a:t>Functional status</a:t>
            </a:r>
          </a:p>
          <a:p>
            <a:pPr lvl="1">
              <a:buFont typeface="Wingdings" pitchFamily="2" charset="2"/>
              <a:buChar char="Ø"/>
              <a:defRPr/>
            </a:pPr>
            <a:r>
              <a:rPr lang="en-US" sz="2400" dirty="0" smtClean="0"/>
              <a:t>Quality of life</a:t>
            </a:r>
          </a:p>
          <a:p>
            <a:pPr lvl="1">
              <a:buFont typeface="Wingdings" pitchFamily="2" charset="2"/>
              <a:buChar char="Ø"/>
              <a:defRPr/>
            </a:pPr>
            <a:r>
              <a:rPr lang="en-US" sz="2400" dirty="0" smtClean="0"/>
              <a:t>Quality of death</a:t>
            </a:r>
          </a:p>
          <a:p>
            <a:pPr lvl="1">
              <a:buFont typeface="Wingdings" pitchFamily="2" charset="2"/>
              <a:buChar char="Ø"/>
              <a:defRPr/>
            </a:pPr>
            <a:r>
              <a:rPr lang="en-US" sz="2400" dirty="0" smtClean="0"/>
              <a:t>Symptoms; pain, nausea</a:t>
            </a:r>
          </a:p>
          <a:p>
            <a:pPr lvl="1">
              <a:buFont typeface="Wingdings" pitchFamily="2" charset="2"/>
              <a:buChar char="Ø"/>
              <a:defRPr/>
            </a:pPr>
            <a:r>
              <a:rPr lang="en-US" sz="2400" dirty="0" smtClean="0"/>
              <a:t>Psychosocial well-being</a:t>
            </a:r>
          </a:p>
          <a:p>
            <a:pPr marL="0" indent="0">
              <a:buFontTx/>
              <a:buNone/>
              <a:defRPr/>
            </a:pPr>
            <a:endParaRPr lang="en-US" sz="2400" dirty="0"/>
          </a:p>
          <a:p>
            <a:pPr marL="0" indent="0">
              <a:buFontTx/>
              <a:buNone/>
              <a:defRPr/>
            </a:pPr>
            <a:r>
              <a:rPr lang="en-US" sz="2400" dirty="0" smtClean="0"/>
              <a:t>*</a:t>
            </a:r>
            <a:r>
              <a:rPr lang="en-US" sz="2200" dirty="0" smtClean="0"/>
              <a:t>Related term: “patient-reported outcomes” (PROs)</a:t>
            </a:r>
          </a:p>
        </p:txBody>
      </p:sp>
      <p:sp>
        <p:nvSpPr>
          <p:cNvPr id="46085"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F6A1C675-9F0D-4F6F-AEEC-7828951CD87E}" type="slidenum">
              <a:rPr lang="en-US" smtClean="0"/>
              <a:pPr/>
              <a:t>40</a:t>
            </a:fld>
            <a:r>
              <a:rPr lang="en-US" smtClean="0">
                <a:latin typeface="Times New Roman" pitchFamily="18"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F4CA117C-E6EA-425D-ADF4-F3906180BDEB}" type="slidenum">
              <a:rPr lang="en-US" sz="1600">
                <a:latin typeface="Arial" pitchFamily="34" charset="0"/>
              </a:rPr>
              <a:pPr algn="r" defTabSz="1019175"/>
              <a:t>41</a:t>
            </a:fld>
            <a:r>
              <a:rPr lang="en-US" sz="1600"/>
              <a:t> </a:t>
            </a:r>
          </a:p>
        </p:txBody>
      </p:sp>
      <p:sp>
        <p:nvSpPr>
          <p:cNvPr id="47107" name="Rectangle 2"/>
          <p:cNvSpPr>
            <a:spLocks noGrp="1" noChangeArrowheads="1"/>
          </p:cNvSpPr>
          <p:nvPr>
            <p:ph type="title"/>
          </p:nvPr>
        </p:nvSpPr>
        <p:spPr>
          <a:xfrm>
            <a:off x="755650" y="642938"/>
            <a:ext cx="8547100" cy="855662"/>
          </a:xfrm>
        </p:spPr>
        <p:txBody>
          <a:bodyPr/>
          <a:lstStyle/>
          <a:p>
            <a:pPr algn="l"/>
            <a:r>
              <a:rPr lang="en-US" sz="3000" smtClean="0">
                <a:solidFill>
                  <a:schemeClr val="accent2"/>
                </a:solidFill>
              </a:rPr>
              <a:t>What Are Patient-Centered Outcomes?</a:t>
            </a:r>
            <a:endParaRPr lang="en-US" sz="3000" smtClean="0"/>
          </a:p>
        </p:txBody>
      </p:sp>
      <p:sp>
        <p:nvSpPr>
          <p:cNvPr id="47108" name="Rectangle 3"/>
          <p:cNvSpPr>
            <a:spLocks noGrp="1" noChangeArrowheads="1"/>
          </p:cNvSpPr>
          <p:nvPr>
            <p:ph type="body" idx="1"/>
          </p:nvPr>
        </p:nvSpPr>
        <p:spPr>
          <a:xfrm>
            <a:off x="666750" y="1697038"/>
            <a:ext cx="8547100" cy="5184775"/>
          </a:xfrm>
        </p:spPr>
        <p:txBody>
          <a:bodyPr/>
          <a:lstStyle/>
          <a:p>
            <a:pPr marL="0" indent="0">
              <a:buFontTx/>
              <a:buNone/>
            </a:pPr>
            <a:endParaRPr lang="en-US" sz="2200" smtClean="0"/>
          </a:p>
        </p:txBody>
      </p:sp>
      <p:sp>
        <p:nvSpPr>
          <p:cNvPr id="47109"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422EA789-DE3F-4018-AF7B-5B00E632381D}" type="slidenum">
              <a:rPr lang="en-US" smtClean="0"/>
              <a:pPr/>
              <a:t>41</a:t>
            </a:fld>
            <a:r>
              <a:rPr lang="en-US" smtClean="0">
                <a:latin typeface="Times New Roman" pitchFamily="18" charset="0"/>
              </a:rPr>
              <a:t> </a:t>
            </a:r>
          </a:p>
        </p:txBody>
      </p:sp>
      <p:pic>
        <p:nvPicPr>
          <p:cNvPr id="47110" name="Picture 2" descr="This is a picture of a chart for examples of inconsistency between disease-oriented and patient-oriented outcomes. This chart lists the disease-oriented outcomes and the patient-oriented outcomes that corresponds with certain diseases or conditions. "/>
          <p:cNvPicPr>
            <a:picLocks noChangeAspect="1" noChangeArrowheads="1"/>
          </p:cNvPicPr>
          <p:nvPr/>
        </p:nvPicPr>
        <p:blipFill>
          <a:blip r:embed="rId3" cstate="print"/>
          <a:srcRect/>
          <a:stretch>
            <a:fillRect/>
          </a:stretch>
        </p:blipFill>
        <p:spPr bwMode="auto">
          <a:xfrm>
            <a:off x="685800" y="441325"/>
            <a:ext cx="8686800" cy="6565900"/>
          </a:xfrm>
          <a:prstGeom prst="rect">
            <a:avLst/>
          </a:prstGeom>
          <a:noFill/>
          <a:ln w="9525">
            <a:noFill/>
            <a:miter lim="800000"/>
            <a:headEnd/>
            <a:tailEnd/>
          </a:ln>
          <a:effectLst/>
        </p:spPr>
      </p:pic>
      <p:sp>
        <p:nvSpPr>
          <p:cNvPr id="2" name="TextBox 1"/>
          <p:cNvSpPr txBox="1"/>
          <p:nvPr/>
        </p:nvSpPr>
        <p:spPr>
          <a:xfrm>
            <a:off x="1409700" y="7073900"/>
            <a:ext cx="7353300" cy="523875"/>
          </a:xfrm>
          <a:prstGeom prst="rect">
            <a:avLst/>
          </a:prstGeom>
          <a:noFill/>
        </p:spPr>
        <p:txBody>
          <a:bodyPr>
            <a:spAutoFit/>
          </a:bodyPr>
          <a:lstStyle/>
          <a:p>
            <a:pPr>
              <a:defRPr/>
            </a:pPr>
            <a:r>
              <a:rPr lang="en-US" sz="1400" dirty="0">
                <a:latin typeface="+mn-lt"/>
              </a:rPr>
              <a:t>Ebell MH et al. Strength of recommendation taxonomy (SORT): A patient-centered approach to grading evidence in the medical literature. Am Fam Physician 2004;69:548-56.</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7B2465BF-57CC-4F04-A0FA-A84D5F7DBD2B}" type="slidenum">
              <a:rPr lang="en-US" sz="1600">
                <a:latin typeface="Arial" pitchFamily="34" charset="0"/>
              </a:rPr>
              <a:pPr algn="r" defTabSz="1019175"/>
              <a:t>42</a:t>
            </a:fld>
            <a:r>
              <a:rPr lang="en-US" sz="1600"/>
              <a:t> </a:t>
            </a:r>
          </a:p>
        </p:txBody>
      </p:sp>
      <p:sp>
        <p:nvSpPr>
          <p:cNvPr id="48131" name="Rectangle 2"/>
          <p:cNvSpPr>
            <a:spLocks noGrp="1" noChangeArrowheads="1"/>
          </p:cNvSpPr>
          <p:nvPr>
            <p:ph type="title"/>
          </p:nvPr>
        </p:nvSpPr>
        <p:spPr>
          <a:xfrm>
            <a:off x="755650" y="642938"/>
            <a:ext cx="8547100" cy="855662"/>
          </a:xfrm>
        </p:spPr>
        <p:txBody>
          <a:bodyPr/>
          <a:lstStyle/>
          <a:p>
            <a:pPr algn="l"/>
            <a:r>
              <a:rPr lang="en-US" sz="3000" smtClean="0">
                <a:solidFill>
                  <a:schemeClr val="accent2"/>
                </a:solidFill>
              </a:rPr>
              <a:t>What Are Patient-Centered Outcomes?</a:t>
            </a:r>
            <a:endParaRPr lang="en-US" sz="3000" smtClean="0"/>
          </a:p>
        </p:txBody>
      </p:sp>
      <p:sp>
        <p:nvSpPr>
          <p:cNvPr id="47108" name="Rectangle 3"/>
          <p:cNvSpPr>
            <a:spLocks noGrp="1" noChangeArrowheads="1"/>
          </p:cNvSpPr>
          <p:nvPr>
            <p:ph type="body" idx="1"/>
          </p:nvPr>
        </p:nvSpPr>
        <p:spPr>
          <a:xfrm>
            <a:off x="666750" y="1697038"/>
            <a:ext cx="8547100" cy="5184775"/>
          </a:xfrm>
        </p:spPr>
        <p:txBody>
          <a:bodyPr/>
          <a:lstStyle/>
          <a:p>
            <a:pPr marL="0" indent="0">
              <a:buFontTx/>
              <a:buNone/>
              <a:defRPr/>
            </a:pPr>
            <a:r>
              <a:rPr lang="en-US" sz="2300" dirty="0" smtClean="0"/>
              <a:t>Examples of generic instruments</a:t>
            </a:r>
          </a:p>
          <a:p>
            <a:pPr>
              <a:defRPr/>
            </a:pPr>
            <a:r>
              <a:rPr lang="en-US" sz="2300" dirty="0" smtClean="0"/>
              <a:t>CAHPS (formerly Consumer Assessment of Healthcare Providers and Systems)</a:t>
            </a:r>
          </a:p>
          <a:p>
            <a:pPr>
              <a:defRPr/>
            </a:pPr>
            <a:r>
              <a:rPr lang="en-US" sz="2300" dirty="0" smtClean="0"/>
              <a:t>EuroQol (EQ-5D)</a:t>
            </a:r>
          </a:p>
          <a:p>
            <a:pPr>
              <a:defRPr/>
            </a:pPr>
            <a:r>
              <a:rPr lang="en-US" sz="2300" dirty="0" smtClean="0"/>
              <a:t>Health Utilities Index</a:t>
            </a:r>
          </a:p>
          <a:p>
            <a:pPr>
              <a:defRPr/>
            </a:pPr>
            <a:r>
              <a:rPr lang="en-US" sz="2300" dirty="0" smtClean="0"/>
              <a:t>Nottingham Health Profile </a:t>
            </a:r>
          </a:p>
          <a:p>
            <a:pPr>
              <a:defRPr/>
            </a:pPr>
            <a:r>
              <a:rPr lang="en-US" sz="2300" dirty="0" smtClean="0"/>
              <a:t>Quality of Well-Being Scale </a:t>
            </a:r>
          </a:p>
          <a:p>
            <a:pPr>
              <a:defRPr/>
            </a:pPr>
            <a:r>
              <a:rPr lang="en-US" sz="2300" dirty="0" smtClean="0"/>
              <a:t>Short Form (12) Health Survey (SF-12) </a:t>
            </a:r>
          </a:p>
          <a:p>
            <a:pPr>
              <a:defRPr/>
            </a:pPr>
            <a:r>
              <a:rPr lang="en-US" sz="2300" dirty="0" smtClean="0"/>
              <a:t>Short Form (36) Health Survey (SF-36) </a:t>
            </a:r>
          </a:p>
          <a:p>
            <a:pPr>
              <a:spcAft>
                <a:spcPts val="600"/>
              </a:spcAft>
              <a:defRPr/>
            </a:pPr>
            <a:r>
              <a:rPr lang="en-US" sz="2300" dirty="0" smtClean="0"/>
              <a:t>Sickness Impact Profile</a:t>
            </a:r>
          </a:p>
          <a:p>
            <a:pPr marL="0" indent="0">
              <a:buFontTx/>
              <a:buNone/>
              <a:defRPr/>
            </a:pPr>
            <a:r>
              <a:rPr lang="en-US" sz="2300" dirty="0" smtClean="0"/>
              <a:t>There are numerous condition-specific instruments, e.g., in angina, asthma, epilepsy, kidney disease, migraine, vision</a:t>
            </a:r>
          </a:p>
          <a:p>
            <a:pPr>
              <a:defRPr/>
            </a:pPr>
            <a:endParaRPr lang="en-US" sz="2400" dirty="0" smtClean="0"/>
          </a:p>
        </p:txBody>
      </p:sp>
      <p:sp>
        <p:nvSpPr>
          <p:cNvPr id="48133"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483E4AFF-65BA-4165-BDAF-AE5816CC443C}" type="slidenum">
              <a:rPr lang="en-US" smtClean="0"/>
              <a:pPr/>
              <a:t>42</a:t>
            </a:fld>
            <a:r>
              <a:rPr lang="en-US" smtClean="0">
                <a:latin typeface="Times New Roman" pitchFamily="18"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DE2B067D-EC4C-4407-B12B-88DEEAE125C5}" type="slidenum">
              <a:rPr lang="en-US" smtClean="0"/>
              <a:pPr/>
              <a:t>43</a:t>
            </a:fld>
            <a:r>
              <a:rPr lang="en-US" smtClean="0">
                <a:latin typeface="Times New Roman" pitchFamily="18" charset="0"/>
              </a:rPr>
              <a:t> </a:t>
            </a:r>
          </a:p>
        </p:txBody>
      </p:sp>
      <p:sp>
        <p:nvSpPr>
          <p:cNvPr id="49155" name="Rectangle 2"/>
          <p:cNvSpPr>
            <a:spLocks noGrp="1" noChangeArrowheads="1"/>
          </p:cNvSpPr>
          <p:nvPr>
            <p:ph type="title"/>
          </p:nvPr>
        </p:nvSpPr>
        <p:spPr>
          <a:xfrm>
            <a:off x="755650" y="396875"/>
            <a:ext cx="8547100" cy="855663"/>
          </a:xfrm>
        </p:spPr>
        <p:txBody>
          <a:bodyPr/>
          <a:lstStyle/>
          <a:p>
            <a:pPr algn="l"/>
            <a:r>
              <a:rPr lang="en-US" sz="2800" smtClean="0">
                <a:solidFill>
                  <a:schemeClr val="accent2"/>
                </a:solidFill>
              </a:rPr>
              <a:t>Patient-Centered Outcomes Research Institute</a:t>
            </a:r>
            <a:endParaRPr lang="en-US" sz="2800" smtClean="0"/>
          </a:p>
        </p:txBody>
      </p:sp>
      <p:sp>
        <p:nvSpPr>
          <p:cNvPr id="49156" name="Rectangle 3"/>
          <p:cNvSpPr>
            <a:spLocks noGrp="1" noChangeArrowheads="1"/>
          </p:cNvSpPr>
          <p:nvPr>
            <p:ph type="body" idx="1"/>
          </p:nvPr>
        </p:nvSpPr>
        <p:spPr>
          <a:xfrm>
            <a:off x="755650" y="1331913"/>
            <a:ext cx="8547100" cy="5915025"/>
          </a:xfrm>
        </p:spPr>
        <p:txBody>
          <a:bodyPr/>
          <a:lstStyle/>
          <a:p>
            <a:r>
              <a:rPr lang="en-US" sz="2300" smtClean="0"/>
              <a:t>Formed to implement a national CER agenda, it emphasizes patient-centeredness</a:t>
            </a:r>
          </a:p>
          <a:p>
            <a:r>
              <a:rPr lang="en-US" sz="2300" smtClean="0"/>
              <a:t>Established by the US Congress in The Patient Protection and Affordable Care Act, Sec. 6301, March 23, 2010</a:t>
            </a:r>
          </a:p>
          <a:p>
            <a:r>
              <a:rPr lang="en-US" sz="2300" smtClean="0"/>
              <a:t>Independent, non-profit organization to identify research priorities; establish, implement research agenda</a:t>
            </a:r>
          </a:p>
          <a:p>
            <a:r>
              <a:rPr lang="en-US" sz="2300" smtClean="0"/>
              <a:t>Overseen by 21-member Board of Governors, including the Directors of AHRQ and NIH; 19 members appointed by Comptroller General; assisted by expert advisory panels and methodology committee</a:t>
            </a:r>
          </a:p>
          <a:p>
            <a:r>
              <a:rPr lang="en-US" sz="2300" smtClean="0"/>
              <a:t>Mission: “PCORI helps people make informed health care decisions – and improves health care delivery and outcomes – by producing and promoting high integrity, evidence-based information – that comes from research guided by patients, caregivers and the broader health care community.”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3FBF4456-C624-49AA-82E6-D7D50AFBBE7E}" type="slidenum">
              <a:rPr lang="en-US" sz="1600">
                <a:latin typeface="Arial" pitchFamily="34" charset="0"/>
              </a:rPr>
              <a:pPr algn="r" defTabSz="1019175"/>
              <a:t>44</a:t>
            </a:fld>
            <a:r>
              <a:rPr lang="en-US" sz="1600"/>
              <a:t> </a:t>
            </a:r>
          </a:p>
        </p:txBody>
      </p:sp>
      <p:sp>
        <p:nvSpPr>
          <p:cNvPr id="50179" name="Rectangle 2"/>
          <p:cNvSpPr>
            <a:spLocks noGrp="1" noChangeArrowheads="1"/>
          </p:cNvSpPr>
          <p:nvPr>
            <p:ph type="title"/>
          </p:nvPr>
        </p:nvSpPr>
        <p:spPr>
          <a:xfrm>
            <a:off x="739775" y="657225"/>
            <a:ext cx="8759825" cy="849313"/>
          </a:xfrm>
        </p:spPr>
        <p:txBody>
          <a:bodyPr/>
          <a:lstStyle/>
          <a:p>
            <a:pPr algn="l"/>
            <a:r>
              <a:rPr lang="en-US" sz="3000" smtClean="0">
                <a:solidFill>
                  <a:schemeClr val="accent2"/>
                </a:solidFill>
              </a:rPr>
              <a:t>What Is Patient-Centered Outcomes Research?</a:t>
            </a:r>
            <a:endParaRPr lang="en-US" sz="3000" smtClean="0"/>
          </a:p>
        </p:txBody>
      </p:sp>
      <p:sp>
        <p:nvSpPr>
          <p:cNvPr id="7172" name="Rectangle 3"/>
          <p:cNvSpPr>
            <a:spLocks noGrp="1" noChangeArrowheads="1"/>
          </p:cNvSpPr>
          <p:nvPr>
            <p:ph type="body" idx="1"/>
          </p:nvPr>
        </p:nvSpPr>
        <p:spPr>
          <a:xfrm>
            <a:off x="755650" y="1479550"/>
            <a:ext cx="8547100" cy="4614863"/>
          </a:xfrm>
        </p:spPr>
        <p:txBody>
          <a:bodyPr/>
          <a:lstStyle/>
          <a:p>
            <a:pPr marL="0" indent="0">
              <a:buFontTx/>
              <a:buNone/>
              <a:defRPr/>
            </a:pPr>
            <a:r>
              <a:rPr lang="en-US" sz="2200" dirty="0" smtClean="0"/>
              <a:t>Patient-centered </a:t>
            </a:r>
            <a:r>
              <a:rPr lang="en-US" sz="2200" dirty="0"/>
              <a:t>o</a:t>
            </a:r>
            <a:r>
              <a:rPr lang="en-US" sz="2200" dirty="0" smtClean="0"/>
              <a:t>utcomes </a:t>
            </a:r>
            <a:r>
              <a:rPr lang="en-US" sz="2200" dirty="0"/>
              <a:t>r</a:t>
            </a:r>
            <a:r>
              <a:rPr lang="en-US" sz="2200" dirty="0" smtClean="0"/>
              <a:t>esearch </a:t>
            </a:r>
            <a:r>
              <a:rPr lang="en-US" sz="2200" dirty="0"/>
              <a:t>(PCOR) helps people make informed health care decisions and allows their voice to be heard in assessing the value of health care options. This research answers patient-focused </a:t>
            </a:r>
            <a:r>
              <a:rPr lang="en-US" sz="2200" dirty="0" smtClean="0"/>
              <a:t>questions:</a:t>
            </a:r>
          </a:p>
          <a:p>
            <a:pPr>
              <a:defRPr/>
            </a:pPr>
            <a:r>
              <a:rPr lang="en-US" sz="2200" dirty="0" smtClean="0"/>
              <a:t>Given </a:t>
            </a:r>
            <a:r>
              <a:rPr lang="en-US" sz="2200" dirty="0"/>
              <a:t>my personal characteristics, conditions and preferences, what should I expect will happen to </a:t>
            </a:r>
            <a:r>
              <a:rPr lang="en-US" sz="2200" dirty="0" smtClean="0"/>
              <a:t>me?</a:t>
            </a:r>
          </a:p>
          <a:p>
            <a:pPr>
              <a:defRPr/>
            </a:pPr>
            <a:r>
              <a:rPr lang="en-US" sz="2200" dirty="0" smtClean="0"/>
              <a:t>What </a:t>
            </a:r>
            <a:r>
              <a:rPr lang="en-US" sz="2200" dirty="0"/>
              <a:t>are my options and what are the benefits and harms of those </a:t>
            </a:r>
            <a:r>
              <a:rPr lang="en-US" sz="2200" dirty="0" smtClean="0"/>
              <a:t>options?</a:t>
            </a:r>
          </a:p>
          <a:p>
            <a:pPr>
              <a:defRPr/>
            </a:pPr>
            <a:r>
              <a:rPr lang="en-US" sz="2200" dirty="0" smtClean="0"/>
              <a:t>What </a:t>
            </a:r>
            <a:r>
              <a:rPr lang="en-US" sz="2200" dirty="0"/>
              <a:t>can I do to improve the outcomes that are most important to </a:t>
            </a:r>
            <a:r>
              <a:rPr lang="en-US" sz="2200" dirty="0" smtClean="0"/>
              <a:t>me?</a:t>
            </a:r>
          </a:p>
          <a:p>
            <a:pPr>
              <a:defRPr/>
            </a:pPr>
            <a:r>
              <a:rPr lang="en-US" sz="2200" dirty="0" smtClean="0"/>
              <a:t>How </a:t>
            </a:r>
            <a:r>
              <a:rPr lang="en-US" sz="2200" dirty="0"/>
              <a:t>can the health care system improve my chances of achieving the outcomes I prefer</a:t>
            </a:r>
            <a:r>
              <a:rPr lang="en-US" sz="2200" dirty="0" smtClean="0"/>
              <a:t>?</a:t>
            </a:r>
          </a:p>
          <a:p>
            <a:pPr>
              <a:defRPr/>
            </a:pPr>
            <a:endParaRPr lang="en-US" sz="2200" dirty="0"/>
          </a:p>
          <a:p>
            <a:pPr marL="0" indent="0">
              <a:buFontTx/>
              <a:buNone/>
              <a:defRPr/>
            </a:pPr>
            <a:r>
              <a:rPr lang="en-US" sz="1400" dirty="0" smtClean="0"/>
              <a:t>Source: Patient-Centered Outcomes Research Institute. Working definition of patient-centered outcomes research. July 2011.  </a:t>
            </a:r>
          </a:p>
        </p:txBody>
      </p:sp>
      <p:sp>
        <p:nvSpPr>
          <p:cNvPr id="50181"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207E58DB-BCA6-49A7-BEA8-1F01AE4C670A}" type="slidenum">
              <a:rPr lang="en-US" smtClean="0"/>
              <a:pPr/>
              <a:t>44</a:t>
            </a:fld>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09A4A2CC-F396-49DD-84EC-37E28D0612BA}" type="slidenum">
              <a:rPr lang="en-US" sz="1600">
                <a:latin typeface="Arial" pitchFamily="34" charset="0"/>
              </a:rPr>
              <a:pPr algn="r" defTabSz="1019175"/>
              <a:t>45</a:t>
            </a:fld>
            <a:r>
              <a:rPr lang="en-US" sz="1600"/>
              <a:t> </a:t>
            </a:r>
          </a:p>
        </p:txBody>
      </p:sp>
      <p:sp>
        <p:nvSpPr>
          <p:cNvPr id="51203" name="Rectangle 2"/>
          <p:cNvSpPr>
            <a:spLocks noGrp="1" noChangeArrowheads="1"/>
          </p:cNvSpPr>
          <p:nvPr>
            <p:ph type="title"/>
          </p:nvPr>
        </p:nvSpPr>
        <p:spPr>
          <a:xfrm>
            <a:off x="739775" y="657225"/>
            <a:ext cx="8550275" cy="849313"/>
          </a:xfrm>
        </p:spPr>
        <p:txBody>
          <a:bodyPr/>
          <a:lstStyle/>
          <a:p>
            <a:pPr algn="l"/>
            <a:r>
              <a:rPr lang="en-US" sz="3000" smtClean="0">
                <a:solidFill>
                  <a:schemeClr val="accent2"/>
                </a:solidFill>
              </a:rPr>
              <a:t>To Answer These Questions, PCOR:</a:t>
            </a:r>
            <a:endParaRPr lang="en-US" sz="3000" smtClean="0"/>
          </a:p>
        </p:txBody>
      </p:sp>
      <p:sp>
        <p:nvSpPr>
          <p:cNvPr id="7172" name="Rectangle 3"/>
          <p:cNvSpPr>
            <a:spLocks noGrp="1" noChangeArrowheads="1"/>
          </p:cNvSpPr>
          <p:nvPr>
            <p:ph type="body" idx="1"/>
          </p:nvPr>
        </p:nvSpPr>
        <p:spPr>
          <a:xfrm>
            <a:off x="755650" y="1479550"/>
            <a:ext cx="8547100" cy="4614863"/>
          </a:xfrm>
        </p:spPr>
        <p:txBody>
          <a:bodyPr/>
          <a:lstStyle/>
          <a:p>
            <a:pPr>
              <a:defRPr/>
            </a:pPr>
            <a:r>
              <a:rPr lang="en-US" sz="2200" dirty="0" smtClean="0"/>
              <a:t>Assesses </a:t>
            </a:r>
            <a:r>
              <a:rPr lang="en-US" sz="2200" dirty="0"/>
              <a:t>the benefits and harms of preventive, diagnostic, therapeutic, or health delivery system interventions to inform decision making, highlighting comparisons and outcomes that matter to </a:t>
            </a:r>
            <a:r>
              <a:rPr lang="en-US" sz="2200" dirty="0" smtClean="0"/>
              <a:t>people</a:t>
            </a:r>
          </a:p>
          <a:p>
            <a:pPr>
              <a:defRPr/>
            </a:pPr>
            <a:r>
              <a:rPr lang="en-US" sz="2200" dirty="0" smtClean="0"/>
              <a:t>Is </a:t>
            </a:r>
            <a:r>
              <a:rPr lang="en-US" sz="2200" dirty="0"/>
              <a:t>inclusive of an individual's preferences, autonomy and needs, focusing on outcomes that people notice and care about such as survival, function, symptoms, and health-related quality of </a:t>
            </a:r>
            <a:r>
              <a:rPr lang="en-US" sz="2200" dirty="0" smtClean="0"/>
              <a:t>life </a:t>
            </a:r>
          </a:p>
          <a:p>
            <a:pPr>
              <a:defRPr/>
            </a:pPr>
            <a:r>
              <a:rPr lang="en-US" sz="2200" dirty="0" smtClean="0"/>
              <a:t>Incorporates </a:t>
            </a:r>
            <a:r>
              <a:rPr lang="en-US" sz="2200" dirty="0"/>
              <a:t>a wide variety of settings and diversity of participants to address individual differences and barriers to implementation and </a:t>
            </a:r>
            <a:r>
              <a:rPr lang="en-US" sz="2200" dirty="0" smtClean="0"/>
              <a:t>dissemination</a:t>
            </a:r>
          </a:p>
          <a:p>
            <a:pPr>
              <a:defRPr/>
            </a:pPr>
            <a:r>
              <a:rPr lang="en-US" sz="2200" dirty="0" smtClean="0"/>
              <a:t>Investigates </a:t>
            </a:r>
            <a:r>
              <a:rPr lang="en-US" sz="2200" dirty="0"/>
              <a:t>(or may investigate) optimizing outcomes while addressing burden to individuals, resources, and other stakeholder </a:t>
            </a:r>
            <a:r>
              <a:rPr lang="en-US" sz="2200" dirty="0" smtClean="0"/>
              <a:t>perspectives</a:t>
            </a:r>
          </a:p>
          <a:p>
            <a:pPr marL="0" indent="0">
              <a:buFontTx/>
              <a:buNone/>
              <a:defRPr/>
            </a:pPr>
            <a:endParaRPr lang="en-US" sz="1400" dirty="0" smtClean="0"/>
          </a:p>
          <a:p>
            <a:pPr marL="0" indent="0">
              <a:buFontTx/>
              <a:buNone/>
              <a:defRPr/>
            </a:pPr>
            <a:r>
              <a:rPr lang="en-US" sz="1400" dirty="0" smtClean="0"/>
              <a:t>Source</a:t>
            </a:r>
            <a:r>
              <a:rPr lang="en-US" sz="1400" dirty="0"/>
              <a:t>: Patient-Centered Outcomes Research Institute. Working definition of patient-centered outcomes research. July 2011.  </a:t>
            </a:r>
          </a:p>
          <a:p>
            <a:pPr marL="0" indent="0">
              <a:buFontTx/>
              <a:buNone/>
              <a:defRPr/>
            </a:pPr>
            <a:endParaRPr lang="en-US" sz="2200" dirty="0" smtClean="0"/>
          </a:p>
        </p:txBody>
      </p:sp>
      <p:sp>
        <p:nvSpPr>
          <p:cNvPr id="51205"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A3B61B3A-8788-4526-91C6-8E93338CC5BB}" type="slidenum">
              <a:rPr lang="en-US" smtClean="0"/>
              <a:pPr/>
              <a:t>45</a:t>
            </a:fld>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E65ED1FE-745C-473A-8F39-A8BA4A84336D}" type="slidenum">
              <a:rPr lang="en-US" sz="1600">
                <a:latin typeface="Arial" pitchFamily="34" charset="0"/>
              </a:rPr>
              <a:pPr algn="r" defTabSz="1019175"/>
              <a:t>46</a:t>
            </a:fld>
            <a:r>
              <a:rPr lang="en-US" sz="1600"/>
              <a:t> </a:t>
            </a:r>
          </a:p>
        </p:txBody>
      </p:sp>
      <p:sp>
        <p:nvSpPr>
          <p:cNvPr id="52227" name="Rectangle 2"/>
          <p:cNvSpPr>
            <a:spLocks noGrp="1" noChangeArrowheads="1"/>
          </p:cNvSpPr>
          <p:nvPr>
            <p:ph type="title"/>
          </p:nvPr>
        </p:nvSpPr>
        <p:spPr>
          <a:xfrm>
            <a:off x="755650" y="444500"/>
            <a:ext cx="8693150" cy="546100"/>
          </a:xfrm>
        </p:spPr>
        <p:txBody>
          <a:bodyPr/>
          <a:lstStyle/>
          <a:p>
            <a:pPr algn="l"/>
            <a:r>
              <a:rPr lang="en-US" sz="2600" smtClean="0">
                <a:solidFill>
                  <a:schemeClr val="accent2"/>
                </a:solidFill>
              </a:rPr>
              <a:t>Patient-Centered Outcomes Research – A Framework</a:t>
            </a:r>
            <a:endParaRPr lang="en-US" sz="2600" smtClean="0"/>
          </a:p>
        </p:txBody>
      </p:sp>
      <p:sp>
        <p:nvSpPr>
          <p:cNvPr id="52228" name="Rectangle 3"/>
          <p:cNvSpPr>
            <a:spLocks noGrp="1" noChangeArrowheads="1"/>
          </p:cNvSpPr>
          <p:nvPr>
            <p:ph type="body" idx="1"/>
          </p:nvPr>
        </p:nvSpPr>
        <p:spPr>
          <a:xfrm>
            <a:off x="755650" y="1158875"/>
            <a:ext cx="8547100" cy="5730875"/>
          </a:xfrm>
        </p:spPr>
        <p:txBody>
          <a:bodyPr/>
          <a:lstStyle/>
          <a:p>
            <a:pPr marL="0" indent="0">
              <a:buFontTx/>
              <a:buNone/>
            </a:pPr>
            <a:endParaRPr lang="en-US" altLang="ko-KR" sz="2200" smtClean="0">
              <a:ea typeface="굴림"/>
              <a:cs typeface="굴림"/>
            </a:endParaRPr>
          </a:p>
        </p:txBody>
      </p:sp>
      <p:sp>
        <p:nvSpPr>
          <p:cNvPr id="52229"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D0EDE458-4164-40FD-8DF6-AA4CE7BC4D19}" type="slidenum">
              <a:rPr lang="en-US" smtClean="0"/>
              <a:pPr/>
              <a:t>46</a:t>
            </a:fld>
            <a:r>
              <a:rPr lang="en-US" smtClean="0">
                <a:latin typeface="Times New Roman" pitchFamily="18" charset="0"/>
              </a:rPr>
              <a:t> </a:t>
            </a:r>
          </a:p>
        </p:txBody>
      </p:sp>
      <p:sp>
        <p:nvSpPr>
          <p:cNvPr id="2" name="TextBox 1"/>
          <p:cNvSpPr txBox="1"/>
          <p:nvPr/>
        </p:nvSpPr>
        <p:spPr>
          <a:xfrm>
            <a:off x="1092200" y="6865938"/>
            <a:ext cx="7785100" cy="307975"/>
          </a:xfrm>
          <a:prstGeom prst="rect">
            <a:avLst/>
          </a:prstGeom>
          <a:noFill/>
        </p:spPr>
        <p:txBody>
          <a:bodyPr>
            <a:spAutoFit/>
          </a:bodyPr>
          <a:lstStyle/>
          <a:p>
            <a:pPr>
              <a:defRPr/>
            </a:pPr>
            <a:r>
              <a:rPr lang="en-US" sz="1400" dirty="0">
                <a:latin typeface="+mn-lt"/>
              </a:rPr>
              <a:t>Source: Krumholz HM. Real-world imperative of outcomes research. JAMA 2011:306(7):754-5. </a:t>
            </a:r>
          </a:p>
        </p:txBody>
      </p:sp>
      <p:pic>
        <p:nvPicPr>
          <p:cNvPr id="52231" name="Picture 2" descr="This picture is a figure of Architecture of Outcomes Research. The figure begins with 2 categories at the top. The first category is domains, which includes comparative effectiveness, patient perspective, and health system improvement. The second category is types of inquiry, which includes discovery science, application science, and surveillance. Domains and types of inquires lead into outcomes research, which involves answering the question, what is being achieved for patients and what can be done better? Outcomes research leads to  the focus; outcomes that patients experience in real-world settings. The focus leads to information to improve clinical decisions and health care policies. That information finally leads to application to health care practice to improve patient outcomes. "/>
          <p:cNvPicPr>
            <a:picLocks noChangeAspect="1" noChangeArrowheads="1"/>
          </p:cNvPicPr>
          <p:nvPr/>
        </p:nvPicPr>
        <p:blipFill>
          <a:blip r:embed="rId3" cstate="print"/>
          <a:srcRect/>
          <a:stretch>
            <a:fillRect/>
          </a:stretch>
        </p:blipFill>
        <p:spPr bwMode="auto">
          <a:xfrm>
            <a:off x="1168400" y="1108075"/>
            <a:ext cx="7785100" cy="5635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EF554091-6E91-4DA7-9700-5DDE786338AF}" type="slidenum">
              <a:rPr lang="en-US" smtClean="0"/>
              <a:pPr/>
              <a:t>47</a:t>
            </a:fld>
            <a:r>
              <a:rPr lang="en-US" smtClean="0">
                <a:latin typeface="Times New Roman" pitchFamily="18" charset="0"/>
              </a:rPr>
              <a:t> </a:t>
            </a:r>
          </a:p>
        </p:txBody>
      </p:sp>
      <p:sp>
        <p:nvSpPr>
          <p:cNvPr id="53251" name="Rectangle 2"/>
          <p:cNvSpPr>
            <a:spLocks noGrp="1" noChangeArrowheads="1"/>
          </p:cNvSpPr>
          <p:nvPr>
            <p:ph type="title"/>
          </p:nvPr>
        </p:nvSpPr>
        <p:spPr>
          <a:xfrm>
            <a:off x="735013" y="228600"/>
            <a:ext cx="9361487" cy="914400"/>
          </a:xfrm>
        </p:spPr>
        <p:txBody>
          <a:bodyPr/>
          <a:lstStyle/>
          <a:p>
            <a:pPr algn="l"/>
            <a:r>
              <a:rPr lang="en-US" sz="3000" smtClean="0">
                <a:solidFill>
                  <a:schemeClr val="accent2"/>
                </a:solidFill>
              </a:rPr>
              <a:t>Timeline: Getting to PCOR</a:t>
            </a:r>
          </a:p>
        </p:txBody>
      </p:sp>
      <p:sp>
        <p:nvSpPr>
          <p:cNvPr id="53252" name="Text Box 3"/>
          <p:cNvSpPr txBox="1">
            <a:spLocks noChangeArrowheads="1"/>
          </p:cNvSpPr>
          <p:nvPr/>
        </p:nvSpPr>
        <p:spPr bwMode="auto">
          <a:xfrm>
            <a:off x="307975" y="7031038"/>
            <a:ext cx="9448800" cy="287337"/>
          </a:xfrm>
          <a:prstGeom prst="rect">
            <a:avLst/>
          </a:prstGeom>
          <a:noFill/>
          <a:ln w="9525">
            <a:noFill/>
            <a:miter lim="800000"/>
            <a:headEnd/>
            <a:tailEnd/>
          </a:ln>
          <a:effectLst/>
        </p:spPr>
        <p:txBody>
          <a:bodyPr lIns="101704" tIns="50853" rIns="101704" bIns="50853">
            <a:spAutoFit/>
          </a:bodyPr>
          <a:lstStyle/>
          <a:p>
            <a:pPr marL="127000" indent="-127000" defTabSz="1019175"/>
            <a:r>
              <a:rPr lang="en-US" sz="1200">
                <a:latin typeface="Arial" pitchFamily="34" charset="0"/>
              </a:rPr>
              <a:t>			              Source: C. Goodman  © 2011 The Lewin Group</a:t>
            </a:r>
          </a:p>
        </p:txBody>
      </p:sp>
      <p:sp>
        <p:nvSpPr>
          <p:cNvPr id="50" name="Text Box 39"/>
          <p:cNvSpPr txBox="1">
            <a:spLocks noChangeArrowheads="1"/>
          </p:cNvSpPr>
          <p:nvPr/>
        </p:nvSpPr>
        <p:spPr bwMode="auto">
          <a:xfrm>
            <a:off x="8280400" y="1400175"/>
            <a:ext cx="2343150"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1704" tIns="50853" rIns="101704" bIns="50853">
            <a:spAutoFit/>
          </a:bodyPr>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1">
                    <a:lumMod val="50000"/>
                  </a:schemeClr>
                </a:solidFill>
                <a:latin typeface="Arial" pitchFamily="34" charset="0"/>
              </a:rPr>
              <a:t>PCORI</a:t>
            </a:r>
          </a:p>
          <a:p>
            <a:pPr algn="ctr" eaLnBrk="1" hangingPunct="1">
              <a:defRPr/>
            </a:pPr>
            <a:r>
              <a:rPr lang="en-US" sz="1600" b="1" dirty="0" smtClean="0">
                <a:solidFill>
                  <a:schemeClr val="accent1">
                    <a:lumMod val="50000"/>
                  </a:schemeClr>
                </a:solidFill>
                <a:latin typeface="Arial" pitchFamily="34" charset="0"/>
              </a:rPr>
              <a:t>Established</a:t>
            </a:r>
            <a:br>
              <a:rPr lang="en-US" sz="1600" b="1" dirty="0" smtClean="0">
                <a:solidFill>
                  <a:schemeClr val="accent1">
                    <a:lumMod val="50000"/>
                  </a:schemeClr>
                </a:solidFill>
                <a:latin typeface="Arial" pitchFamily="34" charset="0"/>
              </a:rPr>
            </a:br>
            <a:r>
              <a:rPr lang="en-US" sz="1400" b="1" dirty="0" smtClean="0">
                <a:solidFill>
                  <a:schemeClr val="accent1">
                    <a:lumMod val="50000"/>
                  </a:schemeClr>
                </a:solidFill>
                <a:latin typeface="Arial" pitchFamily="34" charset="0"/>
              </a:rPr>
              <a:t>(2010)</a:t>
            </a:r>
          </a:p>
        </p:txBody>
      </p:sp>
      <p:grpSp>
        <p:nvGrpSpPr>
          <p:cNvPr id="57" name="Group 56"/>
          <p:cNvGrpSpPr/>
          <p:nvPr/>
        </p:nvGrpSpPr>
        <p:grpSpPr>
          <a:xfrm>
            <a:off x="-214313" y="1360488"/>
            <a:ext cx="10272713" cy="4432300"/>
            <a:chOff x="-214313" y="1360488"/>
            <a:chExt cx="10272713" cy="4432300"/>
          </a:xfrm>
        </p:grpSpPr>
        <p:sp>
          <p:nvSpPr>
            <p:cNvPr id="53253" name="Line 4"/>
            <p:cNvSpPr>
              <a:spLocks noChangeShapeType="1"/>
            </p:cNvSpPr>
            <p:nvPr/>
          </p:nvSpPr>
          <p:spPr bwMode="auto">
            <a:xfrm flipV="1">
              <a:off x="0" y="3276600"/>
              <a:ext cx="10058400" cy="0"/>
            </a:xfrm>
            <a:prstGeom prst="line">
              <a:avLst/>
            </a:prstGeom>
            <a:noFill/>
            <a:ln w="28575">
              <a:solidFill>
                <a:schemeClr val="tx1"/>
              </a:solidFill>
              <a:round/>
              <a:headEnd/>
              <a:tailEnd type="triangle" w="med" len="med"/>
            </a:ln>
            <a:effectLst/>
          </p:spPr>
          <p:txBody>
            <a:bodyPr/>
            <a:lstStyle/>
            <a:p>
              <a:endParaRPr lang="en-US"/>
            </a:p>
          </p:txBody>
        </p:sp>
        <p:sp>
          <p:nvSpPr>
            <p:cNvPr id="53254" name="Line 5"/>
            <p:cNvSpPr>
              <a:spLocks noChangeShapeType="1"/>
            </p:cNvSpPr>
            <p:nvPr/>
          </p:nvSpPr>
          <p:spPr bwMode="auto">
            <a:xfrm>
              <a:off x="3668713" y="3159125"/>
              <a:ext cx="0" cy="258763"/>
            </a:xfrm>
            <a:prstGeom prst="line">
              <a:avLst/>
            </a:prstGeom>
            <a:noFill/>
            <a:ln w="9525">
              <a:solidFill>
                <a:schemeClr val="tx1"/>
              </a:solidFill>
              <a:round/>
              <a:headEnd/>
              <a:tailEnd/>
            </a:ln>
            <a:effectLst/>
          </p:spPr>
          <p:txBody>
            <a:bodyPr/>
            <a:lstStyle/>
            <a:p>
              <a:endParaRPr lang="en-US"/>
            </a:p>
          </p:txBody>
        </p:sp>
        <p:sp>
          <p:nvSpPr>
            <p:cNvPr id="53255" name="Text Box 6"/>
            <p:cNvSpPr txBox="1">
              <a:spLocks noChangeArrowheads="1"/>
            </p:cNvSpPr>
            <p:nvPr/>
          </p:nvSpPr>
          <p:spPr bwMode="auto">
            <a:xfrm>
              <a:off x="3330575" y="3398838"/>
              <a:ext cx="654050" cy="344487"/>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1970</a:t>
              </a:r>
            </a:p>
          </p:txBody>
        </p:sp>
        <p:sp>
          <p:nvSpPr>
            <p:cNvPr id="53256" name="Line 7"/>
            <p:cNvSpPr>
              <a:spLocks noChangeShapeType="1"/>
            </p:cNvSpPr>
            <p:nvPr/>
          </p:nvSpPr>
          <p:spPr bwMode="auto">
            <a:xfrm>
              <a:off x="5181600" y="3170238"/>
              <a:ext cx="0" cy="258762"/>
            </a:xfrm>
            <a:prstGeom prst="line">
              <a:avLst/>
            </a:prstGeom>
            <a:noFill/>
            <a:ln w="9525">
              <a:solidFill>
                <a:schemeClr val="tx1"/>
              </a:solidFill>
              <a:round/>
              <a:headEnd/>
              <a:tailEnd/>
            </a:ln>
            <a:effectLst/>
          </p:spPr>
          <p:txBody>
            <a:bodyPr/>
            <a:lstStyle/>
            <a:p>
              <a:endParaRPr lang="en-US"/>
            </a:p>
          </p:txBody>
        </p:sp>
        <p:sp>
          <p:nvSpPr>
            <p:cNvPr id="53257" name="Text Box 8"/>
            <p:cNvSpPr txBox="1">
              <a:spLocks noChangeArrowheads="1"/>
            </p:cNvSpPr>
            <p:nvPr/>
          </p:nvSpPr>
          <p:spPr bwMode="auto">
            <a:xfrm>
              <a:off x="4854575" y="3387725"/>
              <a:ext cx="655638" cy="347663"/>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1980</a:t>
              </a:r>
            </a:p>
          </p:txBody>
        </p:sp>
        <p:sp>
          <p:nvSpPr>
            <p:cNvPr id="53258" name="Line 9"/>
            <p:cNvSpPr>
              <a:spLocks noChangeShapeType="1"/>
            </p:cNvSpPr>
            <p:nvPr/>
          </p:nvSpPr>
          <p:spPr bwMode="auto">
            <a:xfrm>
              <a:off x="6705600" y="3125788"/>
              <a:ext cx="0" cy="258762"/>
            </a:xfrm>
            <a:prstGeom prst="line">
              <a:avLst/>
            </a:prstGeom>
            <a:noFill/>
            <a:ln w="9525">
              <a:solidFill>
                <a:schemeClr val="tx1"/>
              </a:solidFill>
              <a:round/>
              <a:headEnd/>
              <a:tailEnd/>
            </a:ln>
            <a:effectLst/>
          </p:spPr>
          <p:txBody>
            <a:bodyPr/>
            <a:lstStyle/>
            <a:p>
              <a:endParaRPr lang="en-US"/>
            </a:p>
          </p:txBody>
        </p:sp>
        <p:sp>
          <p:nvSpPr>
            <p:cNvPr id="53259" name="Line 10"/>
            <p:cNvSpPr>
              <a:spLocks noChangeShapeType="1"/>
            </p:cNvSpPr>
            <p:nvPr/>
          </p:nvSpPr>
          <p:spPr bwMode="auto">
            <a:xfrm>
              <a:off x="8229600" y="3159125"/>
              <a:ext cx="0" cy="258763"/>
            </a:xfrm>
            <a:prstGeom prst="line">
              <a:avLst/>
            </a:prstGeom>
            <a:noFill/>
            <a:ln w="9525">
              <a:solidFill>
                <a:schemeClr val="tx1"/>
              </a:solidFill>
              <a:round/>
              <a:headEnd/>
              <a:tailEnd/>
            </a:ln>
            <a:effectLst/>
          </p:spPr>
          <p:txBody>
            <a:bodyPr/>
            <a:lstStyle/>
            <a:p>
              <a:endParaRPr lang="en-US"/>
            </a:p>
          </p:txBody>
        </p:sp>
        <p:sp>
          <p:nvSpPr>
            <p:cNvPr id="53260" name="Text Box 11"/>
            <p:cNvSpPr txBox="1">
              <a:spLocks noChangeArrowheads="1"/>
            </p:cNvSpPr>
            <p:nvPr/>
          </p:nvSpPr>
          <p:spPr bwMode="auto">
            <a:xfrm>
              <a:off x="7881938" y="3417888"/>
              <a:ext cx="652462" cy="347662"/>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2000</a:t>
              </a:r>
            </a:p>
          </p:txBody>
        </p:sp>
        <p:sp>
          <p:nvSpPr>
            <p:cNvPr id="53261" name="Line 12"/>
            <p:cNvSpPr>
              <a:spLocks noChangeShapeType="1"/>
            </p:cNvSpPr>
            <p:nvPr/>
          </p:nvSpPr>
          <p:spPr bwMode="auto">
            <a:xfrm>
              <a:off x="9753600" y="3159125"/>
              <a:ext cx="0" cy="258763"/>
            </a:xfrm>
            <a:prstGeom prst="line">
              <a:avLst/>
            </a:prstGeom>
            <a:noFill/>
            <a:ln w="9525">
              <a:solidFill>
                <a:schemeClr val="tx1"/>
              </a:solidFill>
              <a:round/>
              <a:headEnd/>
              <a:tailEnd/>
            </a:ln>
            <a:effectLst/>
          </p:spPr>
          <p:txBody>
            <a:bodyPr/>
            <a:lstStyle/>
            <a:p>
              <a:endParaRPr lang="en-US"/>
            </a:p>
          </p:txBody>
        </p:sp>
        <p:sp>
          <p:nvSpPr>
            <p:cNvPr id="53262" name="Text Box 13"/>
            <p:cNvSpPr txBox="1">
              <a:spLocks noChangeArrowheads="1"/>
            </p:cNvSpPr>
            <p:nvPr/>
          </p:nvSpPr>
          <p:spPr bwMode="auto">
            <a:xfrm>
              <a:off x="9404350" y="3417888"/>
              <a:ext cx="654050" cy="347662"/>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2010</a:t>
              </a:r>
            </a:p>
          </p:txBody>
        </p:sp>
        <p:sp>
          <p:nvSpPr>
            <p:cNvPr id="29711" name="Text Box 14"/>
            <p:cNvSpPr txBox="1">
              <a:spLocks noChangeArrowheads="1"/>
            </p:cNvSpPr>
            <p:nvPr/>
          </p:nvSpPr>
          <p:spPr bwMode="auto">
            <a:xfrm>
              <a:off x="3790950" y="2114550"/>
              <a:ext cx="14859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50853" rIns="0" bIns="50853"/>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HTA</a:t>
              </a:r>
              <a:br>
                <a:rPr lang="en-US" sz="1600" b="1" dirty="0" smtClean="0">
                  <a:solidFill>
                    <a:schemeClr val="accent2">
                      <a:lumMod val="20000"/>
                      <a:lumOff val="80000"/>
                    </a:schemeClr>
                  </a:solidFill>
                  <a:latin typeface="Arial" pitchFamily="34" charset="0"/>
                </a:rPr>
              </a:br>
              <a:r>
                <a:rPr lang="en-US" sz="1400" b="1" dirty="0" smtClean="0">
                  <a:solidFill>
                    <a:schemeClr val="accent2">
                      <a:lumMod val="20000"/>
                      <a:lumOff val="80000"/>
                    </a:schemeClr>
                  </a:solidFill>
                  <a:latin typeface="Arial" pitchFamily="34" charset="0"/>
                </a:rPr>
                <a:t>(1974)</a:t>
              </a:r>
            </a:p>
          </p:txBody>
        </p:sp>
        <p:sp>
          <p:nvSpPr>
            <p:cNvPr id="29712" name="Line 15"/>
            <p:cNvSpPr>
              <a:spLocks noChangeShapeType="1"/>
            </p:cNvSpPr>
            <p:nvPr/>
          </p:nvSpPr>
          <p:spPr bwMode="auto">
            <a:xfrm flipH="1">
              <a:off x="6069013" y="2749550"/>
              <a:ext cx="249237" cy="517525"/>
            </a:xfrm>
            <a:prstGeom prst="line">
              <a:avLst/>
            </a:prstGeom>
            <a:ln>
              <a:solidFill>
                <a:schemeClr val="accent1">
                  <a:lumMod val="50000"/>
                </a:schemeClr>
              </a:solidFill>
              <a:headEnd/>
              <a:tailEnd/>
            </a:ln>
          </p:spPr>
          <p:style>
            <a:lnRef idx="1">
              <a:schemeClr val="accent1"/>
            </a:lnRef>
            <a:fillRef idx="0">
              <a:schemeClr val="accent1"/>
            </a:fillRef>
            <a:effectRef idx="0">
              <a:schemeClr val="accent1"/>
            </a:effectRef>
            <a:fontRef idx="minor">
              <a:schemeClr val="tx1"/>
            </a:fontRef>
          </p:style>
          <p:txBody>
            <a:bodyPr/>
            <a:lstStyle/>
            <a:p>
              <a:pPr>
                <a:defRPr/>
              </a:pPr>
              <a:endParaRPr lang="en-US" dirty="0"/>
            </a:p>
          </p:txBody>
        </p:sp>
        <p:sp>
          <p:nvSpPr>
            <p:cNvPr id="29713" name="Text Box 16"/>
            <p:cNvSpPr txBox="1">
              <a:spLocks noChangeArrowheads="1"/>
            </p:cNvSpPr>
            <p:nvPr/>
          </p:nvSpPr>
          <p:spPr bwMode="auto">
            <a:xfrm>
              <a:off x="5495925" y="1981200"/>
              <a:ext cx="1652588" cy="803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1704" tIns="50853" rIns="101704" bIns="50853">
              <a:spAutoFit/>
            </a:bodyPr>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1">
                      <a:lumMod val="50000"/>
                    </a:schemeClr>
                  </a:solidFill>
                  <a:latin typeface="Arial" pitchFamily="34" charset="0"/>
                </a:rPr>
                <a:t>Outcomes Research</a:t>
              </a:r>
              <a:br>
                <a:rPr lang="en-US" sz="1600" b="1" dirty="0" smtClean="0">
                  <a:solidFill>
                    <a:schemeClr val="accent1">
                      <a:lumMod val="50000"/>
                    </a:schemeClr>
                  </a:solidFill>
                  <a:latin typeface="Arial" pitchFamily="34" charset="0"/>
                </a:rPr>
              </a:br>
              <a:r>
                <a:rPr lang="en-US" sz="1400" b="1" dirty="0" smtClean="0">
                  <a:solidFill>
                    <a:schemeClr val="accent1">
                      <a:lumMod val="50000"/>
                    </a:schemeClr>
                  </a:solidFill>
                  <a:latin typeface="Arial" pitchFamily="34" charset="0"/>
                </a:rPr>
                <a:t>(1986)</a:t>
              </a:r>
            </a:p>
          </p:txBody>
        </p:sp>
        <p:sp>
          <p:nvSpPr>
            <p:cNvPr id="29714" name="Line 17"/>
            <p:cNvSpPr>
              <a:spLocks noChangeShapeType="1"/>
            </p:cNvSpPr>
            <p:nvPr/>
          </p:nvSpPr>
          <p:spPr bwMode="auto">
            <a:xfrm flipH="1">
              <a:off x="6124575" y="3284538"/>
              <a:ext cx="249238" cy="534987"/>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15" name="Text Box 18"/>
            <p:cNvSpPr txBox="1">
              <a:spLocks noChangeArrowheads="1"/>
            </p:cNvSpPr>
            <p:nvPr/>
          </p:nvSpPr>
          <p:spPr bwMode="auto">
            <a:xfrm>
              <a:off x="5335588" y="3810000"/>
              <a:ext cx="1446212" cy="788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50853" rIns="0" bIns="50853"/>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Effectiveness Research</a:t>
              </a:r>
              <a:br>
                <a:rPr lang="en-US" sz="1600" b="1" dirty="0" smtClean="0">
                  <a:solidFill>
                    <a:schemeClr val="accent2">
                      <a:lumMod val="20000"/>
                      <a:lumOff val="80000"/>
                    </a:schemeClr>
                  </a:solidFill>
                  <a:latin typeface="Arial" pitchFamily="34" charset="0"/>
                </a:rPr>
              </a:br>
              <a:r>
                <a:rPr lang="en-US" sz="1400" b="1" dirty="0" smtClean="0">
                  <a:solidFill>
                    <a:schemeClr val="accent2">
                      <a:lumMod val="20000"/>
                      <a:lumOff val="80000"/>
                    </a:schemeClr>
                  </a:solidFill>
                  <a:latin typeface="Arial" pitchFamily="34" charset="0"/>
                </a:rPr>
                <a:t>(1988)</a:t>
              </a:r>
            </a:p>
          </p:txBody>
        </p:sp>
        <p:sp>
          <p:nvSpPr>
            <p:cNvPr id="29716" name="Line 19"/>
            <p:cNvSpPr>
              <a:spLocks noChangeShapeType="1"/>
            </p:cNvSpPr>
            <p:nvPr/>
          </p:nvSpPr>
          <p:spPr bwMode="auto">
            <a:xfrm flipH="1">
              <a:off x="6553200" y="2101850"/>
              <a:ext cx="574675" cy="1165225"/>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17" name="Text Box 20"/>
            <p:cNvSpPr txBox="1">
              <a:spLocks noChangeArrowheads="1"/>
            </p:cNvSpPr>
            <p:nvPr/>
          </p:nvSpPr>
          <p:spPr bwMode="auto">
            <a:xfrm>
              <a:off x="5973763" y="1589088"/>
              <a:ext cx="2266950" cy="56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1704" tIns="50853" rIns="101704" bIns="50853">
              <a:spAutoFit/>
            </a:bodyPr>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Pharmacoeconomics</a:t>
              </a:r>
              <a:br>
                <a:rPr lang="en-US" sz="1600" b="1" dirty="0" smtClean="0">
                  <a:solidFill>
                    <a:schemeClr val="accent2">
                      <a:lumMod val="20000"/>
                      <a:lumOff val="80000"/>
                    </a:schemeClr>
                  </a:solidFill>
                  <a:latin typeface="Arial" pitchFamily="34" charset="0"/>
                </a:rPr>
              </a:br>
              <a:r>
                <a:rPr lang="en-US" sz="1400" b="1" dirty="0" smtClean="0">
                  <a:solidFill>
                    <a:schemeClr val="accent2">
                      <a:lumMod val="20000"/>
                      <a:lumOff val="80000"/>
                    </a:schemeClr>
                  </a:solidFill>
                  <a:latin typeface="Arial" pitchFamily="34" charset="0"/>
                </a:rPr>
                <a:t>(1989)</a:t>
              </a:r>
            </a:p>
          </p:txBody>
        </p:sp>
        <p:sp>
          <p:nvSpPr>
            <p:cNvPr id="29718" name="Text Box 21"/>
            <p:cNvSpPr txBox="1">
              <a:spLocks noChangeArrowheads="1"/>
            </p:cNvSpPr>
            <p:nvPr/>
          </p:nvSpPr>
          <p:spPr bwMode="auto">
            <a:xfrm>
              <a:off x="6462713" y="2571750"/>
              <a:ext cx="19812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50853" rIns="0" bIns="50853"/>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EBM </a:t>
              </a:r>
              <a:r>
                <a:rPr lang="en-US" sz="1400" b="1" dirty="0" smtClean="0">
                  <a:solidFill>
                    <a:schemeClr val="accent2">
                      <a:lumMod val="20000"/>
                      <a:lumOff val="80000"/>
                    </a:schemeClr>
                  </a:solidFill>
                  <a:latin typeface="Arial" pitchFamily="34" charset="0"/>
                </a:rPr>
                <a:t>(1990)</a:t>
              </a:r>
            </a:p>
          </p:txBody>
        </p:sp>
        <p:sp>
          <p:nvSpPr>
            <p:cNvPr id="29719" name="Text Box 22"/>
            <p:cNvSpPr txBox="1">
              <a:spLocks noChangeArrowheads="1"/>
            </p:cNvSpPr>
            <p:nvPr/>
          </p:nvSpPr>
          <p:spPr bwMode="auto">
            <a:xfrm>
              <a:off x="8653463" y="2328863"/>
              <a:ext cx="1371600" cy="1033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50853" rIns="0" bIns="50853"/>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CED</a:t>
              </a:r>
              <a:br>
                <a:rPr lang="en-US" sz="1600" b="1" dirty="0" smtClean="0">
                  <a:solidFill>
                    <a:schemeClr val="accent2">
                      <a:lumMod val="20000"/>
                      <a:lumOff val="80000"/>
                    </a:schemeClr>
                  </a:solidFill>
                  <a:latin typeface="Arial" pitchFamily="34" charset="0"/>
                </a:rPr>
              </a:br>
              <a:r>
                <a:rPr lang="en-US" sz="1400" b="1" dirty="0" smtClean="0">
                  <a:solidFill>
                    <a:schemeClr val="accent2">
                      <a:lumMod val="20000"/>
                      <a:lumOff val="80000"/>
                    </a:schemeClr>
                  </a:solidFill>
                  <a:latin typeface="Arial" pitchFamily="34" charset="0"/>
                </a:rPr>
                <a:t>(2006)</a:t>
              </a:r>
            </a:p>
          </p:txBody>
        </p:sp>
        <p:sp>
          <p:nvSpPr>
            <p:cNvPr id="29720" name="Text Box 23"/>
            <p:cNvSpPr txBox="1">
              <a:spLocks noChangeArrowheads="1"/>
            </p:cNvSpPr>
            <p:nvPr/>
          </p:nvSpPr>
          <p:spPr bwMode="auto">
            <a:xfrm>
              <a:off x="8478838" y="3935413"/>
              <a:ext cx="1427162" cy="833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50853" rIns="0" bIns="50853"/>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CER</a:t>
              </a:r>
              <a:br>
                <a:rPr lang="en-US" sz="1600" b="1" dirty="0" smtClean="0">
                  <a:solidFill>
                    <a:schemeClr val="accent2">
                      <a:lumMod val="20000"/>
                      <a:lumOff val="80000"/>
                    </a:schemeClr>
                  </a:solidFill>
                  <a:latin typeface="Arial" pitchFamily="34" charset="0"/>
                </a:rPr>
              </a:br>
              <a:r>
                <a:rPr lang="en-US" sz="1400" b="1" dirty="0" smtClean="0">
                  <a:solidFill>
                    <a:schemeClr val="accent2">
                      <a:lumMod val="20000"/>
                      <a:lumOff val="80000"/>
                    </a:schemeClr>
                  </a:solidFill>
                  <a:latin typeface="Arial" pitchFamily="34" charset="0"/>
                </a:rPr>
                <a:t>(2003, 2009)</a:t>
              </a:r>
            </a:p>
          </p:txBody>
        </p:sp>
        <p:sp>
          <p:nvSpPr>
            <p:cNvPr id="29721" name="Line 24"/>
            <p:cNvSpPr>
              <a:spLocks noChangeShapeType="1"/>
            </p:cNvSpPr>
            <p:nvPr/>
          </p:nvSpPr>
          <p:spPr bwMode="auto">
            <a:xfrm flipH="1">
              <a:off x="4267200" y="2760663"/>
              <a:ext cx="250825" cy="515937"/>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22" name="Line 25"/>
            <p:cNvSpPr>
              <a:spLocks noChangeShapeType="1"/>
            </p:cNvSpPr>
            <p:nvPr/>
          </p:nvSpPr>
          <p:spPr bwMode="auto">
            <a:xfrm flipH="1">
              <a:off x="6719888" y="2868613"/>
              <a:ext cx="195262" cy="388937"/>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23" name="Line 26"/>
            <p:cNvSpPr>
              <a:spLocks noChangeShapeType="1"/>
            </p:cNvSpPr>
            <p:nvPr/>
          </p:nvSpPr>
          <p:spPr bwMode="auto">
            <a:xfrm>
              <a:off x="8705850" y="3281363"/>
              <a:ext cx="457200" cy="6096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24" name="Line 27"/>
            <p:cNvSpPr>
              <a:spLocks noChangeShapeType="1"/>
            </p:cNvSpPr>
            <p:nvPr/>
          </p:nvSpPr>
          <p:spPr bwMode="auto">
            <a:xfrm flipH="1">
              <a:off x="9144000" y="2878138"/>
              <a:ext cx="195263" cy="388937"/>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53277" name="Text Box 28"/>
            <p:cNvSpPr txBox="1">
              <a:spLocks noChangeArrowheads="1"/>
            </p:cNvSpPr>
            <p:nvPr/>
          </p:nvSpPr>
          <p:spPr bwMode="auto">
            <a:xfrm>
              <a:off x="6378575" y="3387725"/>
              <a:ext cx="654050" cy="347663"/>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1990</a:t>
              </a:r>
            </a:p>
          </p:txBody>
        </p:sp>
        <p:sp>
          <p:nvSpPr>
            <p:cNvPr id="53278" name="Line 29"/>
            <p:cNvSpPr>
              <a:spLocks noChangeShapeType="1"/>
            </p:cNvSpPr>
            <p:nvPr/>
          </p:nvSpPr>
          <p:spPr bwMode="auto">
            <a:xfrm>
              <a:off x="614363" y="3113088"/>
              <a:ext cx="0" cy="258762"/>
            </a:xfrm>
            <a:prstGeom prst="line">
              <a:avLst/>
            </a:prstGeom>
            <a:noFill/>
            <a:ln w="9525">
              <a:solidFill>
                <a:schemeClr val="tx1"/>
              </a:solidFill>
              <a:round/>
              <a:headEnd/>
              <a:tailEnd/>
            </a:ln>
            <a:effectLst/>
          </p:spPr>
          <p:txBody>
            <a:bodyPr/>
            <a:lstStyle/>
            <a:p>
              <a:endParaRPr lang="en-US"/>
            </a:p>
          </p:txBody>
        </p:sp>
        <p:sp>
          <p:nvSpPr>
            <p:cNvPr id="53279" name="Text Box 30"/>
            <p:cNvSpPr txBox="1">
              <a:spLocks noChangeArrowheads="1"/>
            </p:cNvSpPr>
            <p:nvPr/>
          </p:nvSpPr>
          <p:spPr bwMode="auto">
            <a:xfrm>
              <a:off x="260350" y="3371850"/>
              <a:ext cx="654050" cy="344488"/>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1950</a:t>
              </a:r>
            </a:p>
          </p:txBody>
        </p:sp>
        <p:sp>
          <p:nvSpPr>
            <p:cNvPr id="29728" name="Line 31"/>
            <p:cNvSpPr>
              <a:spLocks noChangeShapeType="1"/>
            </p:cNvSpPr>
            <p:nvPr/>
          </p:nvSpPr>
          <p:spPr bwMode="auto">
            <a:xfrm flipH="1">
              <a:off x="306388" y="2590800"/>
              <a:ext cx="227012" cy="6858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9729" name="Text Box 32"/>
            <p:cNvSpPr txBox="1">
              <a:spLocks noChangeArrowheads="1"/>
            </p:cNvSpPr>
            <p:nvPr/>
          </p:nvSpPr>
          <p:spPr bwMode="auto">
            <a:xfrm>
              <a:off x="-214313" y="2062163"/>
              <a:ext cx="1524001" cy="56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1704" tIns="50853" rIns="101704" bIns="50853">
              <a:spAutoFit/>
            </a:bodyPr>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2">
                      <a:lumMod val="20000"/>
                      <a:lumOff val="80000"/>
                    </a:schemeClr>
                  </a:solidFill>
                  <a:latin typeface="Arial" pitchFamily="34" charset="0"/>
                </a:rPr>
                <a:t>1</a:t>
              </a:r>
              <a:r>
                <a:rPr lang="en-US" sz="1600" b="1" baseline="30000" dirty="0" smtClean="0">
                  <a:solidFill>
                    <a:schemeClr val="accent2">
                      <a:lumMod val="20000"/>
                      <a:lumOff val="80000"/>
                    </a:schemeClr>
                  </a:solidFill>
                  <a:latin typeface="Arial" pitchFamily="34" charset="0"/>
                </a:rPr>
                <a:t>st</a:t>
              </a:r>
              <a:r>
                <a:rPr lang="en-US" sz="1600" b="1" dirty="0" smtClean="0">
                  <a:solidFill>
                    <a:schemeClr val="accent2">
                      <a:lumMod val="20000"/>
                      <a:lumOff val="80000"/>
                    </a:schemeClr>
                  </a:solidFill>
                  <a:latin typeface="Arial" pitchFamily="34" charset="0"/>
                </a:rPr>
                <a:t> RCT</a:t>
              </a:r>
              <a:br>
                <a:rPr lang="en-US" sz="1600" b="1" dirty="0" smtClean="0">
                  <a:solidFill>
                    <a:schemeClr val="accent2">
                      <a:lumMod val="20000"/>
                      <a:lumOff val="80000"/>
                    </a:schemeClr>
                  </a:solidFill>
                  <a:latin typeface="Arial" pitchFamily="34" charset="0"/>
                </a:rPr>
              </a:br>
              <a:r>
                <a:rPr lang="en-US" sz="1400" b="1" dirty="0" smtClean="0">
                  <a:solidFill>
                    <a:schemeClr val="accent2">
                      <a:lumMod val="20000"/>
                      <a:lumOff val="80000"/>
                    </a:schemeClr>
                  </a:solidFill>
                  <a:latin typeface="Arial" pitchFamily="34" charset="0"/>
                </a:rPr>
                <a:t>(1948)</a:t>
              </a:r>
            </a:p>
          </p:txBody>
        </p:sp>
        <p:sp>
          <p:nvSpPr>
            <p:cNvPr id="29730" name="Line 33"/>
            <p:cNvSpPr>
              <a:spLocks noChangeShapeType="1"/>
            </p:cNvSpPr>
            <p:nvPr/>
          </p:nvSpPr>
          <p:spPr bwMode="auto">
            <a:xfrm flipV="1">
              <a:off x="9153525" y="3284538"/>
              <a:ext cx="454025" cy="60166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53283" name="Line 34"/>
            <p:cNvSpPr>
              <a:spLocks noChangeShapeType="1"/>
            </p:cNvSpPr>
            <p:nvPr/>
          </p:nvSpPr>
          <p:spPr bwMode="auto">
            <a:xfrm>
              <a:off x="2133600" y="3170238"/>
              <a:ext cx="0" cy="258762"/>
            </a:xfrm>
            <a:prstGeom prst="line">
              <a:avLst/>
            </a:prstGeom>
            <a:noFill/>
            <a:ln w="9525">
              <a:solidFill>
                <a:schemeClr val="tx1"/>
              </a:solidFill>
              <a:round/>
              <a:headEnd/>
              <a:tailEnd/>
            </a:ln>
            <a:effectLst/>
          </p:spPr>
          <p:txBody>
            <a:bodyPr/>
            <a:lstStyle/>
            <a:p>
              <a:endParaRPr lang="en-US"/>
            </a:p>
          </p:txBody>
        </p:sp>
        <p:sp>
          <p:nvSpPr>
            <p:cNvPr id="53284" name="Text Box 35"/>
            <p:cNvSpPr txBox="1">
              <a:spLocks noChangeArrowheads="1"/>
            </p:cNvSpPr>
            <p:nvPr/>
          </p:nvSpPr>
          <p:spPr bwMode="auto">
            <a:xfrm>
              <a:off x="1808163" y="3387725"/>
              <a:ext cx="652462" cy="346075"/>
            </a:xfrm>
            <a:prstGeom prst="rect">
              <a:avLst/>
            </a:prstGeom>
            <a:noFill/>
            <a:ln w="9525">
              <a:noFill/>
              <a:miter lim="800000"/>
              <a:headEnd/>
              <a:tailEnd/>
            </a:ln>
            <a:effectLst/>
          </p:spPr>
          <p:txBody>
            <a:bodyPr wrap="none" lIns="101704" tIns="50853" rIns="101704" bIns="50853">
              <a:spAutoFit/>
            </a:bodyPr>
            <a:lstStyle/>
            <a:p>
              <a:pPr algn="ctr" defTabSz="1019175" eaLnBrk="1" hangingPunct="1"/>
              <a:r>
                <a:rPr lang="en-US" sz="1600" b="1">
                  <a:latin typeface="Arial" pitchFamily="34" charset="0"/>
                </a:rPr>
                <a:t>1960</a:t>
              </a:r>
            </a:p>
          </p:txBody>
        </p:sp>
        <p:sp>
          <p:nvSpPr>
            <p:cNvPr id="29733" name="Line 36"/>
            <p:cNvSpPr>
              <a:spLocks noChangeShapeType="1"/>
            </p:cNvSpPr>
            <p:nvPr/>
          </p:nvSpPr>
          <p:spPr bwMode="auto">
            <a:xfrm flipH="1">
              <a:off x="852488" y="3276600"/>
              <a:ext cx="173037" cy="5334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en-US" dirty="0"/>
            </a:p>
          </p:txBody>
        </p:sp>
        <p:sp>
          <p:nvSpPr>
            <p:cNvPr id="53286" name="Text Box 37"/>
            <p:cNvSpPr txBox="1">
              <a:spLocks noChangeArrowheads="1"/>
            </p:cNvSpPr>
            <p:nvPr/>
          </p:nvSpPr>
          <p:spPr bwMode="auto">
            <a:xfrm>
              <a:off x="76200" y="3810000"/>
              <a:ext cx="1600200" cy="788988"/>
            </a:xfrm>
            <a:prstGeom prst="rect">
              <a:avLst/>
            </a:prstGeom>
            <a:noFill/>
            <a:ln w="9525">
              <a:noFill/>
              <a:miter lim="800000"/>
              <a:headEnd/>
              <a:tailEnd/>
            </a:ln>
            <a:effectLst/>
          </p:spPr>
          <p:txBody>
            <a:bodyPr lIns="0" tIns="50853" rIns="0" bIns="50853"/>
            <a:lstStyle/>
            <a:p>
              <a:pPr algn="ctr" defTabSz="1019175" eaLnBrk="1" hangingPunct="1"/>
              <a:r>
                <a:rPr lang="en-US" sz="1600" b="1">
                  <a:solidFill>
                    <a:srgbClr val="FFCCFF"/>
                  </a:solidFill>
                  <a:latin typeface="Arial" pitchFamily="34" charset="0"/>
                </a:rPr>
                <a:t>DNA Structure Described</a:t>
              </a:r>
              <a:br>
                <a:rPr lang="en-US" sz="1600" b="1">
                  <a:solidFill>
                    <a:srgbClr val="FFCCFF"/>
                  </a:solidFill>
                  <a:latin typeface="Arial" pitchFamily="34" charset="0"/>
                </a:rPr>
              </a:br>
              <a:r>
                <a:rPr lang="en-US" sz="1400" b="1">
                  <a:solidFill>
                    <a:srgbClr val="FFCCFF"/>
                  </a:solidFill>
                  <a:latin typeface="Arial" pitchFamily="34" charset="0"/>
                </a:rPr>
                <a:t>(1953)</a:t>
              </a:r>
            </a:p>
          </p:txBody>
        </p:sp>
        <p:sp>
          <p:nvSpPr>
            <p:cNvPr id="29735" name="Line 38"/>
            <p:cNvSpPr>
              <a:spLocks noChangeShapeType="1"/>
            </p:cNvSpPr>
            <p:nvPr/>
          </p:nvSpPr>
          <p:spPr bwMode="auto">
            <a:xfrm flipH="1">
              <a:off x="1982788" y="2760663"/>
              <a:ext cx="249237" cy="515937"/>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en-US" dirty="0"/>
            </a:p>
          </p:txBody>
        </p:sp>
        <p:sp>
          <p:nvSpPr>
            <p:cNvPr id="53288" name="Text Box 39"/>
            <p:cNvSpPr txBox="1">
              <a:spLocks noChangeArrowheads="1"/>
            </p:cNvSpPr>
            <p:nvPr/>
          </p:nvSpPr>
          <p:spPr bwMode="auto">
            <a:xfrm>
              <a:off x="1371600" y="2274888"/>
              <a:ext cx="2343150" cy="565150"/>
            </a:xfrm>
            <a:prstGeom prst="rect">
              <a:avLst/>
            </a:prstGeom>
            <a:noFill/>
            <a:ln w="9525">
              <a:noFill/>
              <a:miter lim="800000"/>
              <a:headEnd/>
              <a:tailEnd/>
            </a:ln>
            <a:effectLst/>
          </p:spPr>
          <p:txBody>
            <a:bodyPr lIns="101704" tIns="50853" rIns="101704" bIns="50853">
              <a:spAutoFit/>
            </a:bodyPr>
            <a:lstStyle/>
            <a:p>
              <a:pPr algn="ctr" defTabSz="1019175" eaLnBrk="1" hangingPunct="1"/>
              <a:r>
                <a:rPr lang="en-US" sz="1600" b="1">
                  <a:solidFill>
                    <a:srgbClr val="FFCCFF"/>
                  </a:solidFill>
                  <a:latin typeface="Arial" pitchFamily="34" charset="0"/>
                </a:rPr>
                <a:t>“Pharmacogenetics”</a:t>
              </a:r>
              <a:br>
                <a:rPr lang="en-US" sz="1600" b="1">
                  <a:solidFill>
                    <a:srgbClr val="FFCCFF"/>
                  </a:solidFill>
                  <a:latin typeface="Arial" pitchFamily="34" charset="0"/>
                </a:rPr>
              </a:br>
              <a:r>
                <a:rPr lang="en-US" sz="1400" b="1">
                  <a:solidFill>
                    <a:srgbClr val="FFCCFF"/>
                  </a:solidFill>
                  <a:latin typeface="Arial" pitchFamily="34" charset="0"/>
                </a:rPr>
                <a:t>(1959)</a:t>
              </a:r>
            </a:p>
          </p:txBody>
        </p:sp>
        <p:sp>
          <p:nvSpPr>
            <p:cNvPr id="29737" name="Line 40"/>
            <p:cNvSpPr>
              <a:spLocks noChangeShapeType="1"/>
            </p:cNvSpPr>
            <p:nvPr/>
          </p:nvSpPr>
          <p:spPr bwMode="auto">
            <a:xfrm flipH="1">
              <a:off x="2951163" y="3276600"/>
              <a:ext cx="249237" cy="5334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en-US" dirty="0"/>
            </a:p>
          </p:txBody>
        </p:sp>
        <p:sp>
          <p:nvSpPr>
            <p:cNvPr id="53290" name="Text Box 41"/>
            <p:cNvSpPr txBox="1">
              <a:spLocks noChangeArrowheads="1"/>
            </p:cNvSpPr>
            <p:nvPr/>
          </p:nvSpPr>
          <p:spPr bwMode="auto">
            <a:xfrm>
              <a:off x="2209800" y="3810000"/>
              <a:ext cx="1219200" cy="1033463"/>
            </a:xfrm>
            <a:prstGeom prst="rect">
              <a:avLst/>
            </a:prstGeom>
            <a:noFill/>
            <a:ln w="9525">
              <a:noFill/>
              <a:miter lim="800000"/>
              <a:headEnd/>
              <a:tailEnd/>
            </a:ln>
            <a:effectLst/>
          </p:spPr>
          <p:txBody>
            <a:bodyPr lIns="0" tIns="50853" rIns="0" bIns="50853"/>
            <a:lstStyle/>
            <a:p>
              <a:pPr algn="ctr" defTabSz="1019175" eaLnBrk="1" hangingPunct="1"/>
              <a:r>
                <a:rPr lang="en-US" sz="1600" b="1">
                  <a:solidFill>
                    <a:srgbClr val="FFCCFF"/>
                  </a:solidFill>
                  <a:latin typeface="Arial" pitchFamily="34" charset="0"/>
                </a:rPr>
                <a:t>Genetic Code Cracked</a:t>
              </a:r>
              <a:br>
                <a:rPr lang="en-US" sz="1600" b="1">
                  <a:solidFill>
                    <a:srgbClr val="FFCCFF"/>
                  </a:solidFill>
                  <a:latin typeface="Arial" pitchFamily="34" charset="0"/>
                </a:rPr>
              </a:br>
              <a:r>
                <a:rPr lang="en-US" sz="1400" b="1">
                  <a:solidFill>
                    <a:srgbClr val="FFCCFF"/>
                  </a:solidFill>
                  <a:latin typeface="Arial" pitchFamily="34" charset="0"/>
                </a:rPr>
                <a:t>(1967)</a:t>
              </a:r>
            </a:p>
          </p:txBody>
        </p:sp>
        <p:sp>
          <p:nvSpPr>
            <p:cNvPr id="29739" name="Line 42"/>
            <p:cNvSpPr>
              <a:spLocks noChangeShapeType="1"/>
            </p:cNvSpPr>
            <p:nvPr/>
          </p:nvSpPr>
          <p:spPr bwMode="auto">
            <a:xfrm flipH="1">
              <a:off x="4475163" y="3276600"/>
              <a:ext cx="249237" cy="5334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en-US" dirty="0"/>
            </a:p>
          </p:txBody>
        </p:sp>
        <p:sp>
          <p:nvSpPr>
            <p:cNvPr id="53292" name="Text Box 43"/>
            <p:cNvSpPr txBox="1">
              <a:spLocks noChangeArrowheads="1"/>
            </p:cNvSpPr>
            <p:nvPr/>
          </p:nvSpPr>
          <p:spPr bwMode="auto">
            <a:xfrm>
              <a:off x="3659188" y="3810000"/>
              <a:ext cx="1549400" cy="1277938"/>
            </a:xfrm>
            <a:prstGeom prst="rect">
              <a:avLst/>
            </a:prstGeom>
            <a:noFill/>
            <a:ln w="9525">
              <a:noFill/>
              <a:miter lim="800000"/>
              <a:headEnd/>
              <a:tailEnd/>
            </a:ln>
            <a:effectLst/>
          </p:spPr>
          <p:txBody>
            <a:bodyPr lIns="0" tIns="50853" rIns="0" bIns="50853"/>
            <a:lstStyle/>
            <a:p>
              <a:pPr algn="ctr" defTabSz="1019175" eaLnBrk="1" hangingPunct="1"/>
              <a:r>
                <a:rPr lang="en-US" sz="1600" b="1">
                  <a:solidFill>
                    <a:srgbClr val="FFCCFF"/>
                  </a:solidFill>
                  <a:latin typeface="Arial" pitchFamily="34" charset="0"/>
                </a:rPr>
                <a:t>CYP450 Metabolic Enzymes Identified</a:t>
              </a:r>
              <a:br>
                <a:rPr lang="en-US" sz="1600" b="1">
                  <a:solidFill>
                    <a:srgbClr val="FFCCFF"/>
                  </a:solidFill>
                  <a:latin typeface="Arial" pitchFamily="34" charset="0"/>
                </a:rPr>
              </a:br>
              <a:r>
                <a:rPr lang="en-US" sz="1400" b="1">
                  <a:solidFill>
                    <a:srgbClr val="FFCCFF"/>
                  </a:solidFill>
                  <a:latin typeface="Arial" pitchFamily="34" charset="0"/>
                </a:rPr>
                <a:t>(1977)</a:t>
              </a:r>
            </a:p>
          </p:txBody>
        </p:sp>
        <p:sp>
          <p:nvSpPr>
            <p:cNvPr id="29741" name="Line 44"/>
            <p:cNvSpPr>
              <a:spLocks noChangeShapeType="1"/>
            </p:cNvSpPr>
            <p:nvPr/>
          </p:nvSpPr>
          <p:spPr bwMode="auto">
            <a:xfrm flipH="1">
              <a:off x="8305800" y="3276600"/>
              <a:ext cx="382588" cy="7620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en-US" dirty="0"/>
            </a:p>
          </p:txBody>
        </p:sp>
        <p:sp>
          <p:nvSpPr>
            <p:cNvPr id="53294" name="Text Box 45"/>
            <p:cNvSpPr txBox="1">
              <a:spLocks noChangeArrowheads="1"/>
            </p:cNvSpPr>
            <p:nvPr/>
          </p:nvSpPr>
          <p:spPr bwMode="auto">
            <a:xfrm>
              <a:off x="7239000" y="3935413"/>
              <a:ext cx="1295400" cy="788987"/>
            </a:xfrm>
            <a:prstGeom prst="rect">
              <a:avLst/>
            </a:prstGeom>
            <a:noFill/>
            <a:ln w="9525">
              <a:noFill/>
              <a:miter lim="800000"/>
              <a:headEnd/>
              <a:tailEnd/>
            </a:ln>
            <a:effectLst/>
          </p:spPr>
          <p:txBody>
            <a:bodyPr lIns="0" tIns="50853" rIns="0" bIns="50853"/>
            <a:lstStyle/>
            <a:p>
              <a:pPr algn="ctr" defTabSz="1019175" eaLnBrk="1" hangingPunct="1"/>
              <a:r>
                <a:rPr lang="en-US" sz="1600" b="1">
                  <a:solidFill>
                    <a:srgbClr val="FFCCFF"/>
                  </a:solidFill>
                  <a:latin typeface="Arial" pitchFamily="34" charset="0"/>
                </a:rPr>
                <a:t>Human Genome Sequenced</a:t>
              </a:r>
              <a:br>
                <a:rPr lang="en-US" sz="1600" b="1">
                  <a:solidFill>
                    <a:srgbClr val="FFCCFF"/>
                  </a:solidFill>
                  <a:latin typeface="Arial" pitchFamily="34" charset="0"/>
                </a:rPr>
              </a:br>
              <a:r>
                <a:rPr lang="en-US" sz="1400" b="1">
                  <a:solidFill>
                    <a:srgbClr val="FFCCFF"/>
                  </a:solidFill>
                  <a:latin typeface="Arial" pitchFamily="34" charset="0"/>
                </a:rPr>
                <a:t>(2003)</a:t>
              </a:r>
            </a:p>
          </p:txBody>
        </p:sp>
        <p:sp>
          <p:nvSpPr>
            <p:cNvPr id="48" name="Line 19"/>
            <p:cNvSpPr>
              <a:spLocks noChangeShapeType="1"/>
            </p:cNvSpPr>
            <p:nvPr/>
          </p:nvSpPr>
          <p:spPr bwMode="auto">
            <a:xfrm flipH="1">
              <a:off x="3676650" y="2111375"/>
              <a:ext cx="574675" cy="1165225"/>
            </a:xfrm>
            <a:prstGeom prst="line">
              <a:avLst/>
            </a:prstGeom>
            <a:ln>
              <a:solidFill>
                <a:schemeClr val="accent1">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49" name="Text Box 39"/>
            <p:cNvSpPr txBox="1">
              <a:spLocks noChangeArrowheads="1"/>
            </p:cNvSpPr>
            <p:nvPr/>
          </p:nvSpPr>
          <p:spPr bwMode="auto">
            <a:xfrm>
              <a:off x="3105150" y="1360488"/>
              <a:ext cx="2343150" cy="811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1704" tIns="50853" rIns="101704" bIns="50853">
              <a:spAutoFit/>
            </a:bodyPr>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1">
                      <a:lumMod val="50000"/>
                    </a:schemeClr>
                  </a:solidFill>
                  <a:latin typeface="Arial" pitchFamily="34" charset="0"/>
                </a:rPr>
                <a:t>“Patient-Centered Medicine”</a:t>
              </a:r>
              <a:br>
                <a:rPr lang="en-US" sz="1600" b="1" dirty="0" smtClean="0">
                  <a:solidFill>
                    <a:schemeClr val="accent1">
                      <a:lumMod val="50000"/>
                    </a:schemeClr>
                  </a:solidFill>
                  <a:latin typeface="Arial" pitchFamily="34" charset="0"/>
                </a:rPr>
              </a:br>
              <a:r>
                <a:rPr lang="en-US" sz="1400" b="1" dirty="0" smtClean="0">
                  <a:solidFill>
                    <a:schemeClr val="accent1">
                      <a:lumMod val="50000"/>
                    </a:schemeClr>
                  </a:solidFill>
                  <a:latin typeface="Arial" pitchFamily="34" charset="0"/>
                </a:rPr>
                <a:t>(1970)</a:t>
              </a:r>
            </a:p>
          </p:txBody>
        </p:sp>
        <p:sp>
          <p:nvSpPr>
            <p:cNvPr id="51" name="Line 19"/>
            <p:cNvSpPr>
              <a:spLocks noChangeShapeType="1"/>
            </p:cNvSpPr>
            <p:nvPr/>
          </p:nvSpPr>
          <p:spPr bwMode="auto">
            <a:xfrm flipH="1">
              <a:off x="9766300" y="2590800"/>
              <a:ext cx="142875" cy="687388"/>
            </a:xfrm>
            <a:prstGeom prst="line">
              <a:avLst/>
            </a:prstGeom>
            <a:ln>
              <a:solidFill>
                <a:schemeClr val="accent1">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52" name="Line 19"/>
            <p:cNvSpPr>
              <a:spLocks noChangeShapeType="1"/>
            </p:cNvSpPr>
            <p:nvPr/>
          </p:nvSpPr>
          <p:spPr bwMode="auto">
            <a:xfrm>
              <a:off x="9515475" y="2171700"/>
              <a:ext cx="393700" cy="425450"/>
            </a:xfrm>
            <a:prstGeom prst="line">
              <a:avLst/>
            </a:prstGeom>
            <a:ln>
              <a:solidFill>
                <a:schemeClr val="accent1">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53" name="Line 19"/>
            <p:cNvSpPr>
              <a:spLocks noChangeShapeType="1"/>
            </p:cNvSpPr>
            <p:nvPr/>
          </p:nvSpPr>
          <p:spPr bwMode="auto">
            <a:xfrm flipH="1">
              <a:off x="9766300" y="2590800"/>
              <a:ext cx="139700" cy="687388"/>
            </a:xfrm>
            <a:prstGeom prst="line">
              <a:avLst/>
            </a:prstGeom>
            <a:ln>
              <a:solidFill>
                <a:schemeClr val="accent1">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54" name="Text Box 39"/>
            <p:cNvSpPr txBox="1">
              <a:spLocks noChangeArrowheads="1"/>
            </p:cNvSpPr>
            <p:nvPr/>
          </p:nvSpPr>
          <p:spPr bwMode="auto">
            <a:xfrm>
              <a:off x="7680325" y="4981575"/>
              <a:ext cx="2343150" cy="811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1704" tIns="50853" rIns="101704" bIns="50853">
              <a:spAutoFit/>
            </a:bodyPr>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eaLnBrk="1" hangingPunct="1">
                <a:defRPr/>
              </a:pPr>
              <a:r>
                <a:rPr lang="en-US" sz="1600" b="1" dirty="0" smtClean="0">
                  <a:solidFill>
                    <a:schemeClr val="accent1">
                      <a:lumMod val="50000"/>
                    </a:schemeClr>
                  </a:solidFill>
                  <a:latin typeface="Arial" pitchFamily="34" charset="0"/>
                </a:rPr>
                <a:t>PCORI</a:t>
              </a:r>
            </a:p>
            <a:p>
              <a:pPr algn="ctr" eaLnBrk="1" hangingPunct="1">
                <a:defRPr/>
              </a:pPr>
              <a:r>
                <a:rPr lang="en-US" sz="1600" b="1" dirty="0" smtClean="0">
                  <a:solidFill>
                    <a:schemeClr val="accent1">
                      <a:lumMod val="50000"/>
                    </a:schemeClr>
                  </a:solidFill>
                  <a:latin typeface="Arial" pitchFamily="34" charset="0"/>
                </a:rPr>
                <a:t>Defines “PCOR”</a:t>
              </a:r>
              <a:br>
                <a:rPr lang="en-US" sz="1600" b="1" dirty="0" smtClean="0">
                  <a:solidFill>
                    <a:schemeClr val="accent1">
                      <a:lumMod val="50000"/>
                    </a:schemeClr>
                  </a:solidFill>
                  <a:latin typeface="Arial" pitchFamily="34" charset="0"/>
                </a:rPr>
              </a:br>
              <a:r>
                <a:rPr lang="en-US" sz="1400" b="1" dirty="0" smtClean="0">
                  <a:solidFill>
                    <a:schemeClr val="accent1">
                      <a:lumMod val="50000"/>
                    </a:schemeClr>
                  </a:solidFill>
                  <a:latin typeface="Arial" pitchFamily="34" charset="0"/>
                </a:rPr>
                <a:t>(2011)</a:t>
              </a:r>
            </a:p>
          </p:txBody>
        </p:sp>
        <p:sp>
          <p:nvSpPr>
            <p:cNvPr id="55" name="Line 19"/>
            <p:cNvSpPr>
              <a:spLocks noChangeShapeType="1"/>
            </p:cNvSpPr>
            <p:nvPr/>
          </p:nvSpPr>
          <p:spPr bwMode="auto">
            <a:xfrm flipH="1">
              <a:off x="9980613" y="3287713"/>
              <a:ext cx="0" cy="1557337"/>
            </a:xfrm>
            <a:prstGeom prst="line">
              <a:avLst/>
            </a:prstGeom>
            <a:ln>
              <a:solidFill>
                <a:schemeClr val="accent1">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56" name="Line 19"/>
            <p:cNvSpPr>
              <a:spLocks noChangeShapeType="1"/>
            </p:cNvSpPr>
            <p:nvPr/>
          </p:nvSpPr>
          <p:spPr bwMode="auto">
            <a:xfrm flipH="1">
              <a:off x="9390063" y="4843463"/>
              <a:ext cx="577850" cy="314325"/>
            </a:xfrm>
            <a:prstGeom prst="line">
              <a:avLst/>
            </a:prstGeom>
            <a:ln>
              <a:solidFill>
                <a:schemeClr val="accent1">
                  <a:lumMod val="50000"/>
                </a:schemeClr>
              </a:solidFill>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4E1AF438-BADA-4F74-8B08-58021EA98CF2}" type="slidenum">
              <a:rPr lang="en-US" smtClean="0"/>
              <a:pPr/>
              <a:t>48</a:t>
            </a:fld>
            <a:r>
              <a:rPr lang="en-US" smtClean="0">
                <a:latin typeface="Times New Roman" pitchFamily="18" charset="0"/>
              </a:rPr>
              <a:t> </a:t>
            </a:r>
          </a:p>
        </p:txBody>
      </p:sp>
      <p:sp>
        <p:nvSpPr>
          <p:cNvPr id="54275" name="Rectangle 2"/>
          <p:cNvSpPr>
            <a:spLocks noGrp="1" noChangeArrowheads="1"/>
          </p:cNvSpPr>
          <p:nvPr>
            <p:ph type="title"/>
          </p:nvPr>
        </p:nvSpPr>
        <p:spPr>
          <a:xfrm>
            <a:off x="755650" y="650875"/>
            <a:ext cx="8547100" cy="855663"/>
          </a:xfrm>
        </p:spPr>
        <p:txBody>
          <a:bodyPr/>
          <a:lstStyle/>
          <a:p>
            <a:pPr algn="l"/>
            <a:r>
              <a:rPr lang="en-US" smtClean="0">
                <a:solidFill>
                  <a:schemeClr val="accent2"/>
                </a:solidFill>
              </a:rPr>
              <a:t>Implications of HTA-CER-PM-PCOR</a:t>
            </a:r>
            <a:endParaRPr lang="en-US" smtClean="0"/>
          </a:p>
        </p:txBody>
      </p:sp>
      <p:sp>
        <p:nvSpPr>
          <p:cNvPr id="54276" name="Rectangle 3"/>
          <p:cNvSpPr>
            <a:spLocks noGrp="1" noChangeArrowheads="1"/>
          </p:cNvSpPr>
          <p:nvPr>
            <p:ph type="body" idx="1"/>
          </p:nvPr>
        </p:nvSpPr>
        <p:spPr>
          <a:xfrm>
            <a:off x="755650" y="1641475"/>
            <a:ext cx="8547100" cy="5300663"/>
          </a:xfrm>
        </p:spPr>
        <p:txBody>
          <a:bodyPr/>
          <a:lstStyle/>
          <a:p>
            <a:pPr>
              <a:spcBef>
                <a:spcPct val="0"/>
              </a:spcBef>
              <a:spcAft>
                <a:spcPts val="600"/>
              </a:spcAft>
            </a:pPr>
            <a:r>
              <a:rPr lang="en-US" sz="2200" smtClean="0"/>
              <a:t>Evidence standards are generally rising and being used more broadly, with emphasis on:</a:t>
            </a:r>
          </a:p>
          <a:p>
            <a:pPr lvl="1">
              <a:spcBef>
                <a:spcPct val="0"/>
              </a:spcBef>
              <a:spcAft>
                <a:spcPts val="600"/>
              </a:spcAft>
              <a:buFont typeface="Wingdings" pitchFamily="2" charset="2"/>
              <a:buChar char="Ø"/>
            </a:pPr>
            <a:r>
              <a:rPr lang="en-US" smtClean="0"/>
              <a:t>Health outcomes, especially patient-oriented outcomes</a:t>
            </a:r>
          </a:p>
          <a:p>
            <a:pPr lvl="1">
              <a:spcBef>
                <a:spcPct val="0"/>
              </a:spcBef>
              <a:spcAft>
                <a:spcPts val="600"/>
              </a:spcAft>
              <a:buFont typeface="Wingdings" pitchFamily="2" charset="2"/>
              <a:buChar char="Ø"/>
            </a:pPr>
            <a:r>
              <a:rPr lang="en-US" smtClean="0"/>
              <a:t>Evidence from real-world settings</a:t>
            </a:r>
          </a:p>
          <a:p>
            <a:pPr lvl="1">
              <a:spcBef>
                <a:spcPct val="0"/>
              </a:spcBef>
              <a:spcAft>
                <a:spcPts val="600"/>
              </a:spcAft>
              <a:buFont typeface="Wingdings" pitchFamily="2" charset="2"/>
              <a:buChar char="Ø"/>
            </a:pPr>
            <a:r>
              <a:rPr lang="en-US" smtClean="0"/>
              <a:t>Detecting treatment effects in patient subgroups</a:t>
            </a:r>
          </a:p>
          <a:p>
            <a:pPr lvl="1">
              <a:spcBef>
                <a:spcPct val="0"/>
              </a:spcBef>
              <a:spcAft>
                <a:spcPts val="600"/>
              </a:spcAft>
              <a:buFont typeface="Wingdings" pitchFamily="2" charset="2"/>
              <a:buChar char="Ø"/>
            </a:pPr>
            <a:r>
              <a:rPr lang="en-US" smtClean="0"/>
              <a:t>Priority populations and those subject to health disparities</a:t>
            </a:r>
          </a:p>
          <a:p>
            <a:pPr>
              <a:spcBef>
                <a:spcPct val="0"/>
              </a:spcBef>
              <a:spcAft>
                <a:spcPts val="600"/>
              </a:spcAft>
            </a:pPr>
            <a:r>
              <a:rPr lang="en-US" sz="2200" smtClean="0"/>
              <a:t>Increasing acceptance of non-RCT, observational data for certain evidence questions</a:t>
            </a:r>
          </a:p>
          <a:p>
            <a:pPr lvl="1">
              <a:spcBef>
                <a:spcPct val="0"/>
              </a:spcBef>
              <a:spcAft>
                <a:spcPts val="600"/>
              </a:spcAft>
              <a:buFont typeface="Wingdings" pitchFamily="2" charset="2"/>
              <a:buChar char="Ø"/>
            </a:pPr>
            <a:r>
              <a:rPr lang="en-US" smtClean="0"/>
              <a:t>More work in developing observational data sources and related methods is needed</a:t>
            </a:r>
          </a:p>
          <a:p>
            <a:pPr>
              <a:spcBef>
                <a:spcPct val="0"/>
              </a:spcBef>
              <a:spcAft>
                <a:spcPts val="600"/>
              </a:spcAft>
            </a:pPr>
            <a:r>
              <a:rPr lang="en-US" sz="2200" smtClean="0"/>
              <a:t>Development of predictive instruments to measure patient-centered care and patient-centered outcomes </a:t>
            </a:r>
          </a:p>
          <a:p>
            <a:pPr>
              <a:spcBef>
                <a:spcPct val="0"/>
              </a:spcBef>
              <a:spcAft>
                <a:spcPts val="600"/>
              </a:spcAft>
            </a:pPr>
            <a:r>
              <a:rPr lang="en-US" sz="2200" smtClean="0"/>
              <a:t>Greater interest in comparative effectiveness of organizational, delivery, management, financing interventions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E705AF59-6B35-4B46-B3F7-33A4098ED737}" type="slidenum">
              <a:rPr lang="en-US" smtClean="0"/>
              <a:pPr/>
              <a:t>49</a:t>
            </a:fld>
            <a:r>
              <a:rPr lang="en-US" smtClean="0">
                <a:latin typeface="Times New Roman" pitchFamily="18" charset="0"/>
              </a:rPr>
              <a:t> </a:t>
            </a:r>
          </a:p>
        </p:txBody>
      </p:sp>
      <p:sp>
        <p:nvSpPr>
          <p:cNvPr id="55299" name="Rectangle 2"/>
          <p:cNvSpPr>
            <a:spLocks noGrp="1" noChangeArrowheads="1"/>
          </p:cNvSpPr>
          <p:nvPr>
            <p:ph type="title"/>
          </p:nvPr>
        </p:nvSpPr>
        <p:spPr>
          <a:xfrm>
            <a:off x="755650" y="650875"/>
            <a:ext cx="8547100" cy="855663"/>
          </a:xfrm>
        </p:spPr>
        <p:txBody>
          <a:bodyPr/>
          <a:lstStyle/>
          <a:p>
            <a:pPr algn="l"/>
            <a:r>
              <a:rPr lang="en-US" smtClean="0">
                <a:solidFill>
                  <a:schemeClr val="accent2"/>
                </a:solidFill>
              </a:rPr>
              <a:t>Implications of HTA-CER-PM-PCOR</a:t>
            </a:r>
            <a:endParaRPr lang="en-US" smtClean="0"/>
          </a:p>
        </p:txBody>
      </p:sp>
      <p:sp>
        <p:nvSpPr>
          <p:cNvPr id="55300" name="Rectangle 3"/>
          <p:cNvSpPr>
            <a:spLocks noGrp="1" noChangeArrowheads="1"/>
          </p:cNvSpPr>
          <p:nvPr>
            <p:ph type="body" idx="1"/>
          </p:nvPr>
        </p:nvSpPr>
        <p:spPr>
          <a:xfrm>
            <a:off x="755650" y="1654175"/>
            <a:ext cx="8547100" cy="5300663"/>
          </a:xfrm>
        </p:spPr>
        <p:txBody>
          <a:bodyPr/>
          <a:lstStyle/>
          <a:p>
            <a:pPr>
              <a:spcBef>
                <a:spcPct val="0"/>
              </a:spcBef>
              <a:spcAft>
                <a:spcPts val="600"/>
              </a:spcAft>
            </a:pPr>
            <a:r>
              <a:rPr lang="en-US" sz="2200" smtClean="0"/>
              <a:t>PCORI in US is focusing great attention on patient-centeredness, including:</a:t>
            </a:r>
          </a:p>
          <a:p>
            <a:pPr lvl="1">
              <a:spcBef>
                <a:spcPct val="0"/>
              </a:spcBef>
              <a:spcAft>
                <a:spcPts val="600"/>
              </a:spcAft>
              <a:buFont typeface="Wingdings" pitchFamily="2" charset="2"/>
              <a:buChar char="Ø"/>
            </a:pPr>
            <a:r>
              <a:rPr lang="en-US" smtClean="0"/>
              <a:t>Patient and other stakeholder involvement in research agenda, study design, dissemination of findings, and applying findings in practice to improve outcomes</a:t>
            </a:r>
          </a:p>
          <a:p>
            <a:pPr lvl="1">
              <a:spcBef>
                <a:spcPct val="0"/>
              </a:spcBef>
              <a:spcAft>
                <a:spcPts val="600"/>
              </a:spcAft>
              <a:buFont typeface="Wingdings" pitchFamily="2" charset="2"/>
              <a:buChar char="Ø"/>
            </a:pPr>
            <a:r>
              <a:rPr lang="en-US" smtClean="0"/>
              <a:t>Data resources and methods development for PCOR</a:t>
            </a:r>
          </a:p>
          <a:p>
            <a:pPr>
              <a:spcBef>
                <a:spcPct val="0"/>
              </a:spcBef>
              <a:spcAft>
                <a:spcPts val="600"/>
              </a:spcAft>
            </a:pPr>
            <a:r>
              <a:rPr lang="en-US" sz="2200" smtClean="0"/>
              <a:t>Redefining value and shifting direction of innovation; choices about technology development are influenced by:</a:t>
            </a:r>
          </a:p>
          <a:p>
            <a:pPr lvl="1">
              <a:spcBef>
                <a:spcPct val="0"/>
              </a:spcBef>
              <a:spcAft>
                <a:spcPts val="600"/>
              </a:spcAft>
              <a:buFont typeface="Wingdings" pitchFamily="2" charset="2"/>
              <a:buChar char="Ø"/>
            </a:pPr>
            <a:r>
              <a:rPr lang="en-US" smtClean="0"/>
              <a:t>Need to validate technologies in head-to-head comparisons with health outcomes data in real settings</a:t>
            </a:r>
          </a:p>
          <a:p>
            <a:pPr lvl="1">
              <a:spcBef>
                <a:spcPct val="0"/>
              </a:spcBef>
              <a:spcAft>
                <a:spcPts val="600"/>
              </a:spcAft>
              <a:buFont typeface="Wingdings" pitchFamily="2" charset="2"/>
              <a:buChar char="Ø"/>
            </a:pPr>
            <a:r>
              <a:rPr lang="en-US" smtClean="0"/>
              <a:t>More cost-constrained health care systems</a:t>
            </a:r>
          </a:p>
          <a:p>
            <a:pPr lvl="1">
              <a:spcBef>
                <a:spcPct val="0"/>
              </a:spcBef>
              <a:spcAft>
                <a:spcPts val="600"/>
              </a:spcAft>
              <a:buFont typeface="Wingdings" pitchFamily="2" charset="2"/>
              <a:buChar char="Ø"/>
            </a:pPr>
            <a:r>
              <a:rPr lang="en-US" smtClean="0"/>
              <a:t>As outlook for “block-buster” technologies diminishes; increased potential in high-value therapeutics for patient subgroups identified via genomics/personalized medicine</a:t>
            </a:r>
            <a:endParaRPr lang="en-US"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51679D7A-7F68-4DB0-AABD-75026D4A696A}" type="slidenum">
              <a:rPr lang="en-US" sz="1600">
                <a:latin typeface="Arial" pitchFamily="34" charset="0"/>
              </a:rPr>
              <a:pPr algn="r" defTabSz="1019175"/>
              <a:t>5</a:t>
            </a:fld>
            <a:r>
              <a:rPr lang="en-US" sz="1600"/>
              <a:t> </a:t>
            </a:r>
          </a:p>
        </p:txBody>
      </p:sp>
      <p:sp>
        <p:nvSpPr>
          <p:cNvPr id="10243" name="Rectangle 2"/>
          <p:cNvSpPr>
            <a:spLocks noGrp="1" noChangeArrowheads="1"/>
          </p:cNvSpPr>
          <p:nvPr>
            <p:ph type="title"/>
          </p:nvPr>
        </p:nvSpPr>
        <p:spPr>
          <a:xfrm>
            <a:off x="741363" y="417513"/>
            <a:ext cx="8547100" cy="1295400"/>
          </a:xfrm>
        </p:spPr>
        <p:txBody>
          <a:bodyPr/>
          <a:lstStyle/>
          <a:p>
            <a:pPr algn="l"/>
            <a:r>
              <a:rPr lang="en-US" sz="3000" smtClean="0">
                <a:solidFill>
                  <a:schemeClr val="accent2"/>
                </a:solidFill>
              </a:rPr>
              <a:t>Efficacy vs. Effectiveness</a:t>
            </a:r>
            <a:endParaRPr lang="en-US" sz="3000" smtClean="0">
              <a:solidFill>
                <a:schemeClr val="tx1"/>
              </a:solidFill>
            </a:endParaRPr>
          </a:p>
        </p:txBody>
      </p:sp>
      <p:sp>
        <p:nvSpPr>
          <p:cNvPr id="10244" name="Rectangle 3"/>
          <p:cNvSpPr>
            <a:spLocks noGrp="1" noChangeArrowheads="1"/>
          </p:cNvSpPr>
          <p:nvPr>
            <p:ph type="body" idx="1"/>
          </p:nvPr>
        </p:nvSpPr>
        <p:spPr>
          <a:xfrm>
            <a:off x="755650" y="1679575"/>
            <a:ext cx="8547100" cy="4860925"/>
          </a:xfrm>
        </p:spPr>
        <p:txBody>
          <a:bodyPr/>
          <a:lstStyle/>
          <a:p>
            <a:pPr>
              <a:buFontTx/>
              <a:buNone/>
            </a:pPr>
            <a:r>
              <a:rPr lang="en-US" sz="2400" smtClean="0"/>
              <a:t>Efficacy</a:t>
            </a:r>
          </a:p>
          <a:p>
            <a:pPr>
              <a:spcAft>
                <a:spcPts val="1200"/>
              </a:spcAft>
            </a:pPr>
            <a:r>
              <a:rPr lang="en-US" sz="2400" smtClean="0"/>
              <a:t>Benefit of using a technology for a particular health problem in </a:t>
            </a:r>
            <a:r>
              <a:rPr lang="en-US" sz="2400" u="sng" smtClean="0"/>
              <a:t>ideal conditions</a:t>
            </a:r>
            <a:r>
              <a:rPr lang="en-US" sz="2400" smtClean="0"/>
              <a:t> of use, for example, in a strict protocol of a randomized controlled trial or at a “center of  excellence.”</a:t>
            </a:r>
          </a:p>
          <a:p>
            <a:pPr>
              <a:buFontTx/>
              <a:buNone/>
            </a:pPr>
            <a:r>
              <a:rPr lang="en-US" sz="2400" smtClean="0"/>
              <a:t>Effectiveness</a:t>
            </a:r>
          </a:p>
          <a:p>
            <a:r>
              <a:rPr lang="en-US" sz="2400" smtClean="0"/>
              <a:t>Benefit of using a technology for a particular health problem in </a:t>
            </a:r>
            <a:r>
              <a:rPr lang="en-US" sz="2400" u="sng" smtClean="0"/>
              <a:t>general or routine conditions</a:t>
            </a:r>
            <a:r>
              <a:rPr lang="en-US" sz="2400" smtClean="0"/>
              <a:t> of use, for example, in a community hospital.  </a:t>
            </a:r>
          </a:p>
          <a:p>
            <a:pPr>
              <a:buFontTx/>
              <a:buNone/>
            </a:pPr>
            <a:endParaRPr lang="en-US" b="1" smtClean="0"/>
          </a:p>
          <a:p>
            <a:pPr>
              <a:buFontTx/>
              <a:buNone/>
            </a:pPr>
            <a:endParaRPr lang="en-US" smtClean="0"/>
          </a:p>
        </p:txBody>
      </p:sp>
      <p:sp>
        <p:nvSpPr>
          <p:cNvPr id="10245"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AC192C53-C7CE-4787-9A72-592996592E2E}" type="slidenum">
              <a:rPr lang="en-US" smtClean="0"/>
              <a:pPr/>
              <a:t>5</a:t>
            </a:fld>
            <a:r>
              <a:rPr lang="en-US" smtClean="0">
                <a:latin typeface="Times New Roman"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141442C3-2908-4C38-BF71-DD6B2E428093}" type="slidenum">
              <a:rPr lang="en-US" sz="1600">
                <a:latin typeface="Arial" pitchFamily="34" charset="0"/>
              </a:rPr>
              <a:pPr algn="r" defTabSz="1019175"/>
              <a:t>50</a:t>
            </a:fld>
            <a:r>
              <a:rPr lang="en-US" sz="1600"/>
              <a:t> </a:t>
            </a:r>
          </a:p>
        </p:txBody>
      </p:sp>
      <p:sp>
        <p:nvSpPr>
          <p:cNvPr id="2051" name="Text Box 2"/>
          <p:cNvSpPr txBox="1">
            <a:spLocks noChangeArrowheads="1"/>
          </p:cNvSpPr>
          <p:nvPr/>
        </p:nvSpPr>
        <p:spPr bwMode="auto">
          <a:xfrm>
            <a:off x="1089025" y="731838"/>
            <a:ext cx="7880350" cy="327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750" tIns="50877" rIns="101750" bIns="50877">
            <a:spAutoFit/>
          </a:bodyPr>
          <a:lstStyle>
            <a:lvl1pPr defTabSz="1019175">
              <a:defRPr sz="2600">
                <a:solidFill>
                  <a:schemeClr val="tx1"/>
                </a:solidFill>
                <a:latin typeface="Times New Roman" pitchFamily="18" charset="0"/>
              </a:defRPr>
            </a:lvl1pPr>
            <a:lvl2pPr marL="742950" indent="-285750" defTabSz="1019175">
              <a:defRPr sz="2600">
                <a:solidFill>
                  <a:schemeClr val="tx1"/>
                </a:solidFill>
                <a:latin typeface="Times New Roman" pitchFamily="18" charset="0"/>
              </a:defRPr>
            </a:lvl2pPr>
            <a:lvl3pPr marL="1143000" indent="-228600" defTabSz="1019175">
              <a:defRPr sz="2600">
                <a:solidFill>
                  <a:schemeClr val="tx1"/>
                </a:solidFill>
                <a:latin typeface="Times New Roman" pitchFamily="18" charset="0"/>
              </a:defRPr>
            </a:lvl3pPr>
            <a:lvl4pPr marL="1600200" indent="-228600" defTabSz="1019175">
              <a:defRPr sz="2600">
                <a:solidFill>
                  <a:schemeClr val="tx1"/>
                </a:solidFill>
                <a:latin typeface="Times New Roman" pitchFamily="18" charset="0"/>
              </a:defRPr>
            </a:lvl4pPr>
            <a:lvl5pPr marL="2057400" indent="-228600" defTabSz="1019175">
              <a:defRPr sz="2600">
                <a:solidFill>
                  <a:schemeClr val="tx1"/>
                </a:solidFill>
                <a:latin typeface="Times New Roman" pitchFamily="18" charset="0"/>
              </a:defRPr>
            </a:lvl5pPr>
            <a:lvl6pPr marL="2514600" indent="-228600" defTabSz="1019175" eaLnBrk="0" fontAlgn="base" hangingPunct="0">
              <a:spcBef>
                <a:spcPct val="0"/>
              </a:spcBef>
              <a:spcAft>
                <a:spcPct val="0"/>
              </a:spcAft>
              <a:defRPr sz="2600">
                <a:solidFill>
                  <a:schemeClr val="tx1"/>
                </a:solidFill>
                <a:latin typeface="Times New Roman" pitchFamily="18" charset="0"/>
              </a:defRPr>
            </a:lvl6pPr>
            <a:lvl7pPr marL="2971800" indent="-228600" defTabSz="1019175" eaLnBrk="0" fontAlgn="base" hangingPunct="0">
              <a:spcBef>
                <a:spcPct val="0"/>
              </a:spcBef>
              <a:spcAft>
                <a:spcPct val="0"/>
              </a:spcAft>
              <a:defRPr sz="2600">
                <a:solidFill>
                  <a:schemeClr val="tx1"/>
                </a:solidFill>
                <a:latin typeface="Times New Roman" pitchFamily="18" charset="0"/>
              </a:defRPr>
            </a:lvl7pPr>
            <a:lvl8pPr marL="3429000" indent="-228600" defTabSz="1019175" eaLnBrk="0" fontAlgn="base" hangingPunct="0">
              <a:spcBef>
                <a:spcPct val="0"/>
              </a:spcBef>
              <a:spcAft>
                <a:spcPct val="0"/>
              </a:spcAft>
              <a:defRPr sz="2600">
                <a:solidFill>
                  <a:schemeClr val="tx1"/>
                </a:solidFill>
                <a:latin typeface="Times New Roman" pitchFamily="18" charset="0"/>
              </a:defRPr>
            </a:lvl8pPr>
            <a:lvl9pPr marL="3886200" indent="-228600" defTabSz="1019175" eaLnBrk="0" fontAlgn="base" hangingPunct="0">
              <a:spcBef>
                <a:spcPct val="0"/>
              </a:spcBef>
              <a:spcAft>
                <a:spcPct val="0"/>
              </a:spcAft>
              <a:defRPr sz="2600">
                <a:solidFill>
                  <a:schemeClr val="tx1"/>
                </a:solidFill>
                <a:latin typeface="Times New Roman" pitchFamily="18" charset="0"/>
              </a:defRPr>
            </a:lvl9pPr>
          </a:lstStyle>
          <a:p>
            <a:pPr algn="ctr">
              <a:defRPr/>
            </a:pPr>
            <a:r>
              <a:rPr lang="en-US" sz="2400" dirty="0" smtClean="0">
                <a:latin typeface="+mn-lt"/>
              </a:rPr>
              <a:t>National Information Center on Health Services Research &amp; Health Care Technology</a:t>
            </a:r>
          </a:p>
          <a:p>
            <a:pPr algn="ctr">
              <a:defRPr/>
            </a:pPr>
            <a:r>
              <a:rPr lang="en-US" sz="2400" dirty="0" smtClean="0">
                <a:latin typeface="+mn-lt"/>
              </a:rPr>
              <a:t>National Library of Medicine</a:t>
            </a:r>
          </a:p>
          <a:p>
            <a:pPr algn="ctr">
              <a:defRPr/>
            </a:pPr>
            <a:endParaRPr lang="en-US" sz="3200" b="1" dirty="0" smtClean="0">
              <a:solidFill>
                <a:schemeClr val="accent2"/>
              </a:solidFill>
              <a:latin typeface="Arial" charset="0"/>
            </a:endParaRPr>
          </a:p>
          <a:p>
            <a:pPr algn="ctr">
              <a:defRPr/>
            </a:pPr>
            <a:r>
              <a:rPr lang="en-US" sz="2400" dirty="0" smtClean="0">
                <a:latin typeface="Arial" charset="0"/>
              </a:rPr>
              <a:t>Webinar Part II</a:t>
            </a:r>
          </a:p>
          <a:p>
            <a:pPr algn="ctr">
              <a:defRPr/>
            </a:pPr>
            <a:endParaRPr lang="en-US" sz="1400" b="1" dirty="0" smtClean="0">
              <a:latin typeface="Arial" charset="0"/>
            </a:endParaRPr>
          </a:p>
          <a:p>
            <a:pPr algn="ctr">
              <a:defRPr/>
            </a:pPr>
            <a:r>
              <a:rPr lang="en-US" sz="3200" b="1" dirty="0" smtClean="0">
                <a:solidFill>
                  <a:schemeClr val="accent2"/>
                </a:solidFill>
                <a:latin typeface="Arial" charset="0"/>
              </a:rPr>
              <a:t>HTA-CER-PM-PCOR: Converging on What Works for Patients</a:t>
            </a:r>
          </a:p>
        </p:txBody>
      </p:sp>
      <p:sp>
        <p:nvSpPr>
          <p:cNvPr id="56324" name="Text Box 3"/>
          <p:cNvSpPr txBox="1">
            <a:spLocks noChangeArrowheads="1"/>
          </p:cNvSpPr>
          <p:nvPr/>
        </p:nvSpPr>
        <p:spPr bwMode="auto">
          <a:xfrm>
            <a:off x="1163638" y="4027488"/>
            <a:ext cx="7962900" cy="2208212"/>
          </a:xfrm>
          <a:prstGeom prst="rect">
            <a:avLst/>
          </a:prstGeom>
          <a:noFill/>
          <a:ln w="9525">
            <a:noFill/>
            <a:miter lim="800000"/>
            <a:headEnd/>
            <a:tailEnd/>
          </a:ln>
        </p:spPr>
        <p:txBody>
          <a:bodyPr lIns="101750" tIns="50877" rIns="101750" bIns="50877">
            <a:spAutoFit/>
          </a:bodyPr>
          <a:lstStyle/>
          <a:p>
            <a:pPr algn="ctr" defTabSz="1019175">
              <a:lnSpc>
                <a:spcPct val="90000"/>
              </a:lnSpc>
            </a:pPr>
            <a:r>
              <a:rPr lang="en-US" sz="2400">
                <a:latin typeface="Arial" pitchFamily="34" charset="0"/>
              </a:rPr>
              <a:t>September 7, 2011</a:t>
            </a:r>
          </a:p>
          <a:p>
            <a:pPr algn="ctr" defTabSz="1019175">
              <a:lnSpc>
                <a:spcPct val="90000"/>
              </a:lnSpc>
            </a:pPr>
            <a:endParaRPr lang="en-US" sz="2200">
              <a:latin typeface="Arial" pitchFamily="34" charset="0"/>
            </a:endParaRPr>
          </a:p>
          <a:p>
            <a:pPr algn="ctr" defTabSz="1019175">
              <a:lnSpc>
                <a:spcPct val="90000"/>
              </a:lnSpc>
            </a:pPr>
            <a:endParaRPr lang="en-US" b="1">
              <a:latin typeface="Arial" pitchFamily="34" charset="0"/>
            </a:endParaRPr>
          </a:p>
          <a:p>
            <a:pPr algn="ctr" defTabSz="1019175">
              <a:lnSpc>
                <a:spcPct val="90000"/>
              </a:lnSpc>
            </a:pPr>
            <a:r>
              <a:rPr lang="en-US" sz="2000">
                <a:latin typeface="Arial" pitchFamily="34" charset="0"/>
              </a:rPr>
              <a:t>Clifford Goodman, PhD</a:t>
            </a:r>
          </a:p>
          <a:p>
            <a:pPr algn="ctr" defTabSz="1019175">
              <a:lnSpc>
                <a:spcPct val="90000"/>
              </a:lnSpc>
            </a:pPr>
            <a:r>
              <a:rPr lang="en-US" sz="2000">
                <a:latin typeface="Arial" pitchFamily="34" charset="0"/>
              </a:rPr>
              <a:t>The Lewin Group</a:t>
            </a:r>
          </a:p>
          <a:p>
            <a:pPr algn="ctr" defTabSz="1019175">
              <a:lnSpc>
                <a:spcPct val="90000"/>
              </a:lnSpc>
            </a:pPr>
            <a:r>
              <a:rPr lang="en-US" sz="2000">
                <a:latin typeface="Arial" pitchFamily="34" charset="0"/>
              </a:rPr>
              <a:t>Falls Church, Virginia  USA</a:t>
            </a:r>
          </a:p>
          <a:p>
            <a:pPr algn="ctr" defTabSz="1019175">
              <a:lnSpc>
                <a:spcPct val="90000"/>
              </a:lnSpc>
            </a:pPr>
            <a:r>
              <a:rPr lang="en-US" sz="2000">
                <a:latin typeface="Arial" pitchFamily="34" charset="0"/>
              </a:rPr>
              <a:t>clifford.goodman@lewin.com</a:t>
            </a:r>
            <a:endParaRPr lang="en-US" sz="2000"/>
          </a:p>
        </p:txBody>
      </p:sp>
      <p:sp>
        <p:nvSpPr>
          <p:cNvPr id="56325"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4389D360-DE8E-4613-B826-37FEC1AE4387}" type="slidenum">
              <a:rPr lang="en-US" smtClean="0"/>
              <a:pPr/>
              <a:t>50</a:t>
            </a:fld>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E08925F5-3CA2-4220-AE68-8C47370CBB3D}" type="slidenum">
              <a:rPr lang="en-US" smtClean="0"/>
              <a:pPr/>
              <a:t>6</a:t>
            </a:fld>
            <a:r>
              <a:rPr lang="en-US" smtClean="0">
                <a:latin typeface="Times New Roman" pitchFamily="18" charset="0"/>
              </a:rPr>
              <a:t> </a:t>
            </a:r>
          </a:p>
        </p:txBody>
      </p:sp>
      <p:sp>
        <p:nvSpPr>
          <p:cNvPr id="11267" name="Rectangle 2"/>
          <p:cNvSpPr>
            <a:spLocks noGrp="1" noChangeArrowheads="1"/>
          </p:cNvSpPr>
          <p:nvPr>
            <p:ph type="title"/>
          </p:nvPr>
        </p:nvSpPr>
        <p:spPr>
          <a:xfrm>
            <a:off x="755650" y="396875"/>
            <a:ext cx="8547100" cy="855663"/>
          </a:xfrm>
        </p:spPr>
        <p:txBody>
          <a:bodyPr/>
          <a:lstStyle/>
          <a:p>
            <a:pPr algn="l"/>
            <a:r>
              <a:rPr lang="en-US" sz="3000" smtClean="0">
                <a:solidFill>
                  <a:schemeClr val="accent2"/>
                </a:solidFill>
              </a:rPr>
              <a:t>Measuring Efficacy/Effectiveness</a:t>
            </a:r>
            <a:endParaRPr lang="en-US" sz="3000" smtClean="0"/>
          </a:p>
        </p:txBody>
      </p:sp>
      <p:sp>
        <p:nvSpPr>
          <p:cNvPr id="6148" name="Rectangle 3"/>
          <p:cNvSpPr>
            <a:spLocks noGrp="1" noChangeArrowheads="1"/>
          </p:cNvSpPr>
          <p:nvPr>
            <p:ph type="body" idx="1"/>
          </p:nvPr>
        </p:nvSpPr>
        <p:spPr>
          <a:xfrm>
            <a:off x="755650" y="1233488"/>
            <a:ext cx="8547100" cy="6029325"/>
          </a:xfrm>
        </p:spPr>
        <p:txBody>
          <a:bodyPr/>
          <a:lstStyle/>
          <a:p>
            <a:pPr marL="424510" indent="-424510" defTabSz="1135565">
              <a:spcBef>
                <a:spcPct val="0"/>
              </a:spcBef>
              <a:spcAft>
                <a:spcPts val="500"/>
              </a:spcAft>
              <a:defRPr/>
            </a:pPr>
            <a:r>
              <a:rPr lang="en-US" sz="2300" dirty="0" smtClean="0"/>
              <a:t>Health outcomes/endpoints (“benefits” and “harms”)</a:t>
            </a:r>
          </a:p>
          <a:p>
            <a:pPr marL="921541" lvl="1" indent="-355528" defTabSz="1135565">
              <a:spcBef>
                <a:spcPct val="0"/>
              </a:spcBef>
              <a:spcAft>
                <a:spcPts val="500"/>
              </a:spcAft>
              <a:buFont typeface="Wingdings" pitchFamily="2" charset="2"/>
              <a:buChar char="Ø"/>
              <a:defRPr/>
            </a:pPr>
            <a:r>
              <a:rPr lang="en-US" sz="2200" dirty="0" smtClean="0"/>
              <a:t>mortality</a:t>
            </a:r>
          </a:p>
          <a:p>
            <a:pPr marL="921541" lvl="1" indent="-355528" defTabSz="1135565">
              <a:spcBef>
                <a:spcPct val="0"/>
              </a:spcBef>
              <a:spcAft>
                <a:spcPts val="500"/>
              </a:spcAft>
              <a:buFont typeface="Wingdings" pitchFamily="2" charset="2"/>
              <a:buChar char="Ø"/>
              <a:defRPr/>
            </a:pPr>
            <a:r>
              <a:rPr lang="en-US" sz="2200" dirty="0" smtClean="0"/>
              <a:t>morbidity</a:t>
            </a:r>
          </a:p>
          <a:p>
            <a:pPr marL="921541" lvl="1" indent="-355528" defTabSz="1135565">
              <a:spcBef>
                <a:spcPct val="0"/>
              </a:spcBef>
              <a:spcAft>
                <a:spcPts val="500"/>
              </a:spcAft>
              <a:buFont typeface="Wingdings" pitchFamily="2" charset="2"/>
              <a:buChar char="Ø"/>
              <a:defRPr/>
            </a:pPr>
            <a:r>
              <a:rPr lang="en-US" sz="2200" dirty="0" smtClean="0"/>
              <a:t>adverse events</a:t>
            </a:r>
          </a:p>
          <a:p>
            <a:pPr marL="424510" indent="-424510" defTabSz="1135565">
              <a:spcBef>
                <a:spcPct val="0"/>
              </a:spcBef>
              <a:spcAft>
                <a:spcPts val="500"/>
              </a:spcAft>
              <a:defRPr/>
            </a:pPr>
            <a:r>
              <a:rPr lang="en-US" sz="2300" dirty="0" smtClean="0"/>
              <a:t>Quality of life, also:</a:t>
            </a:r>
          </a:p>
          <a:p>
            <a:pPr marL="921541" lvl="1" indent="-355528" defTabSz="1135565">
              <a:spcBef>
                <a:spcPct val="0"/>
              </a:spcBef>
              <a:spcAft>
                <a:spcPts val="500"/>
              </a:spcAft>
              <a:buFont typeface="Wingdings" pitchFamily="2" charset="2"/>
              <a:buChar char="Ø"/>
              <a:defRPr/>
            </a:pPr>
            <a:r>
              <a:rPr lang="en-US" sz="2200" dirty="0" smtClean="0"/>
              <a:t>functional status</a:t>
            </a:r>
          </a:p>
          <a:p>
            <a:pPr marL="921541" lvl="1" indent="-355528" defTabSz="1135565">
              <a:spcBef>
                <a:spcPct val="0"/>
              </a:spcBef>
              <a:spcAft>
                <a:spcPts val="500"/>
              </a:spcAft>
              <a:buFont typeface="Wingdings" pitchFamily="2" charset="2"/>
              <a:buChar char="Ø"/>
              <a:defRPr/>
            </a:pPr>
            <a:r>
              <a:rPr lang="en-US" sz="2200" dirty="0" smtClean="0"/>
              <a:t>patient satisfaction</a:t>
            </a:r>
          </a:p>
          <a:p>
            <a:pPr marL="424510" indent="-424510" defTabSz="1135565">
              <a:spcBef>
                <a:spcPct val="0"/>
              </a:spcBef>
              <a:spcAft>
                <a:spcPts val="500"/>
              </a:spcAft>
              <a:defRPr/>
            </a:pPr>
            <a:r>
              <a:rPr lang="en-US" sz="2300" dirty="0" smtClean="0"/>
              <a:t>Intermediate (including surrogate*) endpoints</a:t>
            </a:r>
          </a:p>
          <a:p>
            <a:pPr marL="921541" lvl="1" indent="-355528" defTabSz="1135565">
              <a:spcBef>
                <a:spcPct val="0"/>
              </a:spcBef>
              <a:spcAft>
                <a:spcPts val="500"/>
              </a:spcAft>
              <a:buFont typeface="Wingdings" pitchFamily="2" charset="2"/>
              <a:buChar char="Ø"/>
              <a:defRPr/>
            </a:pPr>
            <a:r>
              <a:rPr lang="en-US" sz="2200" dirty="0" smtClean="0"/>
              <a:t>e.g., blood pressure, lab values, EKG, (“biomarkers”)</a:t>
            </a:r>
          </a:p>
          <a:p>
            <a:pPr marL="424510" indent="-424510" defTabSz="1135565">
              <a:spcBef>
                <a:spcPct val="0"/>
              </a:spcBef>
              <a:spcAft>
                <a:spcPts val="500"/>
              </a:spcAft>
              <a:defRPr/>
            </a:pPr>
            <a:r>
              <a:rPr lang="en-US" sz="2300" dirty="0" smtClean="0"/>
              <a:t>Accuracy of tests (screening, diagnosis, monitoring)</a:t>
            </a:r>
          </a:p>
          <a:p>
            <a:pPr marL="921541" lvl="1" indent="-355528" defTabSz="1135565">
              <a:spcBef>
                <a:spcPct val="0"/>
              </a:spcBef>
              <a:spcAft>
                <a:spcPts val="500"/>
              </a:spcAft>
              <a:buFont typeface="Wingdings" pitchFamily="2" charset="2"/>
              <a:buChar char="Ø"/>
              <a:defRPr/>
            </a:pPr>
            <a:r>
              <a:rPr lang="en-US" sz="2200" dirty="0" smtClean="0"/>
              <a:t>sensitivity</a:t>
            </a:r>
          </a:p>
          <a:p>
            <a:pPr marL="921541" lvl="1" indent="-355528" defTabSz="1135565">
              <a:spcBef>
                <a:spcPct val="0"/>
              </a:spcBef>
              <a:spcAft>
                <a:spcPts val="500"/>
              </a:spcAft>
              <a:buFont typeface="Wingdings" pitchFamily="2" charset="2"/>
              <a:buChar char="Ø"/>
              <a:defRPr/>
            </a:pPr>
            <a:r>
              <a:rPr lang="en-US" sz="2200" dirty="0" smtClean="0"/>
              <a:t>specificity</a:t>
            </a:r>
          </a:p>
          <a:p>
            <a:pPr marL="921541" lvl="1" indent="-355528" defTabSz="1135565">
              <a:spcBef>
                <a:spcPct val="0"/>
              </a:spcBef>
              <a:spcAft>
                <a:spcPts val="500"/>
              </a:spcAft>
              <a:buFont typeface="Wingdings" pitchFamily="2" charset="2"/>
              <a:buChar char="Ø"/>
              <a:defRPr/>
            </a:pPr>
            <a:r>
              <a:rPr lang="en-US" sz="2200" dirty="0" smtClean="0"/>
              <a:t>predictive value positive, negative</a:t>
            </a:r>
          </a:p>
          <a:p>
            <a:pPr marL="0" indent="0">
              <a:lnSpc>
                <a:spcPct val="80000"/>
              </a:lnSpc>
              <a:spcBef>
                <a:spcPts val="1200"/>
              </a:spcBef>
              <a:spcAft>
                <a:spcPct val="20000"/>
              </a:spcAft>
              <a:buClr>
                <a:schemeClr val="tx1"/>
              </a:buClr>
              <a:buFontTx/>
              <a:buNone/>
              <a:defRPr/>
            </a:pPr>
            <a:r>
              <a:rPr lang="en-US" sz="2200" dirty="0" smtClean="0"/>
              <a:t>*</a:t>
            </a:r>
            <a:r>
              <a:rPr lang="en-US" dirty="0" smtClean="0"/>
              <a:t>True surrogate: highly, reliably predictive of health outcomes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10FF88FB-74FF-4724-813F-8507CCF434AB}" type="slidenum">
              <a:rPr lang="en-US" sz="1600">
                <a:latin typeface="Arial" pitchFamily="34" charset="0"/>
              </a:rPr>
              <a:pPr algn="r" defTabSz="1019175"/>
              <a:t>7</a:t>
            </a:fld>
            <a:r>
              <a:rPr lang="en-US" sz="1600"/>
              <a:t> </a:t>
            </a:r>
          </a:p>
        </p:txBody>
      </p:sp>
      <p:sp>
        <p:nvSpPr>
          <p:cNvPr id="12291" name="Rectangle 2"/>
          <p:cNvSpPr>
            <a:spLocks noGrp="1" noChangeArrowheads="1"/>
          </p:cNvSpPr>
          <p:nvPr>
            <p:ph type="title"/>
          </p:nvPr>
        </p:nvSpPr>
        <p:spPr>
          <a:xfrm>
            <a:off x="755650" y="622300"/>
            <a:ext cx="8547100" cy="904875"/>
          </a:xfrm>
        </p:spPr>
        <p:txBody>
          <a:bodyPr/>
          <a:lstStyle/>
          <a:p>
            <a:pPr algn="l"/>
            <a:r>
              <a:rPr lang="en-US" sz="3000" smtClean="0">
                <a:solidFill>
                  <a:schemeClr val="accent2"/>
                </a:solidFill>
              </a:rPr>
              <a:t>Three Main Groups Of Methods</a:t>
            </a:r>
            <a:endParaRPr lang="en-US" sz="3000" smtClean="0"/>
          </a:p>
        </p:txBody>
      </p:sp>
      <p:sp>
        <p:nvSpPr>
          <p:cNvPr id="12292" name="Rectangle 3"/>
          <p:cNvSpPr>
            <a:spLocks noGrp="1" noChangeArrowheads="1"/>
          </p:cNvSpPr>
          <p:nvPr>
            <p:ph type="body" idx="1"/>
          </p:nvPr>
        </p:nvSpPr>
        <p:spPr>
          <a:xfrm>
            <a:off x="760413" y="1679575"/>
            <a:ext cx="8547100" cy="5051425"/>
          </a:xfrm>
        </p:spPr>
        <p:txBody>
          <a:bodyPr/>
          <a:lstStyle/>
          <a:p>
            <a:r>
              <a:rPr lang="en-US" sz="2400" smtClean="0"/>
              <a:t>Primary data collection</a:t>
            </a:r>
          </a:p>
          <a:p>
            <a:pPr lvl="1">
              <a:buFont typeface="Wingdings" pitchFamily="2" charset="2"/>
              <a:buChar char="Ø"/>
            </a:pPr>
            <a:r>
              <a:rPr lang="en-US" sz="2400" smtClean="0"/>
              <a:t>Collect original data, for example, using clinical trials or observational studies (prospective or retrospective)</a:t>
            </a:r>
            <a:br>
              <a:rPr lang="en-US" sz="2400" smtClean="0"/>
            </a:br>
            <a:endParaRPr lang="en-US" sz="800" smtClean="0"/>
          </a:p>
          <a:p>
            <a:r>
              <a:rPr lang="en-US" sz="2400" smtClean="0"/>
              <a:t>Secondary / integrative analyses</a:t>
            </a:r>
          </a:p>
          <a:p>
            <a:pPr lvl="1">
              <a:buFont typeface="Wingdings" pitchFamily="2" charset="2"/>
              <a:buChar char="Ø"/>
            </a:pPr>
            <a:r>
              <a:rPr lang="en-US" sz="2400" smtClean="0"/>
              <a:t>Combine (synthesize or integrate) data from existing sources</a:t>
            </a:r>
          </a:p>
          <a:p>
            <a:pPr>
              <a:buFontTx/>
              <a:buNone/>
            </a:pPr>
            <a:endParaRPr lang="en-US" sz="800" smtClean="0"/>
          </a:p>
          <a:p>
            <a:r>
              <a:rPr lang="en-US" sz="2400" smtClean="0"/>
              <a:t>Economic analyses</a:t>
            </a:r>
          </a:p>
          <a:p>
            <a:pPr lvl="1">
              <a:buFont typeface="Wingdings" pitchFamily="2" charset="2"/>
              <a:buChar char="Ø"/>
            </a:pPr>
            <a:r>
              <a:rPr lang="en-US" sz="2400" smtClean="0"/>
              <a:t>Weighing costs and benefits (outcomes or other results)</a:t>
            </a:r>
          </a:p>
        </p:txBody>
      </p:sp>
      <p:sp>
        <p:nvSpPr>
          <p:cNvPr id="12293"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24547492-2ADC-4203-8789-B9F902EE3614}" type="slidenum">
              <a:rPr lang="en-US" smtClean="0"/>
              <a:pPr/>
              <a:t>7</a:t>
            </a:fld>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txBox="1">
            <a:spLocks noGrp="1"/>
          </p:cNvSpPr>
          <p:nvPr/>
        </p:nvSpPr>
        <p:spPr bwMode="auto">
          <a:xfrm>
            <a:off x="7207250" y="7080250"/>
            <a:ext cx="2095500" cy="520700"/>
          </a:xfrm>
          <a:prstGeom prst="rect">
            <a:avLst/>
          </a:prstGeom>
          <a:noFill/>
          <a:ln w="9525">
            <a:noFill/>
            <a:miter lim="800000"/>
            <a:headEnd/>
            <a:tailEnd/>
          </a:ln>
        </p:spPr>
        <p:txBody>
          <a:bodyPr lIns="101750" tIns="50877" rIns="101750" bIns="50877"/>
          <a:lstStyle/>
          <a:p>
            <a:pPr algn="r" defTabSz="1019175"/>
            <a:r>
              <a:rPr lang="en-US" sz="1600"/>
              <a:t> </a:t>
            </a:r>
            <a:fld id="{9396ECC7-F804-4588-A826-7460A32E0FB3}" type="slidenum">
              <a:rPr lang="en-US" sz="1600">
                <a:latin typeface="Arial" pitchFamily="34" charset="0"/>
              </a:rPr>
              <a:pPr algn="r" defTabSz="1019175"/>
              <a:t>8</a:t>
            </a:fld>
            <a:r>
              <a:rPr lang="en-US" sz="1600"/>
              <a:t> </a:t>
            </a:r>
          </a:p>
        </p:txBody>
      </p:sp>
      <p:sp>
        <p:nvSpPr>
          <p:cNvPr id="13315" name="Rectangle 2"/>
          <p:cNvSpPr>
            <a:spLocks noGrp="1" noChangeArrowheads="1"/>
          </p:cNvSpPr>
          <p:nvPr>
            <p:ph type="title"/>
          </p:nvPr>
        </p:nvSpPr>
        <p:spPr>
          <a:xfrm>
            <a:off x="755650" y="622300"/>
            <a:ext cx="8547100" cy="904875"/>
          </a:xfrm>
        </p:spPr>
        <p:txBody>
          <a:bodyPr/>
          <a:lstStyle/>
          <a:p>
            <a:pPr algn="l"/>
            <a:r>
              <a:rPr lang="en-US" sz="3000" smtClean="0">
                <a:solidFill>
                  <a:schemeClr val="accent2"/>
                </a:solidFill>
              </a:rPr>
              <a:t>Why Comparative Effectiveness Research?</a:t>
            </a:r>
            <a:endParaRPr lang="en-US" sz="3000" smtClean="0"/>
          </a:p>
        </p:txBody>
      </p:sp>
      <p:sp>
        <p:nvSpPr>
          <p:cNvPr id="11268" name="Rectangle 3"/>
          <p:cNvSpPr>
            <a:spLocks noGrp="1" noChangeArrowheads="1"/>
          </p:cNvSpPr>
          <p:nvPr>
            <p:ph type="body" idx="1"/>
          </p:nvPr>
        </p:nvSpPr>
        <p:spPr>
          <a:xfrm>
            <a:off x="760413" y="1552575"/>
            <a:ext cx="8547100" cy="5051425"/>
          </a:xfrm>
        </p:spPr>
        <p:txBody>
          <a:bodyPr/>
          <a:lstStyle/>
          <a:p>
            <a:pPr>
              <a:buClr>
                <a:schemeClr val="tx1"/>
              </a:buClr>
              <a:defRPr/>
            </a:pPr>
            <a:r>
              <a:rPr lang="en-US" sz="2200" dirty="0" smtClean="0"/>
              <a:t>Evidence of inappropriate use of health care technologies, including over-use, under-use, and improper use</a:t>
            </a:r>
          </a:p>
          <a:p>
            <a:pPr>
              <a:buClr>
                <a:schemeClr val="tx1"/>
              </a:buClr>
              <a:defRPr/>
            </a:pPr>
            <a:r>
              <a:rPr lang="en-US" sz="2200" dirty="0" smtClean="0"/>
              <a:t>Evidence of large variations in practice</a:t>
            </a:r>
          </a:p>
          <a:p>
            <a:pPr>
              <a:buClr>
                <a:schemeClr val="tx1"/>
              </a:buClr>
              <a:defRPr/>
            </a:pPr>
            <a:r>
              <a:rPr lang="en-US" sz="2200" dirty="0" smtClean="0"/>
              <a:t>Evidence for FDA market approval/clearance often not sufficient to support clinical and policy decisions; typically:</a:t>
            </a:r>
          </a:p>
          <a:p>
            <a:pPr lvl="1">
              <a:buClr>
                <a:schemeClr val="tx1"/>
              </a:buClr>
              <a:defRPr/>
            </a:pPr>
            <a:r>
              <a:rPr lang="en-US" dirty="0" smtClean="0">
                <a:cs typeface="Arial" pitchFamily="34" charset="0"/>
              </a:rPr>
              <a:t>More about efficacy than effectiveness</a:t>
            </a:r>
          </a:p>
          <a:p>
            <a:pPr lvl="1">
              <a:buClr>
                <a:schemeClr val="tx1"/>
              </a:buClr>
              <a:defRPr/>
            </a:pPr>
            <a:r>
              <a:rPr lang="en-US" dirty="0" smtClean="0">
                <a:cs typeface="Arial" pitchFamily="34" charset="0"/>
              </a:rPr>
              <a:t>Excludes priority populations (elderly, multiple co-morbidities, etc.), active comparator, and ability to conduct subgroup analyses</a:t>
            </a:r>
            <a:endParaRPr lang="en-US" dirty="0" smtClean="0"/>
          </a:p>
          <a:p>
            <a:pPr>
              <a:buClr>
                <a:schemeClr val="tx1"/>
              </a:buClr>
              <a:defRPr/>
            </a:pPr>
            <a:r>
              <a:rPr lang="en-US" sz="2200" dirty="0" smtClean="0"/>
              <a:t>Inconsistent, insufficiently rigorous evidence for many technologies not regulated by FDA (e.g., surgical procedures)</a:t>
            </a:r>
          </a:p>
          <a:p>
            <a:pPr>
              <a:buClr>
                <a:schemeClr val="tx1"/>
              </a:buClr>
              <a:defRPr/>
            </a:pPr>
            <a:r>
              <a:rPr lang="en-US" sz="2200" dirty="0" smtClean="0"/>
              <a:t>Lack of evidence on “head-to-head” comparisons of alternative interventions for particular health problems</a:t>
            </a:r>
          </a:p>
          <a:p>
            <a:pPr>
              <a:buClr>
                <a:schemeClr val="tx1"/>
              </a:buClr>
              <a:defRPr/>
            </a:pPr>
            <a:r>
              <a:rPr lang="en-US" sz="2200" dirty="0" smtClean="0"/>
              <a:t>Lack of evidence in “real-world” practice (efficacy vs. effectiveness)</a:t>
            </a:r>
          </a:p>
          <a:p>
            <a:pPr>
              <a:spcAft>
                <a:spcPct val="20000"/>
              </a:spcAft>
              <a:buClr>
                <a:schemeClr val="tx1"/>
              </a:buClr>
              <a:defRPr/>
            </a:pPr>
            <a:r>
              <a:rPr lang="en-US" sz="2200" dirty="0" smtClean="0"/>
              <a:t>Continued rapid increases in health care costs</a:t>
            </a:r>
          </a:p>
          <a:p>
            <a:pPr marL="0" indent="0">
              <a:buFontTx/>
              <a:buNone/>
              <a:defRPr/>
            </a:pPr>
            <a:endParaRPr lang="en-US" sz="2400" dirty="0" smtClean="0"/>
          </a:p>
        </p:txBody>
      </p:sp>
      <p:sp>
        <p:nvSpPr>
          <p:cNvPr id="13317" name="Slide Number Placeholder 1"/>
          <p:cNvSpPr>
            <a:spLocks noGrp="1"/>
          </p:cNvSpPr>
          <p:nvPr>
            <p:ph type="sldNum" sz="quarter" idx="10"/>
          </p:nvPr>
        </p:nvSpPr>
        <p:spPr>
          <a:noFill/>
          <a:ln>
            <a:miter lim="800000"/>
            <a:headEnd/>
            <a:tailEnd/>
          </a:ln>
        </p:spPr>
        <p:txBody>
          <a:bodyPr/>
          <a:lstStyle/>
          <a:p>
            <a:r>
              <a:rPr lang="en-US" smtClean="0">
                <a:latin typeface="Times New Roman" pitchFamily="18" charset="0"/>
              </a:rPr>
              <a:t> </a:t>
            </a:r>
            <a:fld id="{81B46377-2D7B-41FA-BB32-5FAE7FD30D0C}" type="slidenum">
              <a:rPr lang="en-US" smtClean="0"/>
              <a:pPr/>
              <a:t>8</a:t>
            </a:fld>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03238" y="346075"/>
            <a:ext cx="9051925" cy="806450"/>
          </a:xfrm>
        </p:spPr>
        <p:txBody>
          <a:bodyPr/>
          <a:lstStyle/>
          <a:p>
            <a:r>
              <a:rPr lang="en-US" sz="2400" smtClean="0">
                <a:solidFill>
                  <a:schemeClr val="accent2"/>
                </a:solidFill>
              </a:rPr>
              <a:t>Strength of Evidence Summary for Radiation Treatments of Clinically Localized Prostate Cancer</a:t>
            </a:r>
          </a:p>
        </p:txBody>
      </p:sp>
      <p:graphicFrame>
        <p:nvGraphicFramePr>
          <p:cNvPr id="5" name="Content Placeholder 4"/>
          <p:cNvGraphicFramePr>
            <a:graphicFrameLocks noGrp="1"/>
          </p:cNvGraphicFramePr>
          <p:nvPr>
            <p:ph idx="1"/>
          </p:nvPr>
        </p:nvGraphicFramePr>
        <p:xfrm>
          <a:off x="417513" y="1223963"/>
          <a:ext cx="9305925" cy="4568825"/>
        </p:xfrm>
        <a:graphic>
          <a:graphicData uri="http://schemas.openxmlformats.org/drawingml/2006/table">
            <a:tbl>
              <a:tblPr firstRow="1" bandRow="1">
                <a:tableStyleId>{5C22544A-7EE6-4342-B048-85BDC9FD1C3A}</a:tableStyleId>
              </a:tblPr>
              <a:tblGrid>
                <a:gridCol w="2119789"/>
                <a:gridCol w="2948158"/>
                <a:gridCol w="2230346"/>
                <a:gridCol w="2007632"/>
              </a:tblGrid>
              <a:tr h="606043">
                <a:tc>
                  <a:txBody>
                    <a:bodyPr/>
                    <a:lstStyle/>
                    <a:p>
                      <a:r>
                        <a:rPr lang="en-US" sz="1600" dirty="0" smtClean="0">
                          <a:solidFill>
                            <a:schemeClr val="tx1"/>
                          </a:solidFill>
                        </a:rPr>
                        <a:t>Comparisons</a:t>
                      </a:r>
                      <a:endParaRPr lang="en-US" sz="1600" dirty="0">
                        <a:solidFill>
                          <a:schemeClr val="tx1"/>
                        </a:solidFill>
                      </a:endParaRPr>
                    </a:p>
                  </a:txBody>
                  <a:tcPr marL="100584" marR="100584" marT="51812" marB="51812" anchor="ctr">
                    <a:solidFill>
                      <a:schemeClr val="accent2">
                        <a:lumMod val="20000"/>
                        <a:lumOff val="80000"/>
                      </a:schemeClr>
                    </a:solidFill>
                  </a:tcPr>
                </a:tc>
                <a:tc>
                  <a:txBody>
                    <a:bodyPr/>
                    <a:lstStyle/>
                    <a:p>
                      <a:pPr algn="ctr"/>
                      <a:r>
                        <a:rPr lang="en-US" sz="1600" dirty="0" smtClean="0">
                          <a:solidFill>
                            <a:schemeClr val="tx1"/>
                          </a:solidFill>
                        </a:rPr>
                        <a:t>Freedom</a:t>
                      </a:r>
                      <a:r>
                        <a:rPr lang="en-US" sz="1600" baseline="0" dirty="0" smtClean="0">
                          <a:solidFill>
                            <a:schemeClr val="tx1"/>
                          </a:solidFill>
                        </a:rPr>
                        <a:t> from biochemical (PSA) failure</a:t>
                      </a:r>
                      <a:endParaRPr lang="en-US" sz="1600" dirty="0">
                        <a:solidFill>
                          <a:schemeClr val="tx1"/>
                        </a:solidFill>
                      </a:endParaRPr>
                    </a:p>
                  </a:txBody>
                  <a:tcPr marL="100584" marR="100584" marT="51812" marB="51812">
                    <a:solidFill>
                      <a:schemeClr val="accent2">
                        <a:lumMod val="20000"/>
                        <a:lumOff val="80000"/>
                      </a:schemeClr>
                    </a:solidFill>
                  </a:tcPr>
                </a:tc>
                <a:tc>
                  <a:txBody>
                    <a:bodyPr/>
                    <a:lstStyle/>
                    <a:p>
                      <a:pPr algn="ctr"/>
                      <a:r>
                        <a:rPr lang="en-US" sz="1600" dirty="0" smtClean="0">
                          <a:solidFill>
                            <a:schemeClr val="tx1"/>
                          </a:solidFill>
                        </a:rPr>
                        <a:t>Disease specific survival</a:t>
                      </a:r>
                      <a:endParaRPr lang="en-US" sz="1600" dirty="0">
                        <a:solidFill>
                          <a:schemeClr val="tx1"/>
                        </a:solidFill>
                      </a:endParaRPr>
                    </a:p>
                  </a:txBody>
                  <a:tcPr marL="100584" marR="100584" marT="51812" marB="51812">
                    <a:solidFill>
                      <a:schemeClr val="accent2">
                        <a:lumMod val="20000"/>
                        <a:lumOff val="80000"/>
                      </a:schemeClr>
                    </a:solidFill>
                  </a:tcPr>
                </a:tc>
                <a:tc>
                  <a:txBody>
                    <a:bodyPr/>
                    <a:lstStyle/>
                    <a:p>
                      <a:pPr algn="ctr"/>
                      <a:r>
                        <a:rPr lang="en-US" sz="1600" dirty="0" smtClean="0">
                          <a:solidFill>
                            <a:schemeClr val="tx1"/>
                          </a:solidFill>
                        </a:rPr>
                        <a:t>GU/GI</a:t>
                      </a:r>
                      <a:r>
                        <a:rPr lang="en-US" sz="1600" baseline="0" dirty="0" smtClean="0">
                          <a:solidFill>
                            <a:schemeClr val="tx1"/>
                          </a:solidFill>
                        </a:rPr>
                        <a:t> Toxicity</a:t>
                      </a:r>
                      <a:endParaRPr lang="en-US" sz="1600" dirty="0">
                        <a:solidFill>
                          <a:schemeClr val="tx1"/>
                        </a:solidFill>
                      </a:endParaRPr>
                    </a:p>
                  </a:txBody>
                  <a:tcPr marL="100584" marR="100584" marT="51812" marB="51812" anchor="ctr">
                    <a:solidFill>
                      <a:schemeClr val="accent2">
                        <a:lumMod val="20000"/>
                        <a:lumOff val="80000"/>
                      </a:schemeClr>
                    </a:solidFill>
                  </a:tcPr>
                </a:tc>
              </a:tr>
              <a:tr h="394003">
                <a:tc>
                  <a:txBody>
                    <a:bodyPr/>
                    <a:lstStyle/>
                    <a:p>
                      <a:r>
                        <a:rPr lang="en-US" sz="1600" b="0" dirty="0" smtClean="0"/>
                        <a:t>RT vs NT</a:t>
                      </a:r>
                      <a:endParaRPr lang="en-US" sz="1600" b="0" dirty="0"/>
                    </a:p>
                  </a:txBody>
                  <a:tcPr marL="100584" marR="100584" marT="51812" marB="51812">
                    <a:solidFill>
                      <a:schemeClr val="accent2">
                        <a:lumMod val="40000"/>
                        <a:lumOff val="60000"/>
                      </a:schemeClr>
                    </a:solidFill>
                  </a:tcPr>
                </a:tc>
                <a:tc>
                  <a:txBody>
                    <a:bodyPr/>
                    <a:lstStyle/>
                    <a:p>
                      <a:pPr algn="ct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a</a:t>
                      </a:r>
                      <a:endParaRPr lang="en-US" sz="1600" i="0" dirty="0"/>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b</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c</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40000"/>
                        <a:lumOff val="60000"/>
                      </a:schemeClr>
                    </a:solidFill>
                  </a:tcPr>
                </a:tc>
              </a:tr>
              <a:tr h="356125">
                <a:tc>
                  <a:txBody>
                    <a:bodyPr/>
                    <a:lstStyle/>
                    <a:p>
                      <a:r>
                        <a:rPr lang="en-US" sz="1600" b="0" dirty="0" smtClean="0"/>
                        <a:t>SBRT vs EBRT</a:t>
                      </a:r>
                      <a:endParaRPr lang="en-US" sz="1600" b="0" dirty="0"/>
                    </a:p>
                  </a:txBody>
                  <a:tcPr marL="100584" marR="100584" marT="51812" marB="51812">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a</a:t>
                      </a:r>
                      <a:endParaRPr lang="en-US" sz="1600" i="0" dirty="0"/>
                    </a:p>
                  </a:txBody>
                  <a:tcPr marL="100584" marR="100584" marT="51812" marB="51812">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a</a:t>
                      </a:r>
                      <a:endParaRPr lang="en-US" sz="1600" i="0" dirty="0"/>
                    </a:p>
                  </a:txBody>
                  <a:tcPr marL="100584" marR="100584" marT="51812" marB="51812">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a</a:t>
                      </a:r>
                      <a:endParaRPr lang="en-US" sz="1600" i="0" dirty="0"/>
                    </a:p>
                  </a:txBody>
                  <a:tcPr marL="100584" marR="100584" marT="51812" marB="51812">
                    <a:solidFill>
                      <a:schemeClr val="accent2">
                        <a:lumMod val="20000"/>
                        <a:lumOff val="80000"/>
                      </a:schemeClr>
                    </a:solidFill>
                  </a:tcPr>
                </a:tc>
              </a:tr>
              <a:tr h="363654">
                <a:tc>
                  <a:txBody>
                    <a:bodyPr/>
                    <a:lstStyle/>
                    <a:p>
                      <a:r>
                        <a:rPr lang="en-US" sz="1600" b="0" dirty="0" smtClean="0"/>
                        <a:t>SBRT vs HDRBT</a:t>
                      </a:r>
                      <a:endParaRPr lang="en-US" sz="1600" b="0" dirty="0"/>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a</a:t>
                      </a:r>
                      <a:endParaRPr lang="en-US" sz="1600" i="0" dirty="0"/>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a</a:t>
                      </a:r>
                      <a:endParaRPr lang="en-US" sz="1600" i="0" dirty="0"/>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a</a:t>
                      </a:r>
                      <a:endParaRPr lang="en-US" sz="1600" i="0" dirty="0"/>
                    </a:p>
                  </a:txBody>
                  <a:tcPr marL="100584" marR="100584" marT="51812" marB="51812">
                    <a:solidFill>
                      <a:schemeClr val="accent2">
                        <a:lumMod val="40000"/>
                        <a:lumOff val="60000"/>
                      </a:schemeClr>
                    </a:solidFill>
                  </a:tcPr>
                </a:tc>
              </a:tr>
              <a:tr h="356125">
                <a:tc>
                  <a:txBody>
                    <a:bodyPr/>
                    <a:lstStyle/>
                    <a:p>
                      <a:r>
                        <a:rPr lang="en-US" sz="1600" b="0" dirty="0" smtClean="0"/>
                        <a:t>SBRT vs LDRBT</a:t>
                      </a:r>
                      <a:endParaRPr lang="en-US" sz="1600" b="0" dirty="0"/>
                    </a:p>
                  </a:txBody>
                  <a:tcPr marL="100584" marR="100584" marT="51812" marB="51812">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a</a:t>
                      </a:r>
                      <a:endParaRPr lang="en-US" sz="1600" i="0" dirty="0"/>
                    </a:p>
                  </a:txBody>
                  <a:tcPr marL="100584" marR="100584" marT="51812" marB="51812">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a</a:t>
                      </a:r>
                      <a:endParaRPr lang="en-US" sz="1600" i="0" dirty="0"/>
                    </a:p>
                  </a:txBody>
                  <a:tcPr marL="100584" marR="100584" marT="51812" marB="51812">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a</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20000"/>
                        <a:lumOff val="80000"/>
                      </a:schemeClr>
                    </a:solidFill>
                  </a:tcPr>
                </a:tc>
              </a:tr>
              <a:tr h="356125">
                <a:tc>
                  <a:txBody>
                    <a:bodyPr/>
                    <a:lstStyle/>
                    <a:p>
                      <a:r>
                        <a:rPr lang="en-US" sz="1600" b="0" dirty="0" smtClean="0"/>
                        <a:t>EBRT vs HDRBT</a:t>
                      </a:r>
                      <a:endParaRPr lang="en-US" sz="1600" b="0" dirty="0"/>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a</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a</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a</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40000"/>
                        <a:lumOff val="60000"/>
                      </a:schemeClr>
                    </a:solidFill>
                  </a:tcPr>
                </a:tc>
              </a:tr>
              <a:tr h="356125">
                <a:tc>
                  <a:txBody>
                    <a:bodyPr/>
                    <a:lstStyle/>
                    <a:p>
                      <a:r>
                        <a:rPr lang="en-US" sz="1600" b="0" dirty="0" smtClean="0"/>
                        <a:t>EBRT vs LDRBT</a:t>
                      </a:r>
                      <a:endParaRPr lang="en-US" sz="1600" b="0" dirty="0"/>
                    </a:p>
                  </a:txBody>
                  <a:tcPr marL="100584" marR="100584" marT="51812" marB="51812">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b</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20000"/>
                        <a:lumOff val="80000"/>
                      </a:schemeClr>
                    </a:solidFill>
                  </a:tcPr>
                </a:tc>
                <a:tc>
                  <a:txBody>
                    <a:bodyPr/>
                    <a:lstStyle/>
                    <a:p>
                      <a:pPr algn="ct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c</a:t>
                      </a:r>
                      <a:endParaRPr lang="en-US" sz="1600" i="0" dirty="0"/>
                    </a:p>
                  </a:txBody>
                  <a:tcPr marL="100584" marR="100584" marT="51812" marB="51812">
                    <a:solidFill>
                      <a:schemeClr val="accent2">
                        <a:lumMod val="20000"/>
                        <a:lumOff val="80000"/>
                      </a:schemeClr>
                    </a:solidFill>
                  </a:tcPr>
                </a:tc>
                <a:tc>
                  <a:txBody>
                    <a:bodyPr/>
                    <a:lstStyle/>
                    <a:p>
                      <a:pPr algn="ctr"/>
                      <a:r>
                        <a:rPr lang="en-US" sz="1600" kern="1200" dirty="0" err="1" smtClean="0">
                          <a:solidFill>
                            <a:schemeClr val="dk1"/>
                          </a:solidFill>
                          <a:effectLst/>
                          <a:latin typeface="+mn-lt"/>
                          <a:ea typeface="+mn-ea"/>
                          <a:cs typeface="+mn-cs"/>
                        </a:rPr>
                        <a:t>Insufficient</a:t>
                      </a:r>
                      <a:r>
                        <a:rPr lang="en-US" sz="1600" kern="1200" baseline="30000" dirty="0" err="1" smtClean="0">
                          <a:solidFill>
                            <a:schemeClr val="dk1"/>
                          </a:solidFill>
                          <a:effectLst/>
                          <a:latin typeface="+mn-lt"/>
                          <a:ea typeface="+mn-ea"/>
                          <a:cs typeface="+mn-cs"/>
                        </a:rPr>
                        <a:t>b</a:t>
                      </a:r>
                      <a:endParaRPr lang="en-US" sz="1600" i="0" dirty="0"/>
                    </a:p>
                  </a:txBody>
                  <a:tcPr marL="100584" marR="100584" marT="51812" marB="51812">
                    <a:solidFill>
                      <a:schemeClr val="accent2">
                        <a:lumMod val="20000"/>
                        <a:lumOff val="80000"/>
                      </a:schemeClr>
                    </a:solidFill>
                  </a:tcPr>
                </a:tc>
              </a:tr>
              <a:tr h="356125">
                <a:tc>
                  <a:txBody>
                    <a:bodyPr/>
                    <a:lstStyle/>
                    <a:p>
                      <a:r>
                        <a:rPr lang="en-US" sz="1600" b="0" dirty="0" smtClean="0"/>
                        <a:t>LDRBT vs HDRBT</a:t>
                      </a:r>
                      <a:endParaRPr lang="en-US" sz="1600" b="0" dirty="0"/>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c</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c</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c</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40000"/>
                        <a:lumOff val="60000"/>
                      </a:schemeClr>
                    </a:solidFill>
                  </a:tcPr>
                </a:tc>
              </a:tr>
              <a:tr h="356125">
                <a:tc>
                  <a:txBody>
                    <a:bodyPr/>
                    <a:lstStyle/>
                    <a:p>
                      <a:r>
                        <a:rPr lang="en-US" sz="1600" b="0" dirty="0" smtClean="0"/>
                        <a:t>Comb.</a:t>
                      </a:r>
                      <a:r>
                        <a:rPr lang="en-US" sz="1600" b="0" baseline="0" dirty="0" smtClean="0"/>
                        <a:t> RT modalities</a:t>
                      </a:r>
                      <a:endParaRPr lang="en-US" sz="1600" b="0" dirty="0"/>
                    </a:p>
                  </a:txBody>
                  <a:tcPr marL="100584" marR="100584" marT="51812" marB="51812">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c</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p>
                  </a:txBody>
                  <a:tcPr marL="100584" marR="100584" marT="51812" marB="51812">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d</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20000"/>
                        <a:lumOff val="80000"/>
                      </a:schemeClr>
                    </a:solidFill>
                  </a:tcPr>
                </a:tc>
              </a:tr>
              <a:tr h="356125">
                <a:tc>
                  <a:txBody>
                    <a:bodyPr/>
                    <a:lstStyle/>
                    <a:p>
                      <a:r>
                        <a:rPr lang="en-US" sz="1600" b="0" dirty="0" smtClean="0"/>
                        <a:t>Intra SBRT</a:t>
                      </a:r>
                      <a:endParaRPr lang="en-US" sz="1600" b="0" dirty="0"/>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c</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c</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40000"/>
                        <a:lumOff val="60000"/>
                      </a:schemeClr>
                    </a:solidFill>
                  </a:tcPr>
                </a:tc>
              </a:tr>
              <a:tr h="356125">
                <a:tc>
                  <a:txBody>
                    <a:bodyPr/>
                    <a:lstStyle/>
                    <a:p>
                      <a:r>
                        <a:rPr lang="en-US" sz="1600" b="0" dirty="0" smtClean="0"/>
                        <a:t>Intra</a:t>
                      </a:r>
                      <a:r>
                        <a:rPr lang="en-US" sz="1600" b="0" baseline="0" dirty="0" smtClean="0"/>
                        <a:t> EBRT</a:t>
                      </a:r>
                      <a:endParaRPr lang="en-US" sz="1600" b="0" dirty="0"/>
                    </a:p>
                  </a:txBody>
                  <a:tcPr marL="100584" marR="100584" marT="51812" marB="51812">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accent1">
                              <a:lumMod val="50000"/>
                            </a:schemeClr>
                          </a:solidFill>
                          <a:effectLst/>
                          <a:latin typeface="+mn-lt"/>
                          <a:ea typeface="+mn-ea"/>
                          <a:cs typeface="+mn-cs"/>
                        </a:rPr>
                        <a:t>Moderate</a:t>
                      </a:r>
                      <a:r>
                        <a:rPr lang="en-US" sz="1600" b="1" kern="1200" baseline="30000" dirty="0" smtClean="0">
                          <a:solidFill>
                            <a:schemeClr val="accent1">
                              <a:lumMod val="50000"/>
                            </a:schemeClr>
                          </a:solidFill>
                          <a:effectLst/>
                          <a:latin typeface="+mn-lt"/>
                          <a:ea typeface="+mn-ea"/>
                          <a:cs typeface="+mn-cs"/>
                        </a:rPr>
                        <a:t>e</a:t>
                      </a:r>
                      <a:endParaRPr lang="en-US" sz="1600" b="1" kern="1200" dirty="0" smtClean="0">
                        <a:solidFill>
                          <a:schemeClr val="accent1">
                            <a:lumMod val="50000"/>
                          </a:schemeClr>
                        </a:solidFill>
                        <a:effectLst/>
                        <a:latin typeface="+mn-lt"/>
                        <a:ea typeface="+mn-ea"/>
                        <a:cs typeface="+mn-cs"/>
                      </a:endParaRPr>
                    </a:p>
                  </a:txBody>
                  <a:tcPr marL="100584" marR="100584" marT="51812" marB="51812">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c</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20000"/>
                        <a:lumOff val="80000"/>
                      </a:schemeClr>
                    </a:solidFill>
                  </a:tcPr>
                </a:tc>
                <a:tc>
                  <a:txBody>
                    <a:bodyPr/>
                    <a:lstStyle/>
                    <a:p>
                      <a:pPr algn="ctr"/>
                      <a:r>
                        <a:rPr lang="en-US" sz="1600" b="1" kern="1200" dirty="0" smtClean="0">
                          <a:solidFill>
                            <a:schemeClr val="accent1">
                              <a:lumMod val="50000"/>
                            </a:schemeClr>
                          </a:solidFill>
                          <a:effectLst/>
                          <a:latin typeface="+mn-lt"/>
                          <a:ea typeface="+mn-ea"/>
                          <a:cs typeface="+mn-cs"/>
                        </a:rPr>
                        <a:t>Moderate</a:t>
                      </a:r>
                      <a:r>
                        <a:rPr lang="en-US" sz="1600" b="1" kern="1200" baseline="30000" dirty="0" smtClean="0">
                          <a:solidFill>
                            <a:schemeClr val="accent1">
                              <a:lumMod val="50000"/>
                            </a:schemeClr>
                          </a:solidFill>
                          <a:effectLst/>
                          <a:latin typeface="+mn-lt"/>
                          <a:ea typeface="+mn-ea"/>
                          <a:cs typeface="+mn-cs"/>
                        </a:rPr>
                        <a:t>e</a:t>
                      </a:r>
                      <a:endParaRPr lang="en-US" sz="1600" b="1" i="0" dirty="0">
                        <a:solidFill>
                          <a:schemeClr val="accent1">
                            <a:lumMod val="50000"/>
                          </a:schemeClr>
                        </a:solidFill>
                      </a:endParaRPr>
                    </a:p>
                  </a:txBody>
                  <a:tcPr marL="100584" marR="100584" marT="51812" marB="51812">
                    <a:solidFill>
                      <a:schemeClr val="accent2">
                        <a:lumMod val="20000"/>
                        <a:lumOff val="80000"/>
                      </a:schemeClr>
                    </a:solidFill>
                  </a:tcPr>
                </a:tc>
              </a:tr>
              <a:tr h="356125">
                <a:tc>
                  <a:txBody>
                    <a:bodyPr/>
                    <a:lstStyle/>
                    <a:p>
                      <a:r>
                        <a:rPr lang="en-US" sz="1600" b="0" dirty="0" smtClean="0"/>
                        <a:t>Intra </a:t>
                      </a:r>
                      <a:r>
                        <a:rPr lang="en-US" sz="1600" b="0" dirty="0" smtClean="0">
                          <a:solidFill>
                            <a:schemeClr val="tx1"/>
                          </a:solidFill>
                        </a:rPr>
                        <a:t>LDRBT</a:t>
                      </a:r>
                      <a:endParaRPr lang="en-US" sz="1600" b="0" dirty="0">
                        <a:solidFill>
                          <a:schemeClr val="tx1"/>
                        </a:solidFill>
                      </a:endParaRPr>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0" dirty="0" smtClean="0">
                          <a:solidFill>
                            <a:schemeClr val="tx1"/>
                          </a:solidFill>
                        </a:rPr>
                        <a:t>Insufficient</a:t>
                      </a:r>
                      <a:r>
                        <a:rPr lang="en-US" sz="1600" kern="1200" baseline="30000" dirty="0" smtClean="0">
                          <a:solidFill>
                            <a:schemeClr val="tx1"/>
                          </a:solidFill>
                          <a:effectLst/>
                          <a:latin typeface="+mn-lt"/>
                          <a:ea typeface="+mn-ea"/>
                          <a:cs typeface="+mn-cs"/>
                        </a:rPr>
                        <a:t>f</a:t>
                      </a:r>
                      <a:endParaRPr lang="en-US" sz="1600" kern="1200" dirty="0" smtClean="0">
                        <a:solidFill>
                          <a:schemeClr val="tx1"/>
                        </a:solidFill>
                        <a:effectLst/>
                        <a:latin typeface="+mn-lt"/>
                        <a:ea typeface="+mn-ea"/>
                        <a:cs typeface="+mn-cs"/>
                      </a:endParaRPr>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c</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Insufficient</a:t>
                      </a:r>
                      <a:r>
                        <a:rPr lang="en-US" sz="1600" kern="1200" baseline="30000" dirty="0" smtClean="0">
                          <a:solidFill>
                            <a:schemeClr val="dk1"/>
                          </a:solidFill>
                          <a:effectLst/>
                          <a:latin typeface="+mn-lt"/>
                          <a:ea typeface="+mn-ea"/>
                          <a:cs typeface="+mn-cs"/>
                        </a:rPr>
                        <a:t>b</a:t>
                      </a:r>
                      <a:endParaRPr lang="en-US" sz="1600" kern="1200" dirty="0" smtClean="0">
                        <a:solidFill>
                          <a:schemeClr val="dk1"/>
                        </a:solidFill>
                        <a:effectLst/>
                        <a:latin typeface="+mn-lt"/>
                        <a:ea typeface="+mn-ea"/>
                        <a:cs typeface="+mn-cs"/>
                      </a:endParaRPr>
                    </a:p>
                  </a:txBody>
                  <a:tcPr marL="100584" marR="100584" marT="51812" marB="51812">
                    <a:solidFill>
                      <a:schemeClr val="accent2">
                        <a:lumMod val="40000"/>
                        <a:lumOff val="60000"/>
                      </a:schemeClr>
                    </a:solidFill>
                  </a:tcPr>
                </a:tc>
              </a:tr>
            </a:tbl>
          </a:graphicData>
        </a:graphic>
      </p:graphicFrame>
      <p:sp>
        <p:nvSpPr>
          <p:cNvPr id="73798" name="TextBox 5"/>
          <p:cNvSpPr txBox="1">
            <a:spLocks noChangeArrowheads="1"/>
          </p:cNvSpPr>
          <p:nvPr/>
        </p:nvSpPr>
        <p:spPr bwMode="auto">
          <a:xfrm>
            <a:off x="417513" y="5830888"/>
            <a:ext cx="9336087" cy="1219200"/>
          </a:xfrm>
          <a:prstGeom prst="rect">
            <a:avLst/>
          </a:prstGeom>
          <a:noFill/>
          <a:ln w="9525">
            <a:noFill/>
            <a:miter lim="800000"/>
            <a:headEnd/>
            <a:tailEnd/>
          </a:ln>
        </p:spPr>
        <p:txBody>
          <a:bodyPr lIns="101882" tIns="50941" rIns="101882" bIns="50941">
            <a:spAutoFit/>
          </a:bodyPr>
          <a:lstStyle/>
          <a:p>
            <a:pPr>
              <a:spcAft>
                <a:spcPts val="300"/>
              </a:spcAft>
              <a:defRPr/>
            </a:pPr>
            <a:r>
              <a:rPr lang="en-US" sz="1400" dirty="0">
                <a:latin typeface="+mn-lt"/>
              </a:rPr>
              <a:t>BT: brachytherapy; RT: radiation therapy; NT: no (or no initial) treatment; EBRT: external beam RT; HDRBT: high dose rate BT; LDRBT: low dose rate BT; SBRT: stereotactic body RT; GU: genitourinary; GI: gastrointestinal</a:t>
            </a:r>
          </a:p>
          <a:p>
            <a:pPr>
              <a:defRPr/>
            </a:pPr>
            <a:r>
              <a:rPr lang="en-US" sz="1400" baseline="30000" dirty="0">
                <a:latin typeface="+mn-lt"/>
              </a:rPr>
              <a:t>a</a:t>
            </a:r>
            <a:r>
              <a:rPr lang="en-US" sz="1400" dirty="0">
                <a:latin typeface="+mn-lt"/>
              </a:rPr>
              <a:t>No study available; </a:t>
            </a:r>
            <a:r>
              <a:rPr lang="en-US" sz="1400" baseline="30000" dirty="0">
                <a:latin typeface="+mn-lt"/>
              </a:rPr>
              <a:t>b</a:t>
            </a:r>
            <a:r>
              <a:rPr lang="en-US" sz="1400" dirty="0">
                <a:latin typeface="+mn-lt"/>
              </a:rPr>
              <a:t>Results inconsistent across studies; </a:t>
            </a:r>
            <a:r>
              <a:rPr lang="en-US" sz="1400" baseline="30000" dirty="0">
                <a:latin typeface="+mn-lt"/>
              </a:rPr>
              <a:t>c</a:t>
            </a:r>
            <a:r>
              <a:rPr lang="en-US" sz="1400" dirty="0">
                <a:latin typeface="+mn-lt"/>
              </a:rPr>
              <a:t>Only one study; </a:t>
            </a:r>
            <a:r>
              <a:rPr lang="en-US" sz="1400" baseline="30000" dirty="0">
                <a:latin typeface="+mn-lt"/>
              </a:rPr>
              <a:t>d</a:t>
            </a:r>
            <a:r>
              <a:rPr lang="en-US" sz="1400" dirty="0">
                <a:latin typeface="+mn-lt"/>
              </a:rPr>
              <a:t>Predominantly C quality studies; </a:t>
            </a:r>
            <a:r>
              <a:rPr lang="en-US" sz="1400" baseline="30000" dirty="0">
                <a:latin typeface="+mn-lt"/>
              </a:rPr>
              <a:t>e</a:t>
            </a:r>
            <a:r>
              <a:rPr lang="en-US" sz="1400" dirty="0">
                <a:latin typeface="+mn-lt"/>
              </a:rPr>
              <a:t> </a:t>
            </a:r>
            <a:r>
              <a:rPr lang="en-US" sz="1400" u="sng" dirty="0">
                <a:latin typeface="+mn-lt"/>
              </a:rPr>
              <a:t>&gt;</a:t>
            </a:r>
            <a:r>
              <a:rPr lang="en-US" sz="1400" dirty="0">
                <a:latin typeface="+mn-lt"/>
              </a:rPr>
              <a:t>2 B quality RCTs that reported similar results (significant difference or no difference); </a:t>
            </a:r>
            <a:r>
              <a:rPr lang="en-US" sz="1400" baseline="30000" dirty="0">
                <a:latin typeface="+mn-lt"/>
              </a:rPr>
              <a:t>f</a:t>
            </a:r>
            <a:r>
              <a:rPr lang="en-US" sz="1400" dirty="0">
                <a:latin typeface="+mn-lt"/>
              </a:rPr>
              <a:t>Only 1 RCT + 1 retrospect. study.</a:t>
            </a:r>
          </a:p>
          <a:p>
            <a:pPr>
              <a:defRPr/>
            </a:pPr>
            <a:endParaRPr lang="en-US" sz="1400" dirty="0">
              <a:latin typeface="+mn-lt"/>
            </a:endParaRPr>
          </a:p>
        </p:txBody>
      </p:sp>
      <p:sp>
        <p:nvSpPr>
          <p:cNvPr id="2" name="TextBox 1"/>
          <p:cNvSpPr txBox="1"/>
          <p:nvPr/>
        </p:nvSpPr>
        <p:spPr>
          <a:xfrm>
            <a:off x="454025" y="6931025"/>
            <a:ext cx="7353300" cy="492125"/>
          </a:xfrm>
          <a:prstGeom prst="rect">
            <a:avLst/>
          </a:prstGeom>
          <a:noFill/>
        </p:spPr>
        <p:txBody>
          <a:bodyPr>
            <a:spAutoFit/>
          </a:bodyPr>
          <a:lstStyle/>
          <a:p>
            <a:pPr>
              <a:defRPr/>
            </a:pPr>
            <a:r>
              <a:rPr lang="en-US" sz="1300" dirty="0">
                <a:latin typeface="+mn-lt"/>
              </a:rPr>
              <a:t>Source:  Tufts Evidence-based Practice Center. Radiation Therapy for Localized Prostate Cancer: An Update. Prepared for AHRQ. Aug. 13, 2010. Data presented to MEDCAC, April 21, 2010.</a:t>
            </a:r>
            <a:endParaRPr lang="en-US" sz="13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4348</Words>
  <Application>Microsoft Office PowerPoint</Application>
  <PresentationFormat>Custom</PresentationFormat>
  <Paragraphs>559</Paragraphs>
  <Slides>50</Slides>
  <Notes>50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50</vt:i4>
      </vt:variant>
    </vt:vector>
  </HeadingPairs>
  <TitlesOfParts>
    <vt:vector size="58" baseType="lpstr">
      <vt:lpstr>Times New Roman</vt:lpstr>
      <vt:lpstr>Arial</vt:lpstr>
      <vt:lpstr>굴림</vt:lpstr>
      <vt:lpstr>Wingdings</vt:lpstr>
      <vt:lpstr>Trebuchet MS</vt:lpstr>
      <vt:lpstr>Default Design</vt:lpstr>
      <vt:lpstr>Custom Design</vt:lpstr>
      <vt:lpstr>1_Custom Design</vt:lpstr>
      <vt:lpstr>Slide 1</vt:lpstr>
      <vt:lpstr>Main Topics</vt:lpstr>
      <vt:lpstr>What Is Health Technology Assessment?</vt:lpstr>
      <vt:lpstr>Properties and Impacts Assessed by HTA</vt:lpstr>
      <vt:lpstr>Efficacy vs. Effectiveness</vt:lpstr>
      <vt:lpstr>Measuring Efficacy/Effectiveness</vt:lpstr>
      <vt:lpstr>Three Main Groups Of Methods</vt:lpstr>
      <vt:lpstr>Why Comparative Effectiveness Research?</vt:lpstr>
      <vt:lpstr>Strength of Evidence Summary for Radiation Treatments of Clinically Localized Prostate Cancer</vt:lpstr>
      <vt:lpstr>Main Attributes of CER</vt:lpstr>
      <vt:lpstr>What Is CER? – FCCCER (1)</vt:lpstr>
      <vt:lpstr>What Is CER? – FCCCER (2)</vt:lpstr>
      <vt:lpstr>What Is CER? - IOM</vt:lpstr>
      <vt:lpstr>Timeline to CER: Evolved, Not New</vt:lpstr>
      <vt:lpstr>CER Methods “Toolkit” (Evolving)</vt:lpstr>
      <vt:lpstr>Priority Conditions</vt:lpstr>
      <vt:lpstr>Priority Populations, Health Disparities</vt:lpstr>
      <vt:lpstr>Slide 18</vt:lpstr>
      <vt:lpstr>CER Strategic Framework</vt:lpstr>
      <vt:lpstr>Slide 20</vt:lpstr>
      <vt:lpstr>Slide 21</vt:lpstr>
      <vt:lpstr>What is Personalized Medicine?</vt:lpstr>
      <vt:lpstr>Examples of Personalized Medicine</vt:lpstr>
      <vt:lpstr>Timeline: Getting to Personalized Medicine</vt:lpstr>
      <vt:lpstr>Incorporating PM Into National CER Priorities</vt:lpstr>
      <vt:lpstr>CER and PM: Contradiction?</vt:lpstr>
      <vt:lpstr>The Trouble With Averages</vt:lpstr>
      <vt:lpstr>Heterogeneity of Treatment Effects</vt:lpstr>
      <vt:lpstr>Heterogeneity of Treatment Effects</vt:lpstr>
      <vt:lpstr>Designing CER for PM</vt:lpstr>
      <vt:lpstr>PM Interventions Subject to Evidence Req’ts</vt:lpstr>
      <vt:lpstr>Genetic Test Validity and Utility</vt:lpstr>
      <vt:lpstr>Slide 33</vt:lpstr>
      <vt:lpstr>Analytical Framework: CYP450 for SSRIs</vt:lpstr>
      <vt:lpstr>Analytical Framework: CYP450 for SSRIs</vt:lpstr>
      <vt:lpstr>What Is Patient-Centered Care?</vt:lpstr>
      <vt:lpstr>Measuring Patient-Centered Care</vt:lpstr>
      <vt:lpstr>Measuring Patient-Centered Care</vt:lpstr>
      <vt:lpstr>Measuring Patient-Centered Care</vt:lpstr>
      <vt:lpstr>What Are Patient-Centered Outcomes*?</vt:lpstr>
      <vt:lpstr>What Are Patient-Centered Outcomes?</vt:lpstr>
      <vt:lpstr>What Are Patient-Centered Outcomes?</vt:lpstr>
      <vt:lpstr>Patient-Centered Outcomes Research Institute</vt:lpstr>
      <vt:lpstr>What Is Patient-Centered Outcomes Research?</vt:lpstr>
      <vt:lpstr>To Answer These Questions, PCOR:</vt:lpstr>
      <vt:lpstr>Patient-Centered Outcomes Research – A Framework</vt:lpstr>
      <vt:lpstr>Timeline: Getting to PCOR</vt:lpstr>
      <vt:lpstr>Implications of HTA-CER-PM-PCOR</vt:lpstr>
      <vt:lpstr>Implications of HTA-CER-PM-PCOR</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2011-09-09T19:17:13Z</dcterms:created>
  <dcterms:modified xsi:type="dcterms:W3CDTF">2011-09-09T19:17:21Z</dcterms:modified>
</cp:coreProperties>
</file>