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Default Extension="wav" ContentType="audio/wav"/>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slides/slide21.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9.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diagrams/layout2.xml" ContentType="application/vnd.openxmlformats-officedocument.drawingml.diagramLayout+xml"/>
  <Override PartName="/ppt/diagrams/layout1.xml" ContentType="application/vnd.openxmlformats-officedocument.drawingml.diagramLayout+xml"/>
  <Override PartName="/ppt/handoutMasters/handoutMaster1.xml" ContentType="application/vnd.openxmlformats-officedocument.presentationml.handoutMaster+xml"/>
  <Override PartName="/ppt/diagrams/quickStyle1.xml" ContentType="application/vnd.openxmlformats-officedocument.drawingml.diagramStyle+xml"/>
  <Override PartName="/ppt/diagrams/drawing1.xml" ContentType="application/vnd.ms-office.drawingml.diagramDrawing+xml"/>
  <Override PartName="/ppt/theme/theme2.xml" ContentType="application/vnd.openxmlformats-officedocument.theme+xml"/>
  <Override PartName="/ppt/diagrams/colors1.xml" ContentType="application/vnd.openxmlformats-officedocument.drawingml.diagramColors+xml"/>
  <Override PartName="/ppt/theme/theme1.xml" ContentType="application/vnd.openxmlformats-officedocument.theme+xml"/>
  <Override PartName="/ppt/diagrams/quickStyle2.xml" ContentType="application/vnd.openxmlformats-officedocument.drawingml.diagramStyle+xml"/>
  <Override PartName="/ppt/theme/theme3.xml" ContentType="application/vnd.openxmlformats-officedocument.theme+xml"/>
  <Override PartName="/ppt/diagrams/colors2.xml" ContentType="application/vnd.openxmlformats-officedocument.drawingml.diagramColors+xml"/>
  <Override PartName="/ppt/diagrams/drawing2.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ustom.xml" ContentType="application/vnd.openxmlformats-officedocument.custom-properti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0" r:id="rId1"/>
  </p:sldMasterIdLst>
  <p:notesMasterIdLst>
    <p:notesMasterId r:id="rId27"/>
  </p:notesMasterIdLst>
  <p:handoutMasterIdLst>
    <p:handoutMasterId r:id="rId28"/>
  </p:handoutMasterIdLst>
  <p:sldIdLst>
    <p:sldId id="513" r:id="rId2"/>
    <p:sldId id="545" r:id="rId3"/>
    <p:sldId id="549" r:id="rId4"/>
    <p:sldId id="546" r:id="rId5"/>
    <p:sldId id="547" r:id="rId6"/>
    <p:sldId id="548" r:id="rId7"/>
    <p:sldId id="551" r:id="rId8"/>
    <p:sldId id="552" r:id="rId9"/>
    <p:sldId id="553" r:id="rId10"/>
    <p:sldId id="554" r:id="rId11"/>
    <p:sldId id="555" r:id="rId12"/>
    <p:sldId id="556" r:id="rId13"/>
    <p:sldId id="557" r:id="rId14"/>
    <p:sldId id="559" r:id="rId15"/>
    <p:sldId id="560" r:id="rId16"/>
    <p:sldId id="570" r:id="rId17"/>
    <p:sldId id="562" r:id="rId18"/>
    <p:sldId id="563" r:id="rId19"/>
    <p:sldId id="564" r:id="rId20"/>
    <p:sldId id="565" r:id="rId21"/>
    <p:sldId id="572" r:id="rId22"/>
    <p:sldId id="573" r:id="rId23"/>
    <p:sldId id="568" r:id="rId24"/>
    <p:sldId id="569" r:id="rId25"/>
    <p:sldId id="571" r:id="rId26"/>
  </p:sldIdLst>
  <p:sldSz cx="9144000" cy="6858000" type="screen4x3"/>
  <p:notesSz cx="7023100" cy="9309100"/>
  <p:custDataLst>
    <p:tags r:id="rId29"/>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200" kern="1200">
        <a:solidFill>
          <a:schemeClr val="bg1"/>
        </a:solidFill>
        <a:latin typeface="Times New Roman" pitchFamily="18" charset="0"/>
        <a:ea typeface="+mn-ea"/>
        <a:cs typeface="+mn-cs"/>
      </a:defRPr>
    </a:lvl1pPr>
    <a:lvl2pPr marL="457200" algn="l" rtl="0" fontAlgn="base">
      <a:spcBef>
        <a:spcPct val="0"/>
      </a:spcBef>
      <a:spcAft>
        <a:spcPct val="0"/>
      </a:spcAft>
      <a:defRPr sz="2200" kern="1200">
        <a:solidFill>
          <a:schemeClr val="bg1"/>
        </a:solidFill>
        <a:latin typeface="Times New Roman" pitchFamily="18" charset="0"/>
        <a:ea typeface="+mn-ea"/>
        <a:cs typeface="+mn-cs"/>
      </a:defRPr>
    </a:lvl2pPr>
    <a:lvl3pPr marL="914400" algn="l" rtl="0" fontAlgn="base">
      <a:spcBef>
        <a:spcPct val="0"/>
      </a:spcBef>
      <a:spcAft>
        <a:spcPct val="0"/>
      </a:spcAft>
      <a:defRPr sz="2200" kern="1200">
        <a:solidFill>
          <a:schemeClr val="bg1"/>
        </a:solidFill>
        <a:latin typeface="Times New Roman" pitchFamily="18" charset="0"/>
        <a:ea typeface="+mn-ea"/>
        <a:cs typeface="+mn-cs"/>
      </a:defRPr>
    </a:lvl3pPr>
    <a:lvl4pPr marL="1371600" algn="l" rtl="0" fontAlgn="base">
      <a:spcBef>
        <a:spcPct val="0"/>
      </a:spcBef>
      <a:spcAft>
        <a:spcPct val="0"/>
      </a:spcAft>
      <a:defRPr sz="2200" kern="1200">
        <a:solidFill>
          <a:schemeClr val="bg1"/>
        </a:solidFill>
        <a:latin typeface="Times New Roman" pitchFamily="18" charset="0"/>
        <a:ea typeface="+mn-ea"/>
        <a:cs typeface="+mn-cs"/>
      </a:defRPr>
    </a:lvl4pPr>
    <a:lvl5pPr marL="1828800" algn="l" rtl="0" fontAlgn="base">
      <a:spcBef>
        <a:spcPct val="0"/>
      </a:spcBef>
      <a:spcAft>
        <a:spcPct val="0"/>
      </a:spcAft>
      <a:defRPr sz="2200" kern="1200">
        <a:solidFill>
          <a:schemeClr val="bg1"/>
        </a:solidFill>
        <a:latin typeface="Times New Roman" pitchFamily="18" charset="0"/>
        <a:ea typeface="+mn-ea"/>
        <a:cs typeface="+mn-cs"/>
      </a:defRPr>
    </a:lvl5pPr>
    <a:lvl6pPr marL="2286000" algn="l" defTabSz="914400" rtl="0" eaLnBrk="1" latinLnBrk="0" hangingPunct="1">
      <a:defRPr sz="2200" kern="1200">
        <a:solidFill>
          <a:schemeClr val="bg1"/>
        </a:solidFill>
        <a:latin typeface="Times New Roman" pitchFamily="18" charset="0"/>
        <a:ea typeface="+mn-ea"/>
        <a:cs typeface="+mn-cs"/>
      </a:defRPr>
    </a:lvl6pPr>
    <a:lvl7pPr marL="2743200" algn="l" defTabSz="914400" rtl="0" eaLnBrk="1" latinLnBrk="0" hangingPunct="1">
      <a:defRPr sz="2200" kern="1200">
        <a:solidFill>
          <a:schemeClr val="bg1"/>
        </a:solidFill>
        <a:latin typeface="Times New Roman" pitchFamily="18" charset="0"/>
        <a:ea typeface="+mn-ea"/>
        <a:cs typeface="+mn-cs"/>
      </a:defRPr>
    </a:lvl7pPr>
    <a:lvl8pPr marL="3200400" algn="l" defTabSz="914400" rtl="0" eaLnBrk="1" latinLnBrk="0" hangingPunct="1">
      <a:defRPr sz="2200" kern="1200">
        <a:solidFill>
          <a:schemeClr val="bg1"/>
        </a:solidFill>
        <a:latin typeface="Times New Roman" pitchFamily="18" charset="0"/>
        <a:ea typeface="+mn-ea"/>
        <a:cs typeface="+mn-cs"/>
      </a:defRPr>
    </a:lvl8pPr>
    <a:lvl9pPr marL="3657600" algn="l" defTabSz="914400" rtl="0" eaLnBrk="1" latinLnBrk="0" hangingPunct="1">
      <a:defRPr sz="22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0B0F0"/>
    <a:srgbClr val="1F88C8"/>
    <a:srgbClr val="558ED5"/>
    <a:srgbClr val="D0E0F4"/>
    <a:srgbClr val="552AD5"/>
    <a:srgbClr val="002060"/>
    <a:srgbClr val="C6D9F1"/>
    <a:srgbClr val="1D4371"/>
    <a:srgbClr val="003296"/>
    <a:srgbClr val="3F80C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82" autoAdjust="0"/>
    <p:restoredTop sz="93042" autoAdjust="0"/>
  </p:normalViewPr>
  <p:slideViewPr>
    <p:cSldViewPr>
      <p:cViewPr varScale="1">
        <p:scale>
          <a:sx n="129" d="100"/>
          <a:sy n="129" d="100"/>
        </p:scale>
        <p:origin x="-84" y="-96"/>
      </p:cViewPr>
      <p:guideLst>
        <p:guide orient="horz" pos="2208"/>
        <p:guide pos="2784"/>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84" y="2310"/>
      </p:cViewPr>
      <p:guideLst>
        <p:guide orient="horz" pos="2932"/>
        <p:guide pos="2212"/>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37"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BD79C0-2E2F-4984-8C6B-A2C9B0953C42}"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DD15431E-1D8E-42D5-9F6A-F89805E2EE0C}">
      <dgm:prSet phldrT="[Text]"/>
      <dgm:spPr>
        <a:solidFill>
          <a:srgbClr val="558ED5"/>
        </a:solidFill>
      </dgm:spPr>
      <dgm:t>
        <a:bodyPr/>
        <a:lstStyle/>
        <a:p>
          <a:r>
            <a:rPr lang="en-US" dirty="0" smtClean="0">
              <a:latin typeface="Calibri" pitchFamily="34" charset="0"/>
              <a:cs typeface="Calibri" pitchFamily="34" charset="0"/>
            </a:rPr>
            <a:t>Operator Applies for RVSM Authorization in accordance with AC 91-85</a:t>
          </a:r>
          <a:endParaRPr lang="en-US" dirty="0">
            <a:latin typeface="Calibri" pitchFamily="34" charset="0"/>
            <a:cs typeface="Calibri" pitchFamily="34" charset="0"/>
          </a:endParaRPr>
        </a:p>
      </dgm:t>
    </dgm:pt>
    <dgm:pt modelId="{BAD9D963-29CF-4DA6-9C5D-71E680E78C30}" type="parTrans" cxnId="{44E404A3-9237-484F-9852-95268B50B7C7}">
      <dgm:prSet/>
      <dgm:spPr/>
      <dgm:t>
        <a:bodyPr/>
        <a:lstStyle/>
        <a:p>
          <a:endParaRPr lang="en-US"/>
        </a:p>
      </dgm:t>
    </dgm:pt>
    <dgm:pt modelId="{BA40479F-60AA-49A0-AAC4-8C52BE7BAA29}" type="sibTrans" cxnId="{44E404A3-9237-484F-9852-95268B50B7C7}">
      <dgm:prSet/>
      <dgm:spPr>
        <a:solidFill>
          <a:srgbClr val="002060"/>
        </a:solidFill>
      </dgm:spPr>
      <dgm:t>
        <a:bodyPr/>
        <a:lstStyle/>
        <a:p>
          <a:endParaRPr lang="en-US">
            <a:solidFill>
              <a:srgbClr val="002060"/>
            </a:solidFill>
          </a:endParaRPr>
        </a:p>
      </dgm:t>
    </dgm:pt>
    <dgm:pt modelId="{DF6939C7-026A-4814-95CA-37947F30AC6C}">
      <dgm:prSet phldrT="[Text]"/>
      <dgm:spPr>
        <a:solidFill>
          <a:srgbClr val="558ED5"/>
        </a:solidFill>
      </dgm:spPr>
      <dgm:t>
        <a:bodyPr/>
        <a:lstStyle/>
        <a:p>
          <a:r>
            <a:rPr lang="en-US" dirty="0" smtClean="0">
              <a:latin typeface="Calibri" pitchFamily="34" charset="0"/>
              <a:cs typeface="Calibri" pitchFamily="34" charset="0"/>
            </a:rPr>
            <a:t>CMO, CHDO, FSDO Evaluates Application and if approved issues </a:t>
          </a:r>
          <a:r>
            <a:rPr lang="en-US" dirty="0" err="1" smtClean="0">
              <a:latin typeface="Calibri" pitchFamily="34" charset="0"/>
              <a:cs typeface="Calibri" pitchFamily="34" charset="0"/>
            </a:rPr>
            <a:t>OpSpec</a:t>
          </a:r>
          <a:r>
            <a:rPr lang="en-US" dirty="0" smtClean="0">
              <a:latin typeface="Calibri" pitchFamily="34" charset="0"/>
              <a:cs typeface="Calibri" pitchFamily="34" charset="0"/>
            </a:rPr>
            <a:t>, </a:t>
          </a:r>
          <a:r>
            <a:rPr lang="en-US" dirty="0" err="1" smtClean="0">
              <a:latin typeface="Calibri" pitchFamily="34" charset="0"/>
              <a:cs typeface="Calibri" pitchFamily="34" charset="0"/>
            </a:rPr>
            <a:t>MSpec</a:t>
          </a:r>
          <a:r>
            <a:rPr lang="en-US" dirty="0" smtClean="0">
              <a:latin typeface="Calibri" pitchFamily="34" charset="0"/>
              <a:cs typeface="Calibri" pitchFamily="34" charset="0"/>
            </a:rPr>
            <a:t> or LOA (PTRS Updated)</a:t>
          </a:r>
          <a:endParaRPr lang="en-US" dirty="0">
            <a:latin typeface="Calibri" pitchFamily="34" charset="0"/>
            <a:cs typeface="Calibri" pitchFamily="34" charset="0"/>
          </a:endParaRPr>
        </a:p>
      </dgm:t>
    </dgm:pt>
    <dgm:pt modelId="{1865ACC2-4C8F-41CD-AD53-4136A8F9C70A}" type="parTrans" cxnId="{6EE89789-6056-49B8-AFB2-86A415ACD1A0}">
      <dgm:prSet/>
      <dgm:spPr/>
      <dgm:t>
        <a:bodyPr/>
        <a:lstStyle/>
        <a:p>
          <a:endParaRPr lang="en-US"/>
        </a:p>
      </dgm:t>
    </dgm:pt>
    <dgm:pt modelId="{5EB8C562-3D45-40F7-98EF-FC2A5F2741BC}" type="sibTrans" cxnId="{6EE89789-6056-49B8-AFB2-86A415ACD1A0}">
      <dgm:prSet/>
      <dgm:spPr>
        <a:solidFill>
          <a:srgbClr val="002060"/>
        </a:solidFill>
      </dgm:spPr>
      <dgm:t>
        <a:bodyPr/>
        <a:lstStyle/>
        <a:p>
          <a:endParaRPr lang="en-US">
            <a:solidFill>
              <a:srgbClr val="002060"/>
            </a:solidFill>
          </a:endParaRPr>
        </a:p>
      </dgm:t>
    </dgm:pt>
    <dgm:pt modelId="{E0D103C9-1F21-471C-A545-667074F035A5}">
      <dgm:prSet phldrT="[Text]"/>
      <dgm:spPr>
        <a:solidFill>
          <a:srgbClr val="558ED5"/>
        </a:solidFill>
      </dgm:spPr>
      <dgm:t>
        <a:bodyPr/>
        <a:lstStyle/>
        <a:p>
          <a:r>
            <a:rPr lang="en-US" dirty="0" smtClean="0">
              <a:latin typeface="Calibri" pitchFamily="34" charset="0"/>
              <a:cs typeface="Calibri" pitchFamily="34" charset="0"/>
            </a:rPr>
            <a:t>U.S. Operator conducts initial monitoring with in six months  in accordance with FAA Policy</a:t>
          </a:r>
          <a:endParaRPr lang="en-US" dirty="0">
            <a:latin typeface="Calibri" pitchFamily="34" charset="0"/>
            <a:cs typeface="Calibri" pitchFamily="34" charset="0"/>
          </a:endParaRPr>
        </a:p>
      </dgm:t>
    </dgm:pt>
    <dgm:pt modelId="{2165B771-B4DA-4B5E-ACDD-AFCCC6913198}" type="parTrans" cxnId="{A07503E1-3D10-436D-9972-4B7D832D7E60}">
      <dgm:prSet/>
      <dgm:spPr/>
      <dgm:t>
        <a:bodyPr/>
        <a:lstStyle/>
        <a:p>
          <a:endParaRPr lang="en-US"/>
        </a:p>
      </dgm:t>
    </dgm:pt>
    <dgm:pt modelId="{2B2C311D-BE2F-41DE-8D8C-7EA435F6B5FF}" type="sibTrans" cxnId="{A07503E1-3D10-436D-9972-4B7D832D7E60}">
      <dgm:prSet/>
      <dgm:spPr>
        <a:solidFill>
          <a:srgbClr val="002060"/>
        </a:solidFill>
      </dgm:spPr>
      <dgm:t>
        <a:bodyPr/>
        <a:lstStyle/>
        <a:p>
          <a:endParaRPr lang="en-US">
            <a:solidFill>
              <a:srgbClr val="002060"/>
            </a:solidFill>
          </a:endParaRPr>
        </a:p>
      </dgm:t>
    </dgm:pt>
    <dgm:pt modelId="{AAFD0A6F-885A-4CB2-98CF-E99D2A713656}">
      <dgm:prSet phldrT="[Text]"/>
      <dgm:spPr>
        <a:solidFill>
          <a:srgbClr val="558ED5"/>
        </a:solidFill>
      </dgm:spPr>
      <dgm:t>
        <a:bodyPr/>
        <a:lstStyle/>
        <a:p>
          <a:r>
            <a:rPr lang="en-US" dirty="0" smtClean="0">
              <a:latin typeface="Calibri" pitchFamily="34" charset="0"/>
              <a:cs typeface="Calibri" pitchFamily="34" charset="0"/>
            </a:rPr>
            <a:t>NAARMO updates Approval Database</a:t>
          </a:r>
          <a:endParaRPr lang="en-US" dirty="0">
            <a:latin typeface="Calibri" pitchFamily="34" charset="0"/>
            <a:cs typeface="Calibri" pitchFamily="34" charset="0"/>
          </a:endParaRPr>
        </a:p>
      </dgm:t>
    </dgm:pt>
    <dgm:pt modelId="{7E3D28A1-34E2-450F-9E77-B8E4FD3785FD}" type="parTrans" cxnId="{D5296E61-303E-4F57-8853-FBCA06CD42A7}">
      <dgm:prSet/>
      <dgm:spPr/>
      <dgm:t>
        <a:bodyPr/>
        <a:lstStyle/>
        <a:p>
          <a:endParaRPr lang="en-US"/>
        </a:p>
      </dgm:t>
    </dgm:pt>
    <dgm:pt modelId="{29C29EF0-0ADC-4797-86EE-16D3A8BE2FD2}" type="sibTrans" cxnId="{D5296E61-303E-4F57-8853-FBCA06CD42A7}">
      <dgm:prSet/>
      <dgm:spPr>
        <a:solidFill>
          <a:srgbClr val="002060"/>
        </a:solidFill>
      </dgm:spPr>
      <dgm:t>
        <a:bodyPr/>
        <a:lstStyle/>
        <a:p>
          <a:endParaRPr lang="en-US">
            <a:solidFill>
              <a:srgbClr val="002060"/>
            </a:solidFill>
          </a:endParaRPr>
        </a:p>
      </dgm:t>
    </dgm:pt>
    <dgm:pt modelId="{DF5D8890-D7C5-4FEA-BE7E-F67A04683849}">
      <dgm:prSet phldrT="[Text]"/>
      <dgm:spPr>
        <a:solidFill>
          <a:srgbClr val="558ED5"/>
        </a:solidFill>
      </dgm:spPr>
      <dgm:t>
        <a:bodyPr/>
        <a:lstStyle/>
        <a:p>
          <a:r>
            <a:rPr lang="en-US" dirty="0" smtClean="0">
              <a:latin typeface="Calibri" pitchFamily="34" charset="0"/>
              <a:cs typeface="Calibri" pitchFamily="34" charset="0"/>
            </a:rPr>
            <a:t>RVSM airspace continuously monitored and database maintained </a:t>
          </a:r>
          <a:endParaRPr lang="en-US" dirty="0">
            <a:latin typeface="Calibri" pitchFamily="34" charset="0"/>
            <a:cs typeface="Calibri" pitchFamily="34" charset="0"/>
          </a:endParaRPr>
        </a:p>
      </dgm:t>
    </dgm:pt>
    <dgm:pt modelId="{F732BE4E-DD41-4E14-908F-FE86BCB0E62D}" type="parTrans" cxnId="{14E57210-6C69-4707-8059-6B5C4B2B1AD6}">
      <dgm:prSet/>
      <dgm:spPr/>
      <dgm:t>
        <a:bodyPr/>
        <a:lstStyle/>
        <a:p>
          <a:endParaRPr lang="en-US"/>
        </a:p>
      </dgm:t>
    </dgm:pt>
    <dgm:pt modelId="{C5E0282B-8C73-4B17-A6DF-95153B7B6CB5}" type="sibTrans" cxnId="{14E57210-6C69-4707-8059-6B5C4B2B1AD6}">
      <dgm:prSet/>
      <dgm:spPr>
        <a:solidFill>
          <a:srgbClr val="002060"/>
        </a:solidFill>
      </dgm:spPr>
      <dgm:t>
        <a:bodyPr/>
        <a:lstStyle/>
        <a:p>
          <a:endParaRPr lang="en-US">
            <a:solidFill>
              <a:srgbClr val="002060"/>
            </a:solidFill>
          </a:endParaRPr>
        </a:p>
      </dgm:t>
    </dgm:pt>
    <dgm:pt modelId="{DDEBD03B-1660-46D1-A1DA-4DAAEF08EA04}">
      <dgm:prSet phldrT="[Text]"/>
      <dgm:spPr>
        <a:solidFill>
          <a:srgbClr val="558ED5"/>
        </a:solidFill>
      </dgm:spPr>
      <dgm:t>
        <a:bodyPr/>
        <a:lstStyle/>
        <a:p>
          <a:r>
            <a:rPr lang="en-US" dirty="0" smtClean="0">
              <a:latin typeface="Calibri" pitchFamily="34" charset="0"/>
              <a:cs typeface="Calibri" pitchFamily="34" charset="0"/>
            </a:rPr>
            <a:t>Operator ensures  a valid monitoring flight (IAW MMR Chart) is conducted every two years or 1000 flight hours whichever is longer</a:t>
          </a:r>
          <a:endParaRPr lang="en-US" dirty="0">
            <a:latin typeface="Calibri" pitchFamily="34" charset="0"/>
            <a:cs typeface="Calibri" pitchFamily="34" charset="0"/>
          </a:endParaRPr>
        </a:p>
      </dgm:t>
    </dgm:pt>
    <dgm:pt modelId="{0768BDFE-B803-434B-B4D7-295B1A4CED09}" type="parTrans" cxnId="{F2872566-326F-47C6-B5C4-B71C9D808A23}">
      <dgm:prSet/>
      <dgm:spPr/>
      <dgm:t>
        <a:bodyPr/>
        <a:lstStyle/>
        <a:p>
          <a:endParaRPr lang="en-US"/>
        </a:p>
      </dgm:t>
    </dgm:pt>
    <dgm:pt modelId="{3C2D1C34-9697-445D-983C-290550D53964}" type="sibTrans" cxnId="{F2872566-326F-47C6-B5C4-B71C9D808A23}">
      <dgm:prSet/>
      <dgm:spPr>
        <a:solidFill>
          <a:srgbClr val="002060"/>
        </a:solidFill>
      </dgm:spPr>
      <dgm:t>
        <a:bodyPr/>
        <a:lstStyle/>
        <a:p>
          <a:endParaRPr lang="en-US">
            <a:solidFill>
              <a:srgbClr val="002060"/>
            </a:solidFill>
          </a:endParaRPr>
        </a:p>
      </dgm:t>
    </dgm:pt>
    <dgm:pt modelId="{2813EA6D-EE1A-49A3-A7EF-3F55E577C049}">
      <dgm:prSet phldrT="[Text]"/>
      <dgm:spPr>
        <a:solidFill>
          <a:srgbClr val="558ED5"/>
        </a:solidFill>
      </dgm:spPr>
      <dgm:t>
        <a:bodyPr/>
        <a:lstStyle/>
        <a:p>
          <a:r>
            <a:rPr lang="en-US" dirty="0" smtClean="0">
              <a:latin typeface="Calibri" pitchFamily="34" charset="0"/>
              <a:cs typeface="Calibri" pitchFamily="34" charset="0"/>
            </a:rPr>
            <a:t>Operator shows valid reason for delinquency or acceptable plan to re-establish currency </a:t>
          </a:r>
          <a:endParaRPr lang="en-US" dirty="0">
            <a:latin typeface="Calibri" pitchFamily="34" charset="0"/>
            <a:cs typeface="Calibri" pitchFamily="34" charset="0"/>
          </a:endParaRPr>
        </a:p>
      </dgm:t>
    </dgm:pt>
    <dgm:pt modelId="{B9F09603-507D-4E86-878D-93BD6FBB57CA}" type="parTrans" cxnId="{3BE8E093-6176-4214-BBAA-C05FFF8F7CDA}">
      <dgm:prSet/>
      <dgm:spPr/>
      <dgm:t>
        <a:bodyPr/>
        <a:lstStyle/>
        <a:p>
          <a:endParaRPr lang="en-US"/>
        </a:p>
      </dgm:t>
    </dgm:pt>
    <dgm:pt modelId="{31F92E75-5E7E-4DBE-B841-65293C25EFAF}" type="sibTrans" cxnId="{3BE8E093-6176-4214-BBAA-C05FFF8F7CDA}">
      <dgm:prSet/>
      <dgm:spPr/>
      <dgm:t>
        <a:bodyPr/>
        <a:lstStyle/>
        <a:p>
          <a:endParaRPr lang="en-US"/>
        </a:p>
      </dgm:t>
    </dgm:pt>
    <dgm:pt modelId="{D21C6D85-F350-4DAC-9F6F-4A2F53805AB3}">
      <dgm:prSet phldrT="[Text]"/>
      <dgm:spPr>
        <a:solidFill>
          <a:srgbClr val="558ED5"/>
        </a:solidFill>
      </dgm:spPr>
      <dgm:t>
        <a:bodyPr/>
        <a:lstStyle/>
        <a:p>
          <a:r>
            <a:rPr lang="en-US" dirty="0" smtClean="0">
              <a:latin typeface="Calibri" pitchFamily="34" charset="0"/>
              <a:cs typeface="Calibri" pitchFamily="34" charset="0"/>
            </a:rPr>
            <a:t>FAA Verification of two year requirement through sampling against Approvals Database</a:t>
          </a:r>
          <a:endParaRPr lang="en-US" dirty="0">
            <a:latin typeface="Calibri" pitchFamily="34" charset="0"/>
            <a:cs typeface="Calibri" pitchFamily="34" charset="0"/>
          </a:endParaRPr>
        </a:p>
      </dgm:t>
    </dgm:pt>
    <dgm:pt modelId="{62239FB3-D709-483F-B67B-9981089B059D}" type="sibTrans" cxnId="{74794B36-D335-43A0-9D65-17C1475741B9}">
      <dgm:prSet/>
      <dgm:spPr>
        <a:solidFill>
          <a:srgbClr val="002060"/>
        </a:solidFill>
      </dgm:spPr>
      <dgm:t>
        <a:bodyPr/>
        <a:lstStyle/>
        <a:p>
          <a:endParaRPr lang="en-US">
            <a:solidFill>
              <a:srgbClr val="002060"/>
            </a:solidFill>
          </a:endParaRPr>
        </a:p>
      </dgm:t>
    </dgm:pt>
    <dgm:pt modelId="{D808B928-9D7B-45B3-BCCB-2C344BBBDEB6}" type="parTrans" cxnId="{74794B36-D335-43A0-9D65-17C1475741B9}">
      <dgm:prSet/>
      <dgm:spPr/>
      <dgm:t>
        <a:bodyPr/>
        <a:lstStyle/>
        <a:p>
          <a:endParaRPr lang="en-US"/>
        </a:p>
      </dgm:t>
    </dgm:pt>
    <dgm:pt modelId="{DD2F68B4-2C02-481D-8F05-2EDF867D51B9}">
      <dgm:prSet/>
      <dgm:spPr>
        <a:solidFill>
          <a:srgbClr val="558ED5"/>
        </a:solidFill>
      </dgm:spPr>
      <dgm:t>
        <a:bodyPr/>
        <a:lstStyle/>
        <a:p>
          <a:r>
            <a:rPr lang="en-US" dirty="0" smtClean="0">
              <a:latin typeface="Calibri" pitchFamily="34" charset="0"/>
              <a:cs typeface="Calibri" pitchFamily="34" charset="0"/>
            </a:rPr>
            <a:t>If Operator falls out of compliance the CMO, SHDO or FSDO will be notified </a:t>
          </a:r>
          <a:endParaRPr lang="en-US" dirty="0">
            <a:latin typeface="Calibri" pitchFamily="34" charset="0"/>
            <a:cs typeface="Calibri" pitchFamily="34" charset="0"/>
          </a:endParaRPr>
        </a:p>
      </dgm:t>
    </dgm:pt>
    <dgm:pt modelId="{50818D87-91F8-4842-A775-CAFA596DD66B}" type="parTrans" cxnId="{76A49816-6C32-4B6D-B02F-CE3570547EDF}">
      <dgm:prSet/>
      <dgm:spPr/>
      <dgm:t>
        <a:bodyPr/>
        <a:lstStyle/>
        <a:p>
          <a:endParaRPr lang="en-US"/>
        </a:p>
      </dgm:t>
    </dgm:pt>
    <dgm:pt modelId="{EEF8B24D-0A58-42B7-B4AF-4CDCE88DC5F6}" type="sibTrans" cxnId="{76A49816-6C32-4B6D-B02F-CE3570547EDF}">
      <dgm:prSet/>
      <dgm:spPr>
        <a:solidFill>
          <a:srgbClr val="002060"/>
        </a:solidFill>
      </dgm:spPr>
      <dgm:t>
        <a:bodyPr/>
        <a:lstStyle/>
        <a:p>
          <a:endParaRPr lang="en-US">
            <a:solidFill>
              <a:srgbClr val="002060"/>
            </a:solidFill>
          </a:endParaRPr>
        </a:p>
      </dgm:t>
    </dgm:pt>
    <dgm:pt modelId="{1A53A6FE-CAB4-444A-9022-95DCFFA00E13}" type="pres">
      <dgm:prSet presAssocID="{AFBD79C0-2E2F-4984-8C6B-A2C9B0953C42}" presName="Name0" presStyleCnt="0">
        <dgm:presLayoutVars>
          <dgm:dir/>
          <dgm:resizeHandles/>
        </dgm:presLayoutVars>
      </dgm:prSet>
      <dgm:spPr/>
      <dgm:t>
        <a:bodyPr/>
        <a:lstStyle/>
        <a:p>
          <a:endParaRPr lang="en-US"/>
        </a:p>
      </dgm:t>
    </dgm:pt>
    <dgm:pt modelId="{FDE89BA1-A8DD-4C5D-9696-93DCCE981684}" type="pres">
      <dgm:prSet presAssocID="{DD15431E-1D8E-42D5-9F6A-F89805E2EE0C}" presName="compNode" presStyleCnt="0"/>
      <dgm:spPr/>
    </dgm:pt>
    <dgm:pt modelId="{62FD59E8-9846-49B1-9E65-95CB2FAC9EBE}" type="pres">
      <dgm:prSet presAssocID="{DD15431E-1D8E-42D5-9F6A-F89805E2EE0C}" presName="dummyConnPt" presStyleCnt="0"/>
      <dgm:spPr/>
    </dgm:pt>
    <dgm:pt modelId="{F885D3B5-BBA2-4D3A-B51E-18A806266DA0}" type="pres">
      <dgm:prSet presAssocID="{DD15431E-1D8E-42D5-9F6A-F89805E2EE0C}" presName="node" presStyleLbl="node1" presStyleIdx="0" presStyleCnt="9">
        <dgm:presLayoutVars>
          <dgm:bulletEnabled val="1"/>
        </dgm:presLayoutVars>
      </dgm:prSet>
      <dgm:spPr/>
      <dgm:t>
        <a:bodyPr/>
        <a:lstStyle/>
        <a:p>
          <a:endParaRPr lang="en-US"/>
        </a:p>
      </dgm:t>
    </dgm:pt>
    <dgm:pt modelId="{8C6D4425-E781-4264-92C4-4D5164794AD3}" type="pres">
      <dgm:prSet presAssocID="{BA40479F-60AA-49A0-AAC4-8C52BE7BAA29}" presName="sibTrans" presStyleLbl="bgSibTrans2D1" presStyleIdx="0" presStyleCnt="8"/>
      <dgm:spPr/>
      <dgm:t>
        <a:bodyPr/>
        <a:lstStyle/>
        <a:p>
          <a:endParaRPr lang="en-US"/>
        </a:p>
      </dgm:t>
    </dgm:pt>
    <dgm:pt modelId="{6C4A5388-0F27-40ED-AC35-A5C538D32653}" type="pres">
      <dgm:prSet presAssocID="{DF6939C7-026A-4814-95CA-37947F30AC6C}" presName="compNode" presStyleCnt="0"/>
      <dgm:spPr/>
    </dgm:pt>
    <dgm:pt modelId="{4B305D98-B222-492B-BFE9-37589903390F}" type="pres">
      <dgm:prSet presAssocID="{DF6939C7-026A-4814-95CA-37947F30AC6C}" presName="dummyConnPt" presStyleCnt="0"/>
      <dgm:spPr/>
    </dgm:pt>
    <dgm:pt modelId="{CC4684B8-66A2-4DDB-93EA-DDC2EF461A3F}" type="pres">
      <dgm:prSet presAssocID="{DF6939C7-026A-4814-95CA-37947F30AC6C}" presName="node" presStyleLbl="node1" presStyleIdx="1" presStyleCnt="9">
        <dgm:presLayoutVars>
          <dgm:bulletEnabled val="1"/>
        </dgm:presLayoutVars>
      </dgm:prSet>
      <dgm:spPr/>
      <dgm:t>
        <a:bodyPr/>
        <a:lstStyle/>
        <a:p>
          <a:endParaRPr lang="en-US"/>
        </a:p>
      </dgm:t>
    </dgm:pt>
    <dgm:pt modelId="{E730B96A-20C5-45A6-90BD-17EC584A8269}" type="pres">
      <dgm:prSet presAssocID="{5EB8C562-3D45-40F7-98EF-FC2A5F2741BC}" presName="sibTrans" presStyleLbl="bgSibTrans2D1" presStyleIdx="1" presStyleCnt="8"/>
      <dgm:spPr/>
      <dgm:t>
        <a:bodyPr/>
        <a:lstStyle/>
        <a:p>
          <a:endParaRPr lang="en-US"/>
        </a:p>
      </dgm:t>
    </dgm:pt>
    <dgm:pt modelId="{997D6990-1FAC-46C0-AB22-88363349B41E}" type="pres">
      <dgm:prSet presAssocID="{E0D103C9-1F21-471C-A545-667074F035A5}" presName="compNode" presStyleCnt="0"/>
      <dgm:spPr/>
    </dgm:pt>
    <dgm:pt modelId="{0C4EB03C-6360-465E-BF98-7D4AE293B884}" type="pres">
      <dgm:prSet presAssocID="{E0D103C9-1F21-471C-A545-667074F035A5}" presName="dummyConnPt" presStyleCnt="0"/>
      <dgm:spPr/>
    </dgm:pt>
    <dgm:pt modelId="{582208A8-8E2A-43F2-AAAB-12831BA9CF28}" type="pres">
      <dgm:prSet presAssocID="{E0D103C9-1F21-471C-A545-667074F035A5}" presName="node" presStyleLbl="node1" presStyleIdx="2" presStyleCnt="9">
        <dgm:presLayoutVars>
          <dgm:bulletEnabled val="1"/>
        </dgm:presLayoutVars>
      </dgm:prSet>
      <dgm:spPr/>
      <dgm:t>
        <a:bodyPr/>
        <a:lstStyle/>
        <a:p>
          <a:endParaRPr lang="en-US"/>
        </a:p>
      </dgm:t>
    </dgm:pt>
    <dgm:pt modelId="{AFEAC6DD-122B-47FF-950C-18DDA10862EC}" type="pres">
      <dgm:prSet presAssocID="{2B2C311D-BE2F-41DE-8D8C-7EA435F6B5FF}" presName="sibTrans" presStyleLbl="bgSibTrans2D1" presStyleIdx="2" presStyleCnt="8"/>
      <dgm:spPr/>
      <dgm:t>
        <a:bodyPr/>
        <a:lstStyle/>
        <a:p>
          <a:endParaRPr lang="en-US"/>
        </a:p>
      </dgm:t>
    </dgm:pt>
    <dgm:pt modelId="{A508AF1F-061C-405D-B56A-31281D1D8EBC}" type="pres">
      <dgm:prSet presAssocID="{AAFD0A6F-885A-4CB2-98CF-E99D2A713656}" presName="compNode" presStyleCnt="0"/>
      <dgm:spPr/>
    </dgm:pt>
    <dgm:pt modelId="{43CBCE10-70FD-4056-97D0-F06E3227F9A0}" type="pres">
      <dgm:prSet presAssocID="{AAFD0A6F-885A-4CB2-98CF-E99D2A713656}" presName="dummyConnPt" presStyleCnt="0"/>
      <dgm:spPr/>
    </dgm:pt>
    <dgm:pt modelId="{8A8DC23D-788D-453C-B68F-8CDBDD80F3B6}" type="pres">
      <dgm:prSet presAssocID="{AAFD0A6F-885A-4CB2-98CF-E99D2A713656}" presName="node" presStyleLbl="node1" presStyleIdx="3" presStyleCnt="9">
        <dgm:presLayoutVars>
          <dgm:bulletEnabled val="1"/>
        </dgm:presLayoutVars>
      </dgm:prSet>
      <dgm:spPr/>
      <dgm:t>
        <a:bodyPr/>
        <a:lstStyle/>
        <a:p>
          <a:endParaRPr lang="en-US"/>
        </a:p>
      </dgm:t>
    </dgm:pt>
    <dgm:pt modelId="{A4E44DB4-4183-4FC1-9972-FFB070583E09}" type="pres">
      <dgm:prSet presAssocID="{29C29EF0-0ADC-4797-86EE-16D3A8BE2FD2}" presName="sibTrans" presStyleLbl="bgSibTrans2D1" presStyleIdx="3" presStyleCnt="8"/>
      <dgm:spPr/>
      <dgm:t>
        <a:bodyPr/>
        <a:lstStyle/>
        <a:p>
          <a:endParaRPr lang="en-US"/>
        </a:p>
      </dgm:t>
    </dgm:pt>
    <dgm:pt modelId="{83D2B3F5-747C-47E2-9405-45C68FEB8798}" type="pres">
      <dgm:prSet presAssocID="{DF5D8890-D7C5-4FEA-BE7E-F67A04683849}" presName="compNode" presStyleCnt="0"/>
      <dgm:spPr/>
    </dgm:pt>
    <dgm:pt modelId="{73BFE14D-D10A-4607-8534-5714B22C6A37}" type="pres">
      <dgm:prSet presAssocID="{DF5D8890-D7C5-4FEA-BE7E-F67A04683849}" presName="dummyConnPt" presStyleCnt="0"/>
      <dgm:spPr/>
    </dgm:pt>
    <dgm:pt modelId="{7A814288-FC5F-447B-9190-91BD425672E4}" type="pres">
      <dgm:prSet presAssocID="{DF5D8890-D7C5-4FEA-BE7E-F67A04683849}" presName="node" presStyleLbl="node1" presStyleIdx="4" presStyleCnt="9">
        <dgm:presLayoutVars>
          <dgm:bulletEnabled val="1"/>
        </dgm:presLayoutVars>
      </dgm:prSet>
      <dgm:spPr/>
      <dgm:t>
        <a:bodyPr/>
        <a:lstStyle/>
        <a:p>
          <a:endParaRPr lang="en-US"/>
        </a:p>
      </dgm:t>
    </dgm:pt>
    <dgm:pt modelId="{1A677CBA-E368-42ED-9FAB-55D7CF9ECF08}" type="pres">
      <dgm:prSet presAssocID="{C5E0282B-8C73-4B17-A6DF-95153B7B6CB5}" presName="sibTrans" presStyleLbl="bgSibTrans2D1" presStyleIdx="4" presStyleCnt="8"/>
      <dgm:spPr/>
      <dgm:t>
        <a:bodyPr/>
        <a:lstStyle/>
        <a:p>
          <a:endParaRPr lang="en-US"/>
        </a:p>
      </dgm:t>
    </dgm:pt>
    <dgm:pt modelId="{59114522-26B5-443F-B38B-750F5C9D6596}" type="pres">
      <dgm:prSet presAssocID="{DDEBD03B-1660-46D1-A1DA-4DAAEF08EA04}" presName="compNode" presStyleCnt="0"/>
      <dgm:spPr/>
    </dgm:pt>
    <dgm:pt modelId="{962C15C5-1E44-496C-9FE5-CD1CF5153366}" type="pres">
      <dgm:prSet presAssocID="{DDEBD03B-1660-46D1-A1DA-4DAAEF08EA04}" presName="dummyConnPt" presStyleCnt="0"/>
      <dgm:spPr/>
    </dgm:pt>
    <dgm:pt modelId="{B97E9769-9C0D-44EC-AEEF-DA1CD165DAFE}" type="pres">
      <dgm:prSet presAssocID="{DDEBD03B-1660-46D1-A1DA-4DAAEF08EA04}" presName="node" presStyleLbl="node1" presStyleIdx="5" presStyleCnt="9">
        <dgm:presLayoutVars>
          <dgm:bulletEnabled val="1"/>
        </dgm:presLayoutVars>
      </dgm:prSet>
      <dgm:spPr/>
      <dgm:t>
        <a:bodyPr/>
        <a:lstStyle/>
        <a:p>
          <a:endParaRPr lang="en-US"/>
        </a:p>
      </dgm:t>
    </dgm:pt>
    <dgm:pt modelId="{48B74915-A646-468D-940E-A40FF08A6E3E}" type="pres">
      <dgm:prSet presAssocID="{3C2D1C34-9697-445D-983C-290550D53964}" presName="sibTrans" presStyleLbl="bgSibTrans2D1" presStyleIdx="5" presStyleCnt="8"/>
      <dgm:spPr/>
      <dgm:t>
        <a:bodyPr/>
        <a:lstStyle/>
        <a:p>
          <a:endParaRPr lang="en-US"/>
        </a:p>
      </dgm:t>
    </dgm:pt>
    <dgm:pt modelId="{3CBC8503-D848-4BD4-81B5-8633469EE567}" type="pres">
      <dgm:prSet presAssocID="{D21C6D85-F350-4DAC-9F6F-4A2F53805AB3}" presName="compNode" presStyleCnt="0"/>
      <dgm:spPr/>
    </dgm:pt>
    <dgm:pt modelId="{8319E7FB-926B-496E-B039-F0CCEA1D9770}" type="pres">
      <dgm:prSet presAssocID="{D21C6D85-F350-4DAC-9F6F-4A2F53805AB3}" presName="dummyConnPt" presStyleCnt="0"/>
      <dgm:spPr/>
    </dgm:pt>
    <dgm:pt modelId="{E6AF95EC-672F-497F-BD08-4E84DB166CD5}" type="pres">
      <dgm:prSet presAssocID="{D21C6D85-F350-4DAC-9F6F-4A2F53805AB3}" presName="node" presStyleLbl="node1" presStyleIdx="6" presStyleCnt="9">
        <dgm:presLayoutVars>
          <dgm:bulletEnabled val="1"/>
        </dgm:presLayoutVars>
      </dgm:prSet>
      <dgm:spPr/>
      <dgm:t>
        <a:bodyPr/>
        <a:lstStyle/>
        <a:p>
          <a:endParaRPr lang="en-US"/>
        </a:p>
      </dgm:t>
    </dgm:pt>
    <dgm:pt modelId="{7939EE49-0734-4F8C-B2D5-4E08C435C9C8}" type="pres">
      <dgm:prSet presAssocID="{62239FB3-D709-483F-B67B-9981089B059D}" presName="sibTrans" presStyleLbl="bgSibTrans2D1" presStyleIdx="6" presStyleCnt="8"/>
      <dgm:spPr/>
      <dgm:t>
        <a:bodyPr/>
        <a:lstStyle/>
        <a:p>
          <a:endParaRPr lang="en-US"/>
        </a:p>
      </dgm:t>
    </dgm:pt>
    <dgm:pt modelId="{2CE6F8CD-3321-4AC2-B910-321D9B0DB2E6}" type="pres">
      <dgm:prSet presAssocID="{DD2F68B4-2C02-481D-8F05-2EDF867D51B9}" presName="compNode" presStyleCnt="0"/>
      <dgm:spPr/>
    </dgm:pt>
    <dgm:pt modelId="{8A7F5515-2AF5-493B-B4F8-E79D9605178D}" type="pres">
      <dgm:prSet presAssocID="{DD2F68B4-2C02-481D-8F05-2EDF867D51B9}" presName="dummyConnPt" presStyleCnt="0"/>
      <dgm:spPr/>
    </dgm:pt>
    <dgm:pt modelId="{A4E8507A-329F-4E0E-AD40-FDD8ED372335}" type="pres">
      <dgm:prSet presAssocID="{DD2F68B4-2C02-481D-8F05-2EDF867D51B9}" presName="node" presStyleLbl="node1" presStyleIdx="7" presStyleCnt="9">
        <dgm:presLayoutVars>
          <dgm:bulletEnabled val="1"/>
        </dgm:presLayoutVars>
      </dgm:prSet>
      <dgm:spPr/>
      <dgm:t>
        <a:bodyPr/>
        <a:lstStyle/>
        <a:p>
          <a:endParaRPr lang="en-US"/>
        </a:p>
      </dgm:t>
    </dgm:pt>
    <dgm:pt modelId="{440661A5-4186-487B-A9DD-4E1CAFA4B4AD}" type="pres">
      <dgm:prSet presAssocID="{EEF8B24D-0A58-42B7-B4AF-4CDCE88DC5F6}" presName="sibTrans" presStyleLbl="bgSibTrans2D1" presStyleIdx="7" presStyleCnt="8"/>
      <dgm:spPr/>
      <dgm:t>
        <a:bodyPr/>
        <a:lstStyle/>
        <a:p>
          <a:endParaRPr lang="en-US"/>
        </a:p>
      </dgm:t>
    </dgm:pt>
    <dgm:pt modelId="{88B8B323-8C0E-4B50-9246-EAB0ED1E078E}" type="pres">
      <dgm:prSet presAssocID="{2813EA6D-EE1A-49A3-A7EF-3F55E577C049}" presName="compNode" presStyleCnt="0"/>
      <dgm:spPr/>
    </dgm:pt>
    <dgm:pt modelId="{03B74E3D-497E-487B-95E7-8A6895FDCD4C}" type="pres">
      <dgm:prSet presAssocID="{2813EA6D-EE1A-49A3-A7EF-3F55E577C049}" presName="dummyConnPt" presStyleCnt="0"/>
      <dgm:spPr/>
    </dgm:pt>
    <dgm:pt modelId="{02A7CC38-A363-42A6-9E40-D8FE96D476ED}" type="pres">
      <dgm:prSet presAssocID="{2813EA6D-EE1A-49A3-A7EF-3F55E577C049}" presName="node" presStyleLbl="node1" presStyleIdx="8" presStyleCnt="9">
        <dgm:presLayoutVars>
          <dgm:bulletEnabled val="1"/>
        </dgm:presLayoutVars>
      </dgm:prSet>
      <dgm:spPr/>
      <dgm:t>
        <a:bodyPr/>
        <a:lstStyle/>
        <a:p>
          <a:endParaRPr lang="en-US"/>
        </a:p>
      </dgm:t>
    </dgm:pt>
  </dgm:ptLst>
  <dgm:cxnLst>
    <dgm:cxn modelId="{8C8EF5F4-A37E-490A-96C7-321BE64A9A10}" type="presOf" srcId="{DD2F68B4-2C02-481D-8F05-2EDF867D51B9}" destId="{A4E8507A-329F-4E0E-AD40-FDD8ED372335}" srcOrd="0" destOrd="0" presId="urn:microsoft.com/office/officeart/2005/8/layout/bProcess4"/>
    <dgm:cxn modelId="{74794B36-D335-43A0-9D65-17C1475741B9}" srcId="{AFBD79C0-2E2F-4984-8C6B-A2C9B0953C42}" destId="{D21C6D85-F350-4DAC-9F6F-4A2F53805AB3}" srcOrd="6" destOrd="0" parTransId="{D808B928-9D7B-45B3-BCCB-2C344BBBDEB6}" sibTransId="{62239FB3-D709-483F-B67B-9981089B059D}"/>
    <dgm:cxn modelId="{1A0A3966-E8ED-48FD-B07D-9786ECCA5173}" type="presOf" srcId="{29C29EF0-0ADC-4797-86EE-16D3A8BE2FD2}" destId="{A4E44DB4-4183-4FC1-9972-FFB070583E09}" srcOrd="0" destOrd="0" presId="urn:microsoft.com/office/officeart/2005/8/layout/bProcess4"/>
    <dgm:cxn modelId="{F2872566-326F-47C6-B5C4-B71C9D808A23}" srcId="{AFBD79C0-2E2F-4984-8C6B-A2C9B0953C42}" destId="{DDEBD03B-1660-46D1-A1DA-4DAAEF08EA04}" srcOrd="5" destOrd="0" parTransId="{0768BDFE-B803-434B-B4D7-295B1A4CED09}" sibTransId="{3C2D1C34-9697-445D-983C-290550D53964}"/>
    <dgm:cxn modelId="{C5E60E8B-10BA-469C-B38B-DEAD5FCA49CE}" type="presOf" srcId="{3C2D1C34-9697-445D-983C-290550D53964}" destId="{48B74915-A646-468D-940E-A40FF08A6E3E}" srcOrd="0" destOrd="0" presId="urn:microsoft.com/office/officeart/2005/8/layout/bProcess4"/>
    <dgm:cxn modelId="{D5296E61-303E-4F57-8853-FBCA06CD42A7}" srcId="{AFBD79C0-2E2F-4984-8C6B-A2C9B0953C42}" destId="{AAFD0A6F-885A-4CB2-98CF-E99D2A713656}" srcOrd="3" destOrd="0" parTransId="{7E3D28A1-34E2-450F-9E77-B8E4FD3785FD}" sibTransId="{29C29EF0-0ADC-4797-86EE-16D3A8BE2FD2}"/>
    <dgm:cxn modelId="{76A49816-6C32-4B6D-B02F-CE3570547EDF}" srcId="{AFBD79C0-2E2F-4984-8C6B-A2C9B0953C42}" destId="{DD2F68B4-2C02-481D-8F05-2EDF867D51B9}" srcOrd="7" destOrd="0" parTransId="{50818D87-91F8-4842-A775-CAFA596DD66B}" sibTransId="{EEF8B24D-0A58-42B7-B4AF-4CDCE88DC5F6}"/>
    <dgm:cxn modelId="{3BE8E093-6176-4214-BBAA-C05FFF8F7CDA}" srcId="{AFBD79C0-2E2F-4984-8C6B-A2C9B0953C42}" destId="{2813EA6D-EE1A-49A3-A7EF-3F55E577C049}" srcOrd="8" destOrd="0" parTransId="{B9F09603-507D-4E86-878D-93BD6FBB57CA}" sibTransId="{31F92E75-5E7E-4DBE-B841-65293C25EFAF}"/>
    <dgm:cxn modelId="{146BC5D1-3C3A-4A9F-80A9-CD680E0C82CD}" type="presOf" srcId="{2813EA6D-EE1A-49A3-A7EF-3F55E577C049}" destId="{02A7CC38-A363-42A6-9E40-D8FE96D476ED}" srcOrd="0" destOrd="0" presId="urn:microsoft.com/office/officeart/2005/8/layout/bProcess4"/>
    <dgm:cxn modelId="{68B3DE2D-262D-4EB8-85D2-76D8929BDBA2}" type="presOf" srcId="{AFBD79C0-2E2F-4984-8C6B-A2C9B0953C42}" destId="{1A53A6FE-CAB4-444A-9022-95DCFFA00E13}" srcOrd="0" destOrd="0" presId="urn:microsoft.com/office/officeart/2005/8/layout/bProcess4"/>
    <dgm:cxn modelId="{14E57210-6C69-4707-8059-6B5C4B2B1AD6}" srcId="{AFBD79C0-2E2F-4984-8C6B-A2C9B0953C42}" destId="{DF5D8890-D7C5-4FEA-BE7E-F67A04683849}" srcOrd="4" destOrd="0" parTransId="{F732BE4E-DD41-4E14-908F-FE86BCB0E62D}" sibTransId="{C5E0282B-8C73-4B17-A6DF-95153B7B6CB5}"/>
    <dgm:cxn modelId="{A4492508-810F-4CC7-8E90-C1A7D63A4428}" type="presOf" srcId="{C5E0282B-8C73-4B17-A6DF-95153B7B6CB5}" destId="{1A677CBA-E368-42ED-9FAB-55D7CF9ECF08}" srcOrd="0" destOrd="0" presId="urn:microsoft.com/office/officeart/2005/8/layout/bProcess4"/>
    <dgm:cxn modelId="{F4759A56-8AF9-4A3B-ABEB-324587D5DE9A}" type="presOf" srcId="{AAFD0A6F-885A-4CB2-98CF-E99D2A713656}" destId="{8A8DC23D-788D-453C-B68F-8CDBDD80F3B6}" srcOrd="0" destOrd="0" presId="urn:microsoft.com/office/officeart/2005/8/layout/bProcess4"/>
    <dgm:cxn modelId="{E154F84A-6BC5-4403-9792-BEE81FDFCADC}" type="presOf" srcId="{DF6939C7-026A-4814-95CA-37947F30AC6C}" destId="{CC4684B8-66A2-4DDB-93EA-DDC2EF461A3F}" srcOrd="0" destOrd="0" presId="urn:microsoft.com/office/officeart/2005/8/layout/bProcess4"/>
    <dgm:cxn modelId="{65DBCD21-1994-4A7C-ACB6-341014A8FA16}" type="presOf" srcId="{DF5D8890-D7C5-4FEA-BE7E-F67A04683849}" destId="{7A814288-FC5F-447B-9190-91BD425672E4}" srcOrd="0" destOrd="0" presId="urn:microsoft.com/office/officeart/2005/8/layout/bProcess4"/>
    <dgm:cxn modelId="{97D0C6B1-B66D-47EE-947D-98CA6BCD2DE3}" type="presOf" srcId="{2B2C311D-BE2F-41DE-8D8C-7EA435F6B5FF}" destId="{AFEAC6DD-122B-47FF-950C-18DDA10862EC}" srcOrd="0" destOrd="0" presId="urn:microsoft.com/office/officeart/2005/8/layout/bProcess4"/>
    <dgm:cxn modelId="{84E806C5-1E3C-423A-B892-2FF22FE20637}" type="presOf" srcId="{D21C6D85-F350-4DAC-9F6F-4A2F53805AB3}" destId="{E6AF95EC-672F-497F-BD08-4E84DB166CD5}" srcOrd="0" destOrd="0" presId="urn:microsoft.com/office/officeart/2005/8/layout/bProcess4"/>
    <dgm:cxn modelId="{6EE89789-6056-49B8-AFB2-86A415ACD1A0}" srcId="{AFBD79C0-2E2F-4984-8C6B-A2C9B0953C42}" destId="{DF6939C7-026A-4814-95CA-37947F30AC6C}" srcOrd="1" destOrd="0" parTransId="{1865ACC2-4C8F-41CD-AD53-4136A8F9C70A}" sibTransId="{5EB8C562-3D45-40F7-98EF-FC2A5F2741BC}"/>
    <dgm:cxn modelId="{35715606-ED01-4E81-99CE-7EE53D0003AD}" type="presOf" srcId="{E0D103C9-1F21-471C-A545-667074F035A5}" destId="{582208A8-8E2A-43F2-AAAB-12831BA9CF28}" srcOrd="0" destOrd="0" presId="urn:microsoft.com/office/officeart/2005/8/layout/bProcess4"/>
    <dgm:cxn modelId="{E9CCA9FB-570A-4CC8-A267-AC8E496C02D8}" type="presOf" srcId="{62239FB3-D709-483F-B67B-9981089B059D}" destId="{7939EE49-0734-4F8C-B2D5-4E08C435C9C8}" srcOrd="0" destOrd="0" presId="urn:microsoft.com/office/officeart/2005/8/layout/bProcess4"/>
    <dgm:cxn modelId="{90B9798D-4B0B-4BCE-8AE4-52259D737783}" type="presOf" srcId="{BA40479F-60AA-49A0-AAC4-8C52BE7BAA29}" destId="{8C6D4425-E781-4264-92C4-4D5164794AD3}" srcOrd="0" destOrd="0" presId="urn:microsoft.com/office/officeart/2005/8/layout/bProcess4"/>
    <dgm:cxn modelId="{6E6D408B-449E-4D11-8C0D-EA087894977C}" type="presOf" srcId="{5EB8C562-3D45-40F7-98EF-FC2A5F2741BC}" destId="{E730B96A-20C5-45A6-90BD-17EC584A8269}" srcOrd="0" destOrd="0" presId="urn:microsoft.com/office/officeart/2005/8/layout/bProcess4"/>
    <dgm:cxn modelId="{1A8300DC-48E0-449E-A080-0C94FC470DA1}" type="presOf" srcId="{DDEBD03B-1660-46D1-A1DA-4DAAEF08EA04}" destId="{B97E9769-9C0D-44EC-AEEF-DA1CD165DAFE}" srcOrd="0" destOrd="0" presId="urn:microsoft.com/office/officeart/2005/8/layout/bProcess4"/>
    <dgm:cxn modelId="{44E404A3-9237-484F-9852-95268B50B7C7}" srcId="{AFBD79C0-2E2F-4984-8C6B-A2C9B0953C42}" destId="{DD15431E-1D8E-42D5-9F6A-F89805E2EE0C}" srcOrd="0" destOrd="0" parTransId="{BAD9D963-29CF-4DA6-9C5D-71E680E78C30}" sibTransId="{BA40479F-60AA-49A0-AAC4-8C52BE7BAA29}"/>
    <dgm:cxn modelId="{A07503E1-3D10-436D-9972-4B7D832D7E60}" srcId="{AFBD79C0-2E2F-4984-8C6B-A2C9B0953C42}" destId="{E0D103C9-1F21-471C-A545-667074F035A5}" srcOrd="2" destOrd="0" parTransId="{2165B771-B4DA-4B5E-ACDD-AFCCC6913198}" sibTransId="{2B2C311D-BE2F-41DE-8D8C-7EA435F6B5FF}"/>
    <dgm:cxn modelId="{627082AE-1A7E-401E-A57C-CEB32C83205F}" type="presOf" srcId="{DD15431E-1D8E-42D5-9F6A-F89805E2EE0C}" destId="{F885D3B5-BBA2-4D3A-B51E-18A806266DA0}" srcOrd="0" destOrd="0" presId="urn:microsoft.com/office/officeart/2005/8/layout/bProcess4"/>
    <dgm:cxn modelId="{6E1F8C08-C2EB-4831-833E-B1E9D31437C9}" type="presOf" srcId="{EEF8B24D-0A58-42B7-B4AF-4CDCE88DC5F6}" destId="{440661A5-4186-487B-A9DD-4E1CAFA4B4AD}" srcOrd="0" destOrd="0" presId="urn:microsoft.com/office/officeart/2005/8/layout/bProcess4"/>
    <dgm:cxn modelId="{EEEBF7F2-1219-4C79-B388-56CC64DAB72E}" type="presParOf" srcId="{1A53A6FE-CAB4-444A-9022-95DCFFA00E13}" destId="{FDE89BA1-A8DD-4C5D-9696-93DCCE981684}" srcOrd="0" destOrd="0" presId="urn:microsoft.com/office/officeart/2005/8/layout/bProcess4"/>
    <dgm:cxn modelId="{FA9CDF2C-0619-459F-AA31-FF76DED332B8}" type="presParOf" srcId="{FDE89BA1-A8DD-4C5D-9696-93DCCE981684}" destId="{62FD59E8-9846-49B1-9E65-95CB2FAC9EBE}" srcOrd="0" destOrd="0" presId="urn:microsoft.com/office/officeart/2005/8/layout/bProcess4"/>
    <dgm:cxn modelId="{A0692186-3FC0-4B0A-9892-1E18DB1AB8BD}" type="presParOf" srcId="{FDE89BA1-A8DD-4C5D-9696-93DCCE981684}" destId="{F885D3B5-BBA2-4D3A-B51E-18A806266DA0}" srcOrd="1" destOrd="0" presId="urn:microsoft.com/office/officeart/2005/8/layout/bProcess4"/>
    <dgm:cxn modelId="{BC415E99-F258-47CA-8984-03579ABC8B55}" type="presParOf" srcId="{1A53A6FE-CAB4-444A-9022-95DCFFA00E13}" destId="{8C6D4425-E781-4264-92C4-4D5164794AD3}" srcOrd="1" destOrd="0" presId="urn:microsoft.com/office/officeart/2005/8/layout/bProcess4"/>
    <dgm:cxn modelId="{B2F27AE8-5D71-4324-859F-C1F8CFE2AC09}" type="presParOf" srcId="{1A53A6FE-CAB4-444A-9022-95DCFFA00E13}" destId="{6C4A5388-0F27-40ED-AC35-A5C538D32653}" srcOrd="2" destOrd="0" presId="urn:microsoft.com/office/officeart/2005/8/layout/bProcess4"/>
    <dgm:cxn modelId="{7B67069D-3839-45BF-8D8A-2A7550A62A78}" type="presParOf" srcId="{6C4A5388-0F27-40ED-AC35-A5C538D32653}" destId="{4B305D98-B222-492B-BFE9-37589903390F}" srcOrd="0" destOrd="0" presId="urn:microsoft.com/office/officeart/2005/8/layout/bProcess4"/>
    <dgm:cxn modelId="{32ABE8EB-22DC-4784-B750-4CC64A5DDE58}" type="presParOf" srcId="{6C4A5388-0F27-40ED-AC35-A5C538D32653}" destId="{CC4684B8-66A2-4DDB-93EA-DDC2EF461A3F}" srcOrd="1" destOrd="0" presId="urn:microsoft.com/office/officeart/2005/8/layout/bProcess4"/>
    <dgm:cxn modelId="{E92A408F-6BDA-40CB-9EDC-D06C3B52D743}" type="presParOf" srcId="{1A53A6FE-CAB4-444A-9022-95DCFFA00E13}" destId="{E730B96A-20C5-45A6-90BD-17EC584A8269}" srcOrd="3" destOrd="0" presId="urn:microsoft.com/office/officeart/2005/8/layout/bProcess4"/>
    <dgm:cxn modelId="{E5565633-AB75-4DDD-AED8-656C6405EE4C}" type="presParOf" srcId="{1A53A6FE-CAB4-444A-9022-95DCFFA00E13}" destId="{997D6990-1FAC-46C0-AB22-88363349B41E}" srcOrd="4" destOrd="0" presId="urn:microsoft.com/office/officeart/2005/8/layout/bProcess4"/>
    <dgm:cxn modelId="{DAB9CC71-A2B5-46BA-A9B4-B2E3958856E7}" type="presParOf" srcId="{997D6990-1FAC-46C0-AB22-88363349B41E}" destId="{0C4EB03C-6360-465E-BF98-7D4AE293B884}" srcOrd="0" destOrd="0" presId="urn:microsoft.com/office/officeart/2005/8/layout/bProcess4"/>
    <dgm:cxn modelId="{9311796E-739C-4E0B-B795-8D12F86DFABF}" type="presParOf" srcId="{997D6990-1FAC-46C0-AB22-88363349B41E}" destId="{582208A8-8E2A-43F2-AAAB-12831BA9CF28}" srcOrd="1" destOrd="0" presId="urn:microsoft.com/office/officeart/2005/8/layout/bProcess4"/>
    <dgm:cxn modelId="{D6719BAF-9696-4CD3-A96E-E9B17EFD9A1A}" type="presParOf" srcId="{1A53A6FE-CAB4-444A-9022-95DCFFA00E13}" destId="{AFEAC6DD-122B-47FF-950C-18DDA10862EC}" srcOrd="5" destOrd="0" presId="urn:microsoft.com/office/officeart/2005/8/layout/bProcess4"/>
    <dgm:cxn modelId="{D09D5B52-2AFB-4F26-8ED4-9B8A9E939532}" type="presParOf" srcId="{1A53A6FE-CAB4-444A-9022-95DCFFA00E13}" destId="{A508AF1F-061C-405D-B56A-31281D1D8EBC}" srcOrd="6" destOrd="0" presId="urn:microsoft.com/office/officeart/2005/8/layout/bProcess4"/>
    <dgm:cxn modelId="{8D6B030A-4FE1-4AC5-8898-7A98CA029E3C}" type="presParOf" srcId="{A508AF1F-061C-405D-B56A-31281D1D8EBC}" destId="{43CBCE10-70FD-4056-97D0-F06E3227F9A0}" srcOrd="0" destOrd="0" presId="urn:microsoft.com/office/officeart/2005/8/layout/bProcess4"/>
    <dgm:cxn modelId="{67031B24-F28B-4299-8D35-9D213B2A6D27}" type="presParOf" srcId="{A508AF1F-061C-405D-B56A-31281D1D8EBC}" destId="{8A8DC23D-788D-453C-B68F-8CDBDD80F3B6}" srcOrd="1" destOrd="0" presId="urn:microsoft.com/office/officeart/2005/8/layout/bProcess4"/>
    <dgm:cxn modelId="{18CE9461-1AA4-4E35-9703-A0919B88FFE2}" type="presParOf" srcId="{1A53A6FE-CAB4-444A-9022-95DCFFA00E13}" destId="{A4E44DB4-4183-4FC1-9972-FFB070583E09}" srcOrd="7" destOrd="0" presId="urn:microsoft.com/office/officeart/2005/8/layout/bProcess4"/>
    <dgm:cxn modelId="{BD29DCC2-9961-4D43-A0CA-98777BF44D26}" type="presParOf" srcId="{1A53A6FE-CAB4-444A-9022-95DCFFA00E13}" destId="{83D2B3F5-747C-47E2-9405-45C68FEB8798}" srcOrd="8" destOrd="0" presId="urn:microsoft.com/office/officeart/2005/8/layout/bProcess4"/>
    <dgm:cxn modelId="{A39CB83F-84B2-40E1-B5E2-6843547E2C5E}" type="presParOf" srcId="{83D2B3F5-747C-47E2-9405-45C68FEB8798}" destId="{73BFE14D-D10A-4607-8534-5714B22C6A37}" srcOrd="0" destOrd="0" presId="urn:microsoft.com/office/officeart/2005/8/layout/bProcess4"/>
    <dgm:cxn modelId="{B122FBBD-DFE9-46CC-92D8-6CD14797BB2A}" type="presParOf" srcId="{83D2B3F5-747C-47E2-9405-45C68FEB8798}" destId="{7A814288-FC5F-447B-9190-91BD425672E4}" srcOrd="1" destOrd="0" presId="urn:microsoft.com/office/officeart/2005/8/layout/bProcess4"/>
    <dgm:cxn modelId="{688B4B1C-E6E0-402B-8E80-88E7E9B5DC09}" type="presParOf" srcId="{1A53A6FE-CAB4-444A-9022-95DCFFA00E13}" destId="{1A677CBA-E368-42ED-9FAB-55D7CF9ECF08}" srcOrd="9" destOrd="0" presId="urn:microsoft.com/office/officeart/2005/8/layout/bProcess4"/>
    <dgm:cxn modelId="{BBA5D5EB-F630-4EC1-A91F-EBBD4A85998D}" type="presParOf" srcId="{1A53A6FE-CAB4-444A-9022-95DCFFA00E13}" destId="{59114522-26B5-443F-B38B-750F5C9D6596}" srcOrd="10" destOrd="0" presId="urn:microsoft.com/office/officeart/2005/8/layout/bProcess4"/>
    <dgm:cxn modelId="{7774AED8-5453-406F-8476-D0E4F7F4372F}" type="presParOf" srcId="{59114522-26B5-443F-B38B-750F5C9D6596}" destId="{962C15C5-1E44-496C-9FE5-CD1CF5153366}" srcOrd="0" destOrd="0" presId="urn:microsoft.com/office/officeart/2005/8/layout/bProcess4"/>
    <dgm:cxn modelId="{CEADDFA8-037A-45AD-90A3-0D6FEB117D67}" type="presParOf" srcId="{59114522-26B5-443F-B38B-750F5C9D6596}" destId="{B97E9769-9C0D-44EC-AEEF-DA1CD165DAFE}" srcOrd="1" destOrd="0" presId="urn:microsoft.com/office/officeart/2005/8/layout/bProcess4"/>
    <dgm:cxn modelId="{D1C2C4EA-6831-4076-A9A6-28E5F21E31C7}" type="presParOf" srcId="{1A53A6FE-CAB4-444A-9022-95DCFFA00E13}" destId="{48B74915-A646-468D-940E-A40FF08A6E3E}" srcOrd="11" destOrd="0" presId="urn:microsoft.com/office/officeart/2005/8/layout/bProcess4"/>
    <dgm:cxn modelId="{C1AF78EF-75A5-4F14-93FA-EEE2BB7E76B7}" type="presParOf" srcId="{1A53A6FE-CAB4-444A-9022-95DCFFA00E13}" destId="{3CBC8503-D848-4BD4-81B5-8633469EE567}" srcOrd="12" destOrd="0" presId="urn:microsoft.com/office/officeart/2005/8/layout/bProcess4"/>
    <dgm:cxn modelId="{52905865-7D3C-478C-9943-C1157924BBAB}" type="presParOf" srcId="{3CBC8503-D848-4BD4-81B5-8633469EE567}" destId="{8319E7FB-926B-496E-B039-F0CCEA1D9770}" srcOrd="0" destOrd="0" presId="urn:microsoft.com/office/officeart/2005/8/layout/bProcess4"/>
    <dgm:cxn modelId="{F2247F44-676A-429D-82EF-A4575030AAED}" type="presParOf" srcId="{3CBC8503-D848-4BD4-81B5-8633469EE567}" destId="{E6AF95EC-672F-497F-BD08-4E84DB166CD5}" srcOrd="1" destOrd="0" presId="urn:microsoft.com/office/officeart/2005/8/layout/bProcess4"/>
    <dgm:cxn modelId="{94A8671A-560D-4BBF-894B-61DD5BEA6FAC}" type="presParOf" srcId="{1A53A6FE-CAB4-444A-9022-95DCFFA00E13}" destId="{7939EE49-0734-4F8C-B2D5-4E08C435C9C8}" srcOrd="13" destOrd="0" presId="urn:microsoft.com/office/officeart/2005/8/layout/bProcess4"/>
    <dgm:cxn modelId="{7F2DC121-0292-4975-8DA0-FC7AFF22A998}" type="presParOf" srcId="{1A53A6FE-CAB4-444A-9022-95DCFFA00E13}" destId="{2CE6F8CD-3321-4AC2-B910-321D9B0DB2E6}" srcOrd="14" destOrd="0" presId="urn:microsoft.com/office/officeart/2005/8/layout/bProcess4"/>
    <dgm:cxn modelId="{BC7F1D66-4708-474E-A5D6-87988D7713EE}" type="presParOf" srcId="{2CE6F8CD-3321-4AC2-B910-321D9B0DB2E6}" destId="{8A7F5515-2AF5-493B-B4F8-E79D9605178D}" srcOrd="0" destOrd="0" presId="urn:microsoft.com/office/officeart/2005/8/layout/bProcess4"/>
    <dgm:cxn modelId="{D9FB4331-C86E-49AF-82B9-579BFCFC8DFB}" type="presParOf" srcId="{2CE6F8CD-3321-4AC2-B910-321D9B0DB2E6}" destId="{A4E8507A-329F-4E0E-AD40-FDD8ED372335}" srcOrd="1" destOrd="0" presId="urn:microsoft.com/office/officeart/2005/8/layout/bProcess4"/>
    <dgm:cxn modelId="{FE72F96A-BA03-4628-AB69-0BD02F0D072C}" type="presParOf" srcId="{1A53A6FE-CAB4-444A-9022-95DCFFA00E13}" destId="{440661A5-4186-487B-A9DD-4E1CAFA4B4AD}" srcOrd="15" destOrd="0" presId="urn:microsoft.com/office/officeart/2005/8/layout/bProcess4"/>
    <dgm:cxn modelId="{E4FF0DFD-8266-46B3-9C7C-A549380C7FC7}" type="presParOf" srcId="{1A53A6FE-CAB4-444A-9022-95DCFFA00E13}" destId="{88B8B323-8C0E-4B50-9246-EAB0ED1E078E}" srcOrd="16" destOrd="0" presId="urn:microsoft.com/office/officeart/2005/8/layout/bProcess4"/>
    <dgm:cxn modelId="{EE8397F1-F791-4DBF-9AFA-D04F2A9B2265}" type="presParOf" srcId="{88B8B323-8C0E-4B50-9246-EAB0ED1E078E}" destId="{03B74E3D-497E-487B-95E7-8A6895FDCD4C}" srcOrd="0" destOrd="0" presId="urn:microsoft.com/office/officeart/2005/8/layout/bProcess4"/>
    <dgm:cxn modelId="{7C286577-F6F9-466D-A1D5-BB7E0F5D66B4}" type="presParOf" srcId="{88B8B323-8C0E-4B50-9246-EAB0ED1E078E}" destId="{02A7CC38-A363-42A6-9E40-D8FE96D476ED}" srcOrd="1" destOrd="0" presId="urn:microsoft.com/office/officeart/2005/8/layout/b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03EEE8-FD51-4B6C-822A-3E002CF06BC0}"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3090DAD-0AD5-41E3-8C35-A28FCC4C4FDF}">
      <dgm:prSet phldrT="[Text]" custT="1"/>
      <dgm:spPr>
        <a:solidFill>
          <a:srgbClr val="558ED5"/>
        </a:solidFill>
      </dgm:spPr>
      <dgm:t>
        <a:bodyPr/>
        <a:lstStyle/>
        <a:p>
          <a:pPr algn="ctr"/>
          <a:r>
            <a:rPr lang="en-US" sz="900" dirty="0" smtClean="0">
              <a:latin typeface="Calibri" pitchFamily="34" charset="0"/>
              <a:cs typeface="Calibri" pitchFamily="34" charset="0"/>
            </a:rPr>
            <a:t>The aircraft is determined to be RVSM-compliant.  (RVSM modifications/ inspections completed, as required)</a:t>
          </a:r>
          <a:endParaRPr lang="en-US" sz="900" dirty="0">
            <a:latin typeface="Calibri" pitchFamily="34" charset="0"/>
            <a:cs typeface="Calibri" pitchFamily="34" charset="0"/>
          </a:endParaRPr>
        </a:p>
      </dgm:t>
    </dgm:pt>
    <dgm:pt modelId="{4C857366-DC74-4A4E-B8FE-58A9570B8502}" type="parTrans" cxnId="{2545B591-1F18-423C-BEC9-4448D7C84480}">
      <dgm:prSet/>
      <dgm:spPr/>
      <dgm:t>
        <a:bodyPr/>
        <a:lstStyle/>
        <a:p>
          <a:endParaRPr lang="en-US"/>
        </a:p>
      </dgm:t>
    </dgm:pt>
    <dgm:pt modelId="{6AFF850C-A456-4E25-9484-D1343215FA71}" type="sibTrans" cxnId="{2545B591-1F18-423C-BEC9-4448D7C84480}">
      <dgm:prSet/>
      <dgm:spPr>
        <a:solidFill>
          <a:srgbClr val="002060"/>
        </a:solidFill>
      </dgm:spPr>
      <dgm:t>
        <a:bodyPr/>
        <a:lstStyle/>
        <a:p>
          <a:endParaRPr lang="en-US"/>
        </a:p>
      </dgm:t>
    </dgm:pt>
    <dgm:pt modelId="{8C7231B9-8E80-4EDB-BAF4-E5F3F7B87B4B}">
      <dgm:prSet phldrT="[Text]" custT="1"/>
      <dgm:spPr>
        <a:solidFill>
          <a:srgbClr val="558ED5"/>
        </a:solidFill>
      </dgm:spPr>
      <dgm:t>
        <a:bodyPr/>
        <a:lstStyle/>
        <a:p>
          <a:pPr algn="ctr"/>
          <a:r>
            <a:rPr lang="en-US" sz="900" dirty="0" smtClean="0">
              <a:latin typeface="Calibri" pitchFamily="34" charset="0"/>
              <a:cs typeface="Calibri" pitchFamily="34" charset="0"/>
            </a:rPr>
            <a:t>FSDO/ CMO determination of aircraft RVSM-compliance and PTRS action may occur before or after monitoring is completed.  For example, an aircraft service center may complete monitoring when RVSM-compliance work is completed before the operator takes possession of the aircraft</a:t>
          </a:r>
          <a:endParaRPr lang="en-US" sz="900" dirty="0">
            <a:latin typeface="Calibri" pitchFamily="34" charset="0"/>
            <a:cs typeface="Calibri" pitchFamily="34" charset="0"/>
          </a:endParaRPr>
        </a:p>
      </dgm:t>
    </dgm:pt>
    <dgm:pt modelId="{5B56590C-9786-4856-8EE0-FF1A40D1AE82}" type="parTrans" cxnId="{8C60C217-C4B1-45C4-893D-5E1475B5345A}">
      <dgm:prSet/>
      <dgm:spPr/>
      <dgm:t>
        <a:bodyPr/>
        <a:lstStyle/>
        <a:p>
          <a:endParaRPr lang="en-US"/>
        </a:p>
      </dgm:t>
    </dgm:pt>
    <dgm:pt modelId="{FBFBE41B-FF1C-4C06-AC62-E61749180CF0}" type="sibTrans" cxnId="{8C60C217-C4B1-45C4-893D-5E1475B5345A}">
      <dgm:prSet/>
      <dgm:spPr>
        <a:solidFill>
          <a:srgbClr val="002060"/>
        </a:solidFill>
      </dgm:spPr>
      <dgm:t>
        <a:bodyPr/>
        <a:lstStyle/>
        <a:p>
          <a:endParaRPr lang="en-US"/>
        </a:p>
      </dgm:t>
    </dgm:pt>
    <dgm:pt modelId="{11F67C74-898C-4FF2-8CB3-79532B4E5A9B}">
      <dgm:prSet phldrT="[Text]" custT="1"/>
      <dgm:spPr>
        <a:solidFill>
          <a:srgbClr val="558ED5"/>
        </a:solidFill>
      </dgm:spPr>
      <dgm:t>
        <a:bodyPr/>
        <a:lstStyle/>
        <a:p>
          <a:pPr algn="ctr"/>
          <a:r>
            <a:rPr lang="en-US" sz="900" dirty="0" smtClean="0">
              <a:latin typeface="Calibri" pitchFamily="34" charset="0"/>
              <a:cs typeface="Calibri" pitchFamily="34" charset="0"/>
            </a:rPr>
            <a:t>Operator contacts GMS Support Contractor to plan monitoring flight</a:t>
          </a:r>
          <a:endParaRPr lang="en-US" sz="900" dirty="0">
            <a:latin typeface="Calibri" pitchFamily="34" charset="0"/>
            <a:cs typeface="Calibri" pitchFamily="34" charset="0"/>
          </a:endParaRPr>
        </a:p>
      </dgm:t>
    </dgm:pt>
    <dgm:pt modelId="{2904A9DD-72A1-4F56-A1CD-50D92766A872}" type="parTrans" cxnId="{CDD6B252-3DD2-4A1B-888E-077D605E950A}">
      <dgm:prSet/>
      <dgm:spPr/>
      <dgm:t>
        <a:bodyPr/>
        <a:lstStyle/>
        <a:p>
          <a:endParaRPr lang="en-US"/>
        </a:p>
      </dgm:t>
    </dgm:pt>
    <dgm:pt modelId="{2FD9DBD6-E9D5-42BB-8E39-46744D694E09}" type="sibTrans" cxnId="{CDD6B252-3DD2-4A1B-888E-077D605E950A}">
      <dgm:prSet/>
      <dgm:spPr>
        <a:solidFill>
          <a:srgbClr val="002060"/>
        </a:solidFill>
      </dgm:spPr>
      <dgm:t>
        <a:bodyPr/>
        <a:lstStyle/>
        <a:p>
          <a:endParaRPr lang="en-US"/>
        </a:p>
      </dgm:t>
    </dgm:pt>
    <dgm:pt modelId="{DF2A4CC1-D7AC-4967-A408-4BB64B3EF52D}">
      <dgm:prSet custT="1"/>
      <dgm:spPr>
        <a:solidFill>
          <a:srgbClr val="558ED5"/>
        </a:solidFill>
      </dgm:spPr>
      <dgm:t>
        <a:bodyPr/>
        <a:lstStyle/>
        <a:p>
          <a:pPr algn="ctr"/>
          <a:r>
            <a:rPr lang="en-US" sz="900" dirty="0" smtClean="0">
              <a:latin typeface="Calibri" pitchFamily="34" charset="0"/>
              <a:cs typeface="Calibri" pitchFamily="34" charset="0"/>
            </a:rPr>
            <a:t>Operator schedules and conducts flight with GMS Support Contractor</a:t>
          </a:r>
          <a:endParaRPr lang="en-US" sz="900" dirty="0">
            <a:latin typeface="Calibri" pitchFamily="34" charset="0"/>
            <a:cs typeface="Calibri" pitchFamily="34" charset="0"/>
          </a:endParaRPr>
        </a:p>
      </dgm:t>
    </dgm:pt>
    <dgm:pt modelId="{A99DC75C-2F3F-4BD4-8E53-B83A3F95E861}" type="parTrans" cxnId="{C5564763-1A0D-4827-8CCB-410AF62D46B8}">
      <dgm:prSet/>
      <dgm:spPr/>
      <dgm:t>
        <a:bodyPr/>
        <a:lstStyle/>
        <a:p>
          <a:endParaRPr lang="en-US"/>
        </a:p>
      </dgm:t>
    </dgm:pt>
    <dgm:pt modelId="{6A0B8D12-127C-402C-AE30-484CA78B466E}" type="sibTrans" cxnId="{C5564763-1A0D-4827-8CCB-410AF62D46B8}">
      <dgm:prSet/>
      <dgm:spPr>
        <a:solidFill>
          <a:srgbClr val="002060"/>
        </a:solidFill>
      </dgm:spPr>
      <dgm:t>
        <a:bodyPr/>
        <a:lstStyle/>
        <a:p>
          <a:endParaRPr lang="en-US"/>
        </a:p>
      </dgm:t>
    </dgm:pt>
    <dgm:pt modelId="{EF29427B-8146-4687-BEE3-F4598C5DA69C}">
      <dgm:prSet custT="1"/>
      <dgm:spPr>
        <a:solidFill>
          <a:srgbClr val="558ED5"/>
        </a:solidFill>
      </dgm:spPr>
      <dgm:t>
        <a:bodyPr/>
        <a:lstStyle/>
        <a:p>
          <a:pPr algn="ctr"/>
          <a:r>
            <a:rPr lang="en-US" sz="900" dirty="0" smtClean="0">
              <a:latin typeface="Calibri" pitchFamily="34" charset="0"/>
              <a:cs typeface="Calibri" pitchFamily="34" charset="0"/>
            </a:rPr>
            <a:t>GMS Support Contractor provides Operator with status updates for flight data</a:t>
          </a:r>
          <a:endParaRPr lang="en-US" sz="900" dirty="0">
            <a:latin typeface="Calibri" pitchFamily="34" charset="0"/>
            <a:cs typeface="Calibri" pitchFamily="34" charset="0"/>
          </a:endParaRPr>
        </a:p>
      </dgm:t>
    </dgm:pt>
    <dgm:pt modelId="{B76567E9-EE82-4C9E-BA20-41E10BCB66BE}" type="parTrans" cxnId="{A680FE69-ACB6-4087-BD84-F7FF97E388B6}">
      <dgm:prSet/>
      <dgm:spPr/>
      <dgm:t>
        <a:bodyPr/>
        <a:lstStyle/>
        <a:p>
          <a:endParaRPr lang="en-US"/>
        </a:p>
      </dgm:t>
    </dgm:pt>
    <dgm:pt modelId="{6576DC0C-88D7-435A-8633-C37DED677B49}" type="sibTrans" cxnId="{A680FE69-ACB6-4087-BD84-F7FF97E388B6}">
      <dgm:prSet/>
      <dgm:spPr>
        <a:solidFill>
          <a:srgbClr val="002060"/>
        </a:solidFill>
      </dgm:spPr>
      <dgm:t>
        <a:bodyPr/>
        <a:lstStyle/>
        <a:p>
          <a:endParaRPr lang="en-US"/>
        </a:p>
      </dgm:t>
    </dgm:pt>
    <dgm:pt modelId="{5DC4214E-413D-465F-BE50-1462C736BE7E}">
      <dgm:prSet custT="1"/>
      <dgm:spPr>
        <a:solidFill>
          <a:srgbClr val="558ED5"/>
        </a:solidFill>
      </dgm:spPr>
      <dgm:t>
        <a:bodyPr/>
        <a:lstStyle/>
        <a:p>
          <a:pPr algn="ctr"/>
          <a:r>
            <a:rPr lang="en-US" sz="900" dirty="0" smtClean="0">
              <a:latin typeface="Calibri" pitchFamily="34" charset="0"/>
              <a:cs typeface="Calibri" pitchFamily="34" charset="0"/>
            </a:rPr>
            <a:t>NAARMO Updates US Approvals Database to reflect results/date of monitoring flight</a:t>
          </a:r>
          <a:endParaRPr lang="en-US" sz="900" dirty="0">
            <a:latin typeface="Calibri" pitchFamily="34" charset="0"/>
            <a:cs typeface="Calibri" pitchFamily="34" charset="0"/>
          </a:endParaRPr>
        </a:p>
      </dgm:t>
    </dgm:pt>
    <dgm:pt modelId="{998A099A-1328-414C-A3DB-899115512160}" type="parTrans" cxnId="{04E0C0EF-3386-45B7-A5D9-567E55ED15DD}">
      <dgm:prSet/>
      <dgm:spPr/>
      <dgm:t>
        <a:bodyPr/>
        <a:lstStyle/>
        <a:p>
          <a:endParaRPr lang="en-US"/>
        </a:p>
      </dgm:t>
    </dgm:pt>
    <dgm:pt modelId="{B528AF1C-9E7E-4833-9F5D-71534121FC3F}" type="sibTrans" cxnId="{04E0C0EF-3386-45B7-A5D9-567E55ED15DD}">
      <dgm:prSet/>
      <dgm:spPr/>
      <dgm:t>
        <a:bodyPr/>
        <a:lstStyle/>
        <a:p>
          <a:endParaRPr lang="en-US"/>
        </a:p>
      </dgm:t>
    </dgm:pt>
    <dgm:pt modelId="{0AAAD8CE-3319-4C64-B1B0-FD71B999CBD0}">
      <dgm:prSet custT="1"/>
      <dgm:spPr>
        <a:solidFill>
          <a:srgbClr val="558ED5"/>
        </a:solidFill>
      </dgm:spPr>
      <dgm:t>
        <a:bodyPr/>
        <a:lstStyle/>
        <a:p>
          <a:pPr algn="ctr"/>
          <a:r>
            <a:rPr lang="en-US" sz="900" dirty="0" smtClean="0">
              <a:latin typeface="Calibri" pitchFamily="34" charset="0"/>
              <a:cs typeface="Calibri" pitchFamily="34" charset="0"/>
            </a:rPr>
            <a:t>Operator completes monitoring application and submits to the US GMS Coordinator and appropriate GMS Support Contractor</a:t>
          </a:r>
          <a:endParaRPr lang="en-US" sz="900" dirty="0">
            <a:latin typeface="Calibri" pitchFamily="34" charset="0"/>
            <a:cs typeface="Calibri" pitchFamily="34" charset="0"/>
          </a:endParaRPr>
        </a:p>
      </dgm:t>
    </dgm:pt>
    <dgm:pt modelId="{12FCB9DE-5BC5-41B0-99A2-4E62A57F17BC}" type="parTrans" cxnId="{316C2953-6F08-4096-9150-E2C52DD0D3CB}">
      <dgm:prSet/>
      <dgm:spPr/>
      <dgm:t>
        <a:bodyPr/>
        <a:lstStyle/>
        <a:p>
          <a:endParaRPr lang="en-US"/>
        </a:p>
      </dgm:t>
    </dgm:pt>
    <dgm:pt modelId="{DAEB2428-C7DE-4EE8-9440-45218A266E9B}" type="sibTrans" cxnId="{316C2953-6F08-4096-9150-E2C52DD0D3CB}">
      <dgm:prSet/>
      <dgm:spPr>
        <a:solidFill>
          <a:srgbClr val="002060"/>
        </a:solidFill>
      </dgm:spPr>
      <dgm:t>
        <a:bodyPr/>
        <a:lstStyle/>
        <a:p>
          <a:endParaRPr lang="en-US"/>
        </a:p>
      </dgm:t>
    </dgm:pt>
    <dgm:pt modelId="{6410CE5B-D1C0-4380-97FF-2C1F8340F489}">
      <dgm:prSet custT="1"/>
      <dgm:spPr>
        <a:solidFill>
          <a:srgbClr val="558ED5"/>
        </a:solidFill>
      </dgm:spPr>
      <dgm:t>
        <a:bodyPr/>
        <a:lstStyle/>
        <a:p>
          <a:pPr marL="53975" indent="-53975" algn="ctr"/>
          <a:r>
            <a:rPr lang="en-US" sz="1000" dirty="0" smtClean="0">
              <a:latin typeface="Calibri" pitchFamily="34" charset="0"/>
              <a:cs typeface="Calibri" pitchFamily="34" charset="0"/>
            </a:rPr>
            <a:t>Monitoring Flight Activity</a:t>
          </a:r>
        </a:p>
        <a:p>
          <a:pPr marL="53975" indent="-53975" algn="ctr"/>
          <a:r>
            <a:rPr lang="en-US" sz="1000" dirty="0" smtClean="0">
              <a:latin typeface="Calibri" pitchFamily="34" charset="0"/>
              <a:cs typeface="Calibri" pitchFamily="34" charset="0"/>
            </a:rPr>
            <a:t>Monitoring schedule provided by GMS support contractor</a:t>
          </a:r>
        </a:p>
        <a:p>
          <a:pPr marL="53975" indent="-53975" algn="l"/>
          <a:r>
            <a:rPr lang="en-US" sz="1000" dirty="0" smtClean="0">
              <a:latin typeface="Calibri" pitchFamily="34" charset="0"/>
              <a:cs typeface="Calibri" pitchFamily="34" charset="0"/>
            </a:rPr>
            <a:t>- </a:t>
          </a:r>
          <a:r>
            <a:rPr lang="en-US" sz="900" dirty="0" smtClean="0">
              <a:latin typeface="Calibri" pitchFamily="34" charset="0"/>
              <a:cs typeface="Calibri" pitchFamily="34" charset="0"/>
            </a:rPr>
            <a:t>RVSM Technician conducts GMU flight data on operator aircraft  </a:t>
          </a:r>
        </a:p>
        <a:p>
          <a:pPr marL="53975" indent="-53975" algn="l"/>
          <a:r>
            <a:rPr lang="en-US" sz="900" dirty="0" smtClean="0">
              <a:latin typeface="Calibri" pitchFamily="34" charset="0"/>
              <a:cs typeface="Calibri" pitchFamily="34" charset="0"/>
            </a:rPr>
            <a:t>- RVSM Technician submits  post-flight FIF  to WJHTC</a:t>
          </a:r>
        </a:p>
        <a:p>
          <a:pPr marL="53975" indent="-53975" algn="l"/>
          <a:r>
            <a:rPr lang="en-US" sz="900" dirty="0" smtClean="0">
              <a:latin typeface="Calibri" pitchFamily="34" charset="0"/>
              <a:cs typeface="Calibri" pitchFamily="34" charset="0"/>
            </a:rPr>
            <a:t>- GPS data files are post-processed by GMS Support Contractor</a:t>
          </a:r>
        </a:p>
        <a:p>
          <a:pPr marL="53975" indent="-53975" algn="l"/>
          <a:r>
            <a:rPr lang="en-US" sz="900" dirty="0" smtClean="0">
              <a:latin typeface="Calibri" pitchFamily="34" charset="0"/>
              <a:cs typeface="Calibri" pitchFamily="34" charset="0"/>
            </a:rPr>
            <a:t>- Processed data files are submitted by GMS Support Contractor to WJHTC for final ASE calculation</a:t>
          </a:r>
          <a:endParaRPr lang="en-US" sz="900" dirty="0">
            <a:latin typeface="Calibri" pitchFamily="34" charset="0"/>
            <a:cs typeface="Calibri" pitchFamily="34" charset="0"/>
          </a:endParaRPr>
        </a:p>
      </dgm:t>
    </dgm:pt>
    <dgm:pt modelId="{FAA1DD0F-4865-4896-B5A3-6FEE323C6FB9}" type="parTrans" cxnId="{12ED829B-7463-4D9D-A80F-7A26D435223B}">
      <dgm:prSet/>
      <dgm:spPr/>
      <dgm:t>
        <a:bodyPr/>
        <a:lstStyle/>
        <a:p>
          <a:endParaRPr lang="en-US"/>
        </a:p>
      </dgm:t>
    </dgm:pt>
    <dgm:pt modelId="{AE4EAFB5-43DE-4D4A-9905-EBC24072974C}" type="sibTrans" cxnId="{12ED829B-7463-4D9D-A80F-7A26D435223B}">
      <dgm:prSet/>
      <dgm:spPr>
        <a:solidFill>
          <a:srgbClr val="002060"/>
        </a:solidFill>
      </dgm:spPr>
      <dgm:t>
        <a:bodyPr/>
        <a:lstStyle/>
        <a:p>
          <a:endParaRPr lang="en-US"/>
        </a:p>
      </dgm:t>
    </dgm:pt>
    <dgm:pt modelId="{2189E462-6B9D-4F0F-B39D-E0D78CB0408F}" type="pres">
      <dgm:prSet presAssocID="{5D03EEE8-FD51-4B6C-822A-3E002CF06BC0}" presName="diagram" presStyleCnt="0">
        <dgm:presLayoutVars>
          <dgm:dir/>
          <dgm:resizeHandles val="exact"/>
        </dgm:presLayoutVars>
      </dgm:prSet>
      <dgm:spPr/>
      <dgm:t>
        <a:bodyPr/>
        <a:lstStyle/>
        <a:p>
          <a:endParaRPr lang="en-US"/>
        </a:p>
      </dgm:t>
    </dgm:pt>
    <dgm:pt modelId="{AD287CF9-43E1-4980-BCD5-7FF2F92FF659}" type="pres">
      <dgm:prSet presAssocID="{B3090DAD-0AD5-41E3-8C35-A28FCC4C4FDF}" presName="node" presStyleLbl="node1" presStyleIdx="0" presStyleCnt="8" custScaleX="143422" custScaleY="71303" custLinFactNeighborX="-372" custLinFactNeighborY="59770">
        <dgm:presLayoutVars>
          <dgm:bulletEnabled val="1"/>
        </dgm:presLayoutVars>
      </dgm:prSet>
      <dgm:spPr/>
      <dgm:t>
        <a:bodyPr/>
        <a:lstStyle/>
        <a:p>
          <a:endParaRPr lang="en-US"/>
        </a:p>
      </dgm:t>
    </dgm:pt>
    <dgm:pt modelId="{8ACAEDEA-BE3E-43AB-B229-A78701CA8A6E}" type="pres">
      <dgm:prSet presAssocID="{6AFF850C-A456-4E25-9484-D1343215FA71}" presName="sibTrans" presStyleLbl="sibTrans2D1" presStyleIdx="0" presStyleCnt="7"/>
      <dgm:spPr/>
      <dgm:t>
        <a:bodyPr/>
        <a:lstStyle/>
        <a:p>
          <a:endParaRPr lang="en-US"/>
        </a:p>
      </dgm:t>
    </dgm:pt>
    <dgm:pt modelId="{FAFEB71E-01D4-4A4F-A7A1-8AD6C9385D18}" type="pres">
      <dgm:prSet presAssocID="{6AFF850C-A456-4E25-9484-D1343215FA71}" presName="connectorText" presStyleLbl="sibTrans2D1" presStyleIdx="0" presStyleCnt="7"/>
      <dgm:spPr/>
      <dgm:t>
        <a:bodyPr/>
        <a:lstStyle/>
        <a:p>
          <a:endParaRPr lang="en-US"/>
        </a:p>
      </dgm:t>
    </dgm:pt>
    <dgm:pt modelId="{F055A607-9C28-4F4E-9944-E789959123A5}" type="pres">
      <dgm:prSet presAssocID="{8C7231B9-8E80-4EDB-BAF4-E5F3F7B87B4B}" presName="node" presStyleLbl="node1" presStyleIdx="1" presStyleCnt="8" custScaleX="273867" custScaleY="77666" custLinFactNeighborX="-7235" custLinFactNeighborY="59770">
        <dgm:presLayoutVars>
          <dgm:bulletEnabled val="1"/>
        </dgm:presLayoutVars>
      </dgm:prSet>
      <dgm:spPr/>
      <dgm:t>
        <a:bodyPr/>
        <a:lstStyle/>
        <a:p>
          <a:endParaRPr lang="en-US"/>
        </a:p>
      </dgm:t>
    </dgm:pt>
    <dgm:pt modelId="{3728F861-C089-480C-933C-6D0D189D8FF3}" type="pres">
      <dgm:prSet presAssocID="{FBFBE41B-FF1C-4C06-AC62-E61749180CF0}" presName="sibTrans" presStyleLbl="sibTrans2D1" presStyleIdx="1" presStyleCnt="7"/>
      <dgm:spPr/>
      <dgm:t>
        <a:bodyPr/>
        <a:lstStyle/>
        <a:p>
          <a:endParaRPr lang="en-US"/>
        </a:p>
      </dgm:t>
    </dgm:pt>
    <dgm:pt modelId="{FB07E73D-0E4B-487C-9235-7057C52FCD60}" type="pres">
      <dgm:prSet presAssocID="{FBFBE41B-FF1C-4C06-AC62-E61749180CF0}" presName="connectorText" presStyleLbl="sibTrans2D1" presStyleIdx="1" presStyleCnt="7"/>
      <dgm:spPr/>
      <dgm:t>
        <a:bodyPr/>
        <a:lstStyle/>
        <a:p>
          <a:endParaRPr lang="en-US"/>
        </a:p>
      </dgm:t>
    </dgm:pt>
    <dgm:pt modelId="{C1875401-3BB6-4B84-A6E1-7222323B66B0}" type="pres">
      <dgm:prSet presAssocID="{11F67C74-898C-4FF2-8CB3-79532B4E5A9B}" presName="node" presStyleLbl="node1" presStyleIdx="2" presStyleCnt="8" custScaleX="113064" custScaleY="71303" custLinFactX="36450" custLinFactNeighborX="100000" custLinFactNeighborY="-81381">
        <dgm:presLayoutVars>
          <dgm:bulletEnabled val="1"/>
        </dgm:presLayoutVars>
      </dgm:prSet>
      <dgm:spPr/>
      <dgm:t>
        <a:bodyPr/>
        <a:lstStyle/>
        <a:p>
          <a:endParaRPr lang="en-US"/>
        </a:p>
      </dgm:t>
    </dgm:pt>
    <dgm:pt modelId="{4F636529-87A6-46D9-A0F2-257E22748790}" type="pres">
      <dgm:prSet presAssocID="{2FD9DBD6-E9D5-42BB-8E39-46744D694E09}" presName="sibTrans" presStyleLbl="sibTrans2D1" presStyleIdx="2" presStyleCnt="7"/>
      <dgm:spPr/>
      <dgm:t>
        <a:bodyPr/>
        <a:lstStyle/>
        <a:p>
          <a:endParaRPr lang="en-US"/>
        </a:p>
      </dgm:t>
    </dgm:pt>
    <dgm:pt modelId="{D48D6FFE-8768-4FB8-9528-1AB168E4B320}" type="pres">
      <dgm:prSet presAssocID="{2FD9DBD6-E9D5-42BB-8E39-46744D694E09}" presName="connectorText" presStyleLbl="sibTrans2D1" presStyleIdx="2" presStyleCnt="7"/>
      <dgm:spPr/>
      <dgm:t>
        <a:bodyPr/>
        <a:lstStyle/>
        <a:p>
          <a:endParaRPr lang="en-US"/>
        </a:p>
      </dgm:t>
    </dgm:pt>
    <dgm:pt modelId="{DEFA6DB0-1B37-47A0-BA1C-0D3291BF47EF}" type="pres">
      <dgm:prSet presAssocID="{0AAAD8CE-3319-4C64-B1B0-FD71B999CBD0}" presName="node" presStyleLbl="node1" presStyleIdx="3" presStyleCnt="8" custScaleX="141145" custScaleY="71303" custLinFactX="100000" custLinFactNeighborX="169509" custLinFactNeighborY="36599">
        <dgm:presLayoutVars>
          <dgm:bulletEnabled val="1"/>
        </dgm:presLayoutVars>
      </dgm:prSet>
      <dgm:spPr/>
      <dgm:t>
        <a:bodyPr/>
        <a:lstStyle/>
        <a:p>
          <a:endParaRPr lang="en-US"/>
        </a:p>
      </dgm:t>
    </dgm:pt>
    <dgm:pt modelId="{EC0352D1-1752-4749-A066-0F06C3A4959D}" type="pres">
      <dgm:prSet presAssocID="{DAEB2428-C7DE-4EE8-9440-45218A266E9B}" presName="sibTrans" presStyleLbl="sibTrans2D1" presStyleIdx="3" presStyleCnt="7"/>
      <dgm:spPr/>
      <dgm:t>
        <a:bodyPr/>
        <a:lstStyle/>
        <a:p>
          <a:endParaRPr lang="en-US"/>
        </a:p>
      </dgm:t>
    </dgm:pt>
    <dgm:pt modelId="{BDECAA76-57F3-4E09-B400-DB9E211E7A86}" type="pres">
      <dgm:prSet presAssocID="{DAEB2428-C7DE-4EE8-9440-45218A266E9B}" presName="connectorText" presStyleLbl="sibTrans2D1" presStyleIdx="3" presStyleCnt="7"/>
      <dgm:spPr/>
      <dgm:t>
        <a:bodyPr/>
        <a:lstStyle/>
        <a:p>
          <a:endParaRPr lang="en-US"/>
        </a:p>
      </dgm:t>
    </dgm:pt>
    <dgm:pt modelId="{AFED8282-D230-4C14-AC36-51FF88C937DE}" type="pres">
      <dgm:prSet presAssocID="{DF2A4CC1-D7AC-4967-A408-4BB64B3EF52D}" presName="node" presStyleLbl="node1" presStyleIdx="4" presStyleCnt="8" custScaleY="71303" custLinFactX="100000" custLinFactNeighborX="174468" custLinFactNeighborY="36599">
        <dgm:presLayoutVars>
          <dgm:bulletEnabled val="1"/>
        </dgm:presLayoutVars>
      </dgm:prSet>
      <dgm:spPr/>
      <dgm:t>
        <a:bodyPr/>
        <a:lstStyle/>
        <a:p>
          <a:endParaRPr lang="en-US"/>
        </a:p>
      </dgm:t>
    </dgm:pt>
    <dgm:pt modelId="{DE413687-0F75-4487-BD15-E006DB6F1128}" type="pres">
      <dgm:prSet presAssocID="{6A0B8D12-127C-402C-AE30-484CA78B466E}" presName="sibTrans" presStyleLbl="sibTrans2D1" presStyleIdx="4" presStyleCnt="7"/>
      <dgm:spPr/>
      <dgm:t>
        <a:bodyPr/>
        <a:lstStyle/>
        <a:p>
          <a:endParaRPr lang="en-US"/>
        </a:p>
      </dgm:t>
    </dgm:pt>
    <dgm:pt modelId="{9250316D-8672-48E2-85D3-27D67BA4F9F8}" type="pres">
      <dgm:prSet presAssocID="{6A0B8D12-127C-402C-AE30-484CA78B466E}" presName="connectorText" presStyleLbl="sibTrans2D1" presStyleIdx="4" presStyleCnt="7"/>
      <dgm:spPr/>
      <dgm:t>
        <a:bodyPr/>
        <a:lstStyle/>
        <a:p>
          <a:endParaRPr lang="en-US"/>
        </a:p>
      </dgm:t>
    </dgm:pt>
    <dgm:pt modelId="{DB49C065-FD9A-4C30-AC97-B7C5198B97A8}" type="pres">
      <dgm:prSet presAssocID="{6410CE5B-D1C0-4380-97FF-2C1F8340F489}" presName="node" presStyleLbl="node1" presStyleIdx="5" presStyleCnt="8" custScaleX="247507" custScaleY="171037" custLinFactY="-10518" custLinFactNeighborX="-30646" custLinFactNeighborY="-100000">
        <dgm:presLayoutVars>
          <dgm:bulletEnabled val="1"/>
        </dgm:presLayoutVars>
      </dgm:prSet>
      <dgm:spPr/>
      <dgm:t>
        <a:bodyPr/>
        <a:lstStyle/>
        <a:p>
          <a:endParaRPr lang="en-US"/>
        </a:p>
      </dgm:t>
    </dgm:pt>
    <dgm:pt modelId="{F97F11B0-D0F0-4EE0-85D7-737CC92577DF}" type="pres">
      <dgm:prSet presAssocID="{AE4EAFB5-43DE-4D4A-9905-EBC24072974C}" presName="sibTrans" presStyleLbl="sibTrans2D1" presStyleIdx="5" presStyleCnt="7"/>
      <dgm:spPr/>
      <dgm:t>
        <a:bodyPr/>
        <a:lstStyle/>
        <a:p>
          <a:endParaRPr lang="en-US"/>
        </a:p>
      </dgm:t>
    </dgm:pt>
    <dgm:pt modelId="{19D79B40-4377-40F5-AE95-94962EFA3CF2}" type="pres">
      <dgm:prSet presAssocID="{AE4EAFB5-43DE-4D4A-9905-EBC24072974C}" presName="connectorText" presStyleLbl="sibTrans2D1" presStyleIdx="5" presStyleCnt="7"/>
      <dgm:spPr/>
      <dgm:t>
        <a:bodyPr/>
        <a:lstStyle/>
        <a:p>
          <a:endParaRPr lang="en-US"/>
        </a:p>
      </dgm:t>
    </dgm:pt>
    <dgm:pt modelId="{3C951F30-E536-4AE0-958F-95453F8DF0DA}" type="pres">
      <dgm:prSet presAssocID="{EF29427B-8146-4687-BEE3-F4598C5DA69C}" presName="node" presStyleLbl="node1" presStyleIdx="6" presStyleCnt="8" custScaleX="122841" custScaleY="71303" custLinFactNeighborX="-8729" custLinFactNeighborY="-59762">
        <dgm:presLayoutVars>
          <dgm:bulletEnabled val="1"/>
        </dgm:presLayoutVars>
      </dgm:prSet>
      <dgm:spPr/>
      <dgm:t>
        <a:bodyPr/>
        <a:lstStyle/>
        <a:p>
          <a:endParaRPr lang="en-US"/>
        </a:p>
      </dgm:t>
    </dgm:pt>
    <dgm:pt modelId="{585B6CE6-FC8F-4969-9281-125C4EF42D31}" type="pres">
      <dgm:prSet presAssocID="{6576DC0C-88D7-435A-8633-C37DED677B49}" presName="sibTrans" presStyleLbl="sibTrans2D1" presStyleIdx="6" presStyleCnt="7"/>
      <dgm:spPr/>
      <dgm:t>
        <a:bodyPr/>
        <a:lstStyle/>
        <a:p>
          <a:endParaRPr lang="en-US"/>
        </a:p>
      </dgm:t>
    </dgm:pt>
    <dgm:pt modelId="{2C520285-7761-4A87-BB84-4C60B267F1CC}" type="pres">
      <dgm:prSet presAssocID="{6576DC0C-88D7-435A-8633-C37DED677B49}" presName="connectorText" presStyleLbl="sibTrans2D1" presStyleIdx="6" presStyleCnt="7"/>
      <dgm:spPr/>
      <dgm:t>
        <a:bodyPr/>
        <a:lstStyle/>
        <a:p>
          <a:endParaRPr lang="en-US"/>
        </a:p>
      </dgm:t>
    </dgm:pt>
    <dgm:pt modelId="{E0FB3978-1B05-4DC5-AFEB-61AA30B58046}" type="pres">
      <dgm:prSet presAssocID="{5DC4214E-413D-465F-BE50-1462C736BE7E}" presName="node" presStyleLbl="node1" presStyleIdx="7" presStyleCnt="8" custScaleX="119311" custScaleY="71303" custLinFactNeighborX="-13060" custLinFactNeighborY="-68909">
        <dgm:presLayoutVars>
          <dgm:bulletEnabled val="1"/>
        </dgm:presLayoutVars>
      </dgm:prSet>
      <dgm:spPr/>
      <dgm:t>
        <a:bodyPr/>
        <a:lstStyle/>
        <a:p>
          <a:endParaRPr lang="en-US"/>
        </a:p>
      </dgm:t>
    </dgm:pt>
  </dgm:ptLst>
  <dgm:cxnLst>
    <dgm:cxn modelId="{D01C113F-2A6E-4659-A116-5F479E2151D6}" type="presOf" srcId="{0AAAD8CE-3319-4C64-B1B0-FD71B999CBD0}" destId="{DEFA6DB0-1B37-47A0-BA1C-0D3291BF47EF}" srcOrd="0" destOrd="0" presId="urn:microsoft.com/office/officeart/2005/8/layout/process5"/>
    <dgm:cxn modelId="{8C60C217-C4B1-45C4-893D-5E1475B5345A}" srcId="{5D03EEE8-FD51-4B6C-822A-3E002CF06BC0}" destId="{8C7231B9-8E80-4EDB-BAF4-E5F3F7B87B4B}" srcOrd="1" destOrd="0" parTransId="{5B56590C-9786-4856-8EE0-FF1A40D1AE82}" sibTransId="{FBFBE41B-FF1C-4C06-AC62-E61749180CF0}"/>
    <dgm:cxn modelId="{C2073B20-3A63-4E4C-8EDD-DEE1AF5FB287}" type="presOf" srcId="{FBFBE41B-FF1C-4C06-AC62-E61749180CF0}" destId="{3728F861-C089-480C-933C-6D0D189D8FF3}" srcOrd="0" destOrd="0" presId="urn:microsoft.com/office/officeart/2005/8/layout/process5"/>
    <dgm:cxn modelId="{B89DB45A-9834-4A3A-B660-E44F729E638D}" type="presOf" srcId="{2FD9DBD6-E9D5-42BB-8E39-46744D694E09}" destId="{D48D6FFE-8768-4FB8-9528-1AB168E4B320}" srcOrd="1" destOrd="0" presId="urn:microsoft.com/office/officeart/2005/8/layout/process5"/>
    <dgm:cxn modelId="{E2070570-3B83-44F9-A4BB-099C1AD380E7}" type="presOf" srcId="{AE4EAFB5-43DE-4D4A-9905-EBC24072974C}" destId="{19D79B40-4377-40F5-AE95-94962EFA3CF2}" srcOrd="1" destOrd="0" presId="urn:microsoft.com/office/officeart/2005/8/layout/process5"/>
    <dgm:cxn modelId="{4C08E8F6-0881-40ED-8638-950FEE057954}" type="presOf" srcId="{B3090DAD-0AD5-41E3-8C35-A28FCC4C4FDF}" destId="{AD287CF9-43E1-4980-BCD5-7FF2F92FF659}" srcOrd="0" destOrd="0" presId="urn:microsoft.com/office/officeart/2005/8/layout/process5"/>
    <dgm:cxn modelId="{A680FE69-ACB6-4087-BD84-F7FF97E388B6}" srcId="{5D03EEE8-FD51-4B6C-822A-3E002CF06BC0}" destId="{EF29427B-8146-4687-BEE3-F4598C5DA69C}" srcOrd="6" destOrd="0" parTransId="{B76567E9-EE82-4C9E-BA20-41E10BCB66BE}" sibTransId="{6576DC0C-88D7-435A-8633-C37DED677B49}"/>
    <dgm:cxn modelId="{04E0C0EF-3386-45B7-A5D9-567E55ED15DD}" srcId="{5D03EEE8-FD51-4B6C-822A-3E002CF06BC0}" destId="{5DC4214E-413D-465F-BE50-1462C736BE7E}" srcOrd="7" destOrd="0" parTransId="{998A099A-1328-414C-A3DB-899115512160}" sibTransId="{B528AF1C-9E7E-4833-9F5D-71534121FC3F}"/>
    <dgm:cxn modelId="{12ED829B-7463-4D9D-A80F-7A26D435223B}" srcId="{5D03EEE8-FD51-4B6C-822A-3E002CF06BC0}" destId="{6410CE5B-D1C0-4380-97FF-2C1F8340F489}" srcOrd="5" destOrd="0" parTransId="{FAA1DD0F-4865-4896-B5A3-6FEE323C6FB9}" sibTransId="{AE4EAFB5-43DE-4D4A-9905-EBC24072974C}"/>
    <dgm:cxn modelId="{CDD6B252-3DD2-4A1B-888E-077D605E950A}" srcId="{5D03EEE8-FD51-4B6C-822A-3E002CF06BC0}" destId="{11F67C74-898C-4FF2-8CB3-79532B4E5A9B}" srcOrd="2" destOrd="0" parTransId="{2904A9DD-72A1-4F56-A1CD-50D92766A872}" sibTransId="{2FD9DBD6-E9D5-42BB-8E39-46744D694E09}"/>
    <dgm:cxn modelId="{D069C6AE-2D68-4978-BD89-9CC5F422ADEA}" type="presOf" srcId="{8C7231B9-8E80-4EDB-BAF4-E5F3F7B87B4B}" destId="{F055A607-9C28-4F4E-9944-E789959123A5}" srcOrd="0" destOrd="0" presId="urn:microsoft.com/office/officeart/2005/8/layout/process5"/>
    <dgm:cxn modelId="{696EE59E-297C-4749-9E81-7191A8FD1827}" type="presOf" srcId="{2FD9DBD6-E9D5-42BB-8E39-46744D694E09}" destId="{4F636529-87A6-46D9-A0F2-257E22748790}" srcOrd="0" destOrd="0" presId="urn:microsoft.com/office/officeart/2005/8/layout/process5"/>
    <dgm:cxn modelId="{F24446B6-4B1B-4F25-B3B2-58316E7E3E17}" type="presOf" srcId="{6410CE5B-D1C0-4380-97FF-2C1F8340F489}" destId="{DB49C065-FD9A-4C30-AC97-B7C5198B97A8}" srcOrd="0" destOrd="0" presId="urn:microsoft.com/office/officeart/2005/8/layout/process5"/>
    <dgm:cxn modelId="{4CDF8605-C444-402E-93FA-9A07469B5918}" type="presOf" srcId="{FBFBE41B-FF1C-4C06-AC62-E61749180CF0}" destId="{FB07E73D-0E4B-487C-9235-7057C52FCD60}" srcOrd="1" destOrd="0" presId="urn:microsoft.com/office/officeart/2005/8/layout/process5"/>
    <dgm:cxn modelId="{72380731-A541-4E4E-917A-9E4C639AD4B8}" type="presOf" srcId="{11F67C74-898C-4FF2-8CB3-79532B4E5A9B}" destId="{C1875401-3BB6-4B84-A6E1-7222323B66B0}" srcOrd="0" destOrd="0" presId="urn:microsoft.com/office/officeart/2005/8/layout/process5"/>
    <dgm:cxn modelId="{2545B591-1F18-423C-BEC9-4448D7C84480}" srcId="{5D03EEE8-FD51-4B6C-822A-3E002CF06BC0}" destId="{B3090DAD-0AD5-41E3-8C35-A28FCC4C4FDF}" srcOrd="0" destOrd="0" parTransId="{4C857366-DC74-4A4E-B8FE-58A9570B8502}" sibTransId="{6AFF850C-A456-4E25-9484-D1343215FA71}"/>
    <dgm:cxn modelId="{316C2953-6F08-4096-9150-E2C52DD0D3CB}" srcId="{5D03EEE8-FD51-4B6C-822A-3E002CF06BC0}" destId="{0AAAD8CE-3319-4C64-B1B0-FD71B999CBD0}" srcOrd="3" destOrd="0" parTransId="{12FCB9DE-5BC5-41B0-99A2-4E62A57F17BC}" sibTransId="{DAEB2428-C7DE-4EE8-9440-45218A266E9B}"/>
    <dgm:cxn modelId="{304A6B09-8285-4145-8ABE-93A050D56FD2}" type="presOf" srcId="{AE4EAFB5-43DE-4D4A-9905-EBC24072974C}" destId="{F97F11B0-D0F0-4EE0-85D7-737CC92577DF}" srcOrd="0" destOrd="0" presId="urn:microsoft.com/office/officeart/2005/8/layout/process5"/>
    <dgm:cxn modelId="{0D87987D-5E72-418A-AA7D-0C10A1C58C72}" type="presOf" srcId="{6AFF850C-A456-4E25-9484-D1343215FA71}" destId="{FAFEB71E-01D4-4A4F-A7A1-8AD6C9385D18}" srcOrd="1" destOrd="0" presId="urn:microsoft.com/office/officeart/2005/8/layout/process5"/>
    <dgm:cxn modelId="{EC2AD101-8237-4F40-9952-C7A6BCFEBE3A}" type="presOf" srcId="{DF2A4CC1-D7AC-4967-A408-4BB64B3EF52D}" destId="{AFED8282-D230-4C14-AC36-51FF88C937DE}" srcOrd="0" destOrd="0" presId="urn:microsoft.com/office/officeart/2005/8/layout/process5"/>
    <dgm:cxn modelId="{2AC2F63F-F387-48D3-AAC2-F4ABCBD82440}" type="presOf" srcId="{DAEB2428-C7DE-4EE8-9440-45218A266E9B}" destId="{EC0352D1-1752-4749-A066-0F06C3A4959D}" srcOrd="0" destOrd="0" presId="urn:microsoft.com/office/officeart/2005/8/layout/process5"/>
    <dgm:cxn modelId="{C5564763-1A0D-4827-8CCB-410AF62D46B8}" srcId="{5D03EEE8-FD51-4B6C-822A-3E002CF06BC0}" destId="{DF2A4CC1-D7AC-4967-A408-4BB64B3EF52D}" srcOrd="4" destOrd="0" parTransId="{A99DC75C-2F3F-4BD4-8E53-B83A3F95E861}" sibTransId="{6A0B8D12-127C-402C-AE30-484CA78B466E}"/>
    <dgm:cxn modelId="{96FD8550-320D-4203-A971-B386F997A8D9}" type="presOf" srcId="{5DC4214E-413D-465F-BE50-1462C736BE7E}" destId="{E0FB3978-1B05-4DC5-AFEB-61AA30B58046}" srcOrd="0" destOrd="0" presId="urn:microsoft.com/office/officeart/2005/8/layout/process5"/>
    <dgm:cxn modelId="{3D1A4149-7243-4023-A5DF-BF662B0BFB78}" type="presOf" srcId="{6576DC0C-88D7-435A-8633-C37DED677B49}" destId="{2C520285-7761-4A87-BB84-4C60B267F1CC}" srcOrd="1" destOrd="0" presId="urn:microsoft.com/office/officeart/2005/8/layout/process5"/>
    <dgm:cxn modelId="{B63E1376-4B48-4DE4-A4C0-4888DAD38401}" type="presOf" srcId="{DAEB2428-C7DE-4EE8-9440-45218A266E9B}" destId="{BDECAA76-57F3-4E09-B400-DB9E211E7A86}" srcOrd="1" destOrd="0" presId="urn:microsoft.com/office/officeart/2005/8/layout/process5"/>
    <dgm:cxn modelId="{FA9FF7A5-F124-4CE6-9FCC-B19FBA84565D}" type="presOf" srcId="{6576DC0C-88D7-435A-8633-C37DED677B49}" destId="{585B6CE6-FC8F-4969-9281-125C4EF42D31}" srcOrd="0" destOrd="0" presId="urn:microsoft.com/office/officeart/2005/8/layout/process5"/>
    <dgm:cxn modelId="{5F31E04F-56C4-49F1-B179-19A6333803D4}" type="presOf" srcId="{6A0B8D12-127C-402C-AE30-484CA78B466E}" destId="{DE413687-0F75-4487-BD15-E006DB6F1128}" srcOrd="0" destOrd="0" presId="urn:microsoft.com/office/officeart/2005/8/layout/process5"/>
    <dgm:cxn modelId="{6C1D53B2-26F7-4FEB-A197-9B1DCBE07E73}" type="presOf" srcId="{5D03EEE8-FD51-4B6C-822A-3E002CF06BC0}" destId="{2189E462-6B9D-4F0F-B39D-E0D78CB0408F}" srcOrd="0" destOrd="0" presId="urn:microsoft.com/office/officeart/2005/8/layout/process5"/>
    <dgm:cxn modelId="{61FA96D1-60D0-48BD-BB59-FC07C586D453}" type="presOf" srcId="{6A0B8D12-127C-402C-AE30-484CA78B466E}" destId="{9250316D-8672-48E2-85D3-27D67BA4F9F8}" srcOrd="1" destOrd="0" presId="urn:microsoft.com/office/officeart/2005/8/layout/process5"/>
    <dgm:cxn modelId="{3710B466-BB60-4BCE-8300-3F5888C3213D}" type="presOf" srcId="{EF29427B-8146-4687-BEE3-F4598C5DA69C}" destId="{3C951F30-E536-4AE0-958F-95453F8DF0DA}" srcOrd="0" destOrd="0" presId="urn:microsoft.com/office/officeart/2005/8/layout/process5"/>
    <dgm:cxn modelId="{F527037F-83C2-4674-AB9F-228894043C80}" type="presOf" srcId="{6AFF850C-A456-4E25-9484-D1343215FA71}" destId="{8ACAEDEA-BE3E-43AB-B229-A78701CA8A6E}" srcOrd="0" destOrd="0" presId="urn:microsoft.com/office/officeart/2005/8/layout/process5"/>
    <dgm:cxn modelId="{F17DD267-387D-4F7B-BD17-C43C8D1D9464}" type="presParOf" srcId="{2189E462-6B9D-4F0F-B39D-E0D78CB0408F}" destId="{AD287CF9-43E1-4980-BCD5-7FF2F92FF659}" srcOrd="0" destOrd="0" presId="urn:microsoft.com/office/officeart/2005/8/layout/process5"/>
    <dgm:cxn modelId="{B1F06241-5211-49CE-B652-774649BE9698}" type="presParOf" srcId="{2189E462-6B9D-4F0F-B39D-E0D78CB0408F}" destId="{8ACAEDEA-BE3E-43AB-B229-A78701CA8A6E}" srcOrd="1" destOrd="0" presId="urn:microsoft.com/office/officeart/2005/8/layout/process5"/>
    <dgm:cxn modelId="{C6797737-A531-4508-ADEF-57BC9903AAF6}" type="presParOf" srcId="{8ACAEDEA-BE3E-43AB-B229-A78701CA8A6E}" destId="{FAFEB71E-01D4-4A4F-A7A1-8AD6C9385D18}" srcOrd="0" destOrd="0" presId="urn:microsoft.com/office/officeart/2005/8/layout/process5"/>
    <dgm:cxn modelId="{8D417D8D-EB1A-4CAD-871C-C36A1350E93C}" type="presParOf" srcId="{2189E462-6B9D-4F0F-B39D-E0D78CB0408F}" destId="{F055A607-9C28-4F4E-9944-E789959123A5}" srcOrd="2" destOrd="0" presId="urn:microsoft.com/office/officeart/2005/8/layout/process5"/>
    <dgm:cxn modelId="{FE902FF6-4BDC-4BBD-844E-E5A7CB0EB8CF}" type="presParOf" srcId="{2189E462-6B9D-4F0F-B39D-E0D78CB0408F}" destId="{3728F861-C089-480C-933C-6D0D189D8FF3}" srcOrd="3" destOrd="0" presId="urn:microsoft.com/office/officeart/2005/8/layout/process5"/>
    <dgm:cxn modelId="{6E4D5574-B8F6-4047-B047-08D6EE5D0F2C}" type="presParOf" srcId="{3728F861-C089-480C-933C-6D0D189D8FF3}" destId="{FB07E73D-0E4B-487C-9235-7057C52FCD60}" srcOrd="0" destOrd="0" presId="urn:microsoft.com/office/officeart/2005/8/layout/process5"/>
    <dgm:cxn modelId="{DB8A621F-8E22-4EE1-8068-5627483CCD51}" type="presParOf" srcId="{2189E462-6B9D-4F0F-B39D-E0D78CB0408F}" destId="{C1875401-3BB6-4B84-A6E1-7222323B66B0}" srcOrd="4" destOrd="0" presId="urn:microsoft.com/office/officeart/2005/8/layout/process5"/>
    <dgm:cxn modelId="{66E2082E-487A-493F-86D2-C6EFAAD95EB1}" type="presParOf" srcId="{2189E462-6B9D-4F0F-B39D-E0D78CB0408F}" destId="{4F636529-87A6-46D9-A0F2-257E22748790}" srcOrd="5" destOrd="0" presId="urn:microsoft.com/office/officeart/2005/8/layout/process5"/>
    <dgm:cxn modelId="{468FCEAB-56E8-4814-8884-47923A86E98E}" type="presParOf" srcId="{4F636529-87A6-46D9-A0F2-257E22748790}" destId="{D48D6FFE-8768-4FB8-9528-1AB168E4B320}" srcOrd="0" destOrd="0" presId="urn:microsoft.com/office/officeart/2005/8/layout/process5"/>
    <dgm:cxn modelId="{47E7423A-87B2-4D80-9F08-8D498F89AD1E}" type="presParOf" srcId="{2189E462-6B9D-4F0F-B39D-E0D78CB0408F}" destId="{DEFA6DB0-1B37-47A0-BA1C-0D3291BF47EF}" srcOrd="6" destOrd="0" presId="urn:microsoft.com/office/officeart/2005/8/layout/process5"/>
    <dgm:cxn modelId="{58D2596D-877F-4F2C-975B-AA773B472680}" type="presParOf" srcId="{2189E462-6B9D-4F0F-B39D-E0D78CB0408F}" destId="{EC0352D1-1752-4749-A066-0F06C3A4959D}" srcOrd="7" destOrd="0" presId="urn:microsoft.com/office/officeart/2005/8/layout/process5"/>
    <dgm:cxn modelId="{D0F3B9C4-6E96-4330-89DC-A6C91F9C0695}" type="presParOf" srcId="{EC0352D1-1752-4749-A066-0F06C3A4959D}" destId="{BDECAA76-57F3-4E09-B400-DB9E211E7A86}" srcOrd="0" destOrd="0" presId="urn:microsoft.com/office/officeart/2005/8/layout/process5"/>
    <dgm:cxn modelId="{E620ACD1-C475-475B-B23A-D1D74C7E3CA7}" type="presParOf" srcId="{2189E462-6B9D-4F0F-B39D-E0D78CB0408F}" destId="{AFED8282-D230-4C14-AC36-51FF88C937DE}" srcOrd="8" destOrd="0" presId="urn:microsoft.com/office/officeart/2005/8/layout/process5"/>
    <dgm:cxn modelId="{2799E50E-3152-46A5-A357-1D82716E6E88}" type="presParOf" srcId="{2189E462-6B9D-4F0F-B39D-E0D78CB0408F}" destId="{DE413687-0F75-4487-BD15-E006DB6F1128}" srcOrd="9" destOrd="0" presId="urn:microsoft.com/office/officeart/2005/8/layout/process5"/>
    <dgm:cxn modelId="{E9B6C27F-4F7E-438F-9549-67F57007B6A3}" type="presParOf" srcId="{DE413687-0F75-4487-BD15-E006DB6F1128}" destId="{9250316D-8672-48E2-85D3-27D67BA4F9F8}" srcOrd="0" destOrd="0" presId="urn:microsoft.com/office/officeart/2005/8/layout/process5"/>
    <dgm:cxn modelId="{8EED9B8D-7641-4F64-836E-CA3C1938D837}" type="presParOf" srcId="{2189E462-6B9D-4F0F-B39D-E0D78CB0408F}" destId="{DB49C065-FD9A-4C30-AC97-B7C5198B97A8}" srcOrd="10" destOrd="0" presId="urn:microsoft.com/office/officeart/2005/8/layout/process5"/>
    <dgm:cxn modelId="{402A447C-FC31-427E-9A66-00F80793D655}" type="presParOf" srcId="{2189E462-6B9D-4F0F-B39D-E0D78CB0408F}" destId="{F97F11B0-D0F0-4EE0-85D7-737CC92577DF}" srcOrd="11" destOrd="0" presId="urn:microsoft.com/office/officeart/2005/8/layout/process5"/>
    <dgm:cxn modelId="{508E06E0-6138-430A-A7B5-3496E6D241DD}" type="presParOf" srcId="{F97F11B0-D0F0-4EE0-85D7-737CC92577DF}" destId="{19D79B40-4377-40F5-AE95-94962EFA3CF2}" srcOrd="0" destOrd="0" presId="urn:microsoft.com/office/officeart/2005/8/layout/process5"/>
    <dgm:cxn modelId="{A84D53EF-1CA9-46ED-A076-E3A58AB7DA6F}" type="presParOf" srcId="{2189E462-6B9D-4F0F-B39D-E0D78CB0408F}" destId="{3C951F30-E536-4AE0-958F-95453F8DF0DA}" srcOrd="12" destOrd="0" presId="urn:microsoft.com/office/officeart/2005/8/layout/process5"/>
    <dgm:cxn modelId="{CFD182BC-836B-4C24-B84F-2C407D995471}" type="presParOf" srcId="{2189E462-6B9D-4F0F-B39D-E0D78CB0408F}" destId="{585B6CE6-FC8F-4969-9281-125C4EF42D31}" srcOrd="13" destOrd="0" presId="urn:microsoft.com/office/officeart/2005/8/layout/process5"/>
    <dgm:cxn modelId="{991FBE93-536D-4569-BF83-C517CE84C66D}" type="presParOf" srcId="{585B6CE6-FC8F-4969-9281-125C4EF42D31}" destId="{2C520285-7761-4A87-BB84-4C60B267F1CC}" srcOrd="0" destOrd="0" presId="urn:microsoft.com/office/officeart/2005/8/layout/process5"/>
    <dgm:cxn modelId="{E23562FF-11AA-4482-85AB-2BBAA126F69E}" type="presParOf" srcId="{2189E462-6B9D-4F0F-B39D-E0D78CB0408F}" destId="{E0FB3978-1B05-4DC5-AFEB-61AA30B58046}" srcOrd="14" destOrd="0" presId="urn:microsoft.com/office/officeart/2005/8/layout/process5"/>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C6D4425-E781-4264-92C4-4D5164794AD3}">
      <dsp:nvSpPr>
        <dsp:cNvPr id="0" name=""/>
        <dsp:cNvSpPr/>
      </dsp:nvSpPr>
      <dsp:spPr>
        <a:xfrm rot="5400000">
          <a:off x="-278290" y="1080171"/>
          <a:ext cx="1238097" cy="149750"/>
        </a:xfrm>
        <a:prstGeom prst="rect">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F885D3B5-BBA2-4D3A-B51E-18A806266DA0}">
      <dsp:nvSpPr>
        <dsp:cNvPr id="0" name=""/>
        <dsp:cNvSpPr/>
      </dsp:nvSpPr>
      <dsp:spPr>
        <a:xfrm>
          <a:off x="3065" y="284906"/>
          <a:ext cx="1663898" cy="998339"/>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Calibri" pitchFamily="34" charset="0"/>
              <a:cs typeface="Calibri" pitchFamily="34" charset="0"/>
            </a:rPr>
            <a:t>Operator Applies for RVSM Authorization in accordance with AC 91-85</a:t>
          </a:r>
          <a:endParaRPr lang="en-US" sz="1000" kern="1200" dirty="0">
            <a:latin typeface="Calibri" pitchFamily="34" charset="0"/>
            <a:cs typeface="Calibri" pitchFamily="34" charset="0"/>
          </a:endParaRPr>
        </a:p>
      </dsp:txBody>
      <dsp:txXfrm>
        <a:off x="3065" y="284906"/>
        <a:ext cx="1663898" cy="998339"/>
      </dsp:txXfrm>
    </dsp:sp>
    <dsp:sp modelId="{E730B96A-20C5-45A6-90BD-17EC584A8269}">
      <dsp:nvSpPr>
        <dsp:cNvPr id="0" name=""/>
        <dsp:cNvSpPr/>
      </dsp:nvSpPr>
      <dsp:spPr>
        <a:xfrm rot="5400000">
          <a:off x="-278290" y="2328095"/>
          <a:ext cx="1238097" cy="149750"/>
        </a:xfrm>
        <a:prstGeom prst="rect">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CC4684B8-66A2-4DDB-93EA-DDC2EF461A3F}">
      <dsp:nvSpPr>
        <dsp:cNvPr id="0" name=""/>
        <dsp:cNvSpPr/>
      </dsp:nvSpPr>
      <dsp:spPr>
        <a:xfrm>
          <a:off x="3065" y="1532830"/>
          <a:ext cx="1663898" cy="998339"/>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Calibri" pitchFamily="34" charset="0"/>
              <a:cs typeface="Calibri" pitchFamily="34" charset="0"/>
            </a:rPr>
            <a:t>CMO, CHDO, FSDO Evaluates Application and if approved issues </a:t>
          </a:r>
          <a:r>
            <a:rPr lang="en-US" sz="1000" kern="1200" dirty="0" err="1" smtClean="0">
              <a:latin typeface="Calibri" pitchFamily="34" charset="0"/>
              <a:cs typeface="Calibri" pitchFamily="34" charset="0"/>
            </a:rPr>
            <a:t>OpSpec</a:t>
          </a:r>
          <a:r>
            <a:rPr lang="en-US" sz="1000" kern="1200" dirty="0" smtClean="0">
              <a:latin typeface="Calibri" pitchFamily="34" charset="0"/>
              <a:cs typeface="Calibri" pitchFamily="34" charset="0"/>
            </a:rPr>
            <a:t>, </a:t>
          </a:r>
          <a:r>
            <a:rPr lang="en-US" sz="1000" kern="1200" dirty="0" err="1" smtClean="0">
              <a:latin typeface="Calibri" pitchFamily="34" charset="0"/>
              <a:cs typeface="Calibri" pitchFamily="34" charset="0"/>
            </a:rPr>
            <a:t>MSpec</a:t>
          </a:r>
          <a:r>
            <a:rPr lang="en-US" sz="1000" kern="1200" dirty="0" smtClean="0">
              <a:latin typeface="Calibri" pitchFamily="34" charset="0"/>
              <a:cs typeface="Calibri" pitchFamily="34" charset="0"/>
            </a:rPr>
            <a:t> or LOA (PTRS Updated)</a:t>
          </a:r>
          <a:endParaRPr lang="en-US" sz="1000" kern="1200" dirty="0">
            <a:latin typeface="Calibri" pitchFamily="34" charset="0"/>
            <a:cs typeface="Calibri" pitchFamily="34" charset="0"/>
          </a:endParaRPr>
        </a:p>
      </dsp:txBody>
      <dsp:txXfrm>
        <a:off x="3065" y="1532830"/>
        <a:ext cx="1663898" cy="998339"/>
      </dsp:txXfrm>
    </dsp:sp>
    <dsp:sp modelId="{AFEAC6DD-122B-47FF-950C-18DDA10862EC}">
      <dsp:nvSpPr>
        <dsp:cNvPr id="0" name=""/>
        <dsp:cNvSpPr/>
      </dsp:nvSpPr>
      <dsp:spPr>
        <a:xfrm>
          <a:off x="345671" y="2952057"/>
          <a:ext cx="2203158" cy="149750"/>
        </a:xfrm>
        <a:prstGeom prst="rect">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582208A8-8E2A-43F2-AAAB-12831BA9CF28}">
      <dsp:nvSpPr>
        <dsp:cNvPr id="0" name=""/>
        <dsp:cNvSpPr/>
      </dsp:nvSpPr>
      <dsp:spPr>
        <a:xfrm>
          <a:off x="3065" y="2780754"/>
          <a:ext cx="1663898" cy="998339"/>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Calibri" pitchFamily="34" charset="0"/>
              <a:cs typeface="Calibri" pitchFamily="34" charset="0"/>
            </a:rPr>
            <a:t>U.S. Operator conducts initial monitoring with in six months  in accordance with FAA Policy</a:t>
          </a:r>
          <a:endParaRPr lang="en-US" sz="1000" kern="1200" dirty="0">
            <a:latin typeface="Calibri" pitchFamily="34" charset="0"/>
            <a:cs typeface="Calibri" pitchFamily="34" charset="0"/>
          </a:endParaRPr>
        </a:p>
      </dsp:txBody>
      <dsp:txXfrm>
        <a:off x="3065" y="2780754"/>
        <a:ext cx="1663898" cy="998339"/>
      </dsp:txXfrm>
    </dsp:sp>
    <dsp:sp modelId="{A4E44DB4-4183-4FC1-9972-FFB070583E09}">
      <dsp:nvSpPr>
        <dsp:cNvPr id="0" name=""/>
        <dsp:cNvSpPr/>
      </dsp:nvSpPr>
      <dsp:spPr>
        <a:xfrm rot="16200000">
          <a:off x="1934694" y="2328095"/>
          <a:ext cx="1238097" cy="149750"/>
        </a:xfrm>
        <a:prstGeom prst="rect">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8A8DC23D-788D-453C-B68F-8CDBDD80F3B6}">
      <dsp:nvSpPr>
        <dsp:cNvPr id="0" name=""/>
        <dsp:cNvSpPr/>
      </dsp:nvSpPr>
      <dsp:spPr>
        <a:xfrm>
          <a:off x="2216050" y="2780754"/>
          <a:ext cx="1663898" cy="998339"/>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Calibri" pitchFamily="34" charset="0"/>
              <a:cs typeface="Calibri" pitchFamily="34" charset="0"/>
            </a:rPr>
            <a:t>NAARMO updates Approval Database</a:t>
          </a:r>
          <a:endParaRPr lang="en-US" sz="1000" kern="1200" dirty="0">
            <a:latin typeface="Calibri" pitchFamily="34" charset="0"/>
            <a:cs typeface="Calibri" pitchFamily="34" charset="0"/>
          </a:endParaRPr>
        </a:p>
      </dsp:txBody>
      <dsp:txXfrm>
        <a:off x="2216050" y="2780754"/>
        <a:ext cx="1663898" cy="998339"/>
      </dsp:txXfrm>
    </dsp:sp>
    <dsp:sp modelId="{1A677CBA-E368-42ED-9FAB-55D7CF9ECF08}">
      <dsp:nvSpPr>
        <dsp:cNvPr id="0" name=""/>
        <dsp:cNvSpPr/>
      </dsp:nvSpPr>
      <dsp:spPr>
        <a:xfrm rot="16200000">
          <a:off x="1934694" y="1080171"/>
          <a:ext cx="1238097" cy="149750"/>
        </a:xfrm>
        <a:prstGeom prst="rect">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7A814288-FC5F-447B-9190-91BD425672E4}">
      <dsp:nvSpPr>
        <dsp:cNvPr id="0" name=""/>
        <dsp:cNvSpPr/>
      </dsp:nvSpPr>
      <dsp:spPr>
        <a:xfrm>
          <a:off x="2216050" y="1532830"/>
          <a:ext cx="1663898" cy="998339"/>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Calibri" pitchFamily="34" charset="0"/>
              <a:cs typeface="Calibri" pitchFamily="34" charset="0"/>
            </a:rPr>
            <a:t>RVSM airspace continuously monitored and database maintained </a:t>
          </a:r>
          <a:endParaRPr lang="en-US" sz="1000" kern="1200" dirty="0">
            <a:latin typeface="Calibri" pitchFamily="34" charset="0"/>
            <a:cs typeface="Calibri" pitchFamily="34" charset="0"/>
          </a:endParaRPr>
        </a:p>
      </dsp:txBody>
      <dsp:txXfrm>
        <a:off x="2216050" y="1532830"/>
        <a:ext cx="1663898" cy="998339"/>
      </dsp:txXfrm>
    </dsp:sp>
    <dsp:sp modelId="{48B74915-A646-468D-940E-A40FF08A6E3E}">
      <dsp:nvSpPr>
        <dsp:cNvPr id="0" name=""/>
        <dsp:cNvSpPr/>
      </dsp:nvSpPr>
      <dsp:spPr>
        <a:xfrm>
          <a:off x="2558656" y="456209"/>
          <a:ext cx="2203158" cy="149750"/>
        </a:xfrm>
        <a:prstGeom prst="rect">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B97E9769-9C0D-44EC-AEEF-DA1CD165DAFE}">
      <dsp:nvSpPr>
        <dsp:cNvPr id="0" name=""/>
        <dsp:cNvSpPr/>
      </dsp:nvSpPr>
      <dsp:spPr>
        <a:xfrm>
          <a:off x="2216050" y="284906"/>
          <a:ext cx="1663898" cy="998339"/>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Calibri" pitchFamily="34" charset="0"/>
              <a:cs typeface="Calibri" pitchFamily="34" charset="0"/>
            </a:rPr>
            <a:t>Operator ensures  a valid monitoring flight (IAW MMR Chart) is conducted every two years or 1000 flight hours whichever is longer</a:t>
          </a:r>
          <a:endParaRPr lang="en-US" sz="1000" kern="1200" dirty="0">
            <a:latin typeface="Calibri" pitchFamily="34" charset="0"/>
            <a:cs typeface="Calibri" pitchFamily="34" charset="0"/>
          </a:endParaRPr>
        </a:p>
      </dsp:txBody>
      <dsp:txXfrm>
        <a:off x="2216050" y="284906"/>
        <a:ext cx="1663898" cy="998339"/>
      </dsp:txXfrm>
    </dsp:sp>
    <dsp:sp modelId="{7939EE49-0734-4F8C-B2D5-4E08C435C9C8}">
      <dsp:nvSpPr>
        <dsp:cNvPr id="0" name=""/>
        <dsp:cNvSpPr/>
      </dsp:nvSpPr>
      <dsp:spPr>
        <a:xfrm rot="5400000">
          <a:off x="4147679" y="1080171"/>
          <a:ext cx="1238097" cy="149750"/>
        </a:xfrm>
        <a:prstGeom prst="rect">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E6AF95EC-672F-497F-BD08-4E84DB166CD5}">
      <dsp:nvSpPr>
        <dsp:cNvPr id="0" name=""/>
        <dsp:cNvSpPr/>
      </dsp:nvSpPr>
      <dsp:spPr>
        <a:xfrm>
          <a:off x="4429035" y="284906"/>
          <a:ext cx="1663898" cy="998339"/>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Calibri" pitchFamily="34" charset="0"/>
              <a:cs typeface="Calibri" pitchFamily="34" charset="0"/>
            </a:rPr>
            <a:t>FAA Verification of two year requirement through sampling against Approvals Database</a:t>
          </a:r>
          <a:endParaRPr lang="en-US" sz="1000" kern="1200" dirty="0">
            <a:latin typeface="Calibri" pitchFamily="34" charset="0"/>
            <a:cs typeface="Calibri" pitchFamily="34" charset="0"/>
          </a:endParaRPr>
        </a:p>
      </dsp:txBody>
      <dsp:txXfrm>
        <a:off x="4429035" y="284906"/>
        <a:ext cx="1663898" cy="998339"/>
      </dsp:txXfrm>
    </dsp:sp>
    <dsp:sp modelId="{440661A5-4186-487B-A9DD-4E1CAFA4B4AD}">
      <dsp:nvSpPr>
        <dsp:cNvPr id="0" name=""/>
        <dsp:cNvSpPr/>
      </dsp:nvSpPr>
      <dsp:spPr>
        <a:xfrm rot="5400000">
          <a:off x="4147679" y="2328095"/>
          <a:ext cx="1238097" cy="149750"/>
        </a:xfrm>
        <a:prstGeom prst="rect">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A4E8507A-329F-4E0E-AD40-FDD8ED372335}">
      <dsp:nvSpPr>
        <dsp:cNvPr id="0" name=""/>
        <dsp:cNvSpPr/>
      </dsp:nvSpPr>
      <dsp:spPr>
        <a:xfrm>
          <a:off x="4429035" y="1532830"/>
          <a:ext cx="1663898" cy="998339"/>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Calibri" pitchFamily="34" charset="0"/>
              <a:cs typeface="Calibri" pitchFamily="34" charset="0"/>
            </a:rPr>
            <a:t>If Operator falls out of compliance the CMO, SHDO or FSDO will be notified </a:t>
          </a:r>
          <a:endParaRPr lang="en-US" sz="1000" kern="1200" dirty="0">
            <a:latin typeface="Calibri" pitchFamily="34" charset="0"/>
            <a:cs typeface="Calibri" pitchFamily="34" charset="0"/>
          </a:endParaRPr>
        </a:p>
      </dsp:txBody>
      <dsp:txXfrm>
        <a:off x="4429035" y="1532830"/>
        <a:ext cx="1663898" cy="998339"/>
      </dsp:txXfrm>
    </dsp:sp>
    <dsp:sp modelId="{02A7CC38-A363-42A6-9E40-D8FE96D476ED}">
      <dsp:nvSpPr>
        <dsp:cNvPr id="0" name=""/>
        <dsp:cNvSpPr/>
      </dsp:nvSpPr>
      <dsp:spPr>
        <a:xfrm>
          <a:off x="4429035" y="2780754"/>
          <a:ext cx="1663898" cy="998339"/>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latin typeface="Calibri" pitchFamily="34" charset="0"/>
              <a:cs typeface="Calibri" pitchFamily="34" charset="0"/>
            </a:rPr>
            <a:t>Operator shows valid reason for delinquency or acceptable plan to re-establish currency </a:t>
          </a:r>
          <a:endParaRPr lang="en-US" sz="1000" kern="1200" dirty="0">
            <a:latin typeface="Calibri" pitchFamily="34" charset="0"/>
            <a:cs typeface="Calibri" pitchFamily="34" charset="0"/>
          </a:endParaRPr>
        </a:p>
      </dsp:txBody>
      <dsp:txXfrm>
        <a:off x="4429035" y="2780754"/>
        <a:ext cx="1663898" cy="99833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D287CF9-43E1-4980-BCD5-7FF2F92FF659}">
      <dsp:nvSpPr>
        <dsp:cNvPr id="0" name=""/>
        <dsp:cNvSpPr/>
      </dsp:nvSpPr>
      <dsp:spPr>
        <a:xfrm>
          <a:off x="0" y="846018"/>
          <a:ext cx="1991189" cy="593958"/>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latin typeface="Calibri" pitchFamily="34" charset="0"/>
              <a:cs typeface="Calibri" pitchFamily="34" charset="0"/>
            </a:rPr>
            <a:t>The aircraft is determined to be RVSM-compliant.  (RVSM modifications/ inspections completed, as required)</a:t>
          </a:r>
          <a:endParaRPr lang="en-US" sz="900" kern="1200" dirty="0">
            <a:latin typeface="Calibri" pitchFamily="34" charset="0"/>
            <a:cs typeface="Calibri" pitchFamily="34" charset="0"/>
          </a:endParaRPr>
        </a:p>
      </dsp:txBody>
      <dsp:txXfrm>
        <a:off x="0" y="846018"/>
        <a:ext cx="1991189" cy="593958"/>
      </dsp:txXfrm>
    </dsp:sp>
    <dsp:sp modelId="{8ACAEDEA-BE3E-43AB-B229-A78701CA8A6E}">
      <dsp:nvSpPr>
        <dsp:cNvPr id="0" name=""/>
        <dsp:cNvSpPr/>
      </dsp:nvSpPr>
      <dsp:spPr>
        <a:xfrm>
          <a:off x="2091303" y="970842"/>
          <a:ext cx="241184" cy="344309"/>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2091303" y="970842"/>
        <a:ext cx="241184" cy="344309"/>
      </dsp:txXfrm>
    </dsp:sp>
    <dsp:sp modelId="{F055A607-9C28-4F4E-9944-E789959123A5}">
      <dsp:nvSpPr>
        <dsp:cNvPr id="0" name=""/>
        <dsp:cNvSpPr/>
      </dsp:nvSpPr>
      <dsp:spPr>
        <a:xfrm>
          <a:off x="2446254" y="819515"/>
          <a:ext cx="3802213" cy="646962"/>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latin typeface="Calibri" pitchFamily="34" charset="0"/>
              <a:cs typeface="Calibri" pitchFamily="34" charset="0"/>
            </a:rPr>
            <a:t>FSDO/ CMO determination of aircraft RVSM-compliance and PTRS action may occur before or after monitoring is completed.  For example, an aircraft service center may complete monitoring when RVSM-compliance work is completed before the operator takes possession of the aircraft</a:t>
          </a:r>
          <a:endParaRPr lang="en-US" sz="900" kern="1200" dirty="0">
            <a:latin typeface="Calibri" pitchFamily="34" charset="0"/>
            <a:cs typeface="Calibri" pitchFamily="34" charset="0"/>
          </a:endParaRPr>
        </a:p>
      </dsp:txBody>
      <dsp:txXfrm>
        <a:off x="2446254" y="819515"/>
        <a:ext cx="3802213" cy="646962"/>
      </dsp:txXfrm>
    </dsp:sp>
    <dsp:sp modelId="{3728F861-C089-480C-933C-6D0D189D8FF3}">
      <dsp:nvSpPr>
        <dsp:cNvPr id="0" name=""/>
        <dsp:cNvSpPr/>
      </dsp:nvSpPr>
      <dsp:spPr>
        <a:xfrm rot="2">
          <a:off x="6338979" y="970843"/>
          <a:ext cx="218050" cy="344309"/>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2">
        <a:off x="6338979" y="970843"/>
        <a:ext cx="218050" cy="344309"/>
      </dsp:txXfrm>
    </dsp:sp>
    <dsp:sp modelId="{C1875401-3BB6-4B84-A6E1-7222323B66B0}">
      <dsp:nvSpPr>
        <dsp:cNvPr id="0" name=""/>
        <dsp:cNvSpPr/>
      </dsp:nvSpPr>
      <dsp:spPr>
        <a:xfrm>
          <a:off x="6659883" y="846019"/>
          <a:ext cx="1569716" cy="593958"/>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latin typeface="Calibri" pitchFamily="34" charset="0"/>
              <a:cs typeface="Calibri" pitchFamily="34" charset="0"/>
            </a:rPr>
            <a:t>Operator contacts GMS Support Contractor to plan monitoring flight</a:t>
          </a:r>
          <a:endParaRPr lang="en-US" sz="900" kern="1200" dirty="0">
            <a:latin typeface="Calibri" pitchFamily="34" charset="0"/>
            <a:cs typeface="Calibri" pitchFamily="34" charset="0"/>
          </a:endParaRPr>
        </a:p>
      </dsp:txBody>
      <dsp:txXfrm>
        <a:off x="6659883" y="846019"/>
        <a:ext cx="1569716" cy="593958"/>
      </dsp:txXfrm>
    </dsp:sp>
    <dsp:sp modelId="{4F636529-87A6-46D9-A0F2-257E22748790}">
      <dsp:nvSpPr>
        <dsp:cNvPr id="0" name=""/>
        <dsp:cNvSpPr/>
      </dsp:nvSpPr>
      <dsp:spPr>
        <a:xfrm rot="6901957">
          <a:off x="7104266" y="1456401"/>
          <a:ext cx="227439" cy="344309"/>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6901957">
        <a:off x="7104266" y="1456401"/>
        <a:ext cx="227439" cy="344309"/>
      </dsp:txXfrm>
    </dsp:sp>
    <dsp:sp modelId="{DEFA6DB0-1B37-47A0-BA1C-0D3291BF47EF}">
      <dsp:nvSpPr>
        <dsp:cNvPr id="0" name=""/>
        <dsp:cNvSpPr/>
      </dsp:nvSpPr>
      <dsp:spPr>
        <a:xfrm>
          <a:off x="6005994" y="1828799"/>
          <a:ext cx="1959576" cy="593958"/>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latin typeface="Calibri" pitchFamily="34" charset="0"/>
              <a:cs typeface="Calibri" pitchFamily="34" charset="0"/>
            </a:rPr>
            <a:t>Operator completes monitoring application and submits to the US GMS Coordinator and appropriate GMS Support Contractor</a:t>
          </a:r>
          <a:endParaRPr lang="en-US" sz="900" kern="1200" dirty="0">
            <a:latin typeface="Calibri" pitchFamily="34" charset="0"/>
            <a:cs typeface="Calibri" pitchFamily="34" charset="0"/>
          </a:endParaRPr>
        </a:p>
      </dsp:txBody>
      <dsp:txXfrm>
        <a:off x="6005994" y="1828799"/>
        <a:ext cx="1959576" cy="593958"/>
      </dsp:txXfrm>
    </dsp:sp>
    <dsp:sp modelId="{EC0352D1-1752-4749-A066-0F06C3A4959D}">
      <dsp:nvSpPr>
        <dsp:cNvPr id="0" name=""/>
        <dsp:cNvSpPr/>
      </dsp:nvSpPr>
      <dsp:spPr>
        <a:xfrm rot="10800000">
          <a:off x="5641127" y="1953624"/>
          <a:ext cx="257839" cy="344309"/>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5641127" y="1953624"/>
        <a:ext cx="257839" cy="344309"/>
      </dsp:txXfrm>
    </dsp:sp>
    <dsp:sp modelId="{AFED8282-D230-4C14-AC36-51FF88C937DE}">
      <dsp:nvSpPr>
        <dsp:cNvPr id="0" name=""/>
        <dsp:cNvSpPr/>
      </dsp:nvSpPr>
      <dsp:spPr>
        <a:xfrm>
          <a:off x="4131161" y="1828799"/>
          <a:ext cx="1388343" cy="593958"/>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latin typeface="Calibri" pitchFamily="34" charset="0"/>
              <a:cs typeface="Calibri" pitchFamily="34" charset="0"/>
            </a:rPr>
            <a:t>Operator schedules and conducts flight with GMS Support Contractor</a:t>
          </a:r>
          <a:endParaRPr lang="en-US" sz="900" kern="1200" dirty="0">
            <a:latin typeface="Calibri" pitchFamily="34" charset="0"/>
            <a:cs typeface="Calibri" pitchFamily="34" charset="0"/>
          </a:endParaRPr>
        </a:p>
      </dsp:txBody>
      <dsp:txXfrm>
        <a:off x="4131161" y="1828799"/>
        <a:ext cx="1388343" cy="593958"/>
      </dsp:txXfrm>
    </dsp:sp>
    <dsp:sp modelId="{DE413687-0F75-4487-BD15-E006DB6F1128}">
      <dsp:nvSpPr>
        <dsp:cNvPr id="0" name=""/>
        <dsp:cNvSpPr/>
      </dsp:nvSpPr>
      <dsp:spPr>
        <a:xfrm rot="10426200">
          <a:off x="3608881" y="2066195"/>
          <a:ext cx="370493" cy="344309"/>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426200">
        <a:off x="3608881" y="2066195"/>
        <a:ext cx="370493" cy="344309"/>
      </dsp:txXfrm>
    </dsp:sp>
    <dsp:sp modelId="{DB49C065-FD9A-4C30-AC97-B7C5198B97A8}">
      <dsp:nvSpPr>
        <dsp:cNvPr id="0" name=""/>
        <dsp:cNvSpPr/>
      </dsp:nvSpPr>
      <dsp:spPr>
        <a:xfrm>
          <a:off x="0" y="1752601"/>
          <a:ext cx="3436246" cy="1424748"/>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53975" lvl="0" indent="-53975" algn="ctr" defTabSz="444500">
            <a:lnSpc>
              <a:spcPct val="90000"/>
            </a:lnSpc>
            <a:spcBef>
              <a:spcPct val="0"/>
            </a:spcBef>
            <a:spcAft>
              <a:spcPct val="35000"/>
            </a:spcAft>
          </a:pPr>
          <a:r>
            <a:rPr lang="en-US" sz="1000" kern="1200" dirty="0" smtClean="0">
              <a:latin typeface="Calibri" pitchFamily="34" charset="0"/>
              <a:cs typeface="Calibri" pitchFamily="34" charset="0"/>
            </a:rPr>
            <a:t>Monitoring Flight Activity</a:t>
          </a:r>
        </a:p>
        <a:p>
          <a:pPr marL="53975" lvl="0" indent="-53975" algn="ctr" defTabSz="444500">
            <a:lnSpc>
              <a:spcPct val="90000"/>
            </a:lnSpc>
            <a:spcBef>
              <a:spcPct val="0"/>
            </a:spcBef>
            <a:spcAft>
              <a:spcPct val="35000"/>
            </a:spcAft>
          </a:pPr>
          <a:r>
            <a:rPr lang="en-US" sz="1000" kern="1200" dirty="0" smtClean="0">
              <a:latin typeface="Calibri" pitchFamily="34" charset="0"/>
              <a:cs typeface="Calibri" pitchFamily="34" charset="0"/>
            </a:rPr>
            <a:t>Monitoring schedule provided by GMS support contractor</a:t>
          </a:r>
        </a:p>
        <a:p>
          <a:pPr marL="53975" lvl="0" indent="-53975" algn="l" defTabSz="444500">
            <a:lnSpc>
              <a:spcPct val="90000"/>
            </a:lnSpc>
            <a:spcBef>
              <a:spcPct val="0"/>
            </a:spcBef>
            <a:spcAft>
              <a:spcPct val="35000"/>
            </a:spcAft>
          </a:pPr>
          <a:r>
            <a:rPr lang="en-US" sz="1000" kern="1200" dirty="0" smtClean="0">
              <a:latin typeface="Calibri" pitchFamily="34" charset="0"/>
              <a:cs typeface="Calibri" pitchFamily="34" charset="0"/>
            </a:rPr>
            <a:t>- </a:t>
          </a:r>
          <a:r>
            <a:rPr lang="en-US" sz="900" kern="1200" dirty="0" smtClean="0">
              <a:latin typeface="Calibri" pitchFamily="34" charset="0"/>
              <a:cs typeface="Calibri" pitchFamily="34" charset="0"/>
            </a:rPr>
            <a:t>RVSM Technician conducts GMU flight data on operator aircraft  </a:t>
          </a:r>
        </a:p>
        <a:p>
          <a:pPr marL="53975" lvl="0" indent="-53975" algn="l" defTabSz="444500">
            <a:lnSpc>
              <a:spcPct val="90000"/>
            </a:lnSpc>
            <a:spcBef>
              <a:spcPct val="0"/>
            </a:spcBef>
            <a:spcAft>
              <a:spcPct val="35000"/>
            </a:spcAft>
          </a:pPr>
          <a:r>
            <a:rPr lang="en-US" sz="900" kern="1200" dirty="0" smtClean="0">
              <a:latin typeface="Calibri" pitchFamily="34" charset="0"/>
              <a:cs typeface="Calibri" pitchFamily="34" charset="0"/>
            </a:rPr>
            <a:t>- RVSM Technician submits  post-flight FIF  to WJHTC</a:t>
          </a:r>
        </a:p>
        <a:p>
          <a:pPr marL="53975" lvl="0" indent="-53975" algn="l" defTabSz="444500">
            <a:lnSpc>
              <a:spcPct val="90000"/>
            </a:lnSpc>
            <a:spcBef>
              <a:spcPct val="0"/>
            </a:spcBef>
            <a:spcAft>
              <a:spcPct val="35000"/>
            </a:spcAft>
          </a:pPr>
          <a:r>
            <a:rPr lang="en-US" sz="900" kern="1200" dirty="0" smtClean="0">
              <a:latin typeface="Calibri" pitchFamily="34" charset="0"/>
              <a:cs typeface="Calibri" pitchFamily="34" charset="0"/>
            </a:rPr>
            <a:t>- GPS data files are post-processed by GMS Support Contractor</a:t>
          </a:r>
        </a:p>
        <a:p>
          <a:pPr marL="53975" lvl="0" indent="-53975" algn="l" defTabSz="444500">
            <a:lnSpc>
              <a:spcPct val="90000"/>
            </a:lnSpc>
            <a:spcBef>
              <a:spcPct val="0"/>
            </a:spcBef>
            <a:spcAft>
              <a:spcPct val="35000"/>
            </a:spcAft>
          </a:pPr>
          <a:r>
            <a:rPr lang="en-US" sz="900" kern="1200" dirty="0" smtClean="0">
              <a:latin typeface="Calibri" pitchFamily="34" charset="0"/>
              <a:cs typeface="Calibri" pitchFamily="34" charset="0"/>
            </a:rPr>
            <a:t>- Processed data files are submitted by GMS Support Contractor to WJHTC for final ASE calculation</a:t>
          </a:r>
          <a:endParaRPr lang="en-US" sz="900" kern="1200" dirty="0">
            <a:latin typeface="Calibri" pitchFamily="34" charset="0"/>
            <a:cs typeface="Calibri" pitchFamily="34" charset="0"/>
          </a:endParaRPr>
        </a:p>
      </dsp:txBody>
      <dsp:txXfrm>
        <a:off x="0" y="1752601"/>
        <a:ext cx="3436246" cy="1424748"/>
      </dsp:txXfrm>
    </dsp:sp>
    <dsp:sp modelId="{F97F11B0-D0F0-4EE0-85D7-737CC92577DF}">
      <dsp:nvSpPr>
        <dsp:cNvPr id="0" name=""/>
        <dsp:cNvSpPr/>
      </dsp:nvSpPr>
      <dsp:spPr>
        <a:xfrm rot="434726">
          <a:off x="3600682" y="2557793"/>
          <a:ext cx="403238" cy="344309"/>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434726">
        <a:off x="3600682" y="2557793"/>
        <a:ext cx="403238" cy="344309"/>
      </dsp:txXfrm>
    </dsp:sp>
    <dsp:sp modelId="{3C951F30-E536-4AE0-958F-95453F8DF0DA}">
      <dsp:nvSpPr>
        <dsp:cNvPr id="0" name=""/>
        <dsp:cNvSpPr/>
      </dsp:nvSpPr>
      <dsp:spPr>
        <a:xfrm>
          <a:off x="4190999" y="2590797"/>
          <a:ext cx="1705454" cy="593958"/>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latin typeface="Calibri" pitchFamily="34" charset="0"/>
              <a:cs typeface="Calibri" pitchFamily="34" charset="0"/>
            </a:rPr>
            <a:t>GMS Support Contractor provides Operator with status updates for flight data</a:t>
          </a:r>
          <a:endParaRPr lang="en-US" sz="900" kern="1200" dirty="0">
            <a:latin typeface="Calibri" pitchFamily="34" charset="0"/>
            <a:cs typeface="Calibri" pitchFamily="34" charset="0"/>
          </a:endParaRPr>
        </a:p>
      </dsp:txBody>
      <dsp:txXfrm>
        <a:off x="4190999" y="2590797"/>
        <a:ext cx="1705454" cy="593958"/>
      </dsp:txXfrm>
    </dsp:sp>
    <dsp:sp modelId="{585B6CE6-FC8F-4969-9281-125C4EF42D31}">
      <dsp:nvSpPr>
        <dsp:cNvPr id="0" name=""/>
        <dsp:cNvSpPr/>
      </dsp:nvSpPr>
      <dsp:spPr>
        <a:xfrm rot="21479681">
          <a:off x="6005319" y="2677355"/>
          <a:ext cx="262621" cy="344309"/>
        </a:xfrm>
        <a:prstGeom prst="righ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21479681">
        <a:off x="6005319" y="2677355"/>
        <a:ext cx="262621" cy="344309"/>
      </dsp:txXfrm>
    </dsp:sp>
    <dsp:sp modelId="{E0FB3978-1B05-4DC5-AFEB-61AA30B58046}">
      <dsp:nvSpPr>
        <dsp:cNvPr id="0" name=""/>
        <dsp:cNvSpPr/>
      </dsp:nvSpPr>
      <dsp:spPr>
        <a:xfrm>
          <a:off x="6391661" y="2514602"/>
          <a:ext cx="1656446" cy="593958"/>
        </a:xfrm>
        <a:prstGeom prst="roundRect">
          <a:avLst>
            <a:gd name="adj" fmla="val 10000"/>
          </a:avLst>
        </a:prstGeom>
        <a:solidFill>
          <a:srgbClr val="558ED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latin typeface="Calibri" pitchFamily="34" charset="0"/>
              <a:cs typeface="Calibri" pitchFamily="34" charset="0"/>
            </a:rPr>
            <a:t>NAARMO Updates US Approvals Database to reflect results/date of monitoring flight</a:t>
          </a:r>
          <a:endParaRPr lang="en-US" sz="900" kern="1200" dirty="0">
            <a:latin typeface="Calibri" pitchFamily="34" charset="0"/>
            <a:cs typeface="Calibri" pitchFamily="34" charset="0"/>
          </a:endParaRPr>
        </a:p>
      </dsp:txBody>
      <dsp:txXfrm>
        <a:off x="6391661" y="2514602"/>
        <a:ext cx="1656446" cy="59395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550025" y="8909050"/>
            <a:ext cx="401638" cy="304800"/>
          </a:xfrm>
          <a:prstGeom prst="rect">
            <a:avLst/>
          </a:prstGeom>
          <a:noFill/>
          <a:ln w="12700">
            <a:noFill/>
            <a:miter lim="800000"/>
            <a:headEnd/>
            <a:tailEnd/>
          </a:ln>
          <a:effectLst/>
        </p:spPr>
        <p:txBody>
          <a:bodyPr wrap="none" lIns="90624" tIns="44517" rIns="90624" bIns="44517" anchor="ctr">
            <a:spAutoFit/>
          </a:bodyPr>
          <a:lstStyle/>
          <a:p>
            <a:pPr algn="r" eaLnBrk="0" hangingPunct="0">
              <a:defRPr/>
            </a:pPr>
            <a:fld id="{37E816E9-1789-4F88-A129-8A7C0506DF5E}" type="slidenum">
              <a:rPr lang="en-US" sz="1400">
                <a:solidFill>
                  <a:schemeClr val="tx1"/>
                </a:solidFill>
                <a:effectLst>
                  <a:outerShdw blurRad="38100" dist="38100" dir="2700000" algn="tl">
                    <a:srgbClr val="C0C0C0"/>
                  </a:outerShdw>
                </a:effectLst>
                <a:latin typeface="Arial" charset="0"/>
              </a:rPr>
              <a:pPr algn="r" eaLnBrk="0" hangingPunct="0">
                <a:defRPr/>
              </a:pPr>
              <a:t>‹#›</a:t>
            </a:fld>
            <a:endParaRPr lang="en-US" sz="1400" dirty="0">
              <a:solidFill>
                <a:schemeClr val="tx1"/>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xmlns="" val="384658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idx="2"/>
          </p:nvPr>
        </p:nvSpPr>
        <p:spPr bwMode="auto">
          <a:xfrm>
            <a:off x="1193800" y="704850"/>
            <a:ext cx="4637088" cy="347821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sp>
      <p:sp>
        <p:nvSpPr>
          <p:cNvPr id="2051" name="Rectangle 3"/>
          <p:cNvSpPr>
            <a:spLocks noGrp="1" noChangeArrowheads="1"/>
          </p:cNvSpPr>
          <p:nvPr>
            <p:ph type="body" sz="quarter" idx="3"/>
          </p:nvPr>
        </p:nvSpPr>
        <p:spPr bwMode="auto">
          <a:xfrm>
            <a:off x="936625" y="4422775"/>
            <a:ext cx="5149850" cy="4187825"/>
          </a:xfrm>
          <a:prstGeom prst="rect">
            <a:avLst/>
          </a:prstGeom>
          <a:noFill/>
          <a:ln w="12700">
            <a:noFill/>
            <a:miter lim="800000"/>
            <a:headEnd/>
            <a:tailEnd/>
          </a:ln>
          <a:effectLst/>
        </p:spPr>
        <p:txBody>
          <a:bodyPr vert="horz" wrap="square" lIns="90624" tIns="44517" rIns="90624" bIns="44517"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2" name="Rectangle 4"/>
          <p:cNvSpPr>
            <a:spLocks noChangeArrowheads="1"/>
          </p:cNvSpPr>
          <p:nvPr/>
        </p:nvSpPr>
        <p:spPr bwMode="auto">
          <a:xfrm>
            <a:off x="6550025" y="8909050"/>
            <a:ext cx="401638" cy="304800"/>
          </a:xfrm>
          <a:prstGeom prst="rect">
            <a:avLst/>
          </a:prstGeom>
          <a:noFill/>
          <a:ln w="12700">
            <a:noFill/>
            <a:miter lim="800000"/>
            <a:headEnd/>
            <a:tailEnd/>
          </a:ln>
          <a:effectLst/>
        </p:spPr>
        <p:txBody>
          <a:bodyPr wrap="none" lIns="90624" tIns="44517" rIns="90624" bIns="44517" anchor="ctr">
            <a:spAutoFit/>
          </a:bodyPr>
          <a:lstStyle/>
          <a:p>
            <a:pPr algn="r" eaLnBrk="0" hangingPunct="0">
              <a:defRPr/>
            </a:pPr>
            <a:fld id="{3C5A68A6-8061-45FB-B5BD-4C9809BE7A7F}" type="slidenum">
              <a:rPr lang="en-US" sz="1400">
                <a:solidFill>
                  <a:schemeClr val="tx1"/>
                </a:solidFill>
                <a:effectLst>
                  <a:outerShdw blurRad="38100" dist="38100" dir="2700000" algn="tl">
                    <a:srgbClr val="C0C0C0"/>
                  </a:outerShdw>
                </a:effectLst>
                <a:latin typeface="Arial" charset="0"/>
              </a:rPr>
              <a:pPr algn="r" eaLnBrk="0" hangingPunct="0">
                <a:defRPr/>
              </a:pPr>
              <a:t>‹#›</a:t>
            </a:fld>
            <a:endParaRPr lang="en-US" sz="1400" dirty="0">
              <a:solidFill>
                <a:schemeClr val="tx1"/>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xmlns="" val="23024335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84275" y="698500"/>
            <a:ext cx="4654550" cy="3490913"/>
          </a:xfrm>
          <a:ln/>
        </p:spPr>
      </p:sp>
      <p:sp>
        <p:nvSpPr>
          <p:cNvPr id="44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Good Day and Welcome to the presentation on the US Reduced Vertical Separation Minimum, or RVSM, Monitoring Program.  This presentation will cover the US Domestic Implementation of  RVSM Monitoring Requirements. This briefing has been developed to provide an overview or refresher on the Initial and Continuing Monitoring Requirements for RVSM.  RVSM was implemented in US Domestic Airspace from Flight Level 290 to Flight Level 410, inclusive, in 2005.  Let's get started with the presentation.</a:t>
            </a:r>
          </a:p>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RVSM, a monitoring group is considered to be a group of aircraft that have similar height-keeping characteristics.  This can be an aircraft type or a series of aircraft within an aircraft type.  For example, the Airbus 310 with GE engines is defined as a monitoring group, and within this group are the 200, 200F, 300, and 300F series within that aircraft type.  In contrast the A318 contains all series for that model or aircraft type.</a:t>
            </a:r>
          </a:p>
          <a:p>
            <a:endParaRPr lang="en-US" dirty="0" smtClean="0"/>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Regional Monitoring Agencies, or RMAs, were established to support RVSM implementation and continued safe use of RVSM.  Through bi-lateral agreements with Canada and Mexico, the United States established the NAARMO.  Again, NAARMO stands for the North American Approvals Registry and Monitoring Organization.  The NAARMO resides at the FAA William J Hughes Technical Center and is managed by the Separations Standards Analysis Team.</a:t>
            </a:r>
          </a:p>
          <a:p>
            <a:r>
              <a:rPr lang="en-US" dirty="0" smtClean="0"/>
              <a:t>Key functions of the NAARMO are:</a:t>
            </a:r>
          </a:p>
          <a:p>
            <a:r>
              <a:rPr lang="en-US" dirty="0" smtClean="0"/>
              <a:t>1.  Continuous monitoring for RVSM aircraft height keeping performance</a:t>
            </a:r>
          </a:p>
          <a:p>
            <a:pPr marL="228600" indent="-228600">
              <a:buAutoNum type="arabicPeriod" startAt="2"/>
            </a:pPr>
            <a:r>
              <a:rPr lang="en-US" dirty="0" smtClean="0"/>
              <a:t>Development and maintenance of the North American RVSM Approvals Data Base</a:t>
            </a:r>
          </a:p>
          <a:p>
            <a:pPr marL="228600" indent="-228600">
              <a:buAutoNum type="arabicPeriod" startAt="2"/>
            </a:pPr>
            <a:r>
              <a:rPr lang="en-US" dirty="0" smtClean="0"/>
              <a:t>Scrutiny of RVSM approval status</a:t>
            </a:r>
          </a:p>
          <a:p>
            <a:pPr marL="228600" indent="-228600">
              <a:buAutoNum type="arabicPeriod" startAt="2"/>
            </a:pPr>
            <a:r>
              <a:rPr lang="en-US" dirty="0" smtClean="0"/>
              <a:t>Coordination with ICAO and other RMAs about minimum monitoring requirements</a:t>
            </a:r>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NAARMO manages the United States RVSM Approvals data base. An Operator with a valid US RVSM Authorization is authorized to fly in any RVSM airspace in the world.  Operators can view the status of RVSM approvals and the last valid monitoring date on the NAARMO website or the FAA RVSM webpage.  It should be noted that if your aircraft does not appear in the database, it is not an indication of an unsuccessful monitoring attempt.  If this occurs contact NAARMO for further assistance.</a:t>
            </a:r>
          </a:p>
          <a:p>
            <a:endParaRPr lang="en-US" dirty="0" smtClean="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3 options for operators to participate in the monitoring program.  </a:t>
            </a:r>
          </a:p>
          <a:p>
            <a:r>
              <a:rPr lang="en-US" dirty="0" smtClean="0"/>
              <a:t>They are:</a:t>
            </a:r>
          </a:p>
          <a:p>
            <a:r>
              <a:rPr lang="en-US" dirty="0" smtClean="0"/>
              <a:t>-1)  Arrange to have the portable GPS-based monitoring unit, or GMU, on board  for a monitoring flight</a:t>
            </a:r>
          </a:p>
          <a:p>
            <a:r>
              <a:rPr lang="en-US" dirty="0" smtClean="0"/>
              <a:t>-2)  Fly over one of the ground based  Aircraft Geometric Height Measurement Elements, or AGHMEs in North America, or</a:t>
            </a:r>
          </a:p>
          <a:p>
            <a:r>
              <a:rPr lang="en-US" dirty="0" smtClean="0"/>
              <a:t>-3)  Fly over other ground based height monitoring units or HMUs outside North America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number of frequently asked questions are reviewed on the next 2 slides with regard to RVSM Monitoring.  This slide addresses general RVSM monitoring questions such as where to locate documents and reference material for RVSM monitoring, how many aircraft need to be monitored, monitoring groups, and the how the 1000 hour requirement is implemented.  The questions will be updated as received and posted to the RVSM website.</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ts val="1440"/>
              </a:lnSpc>
              <a:spcBef>
                <a:spcPts val="600"/>
              </a:spcBef>
              <a:defRPr/>
            </a:pPr>
            <a:r>
              <a:rPr lang="en-US" dirty="0" smtClean="0"/>
              <a:t>This slide reviews the Minimum Monitoring Requirements Chart.  The first question and examples address operators adding to existing fleets and how to determine the minimum requirements for monitoring for a Category 1 and Category 2 aircraft group. The second question addresses an operator purchasing a new fleet of 767s.  These examples along with the MMR Chart and Notes should be studied following the briefing.  If a question arise with regard to the Minimum Monitoring Requirements, the NAARMO should be contacted.</a:t>
            </a:r>
          </a:p>
          <a:p>
            <a:pPr>
              <a:lnSpc>
                <a:spcPts val="1440"/>
              </a:lnSpc>
              <a:spcBef>
                <a:spcPts val="600"/>
              </a:spcBef>
              <a:defRPr/>
            </a:pPr>
            <a:endParaRPr lang="en-US" dirty="0" smtClean="0">
              <a:solidFill>
                <a:schemeClr val="tx1">
                  <a:lumMod val="65000"/>
                  <a:lumOff val="35000"/>
                </a:schemeClr>
              </a:solidFill>
              <a:latin typeface="Calibri" pitchFamily="34" charset="0"/>
              <a:ea typeface="ＭＳ Ｐゴシック" pitchFamily="-97" charset="-128"/>
              <a:cs typeface="Calibri" pitchFamily="34" charset="0"/>
            </a:endParaRPr>
          </a:p>
          <a:p>
            <a:pPr>
              <a:lnSpc>
                <a:spcPts val="1440"/>
              </a:lnSpc>
              <a:spcBef>
                <a:spcPts val="600"/>
              </a:spcBef>
              <a:defRPr/>
            </a:pPr>
            <a:endParaRPr lang="en-US" dirty="0" smtClean="0">
              <a:solidFill>
                <a:schemeClr val="tx1">
                  <a:lumMod val="65000"/>
                  <a:lumOff val="35000"/>
                </a:schemeClr>
              </a:solidFill>
              <a:latin typeface="Calibri" pitchFamily="34" charset="0"/>
              <a:ea typeface="ＭＳ Ｐゴシック" pitchFamily="-97" charset="-128"/>
              <a:cs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will now present some general information on RVSM Monitoring including Reference Material, Points of Contact, Useful </a:t>
            </a:r>
            <a:r>
              <a:rPr lang="en-US" dirty="0" err="1" smtClean="0"/>
              <a:t>weblinks</a:t>
            </a:r>
            <a:r>
              <a:rPr lang="en-US" dirty="0" smtClean="0"/>
              <a:t>, Regional Monitoring Agencies, GMU and GMS Monitoring Procedures, AGHME Monitoring Procedures, Other Monitoring Procedures, and the FAA monitoring Process.</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Useful Reference Material that can be found on the RVSM WEBSITE include the following:</a:t>
            </a:r>
          </a:p>
          <a:p>
            <a:r>
              <a:rPr lang="en-US" dirty="0" smtClean="0"/>
              <a:t>-CFR Part 91.180, 91.706 and Appendix G to Part 91 for Operations within RVSM Airspace</a:t>
            </a:r>
          </a:p>
          <a:p>
            <a:r>
              <a:rPr lang="en-US" dirty="0" smtClean="0"/>
              <a:t>-FAA Advisory Circular 91-85, RVSM Authorizations</a:t>
            </a:r>
          </a:p>
          <a:p>
            <a:r>
              <a:rPr lang="en-US" dirty="0" smtClean="0"/>
              <a:t>-Sections and Parts of ICAO Annex 6 and 11 that refer to RVSM Operation of Aircraft and RVSM Air Traffic Services are listed</a:t>
            </a:r>
          </a:p>
          <a:p>
            <a:r>
              <a:rPr lang="en-US" dirty="0" smtClean="0"/>
              <a:t>And ICAO Document 9574, the Manual on RVSM Implementation between FL 290 and 410, inclusive</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 RVSM Points of Contact are presented here.  The program is managed by the Flight Standards Service, Flight Technology and Procedures Division at FAA Headquarters.  The US RVSM Approvals Data Base and monitoring program is managed by the FAA Technical Center.  CSSI is responsible for all aspects of program support at FAA Headquarters and at the FAA Technical Center.  And finally contacts are provided for GMU and GMS Monitoring. </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Useful web links are listed here.  These web links will provide quick and direct access to guidance and information needed during the RVSM approval and monitoring process.  Links are provided for the FAA RVSM Webpage, NAARMO Webpage, AGHME site, GMU and GMS monitoring sites, and the European RVSM website.</a:t>
            </a: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presentation will consist of a brief review of the RVSM Monitoring Requirements, changes to RVSM Monitoring Standards, current FAA Policy on Monitoring, the Revised FAA Policy, the effective date associated with implementation of the revised policy, Minimum Monitoring Standards, what the NAARMO is and how it operates, the RVSM Approvals Data Base, operator options for monitoring, and Frequently Asked Questions with regard to monitoring.   Additional information sources will also be reviewed at the conclusion of the presentation.</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Contact information is provided for each of the Regional Monitoring Agencies around the world.  Included are the RMAs for Africa, Australia, the Caribbean/South America or CARSAM, China, Europe, Asia, the Middle East,  North America, the North Atlantic, and the Pacific.</a:t>
            </a:r>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an operator chooses to fly over one of the AGHMEs in North America, the steps presented here should be followed.   After coordination with the appropriate officials and the application process, the operator must flight plan on a route at an RVSM Flight level through the AGHME coverage area.  </a:t>
            </a:r>
          </a:p>
          <a:p>
            <a:r>
              <a:rPr lang="en-US" dirty="0" smtClean="0"/>
              <a:t>This chart also shows where in North America the AGHMEs are located:  In Canada there are 2 operational systems in </a:t>
            </a:r>
            <a:r>
              <a:rPr lang="en-US" dirty="0" err="1" smtClean="0"/>
              <a:t>Lethbridge</a:t>
            </a:r>
            <a:r>
              <a:rPr lang="en-US" dirty="0" smtClean="0"/>
              <a:t> and Ottawa, and the US there are 4 operational systems in Atlantic City, Cleveland, Wichita, and Phoenix with an additional element planned for Oregon.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Information on where to obtain guidance for use of the HMUs in Europe and in the United Kingdom is presented here.  EUROCONTROL is the point of contact for the European HMUs and the NAT Central Monitoring Agency is the point of contact for the HMU at </a:t>
            </a:r>
            <a:r>
              <a:rPr lang="en-US" dirty="0" err="1" smtClean="0"/>
              <a:t>Strumble</a:t>
            </a:r>
            <a:r>
              <a:rPr lang="en-US" dirty="0" smtClean="0"/>
              <a:t>.</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concludes the presentation on the US Domestic Implementation of RVSM Monitoring Requirements.  If you remember one thing, remember that all of the information presented here along with a great deal more can be found on the FAA RVSM Website. The website is now updated with specific information regarding the RVSM Monitoring Program and can be accessed through the link listed here.  If questions arise during the monitoring process, use the Point of Contacts list to get assistance.  Thank you for your attention and have a wonderful day.</a:t>
            </a:r>
          </a:p>
          <a:p>
            <a:endParaRPr lang="en-US" dirty="0" smtClean="0"/>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RVSM System Performance Monitoring was implemented in conjunction with the establishment of RVSM Airspace to ensure that the implementation and continued operation of RVSM meets safety objectives.   Monitoring of Height-Keeping Performance is an integral part of global RVSM safety and is implemented on a regional basis.  In accordance with International standards and State regulations all RVSM operators will participate in a monitoring program.</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November 18, 2010, changes to ICAO Annex 6 Parts I and II, with regard to RVSM monitoring became applicable.  Operators, that have been issued a US RVSM approval, shall ensure that a minimum of 2 airplanes of each RVSM aircraft type grouping of the operator have their height-keeping performance monitored, at least once every 2 years or within intervals of 1,000 flight hours per airplane, whichever period is longer.  If an operator aircraft type grouping consists of a single airplane, monitoring of that airplane shall be accomplished within the specified period.  The FAA will implement the ICAO standard for RVSM monitoring.</a:t>
            </a:r>
          </a:p>
          <a:p>
            <a:endParaRPr lang="en-US" dirty="0" smtClean="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current FAA Policy is outlined in the left column of the slide.  All U.S. Operators wishing to operate in RVSM airspace shall be authorized and shall participate in a monitoring program.   Operators have up until six months after they receive RVSM Authority or until six months after the start of RVSM operations, whichever occurs later, to comply with RVSM monitoring requirements.  The minimum number of aircraft in an operators fleet that must be monitored is:</a:t>
            </a:r>
          </a:p>
          <a:p>
            <a:pPr lvl="0"/>
            <a:r>
              <a:rPr lang="en-US" dirty="0" smtClean="0"/>
              <a:t> 1)  Established on an RVSM aircraft category basis and </a:t>
            </a:r>
          </a:p>
          <a:p>
            <a:pPr lvl="0"/>
            <a:r>
              <a:rPr lang="en-US" dirty="0" smtClean="0"/>
              <a:t>2)   Requirements for this minimum number can be found in the regional minimum monitoring tables maintained by the North American Approvals Registry and Monitoring Organization (NAARMO).</a:t>
            </a:r>
          </a:p>
          <a:p>
            <a:r>
              <a:rPr lang="en-US" dirty="0" smtClean="0"/>
              <a:t>The Revised FAA Policy, outlined in the right column of the slide, includes a continuing requirement for monitoring.  The Continuing Requirement is as follows:  Operators that have been issued an U.S. RVSM authorization will be required to conduct monitoring every two years or within intervals of 1,000 flight hours per aircraft, whichever period is longer.</a:t>
            </a: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new ICAO standards became effective November 18, 2010.  The FAA will revise the monitoring policy applicable on May 18, 2011.  Operators will have until November 18, 2012 to comply with the requirement.</a:t>
            </a:r>
          </a:p>
          <a:p>
            <a:endParaRPr lang="en-US" dirty="0" smtClean="0"/>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Table 1 from the NAARMO RVSM Monitoring Requirements Chart establishes the minimum number of airframes from each fleet of an operator to be monitored.  This table will be updated when data collected indicates a need for change.   We will review Table 1 in a moment.</a:t>
            </a:r>
          </a:p>
          <a:p>
            <a:r>
              <a:rPr lang="en-US" dirty="0" smtClean="0"/>
              <a:t>Other monitoring requirements include the following:</a:t>
            </a:r>
          </a:p>
          <a:p>
            <a:r>
              <a:rPr lang="en-US" dirty="0" smtClean="0"/>
              <a:t>1.  All aircraft engineering work that is required for the aircraft to receive RVSM airworthiness approval must be completed prior to monitoring.</a:t>
            </a:r>
          </a:p>
          <a:p>
            <a:r>
              <a:rPr lang="en-US" dirty="0" smtClean="0"/>
              <a:t>2.  Monitoring data from other Regions can be used to meet regional monitoring requirements, and finally</a:t>
            </a:r>
          </a:p>
          <a:p>
            <a:r>
              <a:rPr lang="en-US" dirty="0" smtClean="0"/>
              <a:t> Monitoring PRIOR to the issue of RVSM Operational Approval is not a requirements.</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an aircraft type or group is not listed in Table 1, contact NAARMO for clarification.  Table 2, also from the NAARMO RVSM  Monitoring  Requirements Chart, shows the aircraft types and series that are grouped together for monitoring purposes.  We will review Tables 2 in a moment as well.</a:t>
            </a:r>
          </a:p>
          <a:p>
            <a:endParaRPr lang="en-US" dirty="0" smtClean="0"/>
          </a:p>
          <a:p>
            <a:r>
              <a:rPr lang="en-US" dirty="0" smtClean="0"/>
              <a:t>It should be noted that if an operator adds new RVSM compliant airframes of a type for which it already has RVSM operational approval, the new airframes are NOT required to be monitored.</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Table 1 from the NAARMO Minimum Monitoring Requirements Chart is presented here and establishes the minimum number of airframes from each fleet of an operator that must be monitored.   There are 3 Categories for Monitoring.   Category 1)  Group approved indicates compliance with the RVSM MASPS,  Category 2) Group Approved with insufficient data on approved aircraft, and  Category 3) Non-group approved aircraft.  The latest version of the chart can be found on the NAARMO website and the FAA RVSM website.</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xmlns="" val="1186619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1143000" y="5181600"/>
            <a:ext cx="1905000" cy="457200"/>
          </a:xfrm>
          <a:prstGeom prst="rect">
            <a:avLst/>
          </a:prstGeom>
        </p:spPr>
        <p:txBody>
          <a:bodyPr/>
          <a:lstStyle>
            <a:lvl1pPr>
              <a:defRPr/>
            </a:lvl1pPr>
          </a:lstStyle>
          <a:p>
            <a:pPr>
              <a:defRPr/>
            </a:pPr>
            <a:r>
              <a:rPr lang="en-US"/>
              <a:t>April 13, 2006</a:t>
            </a:r>
          </a:p>
        </p:txBody>
      </p:sp>
    </p:spTree>
    <p:extLst>
      <p:ext uri="{BB962C8B-B14F-4D97-AF65-F5344CB8AC3E}">
        <p14:creationId xmlns:p14="http://schemas.microsoft.com/office/powerpoint/2010/main" xmlns="" val="1550258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5588" y="436563"/>
            <a:ext cx="2014537" cy="535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8800" y="436563"/>
            <a:ext cx="5894388" cy="535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1143000" y="5181600"/>
            <a:ext cx="1905000" cy="457200"/>
          </a:xfrm>
          <a:prstGeom prst="rect">
            <a:avLst/>
          </a:prstGeom>
        </p:spPr>
        <p:txBody>
          <a:bodyPr/>
          <a:lstStyle>
            <a:lvl1pPr>
              <a:defRPr/>
            </a:lvl1pPr>
          </a:lstStyle>
          <a:p>
            <a:pPr>
              <a:defRPr/>
            </a:pPr>
            <a:r>
              <a:rPr lang="en-US"/>
              <a:t>April 13, 2006</a:t>
            </a:r>
          </a:p>
        </p:txBody>
      </p:sp>
    </p:spTree>
    <p:extLst>
      <p:ext uri="{BB962C8B-B14F-4D97-AF65-F5344CB8AC3E}">
        <p14:creationId xmlns:p14="http://schemas.microsoft.com/office/powerpoint/2010/main" xmlns="" val="409294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3600"/>
            </a:lvl1pPr>
          </a:lstStyle>
          <a:p>
            <a:r>
              <a:rPr lang="en-US" dirty="0"/>
              <a:t>Click to edit Master title style</a:t>
            </a:r>
          </a:p>
        </p:txBody>
      </p:sp>
      <p:sp>
        <p:nvSpPr>
          <p:cNvPr id="3" name="Content Placeholder 2"/>
          <p:cNvSpPr>
            <a:spLocks noGrp="1"/>
          </p:cNvSpPr>
          <p:nvPr>
            <p:ph idx="1"/>
          </p:nvPr>
        </p:nvSpPr>
        <p:spPr/>
        <p:txBody>
          <a:bodyPr/>
          <a:lstStyle>
            <a:lvl1pPr>
              <a:defRPr sz="2800"/>
            </a:lvl1pPr>
            <a:lvl2pPr>
              <a:buFont typeface="Arial" pitchFamily="34" charset="0"/>
              <a:buChar cha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16465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1143000" y="5181600"/>
            <a:ext cx="1905000" cy="457200"/>
          </a:xfrm>
          <a:prstGeom prst="rect">
            <a:avLst/>
          </a:prstGeom>
        </p:spPr>
        <p:txBody>
          <a:bodyPr/>
          <a:lstStyle>
            <a:lvl1pPr>
              <a:defRPr/>
            </a:lvl1pPr>
          </a:lstStyle>
          <a:p>
            <a:pPr>
              <a:defRPr/>
            </a:pPr>
            <a:r>
              <a:rPr lang="en-US"/>
              <a:t>April 13, 2006</a:t>
            </a:r>
          </a:p>
        </p:txBody>
      </p:sp>
    </p:spTree>
    <p:extLst>
      <p:ext uri="{BB962C8B-B14F-4D97-AF65-F5344CB8AC3E}">
        <p14:creationId xmlns:p14="http://schemas.microsoft.com/office/powerpoint/2010/main" xmlns="" val="3550543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8800" y="1206500"/>
            <a:ext cx="3948113" cy="4589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1206500"/>
            <a:ext cx="3949700" cy="4589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5181600"/>
            <a:ext cx="1905000" cy="457200"/>
          </a:xfrm>
          <a:prstGeom prst="rect">
            <a:avLst/>
          </a:prstGeom>
        </p:spPr>
        <p:txBody>
          <a:bodyPr/>
          <a:lstStyle>
            <a:lvl1pPr>
              <a:defRPr/>
            </a:lvl1pPr>
          </a:lstStyle>
          <a:p>
            <a:pPr>
              <a:defRPr/>
            </a:pPr>
            <a:r>
              <a:rPr lang="en-US"/>
              <a:t>April 13, 2006</a:t>
            </a:r>
          </a:p>
        </p:txBody>
      </p:sp>
    </p:spTree>
    <p:extLst>
      <p:ext uri="{BB962C8B-B14F-4D97-AF65-F5344CB8AC3E}">
        <p14:creationId xmlns:p14="http://schemas.microsoft.com/office/powerpoint/2010/main" xmlns="" val="2663907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1143000" y="5181600"/>
            <a:ext cx="1905000" cy="457200"/>
          </a:xfrm>
          <a:prstGeom prst="rect">
            <a:avLst/>
          </a:prstGeom>
        </p:spPr>
        <p:txBody>
          <a:bodyPr/>
          <a:lstStyle>
            <a:lvl1pPr>
              <a:defRPr/>
            </a:lvl1pPr>
          </a:lstStyle>
          <a:p>
            <a:pPr>
              <a:defRPr/>
            </a:pPr>
            <a:r>
              <a:rPr lang="en-US"/>
              <a:t>April 13, 2006</a:t>
            </a:r>
          </a:p>
        </p:txBody>
      </p:sp>
    </p:spTree>
    <p:extLst>
      <p:ext uri="{BB962C8B-B14F-4D97-AF65-F5344CB8AC3E}">
        <p14:creationId xmlns:p14="http://schemas.microsoft.com/office/powerpoint/2010/main" xmlns="" val="3127170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43000" y="5181600"/>
            <a:ext cx="1905000" cy="457200"/>
          </a:xfrm>
          <a:prstGeom prst="rect">
            <a:avLst/>
          </a:prstGeom>
        </p:spPr>
        <p:txBody>
          <a:bodyPr/>
          <a:lstStyle>
            <a:lvl1pPr>
              <a:defRPr/>
            </a:lvl1pPr>
          </a:lstStyle>
          <a:p>
            <a:pPr>
              <a:defRPr/>
            </a:pPr>
            <a:r>
              <a:rPr lang="en-US"/>
              <a:t>April 13, 2006</a:t>
            </a:r>
          </a:p>
        </p:txBody>
      </p:sp>
    </p:spTree>
    <p:extLst>
      <p:ext uri="{BB962C8B-B14F-4D97-AF65-F5344CB8AC3E}">
        <p14:creationId xmlns:p14="http://schemas.microsoft.com/office/powerpoint/2010/main" xmlns="" val="2959169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1143000" y="5181600"/>
            <a:ext cx="1905000" cy="457200"/>
          </a:xfrm>
          <a:prstGeom prst="rect">
            <a:avLst/>
          </a:prstGeom>
        </p:spPr>
        <p:txBody>
          <a:bodyPr/>
          <a:lstStyle>
            <a:lvl1pPr>
              <a:defRPr/>
            </a:lvl1pPr>
          </a:lstStyle>
          <a:p>
            <a:pPr>
              <a:defRPr/>
            </a:pPr>
            <a:r>
              <a:rPr lang="en-US"/>
              <a:t>April 13, 2006</a:t>
            </a:r>
          </a:p>
        </p:txBody>
      </p:sp>
    </p:spTree>
    <p:extLst>
      <p:ext uri="{BB962C8B-B14F-4D97-AF65-F5344CB8AC3E}">
        <p14:creationId xmlns:p14="http://schemas.microsoft.com/office/powerpoint/2010/main" xmlns="" val="57645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5181600"/>
            <a:ext cx="1905000" cy="457200"/>
          </a:xfrm>
          <a:prstGeom prst="rect">
            <a:avLst/>
          </a:prstGeom>
        </p:spPr>
        <p:txBody>
          <a:bodyPr/>
          <a:lstStyle>
            <a:lvl1pPr>
              <a:defRPr/>
            </a:lvl1pPr>
          </a:lstStyle>
          <a:p>
            <a:pPr>
              <a:defRPr/>
            </a:pPr>
            <a:r>
              <a:rPr lang="en-US"/>
              <a:t>April 13, 2006</a:t>
            </a:r>
          </a:p>
        </p:txBody>
      </p:sp>
      <p:sp>
        <p:nvSpPr>
          <p:cNvPr id="6" name="Rectangle 5"/>
          <p:cNvSpPr>
            <a:spLocks noGrp="1" noChangeArrowheads="1"/>
          </p:cNvSpPr>
          <p:nvPr>
            <p:ph type="sldNum" sz="quarter" idx="11"/>
          </p:nvPr>
        </p:nvSpPr>
        <p:spPr/>
        <p:txBody>
          <a:bodyPr/>
          <a:lstStyle>
            <a:lvl1pPr>
              <a:defRPr/>
            </a:lvl1pPr>
          </a:lstStyle>
          <a:p>
            <a:pPr>
              <a:defRPr/>
            </a:pPr>
            <a:fld id="{51BD1666-BB64-47CC-A2F1-DF6372F0A24F}" type="slidenum">
              <a:rPr lang="en-US"/>
              <a:pPr>
                <a:defRPr/>
              </a:pPr>
              <a:t>‹#›</a:t>
            </a:fld>
            <a:endParaRPr lang="en-US"/>
          </a:p>
        </p:txBody>
      </p:sp>
    </p:spTree>
    <p:extLst>
      <p:ext uri="{BB962C8B-B14F-4D97-AF65-F5344CB8AC3E}">
        <p14:creationId xmlns:p14="http://schemas.microsoft.com/office/powerpoint/2010/main" xmlns="" val="123637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5181600"/>
            <a:ext cx="1905000" cy="457200"/>
          </a:xfrm>
          <a:prstGeom prst="rect">
            <a:avLst/>
          </a:prstGeom>
        </p:spPr>
        <p:txBody>
          <a:bodyPr/>
          <a:lstStyle>
            <a:lvl1pPr>
              <a:defRPr/>
            </a:lvl1pPr>
          </a:lstStyle>
          <a:p>
            <a:pPr>
              <a:defRPr/>
            </a:pPr>
            <a:r>
              <a:rPr lang="en-US"/>
              <a:t>April 13, 2006</a:t>
            </a:r>
          </a:p>
        </p:txBody>
      </p:sp>
      <p:sp>
        <p:nvSpPr>
          <p:cNvPr id="6" name="Rectangle 5"/>
          <p:cNvSpPr>
            <a:spLocks noGrp="1" noChangeArrowheads="1"/>
          </p:cNvSpPr>
          <p:nvPr>
            <p:ph type="sldNum" sz="quarter" idx="11"/>
          </p:nvPr>
        </p:nvSpPr>
        <p:spPr/>
        <p:txBody>
          <a:bodyPr/>
          <a:lstStyle>
            <a:lvl1pPr>
              <a:defRPr/>
            </a:lvl1pPr>
          </a:lstStyle>
          <a:p>
            <a:pPr>
              <a:defRPr/>
            </a:pPr>
            <a:fld id="{FDA739CF-6800-46D1-866D-505EC1A4C3D8}" type="slidenum">
              <a:rPr lang="en-US"/>
              <a:pPr>
                <a:defRPr/>
              </a:pPr>
              <a:t>‹#›</a:t>
            </a:fld>
            <a:endParaRPr lang="en-US"/>
          </a:p>
        </p:txBody>
      </p:sp>
    </p:spTree>
    <p:extLst>
      <p:ext uri="{BB962C8B-B14F-4D97-AF65-F5344CB8AC3E}">
        <p14:creationId xmlns:p14="http://schemas.microsoft.com/office/powerpoint/2010/main" xmlns="" val="3202679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58800" y="436563"/>
            <a:ext cx="806132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58800" y="1206500"/>
            <a:ext cx="8050213" cy="458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23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DFF8266-50DD-41F7-9787-02DC8917CE61}" type="slidenum">
              <a:rPr lang="en-US"/>
              <a:pPr>
                <a:defRPr/>
              </a:pPr>
              <a:t>‹#›</a:t>
            </a:fld>
            <a:endParaRPr lang="en-US" dirty="0"/>
          </a:p>
        </p:txBody>
      </p:sp>
      <p:sp>
        <p:nvSpPr>
          <p:cNvPr id="1029" name="Rectangle 7"/>
          <p:cNvSpPr>
            <a:spLocks noChangeArrowheads="1"/>
          </p:cNvSpPr>
          <p:nvPr/>
        </p:nvSpPr>
        <p:spPr bwMode="auto">
          <a:xfrm>
            <a:off x="0" y="6042025"/>
            <a:ext cx="9144000" cy="815975"/>
          </a:xfrm>
          <a:prstGeom prst="rect">
            <a:avLst/>
          </a:prstGeom>
          <a:solidFill>
            <a:srgbClr val="1D2F68"/>
          </a:solidFill>
          <a:ln w="9525">
            <a:solidFill>
              <a:srgbClr val="1D2F68"/>
            </a:solidFill>
            <a:miter lim="800000"/>
            <a:headEnd/>
            <a:tailEnd/>
          </a:ln>
        </p:spPr>
        <p:txBody>
          <a:bodyPr wrap="none" anchor="ctr"/>
          <a:lstStyle/>
          <a:p>
            <a:pPr algn="ctr"/>
            <a:endParaRPr lang="en-US" sz="2400"/>
          </a:p>
        </p:txBody>
      </p:sp>
      <p:grpSp>
        <p:nvGrpSpPr>
          <p:cNvPr id="1030" name="Group 8"/>
          <p:cNvGrpSpPr>
            <a:grpSpLocks/>
          </p:cNvGrpSpPr>
          <p:nvPr/>
        </p:nvGrpSpPr>
        <p:grpSpPr bwMode="auto">
          <a:xfrm>
            <a:off x="5761038" y="6137275"/>
            <a:ext cx="1971675" cy="614363"/>
            <a:chOff x="3846" y="3866"/>
            <a:chExt cx="1242" cy="387"/>
          </a:xfrm>
        </p:grpSpPr>
        <p:sp>
          <p:nvSpPr>
            <p:cNvPr id="1033" name="Text Box 9"/>
            <p:cNvSpPr txBox="1">
              <a:spLocks noChangeArrowheads="1"/>
            </p:cNvSpPr>
            <p:nvPr userDrawn="1"/>
          </p:nvSpPr>
          <p:spPr bwMode="auto">
            <a:xfrm>
              <a:off x="4225" y="3949"/>
              <a:ext cx="863" cy="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200">
                  <a:solidFill>
                    <a:schemeClr val="bg1"/>
                  </a:solidFill>
                  <a:latin typeface="Times New Roman" pitchFamily="18" charset="0"/>
                </a:defRPr>
              </a:lvl1pPr>
              <a:lvl2pPr marL="742950" indent="-285750" eaLnBrk="0" hangingPunct="0">
                <a:defRPr sz="2200">
                  <a:solidFill>
                    <a:schemeClr val="bg1"/>
                  </a:solidFill>
                  <a:latin typeface="Times New Roman" pitchFamily="18" charset="0"/>
                </a:defRPr>
              </a:lvl2pPr>
              <a:lvl3pPr marL="1143000" indent="-228600" eaLnBrk="0" hangingPunct="0">
                <a:defRPr sz="2200">
                  <a:solidFill>
                    <a:schemeClr val="bg1"/>
                  </a:solidFill>
                  <a:latin typeface="Times New Roman" pitchFamily="18" charset="0"/>
                </a:defRPr>
              </a:lvl3pPr>
              <a:lvl4pPr marL="1600200" indent="-228600" eaLnBrk="0" hangingPunct="0">
                <a:defRPr sz="2200">
                  <a:solidFill>
                    <a:schemeClr val="bg1"/>
                  </a:solidFill>
                  <a:latin typeface="Times New Roman" pitchFamily="18" charset="0"/>
                </a:defRPr>
              </a:lvl4pPr>
              <a:lvl5pPr marL="2057400" indent="-228600" eaLnBrk="0" hangingPunct="0">
                <a:defRPr sz="2200">
                  <a:solidFill>
                    <a:schemeClr val="bg1"/>
                  </a:solidFill>
                  <a:latin typeface="Times New Roman" pitchFamily="18" charset="0"/>
                </a:defRPr>
              </a:lvl5pPr>
              <a:lvl6pPr marL="2514600" indent="-228600" eaLnBrk="0" fontAlgn="base" hangingPunct="0">
                <a:spcBef>
                  <a:spcPct val="0"/>
                </a:spcBef>
                <a:spcAft>
                  <a:spcPct val="0"/>
                </a:spcAft>
                <a:defRPr sz="2200">
                  <a:solidFill>
                    <a:schemeClr val="bg1"/>
                  </a:solidFill>
                  <a:latin typeface="Times New Roman" pitchFamily="18" charset="0"/>
                </a:defRPr>
              </a:lvl6pPr>
              <a:lvl7pPr marL="2971800" indent="-228600" eaLnBrk="0" fontAlgn="base" hangingPunct="0">
                <a:spcBef>
                  <a:spcPct val="0"/>
                </a:spcBef>
                <a:spcAft>
                  <a:spcPct val="0"/>
                </a:spcAft>
                <a:defRPr sz="2200">
                  <a:solidFill>
                    <a:schemeClr val="bg1"/>
                  </a:solidFill>
                  <a:latin typeface="Times New Roman" pitchFamily="18" charset="0"/>
                </a:defRPr>
              </a:lvl7pPr>
              <a:lvl8pPr marL="3429000" indent="-228600" eaLnBrk="0" fontAlgn="base" hangingPunct="0">
                <a:spcBef>
                  <a:spcPct val="0"/>
                </a:spcBef>
                <a:spcAft>
                  <a:spcPct val="0"/>
                </a:spcAft>
                <a:defRPr sz="2200">
                  <a:solidFill>
                    <a:schemeClr val="bg1"/>
                  </a:solidFill>
                  <a:latin typeface="Times New Roman" pitchFamily="18" charset="0"/>
                </a:defRPr>
              </a:lvl8pPr>
              <a:lvl9pPr marL="3886200" indent="-228600" eaLnBrk="0" fontAlgn="base" hangingPunct="0">
                <a:spcBef>
                  <a:spcPct val="0"/>
                </a:spcBef>
                <a:spcAft>
                  <a:spcPct val="0"/>
                </a:spcAft>
                <a:defRPr sz="2200">
                  <a:solidFill>
                    <a:schemeClr val="bg1"/>
                  </a:solidFill>
                  <a:latin typeface="Times New Roman" pitchFamily="18" charset="0"/>
                </a:defRPr>
              </a:lvl9pPr>
            </a:lstStyle>
            <a:p>
              <a:pPr eaLnBrk="1" hangingPunct="1">
                <a:lnSpc>
                  <a:spcPct val="85000"/>
                </a:lnSpc>
                <a:defRPr/>
              </a:pPr>
              <a:r>
                <a:rPr lang="en-US" sz="1200" b="1" smtClean="0">
                  <a:latin typeface="Arial" charset="0"/>
                </a:rPr>
                <a:t>Federal Aviation</a:t>
              </a:r>
            </a:p>
            <a:p>
              <a:pPr eaLnBrk="1" hangingPunct="1">
                <a:lnSpc>
                  <a:spcPct val="85000"/>
                </a:lnSpc>
                <a:defRPr/>
              </a:pPr>
              <a:r>
                <a:rPr lang="en-US" sz="1200" b="1" smtClean="0">
                  <a:latin typeface="Arial" charset="0"/>
                </a:rPr>
                <a:t>Administration</a:t>
              </a:r>
            </a:p>
          </p:txBody>
        </p:sp>
        <p:pic>
          <p:nvPicPr>
            <p:cNvPr id="1034" name="Picture 10" descr="D:\DOT Logo\NEW FAA LOGO.jpg"/>
            <p:cNvPicPr>
              <a:picLocks noChangeAspect="1" noChangeArrowheads="1"/>
            </p:cNvPicPr>
            <p:nvPr userDrawn="1"/>
          </p:nvPicPr>
          <p:blipFill>
            <a:blip r:embed="rId13" cstate="print">
              <a:clrChange>
                <a:clrFrom>
                  <a:srgbClr val="DF1F06"/>
                </a:clrFrom>
                <a:clrTo>
                  <a:srgbClr val="DF1F06">
                    <a:alpha val="0"/>
                  </a:srgbClr>
                </a:clrTo>
              </a:clrChange>
              <a:extLst>
                <a:ext uri="{28A0092B-C50C-407E-A947-70E740481C1C}">
                  <a14:useLocalDpi xmlns:a14="http://schemas.microsoft.com/office/drawing/2010/main" xmlns="" val="0"/>
                </a:ext>
              </a:extLst>
            </a:blip>
            <a:srcRect l="14333" t="3734" r="14973" b="4564"/>
            <a:stretch>
              <a:fillRect/>
            </a:stretch>
          </p:blipFill>
          <p:spPr bwMode="auto">
            <a:xfrm>
              <a:off x="3846" y="3866"/>
              <a:ext cx="386" cy="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31" name="Rectangle 11"/>
          <p:cNvSpPr>
            <a:spLocks noChangeArrowheads="1"/>
          </p:cNvSpPr>
          <p:nvPr/>
        </p:nvSpPr>
        <p:spPr bwMode="auto">
          <a:xfrm>
            <a:off x="8229600" y="6512480"/>
            <a:ext cx="425450" cy="269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fld id="{43F449FC-5DDF-46C7-A06B-BD9706F585D3}" type="slidenum">
              <a:rPr lang="en-US" sz="1000">
                <a:latin typeface="+mn-lt"/>
              </a:rPr>
              <a:pPr algn="r"/>
              <a:t>‹#›</a:t>
            </a:fld>
            <a:endParaRPr lang="en-US" sz="1000" dirty="0">
              <a:latin typeface="+mn-lt"/>
            </a:endParaRPr>
          </a:p>
        </p:txBody>
      </p:sp>
      <p:sp>
        <p:nvSpPr>
          <p:cNvPr id="1032" name="Text Box 12"/>
          <p:cNvSpPr txBox="1">
            <a:spLocks noChangeArrowheads="1"/>
          </p:cNvSpPr>
          <p:nvPr userDrawn="1"/>
        </p:nvSpPr>
        <p:spPr bwMode="auto">
          <a:xfrm>
            <a:off x="338138" y="6205538"/>
            <a:ext cx="3767137"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200">
                <a:solidFill>
                  <a:schemeClr val="bg1"/>
                </a:solidFill>
                <a:latin typeface="Times New Roman" pitchFamily="18" charset="0"/>
              </a:defRPr>
            </a:lvl1pPr>
            <a:lvl2pPr marL="742950" indent="-285750" eaLnBrk="0" hangingPunct="0">
              <a:defRPr sz="2200">
                <a:solidFill>
                  <a:schemeClr val="bg1"/>
                </a:solidFill>
                <a:latin typeface="Times New Roman" pitchFamily="18" charset="0"/>
              </a:defRPr>
            </a:lvl2pPr>
            <a:lvl3pPr marL="1143000" indent="-228600" eaLnBrk="0" hangingPunct="0">
              <a:defRPr sz="2200">
                <a:solidFill>
                  <a:schemeClr val="bg1"/>
                </a:solidFill>
                <a:latin typeface="Times New Roman" pitchFamily="18" charset="0"/>
              </a:defRPr>
            </a:lvl3pPr>
            <a:lvl4pPr marL="1600200" indent="-228600" eaLnBrk="0" hangingPunct="0">
              <a:defRPr sz="2200">
                <a:solidFill>
                  <a:schemeClr val="bg1"/>
                </a:solidFill>
                <a:latin typeface="Times New Roman" pitchFamily="18" charset="0"/>
              </a:defRPr>
            </a:lvl4pPr>
            <a:lvl5pPr marL="2057400" indent="-228600" eaLnBrk="0" hangingPunct="0">
              <a:defRPr sz="2200">
                <a:solidFill>
                  <a:schemeClr val="bg1"/>
                </a:solidFill>
                <a:latin typeface="Times New Roman" pitchFamily="18" charset="0"/>
              </a:defRPr>
            </a:lvl5pPr>
            <a:lvl6pPr marL="2514600" indent="-228600" eaLnBrk="0" fontAlgn="base" hangingPunct="0">
              <a:spcBef>
                <a:spcPct val="0"/>
              </a:spcBef>
              <a:spcAft>
                <a:spcPct val="0"/>
              </a:spcAft>
              <a:defRPr sz="2200">
                <a:solidFill>
                  <a:schemeClr val="bg1"/>
                </a:solidFill>
                <a:latin typeface="Times New Roman" pitchFamily="18" charset="0"/>
              </a:defRPr>
            </a:lvl6pPr>
            <a:lvl7pPr marL="2971800" indent="-228600" eaLnBrk="0" fontAlgn="base" hangingPunct="0">
              <a:spcBef>
                <a:spcPct val="0"/>
              </a:spcBef>
              <a:spcAft>
                <a:spcPct val="0"/>
              </a:spcAft>
              <a:defRPr sz="2200">
                <a:solidFill>
                  <a:schemeClr val="bg1"/>
                </a:solidFill>
                <a:latin typeface="Times New Roman" pitchFamily="18" charset="0"/>
              </a:defRPr>
            </a:lvl7pPr>
            <a:lvl8pPr marL="3429000" indent="-228600" eaLnBrk="0" fontAlgn="base" hangingPunct="0">
              <a:spcBef>
                <a:spcPct val="0"/>
              </a:spcBef>
              <a:spcAft>
                <a:spcPct val="0"/>
              </a:spcAft>
              <a:defRPr sz="2200">
                <a:solidFill>
                  <a:schemeClr val="bg1"/>
                </a:solidFill>
                <a:latin typeface="Times New Roman" pitchFamily="18" charset="0"/>
              </a:defRPr>
            </a:lvl8pPr>
            <a:lvl9pPr marL="3886200" indent="-228600" eaLnBrk="0" fontAlgn="base" hangingPunct="0">
              <a:spcBef>
                <a:spcPct val="0"/>
              </a:spcBef>
              <a:spcAft>
                <a:spcPct val="0"/>
              </a:spcAft>
              <a:defRPr sz="2200">
                <a:solidFill>
                  <a:schemeClr val="bg1"/>
                </a:solidFill>
                <a:latin typeface="Times New Roman" pitchFamily="18" charset="0"/>
              </a:defRPr>
            </a:lvl9pPr>
          </a:lstStyle>
          <a:p>
            <a:pPr eaLnBrk="1" hangingPunct="1">
              <a:spcBef>
                <a:spcPct val="50000"/>
              </a:spcBef>
              <a:defRPr/>
            </a:pPr>
            <a:r>
              <a:rPr lang="en-US" altLang="en-US" sz="1200" b="1" dirty="0" smtClean="0">
                <a:latin typeface="Arial" charset="0"/>
              </a:rPr>
              <a:t>Reduced Vertical Separation Minimum (RVSM)  Monitoring Requirements </a:t>
            </a:r>
          </a:p>
          <a:p>
            <a:pPr eaLnBrk="1" hangingPunct="1">
              <a:spcBef>
                <a:spcPct val="50000"/>
              </a:spcBef>
              <a:defRPr/>
            </a:pPr>
            <a:endParaRPr lang="en-US" altLang="en-US" sz="1200" b="1" dirty="0" smtClean="0">
              <a:latin typeface="Arial" charset="0"/>
            </a:endParaRPr>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hf hdr="0"/>
  <p:txStyles>
    <p:titleStyle>
      <a:lvl1pPr algn="l" rtl="0" eaLnBrk="0" fontAlgn="base" hangingPunct="0">
        <a:spcBef>
          <a:spcPct val="0"/>
        </a:spcBef>
        <a:spcAft>
          <a:spcPct val="0"/>
        </a:spcAft>
        <a:defRPr sz="2400" b="1">
          <a:solidFill>
            <a:srgbClr val="1D2F68"/>
          </a:solidFill>
          <a:latin typeface="+mj-lt"/>
          <a:ea typeface="+mj-ea"/>
          <a:cs typeface="+mj-cs"/>
        </a:defRPr>
      </a:lvl1pPr>
      <a:lvl2pPr algn="l" rtl="0" eaLnBrk="0" fontAlgn="base" hangingPunct="0">
        <a:spcBef>
          <a:spcPct val="0"/>
        </a:spcBef>
        <a:spcAft>
          <a:spcPct val="0"/>
        </a:spcAft>
        <a:defRPr sz="2400" b="1">
          <a:solidFill>
            <a:srgbClr val="1D2F68"/>
          </a:solidFill>
          <a:latin typeface="Arial" charset="0"/>
        </a:defRPr>
      </a:lvl2pPr>
      <a:lvl3pPr algn="l" rtl="0" eaLnBrk="0" fontAlgn="base" hangingPunct="0">
        <a:spcBef>
          <a:spcPct val="0"/>
        </a:spcBef>
        <a:spcAft>
          <a:spcPct val="0"/>
        </a:spcAft>
        <a:defRPr sz="2400" b="1">
          <a:solidFill>
            <a:srgbClr val="1D2F68"/>
          </a:solidFill>
          <a:latin typeface="Arial" charset="0"/>
        </a:defRPr>
      </a:lvl3pPr>
      <a:lvl4pPr algn="l" rtl="0" eaLnBrk="0" fontAlgn="base" hangingPunct="0">
        <a:spcBef>
          <a:spcPct val="0"/>
        </a:spcBef>
        <a:spcAft>
          <a:spcPct val="0"/>
        </a:spcAft>
        <a:defRPr sz="2400" b="1">
          <a:solidFill>
            <a:srgbClr val="1D2F68"/>
          </a:solidFill>
          <a:latin typeface="Arial" charset="0"/>
        </a:defRPr>
      </a:lvl4pPr>
      <a:lvl5pPr algn="l" rtl="0" eaLnBrk="0" fontAlgn="base" hangingPunct="0">
        <a:spcBef>
          <a:spcPct val="0"/>
        </a:spcBef>
        <a:spcAft>
          <a:spcPct val="0"/>
        </a:spcAft>
        <a:defRPr sz="2400" b="1">
          <a:solidFill>
            <a:srgbClr val="1D2F68"/>
          </a:solidFill>
          <a:latin typeface="Arial" charset="0"/>
        </a:defRPr>
      </a:lvl5pPr>
      <a:lvl6pPr marL="457200" algn="l" rtl="0" fontAlgn="base">
        <a:spcBef>
          <a:spcPct val="0"/>
        </a:spcBef>
        <a:spcAft>
          <a:spcPct val="0"/>
        </a:spcAft>
        <a:defRPr sz="2400" b="1">
          <a:solidFill>
            <a:srgbClr val="1D2F68"/>
          </a:solidFill>
          <a:latin typeface="Arial" charset="0"/>
        </a:defRPr>
      </a:lvl6pPr>
      <a:lvl7pPr marL="914400" algn="l" rtl="0" fontAlgn="base">
        <a:spcBef>
          <a:spcPct val="0"/>
        </a:spcBef>
        <a:spcAft>
          <a:spcPct val="0"/>
        </a:spcAft>
        <a:defRPr sz="2400" b="1">
          <a:solidFill>
            <a:srgbClr val="1D2F68"/>
          </a:solidFill>
          <a:latin typeface="Arial" charset="0"/>
        </a:defRPr>
      </a:lvl7pPr>
      <a:lvl8pPr marL="1371600" algn="l" rtl="0" fontAlgn="base">
        <a:spcBef>
          <a:spcPct val="0"/>
        </a:spcBef>
        <a:spcAft>
          <a:spcPct val="0"/>
        </a:spcAft>
        <a:defRPr sz="2400" b="1">
          <a:solidFill>
            <a:srgbClr val="1D2F68"/>
          </a:solidFill>
          <a:latin typeface="Arial" charset="0"/>
        </a:defRPr>
      </a:lvl8pPr>
      <a:lvl9pPr marL="1828800" algn="l" rtl="0" fontAlgn="base">
        <a:spcBef>
          <a:spcPct val="0"/>
        </a:spcBef>
        <a:spcAft>
          <a:spcPct val="0"/>
        </a:spcAft>
        <a:defRPr sz="24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audio" Target="../media/audio1.wav"/><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hyperlink" Target="mailto:NAARMO@faa.gov" TargetMode="External"/><Relationship Id="rId3" Type="http://schemas.openxmlformats.org/officeDocument/2006/relationships/notesSlide" Target="../notesSlides/notesSlide18.xml"/><Relationship Id="rId7" Type="http://schemas.openxmlformats.org/officeDocument/2006/relationships/hyperlink" Target="mailto:ssmoot@cssiinc.com" TargetMode="External"/><Relationship Id="rId2" Type="http://schemas.openxmlformats.org/officeDocument/2006/relationships/slideLayout" Target="../slideLayouts/slideLayout2.xml"/><Relationship Id="rId1" Type="http://schemas.openxmlformats.org/officeDocument/2006/relationships/audio" Target="../media/audio18.wav"/><Relationship Id="rId6" Type="http://schemas.openxmlformats.org/officeDocument/2006/relationships/hyperlink" Target="file:///C:\Users\ssmoot\Documents\RVSM\RVSM%20WEBPAGE\RVSM%20LTM%20Updated%20Webpage%20Documents\Stephanie.ctr.Beritsky@faa.gov" TargetMode="External"/><Relationship Id="rId11" Type="http://schemas.openxmlformats.org/officeDocument/2006/relationships/image" Target="../media/image8.png"/><Relationship Id="rId5" Type="http://schemas.openxmlformats.org/officeDocument/2006/relationships/hyperlink" Target="file:///C:\Users\ssmoot\Documents\RVSM\RVSM%20WEBPAGE\RVSM%20LTM%20Updated%20Webpage%20Documents\Trent.Bigler@faa.gov" TargetMode="External"/><Relationship Id="rId10" Type="http://schemas.openxmlformats.org/officeDocument/2006/relationships/hyperlink" Target="file:///C:\Users\ssmoot\Documents\RVSM\RVSM%20WEBPAGE\RVSM%20LTM%20Updated%20Webpage%20Documents\RVSMOps@arinc.com" TargetMode="External"/><Relationship Id="rId4" Type="http://schemas.openxmlformats.org/officeDocument/2006/relationships/hyperlink" Target="mailto:Madison.Walton@faa.gov" TargetMode="External"/><Relationship Id="rId9" Type="http://schemas.openxmlformats.org/officeDocument/2006/relationships/hyperlink" Target="file:///C:\Users\ssmoot\Documents\RVSM\RVSM%20WEBPAGE\RVSM%20LTM%20Updated%20Webpage%20Documents\Monitor@cssiinc.com"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audio" Target="../media/audio21.wav"/><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hyperlink" Target="mailto:rvsmops@arinc.com" TargetMode="External"/><Relationship Id="rId7" Type="http://schemas.openxmlformats.org/officeDocument/2006/relationships/diagramData" Target="../diagrams/data2.xml"/><Relationship Id="rId12"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22.wav"/><Relationship Id="rId6" Type="http://schemas.openxmlformats.org/officeDocument/2006/relationships/hyperlink" Target="http://www.rvsm-monitoring.com/" TargetMode="External"/><Relationship Id="rId11" Type="http://schemas.microsoft.com/office/2007/relationships/diagramDrawing" Target="../diagrams/drawing2.xml"/><Relationship Id="rId5" Type="http://schemas.openxmlformats.org/officeDocument/2006/relationships/hyperlink" Target="mailto:monitor@cssiinc.com" TargetMode="External"/><Relationship Id="rId10" Type="http://schemas.openxmlformats.org/officeDocument/2006/relationships/diagramColors" Target="../diagrams/colors2.xml"/><Relationship Id="rId4" Type="http://schemas.openxmlformats.org/officeDocument/2006/relationships/hyperlink" Target="http://www.arinc.com/" TargetMode="External"/><Relationship Id="rId9"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3.wav"/><Relationship Id="rId6" Type="http://schemas.openxmlformats.org/officeDocument/2006/relationships/image" Target="../media/image19.png"/><Relationship Id="rId5" Type="http://schemas.openxmlformats.org/officeDocument/2006/relationships/hyperlink" Target="../../Program%20Files/Google/Google%20Earth%20Pro/googleearth.exe" TargetMode="Externa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audio" Target="../media/audio25.wav"/><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3314" name="Slide Number Placeholder 3"/>
          <p:cNvSpPr>
            <a:spLocks noGrp="1"/>
          </p:cNvSpPr>
          <p:nvPr>
            <p:ph type="sldNum" sz="quarter" idx="429496729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200">
                <a:solidFill>
                  <a:schemeClr val="bg1"/>
                </a:solidFill>
                <a:latin typeface="Times New Roman" pitchFamily="18" charset="0"/>
              </a:defRPr>
            </a:lvl1pPr>
            <a:lvl2pPr marL="742950" indent="-285750" eaLnBrk="0" hangingPunct="0">
              <a:defRPr sz="2200">
                <a:solidFill>
                  <a:schemeClr val="bg1"/>
                </a:solidFill>
                <a:latin typeface="Times New Roman" pitchFamily="18" charset="0"/>
              </a:defRPr>
            </a:lvl2pPr>
            <a:lvl3pPr marL="1143000" indent="-228600" eaLnBrk="0" hangingPunct="0">
              <a:defRPr sz="2200">
                <a:solidFill>
                  <a:schemeClr val="bg1"/>
                </a:solidFill>
                <a:latin typeface="Times New Roman" pitchFamily="18" charset="0"/>
              </a:defRPr>
            </a:lvl3pPr>
            <a:lvl4pPr marL="1600200" indent="-228600" eaLnBrk="0" hangingPunct="0">
              <a:defRPr sz="2200">
                <a:solidFill>
                  <a:schemeClr val="bg1"/>
                </a:solidFill>
                <a:latin typeface="Times New Roman" pitchFamily="18" charset="0"/>
              </a:defRPr>
            </a:lvl4pPr>
            <a:lvl5pPr marL="2057400" indent="-228600" eaLnBrk="0" hangingPunct="0">
              <a:defRPr sz="2200">
                <a:solidFill>
                  <a:schemeClr val="bg1"/>
                </a:solidFill>
                <a:latin typeface="Times New Roman" pitchFamily="18" charset="0"/>
              </a:defRPr>
            </a:lvl5pPr>
            <a:lvl6pPr marL="2514600" indent="-228600" eaLnBrk="0" fontAlgn="base" hangingPunct="0">
              <a:spcBef>
                <a:spcPct val="0"/>
              </a:spcBef>
              <a:spcAft>
                <a:spcPct val="0"/>
              </a:spcAft>
              <a:defRPr sz="2200">
                <a:solidFill>
                  <a:schemeClr val="bg1"/>
                </a:solidFill>
                <a:latin typeface="Times New Roman" pitchFamily="18" charset="0"/>
              </a:defRPr>
            </a:lvl6pPr>
            <a:lvl7pPr marL="2971800" indent="-228600" eaLnBrk="0" fontAlgn="base" hangingPunct="0">
              <a:spcBef>
                <a:spcPct val="0"/>
              </a:spcBef>
              <a:spcAft>
                <a:spcPct val="0"/>
              </a:spcAft>
              <a:defRPr sz="2200">
                <a:solidFill>
                  <a:schemeClr val="bg1"/>
                </a:solidFill>
                <a:latin typeface="Times New Roman" pitchFamily="18" charset="0"/>
              </a:defRPr>
            </a:lvl7pPr>
            <a:lvl8pPr marL="3429000" indent="-228600" eaLnBrk="0" fontAlgn="base" hangingPunct="0">
              <a:spcBef>
                <a:spcPct val="0"/>
              </a:spcBef>
              <a:spcAft>
                <a:spcPct val="0"/>
              </a:spcAft>
              <a:defRPr sz="2200">
                <a:solidFill>
                  <a:schemeClr val="bg1"/>
                </a:solidFill>
                <a:latin typeface="Times New Roman" pitchFamily="18" charset="0"/>
              </a:defRPr>
            </a:lvl8pPr>
            <a:lvl9pPr marL="3886200" indent="-228600" eaLnBrk="0" fontAlgn="base" hangingPunct="0">
              <a:spcBef>
                <a:spcPct val="0"/>
              </a:spcBef>
              <a:spcAft>
                <a:spcPct val="0"/>
              </a:spcAft>
              <a:defRPr sz="2200">
                <a:solidFill>
                  <a:schemeClr val="bg1"/>
                </a:solidFill>
                <a:latin typeface="Times New Roman" pitchFamily="18" charset="0"/>
              </a:defRPr>
            </a:lvl9pPr>
          </a:lstStyle>
          <a:p>
            <a:pPr eaLnBrk="1" hangingPunct="1"/>
            <a:fld id="{23CB7401-8678-41B1-A00C-31FF66266C04}" type="slidenum">
              <a:rPr lang="en-US" sz="1400" smtClean="0"/>
              <a:pPr eaLnBrk="1" hangingPunct="1"/>
              <a:t>1</a:t>
            </a:fld>
            <a:endParaRPr lang="en-US" sz="1400" smtClean="0"/>
          </a:p>
        </p:txBody>
      </p:sp>
      <p:sp>
        <p:nvSpPr>
          <p:cNvPr id="13315" name="Text Box 1026"/>
          <p:cNvSpPr txBox="1">
            <a:spLocks noChangeArrowheads="1"/>
          </p:cNvSpPr>
          <p:nvPr/>
        </p:nvSpPr>
        <p:spPr bwMode="auto">
          <a:xfrm>
            <a:off x="339725" y="549275"/>
            <a:ext cx="5146675" cy="2739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200">
                <a:solidFill>
                  <a:schemeClr val="bg1"/>
                </a:solidFill>
                <a:latin typeface="Times New Roman" pitchFamily="18" charset="0"/>
              </a:defRPr>
            </a:lvl1pPr>
            <a:lvl2pPr marL="742950" indent="-285750" eaLnBrk="0" hangingPunct="0">
              <a:defRPr sz="2200">
                <a:solidFill>
                  <a:schemeClr val="bg1"/>
                </a:solidFill>
                <a:latin typeface="Times New Roman" pitchFamily="18" charset="0"/>
              </a:defRPr>
            </a:lvl2pPr>
            <a:lvl3pPr marL="1143000" indent="-228600" eaLnBrk="0" hangingPunct="0">
              <a:defRPr sz="2200">
                <a:solidFill>
                  <a:schemeClr val="bg1"/>
                </a:solidFill>
                <a:latin typeface="Times New Roman" pitchFamily="18" charset="0"/>
              </a:defRPr>
            </a:lvl3pPr>
            <a:lvl4pPr marL="1600200" indent="-228600" eaLnBrk="0" hangingPunct="0">
              <a:defRPr sz="2200">
                <a:solidFill>
                  <a:schemeClr val="bg1"/>
                </a:solidFill>
                <a:latin typeface="Times New Roman" pitchFamily="18" charset="0"/>
              </a:defRPr>
            </a:lvl4pPr>
            <a:lvl5pPr marL="2057400" indent="-228600" eaLnBrk="0" hangingPunct="0">
              <a:defRPr sz="2200">
                <a:solidFill>
                  <a:schemeClr val="bg1"/>
                </a:solidFill>
                <a:latin typeface="Times New Roman" pitchFamily="18" charset="0"/>
              </a:defRPr>
            </a:lvl5pPr>
            <a:lvl6pPr marL="2514600" indent="-228600" eaLnBrk="0" fontAlgn="base" hangingPunct="0">
              <a:spcBef>
                <a:spcPct val="0"/>
              </a:spcBef>
              <a:spcAft>
                <a:spcPct val="0"/>
              </a:spcAft>
              <a:defRPr sz="2200">
                <a:solidFill>
                  <a:schemeClr val="bg1"/>
                </a:solidFill>
                <a:latin typeface="Times New Roman" pitchFamily="18" charset="0"/>
              </a:defRPr>
            </a:lvl6pPr>
            <a:lvl7pPr marL="2971800" indent="-228600" eaLnBrk="0" fontAlgn="base" hangingPunct="0">
              <a:spcBef>
                <a:spcPct val="0"/>
              </a:spcBef>
              <a:spcAft>
                <a:spcPct val="0"/>
              </a:spcAft>
              <a:defRPr sz="2200">
                <a:solidFill>
                  <a:schemeClr val="bg1"/>
                </a:solidFill>
                <a:latin typeface="Times New Roman" pitchFamily="18" charset="0"/>
              </a:defRPr>
            </a:lvl7pPr>
            <a:lvl8pPr marL="3429000" indent="-228600" eaLnBrk="0" fontAlgn="base" hangingPunct="0">
              <a:spcBef>
                <a:spcPct val="0"/>
              </a:spcBef>
              <a:spcAft>
                <a:spcPct val="0"/>
              </a:spcAft>
              <a:defRPr sz="2200">
                <a:solidFill>
                  <a:schemeClr val="bg1"/>
                </a:solidFill>
                <a:latin typeface="Times New Roman" pitchFamily="18" charset="0"/>
              </a:defRPr>
            </a:lvl8pPr>
            <a:lvl9pPr marL="3886200" indent="-228600" eaLnBrk="0" fontAlgn="base" hangingPunct="0">
              <a:spcBef>
                <a:spcPct val="0"/>
              </a:spcBef>
              <a:spcAft>
                <a:spcPct val="0"/>
              </a:spcAft>
              <a:defRPr sz="2200">
                <a:solidFill>
                  <a:schemeClr val="bg1"/>
                </a:solidFill>
                <a:latin typeface="Times New Roman" pitchFamily="18" charset="0"/>
              </a:defRPr>
            </a:lvl9pPr>
          </a:lstStyle>
          <a:p>
            <a:pPr eaLnBrk="1" hangingPunct="1"/>
            <a:r>
              <a:rPr lang="en-US" sz="2800" b="1" dirty="0" smtClean="0">
                <a:latin typeface="Arial" charset="0"/>
              </a:rPr>
              <a:t>Reduced </a:t>
            </a:r>
            <a:r>
              <a:rPr lang="en-US" sz="2800" b="1" dirty="0">
                <a:latin typeface="Arial" charset="0"/>
              </a:rPr>
              <a:t>Vertical Separation Minimum (RVSM)  Monitoring Requirements </a:t>
            </a:r>
          </a:p>
          <a:p>
            <a:pPr eaLnBrk="1" hangingPunct="1"/>
            <a:endParaRPr lang="en-US" sz="2800" b="1" dirty="0">
              <a:latin typeface="Arial" charset="0"/>
            </a:endParaRPr>
          </a:p>
          <a:p>
            <a:pPr eaLnBrk="1" hangingPunct="1"/>
            <a:r>
              <a:rPr lang="en-US" sz="2800" b="1" dirty="0">
                <a:latin typeface="Arial" charset="0"/>
              </a:rPr>
              <a:t>U.S. Domestic </a:t>
            </a:r>
            <a:r>
              <a:rPr lang="en-US" sz="3200" b="1" dirty="0">
                <a:latin typeface="Arial" charset="0"/>
              </a:rPr>
              <a:t>Implementation</a:t>
            </a:r>
          </a:p>
        </p:txBody>
      </p:sp>
      <p:grpSp>
        <p:nvGrpSpPr>
          <p:cNvPr id="13316" name="Group 1028"/>
          <p:cNvGrpSpPr>
            <a:grpSpLocks/>
          </p:cNvGrpSpPr>
          <p:nvPr/>
        </p:nvGrpSpPr>
        <p:grpSpPr bwMode="auto">
          <a:xfrm>
            <a:off x="0" y="0"/>
            <a:ext cx="9144000" cy="6858000"/>
            <a:chOff x="0" y="0"/>
            <a:chExt cx="5760" cy="4320"/>
          </a:xfrm>
        </p:grpSpPr>
        <p:grpSp>
          <p:nvGrpSpPr>
            <p:cNvPr id="13318" name="Group 1029"/>
            <p:cNvGrpSpPr>
              <a:grpSpLocks/>
            </p:cNvGrpSpPr>
            <p:nvPr/>
          </p:nvGrpSpPr>
          <p:grpSpPr bwMode="auto">
            <a:xfrm>
              <a:off x="3523" y="0"/>
              <a:ext cx="2237" cy="4320"/>
              <a:chOff x="3523" y="0"/>
              <a:chExt cx="2237" cy="4320"/>
            </a:xfrm>
          </p:grpSpPr>
          <p:pic>
            <p:nvPicPr>
              <p:cNvPr id="13320" name="Picture 1030" descr="C:\Documents and Settings\john block\My Documents\My Pictures\FAA B-747-cropping.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23" y="0"/>
                <a:ext cx="2237"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321" name="Group 1031"/>
              <p:cNvGrpSpPr>
                <a:grpSpLocks/>
              </p:cNvGrpSpPr>
              <p:nvPr/>
            </p:nvGrpSpPr>
            <p:grpSpPr bwMode="auto">
              <a:xfrm>
                <a:off x="3700" y="170"/>
                <a:ext cx="1824" cy="574"/>
                <a:chOff x="3613" y="282"/>
                <a:chExt cx="1824" cy="574"/>
              </a:xfrm>
            </p:grpSpPr>
            <p:pic>
              <p:nvPicPr>
                <p:cNvPr id="13322" name="Picture 1032" descr="D:\DOT Logo\NEW FAA LOGO.jpg"/>
                <p:cNvPicPr>
                  <a:picLocks noChangeAspect="1" noChangeArrowheads="1"/>
                </p:cNvPicPr>
                <p:nvPr/>
              </p:nvPicPr>
              <p:blipFill>
                <a:blip r:embed="rId6" cstate="print">
                  <a:clrChange>
                    <a:clrFrom>
                      <a:srgbClr val="DF1F06"/>
                    </a:clrFrom>
                    <a:clrTo>
                      <a:srgbClr val="DF1F06">
                        <a:alpha val="0"/>
                      </a:srgbClr>
                    </a:clrTo>
                  </a:clrChange>
                  <a:extLst>
                    <a:ext uri="{28A0092B-C50C-407E-A947-70E740481C1C}">
                      <a14:useLocalDpi xmlns:a14="http://schemas.microsoft.com/office/drawing/2010/main" xmlns="" val="0"/>
                    </a:ext>
                  </a:extLst>
                </a:blip>
                <a:srcRect l="14333" t="3734" r="14973" b="4564"/>
                <a:stretch>
                  <a:fillRect/>
                </a:stretch>
              </p:blipFill>
              <p:spPr bwMode="auto">
                <a:xfrm>
                  <a:off x="3613" y="282"/>
                  <a:ext cx="573" cy="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3" name="Text Box 1033"/>
                <p:cNvSpPr txBox="1">
                  <a:spLocks noChangeArrowheads="1"/>
                </p:cNvSpPr>
                <p:nvPr/>
              </p:nvSpPr>
              <p:spPr bwMode="auto">
                <a:xfrm>
                  <a:off x="4201" y="400"/>
                  <a:ext cx="1236"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200">
                      <a:solidFill>
                        <a:schemeClr val="bg1"/>
                      </a:solidFill>
                      <a:latin typeface="Times New Roman" pitchFamily="18" charset="0"/>
                    </a:defRPr>
                  </a:lvl1pPr>
                  <a:lvl2pPr marL="742950" indent="-285750" eaLnBrk="0" hangingPunct="0">
                    <a:defRPr sz="2200">
                      <a:solidFill>
                        <a:schemeClr val="bg1"/>
                      </a:solidFill>
                      <a:latin typeface="Times New Roman" pitchFamily="18" charset="0"/>
                    </a:defRPr>
                  </a:lvl2pPr>
                  <a:lvl3pPr marL="1143000" indent="-228600" eaLnBrk="0" hangingPunct="0">
                    <a:defRPr sz="2200">
                      <a:solidFill>
                        <a:schemeClr val="bg1"/>
                      </a:solidFill>
                      <a:latin typeface="Times New Roman" pitchFamily="18" charset="0"/>
                    </a:defRPr>
                  </a:lvl3pPr>
                  <a:lvl4pPr marL="1600200" indent="-228600" eaLnBrk="0" hangingPunct="0">
                    <a:defRPr sz="2200">
                      <a:solidFill>
                        <a:schemeClr val="bg1"/>
                      </a:solidFill>
                      <a:latin typeface="Times New Roman" pitchFamily="18" charset="0"/>
                    </a:defRPr>
                  </a:lvl4pPr>
                  <a:lvl5pPr marL="2057400" indent="-228600" eaLnBrk="0" hangingPunct="0">
                    <a:defRPr sz="2200">
                      <a:solidFill>
                        <a:schemeClr val="bg1"/>
                      </a:solidFill>
                      <a:latin typeface="Times New Roman" pitchFamily="18" charset="0"/>
                    </a:defRPr>
                  </a:lvl5pPr>
                  <a:lvl6pPr marL="2514600" indent="-228600" eaLnBrk="0" fontAlgn="base" hangingPunct="0">
                    <a:spcBef>
                      <a:spcPct val="0"/>
                    </a:spcBef>
                    <a:spcAft>
                      <a:spcPct val="0"/>
                    </a:spcAft>
                    <a:defRPr sz="2200">
                      <a:solidFill>
                        <a:schemeClr val="bg1"/>
                      </a:solidFill>
                      <a:latin typeface="Times New Roman" pitchFamily="18" charset="0"/>
                    </a:defRPr>
                  </a:lvl6pPr>
                  <a:lvl7pPr marL="2971800" indent="-228600" eaLnBrk="0" fontAlgn="base" hangingPunct="0">
                    <a:spcBef>
                      <a:spcPct val="0"/>
                    </a:spcBef>
                    <a:spcAft>
                      <a:spcPct val="0"/>
                    </a:spcAft>
                    <a:defRPr sz="2200">
                      <a:solidFill>
                        <a:schemeClr val="bg1"/>
                      </a:solidFill>
                      <a:latin typeface="Times New Roman" pitchFamily="18" charset="0"/>
                    </a:defRPr>
                  </a:lvl7pPr>
                  <a:lvl8pPr marL="3429000" indent="-228600" eaLnBrk="0" fontAlgn="base" hangingPunct="0">
                    <a:spcBef>
                      <a:spcPct val="0"/>
                    </a:spcBef>
                    <a:spcAft>
                      <a:spcPct val="0"/>
                    </a:spcAft>
                    <a:defRPr sz="2200">
                      <a:solidFill>
                        <a:schemeClr val="bg1"/>
                      </a:solidFill>
                      <a:latin typeface="Times New Roman" pitchFamily="18" charset="0"/>
                    </a:defRPr>
                  </a:lvl8pPr>
                  <a:lvl9pPr marL="3886200" indent="-228600" eaLnBrk="0" fontAlgn="base" hangingPunct="0">
                    <a:spcBef>
                      <a:spcPct val="0"/>
                    </a:spcBef>
                    <a:spcAft>
                      <a:spcPct val="0"/>
                    </a:spcAft>
                    <a:defRPr sz="2200">
                      <a:solidFill>
                        <a:schemeClr val="bg1"/>
                      </a:solidFill>
                      <a:latin typeface="Times New Roman" pitchFamily="18" charset="0"/>
                    </a:defRPr>
                  </a:lvl9pPr>
                </a:lstStyle>
                <a:p>
                  <a:pPr eaLnBrk="1" hangingPunct="1">
                    <a:lnSpc>
                      <a:spcPct val="85000"/>
                    </a:lnSpc>
                  </a:pPr>
                  <a:r>
                    <a:rPr lang="en-US" sz="1800" b="1">
                      <a:latin typeface="Arial" charset="0"/>
                    </a:rPr>
                    <a:t>Federal Aviation</a:t>
                  </a:r>
                </a:p>
                <a:p>
                  <a:pPr eaLnBrk="1" hangingPunct="1">
                    <a:lnSpc>
                      <a:spcPct val="85000"/>
                    </a:lnSpc>
                  </a:pPr>
                  <a:r>
                    <a:rPr lang="en-US" sz="1800" b="1">
                      <a:latin typeface="Arial" charset="0"/>
                    </a:rPr>
                    <a:t>Administration</a:t>
                  </a:r>
                </a:p>
              </p:txBody>
            </p:sp>
          </p:grpSp>
        </p:grpSp>
        <p:sp>
          <p:nvSpPr>
            <p:cNvPr id="13319" name="Rectangle 1034"/>
            <p:cNvSpPr>
              <a:spLocks noChangeArrowheads="1"/>
            </p:cNvSpPr>
            <p:nvPr/>
          </p:nvSpPr>
          <p:spPr bwMode="auto">
            <a:xfrm>
              <a:off x="0" y="3792"/>
              <a:ext cx="3515" cy="514"/>
            </a:xfrm>
            <a:prstGeom prst="rect">
              <a:avLst/>
            </a:prstGeom>
            <a:solidFill>
              <a:srgbClr val="1D2F68"/>
            </a:solidFill>
            <a:ln w="9525">
              <a:solidFill>
                <a:srgbClr val="1D2F68"/>
              </a:solidFill>
              <a:miter lim="800000"/>
              <a:headEnd/>
              <a:tailEnd/>
            </a:ln>
          </p:spPr>
          <p:txBody>
            <a:bodyPr wrap="none" anchor="ctr"/>
            <a:lstStyle/>
            <a:p>
              <a:pPr algn="ctr"/>
              <a:endParaRPr lang="en-US"/>
            </a:p>
          </p:txBody>
        </p:sp>
      </p:grpSp>
      <p:sp>
        <p:nvSpPr>
          <p:cNvPr id="13317" name="Text Box 1027"/>
          <p:cNvSpPr txBox="1">
            <a:spLocks noChangeArrowheads="1"/>
          </p:cNvSpPr>
          <p:nvPr/>
        </p:nvSpPr>
        <p:spPr bwMode="auto">
          <a:xfrm>
            <a:off x="304800" y="5511800"/>
            <a:ext cx="52244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200">
                <a:solidFill>
                  <a:schemeClr val="bg1"/>
                </a:solidFill>
                <a:latin typeface="Times New Roman" pitchFamily="18" charset="0"/>
              </a:defRPr>
            </a:lvl1pPr>
            <a:lvl2pPr marL="742950" indent="-285750" eaLnBrk="0" hangingPunct="0">
              <a:defRPr sz="2200">
                <a:solidFill>
                  <a:schemeClr val="bg1"/>
                </a:solidFill>
                <a:latin typeface="Times New Roman" pitchFamily="18" charset="0"/>
              </a:defRPr>
            </a:lvl2pPr>
            <a:lvl3pPr marL="1143000" indent="-228600" eaLnBrk="0" hangingPunct="0">
              <a:defRPr sz="2200">
                <a:solidFill>
                  <a:schemeClr val="bg1"/>
                </a:solidFill>
                <a:latin typeface="Times New Roman" pitchFamily="18" charset="0"/>
              </a:defRPr>
            </a:lvl3pPr>
            <a:lvl4pPr marL="1600200" indent="-228600" eaLnBrk="0" hangingPunct="0">
              <a:defRPr sz="2200">
                <a:solidFill>
                  <a:schemeClr val="bg1"/>
                </a:solidFill>
                <a:latin typeface="Times New Roman" pitchFamily="18" charset="0"/>
              </a:defRPr>
            </a:lvl4pPr>
            <a:lvl5pPr marL="2057400" indent="-228600" eaLnBrk="0" hangingPunct="0">
              <a:defRPr sz="2200">
                <a:solidFill>
                  <a:schemeClr val="bg1"/>
                </a:solidFill>
                <a:latin typeface="Times New Roman" pitchFamily="18" charset="0"/>
              </a:defRPr>
            </a:lvl5pPr>
            <a:lvl6pPr marL="2514600" indent="-228600" eaLnBrk="0" fontAlgn="base" hangingPunct="0">
              <a:spcBef>
                <a:spcPct val="0"/>
              </a:spcBef>
              <a:spcAft>
                <a:spcPct val="0"/>
              </a:spcAft>
              <a:defRPr sz="2200">
                <a:solidFill>
                  <a:schemeClr val="bg1"/>
                </a:solidFill>
                <a:latin typeface="Times New Roman" pitchFamily="18" charset="0"/>
              </a:defRPr>
            </a:lvl6pPr>
            <a:lvl7pPr marL="2971800" indent="-228600" eaLnBrk="0" fontAlgn="base" hangingPunct="0">
              <a:spcBef>
                <a:spcPct val="0"/>
              </a:spcBef>
              <a:spcAft>
                <a:spcPct val="0"/>
              </a:spcAft>
              <a:defRPr sz="2200">
                <a:solidFill>
                  <a:schemeClr val="bg1"/>
                </a:solidFill>
                <a:latin typeface="Times New Roman" pitchFamily="18" charset="0"/>
              </a:defRPr>
            </a:lvl7pPr>
            <a:lvl8pPr marL="3429000" indent="-228600" eaLnBrk="0" fontAlgn="base" hangingPunct="0">
              <a:spcBef>
                <a:spcPct val="0"/>
              </a:spcBef>
              <a:spcAft>
                <a:spcPct val="0"/>
              </a:spcAft>
              <a:defRPr sz="2200">
                <a:solidFill>
                  <a:schemeClr val="bg1"/>
                </a:solidFill>
                <a:latin typeface="Times New Roman" pitchFamily="18" charset="0"/>
              </a:defRPr>
            </a:lvl8pPr>
            <a:lvl9pPr marL="3886200" indent="-228600" eaLnBrk="0" fontAlgn="base" hangingPunct="0">
              <a:spcBef>
                <a:spcPct val="0"/>
              </a:spcBef>
              <a:spcAft>
                <a:spcPct val="0"/>
              </a:spcAft>
              <a:defRPr sz="2200">
                <a:solidFill>
                  <a:schemeClr val="bg1"/>
                </a:solidFill>
                <a:latin typeface="Times New Roman" pitchFamily="18" charset="0"/>
              </a:defRPr>
            </a:lvl9pPr>
          </a:lstStyle>
          <a:p>
            <a:pPr eaLnBrk="1" hangingPunct="1"/>
            <a:endParaRPr lang="en-US" sz="1600" b="1" dirty="0">
              <a:latin typeface="Arial" charset="0"/>
            </a:endParaRPr>
          </a:p>
          <a:p>
            <a:pPr eaLnBrk="1" hangingPunct="1"/>
            <a:r>
              <a:rPr lang="en-US" sz="1600" b="1" dirty="0">
                <a:latin typeface="Arial" charset="0"/>
              </a:rPr>
              <a:t>Date:  </a:t>
            </a:r>
            <a:r>
              <a:rPr lang="en-US" sz="1600" b="1" smtClean="0">
                <a:latin typeface="Arial" charset="0"/>
              </a:rPr>
              <a:t>April </a:t>
            </a:r>
            <a:r>
              <a:rPr lang="en-US" sz="1600" b="1" smtClean="0">
                <a:latin typeface="Arial" charset="0"/>
              </a:rPr>
              <a:t>25, </a:t>
            </a:r>
            <a:r>
              <a:rPr lang="en-US" sz="1600" b="1" dirty="0" smtClean="0">
                <a:latin typeface="Arial" charset="0"/>
              </a:rPr>
              <a:t>2011</a:t>
            </a:r>
            <a:endParaRPr lang="en-US" sz="1600" b="1" dirty="0">
              <a:latin typeface="Arial" charset="0"/>
            </a:endParaRPr>
          </a:p>
        </p:txBody>
      </p:sp>
      <p:pic>
        <p:nvPicPr>
          <p:cNvPr id="17" name="~PP3408.WAV">
            <a:hlinkClick r:id="" action="ppaction://media"/>
          </p:cNvPr>
          <p:cNvPicPr>
            <a:picLocks noRot="1" noChangeAspect="1"/>
          </p:cNvPicPr>
          <p:nvPr>
            <a:wavAudioFile r:embed="rId1" name="~PP3408.WAV"/>
          </p:nvPr>
        </p:nvPicPr>
        <p:blipFill>
          <a:blip r:embed="rId7" cstate="print"/>
          <a:stretch>
            <a:fillRect/>
          </a:stretch>
        </p:blipFill>
        <p:spPr>
          <a:xfrm>
            <a:off x="8702675" y="6416675"/>
            <a:ext cx="304800" cy="304800"/>
          </a:xfrm>
          <a:prstGeom prst="rect">
            <a:avLst/>
          </a:prstGeom>
        </p:spPr>
      </p:pic>
    </p:spTree>
  </p:cSld>
  <p:clrMapOvr>
    <a:masterClrMapping/>
  </p:clrMapOvr>
  <p:transition advTm="423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flipV="1">
            <a:off x="0" y="2366929"/>
            <a:ext cx="9144000" cy="2052671"/>
          </a:xfrm>
          <a:prstGeom prst="rect">
            <a:avLst/>
          </a:prstGeom>
          <a:gradFill rotWithShape="1">
            <a:gsLst>
              <a:gs pos="61000">
                <a:sysClr val="window" lastClr="FFFFFF">
                  <a:alpha val="0"/>
                </a:sysClr>
              </a:gs>
              <a:gs pos="100000">
                <a:sysClr val="window" lastClr="FFFFFF">
                  <a:lumMod val="85000"/>
                </a:sysClr>
              </a:gs>
            </a:gsLst>
            <a:lin ang="16200000" scaled="0"/>
          </a:gradFill>
          <a:ln w="9525" cap="flat" cmpd="sng" algn="ctr">
            <a:noFill/>
            <a:prstDash val="solid"/>
          </a:ln>
          <a:effectLst/>
        </p:spPr>
        <p:txBody>
          <a:bodyPr anchor="ctr"/>
          <a:lstStyle/>
          <a:p>
            <a:pPr algn="ctr" defTabSz="914400" fontAlgn="auto" hangingPunct="1">
              <a:lnSpc>
                <a:spcPct val="100000"/>
              </a:lnSpc>
              <a:spcBef>
                <a:spcPts val="0"/>
              </a:spcBef>
              <a:spcAft>
                <a:spcPts val="0"/>
              </a:spcAft>
              <a:buClrTx/>
              <a:buSzTx/>
              <a:buFontTx/>
              <a:buNone/>
              <a:defRPr/>
            </a:pPr>
            <a:endParaRPr lang="en-US" kern="0" dirty="0">
              <a:solidFill>
                <a:sysClr val="window" lastClr="FFFFFF"/>
              </a:solidFill>
              <a:latin typeface="Calibri"/>
            </a:endParaRPr>
          </a:p>
        </p:txBody>
      </p:sp>
      <p:sp>
        <p:nvSpPr>
          <p:cNvPr id="2" name="Title 1"/>
          <p:cNvSpPr>
            <a:spLocks noGrp="1"/>
          </p:cNvSpPr>
          <p:nvPr>
            <p:ph type="title"/>
          </p:nvPr>
        </p:nvSpPr>
        <p:spPr>
          <a:xfrm>
            <a:off x="0" y="228600"/>
            <a:ext cx="9144000" cy="640080"/>
          </a:xfrm>
        </p:spPr>
        <p:txBody>
          <a:bodyPr>
            <a:noAutofit/>
          </a:bodyPr>
          <a:lstStyle/>
          <a:p>
            <a:r>
              <a:rPr lang="en-US" sz="3200" dirty="0" smtClean="0"/>
              <a:t>RVSM </a:t>
            </a:r>
            <a:r>
              <a:rPr lang="en-US" sz="3200" dirty="0"/>
              <a:t>Monitoring </a:t>
            </a:r>
            <a:r>
              <a:rPr lang="en-US" sz="3200" dirty="0" smtClean="0"/>
              <a:t>Requirements</a:t>
            </a:r>
            <a:endParaRPr lang="en-US" sz="3200" dirty="0"/>
          </a:p>
        </p:txBody>
      </p:sp>
      <p:sp>
        <p:nvSpPr>
          <p:cNvPr id="11" name="Rektangel 64"/>
          <p:cNvSpPr>
            <a:spLocks noChangeArrowheads="1"/>
          </p:cNvSpPr>
          <p:nvPr/>
        </p:nvSpPr>
        <p:spPr bwMode="auto">
          <a:xfrm>
            <a:off x="609600" y="1500636"/>
            <a:ext cx="7848600" cy="4366764"/>
          </a:xfrm>
          <a:prstGeom prst="rect">
            <a:avLst/>
          </a:prstGeom>
          <a:gradFill rotWithShape="1">
            <a:gsLst>
              <a:gs pos="0">
                <a:schemeClr val="bg2">
                  <a:lumMod val="40000"/>
                  <a:lumOff val="60000"/>
                </a:schemeClr>
              </a:gs>
              <a:gs pos="36000">
                <a:srgbClr val="FFFFFF"/>
              </a:gs>
              <a:gs pos="100000">
                <a:schemeClr val="bg1"/>
              </a:gs>
            </a:gsLst>
            <a:lin ang="16200000"/>
          </a:gradFill>
          <a:ln w="9525">
            <a:solidFill>
              <a:schemeClr val="bg1">
                <a:lumMod val="75000"/>
              </a:schemeClr>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23" name="Rektangel 32"/>
          <p:cNvSpPr>
            <a:spLocks noChangeArrowheads="1"/>
          </p:cNvSpPr>
          <p:nvPr/>
        </p:nvSpPr>
        <p:spPr bwMode="auto">
          <a:xfrm>
            <a:off x="609600" y="1066800"/>
            <a:ext cx="4025900" cy="354012"/>
          </a:xfrm>
          <a:prstGeom prst="rect">
            <a:avLst/>
          </a:prstGeom>
          <a:gradFill flip="none" rotWithShape="1">
            <a:gsLst>
              <a:gs pos="0">
                <a:srgbClr val="00B0F0"/>
              </a:gs>
              <a:gs pos="100000">
                <a:srgbClr val="1F88C8"/>
              </a:gs>
            </a:gsLst>
            <a:lin ang="5400000" scaled="1"/>
            <a:tileRect/>
          </a:gradFill>
          <a:ln w="9525">
            <a:solidFill>
              <a:schemeClr val="accent3">
                <a:lumMod val="75000"/>
              </a:schemeClr>
            </a:solidFill>
            <a:miter lim="800000"/>
            <a:headEnd/>
            <a:tailEn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defRPr/>
            </a:pPr>
            <a:endParaRPr lang="da-DK" sz="1600" b="1" kern="0" noProof="1">
              <a:solidFill>
                <a:srgbClr val="FFFFFF"/>
              </a:solidFill>
              <a:latin typeface="Arial" pitchFamily="34" charset="0"/>
              <a:ea typeface="ＭＳ Ｐゴシック" pitchFamily="-97" charset="-128"/>
            </a:endParaRPr>
          </a:p>
        </p:txBody>
      </p:sp>
      <p:sp>
        <p:nvSpPr>
          <p:cNvPr id="24" name="Rectangle 5"/>
          <p:cNvSpPr txBox="1">
            <a:spLocks noChangeArrowheads="1"/>
          </p:cNvSpPr>
          <p:nvPr/>
        </p:nvSpPr>
        <p:spPr bwMode="gray">
          <a:xfrm>
            <a:off x="685800" y="1066800"/>
            <a:ext cx="3352800" cy="354012"/>
          </a:xfrm>
          <a:prstGeom prst="rect">
            <a:avLst/>
          </a:prstGeom>
          <a:noFill/>
          <a:ln w="9525">
            <a:noFill/>
            <a:miter lim="800000"/>
            <a:headEnd/>
            <a:tailEnd/>
          </a:ln>
        </p:spPr>
        <p:txBody>
          <a:bodyPr lIns="0" rIns="0" anchor="ctr"/>
          <a:lstStyle/>
          <a:p>
            <a:pPr defTabSz="914400" eaLnBrk="0" hangingPunct="0">
              <a:lnSpc>
                <a:spcPct val="95000"/>
              </a:lnSpc>
            </a:pPr>
            <a:r>
              <a:rPr lang="en-US" sz="1400" b="1" dirty="0" smtClean="0">
                <a:latin typeface="+mj-lt"/>
              </a:rPr>
              <a:t>Monitoring Requirements - 4 </a:t>
            </a:r>
            <a:endParaRPr lang="en-US" sz="1400" b="1" dirty="0">
              <a:latin typeface="+mj-lt"/>
            </a:endParaRPr>
          </a:p>
        </p:txBody>
      </p:sp>
      <p:sp>
        <p:nvSpPr>
          <p:cNvPr id="5" name="TextBox 4"/>
          <p:cNvSpPr txBox="1"/>
          <p:nvPr/>
        </p:nvSpPr>
        <p:spPr>
          <a:xfrm>
            <a:off x="609600" y="1524000"/>
            <a:ext cx="7848600" cy="461665"/>
          </a:xfrm>
          <a:prstGeom prst="rect">
            <a:avLst/>
          </a:prstGeom>
          <a:noFill/>
        </p:spPr>
        <p:txBody>
          <a:bodyPr wrap="square" rtlCol="0">
            <a:spAutoFit/>
          </a:bodyPr>
          <a:lstStyle/>
          <a:p>
            <a:pPr algn="ctr"/>
            <a:r>
              <a:rPr lang="en-US" sz="1100" dirty="0" smtClean="0">
                <a:solidFill>
                  <a:schemeClr val="tx1">
                    <a:lumMod val="65000"/>
                    <a:lumOff val="35000"/>
                  </a:schemeClr>
                </a:solidFill>
                <a:latin typeface="Calibri" pitchFamily="34" charset="0"/>
                <a:cs typeface="Calibri" pitchFamily="34" charset="0"/>
              </a:rPr>
              <a:t>Example from Table 2: Monitoring groups for aircraft certified under group approval requirements</a:t>
            </a:r>
          </a:p>
          <a:p>
            <a:pPr algn="ctr"/>
            <a:endParaRPr lang="en-US" sz="1200" dirty="0">
              <a:solidFill>
                <a:schemeClr val="tx1">
                  <a:lumMod val="65000"/>
                  <a:lumOff val="35000"/>
                </a:schemeClr>
              </a:solidFill>
              <a:latin typeface="+mn-lt"/>
            </a:endParaRPr>
          </a:p>
        </p:txBody>
      </p:sp>
      <p:graphicFrame>
        <p:nvGraphicFramePr>
          <p:cNvPr id="9" name="Table 8"/>
          <p:cNvGraphicFramePr>
            <a:graphicFrameLocks noGrp="1"/>
          </p:cNvGraphicFramePr>
          <p:nvPr>
            <p:extLst>
              <p:ext uri="{D42A27DB-BD31-4B8C-83A1-F6EECF244321}">
                <p14:modId xmlns:p14="http://schemas.microsoft.com/office/powerpoint/2010/main" xmlns="" val="950441705"/>
              </p:ext>
            </p:extLst>
          </p:nvPr>
        </p:nvGraphicFramePr>
        <p:xfrm>
          <a:off x="762000" y="1821440"/>
          <a:ext cx="7543800" cy="3980047"/>
        </p:xfrm>
        <a:graphic>
          <a:graphicData uri="http://schemas.openxmlformats.org/drawingml/2006/table">
            <a:tbl>
              <a:tblPr/>
              <a:tblGrid>
                <a:gridCol w="1531029"/>
                <a:gridCol w="835108"/>
                <a:gridCol w="2171279"/>
                <a:gridCol w="3006384"/>
              </a:tblGrid>
              <a:tr h="228600">
                <a:tc>
                  <a:txBody>
                    <a:bodyPr/>
                    <a:lstStyle/>
                    <a:p>
                      <a:pPr marL="0" marR="0" algn="ctr">
                        <a:lnSpc>
                          <a:spcPct val="115000"/>
                        </a:lnSpc>
                        <a:spcBef>
                          <a:spcPts val="0"/>
                        </a:spcBef>
                        <a:spcAft>
                          <a:spcPts val="0"/>
                        </a:spcAft>
                      </a:pPr>
                      <a:r>
                        <a:rPr lang="en-US" sz="1000" b="1" dirty="0">
                          <a:solidFill>
                            <a:schemeClr val="tx1">
                              <a:lumMod val="50000"/>
                              <a:lumOff val="50000"/>
                            </a:schemeClr>
                          </a:solidFill>
                          <a:latin typeface="Calibri" pitchFamily="34" charset="0"/>
                          <a:ea typeface="Calibri"/>
                          <a:cs typeface="Calibri" pitchFamily="34" charset="0"/>
                        </a:rPr>
                        <a:t>Monitoring Group</a:t>
                      </a:r>
                    </a:p>
                  </a:txBody>
                  <a:tcPr marL="19050" marR="190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000" b="1" dirty="0">
                          <a:solidFill>
                            <a:schemeClr val="tx1">
                              <a:lumMod val="50000"/>
                              <a:lumOff val="50000"/>
                            </a:schemeClr>
                          </a:solidFill>
                          <a:latin typeface="Calibri" pitchFamily="34" charset="0"/>
                          <a:ea typeface="Calibri"/>
                          <a:cs typeface="Calibri" pitchFamily="34" charset="0"/>
                        </a:rPr>
                        <a:t>A/C ICAO</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000" b="1" dirty="0">
                          <a:solidFill>
                            <a:schemeClr val="tx1">
                              <a:lumMod val="50000"/>
                              <a:lumOff val="50000"/>
                            </a:schemeClr>
                          </a:solidFill>
                          <a:latin typeface="Calibri" pitchFamily="34" charset="0"/>
                          <a:ea typeface="Times New Roman"/>
                          <a:cs typeface="Calibri" pitchFamily="34" charset="0"/>
                        </a:rPr>
                        <a:t>A/C Type</a:t>
                      </a: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000" b="1" dirty="0">
                          <a:solidFill>
                            <a:schemeClr val="tx1">
                              <a:lumMod val="50000"/>
                              <a:lumOff val="50000"/>
                            </a:schemeClr>
                          </a:solidFill>
                          <a:latin typeface="Calibri" pitchFamily="34" charset="0"/>
                          <a:ea typeface="Times New Roman"/>
                          <a:cs typeface="Calibri" pitchFamily="34" charset="0"/>
                        </a:rPr>
                        <a:t>A/C Series</a:t>
                      </a:r>
                    </a:p>
                  </a:txBody>
                  <a:tcPr marL="19050" marR="190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14096">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A124</a:t>
                      </a:r>
                    </a:p>
                  </a:txBody>
                  <a:tcPr marL="19050" marR="190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A124</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AN-124 RUSLAN</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ALL SERIES</a:t>
                      </a:r>
                    </a:p>
                  </a:txBody>
                  <a:tcPr marL="19050" marR="190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096">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A148</a:t>
                      </a:r>
                    </a:p>
                  </a:txBody>
                  <a:tcPr marL="19050" marR="190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A148</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AN-148</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100</a:t>
                      </a:r>
                    </a:p>
                  </a:txBody>
                  <a:tcPr marL="19050" marR="190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816">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A300</a:t>
                      </a:r>
                    </a:p>
                  </a:txBody>
                  <a:tcPr marL="19050" marR="190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A30B</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A300</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B2-100, B2-200, B4-100, B4-100F, B4-120, B4-200, B4-200F, B4-220, B4-220F, C4-200</a:t>
                      </a:r>
                    </a:p>
                  </a:txBody>
                  <a:tcPr marL="19050" marR="190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096">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A306</a:t>
                      </a:r>
                    </a:p>
                  </a:txBody>
                  <a:tcPr marL="19050" marR="190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A306</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A300</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600, 600F, 600R, 620, 620R, 620RF</a:t>
                      </a:r>
                    </a:p>
                  </a:txBody>
                  <a:tcPr marL="19050" marR="190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096">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A310-GE</a:t>
                      </a:r>
                    </a:p>
                  </a:txBody>
                  <a:tcPr marL="19050" marR="190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A310</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A310</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200, 200F, 300, 300F</a:t>
                      </a:r>
                    </a:p>
                  </a:txBody>
                  <a:tcPr marL="19050" marR="190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096">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A310-PW</a:t>
                      </a:r>
                    </a:p>
                  </a:txBody>
                  <a:tcPr marL="19050" marR="190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A310</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A310</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220, 220F,320</a:t>
                      </a:r>
                    </a:p>
                  </a:txBody>
                  <a:tcPr marL="19050" marR="190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096">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A318</a:t>
                      </a:r>
                    </a:p>
                  </a:txBody>
                  <a:tcPr marL="19050" marR="190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A318</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A318</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ALL SERIES</a:t>
                      </a:r>
                    </a:p>
                  </a:txBody>
                  <a:tcPr marL="19050" marR="190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5216">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A320</a:t>
                      </a:r>
                    </a:p>
                  </a:txBody>
                  <a:tcPr marL="19050" marR="190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A319</a:t>
                      </a:r>
                    </a:p>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A320</a:t>
                      </a:r>
                    </a:p>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A321</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A319</a:t>
                      </a:r>
                    </a:p>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A320</a:t>
                      </a:r>
                    </a:p>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A321</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CJ , 110, 130 </a:t>
                      </a:r>
                    </a:p>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110, 210, 230</a:t>
                      </a:r>
                    </a:p>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110, 130, 210, 230</a:t>
                      </a:r>
                    </a:p>
                  </a:txBody>
                  <a:tcPr marL="19050" marR="190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604">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A330</a:t>
                      </a:r>
                    </a:p>
                  </a:txBody>
                  <a:tcPr marL="19050" marR="190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A332 A333</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A330</a:t>
                      </a:r>
                    </a:p>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A330</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200, 220, 240</a:t>
                      </a:r>
                    </a:p>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300, 320, 340</a:t>
                      </a:r>
                    </a:p>
                  </a:txBody>
                  <a:tcPr marL="19050" marR="190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1371">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A340</a:t>
                      </a:r>
                    </a:p>
                  </a:txBody>
                  <a:tcPr marL="19050" marR="190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A342 A343 </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A340</a:t>
                      </a:r>
                    </a:p>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A340</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210</a:t>
                      </a:r>
                    </a:p>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310</a:t>
                      </a:r>
                    </a:p>
                  </a:txBody>
                  <a:tcPr marL="19050" marR="190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096">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A345</a:t>
                      </a:r>
                    </a:p>
                  </a:txBody>
                  <a:tcPr marL="19050" marR="190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A345</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A340</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500, 540</a:t>
                      </a:r>
                    </a:p>
                  </a:txBody>
                  <a:tcPr marL="19050" marR="190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096">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A346</a:t>
                      </a:r>
                    </a:p>
                  </a:txBody>
                  <a:tcPr marL="19050" marR="190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A346</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A340</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600, 640</a:t>
                      </a:r>
                    </a:p>
                  </a:txBody>
                  <a:tcPr marL="19050" marR="190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096">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A380</a:t>
                      </a:r>
                    </a:p>
                  </a:txBody>
                  <a:tcPr marL="19050" marR="190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A388</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a:solidFill>
                            <a:schemeClr val="tx1">
                              <a:lumMod val="50000"/>
                              <a:lumOff val="50000"/>
                            </a:schemeClr>
                          </a:solidFill>
                          <a:latin typeface="Calibri" pitchFamily="34" charset="0"/>
                          <a:ea typeface="Calibri"/>
                          <a:cs typeface="Calibri" pitchFamily="34" charset="0"/>
                        </a:rPr>
                        <a:t>A380</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800, 840, 860</a:t>
                      </a:r>
                    </a:p>
                  </a:txBody>
                  <a:tcPr marL="19050" marR="190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4096">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A3ST</a:t>
                      </a:r>
                    </a:p>
                  </a:txBody>
                  <a:tcPr marL="19050" marR="1905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A3ST</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A300</a:t>
                      </a:r>
                    </a:p>
                  </a:txBody>
                  <a:tcPr marL="19050" marR="190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b="0" dirty="0">
                          <a:solidFill>
                            <a:schemeClr val="tx1">
                              <a:lumMod val="50000"/>
                              <a:lumOff val="50000"/>
                            </a:schemeClr>
                          </a:solidFill>
                          <a:latin typeface="Calibri" pitchFamily="34" charset="0"/>
                          <a:ea typeface="Calibri"/>
                          <a:cs typeface="Calibri" pitchFamily="34" charset="0"/>
                        </a:rPr>
                        <a:t>600R ST BELUGA</a:t>
                      </a:r>
                    </a:p>
                  </a:txBody>
                  <a:tcPr marL="19050" marR="1905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pic>
        <p:nvPicPr>
          <p:cNvPr id="15" name="~PP1057.WAV">
            <a:hlinkClick r:id="" action="ppaction://media"/>
          </p:cNvPr>
          <p:cNvPicPr>
            <a:picLocks noRot="1" noChangeAspect="1"/>
          </p:cNvPicPr>
          <p:nvPr>
            <a:wavAudioFile r:embed="rId1" name="~PP1057.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1038743187"/>
      </p:ext>
    </p:extLst>
  </p:cSld>
  <p:clrMapOvr>
    <a:masterClrMapping/>
  </p:clrMapOvr>
  <p:transition advTm="363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flipV="1">
            <a:off x="0" y="2366929"/>
            <a:ext cx="9144000" cy="2052671"/>
          </a:xfrm>
          <a:prstGeom prst="rect">
            <a:avLst/>
          </a:prstGeom>
          <a:gradFill rotWithShape="1">
            <a:gsLst>
              <a:gs pos="61000">
                <a:sysClr val="window" lastClr="FFFFFF">
                  <a:alpha val="0"/>
                </a:sysClr>
              </a:gs>
              <a:gs pos="100000">
                <a:sysClr val="window" lastClr="FFFFFF">
                  <a:lumMod val="85000"/>
                </a:sysClr>
              </a:gs>
            </a:gsLst>
            <a:lin ang="16200000" scaled="0"/>
          </a:gradFill>
          <a:ln w="9525" cap="flat" cmpd="sng" algn="ctr">
            <a:noFill/>
            <a:prstDash val="solid"/>
          </a:ln>
          <a:effectLst/>
        </p:spPr>
        <p:txBody>
          <a:bodyPr anchor="ctr"/>
          <a:lstStyle/>
          <a:p>
            <a:pPr algn="ctr" defTabSz="914400" fontAlgn="auto" hangingPunct="1">
              <a:lnSpc>
                <a:spcPct val="100000"/>
              </a:lnSpc>
              <a:spcBef>
                <a:spcPts val="0"/>
              </a:spcBef>
              <a:spcAft>
                <a:spcPts val="0"/>
              </a:spcAft>
              <a:buClrTx/>
              <a:buSzTx/>
              <a:buFontTx/>
              <a:buNone/>
              <a:defRPr/>
            </a:pPr>
            <a:endParaRPr lang="en-US" kern="0">
              <a:solidFill>
                <a:sysClr val="window" lastClr="FFFFFF"/>
              </a:solidFill>
              <a:latin typeface="Calibri"/>
            </a:endParaRPr>
          </a:p>
        </p:txBody>
      </p:sp>
      <p:sp>
        <p:nvSpPr>
          <p:cNvPr id="2" name="Title 1"/>
          <p:cNvSpPr>
            <a:spLocks noGrp="1"/>
          </p:cNvSpPr>
          <p:nvPr>
            <p:ph type="title"/>
          </p:nvPr>
        </p:nvSpPr>
        <p:spPr>
          <a:xfrm>
            <a:off x="0" y="228600"/>
            <a:ext cx="9144000" cy="640080"/>
          </a:xfrm>
        </p:spPr>
        <p:txBody>
          <a:bodyPr>
            <a:noAutofit/>
          </a:bodyPr>
          <a:lstStyle/>
          <a:p>
            <a:r>
              <a:rPr lang="en-US" sz="2800" dirty="0" smtClean="0"/>
              <a:t>North American Approvals Registry and Monitoring Organization </a:t>
            </a:r>
            <a:endParaRPr lang="en-US" sz="2800" dirty="0"/>
          </a:p>
        </p:txBody>
      </p:sp>
      <p:sp>
        <p:nvSpPr>
          <p:cNvPr id="11" name="Rektangel 64"/>
          <p:cNvSpPr>
            <a:spLocks noChangeArrowheads="1"/>
          </p:cNvSpPr>
          <p:nvPr/>
        </p:nvSpPr>
        <p:spPr bwMode="auto">
          <a:xfrm>
            <a:off x="609600" y="1500636"/>
            <a:ext cx="7848600" cy="2004564"/>
          </a:xfrm>
          <a:prstGeom prst="rect">
            <a:avLst/>
          </a:prstGeom>
          <a:gradFill rotWithShape="1">
            <a:gsLst>
              <a:gs pos="0">
                <a:schemeClr val="bg2">
                  <a:lumMod val="40000"/>
                  <a:lumOff val="60000"/>
                </a:schemeClr>
              </a:gs>
              <a:gs pos="36000">
                <a:srgbClr val="FFFFFF"/>
              </a:gs>
              <a:gs pos="100000">
                <a:schemeClr val="bg1"/>
              </a:gs>
            </a:gsLst>
            <a:lin ang="16200000"/>
          </a:gradFill>
          <a:ln w="9525">
            <a:solidFill>
              <a:schemeClr val="bg1">
                <a:lumMod val="75000"/>
              </a:schemeClr>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2" name="Tekstboks 72"/>
          <p:cNvSpPr txBox="1">
            <a:spLocks noChangeArrowheads="1"/>
          </p:cNvSpPr>
          <p:nvPr/>
        </p:nvSpPr>
        <p:spPr bwMode="auto">
          <a:xfrm>
            <a:off x="685800" y="1524000"/>
            <a:ext cx="7696200" cy="2000548"/>
          </a:xfrm>
          <a:prstGeom prst="rect">
            <a:avLst/>
          </a:prstGeom>
          <a:noFill/>
          <a:ln w="9525">
            <a:noFill/>
            <a:miter lim="800000"/>
            <a:headEnd/>
            <a:tailEnd/>
          </a:ln>
        </p:spPr>
        <p:txBody>
          <a:bodyPr wrap="square">
            <a:spAutoFit/>
          </a:bodyPr>
          <a:lstStyle/>
          <a:p>
            <a:pPr marL="285750" indent="-285750">
              <a:spcBef>
                <a:spcPts val="1200"/>
              </a:spcBef>
              <a:buFont typeface="Arial" pitchFamily="34" charset="0"/>
              <a:buChar char="•"/>
            </a:pPr>
            <a:r>
              <a:rPr lang="en-US" sz="1200" dirty="0">
                <a:solidFill>
                  <a:schemeClr val="tx1">
                    <a:lumMod val="65000"/>
                    <a:lumOff val="35000"/>
                  </a:schemeClr>
                </a:solidFill>
                <a:latin typeface="Calibri" pitchFamily="34" charset="0"/>
                <a:cs typeface="Calibri" pitchFamily="34" charset="0"/>
              </a:rPr>
              <a:t>Regional Monitoring Agencies (RMAs) were established to support implementation and continued safe use of RVSM airspace  </a:t>
            </a:r>
          </a:p>
          <a:p>
            <a:pPr marL="285750" indent="-285750">
              <a:spcBef>
                <a:spcPts val="1200"/>
              </a:spcBef>
              <a:buFont typeface="Arial" pitchFamily="34" charset="0"/>
              <a:buChar char="•"/>
            </a:pPr>
            <a:r>
              <a:rPr lang="en-US" sz="1200" dirty="0">
                <a:solidFill>
                  <a:schemeClr val="tx1">
                    <a:lumMod val="65000"/>
                    <a:lumOff val="35000"/>
                  </a:schemeClr>
                </a:solidFill>
                <a:latin typeface="Calibri" pitchFamily="34" charset="0"/>
                <a:cs typeface="Calibri" pitchFamily="34" charset="0"/>
              </a:rPr>
              <a:t>Through bi-lateral agreements with Canada and Mexico, the FAA has established the North American Approvals Registry and Monitoring Organization (NAARMO)  </a:t>
            </a:r>
          </a:p>
          <a:p>
            <a:pPr marL="285750" indent="-285750">
              <a:spcBef>
                <a:spcPts val="1200"/>
              </a:spcBef>
              <a:buFont typeface="Arial" pitchFamily="34" charset="0"/>
              <a:buChar char="•"/>
            </a:pPr>
            <a:r>
              <a:rPr lang="en-US" sz="1200" dirty="0">
                <a:solidFill>
                  <a:schemeClr val="tx1">
                    <a:lumMod val="65000"/>
                    <a:lumOff val="35000"/>
                  </a:schemeClr>
                </a:solidFill>
                <a:latin typeface="Calibri" pitchFamily="34" charset="0"/>
                <a:cs typeface="Calibri" pitchFamily="34" charset="0"/>
              </a:rPr>
              <a:t>Resides at FAA William J. Hughes Technical Center managed by the Separations </a:t>
            </a:r>
            <a:r>
              <a:rPr lang="en-US" sz="1200" dirty="0" smtClean="0">
                <a:solidFill>
                  <a:schemeClr val="tx1">
                    <a:lumMod val="65000"/>
                    <a:lumOff val="35000"/>
                  </a:schemeClr>
                </a:solidFill>
                <a:latin typeface="Calibri" pitchFamily="34" charset="0"/>
                <a:cs typeface="Calibri" pitchFamily="34" charset="0"/>
              </a:rPr>
              <a:t>Analysis Team </a:t>
            </a:r>
            <a:r>
              <a:rPr lang="en-US" sz="1200" dirty="0">
                <a:solidFill>
                  <a:schemeClr val="tx1">
                    <a:lumMod val="65000"/>
                    <a:lumOff val="35000"/>
                  </a:schemeClr>
                </a:solidFill>
                <a:latin typeface="Calibri" pitchFamily="34" charset="0"/>
                <a:cs typeface="Calibri" pitchFamily="34" charset="0"/>
              </a:rPr>
              <a:t>(AJP-7B1)</a:t>
            </a:r>
          </a:p>
          <a:p>
            <a:pPr>
              <a:spcBef>
                <a:spcPts val="1200"/>
              </a:spcBef>
              <a:defRPr/>
            </a:pPr>
            <a:endParaRPr lang="en-US" sz="1200" dirty="0">
              <a:solidFill>
                <a:schemeClr val="tx1">
                  <a:lumMod val="65000"/>
                  <a:lumOff val="35000"/>
                </a:schemeClr>
              </a:solidFill>
              <a:latin typeface="Calibri" pitchFamily="34" charset="0"/>
              <a:ea typeface="ＭＳ Ｐゴシック" pitchFamily="-97" charset="-128"/>
              <a:cs typeface="Calibri" pitchFamily="34" charset="0"/>
            </a:endParaRPr>
          </a:p>
          <a:p>
            <a:pPr>
              <a:spcBef>
                <a:spcPts val="1200"/>
              </a:spcBef>
              <a:defRPr/>
            </a:pPr>
            <a:endParaRPr lang="da-DK" sz="1200" dirty="0">
              <a:solidFill>
                <a:schemeClr val="tx1">
                  <a:lumMod val="65000"/>
                  <a:lumOff val="35000"/>
                </a:schemeClr>
              </a:solidFill>
              <a:latin typeface="Calibri" pitchFamily="34" charset="0"/>
              <a:ea typeface="ＭＳ Ｐゴシック" pitchFamily="-97" charset="-128"/>
              <a:cs typeface="Calibri" pitchFamily="34" charset="0"/>
            </a:endParaRPr>
          </a:p>
        </p:txBody>
      </p:sp>
      <p:sp>
        <p:nvSpPr>
          <p:cNvPr id="23" name="Rektangel 32"/>
          <p:cNvSpPr>
            <a:spLocks noChangeArrowheads="1"/>
          </p:cNvSpPr>
          <p:nvPr/>
        </p:nvSpPr>
        <p:spPr bwMode="auto">
          <a:xfrm>
            <a:off x="609600" y="1066800"/>
            <a:ext cx="4025900" cy="354012"/>
          </a:xfrm>
          <a:prstGeom prst="rect">
            <a:avLst/>
          </a:prstGeom>
          <a:gradFill flip="none" rotWithShape="1">
            <a:gsLst>
              <a:gs pos="0">
                <a:srgbClr val="00B0F0"/>
              </a:gs>
              <a:gs pos="100000">
                <a:srgbClr val="1F88C8"/>
              </a:gs>
            </a:gsLst>
            <a:lin ang="5400000" scaled="1"/>
            <a:tileRect/>
          </a:gradFill>
          <a:ln w="9525">
            <a:solidFill>
              <a:schemeClr val="accent3">
                <a:lumMod val="75000"/>
              </a:schemeClr>
            </a:solidFill>
            <a:miter lim="800000"/>
            <a:headEnd/>
            <a:tailEn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defRPr/>
            </a:pPr>
            <a:endParaRPr lang="da-DK" sz="1600" b="1" kern="0" noProof="1">
              <a:solidFill>
                <a:srgbClr val="FFFFFF"/>
              </a:solidFill>
              <a:latin typeface="Arial" pitchFamily="34" charset="0"/>
              <a:ea typeface="ＭＳ Ｐゴシック" pitchFamily="-97" charset="-128"/>
            </a:endParaRPr>
          </a:p>
        </p:txBody>
      </p:sp>
      <p:sp>
        <p:nvSpPr>
          <p:cNvPr id="24" name="Rectangle 5"/>
          <p:cNvSpPr txBox="1">
            <a:spLocks noChangeArrowheads="1"/>
          </p:cNvSpPr>
          <p:nvPr/>
        </p:nvSpPr>
        <p:spPr bwMode="gray">
          <a:xfrm>
            <a:off x="685800" y="1066800"/>
            <a:ext cx="3352800" cy="354012"/>
          </a:xfrm>
          <a:prstGeom prst="rect">
            <a:avLst/>
          </a:prstGeom>
          <a:noFill/>
          <a:ln w="9525">
            <a:noFill/>
            <a:miter lim="800000"/>
            <a:headEnd/>
            <a:tailEnd/>
          </a:ln>
        </p:spPr>
        <p:txBody>
          <a:bodyPr lIns="0" rIns="0" anchor="ctr"/>
          <a:lstStyle/>
          <a:p>
            <a:pPr defTabSz="914400" eaLnBrk="0" hangingPunct="0">
              <a:lnSpc>
                <a:spcPct val="95000"/>
              </a:lnSpc>
            </a:pPr>
            <a:r>
              <a:rPr lang="en-US" sz="1400" b="1" dirty="0" smtClean="0">
                <a:latin typeface="+mj-lt"/>
              </a:rPr>
              <a:t>Backgroun</a:t>
            </a:r>
            <a:r>
              <a:rPr lang="en-US" sz="1400" b="1" dirty="0">
                <a:latin typeface="+mj-lt"/>
              </a:rPr>
              <a:t>d</a:t>
            </a:r>
          </a:p>
        </p:txBody>
      </p:sp>
      <p:sp>
        <p:nvSpPr>
          <p:cNvPr id="8" name="Rektangel 32"/>
          <p:cNvSpPr>
            <a:spLocks noChangeArrowheads="1"/>
          </p:cNvSpPr>
          <p:nvPr/>
        </p:nvSpPr>
        <p:spPr bwMode="auto">
          <a:xfrm>
            <a:off x="1752600" y="3276600"/>
            <a:ext cx="4025900" cy="354012"/>
          </a:xfrm>
          <a:prstGeom prst="rect">
            <a:avLst/>
          </a:prstGeom>
          <a:gradFill flip="none" rotWithShape="1">
            <a:gsLst>
              <a:gs pos="0">
                <a:srgbClr val="00B0F0"/>
              </a:gs>
              <a:gs pos="100000">
                <a:srgbClr val="1F88C8"/>
              </a:gs>
            </a:gsLst>
            <a:lin ang="5400000" scaled="1"/>
            <a:tileRect/>
          </a:gradFill>
          <a:ln w="9525">
            <a:solidFill>
              <a:schemeClr val="accent3">
                <a:lumMod val="75000"/>
              </a:schemeClr>
            </a:solidFill>
            <a:miter lim="800000"/>
            <a:headEnd/>
            <a:tailEn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defRPr/>
            </a:pPr>
            <a:endParaRPr lang="da-DK" sz="1600" b="1" kern="0" noProof="1">
              <a:solidFill>
                <a:srgbClr val="FFFFFF"/>
              </a:solidFill>
              <a:latin typeface="Arial" pitchFamily="34" charset="0"/>
              <a:ea typeface="ＭＳ Ｐゴシック" pitchFamily="-97" charset="-128"/>
            </a:endParaRPr>
          </a:p>
        </p:txBody>
      </p:sp>
      <p:sp>
        <p:nvSpPr>
          <p:cNvPr id="9" name="Rectangle 5"/>
          <p:cNvSpPr txBox="1">
            <a:spLocks noChangeArrowheads="1"/>
          </p:cNvSpPr>
          <p:nvPr/>
        </p:nvSpPr>
        <p:spPr bwMode="gray">
          <a:xfrm>
            <a:off x="1828800" y="3276600"/>
            <a:ext cx="3352800" cy="354012"/>
          </a:xfrm>
          <a:prstGeom prst="rect">
            <a:avLst/>
          </a:prstGeom>
          <a:noFill/>
          <a:ln w="9525">
            <a:noFill/>
            <a:miter lim="800000"/>
            <a:headEnd/>
            <a:tailEnd/>
          </a:ln>
        </p:spPr>
        <p:txBody>
          <a:bodyPr lIns="0" rIns="0" anchor="ctr"/>
          <a:lstStyle/>
          <a:p>
            <a:pPr defTabSz="914400" eaLnBrk="0" hangingPunct="0">
              <a:lnSpc>
                <a:spcPct val="95000"/>
              </a:lnSpc>
            </a:pPr>
            <a:r>
              <a:rPr lang="en-US" sz="1400" b="1" dirty="0" smtClean="0">
                <a:latin typeface="+mj-lt"/>
              </a:rPr>
              <a:t>Functions</a:t>
            </a:r>
            <a:endParaRPr lang="en-US" sz="1400" b="1" dirty="0">
              <a:latin typeface="+mj-lt"/>
            </a:endParaRPr>
          </a:p>
        </p:txBody>
      </p:sp>
      <p:sp>
        <p:nvSpPr>
          <p:cNvPr id="10" name="Rektangel 64"/>
          <p:cNvSpPr>
            <a:spLocks noChangeArrowheads="1"/>
          </p:cNvSpPr>
          <p:nvPr/>
        </p:nvSpPr>
        <p:spPr bwMode="auto">
          <a:xfrm>
            <a:off x="1777409" y="3682206"/>
            <a:ext cx="7214191" cy="2261394"/>
          </a:xfrm>
          <a:prstGeom prst="rect">
            <a:avLst/>
          </a:prstGeom>
          <a:gradFill rotWithShape="1">
            <a:gsLst>
              <a:gs pos="0">
                <a:schemeClr val="bg2">
                  <a:lumMod val="40000"/>
                  <a:lumOff val="60000"/>
                </a:schemeClr>
              </a:gs>
              <a:gs pos="36000">
                <a:srgbClr val="FFFFFF"/>
              </a:gs>
              <a:gs pos="100000">
                <a:schemeClr val="bg1"/>
              </a:gs>
            </a:gsLst>
            <a:lin ang="16200000"/>
          </a:gradFill>
          <a:ln w="9525">
            <a:solidFill>
              <a:schemeClr val="bg1">
                <a:lumMod val="75000"/>
              </a:schemeClr>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3" name="Tekstboks 72"/>
          <p:cNvSpPr txBox="1">
            <a:spLocks noChangeArrowheads="1"/>
          </p:cNvSpPr>
          <p:nvPr/>
        </p:nvSpPr>
        <p:spPr bwMode="auto">
          <a:xfrm>
            <a:off x="1842977" y="3771543"/>
            <a:ext cx="7148623" cy="1769715"/>
          </a:xfrm>
          <a:prstGeom prst="rect">
            <a:avLst/>
          </a:prstGeom>
          <a:noFill/>
          <a:ln w="9525">
            <a:noFill/>
            <a:miter lim="800000"/>
            <a:headEnd/>
            <a:tailEnd/>
          </a:ln>
        </p:spPr>
        <p:txBody>
          <a:bodyPr wrap="square">
            <a:spAutoFit/>
          </a:bodyPr>
          <a:lstStyle/>
          <a:p>
            <a:pPr>
              <a:spcBef>
                <a:spcPts val="1200"/>
              </a:spcBef>
            </a:pPr>
            <a:r>
              <a:rPr lang="en-US" sz="1200" dirty="0">
                <a:solidFill>
                  <a:schemeClr val="tx1">
                    <a:lumMod val="65000"/>
                    <a:lumOff val="35000"/>
                  </a:schemeClr>
                </a:solidFill>
                <a:latin typeface="Calibri" pitchFamily="34" charset="0"/>
                <a:cs typeface="Calibri" pitchFamily="34" charset="0"/>
              </a:rPr>
              <a:t>Functions of NAARMO Include:  </a:t>
            </a:r>
          </a:p>
          <a:p>
            <a:pPr marL="742950" lvl="1" indent="-285750">
              <a:spcBef>
                <a:spcPts val="600"/>
              </a:spcBef>
              <a:buFont typeface="Courier New" pitchFamily="49" charset="0"/>
              <a:buChar char="­"/>
            </a:pPr>
            <a:r>
              <a:rPr lang="en-US" sz="1200" dirty="0">
                <a:solidFill>
                  <a:schemeClr val="tx1">
                    <a:lumMod val="65000"/>
                    <a:lumOff val="35000"/>
                  </a:schemeClr>
                </a:solidFill>
                <a:latin typeface="Calibri" pitchFamily="34" charset="0"/>
                <a:cs typeface="Calibri" pitchFamily="34" charset="0"/>
              </a:rPr>
              <a:t>Continuous monitoring for RVSM aircraft height keeping performance </a:t>
            </a:r>
          </a:p>
          <a:p>
            <a:pPr marL="742950" lvl="1" indent="-285750">
              <a:spcBef>
                <a:spcPts val="600"/>
              </a:spcBef>
              <a:buFont typeface="Courier New" pitchFamily="49" charset="0"/>
              <a:buChar char="­"/>
            </a:pPr>
            <a:r>
              <a:rPr lang="en-US" sz="1200" dirty="0">
                <a:solidFill>
                  <a:schemeClr val="tx1">
                    <a:lumMod val="65000"/>
                    <a:lumOff val="35000"/>
                  </a:schemeClr>
                </a:solidFill>
                <a:latin typeface="Calibri" pitchFamily="34" charset="0"/>
                <a:cs typeface="Calibri" pitchFamily="34" charset="0"/>
              </a:rPr>
              <a:t>Development and maintenance of North American  RVSM Approvals Data Base </a:t>
            </a:r>
          </a:p>
          <a:p>
            <a:pPr marL="742950" lvl="1" indent="-285750">
              <a:spcBef>
                <a:spcPts val="600"/>
              </a:spcBef>
              <a:buFont typeface="Courier New" pitchFamily="49" charset="0"/>
              <a:buChar char="­"/>
            </a:pPr>
            <a:r>
              <a:rPr lang="en-US" sz="1200" dirty="0">
                <a:solidFill>
                  <a:schemeClr val="tx1">
                    <a:lumMod val="65000"/>
                    <a:lumOff val="35000"/>
                  </a:schemeClr>
                </a:solidFill>
                <a:latin typeface="Calibri" pitchFamily="34" charset="0"/>
                <a:cs typeface="Calibri" pitchFamily="34" charset="0"/>
              </a:rPr>
              <a:t>Scrutiny of RVSM approval status and aircraft using North American RVSM airspace</a:t>
            </a:r>
          </a:p>
          <a:p>
            <a:pPr marL="742950" lvl="1" indent="-285750">
              <a:spcBef>
                <a:spcPts val="600"/>
              </a:spcBef>
              <a:buFont typeface="Courier New" pitchFamily="49" charset="0"/>
              <a:buChar char="­"/>
            </a:pPr>
            <a:r>
              <a:rPr lang="en-US" sz="1200" dirty="0">
                <a:solidFill>
                  <a:schemeClr val="tx1">
                    <a:lumMod val="65000"/>
                    <a:lumOff val="35000"/>
                  </a:schemeClr>
                </a:solidFill>
                <a:latin typeface="Calibri" pitchFamily="34" charset="0"/>
                <a:cs typeface="Calibri" pitchFamily="34" charset="0"/>
              </a:rPr>
              <a:t>Coordination with the International Civil Aviation Organization (ICAO) and other RMAs in regards to the minimum monitoring requirements </a:t>
            </a:r>
            <a:endParaRPr lang="en-US" sz="1200" dirty="0">
              <a:solidFill>
                <a:schemeClr val="tx1">
                  <a:lumMod val="65000"/>
                  <a:lumOff val="35000"/>
                </a:schemeClr>
              </a:solidFill>
              <a:latin typeface="Calibri" pitchFamily="34" charset="0"/>
              <a:ea typeface="ＭＳ Ｐゴシック" pitchFamily="-97" charset="-128"/>
              <a:cs typeface="Calibri" pitchFamily="34" charset="0"/>
            </a:endParaRPr>
          </a:p>
          <a:p>
            <a:pPr marL="285750" indent="-285750">
              <a:spcBef>
                <a:spcPts val="600"/>
              </a:spcBef>
              <a:buFont typeface="Courier New" pitchFamily="49" charset="0"/>
              <a:buChar char="­"/>
              <a:defRPr/>
            </a:pPr>
            <a:endParaRPr lang="da-DK" sz="1200" dirty="0">
              <a:solidFill>
                <a:schemeClr val="tx1">
                  <a:lumMod val="65000"/>
                  <a:lumOff val="35000"/>
                </a:schemeClr>
              </a:solidFill>
              <a:latin typeface="Calibri" pitchFamily="34" charset="0"/>
              <a:ea typeface="ＭＳ Ｐゴシック" pitchFamily="-97" charset="-128"/>
              <a:cs typeface="Calibri" pitchFamily="34" charset="0"/>
            </a:endParaRPr>
          </a:p>
        </p:txBody>
      </p:sp>
      <p:pic>
        <p:nvPicPr>
          <p:cNvPr id="14" name="~PP92.WAV">
            <a:hlinkClick r:id="" action="ppaction://media"/>
          </p:cNvPr>
          <p:cNvPicPr>
            <a:picLocks noRot="1" noChangeAspect="1"/>
          </p:cNvPicPr>
          <p:nvPr>
            <a:wavAudioFile r:embed="rId1" name="~PP92.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2196095929"/>
      </p:ext>
    </p:extLst>
  </p:cSld>
  <p:clrMapOvr>
    <a:masterClrMapping/>
  </p:clrMapOvr>
  <p:transition advTm="546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flipV="1">
            <a:off x="0" y="2366929"/>
            <a:ext cx="9144000" cy="2052671"/>
          </a:xfrm>
          <a:prstGeom prst="rect">
            <a:avLst/>
          </a:prstGeom>
          <a:gradFill rotWithShape="1">
            <a:gsLst>
              <a:gs pos="61000">
                <a:sysClr val="window" lastClr="FFFFFF">
                  <a:alpha val="0"/>
                </a:sysClr>
              </a:gs>
              <a:gs pos="100000">
                <a:sysClr val="window" lastClr="FFFFFF">
                  <a:lumMod val="85000"/>
                </a:sysClr>
              </a:gs>
            </a:gsLst>
            <a:lin ang="16200000" scaled="0"/>
          </a:gradFill>
          <a:ln w="9525" cap="flat" cmpd="sng" algn="ctr">
            <a:noFill/>
            <a:prstDash val="solid"/>
          </a:ln>
          <a:effectLst/>
        </p:spPr>
        <p:txBody>
          <a:bodyPr anchor="ctr"/>
          <a:lstStyle/>
          <a:p>
            <a:pPr algn="ctr" defTabSz="914400" fontAlgn="auto" hangingPunct="1">
              <a:lnSpc>
                <a:spcPct val="100000"/>
              </a:lnSpc>
              <a:spcBef>
                <a:spcPts val="0"/>
              </a:spcBef>
              <a:spcAft>
                <a:spcPts val="0"/>
              </a:spcAft>
              <a:buClrTx/>
              <a:buSzTx/>
              <a:buFontTx/>
              <a:buNone/>
              <a:defRPr/>
            </a:pPr>
            <a:endParaRPr lang="en-US" kern="0">
              <a:solidFill>
                <a:sysClr val="window" lastClr="FFFFFF"/>
              </a:solidFill>
              <a:latin typeface="Calibri"/>
            </a:endParaRPr>
          </a:p>
        </p:txBody>
      </p:sp>
      <p:sp>
        <p:nvSpPr>
          <p:cNvPr id="2" name="Title 1"/>
          <p:cNvSpPr>
            <a:spLocks noGrp="1"/>
          </p:cNvSpPr>
          <p:nvPr>
            <p:ph type="title"/>
          </p:nvPr>
        </p:nvSpPr>
        <p:spPr>
          <a:xfrm>
            <a:off x="0" y="228600"/>
            <a:ext cx="9144000" cy="640080"/>
          </a:xfrm>
        </p:spPr>
        <p:txBody>
          <a:bodyPr>
            <a:noAutofit/>
          </a:bodyPr>
          <a:lstStyle/>
          <a:p>
            <a:r>
              <a:rPr lang="en-US" sz="3200" dirty="0" smtClean="0"/>
              <a:t>US RVSM Approvals Database</a:t>
            </a:r>
            <a:endParaRPr lang="en-US" sz="3200" dirty="0"/>
          </a:p>
        </p:txBody>
      </p:sp>
      <p:sp>
        <p:nvSpPr>
          <p:cNvPr id="11" name="Rektangel 64"/>
          <p:cNvSpPr>
            <a:spLocks noChangeArrowheads="1"/>
          </p:cNvSpPr>
          <p:nvPr/>
        </p:nvSpPr>
        <p:spPr bwMode="auto">
          <a:xfrm>
            <a:off x="609600" y="1500636"/>
            <a:ext cx="7848600" cy="4366764"/>
          </a:xfrm>
          <a:prstGeom prst="rect">
            <a:avLst/>
          </a:prstGeom>
          <a:gradFill rotWithShape="1">
            <a:gsLst>
              <a:gs pos="0">
                <a:schemeClr val="bg2">
                  <a:lumMod val="40000"/>
                  <a:lumOff val="60000"/>
                </a:schemeClr>
              </a:gs>
              <a:gs pos="36000">
                <a:srgbClr val="FFFFFF"/>
              </a:gs>
              <a:gs pos="100000">
                <a:schemeClr val="bg1"/>
              </a:gs>
            </a:gsLst>
            <a:lin ang="16200000"/>
          </a:gradFill>
          <a:ln w="9525">
            <a:solidFill>
              <a:schemeClr val="bg1">
                <a:lumMod val="75000"/>
              </a:schemeClr>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2" name="Tekstboks 72"/>
          <p:cNvSpPr txBox="1">
            <a:spLocks noChangeArrowheads="1"/>
          </p:cNvSpPr>
          <p:nvPr/>
        </p:nvSpPr>
        <p:spPr bwMode="auto">
          <a:xfrm>
            <a:off x="685800" y="1656814"/>
            <a:ext cx="7772400" cy="4124206"/>
          </a:xfrm>
          <a:prstGeom prst="rect">
            <a:avLst/>
          </a:prstGeom>
          <a:noFill/>
          <a:ln w="9525">
            <a:noFill/>
            <a:miter lim="800000"/>
            <a:headEnd/>
            <a:tailEnd/>
          </a:ln>
        </p:spPr>
        <p:txBody>
          <a:bodyPr wrap="square">
            <a:spAutoFit/>
          </a:bodyPr>
          <a:lstStyle/>
          <a:p>
            <a:pPr marL="285750" indent="-285750">
              <a:spcBef>
                <a:spcPts val="1200"/>
              </a:spcBef>
              <a:buFont typeface="Arial" pitchFamily="34" charset="0"/>
              <a:buChar char="•"/>
              <a:defRPr/>
            </a:pPr>
            <a:r>
              <a:rPr lang="en-US" sz="1400" dirty="0">
                <a:solidFill>
                  <a:schemeClr val="tx1">
                    <a:lumMod val="65000"/>
                    <a:lumOff val="35000"/>
                  </a:schemeClr>
                </a:solidFill>
                <a:latin typeface="Calibri" pitchFamily="34" charset="0"/>
                <a:ea typeface="ＭＳ Ｐゴシック" pitchFamily="-97" charset="-128"/>
                <a:cs typeface="Calibri" pitchFamily="34" charset="0"/>
              </a:rPr>
              <a:t>NAARMO manages the U.S. RVSM Approvals Data </a:t>
            </a:r>
            <a:r>
              <a:rPr lang="en-US" sz="1400" dirty="0" smtClean="0">
                <a:solidFill>
                  <a:schemeClr val="tx1">
                    <a:lumMod val="65000"/>
                    <a:lumOff val="35000"/>
                  </a:schemeClr>
                </a:solidFill>
                <a:latin typeface="Calibri" pitchFamily="34" charset="0"/>
                <a:ea typeface="ＭＳ Ｐゴシック" pitchFamily="-97" charset="-128"/>
                <a:cs typeface="Calibri" pitchFamily="34" charset="0"/>
              </a:rPr>
              <a:t>Base</a:t>
            </a:r>
          </a:p>
          <a:p>
            <a:pPr marL="285750" indent="-285750">
              <a:spcBef>
                <a:spcPts val="1200"/>
              </a:spcBef>
              <a:buFont typeface="Arial" pitchFamily="34" charset="0"/>
              <a:buChar char="•"/>
              <a:defRPr/>
            </a:pPr>
            <a:r>
              <a:rPr lang="en-US" sz="1400" dirty="0" smtClean="0">
                <a:solidFill>
                  <a:schemeClr val="tx1">
                    <a:lumMod val="65000"/>
                    <a:lumOff val="35000"/>
                  </a:schemeClr>
                </a:solidFill>
                <a:latin typeface="Calibri" pitchFamily="34" charset="0"/>
                <a:ea typeface="ＭＳ Ｐゴシック" pitchFamily="-97" charset="-128"/>
                <a:cs typeface="Calibri" pitchFamily="34" charset="0"/>
              </a:rPr>
              <a:t>An Operator with a Valid US RVSM Authorization is authorized to fly in any RVSM airspace in the world</a:t>
            </a:r>
            <a:endParaRPr lang="en-US" sz="1400" dirty="0">
              <a:solidFill>
                <a:schemeClr val="tx1">
                  <a:lumMod val="65000"/>
                  <a:lumOff val="35000"/>
                </a:schemeClr>
              </a:solidFill>
              <a:latin typeface="Calibri" pitchFamily="34" charset="0"/>
              <a:ea typeface="ＭＳ Ｐゴシック" pitchFamily="-97" charset="-128"/>
              <a:cs typeface="Calibri" pitchFamily="34" charset="0"/>
            </a:endParaRPr>
          </a:p>
          <a:p>
            <a:pPr marL="285750" indent="-285750">
              <a:spcBef>
                <a:spcPts val="1200"/>
              </a:spcBef>
              <a:buFont typeface="Arial" pitchFamily="34" charset="0"/>
              <a:buChar char="•"/>
              <a:defRPr/>
            </a:pPr>
            <a:r>
              <a:rPr lang="en-US" sz="1400" dirty="0">
                <a:solidFill>
                  <a:schemeClr val="tx1">
                    <a:lumMod val="65000"/>
                    <a:lumOff val="35000"/>
                  </a:schemeClr>
                </a:solidFill>
                <a:latin typeface="Calibri" pitchFamily="34" charset="0"/>
                <a:ea typeface="ＭＳ Ｐゴシック" pitchFamily="-97" charset="-128"/>
                <a:cs typeface="Calibri" pitchFamily="34" charset="0"/>
              </a:rPr>
              <a:t>Operators can view status of RVSM approvals and last valid monitoring date</a:t>
            </a:r>
          </a:p>
          <a:p>
            <a:pPr marL="285750" indent="-285750">
              <a:spcBef>
                <a:spcPts val="1200"/>
              </a:spcBef>
              <a:buFont typeface="Arial" pitchFamily="34" charset="0"/>
              <a:buChar char="•"/>
              <a:defRPr/>
            </a:pPr>
            <a:r>
              <a:rPr lang="en-US" sz="1400" dirty="0">
                <a:solidFill>
                  <a:schemeClr val="tx1">
                    <a:lumMod val="65000"/>
                    <a:lumOff val="35000"/>
                  </a:schemeClr>
                </a:solidFill>
                <a:latin typeface="Calibri" pitchFamily="34" charset="0"/>
                <a:ea typeface="ＭＳ Ｐゴシック" pitchFamily="-97" charset="-128"/>
                <a:cs typeface="Calibri" pitchFamily="34" charset="0"/>
              </a:rPr>
              <a:t>NAARMO shares data with other RMAs</a:t>
            </a:r>
          </a:p>
          <a:p>
            <a:pPr marL="285750" indent="-285750">
              <a:spcBef>
                <a:spcPts val="1200"/>
              </a:spcBef>
              <a:buFont typeface="Arial" pitchFamily="34" charset="0"/>
              <a:buChar char="•"/>
              <a:defRPr/>
            </a:pPr>
            <a:r>
              <a:rPr lang="en-US" sz="1400" dirty="0">
                <a:solidFill>
                  <a:schemeClr val="tx1">
                    <a:lumMod val="65000"/>
                    <a:lumOff val="35000"/>
                  </a:schemeClr>
                </a:solidFill>
                <a:latin typeface="Calibri" pitchFamily="34" charset="0"/>
                <a:ea typeface="ＭＳ Ｐゴシック" pitchFamily="-97" charset="-128"/>
                <a:cs typeface="Calibri" pitchFamily="34" charset="0"/>
              </a:rPr>
              <a:t>The abridged version of the approval data base can be found on the </a:t>
            </a:r>
            <a:r>
              <a:rPr lang="en-US" sz="1400" u="sng" dirty="0">
                <a:solidFill>
                  <a:schemeClr val="tx1">
                    <a:lumMod val="65000"/>
                    <a:lumOff val="35000"/>
                  </a:schemeClr>
                </a:solidFill>
                <a:latin typeface="Calibri" pitchFamily="34" charset="0"/>
                <a:ea typeface="ＭＳ Ｐゴシック" pitchFamily="-97" charset="-128"/>
                <a:cs typeface="Calibri" pitchFamily="34" charset="0"/>
              </a:rPr>
              <a:t>NAARMO website </a:t>
            </a:r>
            <a:r>
              <a:rPr lang="en-US" sz="1400" dirty="0">
                <a:solidFill>
                  <a:schemeClr val="tx1">
                    <a:lumMod val="65000"/>
                    <a:lumOff val="35000"/>
                  </a:schemeClr>
                </a:solidFill>
                <a:latin typeface="Calibri" pitchFamily="34" charset="0"/>
                <a:ea typeface="ＭＳ Ｐゴシック" pitchFamily="-97" charset="-128"/>
                <a:cs typeface="Calibri" pitchFamily="34" charset="0"/>
              </a:rPr>
              <a:t>or linked from the </a:t>
            </a:r>
            <a:r>
              <a:rPr lang="en-US" sz="1400" u="sng" dirty="0">
                <a:solidFill>
                  <a:schemeClr val="tx1">
                    <a:lumMod val="65000"/>
                    <a:lumOff val="35000"/>
                  </a:schemeClr>
                </a:solidFill>
                <a:latin typeface="Calibri" pitchFamily="34" charset="0"/>
                <a:ea typeface="ＭＳ Ｐゴシック" pitchFamily="-97" charset="-128"/>
                <a:cs typeface="Calibri" pitchFamily="34" charset="0"/>
              </a:rPr>
              <a:t>FAA RVSM Webpage </a:t>
            </a:r>
            <a:r>
              <a:rPr lang="en-US" sz="1400" dirty="0" smtClean="0">
                <a:solidFill>
                  <a:schemeClr val="bg2">
                    <a:lumMod val="50000"/>
                  </a:schemeClr>
                </a:solidFill>
                <a:latin typeface="Calibri" pitchFamily="34" charset="0"/>
                <a:ea typeface="ＭＳ Ｐゴシック" pitchFamily="-97" charset="-128"/>
                <a:cs typeface="Calibri" pitchFamily="34" charset="0"/>
              </a:rPr>
              <a:t/>
            </a:r>
            <a:br>
              <a:rPr lang="en-US" sz="1400" dirty="0" smtClean="0">
                <a:solidFill>
                  <a:schemeClr val="bg2">
                    <a:lumMod val="50000"/>
                  </a:schemeClr>
                </a:solidFill>
                <a:latin typeface="Calibri" pitchFamily="34" charset="0"/>
                <a:ea typeface="ＭＳ Ｐゴシック" pitchFamily="-97" charset="-128"/>
                <a:cs typeface="Calibri" pitchFamily="34" charset="0"/>
              </a:rPr>
            </a:br>
            <a:r>
              <a:rPr lang="en-US" sz="1400" dirty="0" smtClean="0">
                <a:solidFill>
                  <a:schemeClr val="bg2">
                    <a:lumMod val="50000"/>
                  </a:schemeClr>
                </a:solidFill>
                <a:latin typeface="Calibri" pitchFamily="34" charset="0"/>
                <a:ea typeface="ＭＳ Ｐゴシック" pitchFamily="-97" charset="-128"/>
                <a:cs typeface="Calibri" pitchFamily="34" charset="0"/>
              </a:rPr>
              <a:t/>
            </a:r>
            <a:br>
              <a:rPr lang="en-US" sz="1400" dirty="0" smtClean="0">
                <a:solidFill>
                  <a:schemeClr val="bg2">
                    <a:lumMod val="50000"/>
                  </a:schemeClr>
                </a:solidFill>
                <a:latin typeface="Calibri" pitchFamily="34" charset="0"/>
                <a:ea typeface="ＭＳ Ｐゴシック" pitchFamily="-97" charset="-128"/>
                <a:cs typeface="Calibri" pitchFamily="34" charset="0"/>
              </a:rPr>
            </a:br>
            <a:r>
              <a:rPr lang="en-US" sz="1400" dirty="0" smtClean="0">
                <a:solidFill>
                  <a:schemeClr val="bg2">
                    <a:lumMod val="50000"/>
                  </a:schemeClr>
                </a:solidFill>
                <a:latin typeface="Calibri" pitchFamily="34" charset="0"/>
                <a:ea typeface="ＭＳ Ｐゴシック" pitchFamily="-97" charset="-128"/>
                <a:cs typeface="Calibri" pitchFamily="34" charset="0"/>
              </a:rPr>
              <a:t/>
            </a:r>
            <a:br>
              <a:rPr lang="en-US" sz="1400" dirty="0" smtClean="0">
                <a:solidFill>
                  <a:schemeClr val="bg2">
                    <a:lumMod val="50000"/>
                  </a:schemeClr>
                </a:solidFill>
                <a:latin typeface="Calibri" pitchFamily="34" charset="0"/>
                <a:ea typeface="ＭＳ Ｐゴシック" pitchFamily="-97" charset="-128"/>
                <a:cs typeface="Calibri" pitchFamily="34" charset="0"/>
              </a:rPr>
            </a:br>
            <a:r>
              <a:rPr lang="en-US" sz="1200" dirty="0">
                <a:solidFill>
                  <a:schemeClr val="tx1">
                    <a:lumMod val="65000"/>
                    <a:lumOff val="35000"/>
                  </a:schemeClr>
                </a:solidFill>
                <a:latin typeface="Calibri" pitchFamily="34" charset="0"/>
                <a:cs typeface="Calibri" pitchFamily="34" charset="0"/>
              </a:rPr>
              <a:t>Note:  If your aircraft does not appear in the database, it is not an indication of an unsuccessful AGHME monitoring.  Please contact NAARMO for further assistance.   </a:t>
            </a:r>
          </a:p>
          <a:p>
            <a:pPr marL="285750" indent="-285750">
              <a:spcBef>
                <a:spcPts val="1200"/>
              </a:spcBef>
              <a:buFont typeface="Arial" pitchFamily="34" charset="0"/>
              <a:buChar char="•"/>
              <a:defRPr/>
            </a:pPr>
            <a:endParaRPr lang="en-US" sz="1400" dirty="0">
              <a:solidFill>
                <a:schemeClr val="bg2">
                  <a:lumMod val="50000"/>
                </a:schemeClr>
              </a:solidFill>
              <a:latin typeface="Calibri" pitchFamily="34" charset="0"/>
              <a:ea typeface="ＭＳ Ｐゴシック" pitchFamily="-97" charset="-128"/>
              <a:cs typeface="Calibri" pitchFamily="34" charset="0"/>
            </a:endParaRPr>
          </a:p>
          <a:p>
            <a:pPr>
              <a:spcBef>
                <a:spcPts val="1200"/>
              </a:spcBef>
              <a:defRPr/>
            </a:pPr>
            <a:endParaRPr lang="en-US" sz="1400" dirty="0">
              <a:solidFill>
                <a:schemeClr val="bg2">
                  <a:lumMod val="50000"/>
                </a:schemeClr>
              </a:solidFill>
              <a:latin typeface="Calibri" pitchFamily="34" charset="0"/>
              <a:ea typeface="ＭＳ Ｐゴシック" pitchFamily="-97" charset="-128"/>
              <a:cs typeface="Calibri" pitchFamily="34" charset="0"/>
            </a:endParaRPr>
          </a:p>
          <a:p>
            <a:pPr>
              <a:spcBef>
                <a:spcPts val="1200"/>
              </a:spcBef>
              <a:defRPr/>
            </a:pPr>
            <a:endParaRPr lang="da-DK" sz="1400" dirty="0">
              <a:solidFill>
                <a:schemeClr val="bg2">
                  <a:lumMod val="50000"/>
                </a:schemeClr>
              </a:solidFill>
              <a:latin typeface="Calibri" pitchFamily="34" charset="0"/>
              <a:ea typeface="ＭＳ Ｐゴシック" pitchFamily="-97" charset="-128"/>
              <a:cs typeface="Calibri" pitchFamily="34" charset="0"/>
            </a:endParaRPr>
          </a:p>
        </p:txBody>
      </p:sp>
      <p:sp>
        <p:nvSpPr>
          <p:cNvPr id="23" name="Rektangel 32"/>
          <p:cNvSpPr>
            <a:spLocks noChangeArrowheads="1"/>
          </p:cNvSpPr>
          <p:nvPr/>
        </p:nvSpPr>
        <p:spPr bwMode="auto">
          <a:xfrm>
            <a:off x="609600" y="1066800"/>
            <a:ext cx="4025900" cy="354012"/>
          </a:xfrm>
          <a:prstGeom prst="rect">
            <a:avLst/>
          </a:prstGeom>
          <a:gradFill flip="none" rotWithShape="1">
            <a:gsLst>
              <a:gs pos="0">
                <a:srgbClr val="00B0F0"/>
              </a:gs>
              <a:gs pos="100000">
                <a:srgbClr val="1F88C8"/>
              </a:gs>
            </a:gsLst>
            <a:lin ang="5400000" scaled="1"/>
            <a:tileRect/>
          </a:gradFill>
          <a:ln w="9525">
            <a:solidFill>
              <a:schemeClr val="accent3">
                <a:lumMod val="75000"/>
              </a:schemeClr>
            </a:solidFill>
            <a:miter lim="800000"/>
            <a:headEnd/>
            <a:tailEn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defRPr/>
            </a:pPr>
            <a:endParaRPr lang="da-DK" sz="1600" b="1" kern="0" noProof="1">
              <a:solidFill>
                <a:srgbClr val="FFFFFF"/>
              </a:solidFill>
              <a:latin typeface="Arial" pitchFamily="34" charset="0"/>
              <a:ea typeface="ＭＳ Ｐゴシック" pitchFamily="-97" charset="-128"/>
            </a:endParaRPr>
          </a:p>
        </p:txBody>
      </p:sp>
      <p:sp>
        <p:nvSpPr>
          <p:cNvPr id="24" name="Rectangle 5"/>
          <p:cNvSpPr txBox="1">
            <a:spLocks noChangeArrowheads="1"/>
          </p:cNvSpPr>
          <p:nvPr/>
        </p:nvSpPr>
        <p:spPr bwMode="gray">
          <a:xfrm>
            <a:off x="685800" y="1066800"/>
            <a:ext cx="3352800" cy="354012"/>
          </a:xfrm>
          <a:prstGeom prst="rect">
            <a:avLst/>
          </a:prstGeom>
          <a:noFill/>
          <a:ln w="9525">
            <a:noFill/>
            <a:miter lim="800000"/>
            <a:headEnd/>
            <a:tailEnd/>
          </a:ln>
        </p:spPr>
        <p:txBody>
          <a:bodyPr lIns="0" rIns="0" anchor="ctr"/>
          <a:lstStyle/>
          <a:p>
            <a:pPr defTabSz="914400" eaLnBrk="0" hangingPunct="0">
              <a:lnSpc>
                <a:spcPct val="95000"/>
              </a:lnSpc>
            </a:pPr>
            <a:r>
              <a:rPr lang="en-US" sz="1400" b="1" dirty="0" smtClean="0">
                <a:latin typeface="+mj-lt"/>
              </a:rPr>
              <a:t>Monitoring Requirements - 2 </a:t>
            </a:r>
            <a:endParaRPr lang="en-US" sz="1400" b="1" dirty="0">
              <a:latin typeface="+mj-lt"/>
            </a:endParaRPr>
          </a:p>
        </p:txBody>
      </p:sp>
      <p:pic>
        <p:nvPicPr>
          <p:cNvPr id="13" name="~PP3916.WAV">
            <a:hlinkClick r:id="" action="ppaction://media"/>
          </p:cNvPr>
          <p:cNvPicPr>
            <a:picLocks noRot="1" noChangeAspect="1"/>
          </p:cNvPicPr>
          <p:nvPr>
            <a:wavAudioFile r:embed="rId1" name="~PP3916.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221870390"/>
      </p:ext>
    </p:extLst>
  </p:cSld>
  <p:clrMapOvr>
    <a:masterClrMapping/>
  </p:clrMapOvr>
  <p:transition advTm="315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flipV="1">
            <a:off x="0" y="2366929"/>
            <a:ext cx="9144000" cy="2052671"/>
          </a:xfrm>
          <a:prstGeom prst="rect">
            <a:avLst/>
          </a:prstGeom>
          <a:gradFill rotWithShape="1">
            <a:gsLst>
              <a:gs pos="61000">
                <a:sysClr val="window" lastClr="FFFFFF">
                  <a:alpha val="0"/>
                </a:sysClr>
              </a:gs>
              <a:gs pos="100000">
                <a:sysClr val="window" lastClr="FFFFFF">
                  <a:lumMod val="85000"/>
                </a:sysClr>
              </a:gs>
            </a:gsLst>
            <a:lin ang="16200000" scaled="0"/>
          </a:gradFill>
          <a:ln w="9525" cap="flat" cmpd="sng" algn="ctr">
            <a:noFill/>
            <a:prstDash val="solid"/>
          </a:ln>
          <a:effectLst/>
        </p:spPr>
        <p:txBody>
          <a:bodyPr anchor="ctr"/>
          <a:lstStyle/>
          <a:p>
            <a:pPr algn="ctr" defTabSz="914400" fontAlgn="auto" hangingPunct="1">
              <a:lnSpc>
                <a:spcPct val="100000"/>
              </a:lnSpc>
              <a:spcBef>
                <a:spcPts val="0"/>
              </a:spcBef>
              <a:spcAft>
                <a:spcPts val="0"/>
              </a:spcAft>
              <a:buClrTx/>
              <a:buSzTx/>
              <a:buFontTx/>
              <a:buNone/>
              <a:defRPr/>
            </a:pPr>
            <a:endParaRPr lang="en-US" kern="0">
              <a:solidFill>
                <a:sysClr val="window" lastClr="FFFFFF"/>
              </a:solidFill>
              <a:latin typeface="Calibri"/>
            </a:endParaRPr>
          </a:p>
        </p:txBody>
      </p:sp>
      <p:grpSp>
        <p:nvGrpSpPr>
          <p:cNvPr id="15362" name="Grupper 32"/>
          <p:cNvGrpSpPr>
            <a:grpSpLocks/>
          </p:cNvGrpSpPr>
          <p:nvPr/>
        </p:nvGrpSpPr>
        <p:grpSpPr bwMode="auto">
          <a:xfrm>
            <a:off x="1146175" y="1295401"/>
            <a:ext cx="7235825" cy="1206501"/>
            <a:chOff x="2400934" y="2133600"/>
            <a:chExt cx="5219066" cy="1206273"/>
          </a:xfrm>
          <a:effectLst>
            <a:outerShdw blurRad="50800" dist="38100" dir="2700000" algn="tl" rotWithShape="0">
              <a:prstClr val="black">
                <a:alpha val="40000"/>
              </a:prstClr>
            </a:outerShdw>
          </a:effectLst>
        </p:grpSpPr>
        <p:sp>
          <p:nvSpPr>
            <p:cNvPr id="5" name="Rektangel 24"/>
            <p:cNvSpPr/>
            <p:nvPr/>
          </p:nvSpPr>
          <p:spPr>
            <a:xfrm>
              <a:off x="2400934" y="2133600"/>
              <a:ext cx="5219066" cy="1206273"/>
            </a:xfrm>
            <a:prstGeom prst="rect">
              <a:avLst/>
            </a:prstGeom>
            <a:gradFill flip="none" rotWithShape="1">
              <a:gsLst>
                <a:gs pos="100000">
                  <a:schemeClr val="bg1"/>
                </a:gs>
                <a:gs pos="0">
                  <a:schemeClr val="bg1">
                    <a:lumMod val="95000"/>
                  </a:schemeClr>
                </a:gs>
              </a:gsLst>
              <a:path path="rect">
                <a:fillToRect l="100000" t="100000"/>
              </a:path>
              <a:tileRect r="-100000" b="-100000"/>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dirty="0">
                <a:solidFill>
                  <a:srgbClr val="FFFFFF"/>
                </a:solidFill>
                <a:ea typeface="ＭＳ Ｐゴシック" pitchFamily="-97" charset="-128"/>
              </a:endParaRPr>
            </a:p>
          </p:txBody>
        </p:sp>
        <p:sp>
          <p:nvSpPr>
            <p:cNvPr id="6" name="Tekstboks 26"/>
            <p:cNvSpPr txBox="1">
              <a:spLocks noChangeArrowheads="1"/>
            </p:cNvSpPr>
            <p:nvPr/>
          </p:nvSpPr>
          <p:spPr bwMode="auto">
            <a:xfrm>
              <a:off x="2515255" y="2209786"/>
              <a:ext cx="4974546" cy="953927"/>
            </a:xfrm>
            <a:prstGeom prst="rect">
              <a:avLst/>
            </a:prstGeom>
            <a:noFill/>
            <a:ln w="9525">
              <a:noFill/>
              <a:miter lim="800000"/>
              <a:headEnd/>
              <a:tailEnd/>
            </a:ln>
          </p:spPr>
          <p:txBody>
            <a:bodyPr>
              <a:spAutoFit/>
            </a:bodyPr>
            <a:lstStyle/>
            <a:p>
              <a:pPr>
                <a:defRPr/>
              </a:pPr>
              <a:r>
                <a:rPr lang="en-US" sz="1400" b="1" dirty="0" smtClean="0">
                  <a:solidFill>
                    <a:srgbClr val="0070C0"/>
                  </a:solidFill>
                  <a:latin typeface="Calibri" pitchFamily="34" charset="0"/>
                  <a:cs typeface="Calibri" pitchFamily="34" charset="0"/>
                </a:rPr>
                <a:t>GMS-based Monitoring Unit</a:t>
              </a:r>
            </a:p>
            <a:p>
              <a:pPr>
                <a:defRPr/>
              </a:pPr>
              <a:r>
                <a:rPr lang="en-US" sz="1400" dirty="0" smtClean="0">
                  <a:solidFill>
                    <a:schemeClr val="tx1">
                      <a:lumMod val="65000"/>
                      <a:lumOff val="35000"/>
                    </a:schemeClr>
                  </a:solidFill>
                  <a:latin typeface="Calibri" pitchFamily="34" charset="0"/>
                  <a:cs typeface="Calibri" pitchFamily="34" charset="0"/>
                </a:rPr>
                <a:t>Operators can choose to fly with a portable GPS-based Monitoring Unit (GMU) on their aircraft . </a:t>
              </a:r>
              <a:endParaRPr lang="da-DK" sz="1400" dirty="0" smtClean="0">
                <a:solidFill>
                  <a:schemeClr val="tx1">
                    <a:lumMod val="65000"/>
                    <a:lumOff val="35000"/>
                  </a:schemeClr>
                </a:solidFill>
                <a:latin typeface="Calibri" pitchFamily="34" charset="0"/>
                <a:cs typeface="Calibri" pitchFamily="34" charset="0"/>
              </a:endParaRPr>
            </a:p>
            <a:p>
              <a:pPr>
                <a:defRPr/>
              </a:pPr>
              <a:endParaRPr lang="da-DK" sz="1400" dirty="0">
                <a:solidFill>
                  <a:schemeClr val="tx1">
                    <a:lumMod val="65000"/>
                    <a:lumOff val="35000"/>
                  </a:schemeClr>
                </a:solidFill>
                <a:latin typeface="Calibri" pitchFamily="34" charset="0"/>
                <a:cs typeface="Calibri" pitchFamily="34" charset="0"/>
              </a:endParaRPr>
            </a:p>
          </p:txBody>
        </p:sp>
      </p:grpSp>
      <p:grpSp>
        <p:nvGrpSpPr>
          <p:cNvPr id="15363" name="Grupper 34"/>
          <p:cNvGrpSpPr>
            <a:grpSpLocks/>
          </p:cNvGrpSpPr>
          <p:nvPr/>
        </p:nvGrpSpPr>
        <p:grpSpPr bwMode="auto">
          <a:xfrm>
            <a:off x="1146175" y="2576513"/>
            <a:ext cx="7235825" cy="1206500"/>
            <a:chOff x="2400934" y="3416300"/>
            <a:chExt cx="5219066" cy="1205933"/>
          </a:xfrm>
          <a:effectLst>
            <a:outerShdw blurRad="50800" dist="38100" dir="2700000" algn="tl" rotWithShape="0">
              <a:prstClr val="black">
                <a:alpha val="40000"/>
              </a:prstClr>
            </a:outerShdw>
          </a:effectLst>
        </p:grpSpPr>
        <p:sp>
          <p:nvSpPr>
            <p:cNvPr id="8" name="Rektangel 25"/>
            <p:cNvSpPr/>
            <p:nvPr/>
          </p:nvSpPr>
          <p:spPr>
            <a:xfrm>
              <a:off x="2400934" y="3416300"/>
              <a:ext cx="5219066" cy="1205933"/>
            </a:xfrm>
            <a:prstGeom prst="rect">
              <a:avLst/>
            </a:prstGeom>
            <a:gradFill flip="none" rotWithShape="1">
              <a:gsLst>
                <a:gs pos="100000">
                  <a:schemeClr val="bg1"/>
                </a:gs>
                <a:gs pos="0">
                  <a:schemeClr val="bg1">
                    <a:lumMod val="95000"/>
                  </a:schemeClr>
                </a:gs>
              </a:gsLst>
              <a:path path="rect">
                <a:fillToRect l="100000" t="100000"/>
              </a:path>
              <a:tileRect r="-100000" b="-100000"/>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dirty="0">
                <a:solidFill>
                  <a:srgbClr val="FFFFFF"/>
                </a:solidFill>
                <a:ea typeface="ＭＳ Ｐゴシック" pitchFamily="-97" charset="-128"/>
              </a:endParaRPr>
            </a:p>
          </p:txBody>
        </p:sp>
        <p:sp>
          <p:nvSpPr>
            <p:cNvPr id="9" name="Tekstboks 28"/>
            <p:cNvSpPr txBox="1">
              <a:spLocks noChangeArrowheads="1"/>
            </p:cNvSpPr>
            <p:nvPr/>
          </p:nvSpPr>
          <p:spPr bwMode="auto">
            <a:xfrm>
              <a:off x="2542247" y="3430580"/>
              <a:ext cx="4947554" cy="1169001"/>
            </a:xfrm>
            <a:prstGeom prst="rect">
              <a:avLst/>
            </a:prstGeom>
            <a:noFill/>
            <a:ln w="9525">
              <a:noFill/>
              <a:miter lim="800000"/>
              <a:headEnd/>
              <a:tailEnd/>
            </a:ln>
          </p:spPr>
          <p:txBody>
            <a:bodyPr>
              <a:spAutoFit/>
            </a:bodyPr>
            <a:lstStyle/>
            <a:p>
              <a:pPr>
                <a:defRPr/>
              </a:pPr>
              <a:r>
                <a:rPr lang="en-US" sz="1400" b="1" dirty="0" smtClean="0">
                  <a:solidFill>
                    <a:srgbClr val="0070C0"/>
                  </a:solidFill>
                  <a:latin typeface="Calibri" pitchFamily="34" charset="0"/>
                  <a:cs typeface="Calibri" pitchFamily="34" charset="0"/>
                </a:rPr>
                <a:t>AGHME</a:t>
              </a:r>
            </a:p>
            <a:p>
              <a:pPr>
                <a:defRPr/>
              </a:pPr>
              <a:r>
                <a:rPr lang="en-US" sz="1400" dirty="0" smtClean="0">
                  <a:solidFill>
                    <a:schemeClr val="tx1">
                      <a:lumMod val="65000"/>
                      <a:lumOff val="35000"/>
                    </a:schemeClr>
                  </a:solidFill>
                  <a:latin typeface="Calibri" pitchFamily="34" charset="0"/>
                  <a:cs typeface="Calibri" pitchFamily="34" charset="0"/>
                </a:rPr>
                <a:t>In </a:t>
              </a:r>
              <a:r>
                <a:rPr lang="en-US" sz="1400" dirty="0">
                  <a:solidFill>
                    <a:schemeClr val="tx1">
                      <a:lumMod val="65000"/>
                      <a:lumOff val="35000"/>
                    </a:schemeClr>
                  </a:solidFill>
                  <a:latin typeface="Calibri" pitchFamily="34" charset="0"/>
                  <a:cs typeface="Calibri" pitchFamily="34" charset="0"/>
                </a:rPr>
                <a:t>North America operators may choose to fly over one of the </a:t>
              </a:r>
              <a:r>
                <a:rPr lang="en-US" sz="1400" dirty="0" smtClean="0">
                  <a:solidFill>
                    <a:schemeClr val="tx1">
                      <a:lumMod val="65000"/>
                      <a:lumOff val="35000"/>
                    </a:schemeClr>
                  </a:solidFill>
                  <a:latin typeface="Calibri" pitchFamily="34" charset="0"/>
                  <a:cs typeface="Calibri" pitchFamily="34" charset="0"/>
                </a:rPr>
                <a:t>ground-based </a:t>
              </a:r>
              <a:r>
                <a:rPr lang="en-US" sz="1400" dirty="0">
                  <a:solidFill>
                    <a:schemeClr val="tx1">
                      <a:lumMod val="65000"/>
                      <a:lumOff val="35000"/>
                    </a:schemeClr>
                  </a:solidFill>
                  <a:latin typeface="Calibri" pitchFamily="34" charset="0"/>
                  <a:cs typeface="Calibri" pitchFamily="34" charset="0"/>
                </a:rPr>
                <a:t>height monitoring units in the Aircraft Geometric Height Measurement Element (AGHME) constellation</a:t>
              </a:r>
            </a:p>
            <a:p>
              <a:pPr>
                <a:defRPr/>
              </a:pPr>
              <a:endParaRPr lang="da-DK" sz="1400" dirty="0">
                <a:solidFill>
                  <a:schemeClr val="tx1">
                    <a:lumMod val="65000"/>
                    <a:lumOff val="35000"/>
                  </a:schemeClr>
                </a:solidFill>
                <a:latin typeface="Calibri" pitchFamily="34" charset="0"/>
                <a:cs typeface="Calibri" pitchFamily="34" charset="0"/>
              </a:endParaRPr>
            </a:p>
          </p:txBody>
        </p:sp>
      </p:grpSp>
      <p:grpSp>
        <p:nvGrpSpPr>
          <p:cNvPr id="15364" name="Grupper 35"/>
          <p:cNvGrpSpPr>
            <a:grpSpLocks/>
          </p:cNvGrpSpPr>
          <p:nvPr/>
        </p:nvGrpSpPr>
        <p:grpSpPr bwMode="auto">
          <a:xfrm>
            <a:off x="1146175" y="3873500"/>
            <a:ext cx="7235825" cy="1206500"/>
            <a:chOff x="2400934" y="4711700"/>
            <a:chExt cx="5219066" cy="1205909"/>
          </a:xfrm>
          <a:effectLst>
            <a:outerShdw blurRad="50800" dist="38100" dir="2700000" algn="tl" rotWithShape="0">
              <a:prstClr val="black">
                <a:alpha val="40000"/>
              </a:prstClr>
            </a:outerShdw>
          </a:effectLst>
        </p:grpSpPr>
        <p:sp>
          <p:nvSpPr>
            <p:cNvPr id="11" name="Rektangel 22"/>
            <p:cNvSpPr/>
            <p:nvPr/>
          </p:nvSpPr>
          <p:spPr>
            <a:xfrm>
              <a:off x="2400934" y="4711700"/>
              <a:ext cx="5219066" cy="1205909"/>
            </a:xfrm>
            <a:prstGeom prst="rect">
              <a:avLst/>
            </a:prstGeom>
            <a:gradFill flip="none" rotWithShape="1">
              <a:gsLst>
                <a:gs pos="100000">
                  <a:schemeClr val="bg1"/>
                </a:gs>
                <a:gs pos="0">
                  <a:schemeClr val="bg1">
                    <a:lumMod val="95000"/>
                  </a:schemeClr>
                </a:gs>
              </a:gsLst>
              <a:path path="rect">
                <a:fillToRect l="100000" t="100000"/>
              </a:path>
              <a:tileRect r="-100000" b="-100000"/>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dirty="0">
                <a:solidFill>
                  <a:srgbClr val="FFFFFF"/>
                </a:solidFill>
                <a:ea typeface="ＭＳ Ｐゴシック" pitchFamily="-97" charset="-128"/>
              </a:endParaRPr>
            </a:p>
          </p:txBody>
        </p:sp>
        <p:sp>
          <p:nvSpPr>
            <p:cNvPr id="12" name="Tekstboks 31"/>
            <p:cNvSpPr txBox="1">
              <a:spLocks noChangeArrowheads="1"/>
            </p:cNvSpPr>
            <p:nvPr/>
          </p:nvSpPr>
          <p:spPr bwMode="auto">
            <a:xfrm>
              <a:off x="2542247" y="4724394"/>
              <a:ext cx="4947554" cy="738302"/>
            </a:xfrm>
            <a:prstGeom prst="rect">
              <a:avLst/>
            </a:prstGeom>
            <a:noFill/>
            <a:ln w="9525">
              <a:noFill/>
              <a:miter lim="800000"/>
              <a:headEnd/>
              <a:tailEnd/>
            </a:ln>
          </p:spPr>
          <p:txBody>
            <a:bodyPr>
              <a:spAutoFit/>
            </a:bodyPr>
            <a:lstStyle/>
            <a:p>
              <a:pPr>
                <a:defRPr/>
              </a:pPr>
              <a:r>
                <a:rPr lang="en-US" sz="1400" b="1" dirty="0" smtClean="0">
                  <a:solidFill>
                    <a:srgbClr val="0070C0"/>
                  </a:solidFill>
                  <a:latin typeface="Calibri" pitchFamily="34" charset="0"/>
                  <a:cs typeface="Calibri" pitchFamily="34" charset="0"/>
                </a:rPr>
                <a:t>Ground-based Height Monitoring Units (HMUs)</a:t>
              </a:r>
            </a:p>
            <a:p>
              <a:pPr>
                <a:defRPr/>
              </a:pPr>
              <a:r>
                <a:rPr lang="en-US" sz="1400" dirty="0" smtClean="0">
                  <a:solidFill>
                    <a:schemeClr val="tx1">
                      <a:lumMod val="65000"/>
                      <a:lumOff val="35000"/>
                    </a:schemeClr>
                  </a:solidFill>
                  <a:latin typeface="Calibri" pitchFamily="34" charset="0"/>
                  <a:cs typeface="Calibri" pitchFamily="34" charset="0"/>
                </a:rPr>
                <a:t>Operators </a:t>
              </a:r>
              <a:r>
                <a:rPr lang="en-US" sz="1400" dirty="0">
                  <a:solidFill>
                    <a:schemeClr val="tx1">
                      <a:lumMod val="65000"/>
                      <a:lumOff val="35000"/>
                    </a:schemeClr>
                  </a:solidFill>
                  <a:latin typeface="Calibri" pitchFamily="34" charset="0"/>
                  <a:cs typeface="Calibri" pitchFamily="34" charset="0"/>
                </a:rPr>
                <a:t>may choose to fly over other </a:t>
              </a:r>
              <a:r>
                <a:rPr lang="en-US" sz="1400" dirty="0" smtClean="0">
                  <a:solidFill>
                    <a:schemeClr val="tx1">
                      <a:lumMod val="65000"/>
                      <a:lumOff val="35000"/>
                    </a:schemeClr>
                  </a:solidFill>
                  <a:latin typeface="Calibri" pitchFamily="34" charset="0"/>
                  <a:cs typeface="Calibri" pitchFamily="34" charset="0"/>
                </a:rPr>
                <a:t>ground-based </a:t>
              </a:r>
              <a:r>
                <a:rPr lang="en-US" sz="1400" dirty="0">
                  <a:solidFill>
                    <a:schemeClr val="tx1">
                      <a:lumMod val="65000"/>
                      <a:lumOff val="35000"/>
                    </a:schemeClr>
                  </a:solidFill>
                  <a:latin typeface="Calibri" pitchFamily="34" charset="0"/>
                  <a:cs typeface="Calibri" pitchFamily="34" charset="0"/>
                </a:rPr>
                <a:t>height monitoring units outside of North America (Europe, </a:t>
              </a:r>
              <a:r>
                <a:rPr lang="en-US" sz="1400" dirty="0" err="1">
                  <a:solidFill>
                    <a:schemeClr val="tx1">
                      <a:lumMod val="65000"/>
                      <a:lumOff val="35000"/>
                    </a:schemeClr>
                  </a:solidFill>
                  <a:latin typeface="Calibri" pitchFamily="34" charset="0"/>
                  <a:cs typeface="Calibri" pitchFamily="34" charset="0"/>
                </a:rPr>
                <a:t>Strumble</a:t>
              </a:r>
              <a:r>
                <a:rPr lang="en-US" sz="1400" dirty="0">
                  <a:solidFill>
                    <a:schemeClr val="tx1">
                      <a:lumMod val="65000"/>
                      <a:lumOff val="35000"/>
                    </a:schemeClr>
                  </a:solidFill>
                  <a:latin typeface="Calibri" pitchFamily="34" charset="0"/>
                  <a:cs typeface="Calibri" pitchFamily="34" charset="0"/>
                </a:rPr>
                <a:t>)</a:t>
              </a:r>
            </a:p>
          </p:txBody>
        </p:sp>
      </p:grpSp>
      <p:grpSp>
        <p:nvGrpSpPr>
          <p:cNvPr id="2" name="Group 1"/>
          <p:cNvGrpSpPr/>
          <p:nvPr/>
        </p:nvGrpSpPr>
        <p:grpSpPr>
          <a:xfrm>
            <a:off x="960184" y="1422400"/>
            <a:ext cx="344488" cy="344488"/>
            <a:chOff x="1143000" y="4127500"/>
            <a:chExt cx="344488" cy="344488"/>
          </a:xfrm>
        </p:grpSpPr>
        <p:sp>
          <p:nvSpPr>
            <p:cNvPr id="17" name="Rektangel 26"/>
            <p:cNvSpPr>
              <a:spLocks noChangeArrowheads="1"/>
            </p:cNvSpPr>
            <p:nvPr/>
          </p:nvSpPr>
          <p:spPr bwMode="auto">
            <a:xfrm>
              <a:off x="1143000" y="4127500"/>
              <a:ext cx="344488" cy="344488"/>
            </a:xfrm>
            <a:prstGeom prst="rect">
              <a:avLst/>
            </a:prstGeom>
            <a:gradFill rotWithShape="1">
              <a:gsLst>
                <a:gs pos="0">
                  <a:srgbClr val="00B0F0"/>
                </a:gs>
                <a:gs pos="100000">
                  <a:srgbClr val="1F88C8"/>
                </a:gs>
              </a:gsLst>
              <a:lin ang="16200000"/>
            </a:gradFill>
            <a:ln w="9525">
              <a:solidFill>
                <a:schemeClr val="accent3">
                  <a:lumMod val="75000"/>
                </a:schemeClr>
              </a:solidFill>
              <a:miter lim="800000"/>
              <a:headEnd/>
              <a:tailEnd/>
            </a:ln>
            <a:effectLst>
              <a:outerShdw blurRad="63500" dist="23000" dir="5400000" rotWithShape="0">
                <a:srgbClr val="000000">
                  <a:alpha val="34999"/>
                </a:srgbClr>
              </a:outerShdw>
            </a:effectLst>
          </p:spPr>
          <p:txBody>
            <a:bodyPr anchor="ctr"/>
            <a:lstStyle/>
            <a:p>
              <a:pPr indent="-342900" algn="ctr" fontAlgn="auto">
                <a:spcBef>
                  <a:spcPts val="0"/>
                </a:spcBef>
                <a:spcAft>
                  <a:spcPts val="0"/>
                </a:spcAft>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sp>
          <p:nvSpPr>
            <p:cNvPr id="18" name="Tekstboks 72"/>
            <p:cNvSpPr txBox="1">
              <a:spLocks noChangeArrowheads="1"/>
            </p:cNvSpPr>
            <p:nvPr/>
          </p:nvSpPr>
          <p:spPr bwMode="auto">
            <a:xfrm>
              <a:off x="1157288" y="4157663"/>
              <a:ext cx="322262" cy="27781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&gt;</a:t>
              </a:r>
            </a:p>
          </p:txBody>
        </p:sp>
      </p:grpSp>
      <p:sp>
        <p:nvSpPr>
          <p:cNvPr id="21" name="Rektangel 26"/>
          <p:cNvSpPr>
            <a:spLocks noChangeArrowheads="1"/>
          </p:cNvSpPr>
          <p:nvPr/>
        </p:nvSpPr>
        <p:spPr bwMode="auto">
          <a:xfrm>
            <a:off x="973931" y="2703512"/>
            <a:ext cx="344488" cy="344488"/>
          </a:xfrm>
          <a:prstGeom prst="rect">
            <a:avLst/>
          </a:prstGeom>
          <a:gradFill rotWithShape="1">
            <a:gsLst>
              <a:gs pos="0">
                <a:srgbClr val="00B0F0"/>
              </a:gs>
              <a:gs pos="100000">
                <a:srgbClr val="1F88C8"/>
              </a:gs>
            </a:gsLst>
            <a:lin ang="16200000"/>
          </a:gradFill>
          <a:ln w="9525">
            <a:solidFill>
              <a:schemeClr val="accent3">
                <a:lumMod val="75000"/>
              </a:schemeClr>
            </a:solidFill>
            <a:miter lim="800000"/>
            <a:headEnd/>
            <a:tailEnd/>
          </a:ln>
          <a:effectLst>
            <a:outerShdw blurRad="63500" dist="23000" dir="5400000" rotWithShape="0">
              <a:srgbClr val="000000">
                <a:alpha val="34999"/>
              </a:srgbClr>
            </a:outerShdw>
          </a:effectLst>
        </p:spPr>
        <p:txBody>
          <a:bodyPr anchor="ctr"/>
          <a:lstStyle/>
          <a:p>
            <a:pPr indent="-342900" algn="ctr" fontAlgn="auto">
              <a:spcBef>
                <a:spcPts val="0"/>
              </a:spcBef>
              <a:spcAft>
                <a:spcPts val="0"/>
              </a:spcAft>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sp>
        <p:nvSpPr>
          <p:cNvPr id="22" name="Tekstboks 72"/>
          <p:cNvSpPr txBox="1">
            <a:spLocks noChangeArrowheads="1"/>
          </p:cNvSpPr>
          <p:nvPr/>
        </p:nvSpPr>
        <p:spPr bwMode="auto">
          <a:xfrm>
            <a:off x="988219" y="2733675"/>
            <a:ext cx="322262" cy="27781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&gt;</a:t>
            </a:r>
          </a:p>
        </p:txBody>
      </p:sp>
      <p:sp>
        <p:nvSpPr>
          <p:cNvPr id="24" name="Rektangel 26"/>
          <p:cNvSpPr>
            <a:spLocks noChangeArrowheads="1"/>
          </p:cNvSpPr>
          <p:nvPr/>
        </p:nvSpPr>
        <p:spPr bwMode="auto">
          <a:xfrm>
            <a:off x="988219" y="3998912"/>
            <a:ext cx="344488" cy="344488"/>
          </a:xfrm>
          <a:prstGeom prst="rect">
            <a:avLst/>
          </a:prstGeom>
          <a:gradFill rotWithShape="1">
            <a:gsLst>
              <a:gs pos="0">
                <a:srgbClr val="00B0F0"/>
              </a:gs>
              <a:gs pos="100000">
                <a:srgbClr val="1F88C8"/>
              </a:gs>
            </a:gsLst>
            <a:lin ang="16200000"/>
          </a:gradFill>
          <a:ln w="9525">
            <a:solidFill>
              <a:schemeClr val="accent3">
                <a:lumMod val="75000"/>
              </a:schemeClr>
            </a:solidFill>
            <a:miter lim="800000"/>
            <a:headEnd/>
            <a:tailEnd/>
          </a:ln>
          <a:effectLst>
            <a:outerShdw blurRad="63500" dist="23000" dir="5400000" rotWithShape="0">
              <a:srgbClr val="000000">
                <a:alpha val="34999"/>
              </a:srgbClr>
            </a:outerShdw>
          </a:effectLst>
        </p:spPr>
        <p:txBody>
          <a:bodyPr anchor="ctr"/>
          <a:lstStyle/>
          <a:p>
            <a:pPr indent="-342900" algn="ctr" fontAlgn="auto">
              <a:spcBef>
                <a:spcPts val="0"/>
              </a:spcBef>
              <a:spcAft>
                <a:spcPts val="0"/>
              </a:spcAft>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sp>
        <p:nvSpPr>
          <p:cNvPr id="25" name="Tekstboks 72"/>
          <p:cNvSpPr txBox="1">
            <a:spLocks noChangeArrowheads="1"/>
          </p:cNvSpPr>
          <p:nvPr/>
        </p:nvSpPr>
        <p:spPr bwMode="auto">
          <a:xfrm>
            <a:off x="1002507" y="4029075"/>
            <a:ext cx="322262" cy="27781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&gt;</a:t>
            </a:r>
          </a:p>
        </p:txBody>
      </p:sp>
      <p:sp>
        <p:nvSpPr>
          <p:cNvPr id="27" name="Title 1"/>
          <p:cNvSpPr txBox="1">
            <a:spLocks/>
          </p:cNvSpPr>
          <p:nvPr/>
        </p:nvSpPr>
        <p:spPr bwMode="auto">
          <a:xfrm>
            <a:off x="0" y="228600"/>
            <a:ext cx="9144000" cy="64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600" b="1">
                <a:solidFill>
                  <a:srgbClr val="1D2F68"/>
                </a:solidFill>
                <a:latin typeface="+mj-lt"/>
                <a:ea typeface="+mj-ea"/>
                <a:cs typeface="+mj-cs"/>
              </a:defRPr>
            </a:lvl1pPr>
            <a:lvl2pPr algn="l" rtl="0" eaLnBrk="0" fontAlgn="base" hangingPunct="0">
              <a:spcBef>
                <a:spcPct val="0"/>
              </a:spcBef>
              <a:spcAft>
                <a:spcPct val="0"/>
              </a:spcAft>
              <a:defRPr sz="2400" b="1">
                <a:solidFill>
                  <a:srgbClr val="1D2F68"/>
                </a:solidFill>
                <a:latin typeface="Arial" charset="0"/>
              </a:defRPr>
            </a:lvl2pPr>
            <a:lvl3pPr algn="l" rtl="0" eaLnBrk="0" fontAlgn="base" hangingPunct="0">
              <a:spcBef>
                <a:spcPct val="0"/>
              </a:spcBef>
              <a:spcAft>
                <a:spcPct val="0"/>
              </a:spcAft>
              <a:defRPr sz="2400" b="1">
                <a:solidFill>
                  <a:srgbClr val="1D2F68"/>
                </a:solidFill>
                <a:latin typeface="Arial" charset="0"/>
              </a:defRPr>
            </a:lvl3pPr>
            <a:lvl4pPr algn="l" rtl="0" eaLnBrk="0" fontAlgn="base" hangingPunct="0">
              <a:spcBef>
                <a:spcPct val="0"/>
              </a:spcBef>
              <a:spcAft>
                <a:spcPct val="0"/>
              </a:spcAft>
              <a:defRPr sz="2400" b="1">
                <a:solidFill>
                  <a:srgbClr val="1D2F68"/>
                </a:solidFill>
                <a:latin typeface="Arial" charset="0"/>
              </a:defRPr>
            </a:lvl4pPr>
            <a:lvl5pPr algn="l" rtl="0" eaLnBrk="0" fontAlgn="base" hangingPunct="0">
              <a:spcBef>
                <a:spcPct val="0"/>
              </a:spcBef>
              <a:spcAft>
                <a:spcPct val="0"/>
              </a:spcAft>
              <a:defRPr sz="2400" b="1">
                <a:solidFill>
                  <a:srgbClr val="1D2F68"/>
                </a:solidFill>
                <a:latin typeface="Arial" charset="0"/>
              </a:defRPr>
            </a:lvl5pPr>
            <a:lvl6pPr marL="457200" algn="l" rtl="0" fontAlgn="base">
              <a:spcBef>
                <a:spcPct val="0"/>
              </a:spcBef>
              <a:spcAft>
                <a:spcPct val="0"/>
              </a:spcAft>
              <a:defRPr sz="2400" b="1">
                <a:solidFill>
                  <a:srgbClr val="1D2F68"/>
                </a:solidFill>
                <a:latin typeface="Arial" charset="0"/>
              </a:defRPr>
            </a:lvl6pPr>
            <a:lvl7pPr marL="914400" algn="l" rtl="0" fontAlgn="base">
              <a:spcBef>
                <a:spcPct val="0"/>
              </a:spcBef>
              <a:spcAft>
                <a:spcPct val="0"/>
              </a:spcAft>
              <a:defRPr sz="2400" b="1">
                <a:solidFill>
                  <a:srgbClr val="1D2F68"/>
                </a:solidFill>
                <a:latin typeface="Arial" charset="0"/>
              </a:defRPr>
            </a:lvl7pPr>
            <a:lvl8pPr marL="1371600" algn="l" rtl="0" fontAlgn="base">
              <a:spcBef>
                <a:spcPct val="0"/>
              </a:spcBef>
              <a:spcAft>
                <a:spcPct val="0"/>
              </a:spcAft>
              <a:defRPr sz="2400" b="1">
                <a:solidFill>
                  <a:srgbClr val="1D2F68"/>
                </a:solidFill>
                <a:latin typeface="Arial" charset="0"/>
              </a:defRPr>
            </a:lvl8pPr>
            <a:lvl9pPr marL="1828800" algn="l" rtl="0" fontAlgn="base">
              <a:spcBef>
                <a:spcPct val="0"/>
              </a:spcBef>
              <a:spcAft>
                <a:spcPct val="0"/>
              </a:spcAft>
              <a:defRPr sz="2400" b="1">
                <a:solidFill>
                  <a:srgbClr val="1D2F68"/>
                </a:solidFill>
                <a:latin typeface="Arial" charset="0"/>
              </a:defRPr>
            </a:lvl9pPr>
          </a:lstStyle>
          <a:p>
            <a:r>
              <a:rPr lang="en-US" sz="2600" dirty="0" smtClean="0"/>
              <a:t>Options for Participating in Monitoring Programs</a:t>
            </a:r>
            <a:endParaRPr lang="en-US" sz="2600" dirty="0"/>
          </a:p>
        </p:txBody>
      </p:sp>
      <p:sp>
        <p:nvSpPr>
          <p:cNvPr id="26" name="TextBox 6"/>
          <p:cNvSpPr txBox="1">
            <a:spLocks noChangeArrowheads="1"/>
          </p:cNvSpPr>
          <p:nvPr/>
        </p:nvSpPr>
        <p:spPr bwMode="auto">
          <a:xfrm>
            <a:off x="609600" y="5285601"/>
            <a:ext cx="8305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200">
                <a:solidFill>
                  <a:schemeClr val="bg1"/>
                </a:solidFill>
                <a:latin typeface="Times New Roman" pitchFamily="18" charset="0"/>
              </a:defRPr>
            </a:lvl1pPr>
            <a:lvl2pPr marL="742950" indent="-285750" eaLnBrk="0" hangingPunct="0">
              <a:defRPr sz="2200">
                <a:solidFill>
                  <a:schemeClr val="bg1"/>
                </a:solidFill>
                <a:latin typeface="Times New Roman" pitchFamily="18" charset="0"/>
              </a:defRPr>
            </a:lvl2pPr>
            <a:lvl3pPr marL="1143000" indent="-228600" eaLnBrk="0" hangingPunct="0">
              <a:defRPr sz="2200">
                <a:solidFill>
                  <a:schemeClr val="bg1"/>
                </a:solidFill>
                <a:latin typeface="Times New Roman" pitchFamily="18" charset="0"/>
              </a:defRPr>
            </a:lvl3pPr>
            <a:lvl4pPr marL="1600200" indent="-228600" eaLnBrk="0" hangingPunct="0">
              <a:defRPr sz="2200">
                <a:solidFill>
                  <a:schemeClr val="bg1"/>
                </a:solidFill>
                <a:latin typeface="Times New Roman" pitchFamily="18" charset="0"/>
              </a:defRPr>
            </a:lvl4pPr>
            <a:lvl5pPr marL="2057400" indent="-228600" eaLnBrk="0" hangingPunct="0">
              <a:defRPr sz="2200">
                <a:solidFill>
                  <a:schemeClr val="bg1"/>
                </a:solidFill>
                <a:latin typeface="Times New Roman" pitchFamily="18" charset="0"/>
              </a:defRPr>
            </a:lvl5pPr>
            <a:lvl6pPr marL="2514600" indent="-228600" eaLnBrk="0" fontAlgn="base" hangingPunct="0">
              <a:spcBef>
                <a:spcPct val="0"/>
              </a:spcBef>
              <a:spcAft>
                <a:spcPct val="0"/>
              </a:spcAft>
              <a:defRPr sz="2200">
                <a:solidFill>
                  <a:schemeClr val="bg1"/>
                </a:solidFill>
                <a:latin typeface="Times New Roman" pitchFamily="18" charset="0"/>
              </a:defRPr>
            </a:lvl6pPr>
            <a:lvl7pPr marL="2971800" indent="-228600" eaLnBrk="0" fontAlgn="base" hangingPunct="0">
              <a:spcBef>
                <a:spcPct val="0"/>
              </a:spcBef>
              <a:spcAft>
                <a:spcPct val="0"/>
              </a:spcAft>
              <a:defRPr sz="2200">
                <a:solidFill>
                  <a:schemeClr val="bg1"/>
                </a:solidFill>
                <a:latin typeface="Times New Roman" pitchFamily="18" charset="0"/>
              </a:defRPr>
            </a:lvl7pPr>
            <a:lvl8pPr marL="3429000" indent="-228600" eaLnBrk="0" fontAlgn="base" hangingPunct="0">
              <a:spcBef>
                <a:spcPct val="0"/>
              </a:spcBef>
              <a:spcAft>
                <a:spcPct val="0"/>
              </a:spcAft>
              <a:defRPr sz="2200">
                <a:solidFill>
                  <a:schemeClr val="bg1"/>
                </a:solidFill>
                <a:latin typeface="Times New Roman" pitchFamily="18" charset="0"/>
              </a:defRPr>
            </a:lvl8pPr>
            <a:lvl9pPr marL="3886200" indent="-228600" eaLnBrk="0" fontAlgn="base" hangingPunct="0">
              <a:spcBef>
                <a:spcPct val="0"/>
              </a:spcBef>
              <a:spcAft>
                <a:spcPct val="0"/>
              </a:spcAft>
              <a:defRPr sz="2200">
                <a:solidFill>
                  <a:schemeClr val="bg1"/>
                </a:solidFill>
                <a:latin typeface="Times New Roman" pitchFamily="18" charset="0"/>
              </a:defRPr>
            </a:lvl9pPr>
          </a:lstStyle>
          <a:p>
            <a:pPr algn="ctr" eaLnBrk="1" hangingPunct="1"/>
            <a:r>
              <a:rPr lang="en-US" sz="1200" dirty="0">
                <a:solidFill>
                  <a:schemeClr val="tx1">
                    <a:lumMod val="65000"/>
                    <a:lumOff val="35000"/>
                  </a:schemeClr>
                </a:solidFill>
                <a:latin typeface="Calibri" pitchFamily="34" charset="0"/>
                <a:cs typeface="Calibri" pitchFamily="34" charset="0"/>
              </a:rPr>
              <a:t>Note:  For international operators, the selected monitoring method should be approved by their respective State authority.</a:t>
            </a:r>
          </a:p>
        </p:txBody>
      </p:sp>
      <p:pic>
        <p:nvPicPr>
          <p:cNvPr id="29" name="~PP3395.WAV">
            <a:hlinkClick r:id="" action="ppaction://media"/>
          </p:cNvPr>
          <p:cNvPicPr>
            <a:picLocks noRot="1" noChangeAspect="1"/>
          </p:cNvPicPr>
          <p:nvPr>
            <a:wavAudioFile r:embed="rId1" name="~PP3395.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1606098114"/>
      </p:ext>
    </p:extLst>
  </p:cSld>
  <p:clrMapOvr>
    <a:masterClrMapping/>
  </p:clrMapOvr>
  <p:transition advTm="30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flipV="1">
            <a:off x="0" y="2366929"/>
            <a:ext cx="9144000" cy="2052671"/>
          </a:xfrm>
          <a:prstGeom prst="rect">
            <a:avLst/>
          </a:prstGeom>
          <a:gradFill rotWithShape="1">
            <a:gsLst>
              <a:gs pos="61000">
                <a:sysClr val="window" lastClr="FFFFFF">
                  <a:alpha val="0"/>
                </a:sysClr>
              </a:gs>
              <a:gs pos="100000">
                <a:sysClr val="window" lastClr="FFFFFF">
                  <a:lumMod val="85000"/>
                </a:sysClr>
              </a:gs>
            </a:gsLst>
            <a:lin ang="16200000" scaled="0"/>
          </a:gradFill>
          <a:ln w="9525" cap="flat" cmpd="sng" algn="ctr">
            <a:noFill/>
            <a:prstDash val="solid"/>
          </a:ln>
          <a:effectLst/>
        </p:spPr>
        <p:txBody>
          <a:bodyPr anchor="ctr"/>
          <a:lstStyle/>
          <a:p>
            <a:pPr algn="ctr" defTabSz="914400" fontAlgn="auto" hangingPunct="1">
              <a:lnSpc>
                <a:spcPct val="100000"/>
              </a:lnSpc>
              <a:spcBef>
                <a:spcPts val="0"/>
              </a:spcBef>
              <a:spcAft>
                <a:spcPts val="0"/>
              </a:spcAft>
              <a:buClrTx/>
              <a:buSzTx/>
              <a:buFontTx/>
              <a:buNone/>
              <a:defRPr/>
            </a:pPr>
            <a:endParaRPr lang="en-US" kern="0">
              <a:solidFill>
                <a:sysClr val="window" lastClr="FFFFFF"/>
              </a:solidFill>
              <a:latin typeface="Calibri"/>
            </a:endParaRPr>
          </a:p>
        </p:txBody>
      </p:sp>
      <p:grpSp>
        <p:nvGrpSpPr>
          <p:cNvPr id="15362" name="Grupper 32"/>
          <p:cNvGrpSpPr>
            <a:grpSpLocks/>
          </p:cNvGrpSpPr>
          <p:nvPr/>
        </p:nvGrpSpPr>
        <p:grpSpPr bwMode="auto">
          <a:xfrm>
            <a:off x="795591" y="914400"/>
            <a:ext cx="7815008" cy="1206500"/>
            <a:chOff x="2400934" y="2133600"/>
            <a:chExt cx="5219066" cy="1206273"/>
          </a:xfrm>
          <a:effectLst>
            <a:outerShdw blurRad="50800" dist="38100" dir="2700000" algn="tl" rotWithShape="0">
              <a:prstClr val="black">
                <a:alpha val="40000"/>
              </a:prstClr>
            </a:outerShdw>
          </a:effectLst>
        </p:grpSpPr>
        <p:sp>
          <p:nvSpPr>
            <p:cNvPr id="5" name="Rektangel 24"/>
            <p:cNvSpPr/>
            <p:nvPr/>
          </p:nvSpPr>
          <p:spPr>
            <a:xfrm>
              <a:off x="2400934" y="2133600"/>
              <a:ext cx="5219066" cy="1206273"/>
            </a:xfrm>
            <a:prstGeom prst="rect">
              <a:avLst/>
            </a:prstGeom>
            <a:gradFill flip="none" rotWithShape="1">
              <a:gsLst>
                <a:gs pos="100000">
                  <a:schemeClr val="bg1"/>
                </a:gs>
                <a:gs pos="0">
                  <a:schemeClr val="bg1">
                    <a:lumMod val="95000"/>
                  </a:schemeClr>
                </a:gs>
              </a:gsLst>
              <a:path path="rect">
                <a:fillToRect l="100000" t="100000"/>
              </a:path>
              <a:tileRect r="-100000" b="-100000"/>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dirty="0">
                <a:solidFill>
                  <a:srgbClr val="FFFFFF"/>
                </a:solidFill>
                <a:ea typeface="ＭＳ Ｐゴシック" pitchFamily="-97" charset="-128"/>
              </a:endParaRPr>
            </a:p>
          </p:txBody>
        </p:sp>
        <p:sp>
          <p:nvSpPr>
            <p:cNvPr id="6" name="Tekstboks 26"/>
            <p:cNvSpPr txBox="1">
              <a:spLocks noChangeArrowheads="1"/>
            </p:cNvSpPr>
            <p:nvPr/>
          </p:nvSpPr>
          <p:spPr bwMode="auto">
            <a:xfrm>
              <a:off x="2515255" y="2209786"/>
              <a:ext cx="5091005" cy="1066758"/>
            </a:xfrm>
            <a:prstGeom prst="rect">
              <a:avLst/>
            </a:prstGeom>
            <a:noFill/>
            <a:ln w="9525">
              <a:noFill/>
              <a:miter lim="800000"/>
              <a:headEnd/>
              <a:tailEnd/>
            </a:ln>
          </p:spPr>
          <p:txBody>
            <a:bodyPr wrap="square">
              <a:spAutoFit/>
            </a:bodyPr>
            <a:lstStyle/>
            <a:p>
              <a:pPr>
                <a:lnSpc>
                  <a:spcPts val="1440"/>
                </a:lnSpc>
                <a:spcBef>
                  <a:spcPts val="600"/>
                </a:spcBef>
                <a:defRPr/>
              </a:pPr>
              <a:r>
                <a:rPr lang="en-US" sz="1200" b="1" dirty="0">
                  <a:solidFill>
                    <a:srgbClr val="0070C0"/>
                  </a:solidFill>
                  <a:latin typeface="Calibri" pitchFamily="34" charset="0"/>
                  <a:ea typeface="ＭＳ Ｐゴシック" pitchFamily="-97" charset="-128"/>
                  <a:cs typeface="Calibri" pitchFamily="34" charset="0"/>
                </a:rPr>
                <a:t>Question:  Documents and </a:t>
              </a:r>
              <a:r>
                <a:rPr lang="en-US" sz="1200" b="1" dirty="0" smtClean="0">
                  <a:solidFill>
                    <a:srgbClr val="0070C0"/>
                  </a:solidFill>
                  <a:latin typeface="Calibri" pitchFamily="34" charset="0"/>
                  <a:ea typeface="ＭＳ Ｐゴシック" pitchFamily="-97" charset="-128"/>
                  <a:cs typeface="Calibri" pitchFamily="34" charset="0"/>
                </a:rPr>
                <a:t>Guidance - Where </a:t>
              </a:r>
              <a:r>
                <a:rPr lang="en-US" sz="1200" b="1" dirty="0">
                  <a:solidFill>
                    <a:srgbClr val="0070C0"/>
                  </a:solidFill>
                  <a:latin typeface="Calibri" pitchFamily="34" charset="0"/>
                  <a:ea typeface="ＭＳ Ｐゴシック" pitchFamily="-97" charset="-128"/>
                  <a:cs typeface="Calibri" pitchFamily="34" charset="0"/>
                </a:rPr>
                <a:t>can documents explaining monitoring systems, operator requirements and procedures be found</a:t>
              </a:r>
              <a:r>
                <a:rPr lang="en-US" sz="1200" b="1" dirty="0" smtClean="0">
                  <a:solidFill>
                    <a:srgbClr val="0070C0"/>
                  </a:solidFill>
                  <a:latin typeface="Calibri" pitchFamily="34" charset="0"/>
                  <a:ea typeface="ＭＳ Ｐゴシック" pitchFamily="-97" charset="-128"/>
                  <a:cs typeface="Calibri" pitchFamily="34" charset="0"/>
                </a:rPr>
                <a:t>?</a:t>
              </a:r>
            </a:p>
            <a:p>
              <a:pPr>
                <a:lnSpc>
                  <a:spcPts val="1440"/>
                </a:lnSpc>
                <a:spcBef>
                  <a:spcPts val="600"/>
                </a:spcBef>
                <a:defRPr/>
              </a:pPr>
              <a:r>
                <a:rPr lang="en-US" sz="1200" u="sng" dirty="0" smtClean="0">
                  <a:solidFill>
                    <a:schemeClr val="tx1">
                      <a:lumMod val="65000"/>
                      <a:lumOff val="35000"/>
                    </a:schemeClr>
                  </a:solidFill>
                  <a:latin typeface="Calibri" pitchFamily="34" charset="0"/>
                  <a:ea typeface="ＭＳ Ｐゴシック" pitchFamily="-97" charset="-128"/>
                  <a:cs typeface="Calibri" pitchFamily="34" charset="0"/>
                </a:rPr>
                <a:t>All</a:t>
              </a:r>
              <a:r>
                <a:rPr lang="en-US" sz="1200" dirty="0" smtClean="0">
                  <a:solidFill>
                    <a:schemeClr val="tx1">
                      <a:lumMod val="65000"/>
                      <a:lumOff val="35000"/>
                    </a:schemeClr>
                  </a:solidFill>
                  <a:latin typeface="Calibri" pitchFamily="34" charset="0"/>
                  <a:ea typeface="ＭＳ Ｐゴシック" pitchFamily="-97" charset="-128"/>
                  <a:cs typeface="Calibri" pitchFamily="34" charset="0"/>
                </a:rPr>
                <a:t> </a:t>
              </a:r>
              <a:r>
                <a:rPr lang="en-US" sz="1200" dirty="0">
                  <a:solidFill>
                    <a:schemeClr val="tx1">
                      <a:lumMod val="65000"/>
                      <a:lumOff val="35000"/>
                    </a:schemeClr>
                  </a:solidFill>
                  <a:latin typeface="Calibri" pitchFamily="34" charset="0"/>
                  <a:ea typeface="ＭＳ Ｐゴシック" pitchFamily="-97" charset="-128"/>
                  <a:cs typeface="Calibri" pitchFamily="34" charset="0"/>
                </a:rPr>
                <a:t>of the documents referred to in this list of Monitoring FAQ’s are posted on the RVSM Documentation Webpage in the “Monitoring Requirements and Procedures” section</a:t>
              </a:r>
              <a:r>
                <a:rPr lang="en-US" sz="1200" dirty="0" smtClean="0">
                  <a:solidFill>
                    <a:schemeClr val="tx1">
                      <a:lumMod val="65000"/>
                      <a:lumOff val="35000"/>
                    </a:schemeClr>
                  </a:solidFill>
                  <a:latin typeface="Calibri" pitchFamily="34" charset="0"/>
                  <a:ea typeface="ＭＳ Ｐゴシック" pitchFamily="-97" charset="-128"/>
                  <a:cs typeface="Calibri" pitchFamily="34" charset="0"/>
                </a:rPr>
                <a:t>.</a:t>
              </a:r>
              <a:endParaRPr lang="en-US" sz="1200" b="1" dirty="0">
                <a:solidFill>
                  <a:schemeClr val="tx1">
                    <a:lumMod val="65000"/>
                    <a:lumOff val="35000"/>
                  </a:schemeClr>
                </a:solidFill>
                <a:latin typeface="Calibri" pitchFamily="34" charset="0"/>
                <a:ea typeface="ＭＳ Ｐゴシック" pitchFamily="-97" charset="-128"/>
                <a:cs typeface="Calibri" pitchFamily="34" charset="0"/>
              </a:endParaRPr>
            </a:p>
            <a:p>
              <a:pPr>
                <a:lnSpc>
                  <a:spcPts val="1440"/>
                </a:lnSpc>
                <a:defRPr/>
              </a:pPr>
              <a:endParaRPr lang="da-DK" sz="1200" dirty="0">
                <a:solidFill>
                  <a:srgbClr val="171717"/>
                </a:solidFill>
                <a:latin typeface="Calibri" pitchFamily="34" charset="0"/>
                <a:cs typeface="Calibri" pitchFamily="34" charset="0"/>
              </a:endParaRPr>
            </a:p>
          </p:txBody>
        </p:sp>
      </p:grpSp>
      <p:grpSp>
        <p:nvGrpSpPr>
          <p:cNvPr id="2" name="Group 1"/>
          <p:cNvGrpSpPr/>
          <p:nvPr/>
        </p:nvGrpSpPr>
        <p:grpSpPr>
          <a:xfrm>
            <a:off x="609600" y="1041399"/>
            <a:ext cx="381910" cy="344488"/>
            <a:chOff x="1143000" y="4127500"/>
            <a:chExt cx="381910" cy="344488"/>
          </a:xfrm>
        </p:grpSpPr>
        <p:sp>
          <p:nvSpPr>
            <p:cNvPr id="17" name="Rektangel 26"/>
            <p:cNvSpPr>
              <a:spLocks noChangeArrowheads="1"/>
            </p:cNvSpPr>
            <p:nvPr/>
          </p:nvSpPr>
          <p:spPr bwMode="auto">
            <a:xfrm>
              <a:off x="1143000" y="4127500"/>
              <a:ext cx="344488" cy="344488"/>
            </a:xfrm>
            <a:prstGeom prst="rect">
              <a:avLst/>
            </a:prstGeom>
            <a:gradFill rotWithShape="1">
              <a:gsLst>
                <a:gs pos="0">
                  <a:srgbClr val="00B0F0"/>
                </a:gs>
                <a:gs pos="100000">
                  <a:srgbClr val="1F88C8"/>
                </a:gs>
              </a:gsLst>
              <a:lin ang="16200000"/>
            </a:gradFill>
            <a:ln w="9525">
              <a:solidFill>
                <a:schemeClr val="accent3">
                  <a:lumMod val="75000"/>
                </a:schemeClr>
              </a:solidFill>
              <a:miter lim="800000"/>
              <a:headEnd/>
              <a:tailEnd/>
            </a:ln>
            <a:effectLst>
              <a:outerShdw blurRad="63500" dist="23000" dir="5400000" rotWithShape="0">
                <a:srgbClr val="000000">
                  <a:alpha val="34999"/>
                </a:srgbClr>
              </a:outerShdw>
            </a:effectLst>
          </p:spPr>
          <p:txBody>
            <a:bodyPr anchor="ctr"/>
            <a:lstStyle/>
            <a:p>
              <a:pPr indent="-342900" algn="ctr" fontAlgn="auto">
                <a:spcBef>
                  <a:spcPts val="0"/>
                </a:spcBef>
                <a:spcAft>
                  <a:spcPts val="0"/>
                </a:spcAft>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sp>
          <p:nvSpPr>
            <p:cNvPr id="18" name="Tekstboks 72"/>
            <p:cNvSpPr txBox="1">
              <a:spLocks noChangeArrowheads="1"/>
            </p:cNvSpPr>
            <p:nvPr/>
          </p:nvSpPr>
          <p:spPr bwMode="auto">
            <a:xfrm>
              <a:off x="1157287" y="4157663"/>
              <a:ext cx="367623" cy="276999"/>
            </a:xfrm>
            <a:prstGeom prst="rect">
              <a:avLst/>
            </a:prstGeom>
            <a:noFill/>
            <a:ln w="9525">
              <a:noFill/>
              <a:miter lim="800000"/>
              <a:headEnd/>
              <a:tailEnd/>
            </a:ln>
            <a:effectLst>
              <a:outerShdw blurRad="63500" algn="tl" rotWithShape="0">
                <a:srgbClr val="000000">
                  <a:alpha val="74998"/>
                </a:srgbClr>
              </a:outerShdw>
            </a:effectLst>
          </p:spPr>
          <p:txBody>
            <a:bodyPr wrap="square">
              <a:spAutoFit/>
            </a:bodyPr>
            <a:lstStyle/>
            <a:p>
              <a:pPr algn="ctr">
                <a:defRPr/>
              </a:pPr>
              <a:r>
                <a:rPr lang="da-DK" sz="1200" dirty="0" smtClean="0">
                  <a:latin typeface="Arial" pitchFamily="34" charset="0"/>
                  <a:ea typeface="ＭＳ Ｐゴシック" pitchFamily="-97" charset="-128"/>
                </a:rPr>
                <a:t>Q:</a:t>
              </a:r>
              <a:endParaRPr lang="da-DK" sz="1200" dirty="0">
                <a:latin typeface="Arial" pitchFamily="34" charset="0"/>
                <a:ea typeface="ＭＳ Ｐゴシック" pitchFamily="-97" charset="-128"/>
              </a:endParaRPr>
            </a:p>
          </p:txBody>
        </p:sp>
      </p:grpSp>
      <p:sp>
        <p:nvSpPr>
          <p:cNvPr id="27" name="Title 1"/>
          <p:cNvSpPr txBox="1">
            <a:spLocks/>
          </p:cNvSpPr>
          <p:nvPr/>
        </p:nvSpPr>
        <p:spPr bwMode="auto">
          <a:xfrm>
            <a:off x="-10633" y="228600"/>
            <a:ext cx="9144000" cy="64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600" b="1">
                <a:solidFill>
                  <a:srgbClr val="1D2F68"/>
                </a:solidFill>
                <a:latin typeface="+mj-lt"/>
                <a:ea typeface="+mj-ea"/>
                <a:cs typeface="+mj-cs"/>
              </a:defRPr>
            </a:lvl1pPr>
            <a:lvl2pPr algn="l" rtl="0" eaLnBrk="0" fontAlgn="base" hangingPunct="0">
              <a:spcBef>
                <a:spcPct val="0"/>
              </a:spcBef>
              <a:spcAft>
                <a:spcPct val="0"/>
              </a:spcAft>
              <a:defRPr sz="2400" b="1">
                <a:solidFill>
                  <a:srgbClr val="1D2F68"/>
                </a:solidFill>
                <a:latin typeface="Arial" charset="0"/>
              </a:defRPr>
            </a:lvl2pPr>
            <a:lvl3pPr algn="l" rtl="0" eaLnBrk="0" fontAlgn="base" hangingPunct="0">
              <a:spcBef>
                <a:spcPct val="0"/>
              </a:spcBef>
              <a:spcAft>
                <a:spcPct val="0"/>
              </a:spcAft>
              <a:defRPr sz="2400" b="1">
                <a:solidFill>
                  <a:srgbClr val="1D2F68"/>
                </a:solidFill>
                <a:latin typeface="Arial" charset="0"/>
              </a:defRPr>
            </a:lvl3pPr>
            <a:lvl4pPr algn="l" rtl="0" eaLnBrk="0" fontAlgn="base" hangingPunct="0">
              <a:spcBef>
                <a:spcPct val="0"/>
              </a:spcBef>
              <a:spcAft>
                <a:spcPct val="0"/>
              </a:spcAft>
              <a:defRPr sz="2400" b="1">
                <a:solidFill>
                  <a:srgbClr val="1D2F68"/>
                </a:solidFill>
                <a:latin typeface="Arial" charset="0"/>
              </a:defRPr>
            </a:lvl4pPr>
            <a:lvl5pPr algn="l" rtl="0" eaLnBrk="0" fontAlgn="base" hangingPunct="0">
              <a:spcBef>
                <a:spcPct val="0"/>
              </a:spcBef>
              <a:spcAft>
                <a:spcPct val="0"/>
              </a:spcAft>
              <a:defRPr sz="2400" b="1">
                <a:solidFill>
                  <a:srgbClr val="1D2F68"/>
                </a:solidFill>
                <a:latin typeface="Arial" charset="0"/>
              </a:defRPr>
            </a:lvl5pPr>
            <a:lvl6pPr marL="457200" algn="l" rtl="0" fontAlgn="base">
              <a:spcBef>
                <a:spcPct val="0"/>
              </a:spcBef>
              <a:spcAft>
                <a:spcPct val="0"/>
              </a:spcAft>
              <a:defRPr sz="2400" b="1">
                <a:solidFill>
                  <a:srgbClr val="1D2F68"/>
                </a:solidFill>
                <a:latin typeface="Arial" charset="0"/>
              </a:defRPr>
            </a:lvl6pPr>
            <a:lvl7pPr marL="914400" algn="l" rtl="0" fontAlgn="base">
              <a:spcBef>
                <a:spcPct val="0"/>
              </a:spcBef>
              <a:spcAft>
                <a:spcPct val="0"/>
              </a:spcAft>
              <a:defRPr sz="2400" b="1">
                <a:solidFill>
                  <a:srgbClr val="1D2F68"/>
                </a:solidFill>
                <a:latin typeface="Arial" charset="0"/>
              </a:defRPr>
            </a:lvl7pPr>
            <a:lvl8pPr marL="1371600" algn="l" rtl="0" fontAlgn="base">
              <a:spcBef>
                <a:spcPct val="0"/>
              </a:spcBef>
              <a:spcAft>
                <a:spcPct val="0"/>
              </a:spcAft>
              <a:defRPr sz="2400" b="1">
                <a:solidFill>
                  <a:srgbClr val="1D2F68"/>
                </a:solidFill>
                <a:latin typeface="Arial" charset="0"/>
              </a:defRPr>
            </a:lvl8pPr>
            <a:lvl9pPr marL="1828800" algn="l" rtl="0" fontAlgn="base">
              <a:spcBef>
                <a:spcPct val="0"/>
              </a:spcBef>
              <a:spcAft>
                <a:spcPct val="0"/>
              </a:spcAft>
              <a:defRPr sz="2400" b="1">
                <a:solidFill>
                  <a:srgbClr val="1D2F68"/>
                </a:solidFill>
                <a:latin typeface="Arial" charset="0"/>
              </a:defRPr>
            </a:lvl9pPr>
          </a:lstStyle>
          <a:p>
            <a:r>
              <a:rPr lang="en-US" sz="2600" dirty="0" smtClean="0"/>
              <a:t>Frequently Asked Questions</a:t>
            </a:r>
            <a:endParaRPr lang="en-US" sz="2600" dirty="0"/>
          </a:p>
        </p:txBody>
      </p:sp>
      <p:grpSp>
        <p:nvGrpSpPr>
          <p:cNvPr id="29" name="Grupper 32"/>
          <p:cNvGrpSpPr>
            <a:grpSpLocks/>
          </p:cNvGrpSpPr>
          <p:nvPr/>
        </p:nvGrpSpPr>
        <p:grpSpPr bwMode="auto">
          <a:xfrm>
            <a:off x="795590" y="2222499"/>
            <a:ext cx="7815009" cy="1309995"/>
            <a:chOff x="2400934" y="2133600"/>
            <a:chExt cx="5219066" cy="1309749"/>
          </a:xfrm>
          <a:effectLst>
            <a:outerShdw blurRad="50800" dist="38100" dir="2700000" algn="tl" rotWithShape="0">
              <a:prstClr val="black">
                <a:alpha val="40000"/>
              </a:prstClr>
            </a:outerShdw>
          </a:effectLst>
        </p:grpSpPr>
        <p:sp>
          <p:nvSpPr>
            <p:cNvPr id="30" name="Rektangel 24"/>
            <p:cNvSpPr/>
            <p:nvPr/>
          </p:nvSpPr>
          <p:spPr>
            <a:xfrm>
              <a:off x="2400934" y="2133600"/>
              <a:ext cx="5219066" cy="1206273"/>
            </a:xfrm>
            <a:prstGeom prst="rect">
              <a:avLst/>
            </a:prstGeom>
            <a:gradFill flip="none" rotWithShape="1">
              <a:gsLst>
                <a:gs pos="100000">
                  <a:schemeClr val="bg1"/>
                </a:gs>
                <a:gs pos="0">
                  <a:schemeClr val="bg1">
                    <a:lumMod val="95000"/>
                  </a:schemeClr>
                </a:gs>
              </a:gsLst>
              <a:path path="rect">
                <a:fillToRect l="100000" t="100000"/>
              </a:path>
              <a:tileRect r="-100000" b="-100000"/>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dirty="0">
                <a:solidFill>
                  <a:srgbClr val="FFFFFF"/>
                </a:solidFill>
                <a:ea typeface="ＭＳ Ｐゴシック" pitchFamily="-97" charset="-128"/>
              </a:endParaRPr>
            </a:p>
          </p:txBody>
        </p:sp>
        <p:sp>
          <p:nvSpPr>
            <p:cNvPr id="31" name="Tekstboks 26"/>
            <p:cNvSpPr txBox="1">
              <a:spLocks noChangeArrowheads="1"/>
            </p:cNvSpPr>
            <p:nvPr/>
          </p:nvSpPr>
          <p:spPr bwMode="auto">
            <a:xfrm>
              <a:off x="2515255" y="2197089"/>
              <a:ext cx="5091005" cy="1246260"/>
            </a:xfrm>
            <a:prstGeom prst="rect">
              <a:avLst/>
            </a:prstGeom>
            <a:noFill/>
            <a:ln w="9525">
              <a:noFill/>
              <a:miter lim="800000"/>
              <a:headEnd/>
              <a:tailEnd/>
            </a:ln>
          </p:spPr>
          <p:txBody>
            <a:bodyPr wrap="square">
              <a:spAutoFit/>
            </a:bodyPr>
            <a:lstStyle/>
            <a:p>
              <a:pPr>
                <a:lnSpc>
                  <a:spcPts val="1440"/>
                </a:lnSpc>
                <a:spcBef>
                  <a:spcPts val="600"/>
                </a:spcBef>
                <a:defRPr/>
              </a:pPr>
              <a:r>
                <a:rPr lang="en-US" sz="1200" b="1" dirty="0">
                  <a:solidFill>
                    <a:srgbClr val="0070C0"/>
                  </a:solidFill>
                  <a:latin typeface="Calibri" pitchFamily="34" charset="0"/>
                  <a:ea typeface="ＭＳ Ｐゴシック" pitchFamily="-97" charset="-128"/>
                  <a:cs typeface="Calibri" pitchFamily="34" charset="0"/>
                </a:rPr>
                <a:t>Question: Number of Aircraft to be </a:t>
              </a:r>
              <a:r>
                <a:rPr lang="en-US" sz="1200" b="1" dirty="0" smtClean="0">
                  <a:solidFill>
                    <a:srgbClr val="0070C0"/>
                  </a:solidFill>
                  <a:latin typeface="Calibri" pitchFamily="34" charset="0"/>
                  <a:ea typeface="ＭＳ Ｐゴシック" pitchFamily="-97" charset="-128"/>
                  <a:cs typeface="Calibri" pitchFamily="34" charset="0"/>
                </a:rPr>
                <a:t>Monitored - How </a:t>
              </a:r>
              <a:r>
                <a:rPr lang="en-US" sz="1200" b="1" dirty="0">
                  <a:solidFill>
                    <a:srgbClr val="0070C0"/>
                  </a:solidFill>
                  <a:latin typeface="Calibri" pitchFamily="34" charset="0"/>
                  <a:ea typeface="ＭＳ Ｐゴシック" pitchFamily="-97" charset="-128"/>
                  <a:cs typeface="Calibri" pitchFamily="34" charset="0"/>
                </a:rPr>
                <a:t>many aircraft from an operator’s fleet are required to be monitored? </a:t>
              </a:r>
              <a:endParaRPr lang="en-US" sz="1200" b="1" dirty="0" smtClean="0">
                <a:solidFill>
                  <a:srgbClr val="0070C0"/>
                </a:solidFill>
                <a:latin typeface="Calibri" pitchFamily="34" charset="0"/>
                <a:ea typeface="ＭＳ Ｐゴシック" pitchFamily="-97" charset="-128"/>
                <a:cs typeface="Calibri" pitchFamily="34" charset="0"/>
              </a:endParaRPr>
            </a:p>
            <a:p>
              <a:pPr>
                <a:lnSpc>
                  <a:spcPts val="1440"/>
                </a:lnSpc>
                <a:spcBef>
                  <a:spcPts val="600"/>
                </a:spcBef>
                <a:defRPr/>
              </a:pPr>
              <a:r>
                <a:rPr lang="en-US" sz="1200" dirty="0">
                  <a:solidFill>
                    <a:schemeClr val="tx1">
                      <a:lumMod val="65000"/>
                      <a:lumOff val="35000"/>
                    </a:schemeClr>
                  </a:solidFill>
                  <a:latin typeface="Calibri" pitchFamily="34" charset="0"/>
                  <a:ea typeface="ＭＳ Ｐゴシック" pitchFamily="-97" charset="-128"/>
                  <a:cs typeface="Calibri" pitchFamily="34" charset="0"/>
                </a:rPr>
                <a:t>In general, operators are only required to have a portion of their fleets monitored.  Monitoring requirements are published in the North American Minimum Monitoring Requirements Charts posted under “Monitoring Requirements and Procedures”. </a:t>
              </a:r>
            </a:p>
            <a:p>
              <a:pPr>
                <a:lnSpc>
                  <a:spcPts val="1440"/>
                </a:lnSpc>
                <a:defRPr/>
              </a:pPr>
              <a:endParaRPr lang="da-DK" sz="1200" dirty="0">
                <a:solidFill>
                  <a:srgbClr val="171717"/>
                </a:solidFill>
                <a:latin typeface="Calibri" pitchFamily="34" charset="0"/>
                <a:cs typeface="Calibri" pitchFamily="34" charset="0"/>
              </a:endParaRPr>
            </a:p>
          </p:txBody>
        </p:sp>
      </p:grpSp>
      <p:grpSp>
        <p:nvGrpSpPr>
          <p:cNvPr id="33" name="Group 32"/>
          <p:cNvGrpSpPr/>
          <p:nvPr/>
        </p:nvGrpSpPr>
        <p:grpSpPr>
          <a:xfrm>
            <a:off x="609600" y="2349499"/>
            <a:ext cx="381910" cy="344488"/>
            <a:chOff x="1143000" y="4127500"/>
            <a:chExt cx="381910" cy="344488"/>
          </a:xfrm>
        </p:grpSpPr>
        <p:sp>
          <p:nvSpPr>
            <p:cNvPr id="34" name="Rektangel 26"/>
            <p:cNvSpPr>
              <a:spLocks noChangeArrowheads="1"/>
            </p:cNvSpPr>
            <p:nvPr/>
          </p:nvSpPr>
          <p:spPr bwMode="auto">
            <a:xfrm>
              <a:off x="1143000" y="4127500"/>
              <a:ext cx="344488" cy="344488"/>
            </a:xfrm>
            <a:prstGeom prst="rect">
              <a:avLst/>
            </a:prstGeom>
            <a:gradFill rotWithShape="1">
              <a:gsLst>
                <a:gs pos="0">
                  <a:srgbClr val="00B0F0"/>
                </a:gs>
                <a:gs pos="100000">
                  <a:srgbClr val="1F88C8"/>
                </a:gs>
              </a:gsLst>
              <a:lin ang="16200000"/>
            </a:gradFill>
            <a:ln w="9525">
              <a:solidFill>
                <a:schemeClr val="accent3">
                  <a:lumMod val="75000"/>
                </a:schemeClr>
              </a:solidFill>
              <a:miter lim="800000"/>
              <a:headEnd/>
              <a:tailEnd/>
            </a:ln>
            <a:effectLst>
              <a:outerShdw blurRad="63500" dist="23000" dir="5400000" rotWithShape="0">
                <a:srgbClr val="000000">
                  <a:alpha val="34999"/>
                </a:srgbClr>
              </a:outerShdw>
            </a:effectLst>
          </p:spPr>
          <p:txBody>
            <a:bodyPr anchor="ctr"/>
            <a:lstStyle/>
            <a:p>
              <a:pPr indent="-342900" algn="ctr" fontAlgn="auto">
                <a:spcBef>
                  <a:spcPts val="0"/>
                </a:spcBef>
                <a:spcAft>
                  <a:spcPts val="0"/>
                </a:spcAft>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sp>
          <p:nvSpPr>
            <p:cNvPr id="35" name="Tekstboks 72"/>
            <p:cNvSpPr txBox="1">
              <a:spLocks noChangeArrowheads="1"/>
            </p:cNvSpPr>
            <p:nvPr/>
          </p:nvSpPr>
          <p:spPr bwMode="auto">
            <a:xfrm>
              <a:off x="1157287" y="4157663"/>
              <a:ext cx="367623" cy="276999"/>
            </a:xfrm>
            <a:prstGeom prst="rect">
              <a:avLst/>
            </a:prstGeom>
            <a:noFill/>
            <a:ln w="9525">
              <a:noFill/>
              <a:miter lim="800000"/>
              <a:headEnd/>
              <a:tailEnd/>
            </a:ln>
            <a:effectLst>
              <a:outerShdw blurRad="63500" algn="tl" rotWithShape="0">
                <a:srgbClr val="000000">
                  <a:alpha val="74998"/>
                </a:srgbClr>
              </a:outerShdw>
            </a:effectLst>
          </p:spPr>
          <p:txBody>
            <a:bodyPr wrap="square">
              <a:spAutoFit/>
            </a:bodyPr>
            <a:lstStyle/>
            <a:p>
              <a:pPr algn="ctr">
                <a:defRPr/>
              </a:pPr>
              <a:r>
                <a:rPr lang="da-DK" sz="1200" dirty="0" smtClean="0">
                  <a:latin typeface="Arial" pitchFamily="34" charset="0"/>
                  <a:ea typeface="ＭＳ Ｐゴシック" pitchFamily="-97" charset="-128"/>
                </a:rPr>
                <a:t>Q:</a:t>
              </a:r>
              <a:endParaRPr lang="da-DK" sz="1200" dirty="0">
                <a:latin typeface="Arial" pitchFamily="34" charset="0"/>
                <a:ea typeface="ＭＳ Ｐゴシック" pitchFamily="-97" charset="-128"/>
              </a:endParaRPr>
            </a:p>
          </p:txBody>
        </p:sp>
      </p:grpSp>
      <p:grpSp>
        <p:nvGrpSpPr>
          <p:cNvPr id="36" name="Grupper 32"/>
          <p:cNvGrpSpPr>
            <a:grpSpLocks/>
          </p:cNvGrpSpPr>
          <p:nvPr/>
        </p:nvGrpSpPr>
        <p:grpSpPr bwMode="auto">
          <a:xfrm>
            <a:off x="795591" y="3505201"/>
            <a:ext cx="7815008" cy="1206500"/>
            <a:chOff x="2400934" y="2133600"/>
            <a:chExt cx="5219066" cy="1206273"/>
          </a:xfrm>
          <a:effectLst>
            <a:outerShdw blurRad="50800" dist="38100" dir="2700000" algn="tl" rotWithShape="0">
              <a:prstClr val="black">
                <a:alpha val="40000"/>
              </a:prstClr>
            </a:outerShdw>
          </a:effectLst>
        </p:grpSpPr>
        <p:sp>
          <p:nvSpPr>
            <p:cNvPr id="37" name="Rektangel 24"/>
            <p:cNvSpPr/>
            <p:nvPr/>
          </p:nvSpPr>
          <p:spPr>
            <a:xfrm>
              <a:off x="2400934" y="2133600"/>
              <a:ext cx="5219066" cy="1206273"/>
            </a:xfrm>
            <a:prstGeom prst="rect">
              <a:avLst/>
            </a:prstGeom>
            <a:gradFill flip="none" rotWithShape="1">
              <a:gsLst>
                <a:gs pos="100000">
                  <a:schemeClr val="bg1"/>
                </a:gs>
                <a:gs pos="0">
                  <a:schemeClr val="bg1">
                    <a:lumMod val="95000"/>
                  </a:schemeClr>
                </a:gs>
              </a:gsLst>
              <a:path path="rect">
                <a:fillToRect l="100000" t="100000"/>
              </a:path>
              <a:tileRect r="-100000" b="-100000"/>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dirty="0">
                <a:solidFill>
                  <a:srgbClr val="FFFFFF"/>
                </a:solidFill>
                <a:ea typeface="ＭＳ Ｐゴシック" pitchFamily="-97" charset="-128"/>
              </a:endParaRPr>
            </a:p>
          </p:txBody>
        </p:sp>
        <p:sp>
          <p:nvSpPr>
            <p:cNvPr id="38" name="Tekstboks 26"/>
            <p:cNvSpPr txBox="1">
              <a:spLocks noChangeArrowheads="1"/>
            </p:cNvSpPr>
            <p:nvPr/>
          </p:nvSpPr>
          <p:spPr bwMode="auto">
            <a:xfrm>
              <a:off x="2515255" y="2209785"/>
              <a:ext cx="5091005" cy="887255"/>
            </a:xfrm>
            <a:prstGeom prst="rect">
              <a:avLst/>
            </a:prstGeom>
            <a:noFill/>
            <a:ln w="9525">
              <a:noFill/>
              <a:miter lim="800000"/>
              <a:headEnd/>
              <a:tailEnd/>
            </a:ln>
          </p:spPr>
          <p:txBody>
            <a:bodyPr wrap="square">
              <a:spAutoFit/>
            </a:bodyPr>
            <a:lstStyle/>
            <a:p>
              <a:pPr>
                <a:lnSpc>
                  <a:spcPts val="1440"/>
                </a:lnSpc>
                <a:spcBef>
                  <a:spcPts val="600"/>
                </a:spcBef>
                <a:defRPr/>
              </a:pPr>
              <a:r>
                <a:rPr lang="en-US" sz="1200" b="1" dirty="0">
                  <a:solidFill>
                    <a:srgbClr val="0070C0"/>
                  </a:solidFill>
                  <a:latin typeface="Calibri" pitchFamily="34" charset="0"/>
                  <a:ea typeface="ＭＳ Ｐゴシック" pitchFamily="-97" charset="-128"/>
                  <a:cs typeface="Calibri" pitchFamily="34" charset="0"/>
                </a:rPr>
                <a:t>Question:  Monitoring </a:t>
              </a:r>
              <a:r>
                <a:rPr lang="en-US" sz="1200" b="1" dirty="0" smtClean="0">
                  <a:solidFill>
                    <a:srgbClr val="0070C0"/>
                  </a:solidFill>
                  <a:latin typeface="Calibri" pitchFamily="34" charset="0"/>
                  <a:ea typeface="ＭＳ Ｐゴシック" pitchFamily="-97" charset="-128"/>
                  <a:cs typeface="Calibri" pitchFamily="34" charset="0"/>
                </a:rPr>
                <a:t>Groups - What </a:t>
              </a:r>
              <a:r>
                <a:rPr lang="en-US" sz="1200" b="1" dirty="0">
                  <a:solidFill>
                    <a:srgbClr val="0070C0"/>
                  </a:solidFill>
                  <a:latin typeface="Calibri" pitchFamily="34" charset="0"/>
                  <a:ea typeface="ＭＳ Ｐゴシック" pitchFamily="-97" charset="-128"/>
                  <a:cs typeface="Calibri" pitchFamily="34" charset="0"/>
                </a:rPr>
                <a:t>are monitoring groups and where are they listed? </a:t>
              </a:r>
              <a:endParaRPr lang="en-US" sz="1200" b="1" dirty="0" smtClean="0">
                <a:solidFill>
                  <a:srgbClr val="0070C0"/>
                </a:solidFill>
                <a:latin typeface="Calibri" pitchFamily="34" charset="0"/>
                <a:ea typeface="ＭＳ Ｐゴシック" pitchFamily="-97" charset="-128"/>
                <a:cs typeface="Calibri" pitchFamily="34" charset="0"/>
              </a:endParaRPr>
            </a:p>
            <a:p>
              <a:pPr>
                <a:lnSpc>
                  <a:spcPts val="1440"/>
                </a:lnSpc>
                <a:spcBef>
                  <a:spcPts val="600"/>
                </a:spcBef>
                <a:defRPr/>
              </a:pPr>
              <a:r>
                <a:rPr lang="en-US" sz="1200" dirty="0">
                  <a:solidFill>
                    <a:schemeClr val="tx1">
                      <a:lumMod val="65000"/>
                      <a:lumOff val="35000"/>
                    </a:schemeClr>
                  </a:solidFill>
                  <a:latin typeface="Calibri" pitchFamily="34" charset="0"/>
                  <a:ea typeface="ＭＳ Ｐゴシック" pitchFamily="-97" charset="-128"/>
                  <a:cs typeface="Calibri" pitchFamily="34" charset="0"/>
                </a:rPr>
                <a:t>Monitoring groups are listed on the Minimum Monitoring Requirements charts.  For monitoring purposes, aircraft types can be placed in a single monitoring group.  For example, the A319, A320 and A321 are categorized as a single monitoring group. </a:t>
              </a:r>
            </a:p>
          </p:txBody>
        </p:sp>
      </p:grpSp>
      <p:grpSp>
        <p:nvGrpSpPr>
          <p:cNvPr id="40" name="Group 39"/>
          <p:cNvGrpSpPr/>
          <p:nvPr/>
        </p:nvGrpSpPr>
        <p:grpSpPr>
          <a:xfrm>
            <a:off x="609600" y="3632200"/>
            <a:ext cx="381910" cy="344488"/>
            <a:chOff x="1143000" y="4127500"/>
            <a:chExt cx="381910" cy="344488"/>
          </a:xfrm>
        </p:grpSpPr>
        <p:sp>
          <p:nvSpPr>
            <p:cNvPr id="41" name="Rektangel 26"/>
            <p:cNvSpPr>
              <a:spLocks noChangeArrowheads="1"/>
            </p:cNvSpPr>
            <p:nvPr/>
          </p:nvSpPr>
          <p:spPr bwMode="auto">
            <a:xfrm>
              <a:off x="1143000" y="4127500"/>
              <a:ext cx="344488" cy="344488"/>
            </a:xfrm>
            <a:prstGeom prst="rect">
              <a:avLst/>
            </a:prstGeom>
            <a:gradFill rotWithShape="1">
              <a:gsLst>
                <a:gs pos="0">
                  <a:srgbClr val="00B0F0"/>
                </a:gs>
                <a:gs pos="100000">
                  <a:srgbClr val="1F88C8"/>
                </a:gs>
              </a:gsLst>
              <a:lin ang="16200000"/>
            </a:gradFill>
            <a:ln w="9525">
              <a:solidFill>
                <a:schemeClr val="accent3">
                  <a:lumMod val="75000"/>
                </a:schemeClr>
              </a:solidFill>
              <a:miter lim="800000"/>
              <a:headEnd/>
              <a:tailEnd/>
            </a:ln>
            <a:effectLst>
              <a:outerShdw blurRad="63500" dist="23000" dir="5400000" rotWithShape="0">
                <a:srgbClr val="000000">
                  <a:alpha val="34999"/>
                </a:srgbClr>
              </a:outerShdw>
            </a:effectLst>
          </p:spPr>
          <p:txBody>
            <a:bodyPr anchor="ctr"/>
            <a:lstStyle/>
            <a:p>
              <a:pPr indent="-342900" algn="ctr" fontAlgn="auto">
                <a:spcBef>
                  <a:spcPts val="0"/>
                </a:spcBef>
                <a:spcAft>
                  <a:spcPts val="0"/>
                </a:spcAft>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sp>
          <p:nvSpPr>
            <p:cNvPr id="42" name="Tekstboks 72"/>
            <p:cNvSpPr txBox="1">
              <a:spLocks noChangeArrowheads="1"/>
            </p:cNvSpPr>
            <p:nvPr/>
          </p:nvSpPr>
          <p:spPr bwMode="auto">
            <a:xfrm>
              <a:off x="1157287" y="4157663"/>
              <a:ext cx="367623" cy="276999"/>
            </a:xfrm>
            <a:prstGeom prst="rect">
              <a:avLst/>
            </a:prstGeom>
            <a:noFill/>
            <a:ln w="9525">
              <a:noFill/>
              <a:miter lim="800000"/>
              <a:headEnd/>
              <a:tailEnd/>
            </a:ln>
            <a:effectLst>
              <a:outerShdw blurRad="63500" algn="tl" rotWithShape="0">
                <a:srgbClr val="000000">
                  <a:alpha val="74998"/>
                </a:srgbClr>
              </a:outerShdw>
            </a:effectLst>
          </p:spPr>
          <p:txBody>
            <a:bodyPr wrap="square">
              <a:spAutoFit/>
            </a:bodyPr>
            <a:lstStyle/>
            <a:p>
              <a:pPr algn="ctr">
                <a:defRPr/>
              </a:pPr>
              <a:r>
                <a:rPr lang="da-DK" sz="1200" dirty="0" smtClean="0">
                  <a:latin typeface="Arial" pitchFamily="34" charset="0"/>
                  <a:ea typeface="ＭＳ Ｐゴシック" pitchFamily="-97" charset="-128"/>
                </a:rPr>
                <a:t>Q:</a:t>
              </a:r>
              <a:endParaRPr lang="da-DK" sz="1200" dirty="0">
                <a:latin typeface="Arial" pitchFamily="34" charset="0"/>
                <a:ea typeface="ＭＳ Ｐゴシック" pitchFamily="-97" charset="-128"/>
              </a:endParaRPr>
            </a:p>
          </p:txBody>
        </p:sp>
      </p:grpSp>
      <p:grpSp>
        <p:nvGrpSpPr>
          <p:cNvPr id="43" name="Grupper 32"/>
          <p:cNvGrpSpPr>
            <a:grpSpLocks/>
          </p:cNvGrpSpPr>
          <p:nvPr/>
        </p:nvGrpSpPr>
        <p:grpSpPr bwMode="auto">
          <a:xfrm>
            <a:off x="795590" y="4800599"/>
            <a:ext cx="7815009" cy="1194392"/>
            <a:chOff x="2400934" y="2133601"/>
            <a:chExt cx="5219066" cy="1194168"/>
          </a:xfrm>
          <a:effectLst>
            <a:outerShdw blurRad="50800" dist="38100" dir="2700000" algn="tl" rotWithShape="0">
              <a:prstClr val="black">
                <a:alpha val="40000"/>
              </a:prstClr>
            </a:outerShdw>
          </a:effectLst>
        </p:grpSpPr>
        <p:sp>
          <p:nvSpPr>
            <p:cNvPr id="44" name="Rektangel 24"/>
            <p:cNvSpPr/>
            <p:nvPr/>
          </p:nvSpPr>
          <p:spPr>
            <a:xfrm>
              <a:off x="2400934" y="2133601"/>
              <a:ext cx="5219066" cy="1194168"/>
            </a:xfrm>
            <a:prstGeom prst="rect">
              <a:avLst/>
            </a:prstGeom>
            <a:gradFill flip="none" rotWithShape="1">
              <a:gsLst>
                <a:gs pos="100000">
                  <a:schemeClr val="bg1"/>
                </a:gs>
                <a:gs pos="0">
                  <a:schemeClr val="bg1">
                    <a:lumMod val="95000"/>
                  </a:schemeClr>
                </a:gs>
              </a:gsLst>
              <a:path path="rect">
                <a:fillToRect l="100000" t="100000"/>
              </a:path>
              <a:tileRect r="-100000" b="-100000"/>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dirty="0">
                <a:solidFill>
                  <a:srgbClr val="FFFFFF"/>
                </a:solidFill>
                <a:ea typeface="ＭＳ Ｐゴシック" pitchFamily="-97" charset="-128"/>
              </a:endParaRPr>
            </a:p>
          </p:txBody>
        </p:sp>
        <p:sp>
          <p:nvSpPr>
            <p:cNvPr id="45" name="Tekstboks 26"/>
            <p:cNvSpPr txBox="1">
              <a:spLocks noChangeArrowheads="1"/>
            </p:cNvSpPr>
            <p:nvPr/>
          </p:nvSpPr>
          <p:spPr bwMode="auto">
            <a:xfrm>
              <a:off x="2515255" y="2209787"/>
              <a:ext cx="5091005" cy="1066759"/>
            </a:xfrm>
            <a:prstGeom prst="rect">
              <a:avLst/>
            </a:prstGeom>
            <a:noFill/>
            <a:ln w="9525">
              <a:noFill/>
              <a:miter lim="800000"/>
              <a:headEnd/>
              <a:tailEnd/>
            </a:ln>
          </p:spPr>
          <p:txBody>
            <a:bodyPr wrap="square">
              <a:spAutoFit/>
            </a:bodyPr>
            <a:lstStyle/>
            <a:p>
              <a:pPr>
                <a:lnSpc>
                  <a:spcPts val="1440"/>
                </a:lnSpc>
                <a:spcBef>
                  <a:spcPts val="600"/>
                </a:spcBef>
                <a:defRPr/>
              </a:pPr>
              <a:r>
                <a:rPr lang="en-US" sz="1200" b="1" dirty="0">
                  <a:solidFill>
                    <a:srgbClr val="0070C0"/>
                  </a:solidFill>
                  <a:latin typeface="Calibri" pitchFamily="34" charset="0"/>
                  <a:ea typeface="ＭＳ Ｐゴシック" pitchFamily="-97" charset="-128"/>
                  <a:cs typeface="Calibri" pitchFamily="34" charset="0"/>
                </a:rPr>
                <a:t>Question:  1000 hour </a:t>
              </a:r>
              <a:r>
                <a:rPr lang="en-US" sz="1200" b="1" dirty="0" smtClean="0">
                  <a:solidFill>
                    <a:srgbClr val="0070C0"/>
                  </a:solidFill>
                  <a:latin typeface="Calibri" pitchFamily="34" charset="0"/>
                  <a:ea typeface="ＭＳ Ｐゴシック" pitchFamily="-97" charset="-128"/>
                  <a:cs typeface="Calibri" pitchFamily="34" charset="0"/>
                </a:rPr>
                <a:t>Requirement - If </a:t>
              </a:r>
              <a:r>
                <a:rPr lang="en-US" sz="1200" b="1" dirty="0">
                  <a:solidFill>
                    <a:srgbClr val="0070C0"/>
                  </a:solidFill>
                  <a:latin typeface="Calibri" pitchFamily="34" charset="0"/>
                  <a:ea typeface="ＭＳ Ｐゴシック" pitchFamily="-97" charset="-128"/>
                  <a:cs typeface="Calibri" pitchFamily="34" charset="0"/>
                </a:rPr>
                <a:t>I fly my RVSM approved aircraft less than 1000 flight hours in 2 years.  Am I required to have it </a:t>
              </a:r>
              <a:r>
                <a:rPr lang="en-US" sz="1200" b="1">
                  <a:solidFill>
                    <a:srgbClr val="0070C0"/>
                  </a:solidFill>
                  <a:latin typeface="Calibri" pitchFamily="34" charset="0"/>
                  <a:ea typeface="ＭＳ Ｐゴシック" pitchFamily="-97" charset="-128"/>
                  <a:cs typeface="Calibri" pitchFamily="34" charset="0"/>
                </a:rPr>
                <a:t>monitored </a:t>
              </a:r>
              <a:r>
                <a:rPr lang="en-US" sz="1200" b="1" smtClean="0">
                  <a:solidFill>
                    <a:srgbClr val="0070C0"/>
                  </a:solidFill>
                  <a:latin typeface="Calibri" pitchFamily="34" charset="0"/>
                  <a:ea typeface="ＭＳ Ｐゴシック" pitchFamily="-97" charset="-128"/>
                  <a:cs typeface="Calibri" pitchFamily="34" charset="0"/>
                </a:rPr>
                <a:t>within </a:t>
              </a:r>
              <a:r>
                <a:rPr lang="en-US" sz="1200" b="1" dirty="0">
                  <a:solidFill>
                    <a:srgbClr val="0070C0"/>
                  </a:solidFill>
                  <a:latin typeface="Calibri" pitchFamily="34" charset="0"/>
                  <a:ea typeface="ＭＳ Ｐゴシック" pitchFamily="-97" charset="-128"/>
                  <a:cs typeface="Calibri" pitchFamily="34" charset="0"/>
                </a:rPr>
                <a:t>the 2 year period. </a:t>
              </a:r>
              <a:endParaRPr lang="en-US" sz="1200" b="1" dirty="0" smtClean="0">
                <a:solidFill>
                  <a:srgbClr val="0070C0"/>
                </a:solidFill>
                <a:latin typeface="Calibri" pitchFamily="34" charset="0"/>
                <a:ea typeface="ＭＳ Ｐゴシック" pitchFamily="-97" charset="-128"/>
                <a:cs typeface="Calibri" pitchFamily="34" charset="0"/>
              </a:endParaRPr>
            </a:p>
            <a:p>
              <a:pPr>
                <a:lnSpc>
                  <a:spcPts val="1440"/>
                </a:lnSpc>
                <a:spcBef>
                  <a:spcPts val="600"/>
                </a:spcBef>
                <a:defRPr/>
              </a:pPr>
              <a:r>
                <a:rPr lang="en-US" sz="1200" dirty="0">
                  <a:solidFill>
                    <a:schemeClr val="tx1">
                      <a:lumMod val="65000"/>
                      <a:lumOff val="35000"/>
                    </a:schemeClr>
                  </a:solidFill>
                  <a:latin typeface="Calibri" pitchFamily="34" charset="0"/>
                  <a:ea typeface="ＭＳ Ｐゴシック" pitchFamily="-97" charset="-128"/>
                  <a:cs typeface="Calibri" pitchFamily="34" charset="0"/>
                </a:rPr>
                <a:t>No.  The policy states that aircraft will be monitored every two years or 1000 flight hours, </a:t>
              </a:r>
              <a:r>
                <a:rPr lang="en-US" sz="1200" u="sng" dirty="0">
                  <a:solidFill>
                    <a:schemeClr val="tx1">
                      <a:lumMod val="65000"/>
                      <a:lumOff val="35000"/>
                    </a:schemeClr>
                  </a:solidFill>
                  <a:latin typeface="Calibri" pitchFamily="34" charset="0"/>
                  <a:ea typeface="ＭＳ Ｐゴシック" pitchFamily="-97" charset="-128"/>
                  <a:cs typeface="Calibri" pitchFamily="34" charset="0"/>
                </a:rPr>
                <a:t>whichever is longer</a:t>
              </a:r>
              <a:r>
                <a:rPr lang="en-US" sz="1200" dirty="0">
                  <a:solidFill>
                    <a:schemeClr val="tx1">
                      <a:lumMod val="65000"/>
                      <a:lumOff val="35000"/>
                    </a:schemeClr>
                  </a:solidFill>
                  <a:latin typeface="Calibri" pitchFamily="34" charset="0"/>
                  <a:ea typeface="ＭＳ Ｐゴシック" pitchFamily="-97" charset="-128"/>
                  <a:cs typeface="Calibri" pitchFamily="34" charset="0"/>
                </a:rPr>
                <a:t>.  However, if your aircraft has not had a valid monitoring in the last 2 years you may be contacted by your local Flight Standards District Office and asked to provide data that shows you have flown less than 1000 hours in the 2-year </a:t>
              </a:r>
              <a:r>
                <a:rPr lang="en-US" sz="1200" dirty="0" smtClean="0">
                  <a:solidFill>
                    <a:schemeClr val="tx1">
                      <a:lumMod val="65000"/>
                      <a:lumOff val="35000"/>
                    </a:schemeClr>
                  </a:solidFill>
                  <a:latin typeface="Calibri" pitchFamily="34" charset="0"/>
                  <a:ea typeface="ＭＳ Ｐゴシック" pitchFamily="-97" charset="-128"/>
                  <a:cs typeface="Calibri" pitchFamily="34" charset="0"/>
                </a:rPr>
                <a:t>period.</a:t>
              </a:r>
              <a:endParaRPr lang="en-US" sz="1200" dirty="0">
                <a:solidFill>
                  <a:schemeClr val="tx1">
                    <a:lumMod val="65000"/>
                    <a:lumOff val="35000"/>
                  </a:schemeClr>
                </a:solidFill>
                <a:latin typeface="Calibri" pitchFamily="34" charset="0"/>
                <a:ea typeface="ＭＳ Ｐゴシック" pitchFamily="-97" charset="-128"/>
                <a:cs typeface="Calibri" pitchFamily="34" charset="0"/>
              </a:endParaRPr>
            </a:p>
          </p:txBody>
        </p:sp>
      </p:grpSp>
      <p:grpSp>
        <p:nvGrpSpPr>
          <p:cNvPr id="47" name="Group 46"/>
          <p:cNvGrpSpPr/>
          <p:nvPr/>
        </p:nvGrpSpPr>
        <p:grpSpPr>
          <a:xfrm>
            <a:off x="609600" y="4927599"/>
            <a:ext cx="381910" cy="344488"/>
            <a:chOff x="1143000" y="4127500"/>
            <a:chExt cx="381910" cy="344488"/>
          </a:xfrm>
        </p:grpSpPr>
        <p:sp>
          <p:nvSpPr>
            <p:cNvPr id="48" name="Rektangel 26"/>
            <p:cNvSpPr>
              <a:spLocks noChangeArrowheads="1"/>
            </p:cNvSpPr>
            <p:nvPr/>
          </p:nvSpPr>
          <p:spPr bwMode="auto">
            <a:xfrm>
              <a:off x="1143000" y="4127500"/>
              <a:ext cx="344488" cy="344488"/>
            </a:xfrm>
            <a:prstGeom prst="rect">
              <a:avLst/>
            </a:prstGeom>
            <a:gradFill rotWithShape="1">
              <a:gsLst>
                <a:gs pos="0">
                  <a:srgbClr val="00B0F0"/>
                </a:gs>
                <a:gs pos="100000">
                  <a:srgbClr val="1F88C8"/>
                </a:gs>
              </a:gsLst>
              <a:lin ang="16200000"/>
            </a:gradFill>
            <a:ln w="9525">
              <a:solidFill>
                <a:schemeClr val="accent3">
                  <a:lumMod val="75000"/>
                </a:schemeClr>
              </a:solidFill>
              <a:miter lim="800000"/>
              <a:headEnd/>
              <a:tailEnd/>
            </a:ln>
            <a:effectLst>
              <a:outerShdw blurRad="63500" dist="23000" dir="5400000" rotWithShape="0">
                <a:srgbClr val="000000">
                  <a:alpha val="34999"/>
                </a:srgbClr>
              </a:outerShdw>
            </a:effectLst>
          </p:spPr>
          <p:txBody>
            <a:bodyPr anchor="ctr"/>
            <a:lstStyle/>
            <a:p>
              <a:pPr indent="-342900" algn="ctr" fontAlgn="auto">
                <a:spcBef>
                  <a:spcPts val="0"/>
                </a:spcBef>
                <a:spcAft>
                  <a:spcPts val="0"/>
                </a:spcAft>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sp>
          <p:nvSpPr>
            <p:cNvPr id="49" name="Tekstboks 72"/>
            <p:cNvSpPr txBox="1">
              <a:spLocks noChangeArrowheads="1"/>
            </p:cNvSpPr>
            <p:nvPr/>
          </p:nvSpPr>
          <p:spPr bwMode="auto">
            <a:xfrm>
              <a:off x="1157287" y="4157663"/>
              <a:ext cx="367623" cy="276999"/>
            </a:xfrm>
            <a:prstGeom prst="rect">
              <a:avLst/>
            </a:prstGeom>
            <a:noFill/>
            <a:ln w="9525">
              <a:noFill/>
              <a:miter lim="800000"/>
              <a:headEnd/>
              <a:tailEnd/>
            </a:ln>
            <a:effectLst>
              <a:outerShdw blurRad="63500" algn="tl" rotWithShape="0">
                <a:srgbClr val="000000">
                  <a:alpha val="74998"/>
                </a:srgbClr>
              </a:outerShdw>
            </a:effectLst>
          </p:spPr>
          <p:txBody>
            <a:bodyPr wrap="square">
              <a:spAutoFit/>
            </a:bodyPr>
            <a:lstStyle/>
            <a:p>
              <a:pPr algn="ctr">
                <a:defRPr/>
              </a:pPr>
              <a:r>
                <a:rPr lang="da-DK" sz="1200" dirty="0" smtClean="0">
                  <a:latin typeface="Arial" pitchFamily="34" charset="0"/>
                  <a:ea typeface="ＭＳ Ｐゴシック" pitchFamily="-97" charset="-128"/>
                </a:rPr>
                <a:t>Q:</a:t>
              </a:r>
              <a:endParaRPr lang="da-DK" sz="1200" dirty="0">
                <a:latin typeface="Arial" pitchFamily="34" charset="0"/>
                <a:ea typeface="ＭＳ Ｐゴシック" pitchFamily="-97" charset="-128"/>
              </a:endParaRPr>
            </a:p>
          </p:txBody>
        </p:sp>
      </p:grpSp>
      <p:pic>
        <p:nvPicPr>
          <p:cNvPr id="50" name="~PP3017.WAV">
            <a:hlinkClick r:id="" action="ppaction://media"/>
          </p:cNvPr>
          <p:cNvPicPr>
            <a:picLocks noRot="1" noChangeAspect="1"/>
          </p:cNvPicPr>
          <p:nvPr>
            <a:wavAudioFile r:embed="rId1" name="~PP3017.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542269760"/>
      </p:ext>
    </p:extLst>
  </p:cSld>
  <p:clrMapOvr>
    <a:masterClrMapping/>
  </p:clrMapOvr>
  <p:transition advTm="283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flipV="1">
            <a:off x="0" y="2366929"/>
            <a:ext cx="9144000" cy="2052671"/>
          </a:xfrm>
          <a:prstGeom prst="rect">
            <a:avLst/>
          </a:prstGeom>
          <a:gradFill rotWithShape="1">
            <a:gsLst>
              <a:gs pos="61000">
                <a:sysClr val="window" lastClr="FFFFFF">
                  <a:alpha val="0"/>
                </a:sysClr>
              </a:gs>
              <a:gs pos="100000">
                <a:sysClr val="window" lastClr="FFFFFF">
                  <a:lumMod val="85000"/>
                </a:sysClr>
              </a:gs>
            </a:gsLst>
            <a:lin ang="16200000" scaled="0"/>
          </a:gradFill>
          <a:ln w="9525" cap="flat" cmpd="sng" algn="ctr">
            <a:noFill/>
            <a:prstDash val="solid"/>
          </a:ln>
          <a:effectLst/>
        </p:spPr>
        <p:txBody>
          <a:bodyPr anchor="ctr"/>
          <a:lstStyle/>
          <a:p>
            <a:pPr algn="ctr" defTabSz="914400" fontAlgn="auto" hangingPunct="1">
              <a:lnSpc>
                <a:spcPct val="100000"/>
              </a:lnSpc>
              <a:spcBef>
                <a:spcPts val="0"/>
              </a:spcBef>
              <a:spcAft>
                <a:spcPts val="0"/>
              </a:spcAft>
              <a:buClrTx/>
              <a:buSzTx/>
              <a:buFontTx/>
              <a:buNone/>
              <a:defRPr/>
            </a:pPr>
            <a:endParaRPr lang="en-US" kern="0">
              <a:solidFill>
                <a:sysClr val="window" lastClr="FFFFFF"/>
              </a:solidFill>
              <a:latin typeface="Calibri"/>
            </a:endParaRPr>
          </a:p>
        </p:txBody>
      </p:sp>
      <p:grpSp>
        <p:nvGrpSpPr>
          <p:cNvPr id="15362" name="Grupper 32"/>
          <p:cNvGrpSpPr>
            <a:grpSpLocks/>
          </p:cNvGrpSpPr>
          <p:nvPr/>
        </p:nvGrpSpPr>
        <p:grpSpPr bwMode="auto">
          <a:xfrm>
            <a:off x="795591" y="914400"/>
            <a:ext cx="7815008" cy="3608787"/>
            <a:chOff x="2400934" y="2133600"/>
            <a:chExt cx="5219066" cy="1756120"/>
          </a:xfrm>
          <a:effectLst>
            <a:outerShdw blurRad="50800" dist="38100" dir="2700000" algn="tl" rotWithShape="0">
              <a:prstClr val="black">
                <a:alpha val="40000"/>
              </a:prstClr>
            </a:outerShdw>
          </a:effectLst>
        </p:grpSpPr>
        <p:sp>
          <p:nvSpPr>
            <p:cNvPr id="5" name="Rektangel 24"/>
            <p:cNvSpPr/>
            <p:nvPr/>
          </p:nvSpPr>
          <p:spPr>
            <a:xfrm>
              <a:off x="2400934" y="2133600"/>
              <a:ext cx="5219066" cy="1756120"/>
            </a:xfrm>
            <a:prstGeom prst="rect">
              <a:avLst/>
            </a:prstGeom>
            <a:gradFill flip="none" rotWithShape="1">
              <a:gsLst>
                <a:gs pos="100000">
                  <a:schemeClr val="bg1"/>
                </a:gs>
                <a:gs pos="0">
                  <a:schemeClr val="bg1">
                    <a:lumMod val="95000"/>
                  </a:schemeClr>
                </a:gs>
              </a:gsLst>
              <a:path path="rect">
                <a:fillToRect l="100000" t="100000"/>
              </a:path>
              <a:tileRect r="-100000" b="-100000"/>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dirty="0">
                <a:solidFill>
                  <a:srgbClr val="FFFFFF"/>
                </a:solidFill>
                <a:ea typeface="ＭＳ Ｐゴシック" pitchFamily="-97" charset="-128"/>
              </a:endParaRPr>
            </a:p>
          </p:txBody>
        </p:sp>
        <p:sp>
          <p:nvSpPr>
            <p:cNvPr id="6" name="Tekstboks 26"/>
            <p:cNvSpPr txBox="1">
              <a:spLocks noChangeArrowheads="1"/>
            </p:cNvSpPr>
            <p:nvPr/>
          </p:nvSpPr>
          <p:spPr bwMode="auto">
            <a:xfrm>
              <a:off x="2515255" y="2209786"/>
              <a:ext cx="5091005" cy="1679934"/>
            </a:xfrm>
            <a:prstGeom prst="rect">
              <a:avLst/>
            </a:prstGeom>
            <a:noFill/>
            <a:ln w="9525">
              <a:noFill/>
              <a:miter lim="800000"/>
              <a:headEnd/>
              <a:tailEnd/>
            </a:ln>
          </p:spPr>
          <p:txBody>
            <a:bodyPr wrap="square">
              <a:spAutoFit/>
            </a:bodyPr>
            <a:lstStyle/>
            <a:p>
              <a:pPr>
                <a:lnSpc>
                  <a:spcPts val="1440"/>
                </a:lnSpc>
                <a:spcBef>
                  <a:spcPts val="600"/>
                </a:spcBef>
                <a:defRPr/>
              </a:pPr>
              <a:r>
                <a:rPr lang="en-US" sz="1200" b="1" dirty="0">
                  <a:solidFill>
                    <a:srgbClr val="0070C0"/>
                  </a:solidFill>
                  <a:latin typeface="Calibri" pitchFamily="34" charset="0"/>
                  <a:ea typeface="ＭＳ Ｐゴシック" pitchFamily="-97" charset="-128"/>
                  <a:cs typeface="Calibri" pitchFamily="34" charset="0"/>
                </a:rPr>
                <a:t>Question:   MMR </a:t>
              </a:r>
              <a:r>
                <a:rPr lang="en-US" sz="1200" b="1" dirty="0" smtClean="0">
                  <a:solidFill>
                    <a:srgbClr val="0070C0"/>
                  </a:solidFill>
                  <a:latin typeface="Calibri" pitchFamily="34" charset="0"/>
                  <a:ea typeface="ＭＳ Ｐゴシック" pitchFamily="-97" charset="-128"/>
                  <a:cs typeface="Calibri" pitchFamily="34" charset="0"/>
                </a:rPr>
                <a:t>Chart - If </a:t>
              </a:r>
              <a:r>
                <a:rPr lang="en-US" sz="1200" b="1" dirty="0">
                  <a:solidFill>
                    <a:srgbClr val="0070C0"/>
                  </a:solidFill>
                  <a:latin typeface="Calibri" pitchFamily="34" charset="0"/>
                  <a:ea typeface="ＭＳ Ｐゴシック" pitchFamily="-97" charset="-128"/>
                  <a:cs typeface="Calibri" pitchFamily="34" charset="0"/>
                </a:rPr>
                <a:t>I purchase an aircraft of the same model and type series, for which I already hold a valid RVSM authorization, does it have to be monitored? </a:t>
              </a:r>
              <a:endParaRPr lang="en-US" sz="1200" b="1" dirty="0" smtClean="0">
                <a:solidFill>
                  <a:srgbClr val="0070C0"/>
                </a:solidFill>
                <a:latin typeface="Calibri" pitchFamily="34" charset="0"/>
                <a:ea typeface="ＭＳ Ｐゴシック" pitchFamily="-97" charset="-128"/>
                <a:cs typeface="Calibri" pitchFamily="34" charset="0"/>
              </a:endParaRPr>
            </a:p>
            <a:p>
              <a:pPr>
                <a:lnSpc>
                  <a:spcPts val="1440"/>
                </a:lnSpc>
                <a:spcBef>
                  <a:spcPts val="600"/>
                </a:spcBef>
                <a:defRPr/>
              </a:pPr>
              <a:r>
                <a:rPr lang="en-US" sz="1200" dirty="0">
                  <a:solidFill>
                    <a:schemeClr val="tx1">
                      <a:lumMod val="65000"/>
                      <a:lumOff val="35000"/>
                    </a:schemeClr>
                  </a:solidFill>
                  <a:latin typeface="Calibri" pitchFamily="34" charset="0"/>
                  <a:ea typeface="ＭＳ Ｐゴシック" pitchFamily="-97" charset="-128"/>
                  <a:cs typeface="Calibri" pitchFamily="34" charset="0"/>
                </a:rPr>
                <a:t>It depends.  </a:t>
              </a:r>
              <a:r>
                <a:rPr lang="en-US" sz="1200" u="sng" dirty="0">
                  <a:solidFill>
                    <a:schemeClr val="tx1">
                      <a:lumMod val="65000"/>
                      <a:lumOff val="35000"/>
                    </a:schemeClr>
                  </a:solidFill>
                  <a:latin typeface="Calibri" pitchFamily="34" charset="0"/>
                  <a:ea typeface="ＭＳ Ｐゴシック" pitchFamily="-97" charset="-128"/>
                  <a:cs typeface="Calibri" pitchFamily="34" charset="0"/>
                </a:rPr>
                <a:t>NOTE 9 of the RVSM MMR Chart states</a:t>
              </a:r>
              <a:r>
                <a:rPr lang="en-US" sz="1200" dirty="0">
                  <a:solidFill>
                    <a:schemeClr val="tx1">
                      <a:lumMod val="65000"/>
                      <a:lumOff val="35000"/>
                    </a:schemeClr>
                  </a:solidFill>
                  <a:latin typeface="Calibri" pitchFamily="34" charset="0"/>
                  <a:ea typeface="ＭＳ Ｐゴシック" pitchFamily="-97" charset="-128"/>
                  <a:cs typeface="Calibri" pitchFamily="34" charset="0"/>
                </a:rPr>
                <a:t>:  If an operator adds new RVSM compliant airframes of a type for which it already has RVSM operational approval and has completed monitoring requirements for the type in accordance with the attached table, the new airframes are not required to be monitored.  If an operator adds new RVSM compliant airframes of an aircraft type for which it has NOT previously received RVSM operational approval, then the operator should complete monitoring in accordance with the attached table</a:t>
              </a:r>
              <a:r>
                <a:rPr lang="en-US" sz="1200" dirty="0" smtClean="0">
                  <a:solidFill>
                    <a:schemeClr val="tx1">
                      <a:lumMod val="65000"/>
                      <a:lumOff val="35000"/>
                    </a:schemeClr>
                  </a:solidFill>
                  <a:latin typeface="Calibri" pitchFamily="34" charset="0"/>
                  <a:ea typeface="ＭＳ Ｐゴシック" pitchFamily="-97" charset="-128"/>
                  <a:cs typeface="Calibri" pitchFamily="34" charset="0"/>
                </a:rPr>
                <a:t>.</a:t>
              </a:r>
              <a:endParaRPr lang="en-US" sz="1200" dirty="0">
                <a:solidFill>
                  <a:schemeClr val="tx1">
                    <a:lumMod val="65000"/>
                    <a:lumOff val="35000"/>
                  </a:schemeClr>
                </a:solidFill>
                <a:latin typeface="Calibri" pitchFamily="34" charset="0"/>
                <a:ea typeface="ＭＳ Ｐゴシック" pitchFamily="-97" charset="-128"/>
                <a:cs typeface="Calibri" pitchFamily="34" charset="0"/>
              </a:endParaRPr>
            </a:p>
            <a:p>
              <a:pPr>
                <a:lnSpc>
                  <a:spcPts val="1440"/>
                </a:lnSpc>
                <a:spcBef>
                  <a:spcPts val="600"/>
                </a:spcBef>
                <a:defRPr/>
              </a:pPr>
              <a:r>
                <a:rPr lang="en-US" sz="1200" u="sng" dirty="0">
                  <a:solidFill>
                    <a:schemeClr val="tx1">
                      <a:lumMod val="65000"/>
                      <a:lumOff val="35000"/>
                    </a:schemeClr>
                  </a:solidFill>
                  <a:latin typeface="Calibri" pitchFamily="34" charset="0"/>
                  <a:ea typeface="ＭＳ Ｐゴシック" pitchFamily="-97" charset="-128"/>
                  <a:cs typeface="Calibri" pitchFamily="34" charset="0"/>
                </a:rPr>
                <a:t>Example </a:t>
              </a:r>
              <a:r>
                <a:rPr lang="en-US" sz="1200" u="sng" dirty="0" smtClean="0">
                  <a:solidFill>
                    <a:schemeClr val="tx1">
                      <a:lumMod val="65000"/>
                      <a:lumOff val="35000"/>
                    </a:schemeClr>
                  </a:solidFill>
                  <a:latin typeface="Calibri" pitchFamily="34" charset="0"/>
                  <a:ea typeface="ＭＳ Ｐゴシック" pitchFamily="-97" charset="-128"/>
                  <a:cs typeface="Calibri" pitchFamily="34" charset="0"/>
                </a:rPr>
                <a:t>1</a:t>
              </a:r>
              <a:r>
                <a:rPr lang="en-US" sz="1200" dirty="0">
                  <a:solidFill>
                    <a:schemeClr val="tx1">
                      <a:lumMod val="65000"/>
                      <a:lumOff val="35000"/>
                    </a:schemeClr>
                  </a:solidFill>
                  <a:latin typeface="Calibri" pitchFamily="34" charset="0"/>
                  <a:ea typeface="ＭＳ Ｐゴシック" pitchFamily="-97" charset="-128"/>
                  <a:cs typeface="Calibri" pitchFamily="34" charset="0"/>
                </a:rPr>
                <a:t> </a:t>
              </a:r>
              <a:r>
                <a:rPr lang="en-US" sz="1200" dirty="0" smtClean="0">
                  <a:solidFill>
                    <a:schemeClr val="tx1">
                      <a:lumMod val="65000"/>
                      <a:lumOff val="35000"/>
                    </a:schemeClr>
                  </a:solidFill>
                  <a:latin typeface="Calibri" pitchFamily="34" charset="0"/>
                  <a:ea typeface="ＭＳ Ｐゴシック" pitchFamily="-97" charset="-128"/>
                  <a:cs typeface="Calibri" pitchFamily="34" charset="0"/>
                </a:rPr>
                <a:t>- You </a:t>
              </a:r>
              <a:r>
                <a:rPr lang="en-US" sz="1200" dirty="0">
                  <a:solidFill>
                    <a:schemeClr val="tx1">
                      <a:lumMod val="65000"/>
                      <a:lumOff val="35000"/>
                    </a:schemeClr>
                  </a:solidFill>
                  <a:latin typeface="Calibri" pitchFamily="34" charset="0"/>
                  <a:ea typeface="ＭＳ Ｐゴシック" pitchFamily="-97" charset="-128"/>
                  <a:cs typeface="Calibri" pitchFamily="34" charset="0"/>
                </a:rPr>
                <a:t>own a fleet of three Gulfstream 5’s (GLF5) that have a valid monitoring in the last two years.  You purchase of a fourth Gulfstream 5, it would not require monitoring because you already meet the minimum requirement of two airframes.  A GLF5 is a group approved aircraft in category 1.  This is specified in Table 1 of the Minimum Monitoring Chart.  </a:t>
              </a:r>
            </a:p>
            <a:p>
              <a:pPr>
                <a:lnSpc>
                  <a:spcPts val="1440"/>
                </a:lnSpc>
                <a:spcBef>
                  <a:spcPts val="600"/>
                </a:spcBef>
                <a:defRPr/>
              </a:pPr>
              <a:r>
                <a:rPr lang="en-US" sz="1200" u="sng" dirty="0">
                  <a:solidFill>
                    <a:schemeClr val="tx1">
                      <a:lumMod val="65000"/>
                      <a:lumOff val="35000"/>
                    </a:schemeClr>
                  </a:solidFill>
                  <a:latin typeface="Calibri" pitchFamily="34" charset="0"/>
                  <a:ea typeface="ＭＳ Ｐゴシック" pitchFamily="-97" charset="-128"/>
                  <a:cs typeface="Calibri" pitchFamily="34" charset="0"/>
                </a:rPr>
                <a:t>Example </a:t>
              </a:r>
              <a:r>
                <a:rPr lang="en-US" sz="1200" u="sng" dirty="0" smtClean="0">
                  <a:solidFill>
                    <a:schemeClr val="tx1">
                      <a:lumMod val="65000"/>
                      <a:lumOff val="35000"/>
                    </a:schemeClr>
                  </a:solidFill>
                  <a:latin typeface="Calibri" pitchFamily="34" charset="0"/>
                  <a:ea typeface="ＭＳ Ｐゴシック" pitchFamily="-97" charset="-128"/>
                  <a:cs typeface="Calibri" pitchFamily="34" charset="0"/>
                </a:rPr>
                <a:t>2</a:t>
              </a:r>
              <a:r>
                <a:rPr lang="en-US" sz="1200" dirty="0">
                  <a:solidFill>
                    <a:schemeClr val="tx1">
                      <a:lumMod val="65000"/>
                      <a:lumOff val="35000"/>
                    </a:schemeClr>
                  </a:solidFill>
                  <a:latin typeface="Calibri" pitchFamily="34" charset="0"/>
                  <a:ea typeface="ＭＳ Ｐゴシック" pitchFamily="-97" charset="-128"/>
                  <a:cs typeface="Calibri" pitchFamily="34" charset="0"/>
                </a:rPr>
                <a:t> </a:t>
              </a:r>
              <a:r>
                <a:rPr lang="en-US" sz="1200" dirty="0" smtClean="0">
                  <a:solidFill>
                    <a:schemeClr val="tx1">
                      <a:lumMod val="65000"/>
                      <a:lumOff val="35000"/>
                    </a:schemeClr>
                  </a:solidFill>
                  <a:latin typeface="Calibri" pitchFamily="34" charset="0"/>
                  <a:ea typeface="ＭＳ Ｐゴシック" pitchFamily="-97" charset="-128"/>
                  <a:cs typeface="Calibri" pitchFamily="34" charset="0"/>
                </a:rPr>
                <a:t>- You </a:t>
              </a:r>
              <a:r>
                <a:rPr lang="en-US" sz="1200" dirty="0">
                  <a:solidFill>
                    <a:schemeClr val="tx1">
                      <a:lumMod val="65000"/>
                      <a:lumOff val="35000"/>
                    </a:schemeClr>
                  </a:solidFill>
                  <a:latin typeface="Calibri" pitchFamily="34" charset="0"/>
                  <a:ea typeface="ＭＳ Ｐゴシック" pitchFamily="-97" charset="-128"/>
                  <a:cs typeface="Calibri" pitchFamily="34" charset="0"/>
                </a:rPr>
                <a:t>own a fleet of three Gulfstream 3’s (GLF3) and 2 of the aircraft have a  valid monitoring in the last two years.  You purchase two more GLF3’s, At least one would require monitoring to meet the 60% requirement (3-aircraft) within 6 months.  A GLF3 is a group approved aircraft in category 2.  This is specified in Table 1 of the Minimum Monitoring Chart.  </a:t>
              </a:r>
            </a:p>
            <a:p>
              <a:pPr>
                <a:lnSpc>
                  <a:spcPts val="1440"/>
                </a:lnSpc>
                <a:spcBef>
                  <a:spcPts val="600"/>
                </a:spcBef>
                <a:defRPr/>
              </a:pPr>
              <a:r>
                <a:rPr lang="en-US" sz="1200" dirty="0">
                  <a:solidFill>
                    <a:schemeClr val="tx1">
                      <a:lumMod val="65000"/>
                      <a:lumOff val="35000"/>
                    </a:schemeClr>
                  </a:solidFill>
                  <a:latin typeface="Calibri" pitchFamily="34" charset="0"/>
                  <a:ea typeface="ＭＳ Ｐゴシック" pitchFamily="-97" charset="-128"/>
                  <a:cs typeface="Calibri" pitchFamily="34" charset="0"/>
                </a:rPr>
                <a:t>Note:  airframes must be RVSM compliant upon delivery</a:t>
              </a:r>
            </a:p>
            <a:p>
              <a:pPr>
                <a:lnSpc>
                  <a:spcPts val="1440"/>
                </a:lnSpc>
                <a:defRPr/>
              </a:pPr>
              <a:endParaRPr lang="da-DK" sz="1200" dirty="0">
                <a:solidFill>
                  <a:srgbClr val="171717"/>
                </a:solidFill>
                <a:latin typeface="Calibri" pitchFamily="34" charset="0"/>
                <a:cs typeface="Calibri" pitchFamily="34" charset="0"/>
              </a:endParaRPr>
            </a:p>
          </p:txBody>
        </p:sp>
      </p:grpSp>
      <p:grpSp>
        <p:nvGrpSpPr>
          <p:cNvPr id="2" name="Group 1"/>
          <p:cNvGrpSpPr/>
          <p:nvPr/>
        </p:nvGrpSpPr>
        <p:grpSpPr>
          <a:xfrm>
            <a:off x="609600" y="1041399"/>
            <a:ext cx="381910" cy="344488"/>
            <a:chOff x="1143000" y="4127500"/>
            <a:chExt cx="381910" cy="344488"/>
          </a:xfrm>
        </p:grpSpPr>
        <p:sp>
          <p:nvSpPr>
            <p:cNvPr id="17" name="Rektangel 26"/>
            <p:cNvSpPr>
              <a:spLocks noChangeArrowheads="1"/>
            </p:cNvSpPr>
            <p:nvPr/>
          </p:nvSpPr>
          <p:spPr bwMode="auto">
            <a:xfrm>
              <a:off x="1143000" y="4127500"/>
              <a:ext cx="344488" cy="344488"/>
            </a:xfrm>
            <a:prstGeom prst="rect">
              <a:avLst/>
            </a:prstGeom>
            <a:gradFill rotWithShape="1">
              <a:gsLst>
                <a:gs pos="0">
                  <a:srgbClr val="00B0F0"/>
                </a:gs>
                <a:gs pos="100000">
                  <a:srgbClr val="1F88C8"/>
                </a:gs>
              </a:gsLst>
              <a:lin ang="16200000"/>
            </a:gradFill>
            <a:ln w="9525">
              <a:solidFill>
                <a:schemeClr val="accent3">
                  <a:lumMod val="75000"/>
                </a:schemeClr>
              </a:solidFill>
              <a:miter lim="800000"/>
              <a:headEnd/>
              <a:tailEnd/>
            </a:ln>
            <a:effectLst>
              <a:outerShdw blurRad="63500" dist="23000" dir="5400000" rotWithShape="0">
                <a:srgbClr val="000000">
                  <a:alpha val="34999"/>
                </a:srgbClr>
              </a:outerShdw>
            </a:effectLst>
          </p:spPr>
          <p:txBody>
            <a:bodyPr anchor="ctr"/>
            <a:lstStyle/>
            <a:p>
              <a:pPr indent="-342900" algn="ctr" fontAlgn="auto">
                <a:spcBef>
                  <a:spcPts val="0"/>
                </a:spcBef>
                <a:spcAft>
                  <a:spcPts val="0"/>
                </a:spcAft>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sp>
          <p:nvSpPr>
            <p:cNvPr id="18" name="Tekstboks 72"/>
            <p:cNvSpPr txBox="1">
              <a:spLocks noChangeArrowheads="1"/>
            </p:cNvSpPr>
            <p:nvPr/>
          </p:nvSpPr>
          <p:spPr bwMode="auto">
            <a:xfrm>
              <a:off x="1157287" y="4157663"/>
              <a:ext cx="367623" cy="276999"/>
            </a:xfrm>
            <a:prstGeom prst="rect">
              <a:avLst/>
            </a:prstGeom>
            <a:noFill/>
            <a:ln w="9525">
              <a:noFill/>
              <a:miter lim="800000"/>
              <a:headEnd/>
              <a:tailEnd/>
            </a:ln>
            <a:effectLst>
              <a:outerShdw blurRad="63500" algn="tl" rotWithShape="0">
                <a:srgbClr val="000000">
                  <a:alpha val="74998"/>
                </a:srgbClr>
              </a:outerShdw>
            </a:effectLst>
          </p:spPr>
          <p:txBody>
            <a:bodyPr wrap="square">
              <a:spAutoFit/>
            </a:bodyPr>
            <a:lstStyle/>
            <a:p>
              <a:pPr algn="ctr">
                <a:defRPr/>
              </a:pPr>
              <a:r>
                <a:rPr lang="da-DK" sz="1200" dirty="0" smtClean="0">
                  <a:latin typeface="Arial" pitchFamily="34" charset="0"/>
                  <a:ea typeface="ＭＳ Ｐゴシック" pitchFamily="-97" charset="-128"/>
                </a:rPr>
                <a:t>Q:</a:t>
              </a:r>
              <a:endParaRPr lang="da-DK" sz="1200" dirty="0">
                <a:latin typeface="Arial" pitchFamily="34" charset="0"/>
                <a:ea typeface="ＭＳ Ｐゴシック" pitchFamily="-97" charset="-128"/>
              </a:endParaRPr>
            </a:p>
          </p:txBody>
        </p:sp>
      </p:grpSp>
      <p:sp>
        <p:nvSpPr>
          <p:cNvPr id="27" name="Title 1"/>
          <p:cNvSpPr txBox="1">
            <a:spLocks/>
          </p:cNvSpPr>
          <p:nvPr/>
        </p:nvSpPr>
        <p:spPr bwMode="auto">
          <a:xfrm>
            <a:off x="-10633" y="228600"/>
            <a:ext cx="9144000" cy="64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600" b="1">
                <a:solidFill>
                  <a:srgbClr val="1D2F68"/>
                </a:solidFill>
                <a:latin typeface="+mj-lt"/>
                <a:ea typeface="+mj-ea"/>
                <a:cs typeface="+mj-cs"/>
              </a:defRPr>
            </a:lvl1pPr>
            <a:lvl2pPr algn="l" rtl="0" eaLnBrk="0" fontAlgn="base" hangingPunct="0">
              <a:spcBef>
                <a:spcPct val="0"/>
              </a:spcBef>
              <a:spcAft>
                <a:spcPct val="0"/>
              </a:spcAft>
              <a:defRPr sz="2400" b="1">
                <a:solidFill>
                  <a:srgbClr val="1D2F68"/>
                </a:solidFill>
                <a:latin typeface="Arial" charset="0"/>
              </a:defRPr>
            </a:lvl2pPr>
            <a:lvl3pPr algn="l" rtl="0" eaLnBrk="0" fontAlgn="base" hangingPunct="0">
              <a:spcBef>
                <a:spcPct val="0"/>
              </a:spcBef>
              <a:spcAft>
                <a:spcPct val="0"/>
              </a:spcAft>
              <a:defRPr sz="2400" b="1">
                <a:solidFill>
                  <a:srgbClr val="1D2F68"/>
                </a:solidFill>
                <a:latin typeface="Arial" charset="0"/>
              </a:defRPr>
            </a:lvl3pPr>
            <a:lvl4pPr algn="l" rtl="0" eaLnBrk="0" fontAlgn="base" hangingPunct="0">
              <a:spcBef>
                <a:spcPct val="0"/>
              </a:spcBef>
              <a:spcAft>
                <a:spcPct val="0"/>
              </a:spcAft>
              <a:defRPr sz="2400" b="1">
                <a:solidFill>
                  <a:srgbClr val="1D2F68"/>
                </a:solidFill>
                <a:latin typeface="Arial" charset="0"/>
              </a:defRPr>
            </a:lvl4pPr>
            <a:lvl5pPr algn="l" rtl="0" eaLnBrk="0" fontAlgn="base" hangingPunct="0">
              <a:spcBef>
                <a:spcPct val="0"/>
              </a:spcBef>
              <a:spcAft>
                <a:spcPct val="0"/>
              </a:spcAft>
              <a:defRPr sz="2400" b="1">
                <a:solidFill>
                  <a:srgbClr val="1D2F68"/>
                </a:solidFill>
                <a:latin typeface="Arial" charset="0"/>
              </a:defRPr>
            </a:lvl5pPr>
            <a:lvl6pPr marL="457200" algn="l" rtl="0" fontAlgn="base">
              <a:spcBef>
                <a:spcPct val="0"/>
              </a:spcBef>
              <a:spcAft>
                <a:spcPct val="0"/>
              </a:spcAft>
              <a:defRPr sz="2400" b="1">
                <a:solidFill>
                  <a:srgbClr val="1D2F68"/>
                </a:solidFill>
                <a:latin typeface="Arial" charset="0"/>
              </a:defRPr>
            </a:lvl6pPr>
            <a:lvl7pPr marL="914400" algn="l" rtl="0" fontAlgn="base">
              <a:spcBef>
                <a:spcPct val="0"/>
              </a:spcBef>
              <a:spcAft>
                <a:spcPct val="0"/>
              </a:spcAft>
              <a:defRPr sz="2400" b="1">
                <a:solidFill>
                  <a:srgbClr val="1D2F68"/>
                </a:solidFill>
                <a:latin typeface="Arial" charset="0"/>
              </a:defRPr>
            </a:lvl7pPr>
            <a:lvl8pPr marL="1371600" algn="l" rtl="0" fontAlgn="base">
              <a:spcBef>
                <a:spcPct val="0"/>
              </a:spcBef>
              <a:spcAft>
                <a:spcPct val="0"/>
              </a:spcAft>
              <a:defRPr sz="2400" b="1">
                <a:solidFill>
                  <a:srgbClr val="1D2F68"/>
                </a:solidFill>
                <a:latin typeface="Arial" charset="0"/>
              </a:defRPr>
            </a:lvl8pPr>
            <a:lvl9pPr marL="1828800" algn="l" rtl="0" fontAlgn="base">
              <a:spcBef>
                <a:spcPct val="0"/>
              </a:spcBef>
              <a:spcAft>
                <a:spcPct val="0"/>
              </a:spcAft>
              <a:defRPr sz="2400" b="1">
                <a:solidFill>
                  <a:srgbClr val="1D2F68"/>
                </a:solidFill>
                <a:latin typeface="Arial" charset="0"/>
              </a:defRPr>
            </a:lvl9pPr>
          </a:lstStyle>
          <a:p>
            <a:r>
              <a:rPr lang="en-US" sz="2600" dirty="0" smtClean="0"/>
              <a:t>Frequently Asked Questions</a:t>
            </a:r>
            <a:endParaRPr lang="en-US" sz="2600" dirty="0"/>
          </a:p>
        </p:txBody>
      </p:sp>
      <p:grpSp>
        <p:nvGrpSpPr>
          <p:cNvPr id="43" name="Grupper 32"/>
          <p:cNvGrpSpPr>
            <a:grpSpLocks/>
          </p:cNvGrpSpPr>
          <p:nvPr/>
        </p:nvGrpSpPr>
        <p:grpSpPr bwMode="auto">
          <a:xfrm>
            <a:off x="795590" y="4572000"/>
            <a:ext cx="7815009" cy="1447800"/>
            <a:chOff x="2400934" y="2133601"/>
            <a:chExt cx="5219066" cy="1447528"/>
          </a:xfrm>
          <a:effectLst>
            <a:outerShdw blurRad="50800" dist="38100" dir="2700000" algn="tl" rotWithShape="0">
              <a:prstClr val="black">
                <a:alpha val="40000"/>
              </a:prstClr>
            </a:outerShdw>
          </a:effectLst>
        </p:grpSpPr>
        <p:sp>
          <p:nvSpPr>
            <p:cNvPr id="44" name="Rektangel 24"/>
            <p:cNvSpPr/>
            <p:nvPr/>
          </p:nvSpPr>
          <p:spPr>
            <a:xfrm>
              <a:off x="2400934" y="2133601"/>
              <a:ext cx="5219066" cy="1447528"/>
            </a:xfrm>
            <a:prstGeom prst="rect">
              <a:avLst/>
            </a:prstGeom>
            <a:gradFill flip="none" rotWithShape="1">
              <a:gsLst>
                <a:gs pos="100000">
                  <a:schemeClr val="bg1"/>
                </a:gs>
                <a:gs pos="0">
                  <a:schemeClr val="bg1">
                    <a:lumMod val="95000"/>
                  </a:schemeClr>
                </a:gs>
              </a:gsLst>
              <a:path path="rect">
                <a:fillToRect l="100000" t="100000"/>
              </a:path>
              <a:tileRect r="-100000" b="-100000"/>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dirty="0">
                <a:solidFill>
                  <a:srgbClr val="FFFFFF"/>
                </a:solidFill>
                <a:ea typeface="ＭＳ Ｐゴシック" pitchFamily="-97" charset="-128"/>
              </a:endParaRPr>
            </a:p>
          </p:txBody>
        </p:sp>
        <p:sp>
          <p:nvSpPr>
            <p:cNvPr id="45" name="Tekstboks 26"/>
            <p:cNvSpPr txBox="1">
              <a:spLocks noChangeArrowheads="1"/>
            </p:cNvSpPr>
            <p:nvPr/>
          </p:nvSpPr>
          <p:spPr bwMode="auto">
            <a:xfrm>
              <a:off x="2515255" y="2209787"/>
              <a:ext cx="5091005" cy="1246261"/>
            </a:xfrm>
            <a:prstGeom prst="rect">
              <a:avLst/>
            </a:prstGeom>
            <a:noFill/>
            <a:ln w="9525">
              <a:noFill/>
              <a:miter lim="800000"/>
              <a:headEnd/>
              <a:tailEnd/>
            </a:ln>
          </p:spPr>
          <p:txBody>
            <a:bodyPr wrap="square">
              <a:spAutoFit/>
            </a:bodyPr>
            <a:lstStyle/>
            <a:p>
              <a:pPr>
                <a:lnSpc>
                  <a:spcPts val="1440"/>
                </a:lnSpc>
                <a:spcBef>
                  <a:spcPts val="600"/>
                </a:spcBef>
                <a:defRPr/>
              </a:pPr>
              <a:r>
                <a:rPr lang="en-US" sz="1200" b="1" dirty="0">
                  <a:solidFill>
                    <a:srgbClr val="0070C0"/>
                  </a:solidFill>
                  <a:latin typeface="Calibri" pitchFamily="34" charset="0"/>
                  <a:ea typeface="ＭＳ Ｐゴシック" pitchFamily="-97" charset="-128"/>
                  <a:cs typeface="Calibri" pitchFamily="34" charset="0"/>
                </a:rPr>
                <a:t>Question:  MMR </a:t>
              </a:r>
              <a:r>
                <a:rPr lang="en-US" sz="1200" b="1" dirty="0" smtClean="0">
                  <a:solidFill>
                    <a:srgbClr val="0070C0"/>
                  </a:solidFill>
                  <a:latin typeface="Calibri" pitchFamily="34" charset="0"/>
                  <a:ea typeface="ＭＳ Ｐゴシック" pitchFamily="-97" charset="-128"/>
                  <a:cs typeface="Calibri" pitchFamily="34" charset="0"/>
                </a:rPr>
                <a:t>Chart - I </a:t>
              </a:r>
              <a:r>
                <a:rPr lang="en-US" sz="1200" b="1" dirty="0">
                  <a:solidFill>
                    <a:srgbClr val="0070C0"/>
                  </a:solidFill>
                  <a:latin typeface="Calibri" pitchFamily="34" charset="0"/>
                  <a:ea typeface="ＭＳ Ｐゴシック" pitchFamily="-97" charset="-128"/>
                  <a:cs typeface="Calibri" pitchFamily="34" charset="0"/>
                </a:rPr>
                <a:t>just purchased a fleet of 4 Boeing 767’s and applied for an U.S. RVSM operational authorization.  How many must be monitored and when? </a:t>
              </a:r>
              <a:endParaRPr lang="en-US" sz="1200" b="1" dirty="0" smtClean="0">
                <a:solidFill>
                  <a:srgbClr val="0070C0"/>
                </a:solidFill>
                <a:latin typeface="Calibri" pitchFamily="34" charset="0"/>
                <a:ea typeface="ＭＳ Ｐゴシック" pitchFamily="-97" charset="-128"/>
                <a:cs typeface="Calibri" pitchFamily="34" charset="0"/>
              </a:endParaRPr>
            </a:p>
            <a:p>
              <a:pPr>
                <a:lnSpc>
                  <a:spcPts val="1440"/>
                </a:lnSpc>
                <a:spcBef>
                  <a:spcPts val="600"/>
                </a:spcBef>
                <a:defRPr/>
              </a:pPr>
              <a:r>
                <a:rPr lang="en-US" sz="1200" dirty="0">
                  <a:solidFill>
                    <a:schemeClr val="tx1">
                      <a:lumMod val="65000"/>
                      <a:lumOff val="35000"/>
                    </a:schemeClr>
                  </a:solidFill>
                  <a:latin typeface="Calibri" pitchFamily="34" charset="0"/>
                  <a:ea typeface="ＭＳ Ｐゴシック" pitchFamily="-97" charset="-128"/>
                  <a:cs typeface="Calibri" pitchFamily="34" charset="0"/>
                </a:rPr>
                <a:t>In accordance with FAA Policy and Note 2 of the RVSM MMR CHART, operators must show a plan for meeting applicable monitoring requirements.  Initial monitoring of two airframes (for MMR chart category 1) should be completed as soon as possible but not later than 6 months after the issue of RVSM operational authority.  A minimum of two airframes (MMR chart category 1) shall have a valid monitoring every two years or 1000 flight hours whichever period is longer.</a:t>
              </a:r>
            </a:p>
          </p:txBody>
        </p:sp>
      </p:grpSp>
      <p:grpSp>
        <p:nvGrpSpPr>
          <p:cNvPr id="47" name="Group 46"/>
          <p:cNvGrpSpPr/>
          <p:nvPr/>
        </p:nvGrpSpPr>
        <p:grpSpPr>
          <a:xfrm>
            <a:off x="609600" y="4699000"/>
            <a:ext cx="381910" cy="344488"/>
            <a:chOff x="1143000" y="4127500"/>
            <a:chExt cx="381910" cy="344488"/>
          </a:xfrm>
        </p:grpSpPr>
        <p:sp>
          <p:nvSpPr>
            <p:cNvPr id="48" name="Rektangel 26"/>
            <p:cNvSpPr>
              <a:spLocks noChangeArrowheads="1"/>
            </p:cNvSpPr>
            <p:nvPr/>
          </p:nvSpPr>
          <p:spPr bwMode="auto">
            <a:xfrm>
              <a:off x="1143000" y="4127500"/>
              <a:ext cx="344488" cy="344488"/>
            </a:xfrm>
            <a:prstGeom prst="rect">
              <a:avLst/>
            </a:prstGeom>
            <a:gradFill rotWithShape="1">
              <a:gsLst>
                <a:gs pos="0">
                  <a:srgbClr val="00B0F0"/>
                </a:gs>
                <a:gs pos="100000">
                  <a:srgbClr val="1F88C8"/>
                </a:gs>
              </a:gsLst>
              <a:lin ang="16200000"/>
            </a:gradFill>
            <a:ln w="9525">
              <a:solidFill>
                <a:schemeClr val="accent3">
                  <a:lumMod val="75000"/>
                </a:schemeClr>
              </a:solidFill>
              <a:miter lim="800000"/>
              <a:headEnd/>
              <a:tailEnd/>
            </a:ln>
            <a:effectLst>
              <a:outerShdw blurRad="63500" dist="23000" dir="5400000" rotWithShape="0">
                <a:srgbClr val="000000">
                  <a:alpha val="34999"/>
                </a:srgbClr>
              </a:outerShdw>
            </a:effectLst>
          </p:spPr>
          <p:txBody>
            <a:bodyPr anchor="ctr"/>
            <a:lstStyle/>
            <a:p>
              <a:pPr indent="-342900" algn="ctr" fontAlgn="auto">
                <a:spcBef>
                  <a:spcPts val="0"/>
                </a:spcBef>
                <a:spcAft>
                  <a:spcPts val="0"/>
                </a:spcAft>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sp>
          <p:nvSpPr>
            <p:cNvPr id="49" name="Tekstboks 72"/>
            <p:cNvSpPr txBox="1">
              <a:spLocks noChangeArrowheads="1"/>
            </p:cNvSpPr>
            <p:nvPr/>
          </p:nvSpPr>
          <p:spPr bwMode="auto">
            <a:xfrm>
              <a:off x="1157287" y="4157663"/>
              <a:ext cx="367623" cy="276999"/>
            </a:xfrm>
            <a:prstGeom prst="rect">
              <a:avLst/>
            </a:prstGeom>
            <a:noFill/>
            <a:ln w="9525">
              <a:noFill/>
              <a:miter lim="800000"/>
              <a:headEnd/>
              <a:tailEnd/>
            </a:ln>
            <a:effectLst>
              <a:outerShdw blurRad="63500" algn="tl" rotWithShape="0">
                <a:srgbClr val="000000">
                  <a:alpha val="74998"/>
                </a:srgbClr>
              </a:outerShdw>
            </a:effectLst>
          </p:spPr>
          <p:txBody>
            <a:bodyPr wrap="square">
              <a:spAutoFit/>
            </a:bodyPr>
            <a:lstStyle/>
            <a:p>
              <a:pPr algn="ctr">
                <a:defRPr/>
              </a:pPr>
              <a:r>
                <a:rPr lang="da-DK" sz="1200" dirty="0" smtClean="0">
                  <a:latin typeface="Arial" pitchFamily="34" charset="0"/>
                  <a:ea typeface="ＭＳ Ｐゴシック" pitchFamily="-97" charset="-128"/>
                </a:rPr>
                <a:t>Q:</a:t>
              </a:r>
              <a:endParaRPr lang="da-DK" sz="1200" dirty="0">
                <a:latin typeface="Arial" pitchFamily="34" charset="0"/>
                <a:ea typeface="ＭＳ Ｐゴシック" pitchFamily="-97" charset="-128"/>
              </a:endParaRPr>
            </a:p>
          </p:txBody>
        </p:sp>
      </p:grpSp>
      <p:pic>
        <p:nvPicPr>
          <p:cNvPr id="20" name="~PP1834.WAV">
            <a:hlinkClick r:id="" action="ppaction://media"/>
          </p:cNvPr>
          <p:cNvPicPr>
            <a:picLocks noRot="1" noChangeAspect="1"/>
          </p:cNvPicPr>
          <p:nvPr>
            <a:wavAudioFile r:embed="rId1" name="~PP1834.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778187182"/>
      </p:ext>
    </p:extLst>
  </p:cSld>
  <p:clrMapOvr>
    <a:masterClrMapping/>
  </p:clrMapOvr>
  <p:transition advTm="360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2514600"/>
            <a:ext cx="8061325" cy="609600"/>
          </a:xfrm>
        </p:spPr>
        <p:txBody>
          <a:bodyPr/>
          <a:lstStyle/>
          <a:p>
            <a:r>
              <a:rPr lang="en-US" dirty="0" smtClean="0"/>
              <a:t>General Information</a:t>
            </a:r>
            <a:endParaRPr lang="en-US" dirty="0"/>
          </a:p>
        </p:txBody>
      </p:sp>
      <p:pic>
        <p:nvPicPr>
          <p:cNvPr id="3" name="~PP2390.WAV">
            <a:hlinkClick r:id="" action="ppaction://media"/>
          </p:cNvPr>
          <p:cNvPicPr>
            <a:picLocks noRot="1" noChangeAspect="1"/>
          </p:cNvPicPr>
          <p:nvPr>
            <a:wavAudioFile r:embed="rId1" name="~PP2390.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3267705379"/>
      </p:ext>
    </p:extLst>
  </p:cSld>
  <p:clrMapOvr>
    <a:masterClrMapping/>
  </p:clrMapOvr>
  <p:transition advTm="234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p:cNvGrpSpPr/>
          <p:nvPr/>
        </p:nvGrpSpPr>
        <p:grpSpPr>
          <a:xfrm>
            <a:off x="7848600" y="1106424"/>
            <a:ext cx="1066800" cy="457200"/>
            <a:chOff x="4648200" y="1258824"/>
            <a:chExt cx="1066800" cy="457200"/>
          </a:xfrm>
        </p:grpSpPr>
        <p:sp>
          <p:nvSpPr>
            <p:cNvPr id="106" name="Round Same Side Corner Rectangle 105"/>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7" name="TextBox 17"/>
            <p:cNvSpPr txBox="1">
              <a:spLocks noChangeArrowheads="1"/>
            </p:cNvSpPr>
            <p:nvPr/>
          </p:nvSpPr>
          <p:spPr bwMode="auto">
            <a:xfrm>
              <a:off x="4715256" y="1277112"/>
              <a:ext cx="95880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Other HMU Procedures</a:t>
              </a:r>
              <a:endParaRPr lang="en-US" sz="1100" dirty="0">
                <a:solidFill>
                  <a:srgbClr val="FFFFFF"/>
                </a:solidFill>
              </a:endParaRPr>
            </a:p>
          </p:txBody>
        </p:sp>
      </p:grpSp>
      <p:grpSp>
        <p:nvGrpSpPr>
          <p:cNvPr id="102" name="Group 101"/>
          <p:cNvGrpSpPr/>
          <p:nvPr/>
        </p:nvGrpSpPr>
        <p:grpSpPr>
          <a:xfrm>
            <a:off x="6781800" y="1106424"/>
            <a:ext cx="1066800" cy="457200"/>
            <a:chOff x="4648200" y="1258824"/>
            <a:chExt cx="1066800" cy="457200"/>
          </a:xfrm>
        </p:grpSpPr>
        <p:sp>
          <p:nvSpPr>
            <p:cNvPr id="103" name="Round Same Side Corner Rectangle 102"/>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4" name="TextBox 17"/>
            <p:cNvSpPr txBox="1">
              <a:spLocks noChangeArrowheads="1"/>
            </p:cNvSpPr>
            <p:nvPr/>
          </p:nvSpPr>
          <p:spPr bwMode="auto">
            <a:xfrm>
              <a:off x="4715256" y="12771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AGHME Procedures</a:t>
              </a:r>
              <a:endParaRPr lang="en-US" sz="1100" dirty="0">
                <a:solidFill>
                  <a:srgbClr val="FFFFFF"/>
                </a:solidFill>
              </a:endParaRPr>
            </a:p>
          </p:txBody>
        </p:sp>
      </p:grpSp>
      <p:grpSp>
        <p:nvGrpSpPr>
          <p:cNvPr id="99" name="Group 98"/>
          <p:cNvGrpSpPr/>
          <p:nvPr/>
        </p:nvGrpSpPr>
        <p:grpSpPr>
          <a:xfrm>
            <a:off x="5715000" y="1106424"/>
            <a:ext cx="1066800" cy="457200"/>
            <a:chOff x="4648200" y="1258824"/>
            <a:chExt cx="1066800" cy="457200"/>
          </a:xfrm>
        </p:grpSpPr>
        <p:sp>
          <p:nvSpPr>
            <p:cNvPr id="100" name="Round Same Side Corner Rectangle 99"/>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1" name="TextBox 17"/>
            <p:cNvSpPr txBox="1">
              <a:spLocks noChangeArrowheads="1"/>
            </p:cNvSpPr>
            <p:nvPr/>
          </p:nvSpPr>
          <p:spPr bwMode="auto">
            <a:xfrm>
              <a:off x="4715256" y="1277112"/>
              <a:ext cx="999744"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GMU </a:t>
              </a:r>
            </a:p>
            <a:p>
              <a:pPr algn="ctr">
                <a:lnSpc>
                  <a:spcPts val="900"/>
                </a:lnSpc>
              </a:pPr>
              <a:r>
                <a:rPr lang="en-US" sz="1100" dirty="0" smtClean="0">
                  <a:solidFill>
                    <a:srgbClr val="FFFFFF"/>
                  </a:solidFill>
                </a:rPr>
                <a:t>Procedures</a:t>
              </a:r>
              <a:endParaRPr lang="en-US" sz="1100" dirty="0">
                <a:solidFill>
                  <a:srgbClr val="FFFFFF"/>
                </a:solidFill>
              </a:endParaRPr>
            </a:p>
          </p:txBody>
        </p:sp>
      </p:grpSp>
      <p:grpSp>
        <p:nvGrpSpPr>
          <p:cNvPr id="98" name="Group 97"/>
          <p:cNvGrpSpPr/>
          <p:nvPr/>
        </p:nvGrpSpPr>
        <p:grpSpPr>
          <a:xfrm>
            <a:off x="4648200" y="1106424"/>
            <a:ext cx="1066800" cy="457200"/>
            <a:chOff x="4648200" y="1258824"/>
            <a:chExt cx="1066800" cy="457200"/>
          </a:xfrm>
        </p:grpSpPr>
        <p:sp>
          <p:nvSpPr>
            <p:cNvPr id="96" name="Round Same Side Corner Rectangle 95"/>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7" name="TextBox 17"/>
            <p:cNvSpPr txBox="1">
              <a:spLocks noChangeArrowheads="1"/>
            </p:cNvSpPr>
            <p:nvPr/>
          </p:nvSpPr>
          <p:spPr bwMode="auto">
            <a:xfrm>
              <a:off x="4715256" y="12771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Monitoring Process</a:t>
              </a:r>
              <a:endParaRPr lang="en-US" sz="1100" dirty="0">
                <a:solidFill>
                  <a:srgbClr val="FFFFFF"/>
                </a:solidFill>
              </a:endParaRPr>
            </a:p>
          </p:txBody>
        </p:sp>
      </p:grpSp>
      <p:sp>
        <p:nvSpPr>
          <p:cNvPr id="94" name="Round Same Side Corner Rectangle 93"/>
          <p:cNvSpPr/>
          <p:nvPr/>
        </p:nvSpPr>
        <p:spPr bwMode="auto">
          <a:xfrm>
            <a:off x="3581400" y="11064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5" name="TextBox 17"/>
          <p:cNvSpPr txBox="1">
            <a:spLocks noChangeArrowheads="1"/>
          </p:cNvSpPr>
          <p:nvPr/>
        </p:nvSpPr>
        <p:spPr bwMode="auto">
          <a:xfrm>
            <a:off x="36484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RMA Information</a:t>
            </a:r>
            <a:endParaRPr lang="en-US" sz="1100" dirty="0">
              <a:solidFill>
                <a:srgbClr val="FFFFFF"/>
              </a:solidFill>
            </a:endParaRPr>
          </a:p>
        </p:txBody>
      </p:sp>
      <p:sp>
        <p:nvSpPr>
          <p:cNvPr id="92" name="Round Same Side Corner Rectangle 91"/>
          <p:cNvSpPr/>
          <p:nvPr/>
        </p:nvSpPr>
        <p:spPr bwMode="auto">
          <a:xfrm>
            <a:off x="2514600" y="11064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3" name="TextBox 17"/>
          <p:cNvSpPr txBox="1">
            <a:spLocks noChangeArrowheads="1"/>
          </p:cNvSpPr>
          <p:nvPr/>
        </p:nvSpPr>
        <p:spPr bwMode="auto">
          <a:xfrm>
            <a:off x="25816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Useful Web Links</a:t>
            </a:r>
            <a:endParaRPr lang="en-US" sz="1100" dirty="0">
              <a:solidFill>
                <a:srgbClr val="FFFFFF"/>
              </a:solidFill>
            </a:endParaRPr>
          </a:p>
        </p:txBody>
      </p:sp>
      <p:sp>
        <p:nvSpPr>
          <p:cNvPr id="2" name="Title 1"/>
          <p:cNvSpPr>
            <a:spLocks noGrp="1"/>
          </p:cNvSpPr>
          <p:nvPr>
            <p:ph type="title"/>
          </p:nvPr>
        </p:nvSpPr>
        <p:spPr/>
        <p:txBody>
          <a:bodyPr/>
          <a:lstStyle/>
          <a:p>
            <a:r>
              <a:rPr lang="en-US" sz="3200" dirty="0" smtClean="0"/>
              <a:t>General Information</a:t>
            </a:r>
            <a:endParaRPr lang="en-US" sz="3200" dirty="0"/>
          </a:p>
        </p:txBody>
      </p:sp>
      <p:sp>
        <p:nvSpPr>
          <p:cNvPr id="42" name="Round Same Side Corner Rectangle 41"/>
          <p:cNvSpPr/>
          <p:nvPr/>
        </p:nvSpPr>
        <p:spPr bwMode="auto">
          <a:xfrm>
            <a:off x="1447800" y="1108938"/>
            <a:ext cx="1066800" cy="457200"/>
          </a:xfrm>
          <a:prstGeom prst="round2SameRect">
            <a:avLst/>
          </a:prstGeom>
          <a:gradFill>
            <a:gsLst>
              <a:gs pos="100000">
                <a:srgbClr val="C6D9F1">
                  <a:alpha val="60000"/>
                </a:srgbClr>
              </a:gs>
              <a:gs pos="63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3" name="TextBox 17"/>
          <p:cNvSpPr txBox="1">
            <a:spLocks noChangeArrowheads="1"/>
          </p:cNvSpPr>
          <p:nvPr/>
        </p:nvSpPr>
        <p:spPr bwMode="auto">
          <a:xfrm>
            <a:off x="15148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Points of Contact</a:t>
            </a:r>
            <a:endParaRPr lang="en-US" sz="1100" dirty="0">
              <a:solidFill>
                <a:srgbClr val="FFFFFF"/>
              </a:solidFill>
            </a:endParaRPr>
          </a:p>
        </p:txBody>
      </p:sp>
      <p:grpSp>
        <p:nvGrpSpPr>
          <p:cNvPr id="88" name="Group 87"/>
          <p:cNvGrpSpPr/>
          <p:nvPr/>
        </p:nvGrpSpPr>
        <p:grpSpPr>
          <a:xfrm>
            <a:off x="381000" y="1106424"/>
            <a:ext cx="1066800" cy="457200"/>
            <a:chOff x="1752600" y="1108938"/>
            <a:chExt cx="1066800" cy="457200"/>
          </a:xfrm>
        </p:grpSpPr>
        <p:sp>
          <p:nvSpPr>
            <p:cNvPr id="89" name="Round Same Side Corner Rectangle 88"/>
            <p:cNvSpPr/>
            <p:nvPr/>
          </p:nvSpPr>
          <p:spPr bwMode="auto">
            <a:xfrm>
              <a:off x="1752600" y="1108938"/>
              <a:ext cx="1066800" cy="457200"/>
            </a:xfrm>
            <a:prstGeom prst="round2SameRect">
              <a:avLst/>
            </a:prstGeom>
            <a:gradFill>
              <a:gsLst>
                <a:gs pos="100000">
                  <a:srgbClr val="D0E0F4"/>
                </a:gs>
                <a:gs pos="63000">
                  <a:srgbClr val="558ED5"/>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1" name="TextBox 17"/>
            <p:cNvSpPr txBox="1">
              <a:spLocks noChangeArrowheads="1"/>
            </p:cNvSpPr>
            <p:nvPr/>
          </p:nvSpPr>
          <p:spPr bwMode="auto">
            <a:xfrm>
              <a:off x="1819656" y="1145514"/>
              <a:ext cx="958800" cy="261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r>
                <a:rPr lang="en-US" sz="1100" dirty="0" smtClean="0">
                  <a:solidFill>
                    <a:srgbClr val="FFFFFF"/>
                  </a:solidFill>
                </a:rPr>
                <a:t>References</a:t>
              </a:r>
              <a:endParaRPr lang="en-US" sz="1100" dirty="0">
                <a:solidFill>
                  <a:srgbClr val="FFFFFF"/>
                </a:solidFill>
              </a:endParaRPr>
            </a:p>
          </p:txBody>
        </p:sp>
      </p:grpSp>
      <p:sp>
        <p:nvSpPr>
          <p:cNvPr id="57" name="Rounded Rectangle 56"/>
          <p:cNvSpPr/>
          <p:nvPr/>
        </p:nvSpPr>
        <p:spPr bwMode="auto">
          <a:xfrm>
            <a:off x="228600" y="1413738"/>
            <a:ext cx="8723432" cy="4494213"/>
          </a:xfrm>
          <a:prstGeom prst="roundRect">
            <a:avLst>
              <a:gd name="adj" fmla="val 3108"/>
            </a:avLst>
          </a:prstGeom>
          <a:gradFill>
            <a:gsLst>
              <a:gs pos="0">
                <a:srgbClr val="3F80CD"/>
              </a:gs>
              <a:gs pos="100000">
                <a:srgbClr val="558ED5"/>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8" name="Rounded Rectangle 57"/>
          <p:cNvSpPr/>
          <p:nvPr/>
        </p:nvSpPr>
        <p:spPr bwMode="auto">
          <a:xfrm>
            <a:off x="261308" y="1566045"/>
            <a:ext cx="8654092" cy="4296927"/>
          </a:xfrm>
          <a:prstGeom prst="roundRect">
            <a:avLst>
              <a:gd name="adj" fmla="val 2632"/>
            </a:avLst>
          </a:prstGeom>
          <a:solidFill>
            <a:schemeClr val="bg1"/>
          </a:solidFill>
          <a:ln>
            <a:noFill/>
          </a:ln>
          <a:effectLst>
            <a:innerShdw blurRad="635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61" name="Rektangel 76"/>
          <p:cNvSpPr>
            <a:spLocks noChangeArrowheads="1"/>
          </p:cNvSpPr>
          <p:nvPr/>
        </p:nvSpPr>
        <p:spPr bwMode="auto">
          <a:xfrm>
            <a:off x="674689" y="1896338"/>
            <a:ext cx="5878512" cy="3985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a:spcAft>
                <a:spcPts val="600"/>
              </a:spcAft>
            </a:pPr>
            <a:r>
              <a:rPr lang="en-US" sz="1300" b="1" noProof="1" smtClean="0">
                <a:solidFill>
                  <a:schemeClr val="tx1">
                    <a:lumMod val="65000"/>
                    <a:lumOff val="35000"/>
                  </a:schemeClr>
                </a:solidFill>
                <a:latin typeface="Calibri" pitchFamily="34" charset="0"/>
                <a:cs typeface="Calibri" pitchFamily="34" charset="0"/>
              </a:rPr>
              <a:t>Useful References </a:t>
            </a:r>
            <a:endParaRPr lang="en-US" sz="1300" b="1" noProof="1">
              <a:solidFill>
                <a:schemeClr val="tx1">
                  <a:lumMod val="65000"/>
                  <a:lumOff val="35000"/>
                </a:schemeClr>
              </a:solidFill>
              <a:latin typeface="Calibri" pitchFamily="34" charset="0"/>
              <a:cs typeface="Calibri" pitchFamily="34" charset="0"/>
            </a:endParaRPr>
          </a:p>
          <a:p>
            <a:pPr marL="171450" indent="-171450" defTabSz="914400">
              <a:spcAft>
                <a:spcPts val="600"/>
              </a:spcAft>
              <a:buFont typeface="Arial" pitchFamily="34" charset="0"/>
              <a:buChar char="•"/>
            </a:pPr>
            <a:r>
              <a:rPr lang="en-US" sz="1300" b="1" noProof="1" smtClean="0">
                <a:solidFill>
                  <a:srgbClr val="0070C0"/>
                </a:solidFill>
                <a:latin typeface="Calibri" pitchFamily="34" charset="0"/>
                <a:cs typeface="Calibri" pitchFamily="34" charset="0"/>
              </a:rPr>
              <a:t>14 </a:t>
            </a:r>
            <a:r>
              <a:rPr lang="en-US" sz="1300" b="1" noProof="1">
                <a:solidFill>
                  <a:srgbClr val="0070C0"/>
                </a:solidFill>
                <a:latin typeface="Calibri" pitchFamily="34" charset="0"/>
                <a:cs typeface="Calibri" pitchFamily="34" charset="0"/>
              </a:rPr>
              <a:t>CFR Part 91.180</a:t>
            </a:r>
            <a:r>
              <a:rPr lang="en-US" sz="1300" noProof="1">
                <a:solidFill>
                  <a:schemeClr val="tx1">
                    <a:lumMod val="65000"/>
                    <a:lumOff val="35000"/>
                  </a:schemeClr>
                </a:solidFill>
                <a:latin typeface="Calibri" pitchFamily="34" charset="0"/>
                <a:cs typeface="Calibri" pitchFamily="34" charset="0"/>
              </a:rPr>
              <a:t>, Operations within airspace designated as Reduced Vertical Separation Minimum </a:t>
            </a:r>
            <a:r>
              <a:rPr lang="en-US" sz="1300" noProof="1" smtClean="0">
                <a:solidFill>
                  <a:schemeClr val="tx1">
                    <a:lumMod val="65000"/>
                    <a:lumOff val="35000"/>
                  </a:schemeClr>
                </a:solidFill>
                <a:latin typeface="Calibri" pitchFamily="34" charset="0"/>
                <a:cs typeface="Calibri" pitchFamily="34" charset="0"/>
              </a:rPr>
              <a:t>airspace</a:t>
            </a:r>
          </a:p>
          <a:p>
            <a:pPr marL="171450" indent="-171450" defTabSz="914400">
              <a:spcAft>
                <a:spcPts val="600"/>
              </a:spcAft>
              <a:buFont typeface="Arial" pitchFamily="34" charset="0"/>
              <a:buChar char="•"/>
            </a:pPr>
            <a:r>
              <a:rPr lang="en-US" sz="1300" b="1" noProof="1" smtClean="0">
                <a:solidFill>
                  <a:srgbClr val="0070C0"/>
                </a:solidFill>
                <a:latin typeface="Calibri" pitchFamily="34" charset="0"/>
                <a:cs typeface="Calibri" pitchFamily="34" charset="0"/>
              </a:rPr>
              <a:t>14 </a:t>
            </a:r>
            <a:r>
              <a:rPr lang="en-US" sz="1300" b="1" noProof="1">
                <a:solidFill>
                  <a:srgbClr val="0070C0"/>
                </a:solidFill>
                <a:latin typeface="Calibri" pitchFamily="34" charset="0"/>
                <a:cs typeface="Calibri" pitchFamily="34" charset="0"/>
              </a:rPr>
              <a:t>CFR Appendix G to Part 91</a:t>
            </a:r>
            <a:r>
              <a:rPr lang="en-US" sz="1300" noProof="1">
                <a:solidFill>
                  <a:schemeClr val="tx1">
                    <a:lumMod val="65000"/>
                    <a:lumOff val="35000"/>
                  </a:schemeClr>
                </a:solidFill>
                <a:latin typeface="Calibri" pitchFamily="34" charset="0"/>
                <a:cs typeface="Calibri" pitchFamily="34" charset="0"/>
              </a:rPr>
              <a:t>, Operations in Reduced Vertical Separation Minimum </a:t>
            </a:r>
            <a:r>
              <a:rPr lang="en-US" sz="1300" noProof="1" smtClean="0">
                <a:solidFill>
                  <a:schemeClr val="tx1">
                    <a:lumMod val="65000"/>
                    <a:lumOff val="35000"/>
                  </a:schemeClr>
                </a:solidFill>
                <a:latin typeface="Calibri" pitchFamily="34" charset="0"/>
                <a:cs typeface="Calibri" pitchFamily="34" charset="0"/>
              </a:rPr>
              <a:t>airspace</a:t>
            </a:r>
          </a:p>
          <a:p>
            <a:pPr marL="171450" indent="-171450" defTabSz="914400">
              <a:spcAft>
                <a:spcPts val="600"/>
              </a:spcAft>
              <a:buFont typeface="Arial" pitchFamily="34" charset="0"/>
              <a:buChar char="•"/>
            </a:pPr>
            <a:r>
              <a:rPr lang="en-US" sz="1300" b="1" noProof="1" smtClean="0">
                <a:solidFill>
                  <a:srgbClr val="0070C0"/>
                </a:solidFill>
                <a:latin typeface="Calibri" pitchFamily="34" charset="0"/>
                <a:cs typeface="Calibri" pitchFamily="34" charset="0"/>
              </a:rPr>
              <a:t>14 </a:t>
            </a:r>
            <a:r>
              <a:rPr lang="en-US" sz="1300" b="1" noProof="1">
                <a:solidFill>
                  <a:srgbClr val="0070C0"/>
                </a:solidFill>
                <a:latin typeface="Calibri" pitchFamily="34" charset="0"/>
                <a:cs typeface="Calibri" pitchFamily="34" charset="0"/>
              </a:rPr>
              <a:t>CFR Part 91.706</a:t>
            </a:r>
            <a:r>
              <a:rPr lang="en-US" sz="1300" noProof="1">
                <a:solidFill>
                  <a:schemeClr val="tx1">
                    <a:lumMod val="65000"/>
                    <a:lumOff val="35000"/>
                  </a:schemeClr>
                </a:solidFill>
                <a:latin typeface="Calibri" pitchFamily="34" charset="0"/>
                <a:cs typeface="Calibri" pitchFamily="34" charset="0"/>
              </a:rPr>
              <a:t>, Operation within airspace designed as Reduced Vertical </a:t>
            </a:r>
            <a:r>
              <a:rPr lang="en-US" sz="1300" noProof="1" smtClean="0">
                <a:solidFill>
                  <a:schemeClr val="tx1">
                    <a:lumMod val="65000"/>
                    <a:lumOff val="35000"/>
                  </a:schemeClr>
                </a:solidFill>
                <a:latin typeface="Calibri" pitchFamily="34" charset="0"/>
                <a:cs typeface="Calibri" pitchFamily="34" charset="0"/>
              </a:rPr>
              <a:t>Separation</a:t>
            </a:r>
          </a:p>
          <a:p>
            <a:pPr marL="171450" indent="-171450" defTabSz="914400">
              <a:spcAft>
                <a:spcPts val="600"/>
              </a:spcAft>
              <a:buFont typeface="Arial" pitchFamily="34" charset="0"/>
              <a:buChar char="•"/>
            </a:pPr>
            <a:r>
              <a:rPr lang="en-US" sz="1300" b="1" noProof="1" smtClean="0">
                <a:solidFill>
                  <a:srgbClr val="0070C0"/>
                </a:solidFill>
                <a:latin typeface="Calibri" pitchFamily="34" charset="0"/>
                <a:cs typeface="Calibri" pitchFamily="34" charset="0"/>
              </a:rPr>
              <a:t>FAA </a:t>
            </a:r>
            <a:r>
              <a:rPr lang="en-US" sz="1300" b="1" noProof="1">
                <a:solidFill>
                  <a:srgbClr val="0070C0"/>
                </a:solidFill>
                <a:latin typeface="Calibri" pitchFamily="34" charset="0"/>
                <a:cs typeface="Calibri" pitchFamily="34" charset="0"/>
              </a:rPr>
              <a:t>Advisory Circular (AC) 91-85</a:t>
            </a:r>
            <a:r>
              <a:rPr lang="en-US" sz="1300" noProof="1">
                <a:solidFill>
                  <a:schemeClr val="tx1">
                    <a:lumMod val="65000"/>
                    <a:lumOff val="35000"/>
                  </a:schemeClr>
                </a:solidFill>
                <a:latin typeface="Calibri" pitchFamily="34" charset="0"/>
                <a:cs typeface="Calibri" pitchFamily="34" charset="0"/>
              </a:rPr>
              <a:t>, Reduced Vertical Separation Minimum (RVSM) </a:t>
            </a:r>
            <a:r>
              <a:rPr lang="en-US" sz="1300" noProof="1" smtClean="0">
                <a:solidFill>
                  <a:schemeClr val="tx1">
                    <a:lumMod val="65000"/>
                    <a:lumOff val="35000"/>
                  </a:schemeClr>
                </a:solidFill>
                <a:latin typeface="Calibri" pitchFamily="34" charset="0"/>
                <a:cs typeface="Calibri" pitchFamily="34" charset="0"/>
              </a:rPr>
              <a:t>Authorizations</a:t>
            </a:r>
          </a:p>
          <a:p>
            <a:pPr marL="171450" indent="-171450" defTabSz="914400">
              <a:spcAft>
                <a:spcPts val="600"/>
              </a:spcAft>
              <a:buFont typeface="Arial" pitchFamily="34" charset="0"/>
              <a:buChar char="•"/>
            </a:pPr>
            <a:r>
              <a:rPr lang="en-US" sz="1300" b="1" noProof="1" smtClean="0">
                <a:solidFill>
                  <a:srgbClr val="0070C0"/>
                </a:solidFill>
                <a:latin typeface="Calibri" pitchFamily="34" charset="0"/>
                <a:cs typeface="Calibri" pitchFamily="34" charset="0"/>
              </a:rPr>
              <a:t>ICAO </a:t>
            </a:r>
            <a:r>
              <a:rPr lang="en-US" sz="1300" b="1" noProof="1">
                <a:solidFill>
                  <a:srgbClr val="0070C0"/>
                </a:solidFill>
                <a:latin typeface="Calibri" pitchFamily="34" charset="0"/>
                <a:cs typeface="Calibri" pitchFamily="34" charset="0"/>
              </a:rPr>
              <a:t>ANNEX 6, Parts I and II (7.27 and 2.5.27 respectively)</a:t>
            </a:r>
            <a:r>
              <a:rPr lang="en-US" sz="1300" noProof="1">
                <a:solidFill>
                  <a:schemeClr val="tx1">
                    <a:lumMod val="65000"/>
                    <a:lumOff val="35000"/>
                  </a:schemeClr>
                </a:solidFill>
                <a:latin typeface="Calibri" pitchFamily="34" charset="0"/>
                <a:cs typeface="Calibri" pitchFamily="34" charset="0"/>
              </a:rPr>
              <a:t>, Operation of </a:t>
            </a:r>
            <a:r>
              <a:rPr lang="en-US" sz="1300" noProof="1" smtClean="0">
                <a:solidFill>
                  <a:schemeClr val="tx1">
                    <a:lumMod val="65000"/>
                    <a:lumOff val="35000"/>
                  </a:schemeClr>
                </a:solidFill>
                <a:latin typeface="Calibri" pitchFamily="34" charset="0"/>
                <a:cs typeface="Calibri" pitchFamily="34" charset="0"/>
              </a:rPr>
              <a:t>Aircraft</a:t>
            </a:r>
          </a:p>
          <a:p>
            <a:pPr marL="171450" indent="-171450" defTabSz="914400">
              <a:spcAft>
                <a:spcPts val="600"/>
              </a:spcAft>
              <a:buFont typeface="Arial" pitchFamily="34" charset="0"/>
              <a:buChar char="•"/>
            </a:pPr>
            <a:r>
              <a:rPr lang="en-US" sz="1300" b="1" noProof="1" smtClean="0">
                <a:solidFill>
                  <a:srgbClr val="0070C0"/>
                </a:solidFill>
                <a:latin typeface="Calibri" pitchFamily="34" charset="0"/>
                <a:cs typeface="Calibri" pitchFamily="34" charset="0"/>
              </a:rPr>
              <a:t>ICAO </a:t>
            </a:r>
            <a:r>
              <a:rPr lang="en-US" sz="1300" b="1" noProof="1">
                <a:solidFill>
                  <a:srgbClr val="0070C0"/>
                </a:solidFill>
                <a:latin typeface="Calibri" pitchFamily="34" charset="0"/>
                <a:cs typeface="Calibri" pitchFamily="34" charset="0"/>
              </a:rPr>
              <a:t>ANNEX 11, 3.3.5.1-3.3.5.2</a:t>
            </a:r>
            <a:r>
              <a:rPr lang="en-US" sz="1300" noProof="1">
                <a:solidFill>
                  <a:schemeClr val="tx1">
                    <a:lumMod val="65000"/>
                    <a:lumOff val="35000"/>
                  </a:schemeClr>
                </a:solidFill>
                <a:latin typeface="Calibri" pitchFamily="34" charset="0"/>
                <a:cs typeface="Calibri" pitchFamily="34" charset="0"/>
              </a:rPr>
              <a:t>, Air Traffic </a:t>
            </a:r>
            <a:r>
              <a:rPr lang="en-US" sz="1300" noProof="1" smtClean="0">
                <a:solidFill>
                  <a:schemeClr val="tx1">
                    <a:lumMod val="65000"/>
                    <a:lumOff val="35000"/>
                  </a:schemeClr>
                </a:solidFill>
                <a:latin typeface="Calibri" pitchFamily="34" charset="0"/>
                <a:cs typeface="Calibri" pitchFamily="34" charset="0"/>
              </a:rPr>
              <a:t>Services</a:t>
            </a:r>
          </a:p>
          <a:p>
            <a:pPr marL="171450" indent="-171450" defTabSz="914400">
              <a:spcAft>
                <a:spcPts val="600"/>
              </a:spcAft>
              <a:buFont typeface="Arial" pitchFamily="34" charset="0"/>
              <a:buChar char="•"/>
            </a:pPr>
            <a:r>
              <a:rPr lang="en-US" sz="1300" b="1" noProof="1" smtClean="0">
                <a:solidFill>
                  <a:srgbClr val="0070C0"/>
                </a:solidFill>
                <a:latin typeface="Calibri" pitchFamily="34" charset="0"/>
                <a:cs typeface="Calibri" pitchFamily="34" charset="0"/>
              </a:rPr>
              <a:t>ICAO </a:t>
            </a:r>
            <a:r>
              <a:rPr lang="en-US" sz="1300" b="1" noProof="1">
                <a:solidFill>
                  <a:srgbClr val="0070C0"/>
                </a:solidFill>
                <a:latin typeface="Calibri" pitchFamily="34" charset="0"/>
                <a:cs typeface="Calibri" pitchFamily="34" charset="0"/>
              </a:rPr>
              <a:t>Document 9574</a:t>
            </a:r>
            <a:r>
              <a:rPr lang="en-US" sz="1300" noProof="1">
                <a:solidFill>
                  <a:schemeClr val="tx1">
                    <a:lumMod val="65000"/>
                    <a:lumOff val="35000"/>
                  </a:schemeClr>
                </a:solidFill>
                <a:latin typeface="Calibri" pitchFamily="34" charset="0"/>
                <a:cs typeface="Calibri" pitchFamily="34" charset="0"/>
              </a:rPr>
              <a:t>, Manual on Implementation of a 300 m (1000 ft) Vertical Separation Minimum Between FL 290 and FL 410 Inclusive</a:t>
            </a:r>
          </a:p>
          <a:p>
            <a:pPr defTabSz="914400">
              <a:spcAft>
                <a:spcPts val="600"/>
              </a:spcAft>
              <a:buFont typeface="Arial" pitchFamily="34" charset="0"/>
              <a:buChar char="•"/>
            </a:pPr>
            <a:endParaRPr lang="en-US" sz="1300" noProof="1">
              <a:solidFill>
                <a:schemeClr val="tx1">
                  <a:lumMod val="65000"/>
                  <a:lumOff val="35000"/>
                </a:schemeClr>
              </a:solidFill>
              <a:latin typeface="Calibri" pitchFamily="34" charset="0"/>
              <a:cs typeface="Calibri" pitchFamily="34" charset="0"/>
            </a:endParaRPr>
          </a:p>
          <a:p>
            <a:pPr defTabSz="914400">
              <a:buFont typeface="Arial" pitchFamily="34" charset="0"/>
              <a:buChar char="•"/>
            </a:pPr>
            <a:endParaRPr lang="da-DK" sz="1300" dirty="0">
              <a:solidFill>
                <a:schemeClr val="tx1">
                  <a:lumMod val="65000"/>
                  <a:lumOff val="35000"/>
                </a:schemeClr>
              </a:solidFill>
              <a:latin typeface="Calibri" pitchFamily="34" charset="0"/>
              <a:cs typeface="Calibri" pitchFamily="34" charset="0"/>
            </a:endParaRPr>
          </a:p>
          <a:p>
            <a:pPr defTabSz="914400"/>
            <a:endParaRPr lang="da-DK" sz="1300" dirty="0">
              <a:solidFill>
                <a:schemeClr val="tx1">
                  <a:lumMod val="65000"/>
                  <a:lumOff val="35000"/>
                </a:schemeClr>
              </a:solidFill>
              <a:latin typeface="Calibri" pitchFamily="34" charset="0"/>
              <a:cs typeface="Calibri" pitchFamily="34" charset="0"/>
            </a:endParaRPr>
          </a:p>
        </p:txBody>
      </p:sp>
      <p:pic>
        <p:nvPicPr>
          <p:cNvPr id="28" name="~PP2124.WAV">
            <a:hlinkClick r:id="" action="ppaction://media"/>
          </p:cNvPr>
          <p:cNvPicPr>
            <a:picLocks noRot="1" noChangeAspect="1"/>
          </p:cNvPicPr>
          <p:nvPr>
            <a:wavAudioFile r:embed="rId1" name="~PP2124.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3130984483"/>
      </p:ext>
    </p:extLst>
  </p:cSld>
  <p:clrMapOvr>
    <a:masterClrMapping/>
  </p:clrMapOvr>
  <p:transition advTm="38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p:cNvGrpSpPr/>
          <p:nvPr/>
        </p:nvGrpSpPr>
        <p:grpSpPr>
          <a:xfrm>
            <a:off x="7848600" y="1106424"/>
            <a:ext cx="1066800" cy="457200"/>
            <a:chOff x="4648200" y="1258824"/>
            <a:chExt cx="1066800" cy="457200"/>
          </a:xfrm>
        </p:grpSpPr>
        <p:sp>
          <p:nvSpPr>
            <p:cNvPr id="106" name="Round Same Side Corner Rectangle 105"/>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7" name="TextBox 17"/>
            <p:cNvSpPr txBox="1">
              <a:spLocks noChangeArrowheads="1"/>
            </p:cNvSpPr>
            <p:nvPr/>
          </p:nvSpPr>
          <p:spPr bwMode="auto">
            <a:xfrm>
              <a:off x="4715256" y="1277112"/>
              <a:ext cx="95880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Other HMU Procedures</a:t>
              </a:r>
              <a:endParaRPr lang="en-US" sz="1100" dirty="0">
                <a:solidFill>
                  <a:srgbClr val="FFFFFF"/>
                </a:solidFill>
              </a:endParaRPr>
            </a:p>
          </p:txBody>
        </p:sp>
      </p:grpSp>
      <p:grpSp>
        <p:nvGrpSpPr>
          <p:cNvPr id="102" name="Group 101"/>
          <p:cNvGrpSpPr/>
          <p:nvPr/>
        </p:nvGrpSpPr>
        <p:grpSpPr>
          <a:xfrm>
            <a:off x="6781800" y="1106424"/>
            <a:ext cx="1066800" cy="457200"/>
            <a:chOff x="4648200" y="1258824"/>
            <a:chExt cx="1066800" cy="457200"/>
          </a:xfrm>
        </p:grpSpPr>
        <p:sp>
          <p:nvSpPr>
            <p:cNvPr id="103" name="Round Same Side Corner Rectangle 102"/>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4" name="TextBox 17"/>
            <p:cNvSpPr txBox="1">
              <a:spLocks noChangeArrowheads="1"/>
            </p:cNvSpPr>
            <p:nvPr/>
          </p:nvSpPr>
          <p:spPr bwMode="auto">
            <a:xfrm>
              <a:off x="4715256" y="1277112"/>
              <a:ext cx="95880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AGHME Procedures</a:t>
              </a:r>
              <a:endParaRPr lang="en-US" sz="1100" dirty="0">
                <a:solidFill>
                  <a:srgbClr val="FFFFFF"/>
                </a:solidFill>
              </a:endParaRPr>
            </a:p>
          </p:txBody>
        </p:sp>
      </p:grpSp>
      <p:grpSp>
        <p:nvGrpSpPr>
          <p:cNvPr id="99" name="Group 98"/>
          <p:cNvGrpSpPr/>
          <p:nvPr/>
        </p:nvGrpSpPr>
        <p:grpSpPr>
          <a:xfrm>
            <a:off x="5715000" y="1106424"/>
            <a:ext cx="1066800" cy="457200"/>
            <a:chOff x="4648200" y="1258824"/>
            <a:chExt cx="1066800" cy="457200"/>
          </a:xfrm>
        </p:grpSpPr>
        <p:sp>
          <p:nvSpPr>
            <p:cNvPr id="100" name="Round Same Side Corner Rectangle 99"/>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1" name="TextBox 17"/>
            <p:cNvSpPr txBox="1">
              <a:spLocks noChangeArrowheads="1"/>
            </p:cNvSpPr>
            <p:nvPr/>
          </p:nvSpPr>
          <p:spPr bwMode="auto">
            <a:xfrm>
              <a:off x="4715256" y="1277112"/>
              <a:ext cx="999744"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GMU </a:t>
              </a:r>
            </a:p>
            <a:p>
              <a:pPr algn="ctr">
                <a:lnSpc>
                  <a:spcPts val="900"/>
                </a:lnSpc>
              </a:pPr>
              <a:r>
                <a:rPr lang="en-US" sz="1100" dirty="0" smtClean="0">
                  <a:solidFill>
                    <a:srgbClr val="FFFFFF"/>
                  </a:solidFill>
                </a:rPr>
                <a:t>Procedures</a:t>
              </a:r>
              <a:endParaRPr lang="en-US" sz="1100" dirty="0">
                <a:solidFill>
                  <a:srgbClr val="FFFFFF"/>
                </a:solidFill>
              </a:endParaRPr>
            </a:p>
          </p:txBody>
        </p:sp>
      </p:grpSp>
      <p:grpSp>
        <p:nvGrpSpPr>
          <p:cNvPr id="98" name="Group 97"/>
          <p:cNvGrpSpPr/>
          <p:nvPr/>
        </p:nvGrpSpPr>
        <p:grpSpPr>
          <a:xfrm>
            <a:off x="4648200" y="1106424"/>
            <a:ext cx="1066800" cy="457200"/>
            <a:chOff x="4648200" y="1258824"/>
            <a:chExt cx="1066800" cy="457200"/>
          </a:xfrm>
        </p:grpSpPr>
        <p:sp>
          <p:nvSpPr>
            <p:cNvPr id="96" name="Round Same Side Corner Rectangle 95"/>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7" name="TextBox 17"/>
            <p:cNvSpPr txBox="1">
              <a:spLocks noChangeArrowheads="1"/>
            </p:cNvSpPr>
            <p:nvPr/>
          </p:nvSpPr>
          <p:spPr bwMode="auto">
            <a:xfrm>
              <a:off x="4715256" y="12771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Monitoring Process</a:t>
              </a:r>
              <a:endParaRPr lang="en-US" sz="1100" dirty="0">
                <a:solidFill>
                  <a:srgbClr val="FFFFFF"/>
                </a:solidFill>
              </a:endParaRPr>
            </a:p>
          </p:txBody>
        </p:sp>
      </p:grpSp>
      <p:sp>
        <p:nvSpPr>
          <p:cNvPr id="94" name="Round Same Side Corner Rectangle 93"/>
          <p:cNvSpPr/>
          <p:nvPr/>
        </p:nvSpPr>
        <p:spPr bwMode="auto">
          <a:xfrm>
            <a:off x="3581400" y="11064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5" name="TextBox 17"/>
          <p:cNvSpPr txBox="1">
            <a:spLocks noChangeArrowheads="1"/>
          </p:cNvSpPr>
          <p:nvPr/>
        </p:nvSpPr>
        <p:spPr bwMode="auto">
          <a:xfrm>
            <a:off x="36484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RMA Information</a:t>
            </a:r>
            <a:endParaRPr lang="en-US" sz="1100" dirty="0">
              <a:solidFill>
                <a:srgbClr val="FFFFFF"/>
              </a:solidFill>
            </a:endParaRPr>
          </a:p>
        </p:txBody>
      </p:sp>
      <p:sp>
        <p:nvSpPr>
          <p:cNvPr id="92" name="Round Same Side Corner Rectangle 91"/>
          <p:cNvSpPr/>
          <p:nvPr/>
        </p:nvSpPr>
        <p:spPr bwMode="auto">
          <a:xfrm>
            <a:off x="2514600" y="11064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3" name="TextBox 17"/>
          <p:cNvSpPr txBox="1">
            <a:spLocks noChangeArrowheads="1"/>
          </p:cNvSpPr>
          <p:nvPr/>
        </p:nvSpPr>
        <p:spPr bwMode="auto">
          <a:xfrm>
            <a:off x="25816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Useful Web Links</a:t>
            </a:r>
            <a:endParaRPr lang="en-US" sz="1100" dirty="0">
              <a:solidFill>
                <a:srgbClr val="FFFFFF"/>
              </a:solidFill>
            </a:endParaRPr>
          </a:p>
        </p:txBody>
      </p:sp>
      <p:sp>
        <p:nvSpPr>
          <p:cNvPr id="2" name="Title 1"/>
          <p:cNvSpPr>
            <a:spLocks noGrp="1"/>
          </p:cNvSpPr>
          <p:nvPr>
            <p:ph type="title"/>
          </p:nvPr>
        </p:nvSpPr>
        <p:spPr/>
        <p:txBody>
          <a:bodyPr/>
          <a:lstStyle/>
          <a:p>
            <a:r>
              <a:rPr lang="en-US" sz="3200" dirty="0" smtClean="0"/>
              <a:t>General Information</a:t>
            </a:r>
            <a:endParaRPr lang="en-US" sz="3200" dirty="0"/>
          </a:p>
        </p:txBody>
      </p:sp>
      <p:sp>
        <p:nvSpPr>
          <p:cNvPr id="42" name="Round Same Side Corner Rectangle 41"/>
          <p:cNvSpPr/>
          <p:nvPr/>
        </p:nvSpPr>
        <p:spPr bwMode="auto">
          <a:xfrm>
            <a:off x="1447800" y="1108938"/>
            <a:ext cx="1066800" cy="457200"/>
          </a:xfrm>
          <a:prstGeom prst="round2SameRect">
            <a:avLst/>
          </a:prstGeom>
          <a:gradFill>
            <a:gsLst>
              <a:gs pos="100000">
                <a:srgbClr val="D0E0F4">
                  <a:alpha val="60000"/>
                </a:srgbClr>
              </a:gs>
              <a:gs pos="63000">
                <a:srgbClr val="558ED5"/>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3" name="TextBox 17"/>
          <p:cNvSpPr txBox="1">
            <a:spLocks noChangeArrowheads="1"/>
          </p:cNvSpPr>
          <p:nvPr/>
        </p:nvSpPr>
        <p:spPr bwMode="auto">
          <a:xfrm>
            <a:off x="15148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Points of Contact</a:t>
            </a:r>
            <a:endParaRPr lang="en-US" sz="1100" dirty="0">
              <a:solidFill>
                <a:srgbClr val="FFFFFF"/>
              </a:solidFill>
            </a:endParaRPr>
          </a:p>
        </p:txBody>
      </p:sp>
      <p:grpSp>
        <p:nvGrpSpPr>
          <p:cNvPr id="88" name="Group 87"/>
          <p:cNvGrpSpPr/>
          <p:nvPr/>
        </p:nvGrpSpPr>
        <p:grpSpPr>
          <a:xfrm>
            <a:off x="381000" y="1106424"/>
            <a:ext cx="1066800" cy="457200"/>
            <a:chOff x="1752600" y="1108938"/>
            <a:chExt cx="1066800" cy="457200"/>
          </a:xfrm>
        </p:grpSpPr>
        <p:sp>
          <p:nvSpPr>
            <p:cNvPr id="89" name="Round Same Side Corner Rectangle 88"/>
            <p:cNvSpPr/>
            <p:nvPr/>
          </p:nvSpPr>
          <p:spPr bwMode="auto">
            <a:xfrm>
              <a:off x="1752600" y="1108938"/>
              <a:ext cx="1066800" cy="457200"/>
            </a:xfrm>
            <a:prstGeom prst="round2SameRect">
              <a:avLst/>
            </a:prstGeom>
            <a:gradFill>
              <a:gsLst>
                <a:gs pos="100000">
                  <a:srgbClr val="C6D9F1"/>
                </a:gs>
                <a:gs pos="63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1" name="TextBox 17"/>
            <p:cNvSpPr txBox="1">
              <a:spLocks noChangeArrowheads="1"/>
            </p:cNvSpPr>
            <p:nvPr/>
          </p:nvSpPr>
          <p:spPr bwMode="auto">
            <a:xfrm>
              <a:off x="1819656" y="1145514"/>
              <a:ext cx="958800" cy="261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r>
                <a:rPr lang="en-US" sz="1100" dirty="0" smtClean="0">
                  <a:solidFill>
                    <a:srgbClr val="FFFFFF"/>
                  </a:solidFill>
                </a:rPr>
                <a:t>References</a:t>
              </a:r>
              <a:endParaRPr lang="en-US" sz="1100" dirty="0">
                <a:solidFill>
                  <a:srgbClr val="FFFFFF"/>
                </a:solidFill>
              </a:endParaRPr>
            </a:p>
          </p:txBody>
        </p:sp>
      </p:grpSp>
      <p:sp>
        <p:nvSpPr>
          <p:cNvPr id="57" name="Rounded Rectangle 56"/>
          <p:cNvSpPr/>
          <p:nvPr/>
        </p:nvSpPr>
        <p:spPr bwMode="auto">
          <a:xfrm>
            <a:off x="228600" y="1413738"/>
            <a:ext cx="8723432" cy="4494213"/>
          </a:xfrm>
          <a:prstGeom prst="roundRect">
            <a:avLst>
              <a:gd name="adj" fmla="val 3108"/>
            </a:avLst>
          </a:prstGeom>
          <a:gradFill>
            <a:gsLst>
              <a:gs pos="0">
                <a:srgbClr val="3F80CD"/>
              </a:gs>
              <a:gs pos="100000">
                <a:srgbClr val="558ED5"/>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8" name="Rounded Rectangle 57"/>
          <p:cNvSpPr/>
          <p:nvPr/>
        </p:nvSpPr>
        <p:spPr bwMode="auto">
          <a:xfrm>
            <a:off x="261308" y="1566045"/>
            <a:ext cx="8654092" cy="4296927"/>
          </a:xfrm>
          <a:prstGeom prst="roundRect">
            <a:avLst>
              <a:gd name="adj" fmla="val 2632"/>
            </a:avLst>
          </a:prstGeom>
          <a:solidFill>
            <a:schemeClr val="bg1"/>
          </a:solidFill>
          <a:ln>
            <a:noFill/>
          </a:ln>
          <a:effectLst>
            <a:innerShdw blurRad="635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61" name="Rektangel 76"/>
          <p:cNvSpPr>
            <a:spLocks noChangeArrowheads="1"/>
          </p:cNvSpPr>
          <p:nvPr/>
        </p:nvSpPr>
        <p:spPr bwMode="auto">
          <a:xfrm>
            <a:off x="674689" y="1896338"/>
            <a:ext cx="5878512" cy="56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a:spcAft>
                <a:spcPts val="600"/>
              </a:spcAft>
            </a:pPr>
            <a:r>
              <a:rPr lang="en-US" sz="1300" b="1" noProof="1" smtClean="0">
                <a:solidFill>
                  <a:schemeClr val="tx1">
                    <a:lumMod val="65000"/>
                    <a:lumOff val="35000"/>
                  </a:schemeClr>
                </a:solidFill>
                <a:latin typeface="Calibri" pitchFamily="34" charset="0"/>
                <a:cs typeface="Calibri" pitchFamily="34" charset="0"/>
              </a:rPr>
              <a:t>Points of Contact</a:t>
            </a:r>
            <a:endParaRPr lang="da-DK" sz="1300" dirty="0">
              <a:solidFill>
                <a:schemeClr val="tx1">
                  <a:lumMod val="65000"/>
                  <a:lumOff val="35000"/>
                </a:schemeClr>
              </a:solidFill>
              <a:latin typeface="Calibri" pitchFamily="34" charset="0"/>
              <a:cs typeface="Calibri" pitchFamily="34" charset="0"/>
            </a:endParaRPr>
          </a:p>
          <a:p>
            <a:pPr defTabSz="914400"/>
            <a:endParaRPr lang="da-DK" sz="1300" dirty="0">
              <a:solidFill>
                <a:schemeClr val="tx1">
                  <a:lumMod val="65000"/>
                  <a:lumOff val="35000"/>
                </a:schemeClr>
              </a:solidFill>
              <a:latin typeface="Calibri" pitchFamily="34" charset="0"/>
              <a:cs typeface="Calibri" pitchFamily="34" charset="0"/>
            </a:endParaRPr>
          </a:p>
        </p:txBody>
      </p:sp>
      <p:graphicFrame>
        <p:nvGraphicFramePr>
          <p:cNvPr id="30" name="Table 29"/>
          <p:cNvGraphicFramePr>
            <a:graphicFrameLocks noGrp="1"/>
          </p:cNvGraphicFramePr>
          <p:nvPr>
            <p:extLst>
              <p:ext uri="{D42A27DB-BD31-4B8C-83A1-F6EECF244321}">
                <p14:modId xmlns:p14="http://schemas.microsoft.com/office/powerpoint/2010/main" xmlns="" val="293996463"/>
              </p:ext>
            </p:extLst>
          </p:nvPr>
        </p:nvGraphicFramePr>
        <p:xfrm>
          <a:off x="762001" y="2209800"/>
          <a:ext cx="7391399" cy="3581400"/>
        </p:xfrm>
        <a:graphic>
          <a:graphicData uri="http://schemas.openxmlformats.org/drawingml/2006/table">
            <a:tbl>
              <a:tblPr>
                <a:tableStyleId>{2D5ABB26-0587-4C30-8999-92F81FD0307C}</a:tableStyleId>
              </a:tblPr>
              <a:tblGrid>
                <a:gridCol w="1371600"/>
                <a:gridCol w="2362200"/>
                <a:gridCol w="1478439"/>
                <a:gridCol w="2179160"/>
              </a:tblGrid>
              <a:tr h="228600">
                <a:tc>
                  <a:txBody>
                    <a:bodyPr/>
                    <a:lstStyle/>
                    <a:p>
                      <a:pPr marL="0" marR="0" algn="l">
                        <a:spcBef>
                          <a:spcPts val="0"/>
                        </a:spcBef>
                        <a:spcAft>
                          <a:spcPts val="300"/>
                        </a:spcAft>
                      </a:pPr>
                      <a:r>
                        <a:rPr lang="en-US" sz="1200" b="1" dirty="0" smtClean="0">
                          <a:solidFill>
                            <a:srgbClr val="0070C0"/>
                          </a:solidFill>
                          <a:latin typeface="Calibri" pitchFamily="34" charset="0"/>
                          <a:ea typeface="Times New Roman"/>
                          <a:cs typeface="Calibri" pitchFamily="34" charset="0"/>
                        </a:rPr>
                        <a:t>Name</a:t>
                      </a:r>
                      <a:endParaRPr lang="en-US" sz="1200" b="1" dirty="0">
                        <a:solidFill>
                          <a:srgbClr val="0070C0"/>
                        </a:solidFill>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200" b="1" dirty="0" smtClean="0">
                          <a:solidFill>
                            <a:srgbClr val="0070C0"/>
                          </a:solidFill>
                          <a:latin typeface="Calibri" pitchFamily="34" charset="0"/>
                          <a:ea typeface="Times New Roman"/>
                          <a:cs typeface="Calibri" pitchFamily="34" charset="0"/>
                        </a:rPr>
                        <a:t>Organization</a:t>
                      </a:r>
                      <a:endParaRPr lang="en-US" sz="1200" b="1" dirty="0">
                        <a:solidFill>
                          <a:srgbClr val="0070C0"/>
                        </a:solidFill>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200" b="1" dirty="0" smtClean="0">
                          <a:solidFill>
                            <a:srgbClr val="0070C0"/>
                          </a:solidFill>
                          <a:latin typeface="Calibri" pitchFamily="34" charset="0"/>
                          <a:ea typeface="Times New Roman"/>
                          <a:cs typeface="Calibri" pitchFamily="34" charset="0"/>
                        </a:rPr>
                        <a:t>Telephone</a:t>
                      </a:r>
                      <a:endParaRPr lang="en-US" sz="1200" b="1" dirty="0">
                        <a:solidFill>
                          <a:srgbClr val="0070C0"/>
                        </a:solidFill>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200" b="1" dirty="0" smtClean="0">
                          <a:solidFill>
                            <a:srgbClr val="0070C0"/>
                          </a:solidFill>
                          <a:latin typeface="Calibri" pitchFamily="34" charset="0"/>
                          <a:ea typeface="Times New Roman"/>
                          <a:cs typeface="Calibri" pitchFamily="34" charset="0"/>
                        </a:rPr>
                        <a:t>Email</a:t>
                      </a:r>
                      <a:endParaRPr lang="en-US" sz="1200" b="1" dirty="0">
                        <a:solidFill>
                          <a:srgbClr val="0070C0"/>
                        </a:solidFill>
                        <a:latin typeface="Calibri" pitchFamily="34" charset="0"/>
                        <a:ea typeface="Times New Roman"/>
                        <a:cs typeface="Calibri" pitchFamily="34" charset="0"/>
                      </a:endParaRPr>
                    </a:p>
                  </a:txBody>
                  <a:tcPr marL="63062" marR="63062" marT="0" marB="0"/>
                </a:tc>
              </a:tr>
              <a:tr h="457200">
                <a:tc>
                  <a:txBody>
                    <a:bodyPr/>
                    <a:lstStyle/>
                    <a:p>
                      <a:pPr marL="0" marR="0" algn="l">
                        <a:spcBef>
                          <a:spcPts val="0"/>
                        </a:spcBef>
                        <a:spcAft>
                          <a:spcPts val="300"/>
                        </a:spcAft>
                      </a:pPr>
                      <a:r>
                        <a:rPr lang="en-US" sz="1100" dirty="0"/>
                        <a:t>Madison Walton</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fr-FR" sz="1100" dirty="0"/>
                        <a:t>RVSM Lead, FAA Flight Standards, AFS-470</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fr-FR" sz="1100" dirty="0"/>
                        <a:t>(202) 385-4596</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fr-FR" sz="1100" u="sng" dirty="0">
                          <a:solidFill>
                            <a:srgbClr val="00B0F0"/>
                          </a:solidFill>
                          <a:hlinkClick r:id="rId4"/>
                        </a:rPr>
                        <a:t>Madison.Walton@faa.gov</a:t>
                      </a:r>
                      <a:endParaRPr lang="en-US" sz="1100" dirty="0">
                        <a:solidFill>
                          <a:srgbClr val="00B0F0"/>
                        </a:solidFill>
                        <a:latin typeface="Calibri" pitchFamily="34" charset="0"/>
                        <a:ea typeface="Times New Roman"/>
                        <a:cs typeface="Calibri" pitchFamily="34" charset="0"/>
                      </a:endParaRPr>
                    </a:p>
                  </a:txBody>
                  <a:tcPr marL="63062" marR="63062" marT="0" marB="0"/>
                </a:tc>
              </a:tr>
              <a:tr h="507234">
                <a:tc>
                  <a:txBody>
                    <a:bodyPr/>
                    <a:lstStyle/>
                    <a:p>
                      <a:pPr marL="0" marR="0" algn="l">
                        <a:spcBef>
                          <a:spcPts val="0"/>
                        </a:spcBef>
                        <a:spcAft>
                          <a:spcPts val="300"/>
                        </a:spcAft>
                      </a:pPr>
                      <a:r>
                        <a:rPr lang="en-US" sz="1100" dirty="0"/>
                        <a:t>Trent </a:t>
                      </a:r>
                      <a:r>
                        <a:rPr lang="en-US" sz="1100" dirty="0" err="1"/>
                        <a:t>Bigler</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dirty="0"/>
                        <a:t>RVSM Regulations, FAA Flight Standards, AFS-470</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a:t>(202) 385-4504</a:t>
                      </a:r>
                      <a:endParaRPr lang="en-US" sz="110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u="sng" dirty="0">
                          <a:solidFill>
                            <a:srgbClr val="00B0F0"/>
                          </a:solidFill>
                          <a:hlinkClick r:id="rId5" action="ppaction://hlinkfile"/>
                        </a:rPr>
                        <a:t>Trent.Bigler@faa.gov</a:t>
                      </a:r>
                      <a:endParaRPr lang="en-US" sz="1100" dirty="0">
                        <a:solidFill>
                          <a:srgbClr val="00B0F0"/>
                        </a:solidFill>
                        <a:latin typeface="Calibri" pitchFamily="34" charset="0"/>
                        <a:ea typeface="Times New Roman"/>
                        <a:cs typeface="Calibri" pitchFamily="34" charset="0"/>
                      </a:endParaRPr>
                    </a:p>
                  </a:txBody>
                  <a:tcPr marL="63062" marR="63062" marT="0" marB="0"/>
                </a:tc>
              </a:tr>
              <a:tr h="533400">
                <a:tc>
                  <a:txBody>
                    <a:bodyPr/>
                    <a:lstStyle/>
                    <a:p>
                      <a:pPr marL="0" marR="0" algn="l">
                        <a:spcBef>
                          <a:spcPts val="0"/>
                        </a:spcBef>
                        <a:spcAft>
                          <a:spcPts val="300"/>
                        </a:spcAft>
                      </a:pPr>
                      <a:r>
                        <a:rPr lang="en-US" sz="1100" dirty="0"/>
                        <a:t>Stephanie Beritsky</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dirty="0"/>
                        <a:t>FAA Support, AJP-7B1 Separations and Standards Group,  CSSI, Inc.</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dirty="0"/>
                        <a:t>(609) 485-7851</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u="sng" dirty="0">
                          <a:solidFill>
                            <a:srgbClr val="00B0F0"/>
                          </a:solidFill>
                          <a:hlinkClick r:id="rId6" action="ppaction://hlinkfile"/>
                        </a:rPr>
                        <a:t>Stephanie.ctr.Beritsky@faa.gov</a:t>
                      </a:r>
                      <a:endParaRPr lang="en-US" sz="1100" dirty="0">
                        <a:solidFill>
                          <a:srgbClr val="00B0F0"/>
                        </a:solidFill>
                        <a:latin typeface="Calibri" pitchFamily="34" charset="0"/>
                        <a:ea typeface="Times New Roman"/>
                        <a:cs typeface="Calibri" pitchFamily="34" charset="0"/>
                      </a:endParaRPr>
                    </a:p>
                  </a:txBody>
                  <a:tcPr marL="63062" marR="63062" marT="0" marB="0"/>
                </a:tc>
              </a:tr>
              <a:tr h="533400">
                <a:tc>
                  <a:txBody>
                    <a:bodyPr/>
                    <a:lstStyle/>
                    <a:p>
                      <a:pPr marL="0" marR="0" algn="l">
                        <a:spcBef>
                          <a:spcPts val="0"/>
                        </a:spcBef>
                        <a:spcAft>
                          <a:spcPts val="300"/>
                        </a:spcAft>
                      </a:pPr>
                      <a:r>
                        <a:rPr lang="en-US" sz="1100" dirty="0"/>
                        <a:t>Stephen Smoot</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dirty="0"/>
                        <a:t>FAA Support, AFS-470 Flight Standards, CSSI, Inc.</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a:t>(202) 863-0865</a:t>
                      </a:r>
                      <a:endParaRPr lang="en-US" sz="110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u="sng" dirty="0">
                          <a:solidFill>
                            <a:srgbClr val="00B0F0"/>
                          </a:solidFill>
                          <a:hlinkClick r:id="rId7"/>
                        </a:rPr>
                        <a:t>ssmoot@cssiinc.com</a:t>
                      </a:r>
                      <a:endParaRPr lang="en-US" sz="1100" dirty="0">
                        <a:solidFill>
                          <a:srgbClr val="00B0F0"/>
                        </a:solidFill>
                        <a:latin typeface="Calibri" pitchFamily="34" charset="0"/>
                        <a:ea typeface="Times New Roman"/>
                        <a:cs typeface="Calibri" pitchFamily="34" charset="0"/>
                      </a:endParaRPr>
                    </a:p>
                  </a:txBody>
                  <a:tcPr marL="63062" marR="63062" marT="0" marB="0"/>
                </a:tc>
              </a:tr>
              <a:tr h="504396">
                <a:tc>
                  <a:txBody>
                    <a:bodyPr/>
                    <a:lstStyle/>
                    <a:p>
                      <a:pPr marL="0" marR="0" algn="l">
                        <a:spcBef>
                          <a:spcPts val="0"/>
                        </a:spcBef>
                        <a:spcAft>
                          <a:spcPts val="300"/>
                        </a:spcAft>
                      </a:pPr>
                      <a:r>
                        <a:rPr lang="en-US" sz="1100" dirty="0"/>
                        <a:t>NAARMO</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dirty="0"/>
                        <a:t>Operations Coordinator, FAA Technical Center</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a:t>(609) 485-5678</a:t>
                      </a:r>
                      <a:endParaRPr lang="en-US" sz="110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u="sng">
                          <a:solidFill>
                            <a:srgbClr val="00B0F0"/>
                          </a:solidFill>
                          <a:hlinkClick r:id="rId8"/>
                        </a:rPr>
                        <a:t>NAARMO@faa.gov</a:t>
                      </a:r>
                      <a:endParaRPr lang="en-US" sz="1100">
                        <a:solidFill>
                          <a:srgbClr val="00B0F0"/>
                        </a:solidFill>
                        <a:latin typeface="Calibri" pitchFamily="34" charset="0"/>
                        <a:ea typeface="Times New Roman"/>
                        <a:cs typeface="Calibri" pitchFamily="34" charset="0"/>
                      </a:endParaRPr>
                    </a:p>
                  </a:txBody>
                  <a:tcPr marL="63062" marR="63062" marT="0" marB="0"/>
                </a:tc>
              </a:tr>
              <a:tr h="487663">
                <a:tc>
                  <a:txBody>
                    <a:bodyPr/>
                    <a:lstStyle/>
                    <a:p>
                      <a:pPr marL="0" marR="0" algn="l">
                        <a:spcBef>
                          <a:spcPts val="0"/>
                        </a:spcBef>
                        <a:spcAft>
                          <a:spcPts val="300"/>
                        </a:spcAft>
                      </a:pPr>
                      <a:r>
                        <a:rPr lang="en-US" sz="1100" dirty="0" smtClean="0"/>
                        <a:t>GMU </a:t>
                      </a:r>
                      <a:r>
                        <a:rPr lang="en-US" sz="1100" dirty="0"/>
                        <a:t>Monitoring</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dirty="0"/>
                        <a:t>CSSI, Inc.</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a:t>(202) 863-2398</a:t>
                      </a:r>
                      <a:endParaRPr lang="en-US" sz="110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u="sng" dirty="0">
                          <a:solidFill>
                            <a:srgbClr val="00B0F0"/>
                          </a:solidFill>
                          <a:hlinkClick r:id="rId9" action="ppaction://hlinkfile"/>
                        </a:rPr>
                        <a:t>Monitor@cssiinc.com</a:t>
                      </a:r>
                      <a:endParaRPr lang="en-US" sz="1100" dirty="0">
                        <a:solidFill>
                          <a:srgbClr val="00B0F0"/>
                        </a:solidFill>
                        <a:latin typeface="Calibri" pitchFamily="34" charset="0"/>
                        <a:ea typeface="Times New Roman"/>
                        <a:cs typeface="Calibri" pitchFamily="34" charset="0"/>
                      </a:endParaRPr>
                    </a:p>
                  </a:txBody>
                  <a:tcPr marL="63062" marR="63062" marT="0" marB="0"/>
                </a:tc>
              </a:tr>
              <a:tr h="329507">
                <a:tc>
                  <a:txBody>
                    <a:bodyPr/>
                    <a:lstStyle/>
                    <a:p>
                      <a:pPr marL="0" marR="0" algn="l">
                        <a:spcBef>
                          <a:spcPts val="0"/>
                        </a:spcBef>
                        <a:spcAft>
                          <a:spcPts val="300"/>
                        </a:spcAft>
                      </a:pPr>
                      <a:r>
                        <a:rPr lang="en-US" sz="1100" dirty="0"/>
                        <a:t>GMS Monitoring </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dirty="0"/>
                        <a:t>ARINC, Inc.</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dirty="0"/>
                        <a:t>(410) 573-3007</a:t>
                      </a:r>
                      <a:endParaRPr lang="en-US" sz="1100" dirty="0">
                        <a:latin typeface="Calibri" pitchFamily="34" charset="0"/>
                        <a:ea typeface="Times New Roman"/>
                        <a:cs typeface="Calibri" pitchFamily="34" charset="0"/>
                      </a:endParaRPr>
                    </a:p>
                  </a:txBody>
                  <a:tcPr marL="63062" marR="63062" marT="0" marB="0"/>
                </a:tc>
                <a:tc>
                  <a:txBody>
                    <a:bodyPr/>
                    <a:lstStyle/>
                    <a:p>
                      <a:pPr marL="0" marR="0">
                        <a:spcBef>
                          <a:spcPts val="0"/>
                        </a:spcBef>
                        <a:spcAft>
                          <a:spcPts val="300"/>
                        </a:spcAft>
                      </a:pPr>
                      <a:r>
                        <a:rPr lang="en-US" sz="1100" u="sng" dirty="0">
                          <a:solidFill>
                            <a:srgbClr val="00B0F0"/>
                          </a:solidFill>
                          <a:hlinkClick r:id="rId10" action="ppaction://hlinkfile"/>
                        </a:rPr>
                        <a:t>RVSMOps@arinc.com</a:t>
                      </a:r>
                      <a:endParaRPr lang="en-US" sz="1100" dirty="0">
                        <a:solidFill>
                          <a:srgbClr val="00B0F0"/>
                        </a:solidFill>
                        <a:latin typeface="Calibri" pitchFamily="34" charset="0"/>
                        <a:ea typeface="Times New Roman"/>
                        <a:cs typeface="Calibri" pitchFamily="34" charset="0"/>
                      </a:endParaRPr>
                    </a:p>
                  </a:txBody>
                  <a:tcPr marL="63062" marR="63062" marT="0" marB="0"/>
                </a:tc>
              </a:tr>
            </a:tbl>
          </a:graphicData>
        </a:graphic>
      </p:graphicFrame>
      <p:pic>
        <p:nvPicPr>
          <p:cNvPr id="31" name="~PP79.WAV">
            <a:hlinkClick r:id="" action="ppaction://media"/>
          </p:cNvPr>
          <p:cNvPicPr>
            <a:picLocks noRot="1" noChangeAspect="1"/>
          </p:cNvPicPr>
          <p:nvPr>
            <a:wavAudioFile r:embed="rId1" name="~PP79.WAV"/>
          </p:nvPr>
        </p:nvPicPr>
        <p:blipFill>
          <a:blip r:embed="rId11"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3336937100"/>
      </p:ext>
    </p:extLst>
  </p:cSld>
  <p:clrMapOvr>
    <a:masterClrMapping/>
  </p:clrMapOvr>
  <p:transition advTm="299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p:cNvGrpSpPr/>
          <p:nvPr/>
        </p:nvGrpSpPr>
        <p:grpSpPr>
          <a:xfrm>
            <a:off x="7848600" y="1106424"/>
            <a:ext cx="1066800" cy="457200"/>
            <a:chOff x="4648200" y="1258824"/>
            <a:chExt cx="1066800" cy="457200"/>
          </a:xfrm>
        </p:grpSpPr>
        <p:sp>
          <p:nvSpPr>
            <p:cNvPr id="106" name="Round Same Side Corner Rectangle 105"/>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7" name="TextBox 17"/>
            <p:cNvSpPr txBox="1">
              <a:spLocks noChangeArrowheads="1"/>
            </p:cNvSpPr>
            <p:nvPr/>
          </p:nvSpPr>
          <p:spPr bwMode="auto">
            <a:xfrm>
              <a:off x="4715256" y="1277112"/>
              <a:ext cx="95880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Other HMU Procedures</a:t>
              </a:r>
              <a:endParaRPr lang="en-US" sz="1100" dirty="0">
                <a:solidFill>
                  <a:srgbClr val="FFFFFF"/>
                </a:solidFill>
              </a:endParaRPr>
            </a:p>
          </p:txBody>
        </p:sp>
      </p:grpSp>
      <p:grpSp>
        <p:nvGrpSpPr>
          <p:cNvPr id="102" name="Group 101"/>
          <p:cNvGrpSpPr/>
          <p:nvPr/>
        </p:nvGrpSpPr>
        <p:grpSpPr>
          <a:xfrm>
            <a:off x="6781800" y="1106424"/>
            <a:ext cx="1066800" cy="457200"/>
            <a:chOff x="4648200" y="1258824"/>
            <a:chExt cx="1066800" cy="457200"/>
          </a:xfrm>
        </p:grpSpPr>
        <p:sp>
          <p:nvSpPr>
            <p:cNvPr id="103" name="Round Same Side Corner Rectangle 102"/>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4" name="TextBox 17"/>
            <p:cNvSpPr txBox="1">
              <a:spLocks noChangeArrowheads="1"/>
            </p:cNvSpPr>
            <p:nvPr/>
          </p:nvSpPr>
          <p:spPr bwMode="auto">
            <a:xfrm>
              <a:off x="4715256" y="1277112"/>
              <a:ext cx="95880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AGHME Procedures</a:t>
              </a:r>
              <a:endParaRPr lang="en-US" sz="1100" dirty="0">
                <a:solidFill>
                  <a:srgbClr val="FFFFFF"/>
                </a:solidFill>
              </a:endParaRPr>
            </a:p>
          </p:txBody>
        </p:sp>
      </p:grpSp>
      <p:grpSp>
        <p:nvGrpSpPr>
          <p:cNvPr id="99" name="Group 98"/>
          <p:cNvGrpSpPr/>
          <p:nvPr/>
        </p:nvGrpSpPr>
        <p:grpSpPr>
          <a:xfrm>
            <a:off x="5715000" y="1106424"/>
            <a:ext cx="1066800" cy="457200"/>
            <a:chOff x="4648200" y="1258824"/>
            <a:chExt cx="1066800" cy="457200"/>
          </a:xfrm>
        </p:grpSpPr>
        <p:sp>
          <p:nvSpPr>
            <p:cNvPr id="100" name="Round Same Side Corner Rectangle 99"/>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1" name="TextBox 17"/>
            <p:cNvSpPr txBox="1">
              <a:spLocks noChangeArrowheads="1"/>
            </p:cNvSpPr>
            <p:nvPr/>
          </p:nvSpPr>
          <p:spPr bwMode="auto">
            <a:xfrm>
              <a:off x="4715256" y="1277112"/>
              <a:ext cx="999744"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GMU </a:t>
              </a:r>
            </a:p>
            <a:p>
              <a:pPr algn="ctr">
                <a:lnSpc>
                  <a:spcPts val="900"/>
                </a:lnSpc>
              </a:pPr>
              <a:r>
                <a:rPr lang="en-US" sz="1100" dirty="0" smtClean="0">
                  <a:solidFill>
                    <a:srgbClr val="FFFFFF"/>
                  </a:solidFill>
                </a:rPr>
                <a:t>Procedures</a:t>
              </a:r>
              <a:endParaRPr lang="en-US" sz="1100" dirty="0">
                <a:solidFill>
                  <a:srgbClr val="FFFFFF"/>
                </a:solidFill>
              </a:endParaRPr>
            </a:p>
          </p:txBody>
        </p:sp>
      </p:grpSp>
      <p:grpSp>
        <p:nvGrpSpPr>
          <p:cNvPr id="98" name="Group 97"/>
          <p:cNvGrpSpPr/>
          <p:nvPr/>
        </p:nvGrpSpPr>
        <p:grpSpPr>
          <a:xfrm>
            <a:off x="4648200" y="1106424"/>
            <a:ext cx="1066800" cy="457200"/>
            <a:chOff x="4648200" y="1258824"/>
            <a:chExt cx="1066800" cy="457200"/>
          </a:xfrm>
        </p:grpSpPr>
        <p:sp>
          <p:nvSpPr>
            <p:cNvPr id="96" name="Round Same Side Corner Rectangle 95"/>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7" name="TextBox 17"/>
            <p:cNvSpPr txBox="1">
              <a:spLocks noChangeArrowheads="1"/>
            </p:cNvSpPr>
            <p:nvPr/>
          </p:nvSpPr>
          <p:spPr bwMode="auto">
            <a:xfrm>
              <a:off x="4715256" y="12771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Monitoring Process</a:t>
              </a:r>
              <a:endParaRPr lang="en-US" sz="1100" dirty="0">
                <a:solidFill>
                  <a:srgbClr val="FFFFFF"/>
                </a:solidFill>
              </a:endParaRPr>
            </a:p>
          </p:txBody>
        </p:sp>
      </p:grpSp>
      <p:sp>
        <p:nvSpPr>
          <p:cNvPr id="94" name="Round Same Side Corner Rectangle 93"/>
          <p:cNvSpPr/>
          <p:nvPr/>
        </p:nvSpPr>
        <p:spPr bwMode="auto">
          <a:xfrm>
            <a:off x="3581400" y="11064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5" name="TextBox 17"/>
          <p:cNvSpPr txBox="1">
            <a:spLocks noChangeArrowheads="1"/>
          </p:cNvSpPr>
          <p:nvPr/>
        </p:nvSpPr>
        <p:spPr bwMode="auto">
          <a:xfrm>
            <a:off x="36484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RMA Information</a:t>
            </a:r>
            <a:endParaRPr lang="en-US" sz="1100" dirty="0">
              <a:solidFill>
                <a:srgbClr val="FFFFFF"/>
              </a:solidFill>
            </a:endParaRPr>
          </a:p>
        </p:txBody>
      </p:sp>
      <p:sp>
        <p:nvSpPr>
          <p:cNvPr id="92" name="Round Same Side Corner Rectangle 91"/>
          <p:cNvSpPr/>
          <p:nvPr/>
        </p:nvSpPr>
        <p:spPr bwMode="auto">
          <a:xfrm>
            <a:off x="2514600" y="1106424"/>
            <a:ext cx="1066800" cy="457200"/>
          </a:xfrm>
          <a:prstGeom prst="round2SameRect">
            <a:avLst/>
          </a:prstGeom>
          <a:gradFill>
            <a:gsLst>
              <a:gs pos="100000">
                <a:srgbClr val="D0E0F4">
                  <a:alpha val="60000"/>
                </a:srgbClr>
              </a:gs>
              <a:gs pos="63000">
                <a:srgbClr val="558ED5"/>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3" name="TextBox 17"/>
          <p:cNvSpPr txBox="1">
            <a:spLocks noChangeArrowheads="1"/>
          </p:cNvSpPr>
          <p:nvPr/>
        </p:nvSpPr>
        <p:spPr bwMode="auto">
          <a:xfrm>
            <a:off x="25816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Useful Web Links</a:t>
            </a:r>
            <a:endParaRPr lang="en-US" sz="1100" dirty="0">
              <a:solidFill>
                <a:srgbClr val="FFFFFF"/>
              </a:solidFill>
            </a:endParaRPr>
          </a:p>
        </p:txBody>
      </p:sp>
      <p:sp>
        <p:nvSpPr>
          <p:cNvPr id="2" name="Title 1"/>
          <p:cNvSpPr>
            <a:spLocks noGrp="1"/>
          </p:cNvSpPr>
          <p:nvPr>
            <p:ph type="title"/>
          </p:nvPr>
        </p:nvSpPr>
        <p:spPr/>
        <p:txBody>
          <a:bodyPr/>
          <a:lstStyle/>
          <a:p>
            <a:r>
              <a:rPr lang="en-US" sz="3200" dirty="0" smtClean="0"/>
              <a:t>General Information</a:t>
            </a:r>
            <a:endParaRPr lang="en-US" sz="3200" dirty="0"/>
          </a:p>
        </p:txBody>
      </p:sp>
      <p:sp>
        <p:nvSpPr>
          <p:cNvPr id="42" name="Round Same Side Corner Rectangle 41"/>
          <p:cNvSpPr/>
          <p:nvPr/>
        </p:nvSpPr>
        <p:spPr bwMode="auto">
          <a:xfrm>
            <a:off x="1447800" y="1108938"/>
            <a:ext cx="1066800" cy="457200"/>
          </a:xfrm>
          <a:prstGeom prst="round2SameRect">
            <a:avLst/>
          </a:prstGeom>
          <a:gradFill>
            <a:gsLst>
              <a:gs pos="100000">
                <a:srgbClr val="C6D9F1">
                  <a:alpha val="60000"/>
                </a:srgbClr>
              </a:gs>
              <a:gs pos="63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3" name="TextBox 17"/>
          <p:cNvSpPr txBox="1">
            <a:spLocks noChangeArrowheads="1"/>
          </p:cNvSpPr>
          <p:nvPr/>
        </p:nvSpPr>
        <p:spPr bwMode="auto">
          <a:xfrm>
            <a:off x="15148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Points of Contact</a:t>
            </a:r>
            <a:endParaRPr lang="en-US" sz="1100" dirty="0">
              <a:solidFill>
                <a:srgbClr val="FFFFFF"/>
              </a:solidFill>
            </a:endParaRPr>
          </a:p>
        </p:txBody>
      </p:sp>
      <p:grpSp>
        <p:nvGrpSpPr>
          <p:cNvPr id="88" name="Group 87"/>
          <p:cNvGrpSpPr/>
          <p:nvPr/>
        </p:nvGrpSpPr>
        <p:grpSpPr>
          <a:xfrm>
            <a:off x="381000" y="1106424"/>
            <a:ext cx="1066800" cy="457200"/>
            <a:chOff x="1752600" y="1108938"/>
            <a:chExt cx="1066800" cy="457200"/>
          </a:xfrm>
        </p:grpSpPr>
        <p:sp>
          <p:nvSpPr>
            <p:cNvPr id="89" name="Round Same Side Corner Rectangle 88"/>
            <p:cNvSpPr/>
            <p:nvPr/>
          </p:nvSpPr>
          <p:spPr bwMode="auto">
            <a:xfrm>
              <a:off x="1752600" y="1108938"/>
              <a:ext cx="1066800" cy="457200"/>
            </a:xfrm>
            <a:prstGeom prst="round2SameRect">
              <a:avLst/>
            </a:prstGeom>
            <a:gradFill>
              <a:gsLst>
                <a:gs pos="100000">
                  <a:srgbClr val="C6D9F1"/>
                </a:gs>
                <a:gs pos="63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1" name="TextBox 17"/>
            <p:cNvSpPr txBox="1">
              <a:spLocks noChangeArrowheads="1"/>
            </p:cNvSpPr>
            <p:nvPr/>
          </p:nvSpPr>
          <p:spPr bwMode="auto">
            <a:xfrm>
              <a:off x="1819656" y="1145514"/>
              <a:ext cx="958800" cy="261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r>
                <a:rPr lang="en-US" sz="1100" dirty="0" smtClean="0">
                  <a:solidFill>
                    <a:srgbClr val="FFFFFF"/>
                  </a:solidFill>
                </a:rPr>
                <a:t>References</a:t>
              </a:r>
              <a:endParaRPr lang="en-US" sz="1100" dirty="0">
                <a:solidFill>
                  <a:srgbClr val="FFFFFF"/>
                </a:solidFill>
              </a:endParaRPr>
            </a:p>
          </p:txBody>
        </p:sp>
      </p:grpSp>
      <p:sp>
        <p:nvSpPr>
          <p:cNvPr id="57" name="Rounded Rectangle 56"/>
          <p:cNvSpPr/>
          <p:nvPr/>
        </p:nvSpPr>
        <p:spPr bwMode="auto">
          <a:xfrm>
            <a:off x="228600" y="1413738"/>
            <a:ext cx="8723432" cy="4494213"/>
          </a:xfrm>
          <a:prstGeom prst="roundRect">
            <a:avLst>
              <a:gd name="adj" fmla="val 3108"/>
            </a:avLst>
          </a:prstGeom>
          <a:gradFill>
            <a:gsLst>
              <a:gs pos="0">
                <a:srgbClr val="3F80CD"/>
              </a:gs>
              <a:gs pos="100000">
                <a:srgbClr val="558ED5"/>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8" name="Rounded Rectangle 57"/>
          <p:cNvSpPr/>
          <p:nvPr/>
        </p:nvSpPr>
        <p:spPr bwMode="auto">
          <a:xfrm>
            <a:off x="261308" y="1566045"/>
            <a:ext cx="8654092" cy="4296927"/>
          </a:xfrm>
          <a:prstGeom prst="roundRect">
            <a:avLst>
              <a:gd name="adj" fmla="val 2632"/>
            </a:avLst>
          </a:prstGeom>
          <a:solidFill>
            <a:schemeClr val="bg1"/>
          </a:solidFill>
          <a:ln>
            <a:noFill/>
          </a:ln>
          <a:effectLst>
            <a:innerShdw blurRad="635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61" name="Rektangel 76"/>
          <p:cNvSpPr>
            <a:spLocks noChangeArrowheads="1"/>
          </p:cNvSpPr>
          <p:nvPr/>
        </p:nvSpPr>
        <p:spPr bwMode="auto">
          <a:xfrm>
            <a:off x="674688" y="1896338"/>
            <a:ext cx="6945312" cy="2908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a:spcAft>
                <a:spcPts val="600"/>
              </a:spcAft>
            </a:pPr>
            <a:r>
              <a:rPr lang="en-US" sz="1300" b="1" noProof="1" smtClean="0">
                <a:solidFill>
                  <a:schemeClr val="tx1">
                    <a:lumMod val="65000"/>
                    <a:lumOff val="35000"/>
                  </a:schemeClr>
                </a:solidFill>
                <a:latin typeface="Calibri" pitchFamily="34" charset="0"/>
                <a:cs typeface="Calibri" pitchFamily="34" charset="0"/>
              </a:rPr>
              <a:t>Useful Web Links</a:t>
            </a:r>
            <a:endParaRPr lang="en-US" sz="1300" b="1" noProof="1">
              <a:solidFill>
                <a:schemeClr val="tx1">
                  <a:lumMod val="65000"/>
                  <a:lumOff val="35000"/>
                </a:schemeClr>
              </a:solidFill>
              <a:latin typeface="Calibri" pitchFamily="34" charset="0"/>
              <a:cs typeface="Calibri" pitchFamily="34" charset="0"/>
            </a:endParaRPr>
          </a:p>
          <a:p>
            <a:pPr marL="171450" indent="-171450" defTabSz="914400">
              <a:spcAft>
                <a:spcPts val="600"/>
              </a:spcAft>
              <a:buFont typeface="Arial" pitchFamily="34" charset="0"/>
              <a:buChar char="•"/>
            </a:pPr>
            <a:r>
              <a:rPr lang="en-US" sz="1300" b="1" noProof="1">
                <a:solidFill>
                  <a:srgbClr val="0070C0"/>
                </a:solidFill>
                <a:latin typeface="Calibri" pitchFamily="34" charset="0"/>
                <a:cs typeface="Calibri" pitchFamily="34" charset="0"/>
              </a:rPr>
              <a:t>FAA RVSM Webpage: </a:t>
            </a:r>
            <a:r>
              <a:rPr lang="en-US" sz="1300" noProof="1">
                <a:solidFill>
                  <a:schemeClr val="tx1">
                    <a:lumMod val="65000"/>
                    <a:lumOff val="35000"/>
                  </a:schemeClr>
                </a:solidFill>
                <a:latin typeface="Calibri" pitchFamily="34" charset="0"/>
                <a:cs typeface="Calibri" pitchFamily="34" charset="0"/>
              </a:rPr>
              <a:t>http://www.faa.gov/about/office_org/headquarters_offices/ato/service_units/enroute/rvsm/</a:t>
            </a:r>
          </a:p>
          <a:p>
            <a:pPr marL="171450" indent="-171450" defTabSz="914400">
              <a:spcAft>
                <a:spcPts val="600"/>
              </a:spcAft>
              <a:buFont typeface="Arial" pitchFamily="34" charset="0"/>
              <a:buChar char="•"/>
            </a:pPr>
            <a:r>
              <a:rPr lang="en-US" sz="1300" b="1" noProof="1">
                <a:solidFill>
                  <a:srgbClr val="0070C0"/>
                </a:solidFill>
                <a:latin typeface="Calibri" pitchFamily="34" charset="0"/>
                <a:cs typeface="Calibri" pitchFamily="34" charset="0"/>
              </a:rPr>
              <a:t>NAARMO </a:t>
            </a:r>
            <a:r>
              <a:rPr lang="en-US" sz="1300" b="1" noProof="1" smtClean="0">
                <a:solidFill>
                  <a:srgbClr val="0070C0"/>
                </a:solidFill>
                <a:latin typeface="Calibri" pitchFamily="34" charset="0"/>
                <a:cs typeface="Calibri" pitchFamily="34" charset="0"/>
              </a:rPr>
              <a:t>Webpage: </a:t>
            </a:r>
            <a:r>
              <a:rPr lang="en-US" sz="1300" noProof="1" smtClean="0">
                <a:solidFill>
                  <a:schemeClr val="tx1">
                    <a:lumMod val="65000"/>
                    <a:lumOff val="35000"/>
                  </a:schemeClr>
                </a:solidFill>
                <a:latin typeface="Calibri" pitchFamily="34" charset="0"/>
                <a:cs typeface="Calibri" pitchFamily="34" charset="0"/>
              </a:rPr>
              <a:t>http</a:t>
            </a:r>
            <a:r>
              <a:rPr lang="en-US" sz="1300" noProof="1">
                <a:solidFill>
                  <a:schemeClr val="tx1">
                    <a:lumMod val="65000"/>
                    <a:lumOff val="35000"/>
                  </a:schemeClr>
                </a:solidFill>
                <a:latin typeface="Calibri" pitchFamily="34" charset="0"/>
                <a:cs typeface="Calibri" pitchFamily="34" charset="0"/>
              </a:rPr>
              <a:t>://www.faa.gov/air_traffic/separation_standards/naarmo</a:t>
            </a:r>
          </a:p>
          <a:p>
            <a:pPr marL="171450" indent="-171450" defTabSz="914400">
              <a:spcAft>
                <a:spcPts val="600"/>
              </a:spcAft>
              <a:buFont typeface="Arial" pitchFamily="34" charset="0"/>
              <a:buChar char="•"/>
            </a:pPr>
            <a:r>
              <a:rPr lang="en-US" sz="1300" b="1" noProof="1">
                <a:solidFill>
                  <a:srgbClr val="0070C0"/>
                </a:solidFill>
                <a:latin typeface="Calibri" pitchFamily="34" charset="0"/>
                <a:cs typeface="Calibri" pitchFamily="34" charset="0"/>
              </a:rPr>
              <a:t>AGHME:  </a:t>
            </a:r>
            <a:r>
              <a:rPr lang="en-US" sz="1300" noProof="1">
                <a:solidFill>
                  <a:schemeClr val="tx1">
                    <a:lumMod val="65000"/>
                    <a:lumOff val="35000"/>
                  </a:schemeClr>
                </a:solidFill>
                <a:latin typeface="Calibri" pitchFamily="34" charset="0"/>
                <a:cs typeface="Calibri" pitchFamily="34" charset="0"/>
              </a:rPr>
              <a:t>http://www.faa.gov/air_traffic/separation_standards/aghme/</a:t>
            </a:r>
          </a:p>
          <a:p>
            <a:pPr marL="171450" indent="-171450" defTabSz="914400">
              <a:spcAft>
                <a:spcPts val="600"/>
              </a:spcAft>
              <a:buFont typeface="Arial" pitchFamily="34" charset="0"/>
              <a:buChar char="•"/>
            </a:pPr>
            <a:r>
              <a:rPr lang="en-US" sz="1300" b="1" noProof="1">
                <a:solidFill>
                  <a:srgbClr val="0070C0"/>
                </a:solidFill>
                <a:latin typeface="Calibri" pitchFamily="34" charset="0"/>
                <a:cs typeface="Calibri" pitchFamily="34" charset="0"/>
              </a:rPr>
              <a:t>GMU Monitoring:  </a:t>
            </a:r>
            <a:r>
              <a:rPr lang="en-US" sz="1300" noProof="1">
                <a:solidFill>
                  <a:schemeClr val="tx1">
                    <a:lumMod val="65000"/>
                    <a:lumOff val="35000"/>
                  </a:schemeClr>
                </a:solidFill>
                <a:latin typeface="Calibri" pitchFamily="34" charset="0"/>
                <a:cs typeface="Calibri" pitchFamily="34" charset="0"/>
              </a:rPr>
              <a:t>monitor@cssiinc.com</a:t>
            </a:r>
          </a:p>
          <a:p>
            <a:pPr marL="171450" indent="-171450" defTabSz="914400">
              <a:spcAft>
                <a:spcPts val="600"/>
              </a:spcAft>
              <a:buFont typeface="Arial" pitchFamily="34" charset="0"/>
              <a:buChar char="•"/>
            </a:pPr>
            <a:r>
              <a:rPr lang="en-US" sz="1300" b="1" noProof="1">
                <a:solidFill>
                  <a:srgbClr val="0070C0"/>
                </a:solidFill>
                <a:latin typeface="Calibri" pitchFamily="34" charset="0"/>
                <a:cs typeface="Calibri" pitchFamily="34" charset="0"/>
              </a:rPr>
              <a:t>GMS Monitoring:   </a:t>
            </a:r>
            <a:r>
              <a:rPr lang="en-US" sz="1300" noProof="1">
                <a:solidFill>
                  <a:schemeClr val="tx1">
                    <a:lumMod val="65000"/>
                    <a:lumOff val="35000"/>
                  </a:schemeClr>
                </a:solidFill>
                <a:latin typeface="Calibri" pitchFamily="34" charset="0"/>
                <a:cs typeface="Calibri" pitchFamily="34" charset="0"/>
              </a:rPr>
              <a:t>rvsmops@arinc.com</a:t>
            </a:r>
          </a:p>
          <a:p>
            <a:pPr marL="171450" indent="-171450" defTabSz="914400">
              <a:spcAft>
                <a:spcPts val="600"/>
              </a:spcAft>
              <a:buFont typeface="Arial" pitchFamily="34" charset="0"/>
              <a:buChar char="•"/>
            </a:pPr>
            <a:r>
              <a:rPr lang="en-US" sz="1300" b="1" noProof="1">
                <a:solidFill>
                  <a:srgbClr val="0070C0"/>
                </a:solidFill>
                <a:latin typeface="Calibri" pitchFamily="34" charset="0"/>
                <a:cs typeface="Calibri" pitchFamily="34" charset="0"/>
              </a:rPr>
              <a:t>Europe RVSM:   </a:t>
            </a:r>
            <a:r>
              <a:rPr lang="en-US" sz="1300" noProof="1">
                <a:solidFill>
                  <a:schemeClr val="tx1">
                    <a:lumMod val="65000"/>
                    <a:lumOff val="35000"/>
                  </a:schemeClr>
                </a:solidFill>
                <a:latin typeface="Calibri" pitchFamily="34" charset="0"/>
                <a:cs typeface="Calibri" pitchFamily="34" charset="0"/>
              </a:rPr>
              <a:t>http://www.ecacnav.com/RVSM</a:t>
            </a:r>
          </a:p>
          <a:p>
            <a:pPr defTabSz="914400">
              <a:spcAft>
                <a:spcPts val="600"/>
              </a:spcAft>
              <a:buFont typeface="Arial" pitchFamily="34" charset="0"/>
              <a:buChar char="•"/>
            </a:pPr>
            <a:endParaRPr lang="en-US" sz="1300" noProof="1">
              <a:solidFill>
                <a:schemeClr val="tx1">
                  <a:lumMod val="65000"/>
                  <a:lumOff val="35000"/>
                </a:schemeClr>
              </a:solidFill>
              <a:latin typeface="Calibri" pitchFamily="34" charset="0"/>
              <a:cs typeface="Calibri" pitchFamily="34" charset="0"/>
            </a:endParaRPr>
          </a:p>
          <a:p>
            <a:pPr defTabSz="914400">
              <a:buFont typeface="Arial" pitchFamily="34" charset="0"/>
              <a:buChar char="•"/>
            </a:pPr>
            <a:endParaRPr lang="da-DK" sz="1300" dirty="0">
              <a:solidFill>
                <a:schemeClr val="tx1">
                  <a:lumMod val="65000"/>
                  <a:lumOff val="35000"/>
                </a:schemeClr>
              </a:solidFill>
              <a:latin typeface="Calibri" pitchFamily="34" charset="0"/>
              <a:cs typeface="Calibri" pitchFamily="34" charset="0"/>
            </a:endParaRPr>
          </a:p>
          <a:p>
            <a:pPr defTabSz="914400"/>
            <a:endParaRPr lang="da-DK" sz="1300" dirty="0">
              <a:solidFill>
                <a:schemeClr val="tx1">
                  <a:lumMod val="65000"/>
                  <a:lumOff val="35000"/>
                </a:schemeClr>
              </a:solidFill>
              <a:latin typeface="Calibri" pitchFamily="34" charset="0"/>
              <a:cs typeface="Calibri" pitchFamily="34" charset="0"/>
            </a:endParaRPr>
          </a:p>
        </p:txBody>
      </p:sp>
      <p:pic>
        <p:nvPicPr>
          <p:cNvPr id="28" name="~PP3110.WAV">
            <a:hlinkClick r:id="" action="ppaction://media"/>
          </p:cNvPr>
          <p:cNvPicPr>
            <a:picLocks noRot="1" noChangeAspect="1"/>
          </p:cNvPicPr>
          <p:nvPr>
            <a:wavAudioFile r:embed="rId1" name="~PP3110.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3345061669"/>
      </p:ext>
    </p:extLst>
  </p:cSld>
  <p:clrMapOvr>
    <a:masterClrMapping/>
  </p:clrMapOvr>
  <p:transition advTm="230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74904"/>
            <a:ext cx="8229600" cy="640080"/>
          </a:xfrm>
        </p:spPr>
        <p:txBody>
          <a:bodyPr>
            <a:normAutofit/>
          </a:bodyPr>
          <a:lstStyle/>
          <a:p>
            <a:r>
              <a:rPr lang="en-US" dirty="0" smtClean="0"/>
              <a:t>Presentation Outline</a:t>
            </a:r>
            <a:endParaRPr lang="en-US" dirty="0"/>
          </a:p>
        </p:txBody>
      </p:sp>
      <p:grpSp>
        <p:nvGrpSpPr>
          <p:cNvPr id="3" name="Group 2"/>
          <p:cNvGrpSpPr/>
          <p:nvPr/>
        </p:nvGrpSpPr>
        <p:grpSpPr>
          <a:xfrm>
            <a:off x="304800" y="1295400"/>
            <a:ext cx="2764971" cy="4724400"/>
            <a:chOff x="384464" y="1295400"/>
            <a:chExt cx="2764971" cy="4724400"/>
          </a:xfrm>
        </p:grpSpPr>
        <p:sp>
          <p:nvSpPr>
            <p:cNvPr id="5" name="Rectangle 4"/>
            <p:cNvSpPr/>
            <p:nvPr/>
          </p:nvSpPr>
          <p:spPr>
            <a:xfrm>
              <a:off x="406235" y="2209800"/>
              <a:ext cx="2743200" cy="3810000"/>
            </a:xfrm>
            <a:prstGeom prst="rect">
              <a:avLst/>
            </a:prstGeom>
            <a:gradFill flip="none" rotWithShape="1">
              <a:gsLst>
                <a:gs pos="0">
                  <a:schemeClr val="bg1">
                    <a:alpha val="0"/>
                  </a:schemeClr>
                </a:gs>
                <a:gs pos="0">
                  <a:srgbClr val="1F88C8"/>
                </a:gs>
                <a:gs pos="100000">
                  <a:srgbClr val="E5F3FB"/>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rtlCol="0" anchor="t" anchorCtr="0"/>
            <a:lstStyle/>
            <a:p>
              <a:pPr marL="342900" indent="-342900">
                <a:spcBef>
                  <a:spcPts val="1200"/>
                </a:spcBef>
                <a:buFont typeface="Wingdings" pitchFamily="2" charset="2"/>
                <a:buChar char="ü"/>
              </a:pP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RVSM Monitoring</a:t>
              </a:r>
            </a:p>
            <a:p>
              <a:pPr marL="342900" indent="-342900">
                <a:spcBef>
                  <a:spcPts val="1200"/>
                </a:spcBef>
                <a:buFont typeface="Wingdings" pitchFamily="2" charset="2"/>
                <a:buChar char="ü"/>
              </a:pP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Changes to RVSM Monitoring </a:t>
              </a:r>
              <a:r>
                <a:rPr lang="en-US" sz="1400" dirty="0">
                  <a:solidFill>
                    <a:schemeClr val="bg1"/>
                  </a:solidFill>
                  <a:effectLst>
                    <a:outerShdw blurRad="38100" dist="38100" dir="2700000" algn="tl">
                      <a:srgbClr val="000000">
                        <a:alpha val="43137"/>
                      </a:srgbClr>
                    </a:outerShdw>
                  </a:effectLst>
                  <a:latin typeface="Calibri" pitchFamily="34" charset="0"/>
                  <a:cs typeface="Calibri" pitchFamily="34" charset="0"/>
                </a:rPr>
                <a:t>S</a:t>
              </a: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tandards</a:t>
              </a:r>
            </a:p>
            <a:p>
              <a:pPr marL="342900" indent="-342900">
                <a:spcBef>
                  <a:spcPts val="1200"/>
                </a:spcBef>
                <a:buFont typeface="Wingdings" pitchFamily="2" charset="2"/>
                <a:buChar char="ü"/>
              </a:pP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Current and revised FAA Policy</a:t>
              </a:r>
            </a:p>
            <a:p>
              <a:pPr marL="342900" indent="-342900">
                <a:spcBef>
                  <a:spcPts val="1200"/>
                </a:spcBef>
                <a:buFont typeface="Wingdings" pitchFamily="2" charset="2"/>
                <a:buChar char="ü"/>
              </a:pP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Effective Date</a:t>
              </a:r>
              <a:endParaRPr lang="en-US" sz="1400"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6" name="Rectangle 5"/>
            <p:cNvSpPr/>
            <p:nvPr/>
          </p:nvSpPr>
          <p:spPr>
            <a:xfrm>
              <a:off x="406235" y="1295400"/>
              <a:ext cx="2743200" cy="914400"/>
            </a:xfrm>
            <a:prstGeom prst="rect">
              <a:avLst/>
            </a:prstGeom>
            <a:gradFill flip="none" rotWithShape="1">
              <a:gsLst>
                <a:gs pos="0">
                  <a:srgbClr val="1F88C8"/>
                </a:gs>
                <a:gs pos="100000">
                  <a:srgbClr val="002060"/>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pPr>
                <a:lnSpc>
                  <a:spcPts val="2400"/>
                </a:lnSpc>
              </a:pPr>
              <a:r>
                <a:rPr lang="en-US" sz="2400" dirty="0" smtClean="0">
                  <a:solidFill>
                    <a:schemeClr val="bg1"/>
                  </a:solidFill>
                  <a:latin typeface="Calibri" pitchFamily="34" charset="0"/>
                  <a:cs typeface="Calibri" pitchFamily="34" charset="0"/>
                </a:rPr>
                <a:t>Monitoring Requirements</a:t>
              </a:r>
              <a:endParaRPr lang="en-US" sz="2400" dirty="0">
                <a:solidFill>
                  <a:schemeClr val="bg1"/>
                </a:solidFill>
                <a:latin typeface="Calibri" pitchFamily="34" charset="0"/>
                <a:cs typeface="Calibri" pitchFamily="34" charset="0"/>
              </a:endParaRPr>
            </a:p>
          </p:txBody>
        </p:sp>
        <p:sp>
          <p:nvSpPr>
            <p:cNvPr id="14" name="TextBox 13"/>
            <p:cNvSpPr txBox="1"/>
            <p:nvPr/>
          </p:nvSpPr>
          <p:spPr>
            <a:xfrm>
              <a:off x="384464" y="1295400"/>
              <a:ext cx="685800" cy="861774"/>
            </a:xfrm>
            <a:prstGeom prst="rect">
              <a:avLst/>
            </a:prstGeom>
            <a:noFill/>
          </p:spPr>
          <p:txBody>
            <a:bodyPr wrap="square" rtlCol="0">
              <a:spAutoFit/>
            </a:bodyPr>
            <a:lstStyle/>
            <a:p>
              <a:pPr algn="ctr"/>
              <a:r>
                <a:rPr lang="en-US" sz="5000" dirty="0">
                  <a:solidFill>
                    <a:schemeClr val="bg1"/>
                  </a:solidFill>
                  <a:latin typeface="Calisto MT" pitchFamily="18" charset="0"/>
                </a:rPr>
                <a:t>1</a:t>
              </a:r>
            </a:p>
          </p:txBody>
        </p:sp>
        <p:cxnSp>
          <p:nvCxnSpPr>
            <p:cNvPr id="15" name="Straight Connector 14"/>
            <p:cNvCxnSpPr/>
            <p:nvPr/>
          </p:nvCxnSpPr>
          <p:spPr>
            <a:xfrm rot="5400000">
              <a:off x="728158" y="17518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3187783" y="1295400"/>
            <a:ext cx="2764971" cy="4724400"/>
            <a:chOff x="3254829" y="1295400"/>
            <a:chExt cx="2764971" cy="4724400"/>
          </a:xfrm>
        </p:grpSpPr>
        <p:sp>
          <p:nvSpPr>
            <p:cNvPr id="16" name="Rectangle 15"/>
            <p:cNvSpPr/>
            <p:nvPr/>
          </p:nvSpPr>
          <p:spPr>
            <a:xfrm>
              <a:off x="3276600" y="2209800"/>
              <a:ext cx="2743200" cy="3810000"/>
            </a:xfrm>
            <a:prstGeom prst="rect">
              <a:avLst/>
            </a:prstGeom>
            <a:gradFill flip="none" rotWithShape="1">
              <a:gsLst>
                <a:gs pos="0">
                  <a:schemeClr val="bg1">
                    <a:alpha val="0"/>
                  </a:schemeClr>
                </a:gs>
                <a:gs pos="0">
                  <a:srgbClr val="1F88C8"/>
                </a:gs>
                <a:gs pos="100000">
                  <a:srgbClr val="E5F3FB"/>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0" rtlCol="0" anchor="t" anchorCtr="0"/>
            <a:lstStyle/>
            <a:p>
              <a:pPr marL="342900" indent="-342900">
                <a:spcBef>
                  <a:spcPts val="1200"/>
                </a:spcBef>
                <a:buFont typeface="Wingdings" pitchFamily="2" charset="2"/>
                <a:buChar char="ü"/>
              </a:pP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RVSM Minimum Monitoring Requirements</a:t>
              </a:r>
            </a:p>
            <a:p>
              <a:pPr marL="342900" indent="-342900">
                <a:spcBef>
                  <a:spcPts val="1200"/>
                </a:spcBef>
                <a:buFont typeface="Wingdings" pitchFamily="2" charset="2"/>
                <a:buChar char="ü"/>
              </a:pP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North American Approvals Registry and Monitoring Organization (NAARMO)</a:t>
              </a:r>
            </a:p>
            <a:p>
              <a:pPr marL="342900" indent="-342900">
                <a:spcBef>
                  <a:spcPts val="1200"/>
                </a:spcBef>
                <a:buFont typeface="Wingdings" pitchFamily="2" charset="2"/>
                <a:buChar char="ü"/>
              </a:pP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RVSM Approvals Database</a:t>
              </a:r>
            </a:p>
            <a:p>
              <a:pPr marL="342900" indent="-342900">
                <a:spcBef>
                  <a:spcPts val="1200"/>
                </a:spcBef>
                <a:buFont typeface="Wingdings" pitchFamily="2" charset="2"/>
                <a:buChar char="ü"/>
              </a:pP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Frequently Asked Questions</a:t>
              </a:r>
              <a:endParaRPr lang="en-US" sz="1400"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17" name="Rectangle 16"/>
            <p:cNvSpPr/>
            <p:nvPr/>
          </p:nvSpPr>
          <p:spPr>
            <a:xfrm>
              <a:off x="3276600" y="1295400"/>
              <a:ext cx="2743200" cy="914400"/>
            </a:xfrm>
            <a:prstGeom prst="rect">
              <a:avLst/>
            </a:prstGeom>
            <a:gradFill flip="none" rotWithShape="1">
              <a:gsLst>
                <a:gs pos="0">
                  <a:srgbClr val="1F88C8"/>
                </a:gs>
                <a:gs pos="100000">
                  <a:srgbClr val="002060"/>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pPr>
                <a:lnSpc>
                  <a:spcPts val="2400"/>
                </a:lnSpc>
              </a:pPr>
              <a:r>
                <a:rPr lang="en-US" sz="2400" dirty="0" smtClean="0">
                  <a:solidFill>
                    <a:schemeClr val="bg1"/>
                  </a:solidFill>
                  <a:latin typeface="Calibri" pitchFamily="34" charset="0"/>
                  <a:cs typeface="Calibri" pitchFamily="34" charset="0"/>
                </a:rPr>
                <a:t>Monitoring Program</a:t>
              </a:r>
              <a:endParaRPr lang="en-US" sz="2400" dirty="0">
                <a:solidFill>
                  <a:schemeClr val="bg1"/>
                </a:solidFill>
                <a:latin typeface="Calibri" pitchFamily="34" charset="0"/>
                <a:cs typeface="Calibri" pitchFamily="34" charset="0"/>
              </a:endParaRPr>
            </a:p>
          </p:txBody>
        </p:sp>
        <p:sp>
          <p:nvSpPr>
            <p:cNvPr id="18" name="TextBox 17"/>
            <p:cNvSpPr txBox="1"/>
            <p:nvPr/>
          </p:nvSpPr>
          <p:spPr>
            <a:xfrm>
              <a:off x="3254829" y="1295400"/>
              <a:ext cx="685800" cy="861774"/>
            </a:xfrm>
            <a:prstGeom prst="rect">
              <a:avLst/>
            </a:prstGeom>
            <a:noFill/>
          </p:spPr>
          <p:txBody>
            <a:bodyPr wrap="square" rtlCol="0">
              <a:spAutoFit/>
            </a:bodyPr>
            <a:lstStyle/>
            <a:p>
              <a:pPr algn="ctr"/>
              <a:r>
                <a:rPr lang="en-US" sz="5000" dirty="0">
                  <a:latin typeface="Calisto MT" pitchFamily="18" charset="0"/>
                </a:rPr>
                <a:t>2</a:t>
              </a:r>
              <a:endParaRPr lang="en-US" sz="5000" dirty="0">
                <a:solidFill>
                  <a:schemeClr val="bg1"/>
                </a:solidFill>
                <a:latin typeface="Calisto MT" pitchFamily="18" charset="0"/>
              </a:endParaRPr>
            </a:p>
          </p:txBody>
        </p:sp>
        <p:cxnSp>
          <p:nvCxnSpPr>
            <p:cNvPr id="19" name="Straight Connector 18"/>
            <p:cNvCxnSpPr/>
            <p:nvPr/>
          </p:nvCxnSpPr>
          <p:spPr>
            <a:xfrm rot="5400000">
              <a:off x="3598523" y="1751806"/>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6070765" y="1269087"/>
            <a:ext cx="2764971" cy="4750712"/>
            <a:chOff x="6150429" y="1269087"/>
            <a:chExt cx="2764971" cy="4750712"/>
          </a:xfrm>
        </p:grpSpPr>
        <p:sp>
          <p:nvSpPr>
            <p:cNvPr id="20" name="Rectangle 19"/>
            <p:cNvSpPr/>
            <p:nvPr/>
          </p:nvSpPr>
          <p:spPr>
            <a:xfrm>
              <a:off x="6172200" y="2183486"/>
              <a:ext cx="2743200" cy="3836313"/>
            </a:xfrm>
            <a:prstGeom prst="rect">
              <a:avLst/>
            </a:prstGeom>
            <a:gradFill flip="none" rotWithShape="1">
              <a:gsLst>
                <a:gs pos="0">
                  <a:srgbClr val="1F88C8"/>
                </a:gs>
                <a:gs pos="0">
                  <a:srgbClr val="1F88C8"/>
                </a:gs>
                <a:gs pos="100000">
                  <a:srgbClr val="E5F3FB"/>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0" rtlCol="0" anchor="t" anchorCtr="0"/>
            <a:lstStyle/>
            <a:p>
              <a:pPr marL="342900" indent="-342900">
                <a:spcBef>
                  <a:spcPts val="1200"/>
                </a:spcBef>
                <a:buFont typeface="Wingdings" pitchFamily="2" charset="2"/>
                <a:buChar char="ü"/>
              </a:pP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References</a:t>
              </a:r>
            </a:p>
            <a:p>
              <a:pPr marL="342900" indent="-342900">
                <a:spcBef>
                  <a:spcPts val="1200"/>
                </a:spcBef>
                <a:buFont typeface="Wingdings" pitchFamily="2" charset="2"/>
                <a:buChar char="ü"/>
              </a:pP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Points of Contact</a:t>
              </a:r>
            </a:p>
            <a:p>
              <a:pPr marL="342900" indent="-342900">
                <a:spcBef>
                  <a:spcPts val="1200"/>
                </a:spcBef>
                <a:buFont typeface="Wingdings" pitchFamily="2" charset="2"/>
                <a:buChar char="ü"/>
              </a:pP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Useful Web Links</a:t>
              </a:r>
            </a:p>
            <a:p>
              <a:pPr marL="342900" indent="-342900">
                <a:spcBef>
                  <a:spcPts val="1200"/>
                </a:spcBef>
                <a:buFont typeface="Wingdings" pitchFamily="2" charset="2"/>
                <a:buChar char="ü"/>
              </a:pP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Regional Monitoring Agencies</a:t>
              </a:r>
            </a:p>
            <a:p>
              <a:pPr marL="342900" indent="-342900">
                <a:spcBef>
                  <a:spcPts val="1200"/>
                </a:spcBef>
                <a:buFont typeface="Wingdings" pitchFamily="2" charset="2"/>
                <a:buChar char="ü"/>
              </a:pP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GMU/GMS Monitoring Procedures</a:t>
              </a:r>
            </a:p>
            <a:p>
              <a:pPr marL="342900" indent="-342900">
                <a:spcBef>
                  <a:spcPts val="1200"/>
                </a:spcBef>
                <a:buFont typeface="Wingdings" pitchFamily="2" charset="2"/>
                <a:buChar char="ü"/>
              </a:pP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AGHME Monitoring Procedures</a:t>
              </a:r>
            </a:p>
            <a:p>
              <a:pPr marL="342900" indent="-342900">
                <a:spcBef>
                  <a:spcPts val="1200"/>
                </a:spcBef>
                <a:buFont typeface="Wingdings" pitchFamily="2" charset="2"/>
                <a:buChar char="ü"/>
              </a:pP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Other Monitoring Procedures</a:t>
              </a:r>
            </a:p>
            <a:p>
              <a:pPr marL="342900" indent="-342900">
                <a:spcBef>
                  <a:spcPts val="1200"/>
                </a:spcBef>
                <a:buFont typeface="Wingdings" pitchFamily="2" charset="2"/>
                <a:buChar char="ü"/>
              </a:pPr>
              <a:r>
                <a:rPr lang="en-US" sz="1400"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FAA Monitoring Process</a:t>
              </a:r>
            </a:p>
            <a:p>
              <a:pPr marL="342900" indent="-342900">
                <a:spcBef>
                  <a:spcPts val="1200"/>
                </a:spcBef>
                <a:buFont typeface="Wingdings" pitchFamily="2" charset="2"/>
                <a:buChar char="ü"/>
              </a:pPr>
              <a:endParaRPr lang="en-US" sz="1300" dirty="0">
                <a:solidFill>
                  <a:schemeClr val="bg1"/>
                </a:solidFill>
                <a:effectLst>
                  <a:outerShdw blurRad="38100" dist="38100" dir="2700000" algn="tl">
                    <a:srgbClr val="000000">
                      <a:alpha val="43137"/>
                    </a:srgbClr>
                  </a:outerShdw>
                </a:effectLst>
              </a:endParaRPr>
            </a:p>
          </p:txBody>
        </p:sp>
        <p:sp>
          <p:nvSpPr>
            <p:cNvPr id="21" name="Rectangle 20"/>
            <p:cNvSpPr/>
            <p:nvPr/>
          </p:nvSpPr>
          <p:spPr>
            <a:xfrm>
              <a:off x="6172200" y="1269087"/>
              <a:ext cx="2743200" cy="914400"/>
            </a:xfrm>
            <a:prstGeom prst="rect">
              <a:avLst/>
            </a:prstGeom>
            <a:gradFill flip="none" rotWithShape="1">
              <a:gsLst>
                <a:gs pos="0">
                  <a:srgbClr val="1F88C8"/>
                </a:gs>
                <a:gs pos="100000">
                  <a:srgbClr val="002060"/>
                </a:gs>
              </a:gsLst>
              <a:lin ang="5400000" scaled="1"/>
              <a:tileRect/>
            </a:gradFill>
            <a:ln w="12700">
              <a:gradFill flip="none" rotWithShape="1">
                <a:gsLst>
                  <a:gs pos="0">
                    <a:schemeClr val="bg1"/>
                  </a:gs>
                  <a:gs pos="100000">
                    <a:schemeClr val="bg1">
                      <a:lumMod val="75000"/>
                    </a:schemeClr>
                  </a:gs>
                </a:gsLst>
                <a:lin ang="16200000" scaled="1"/>
                <a:tileRect/>
              </a:gradFill>
            </a:ln>
            <a:effectLst>
              <a:glow rad="635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0" rtlCol="0" anchor="ctr"/>
            <a:lstStyle/>
            <a:p>
              <a:pPr>
                <a:lnSpc>
                  <a:spcPts val="2400"/>
                </a:lnSpc>
              </a:pPr>
              <a:r>
                <a:rPr lang="en-US" sz="2400" dirty="0" smtClean="0">
                  <a:solidFill>
                    <a:schemeClr val="bg1"/>
                  </a:solidFill>
                  <a:latin typeface="Calibri" pitchFamily="34" charset="0"/>
                  <a:cs typeface="Calibri" pitchFamily="34" charset="0"/>
                </a:rPr>
                <a:t>General Information</a:t>
              </a:r>
              <a:endParaRPr lang="en-US" sz="2400" dirty="0">
                <a:solidFill>
                  <a:schemeClr val="bg1"/>
                </a:solidFill>
                <a:latin typeface="Calibri" pitchFamily="34" charset="0"/>
                <a:cs typeface="Calibri" pitchFamily="34" charset="0"/>
              </a:endParaRPr>
            </a:p>
          </p:txBody>
        </p:sp>
        <p:sp>
          <p:nvSpPr>
            <p:cNvPr id="22" name="TextBox 21"/>
            <p:cNvSpPr txBox="1"/>
            <p:nvPr/>
          </p:nvSpPr>
          <p:spPr>
            <a:xfrm>
              <a:off x="6150429" y="1269087"/>
              <a:ext cx="685800" cy="861774"/>
            </a:xfrm>
            <a:prstGeom prst="rect">
              <a:avLst/>
            </a:prstGeom>
            <a:noFill/>
          </p:spPr>
          <p:txBody>
            <a:bodyPr wrap="square" rtlCol="0">
              <a:spAutoFit/>
            </a:bodyPr>
            <a:lstStyle/>
            <a:p>
              <a:pPr algn="ctr"/>
              <a:r>
                <a:rPr lang="en-US" sz="5000" dirty="0">
                  <a:latin typeface="Calisto MT" pitchFamily="18" charset="0"/>
                </a:rPr>
                <a:t>3</a:t>
              </a:r>
              <a:endParaRPr lang="en-US" sz="5000" dirty="0">
                <a:solidFill>
                  <a:schemeClr val="bg1"/>
                </a:solidFill>
                <a:latin typeface="Calisto MT" pitchFamily="18" charset="0"/>
              </a:endParaRPr>
            </a:p>
          </p:txBody>
        </p:sp>
        <p:cxnSp>
          <p:nvCxnSpPr>
            <p:cNvPr id="23" name="Straight Connector 22"/>
            <p:cNvCxnSpPr/>
            <p:nvPr/>
          </p:nvCxnSpPr>
          <p:spPr>
            <a:xfrm rot="5400000">
              <a:off x="6494123" y="1725493"/>
              <a:ext cx="685800" cy="1588"/>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grpSp>
      <p:pic>
        <p:nvPicPr>
          <p:cNvPr id="26" name="~PP3298.WAV">
            <a:hlinkClick r:id="" action="ppaction://media"/>
          </p:cNvPr>
          <p:cNvPicPr>
            <a:picLocks noRot="1" noChangeAspect="1"/>
          </p:cNvPicPr>
          <p:nvPr>
            <a:wavAudioFile r:embed="rId1" name="~PP3298.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2262779548"/>
      </p:ext>
    </p:extLst>
  </p:cSld>
  <p:clrMapOvr>
    <a:masterClrMapping/>
  </p:clrMapOvr>
  <p:transition advTm="341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p:cNvGrpSpPr/>
          <p:nvPr/>
        </p:nvGrpSpPr>
        <p:grpSpPr>
          <a:xfrm>
            <a:off x="7848600" y="1106424"/>
            <a:ext cx="1066800" cy="457200"/>
            <a:chOff x="4648200" y="1258824"/>
            <a:chExt cx="1066800" cy="457200"/>
          </a:xfrm>
        </p:grpSpPr>
        <p:sp>
          <p:nvSpPr>
            <p:cNvPr id="106" name="Round Same Side Corner Rectangle 105"/>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7" name="TextBox 17"/>
            <p:cNvSpPr txBox="1">
              <a:spLocks noChangeArrowheads="1"/>
            </p:cNvSpPr>
            <p:nvPr/>
          </p:nvSpPr>
          <p:spPr bwMode="auto">
            <a:xfrm>
              <a:off x="4715256" y="1277112"/>
              <a:ext cx="95880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Other HMU Procedures</a:t>
              </a:r>
              <a:endParaRPr lang="en-US" sz="1100" dirty="0">
                <a:solidFill>
                  <a:srgbClr val="FFFFFF"/>
                </a:solidFill>
              </a:endParaRPr>
            </a:p>
          </p:txBody>
        </p:sp>
      </p:grpSp>
      <p:grpSp>
        <p:nvGrpSpPr>
          <p:cNvPr id="102" name="Group 101"/>
          <p:cNvGrpSpPr/>
          <p:nvPr/>
        </p:nvGrpSpPr>
        <p:grpSpPr>
          <a:xfrm>
            <a:off x="6781800" y="1106424"/>
            <a:ext cx="1066800" cy="457200"/>
            <a:chOff x="4648200" y="1258824"/>
            <a:chExt cx="1066800" cy="457200"/>
          </a:xfrm>
        </p:grpSpPr>
        <p:sp>
          <p:nvSpPr>
            <p:cNvPr id="103" name="Round Same Side Corner Rectangle 102"/>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4" name="TextBox 17"/>
            <p:cNvSpPr txBox="1">
              <a:spLocks noChangeArrowheads="1"/>
            </p:cNvSpPr>
            <p:nvPr/>
          </p:nvSpPr>
          <p:spPr bwMode="auto">
            <a:xfrm>
              <a:off x="4715256" y="1277112"/>
              <a:ext cx="95880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AGHME Procedures</a:t>
              </a:r>
              <a:endParaRPr lang="en-US" sz="1100" dirty="0">
                <a:solidFill>
                  <a:srgbClr val="FFFFFF"/>
                </a:solidFill>
              </a:endParaRPr>
            </a:p>
          </p:txBody>
        </p:sp>
      </p:grpSp>
      <p:grpSp>
        <p:nvGrpSpPr>
          <p:cNvPr id="99" name="Group 98"/>
          <p:cNvGrpSpPr/>
          <p:nvPr/>
        </p:nvGrpSpPr>
        <p:grpSpPr>
          <a:xfrm>
            <a:off x="5715000" y="1106424"/>
            <a:ext cx="1066800" cy="457200"/>
            <a:chOff x="4648200" y="1258824"/>
            <a:chExt cx="1066800" cy="457200"/>
          </a:xfrm>
        </p:grpSpPr>
        <p:sp>
          <p:nvSpPr>
            <p:cNvPr id="100" name="Round Same Side Corner Rectangle 99"/>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1" name="TextBox 17"/>
            <p:cNvSpPr txBox="1">
              <a:spLocks noChangeArrowheads="1"/>
            </p:cNvSpPr>
            <p:nvPr/>
          </p:nvSpPr>
          <p:spPr bwMode="auto">
            <a:xfrm>
              <a:off x="4715256" y="1277112"/>
              <a:ext cx="999744"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GMU </a:t>
              </a:r>
            </a:p>
            <a:p>
              <a:pPr algn="ctr">
                <a:lnSpc>
                  <a:spcPts val="900"/>
                </a:lnSpc>
              </a:pPr>
              <a:r>
                <a:rPr lang="en-US" sz="1100" dirty="0" smtClean="0">
                  <a:solidFill>
                    <a:srgbClr val="FFFFFF"/>
                  </a:solidFill>
                </a:rPr>
                <a:t>Procedures</a:t>
              </a:r>
              <a:endParaRPr lang="en-US" sz="1100" dirty="0">
                <a:solidFill>
                  <a:srgbClr val="FFFFFF"/>
                </a:solidFill>
              </a:endParaRPr>
            </a:p>
          </p:txBody>
        </p:sp>
      </p:grpSp>
      <p:grpSp>
        <p:nvGrpSpPr>
          <p:cNvPr id="98" name="Group 97"/>
          <p:cNvGrpSpPr/>
          <p:nvPr/>
        </p:nvGrpSpPr>
        <p:grpSpPr>
          <a:xfrm>
            <a:off x="4648200" y="1106424"/>
            <a:ext cx="1066800" cy="457200"/>
            <a:chOff x="4648200" y="1258824"/>
            <a:chExt cx="1066800" cy="457200"/>
          </a:xfrm>
        </p:grpSpPr>
        <p:sp>
          <p:nvSpPr>
            <p:cNvPr id="96" name="Round Same Side Corner Rectangle 95"/>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7" name="TextBox 17"/>
            <p:cNvSpPr txBox="1">
              <a:spLocks noChangeArrowheads="1"/>
            </p:cNvSpPr>
            <p:nvPr/>
          </p:nvSpPr>
          <p:spPr bwMode="auto">
            <a:xfrm>
              <a:off x="4715256" y="12771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Monitoring Process</a:t>
              </a:r>
              <a:endParaRPr lang="en-US" sz="1100" dirty="0">
                <a:solidFill>
                  <a:srgbClr val="FFFFFF"/>
                </a:solidFill>
              </a:endParaRPr>
            </a:p>
          </p:txBody>
        </p:sp>
      </p:grpSp>
      <p:sp>
        <p:nvSpPr>
          <p:cNvPr id="94" name="Round Same Side Corner Rectangle 93"/>
          <p:cNvSpPr/>
          <p:nvPr/>
        </p:nvSpPr>
        <p:spPr bwMode="auto">
          <a:xfrm>
            <a:off x="3581400" y="1106424"/>
            <a:ext cx="1066800" cy="457200"/>
          </a:xfrm>
          <a:prstGeom prst="round2SameRect">
            <a:avLst/>
          </a:prstGeom>
          <a:gradFill>
            <a:gsLst>
              <a:gs pos="100000">
                <a:srgbClr val="D0E0F4">
                  <a:alpha val="60000"/>
                </a:srgbClr>
              </a:gs>
              <a:gs pos="63000">
                <a:srgbClr val="558ED5"/>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5" name="TextBox 17"/>
          <p:cNvSpPr txBox="1">
            <a:spLocks noChangeArrowheads="1"/>
          </p:cNvSpPr>
          <p:nvPr/>
        </p:nvSpPr>
        <p:spPr bwMode="auto">
          <a:xfrm>
            <a:off x="36484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RMA Information</a:t>
            </a:r>
            <a:endParaRPr lang="en-US" sz="1100" dirty="0">
              <a:solidFill>
                <a:srgbClr val="FFFFFF"/>
              </a:solidFill>
            </a:endParaRPr>
          </a:p>
        </p:txBody>
      </p:sp>
      <p:sp>
        <p:nvSpPr>
          <p:cNvPr id="92" name="Round Same Side Corner Rectangle 91"/>
          <p:cNvSpPr/>
          <p:nvPr/>
        </p:nvSpPr>
        <p:spPr bwMode="auto">
          <a:xfrm>
            <a:off x="2514600" y="11064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3" name="TextBox 17"/>
          <p:cNvSpPr txBox="1">
            <a:spLocks noChangeArrowheads="1"/>
          </p:cNvSpPr>
          <p:nvPr/>
        </p:nvSpPr>
        <p:spPr bwMode="auto">
          <a:xfrm>
            <a:off x="25816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Useful Web Links</a:t>
            </a:r>
            <a:endParaRPr lang="en-US" sz="1100" dirty="0">
              <a:solidFill>
                <a:srgbClr val="FFFFFF"/>
              </a:solidFill>
            </a:endParaRPr>
          </a:p>
        </p:txBody>
      </p:sp>
      <p:sp>
        <p:nvSpPr>
          <p:cNvPr id="2" name="Title 1"/>
          <p:cNvSpPr>
            <a:spLocks noGrp="1"/>
          </p:cNvSpPr>
          <p:nvPr>
            <p:ph type="title"/>
          </p:nvPr>
        </p:nvSpPr>
        <p:spPr/>
        <p:txBody>
          <a:bodyPr/>
          <a:lstStyle/>
          <a:p>
            <a:r>
              <a:rPr lang="en-US" sz="3200" dirty="0" smtClean="0"/>
              <a:t>General Information</a:t>
            </a:r>
            <a:endParaRPr lang="en-US" sz="3200" dirty="0"/>
          </a:p>
        </p:txBody>
      </p:sp>
      <p:sp>
        <p:nvSpPr>
          <p:cNvPr id="42" name="Round Same Side Corner Rectangle 41"/>
          <p:cNvSpPr/>
          <p:nvPr/>
        </p:nvSpPr>
        <p:spPr bwMode="auto">
          <a:xfrm>
            <a:off x="1447800" y="1108938"/>
            <a:ext cx="1066800" cy="457200"/>
          </a:xfrm>
          <a:prstGeom prst="round2SameRect">
            <a:avLst/>
          </a:prstGeom>
          <a:gradFill>
            <a:gsLst>
              <a:gs pos="100000">
                <a:srgbClr val="C6D9F1">
                  <a:alpha val="60000"/>
                </a:srgbClr>
              </a:gs>
              <a:gs pos="63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3" name="TextBox 17"/>
          <p:cNvSpPr txBox="1">
            <a:spLocks noChangeArrowheads="1"/>
          </p:cNvSpPr>
          <p:nvPr/>
        </p:nvSpPr>
        <p:spPr bwMode="auto">
          <a:xfrm>
            <a:off x="15148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Points of Contact</a:t>
            </a:r>
            <a:endParaRPr lang="en-US" sz="1100" dirty="0">
              <a:solidFill>
                <a:srgbClr val="FFFFFF"/>
              </a:solidFill>
            </a:endParaRPr>
          </a:p>
        </p:txBody>
      </p:sp>
      <p:grpSp>
        <p:nvGrpSpPr>
          <p:cNvPr id="88" name="Group 87"/>
          <p:cNvGrpSpPr/>
          <p:nvPr/>
        </p:nvGrpSpPr>
        <p:grpSpPr>
          <a:xfrm>
            <a:off x="381000" y="1106424"/>
            <a:ext cx="1066800" cy="457200"/>
            <a:chOff x="1752600" y="1108938"/>
            <a:chExt cx="1066800" cy="457200"/>
          </a:xfrm>
        </p:grpSpPr>
        <p:sp>
          <p:nvSpPr>
            <p:cNvPr id="89" name="Round Same Side Corner Rectangle 88"/>
            <p:cNvSpPr/>
            <p:nvPr/>
          </p:nvSpPr>
          <p:spPr bwMode="auto">
            <a:xfrm>
              <a:off x="1752600" y="1108938"/>
              <a:ext cx="1066800" cy="457200"/>
            </a:xfrm>
            <a:prstGeom prst="round2SameRect">
              <a:avLst/>
            </a:prstGeom>
            <a:gradFill>
              <a:gsLst>
                <a:gs pos="100000">
                  <a:srgbClr val="C6D9F1"/>
                </a:gs>
                <a:gs pos="63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1" name="TextBox 17"/>
            <p:cNvSpPr txBox="1">
              <a:spLocks noChangeArrowheads="1"/>
            </p:cNvSpPr>
            <p:nvPr/>
          </p:nvSpPr>
          <p:spPr bwMode="auto">
            <a:xfrm>
              <a:off x="1819656" y="1145514"/>
              <a:ext cx="958800" cy="261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r>
                <a:rPr lang="en-US" sz="1100" dirty="0" smtClean="0">
                  <a:solidFill>
                    <a:srgbClr val="FFFFFF"/>
                  </a:solidFill>
                </a:rPr>
                <a:t>References</a:t>
              </a:r>
              <a:endParaRPr lang="en-US" sz="1100" dirty="0">
                <a:solidFill>
                  <a:srgbClr val="FFFFFF"/>
                </a:solidFill>
              </a:endParaRPr>
            </a:p>
          </p:txBody>
        </p:sp>
      </p:grpSp>
      <p:sp>
        <p:nvSpPr>
          <p:cNvPr id="57" name="Rounded Rectangle 56"/>
          <p:cNvSpPr/>
          <p:nvPr/>
        </p:nvSpPr>
        <p:spPr bwMode="auto">
          <a:xfrm>
            <a:off x="228600" y="1413738"/>
            <a:ext cx="8723432" cy="4494213"/>
          </a:xfrm>
          <a:prstGeom prst="roundRect">
            <a:avLst>
              <a:gd name="adj" fmla="val 3108"/>
            </a:avLst>
          </a:prstGeom>
          <a:gradFill>
            <a:gsLst>
              <a:gs pos="0">
                <a:srgbClr val="3F80CD"/>
              </a:gs>
              <a:gs pos="100000">
                <a:srgbClr val="558ED5"/>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8" name="Rounded Rectangle 57"/>
          <p:cNvSpPr/>
          <p:nvPr/>
        </p:nvSpPr>
        <p:spPr bwMode="auto">
          <a:xfrm>
            <a:off x="261308" y="1563624"/>
            <a:ext cx="8654092" cy="4296927"/>
          </a:xfrm>
          <a:prstGeom prst="roundRect">
            <a:avLst>
              <a:gd name="adj" fmla="val 2632"/>
            </a:avLst>
          </a:prstGeom>
          <a:solidFill>
            <a:schemeClr val="bg1"/>
          </a:solidFill>
          <a:ln>
            <a:noFill/>
          </a:ln>
          <a:effectLst>
            <a:innerShdw blurRad="635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61" name="Rektangel 76"/>
          <p:cNvSpPr>
            <a:spLocks noChangeArrowheads="1"/>
          </p:cNvSpPr>
          <p:nvPr/>
        </p:nvSpPr>
        <p:spPr bwMode="auto">
          <a:xfrm>
            <a:off x="381000" y="1896338"/>
            <a:ext cx="4343400" cy="36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a:spcAft>
                <a:spcPts val="600"/>
              </a:spcAft>
            </a:pPr>
            <a:r>
              <a:rPr lang="en-US" sz="1300" b="1" noProof="1" smtClean="0">
                <a:solidFill>
                  <a:schemeClr val="tx1">
                    <a:lumMod val="65000"/>
                    <a:lumOff val="35000"/>
                  </a:schemeClr>
                </a:solidFill>
                <a:latin typeface="Calibri" pitchFamily="34" charset="0"/>
                <a:cs typeface="Calibri" pitchFamily="34" charset="0"/>
              </a:rPr>
              <a:t>Regional Monitoring Web Site Links</a:t>
            </a:r>
            <a:endParaRPr lang="en-US" sz="1300" b="1" noProof="1">
              <a:solidFill>
                <a:schemeClr val="tx1">
                  <a:lumMod val="65000"/>
                  <a:lumOff val="35000"/>
                </a:schemeClr>
              </a:solidFill>
              <a:latin typeface="Calibri" pitchFamily="34" charset="0"/>
              <a:cs typeface="Calibri" pitchFamily="34" charset="0"/>
            </a:endParaRPr>
          </a:p>
          <a:p>
            <a:pPr marL="171450" indent="-171450">
              <a:spcAft>
                <a:spcPts val="600"/>
              </a:spcAft>
              <a:buFont typeface="Arial" pitchFamily="34" charset="0"/>
              <a:buChar char="•"/>
            </a:pPr>
            <a:r>
              <a:rPr lang="en-US" sz="1300" b="1" noProof="1">
                <a:solidFill>
                  <a:srgbClr val="0070C0"/>
                </a:solidFill>
                <a:latin typeface="Calibri" pitchFamily="34" charset="0"/>
                <a:cs typeface="Calibri" pitchFamily="34" charset="0"/>
              </a:rPr>
              <a:t>AFI Regional Monitoring Agency (ARMA):  </a:t>
            </a:r>
            <a:br>
              <a:rPr lang="en-US" sz="1300" b="1" noProof="1">
                <a:solidFill>
                  <a:srgbClr val="0070C0"/>
                </a:solidFill>
                <a:latin typeface="Calibri" pitchFamily="34" charset="0"/>
                <a:cs typeface="Calibri" pitchFamily="34" charset="0"/>
              </a:rPr>
            </a:br>
            <a:r>
              <a:rPr lang="en-US" sz="1200" noProof="1">
                <a:solidFill>
                  <a:schemeClr val="tx1">
                    <a:lumMod val="65000"/>
                    <a:lumOff val="35000"/>
                  </a:schemeClr>
                </a:solidFill>
                <a:latin typeface="Calibri" pitchFamily="34" charset="0"/>
                <a:cs typeface="Calibri" pitchFamily="34" charset="0"/>
              </a:rPr>
              <a:t>http://</a:t>
            </a:r>
            <a:r>
              <a:rPr lang="en-US" sz="1200" noProof="1" smtClean="0">
                <a:solidFill>
                  <a:schemeClr val="tx1">
                    <a:lumMod val="65000"/>
                    <a:lumOff val="35000"/>
                  </a:schemeClr>
                </a:solidFill>
                <a:latin typeface="Calibri" pitchFamily="34" charset="0"/>
                <a:cs typeface="Calibri" pitchFamily="34" charset="0"/>
              </a:rPr>
              <a:t>www.atns.co.za</a:t>
            </a:r>
            <a:endParaRPr lang="en-US" sz="1200" b="1" noProof="1" smtClean="0">
              <a:solidFill>
                <a:srgbClr val="0070C0"/>
              </a:solidFill>
              <a:latin typeface="Calibri" pitchFamily="34" charset="0"/>
              <a:cs typeface="Calibri" pitchFamily="34" charset="0"/>
            </a:endParaRPr>
          </a:p>
          <a:p>
            <a:pPr marL="171450" indent="-171450">
              <a:spcAft>
                <a:spcPts val="600"/>
              </a:spcAft>
              <a:buFont typeface="Arial" pitchFamily="34" charset="0"/>
              <a:buChar char="•"/>
            </a:pPr>
            <a:r>
              <a:rPr lang="en-US" sz="1300" b="1" noProof="1" smtClean="0">
                <a:solidFill>
                  <a:srgbClr val="0070C0"/>
                </a:solidFill>
                <a:latin typeface="Calibri" pitchFamily="34" charset="0"/>
                <a:cs typeface="Calibri" pitchFamily="34" charset="0"/>
              </a:rPr>
              <a:t>Australian </a:t>
            </a:r>
            <a:r>
              <a:rPr lang="en-US" sz="1300" b="1" noProof="1">
                <a:solidFill>
                  <a:srgbClr val="0070C0"/>
                </a:solidFill>
                <a:latin typeface="Calibri" pitchFamily="34" charset="0"/>
                <a:cs typeface="Calibri" pitchFamily="34" charset="0"/>
              </a:rPr>
              <a:t>Airspace Monitoring Agency (AAMA):  </a:t>
            </a:r>
            <a:br>
              <a:rPr lang="en-US" sz="1300" b="1" noProof="1">
                <a:solidFill>
                  <a:srgbClr val="0070C0"/>
                </a:solidFill>
                <a:latin typeface="Calibri" pitchFamily="34" charset="0"/>
                <a:cs typeface="Calibri" pitchFamily="34" charset="0"/>
              </a:rPr>
            </a:br>
            <a:r>
              <a:rPr lang="en-US" sz="1200" noProof="1">
                <a:solidFill>
                  <a:schemeClr val="tx1">
                    <a:lumMod val="65000"/>
                    <a:lumOff val="35000"/>
                  </a:schemeClr>
                </a:solidFill>
                <a:latin typeface="Calibri" pitchFamily="34" charset="0"/>
                <a:cs typeface="Calibri" pitchFamily="34" charset="0"/>
              </a:rPr>
              <a:t>http://www.airservicesaustralia.com/organisations/aama</a:t>
            </a:r>
            <a:r>
              <a:rPr lang="en-US" sz="1200" noProof="1" smtClean="0">
                <a:solidFill>
                  <a:schemeClr val="tx1">
                    <a:lumMod val="65000"/>
                    <a:lumOff val="35000"/>
                  </a:schemeClr>
                </a:solidFill>
                <a:latin typeface="Calibri" pitchFamily="34" charset="0"/>
                <a:cs typeface="Calibri" pitchFamily="34" charset="0"/>
              </a:rPr>
              <a:t>/</a:t>
            </a:r>
          </a:p>
          <a:p>
            <a:pPr marL="171450" indent="-171450">
              <a:spcAft>
                <a:spcPts val="600"/>
              </a:spcAft>
              <a:buFont typeface="Arial" pitchFamily="34" charset="0"/>
              <a:buChar char="•"/>
            </a:pPr>
            <a:r>
              <a:rPr lang="en-US" sz="1300" b="1" noProof="1">
                <a:solidFill>
                  <a:srgbClr val="0070C0"/>
                </a:solidFill>
                <a:latin typeface="Calibri" pitchFamily="34" charset="0"/>
                <a:cs typeface="Calibri" pitchFamily="34" charset="0"/>
              </a:rPr>
              <a:t>Caribbean and South American Regions Monitoring Agency (CARSAMA):  </a:t>
            </a:r>
            <a:r>
              <a:rPr lang="en-US" sz="1200" noProof="1">
                <a:solidFill>
                  <a:schemeClr val="tx1">
                    <a:lumMod val="65000"/>
                    <a:lumOff val="35000"/>
                  </a:schemeClr>
                </a:solidFill>
                <a:latin typeface="Calibri" pitchFamily="34" charset="0"/>
                <a:cs typeface="Calibri" pitchFamily="34" charset="0"/>
              </a:rPr>
              <a:t>http://</a:t>
            </a:r>
            <a:r>
              <a:rPr lang="en-US" sz="1200" noProof="1" smtClean="0">
                <a:solidFill>
                  <a:schemeClr val="tx1">
                    <a:lumMod val="65000"/>
                    <a:lumOff val="35000"/>
                  </a:schemeClr>
                </a:solidFill>
                <a:latin typeface="Calibri" pitchFamily="34" charset="0"/>
                <a:cs typeface="Calibri" pitchFamily="34" charset="0"/>
              </a:rPr>
              <a:t>www.cgna.gov.br/CARSAMMA/siteUSA/inicial.htm</a:t>
            </a:r>
          </a:p>
          <a:p>
            <a:pPr marL="171450" indent="-171450">
              <a:spcAft>
                <a:spcPts val="600"/>
              </a:spcAft>
              <a:buFont typeface="Arial" pitchFamily="34" charset="0"/>
              <a:buChar char="•"/>
            </a:pPr>
            <a:r>
              <a:rPr lang="en-US" sz="1300" b="1" noProof="1">
                <a:solidFill>
                  <a:srgbClr val="0070C0"/>
                </a:solidFill>
                <a:latin typeface="Calibri" pitchFamily="34" charset="0"/>
                <a:cs typeface="Calibri" pitchFamily="34" charset="0"/>
              </a:rPr>
              <a:t>China Regional Monitoring Agency:  </a:t>
            </a:r>
            <a:br>
              <a:rPr lang="en-US" sz="1300" b="1" noProof="1">
                <a:solidFill>
                  <a:srgbClr val="0070C0"/>
                </a:solidFill>
                <a:latin typeface="Calibri" pitchFamily="34" charset="0"/>
                <a:cs typeface="Calibri" pitchFamily="34" charset="0"/>
              </a:rPr>
            </a:br>
            <a:r>
              <a:rPr lang="en-US" sz="1200" noProof="1">
                <a:solidFill>
                  <a:schemeClr val="tx1">
                    <a:lumMod val="65000"/>
                    <a:lumOff val="35000"/>
                  </a:schemeClr>
                </a:solidFill>
                <a:latin typeface="Calibri" pitchFamily="34" charset="0"/>
                <a:cs typeface="Calibri" pitchFamily="34" charset="0"/>
              </a:rPr>
              <a:t>http://</a:t>
            </a:r>
            <a:r>
              <a:rPr lang="en-US" sz="1200" noProof="1" smtClean="0">
                <a:solidFill>
                  <a:schemeClr val="tx1">
                    <a:lumMod val="65000"/>
                    <a:lumOff val="35000"/>
                  </a:schemeClr>
                </a:solidFill>
                <a:latin typeface="Calibri" pitchFamily="34" charset="0"/>
                <a:cs typeface="Calibri" pitchFamily="34" charset="0"/>
              </a:rPr>
              <a:t>www.chinarma.cn</a:t>
            </a:r>
            <a:endParaRPr lang="en-US" sz="1200" b="1" noProof="1" smtClean="0">
              <a:solidFill>
                <a:srgbClr val="0070C0"/>
              </a:solidFill>
              <a:latin typeface="Calibri" pitchFamily="34" charset="0"/>
              <a:cs typeface="Calibri" pitchFamily="34" charset="0"/>
            </a:endParaRPr>
          </a:p>
          <a:p>
            <a:pPr marL="171450" indent="-171450" defTabSz="914400">
              <a:spcAft>
                <a:spcPts val="600"/>
              </a:spcAft>
              <a:buFont typeface="Arial" pitchFamily="34" charset="0"/>
              <a:buChar char="•"/>
            </a:pPr>
            <a:r>
              <a:rPr lang="en-US" sz="1300" b="1" noProof="1" smtClean="0">
                <a:solidFill>
                  <a:srgbClr val="0070C0"/>
                </a:solidFill>
                <a:latin typeface="Calibri" pitchFamily="34" charset="0"/>
                <a:cs typeface="Calibri" pitchFamily="34" charset="0"/>
              </a:rPr>
              <a:t>EUROCONTROL </a:t>
            </a:r>
            <a:r>
              <a:rPr lang="en-US" sz="1300" b="1" noProof="1">
                <a:solidFill>
                  <a:srgbClr val="0070C0"/>
                </a:solidFill>
                <a:latin typeface="Calibri" pitchFamily="34" charset="0"/>
                <a:cs typeface="Calibri" pitchFamily="34" charset="0"/>
              </a:rPr>
              <a:t>Regional Monitoring Agency: </a:t>
            </a:r>
            <a:br>
              <a:rPr lang="en-US" sz="1300" b="1" noProof="1">
                <a:solidFill>
                  <a:srgbClr val="0070C0"/>
                </a:solidFill>
                <a:latin typeface="Calibri" pitchFamily="34" charset="0"/>
                <a:cs typeface="Calibri" pitchFamily="34" charset="0"/>
              </a:rPr>
            </a:br>
            <a:r>
              <a:rPr lang="en-US" sz="1200" noProof="1" smtClean="0">
                <a:solidFill>
                  <a:schemeClr val="tx1">
                    <a:lumMod val="65000"/>
                    <a:lumOff val="35000"/>
                  </a:schemeClr>
                </a:solidFill>
                <a:latin typeface="Calibri" pitchFamily="34" charset="0"/>
                <a:cs typeface="Calibri" pitchFamily="34" charset="0"/>
              </a:rPr>
              <a:t>http</a:t>
            </a:r>
            <a:r>
              <a:rPr lang="en-US" sz="1200" noProof="1">
                <a:solidFill>
                  <a:schemeClr val="tx1">
                    <a:lumMod val="65000"/>
                    <a:lumOff val="35000"/>
                  </a:schemeClr>
                </a:solidFill>
                <a:latin typeface="Calibri" pitchFamily="34" charset="0"/>
                <a:cs typeface="Calibri" pitchFamily="34" charset="0"/>
              </a:rPr>
              <a:t>://</a:t>
            </a:r>
            <a:r>
              <a:rPr lang="en-US" sz="1200" noProof="1" smtClean="0">
                <a:solidFill>
                  <a:schemeClr val="tx1">
                    <a:lumMod val="65000"/>
                    <a:lumOff val="35000"/>
                  </a:schemeClr>
                </a:solidFill>
                <a:latin typeface="Calibri" pitchFamily="34" charset="0"/>
                <a:cs typeface="Calibri" pitchFamily="34" charset="0"/>
              </a:rPr>
              <a:t>www.ecacnav.com/rvsm</a:t>
            </a:r>
          </a:p>
          <a:p>
            <a:pPr marL="171450" indent="-171450">
              <a:spcAft>
                <a:spcPts val="600"/>
              </a:spcAft>
              <a:buFont typeface="Arial" pitchFamily="34" charset="0"/>
              <a:buChar char="•"/>
            </a:pPr>
            <a:r>
              <a:rPr lang="en-US" sz="1300" b="1" noProof="1">
                <a:solidFill>
                  <a:srgbClr val="0070C0"/>
                </a:solidFill>
                <a:latin typeface="Calibri" pitchFamily="34" charset="0"/>
                <a:cs typeface="Calibri" pitchFamily="34" charset="0"/>
              </a:rPr>
              <a:t>Monitoring Agency for Asia Region (MAAR):  </a:t>
            </a:r>
            <a:br>
              <a:rPr lang="en-US" sz="1300" b="1" noProof="1">
                <a:solidFill>
                  <a:srgbClr val="0070C0"/>
                </a:solidFill>
                <a:latin typeface="Calibri" pitchFamily="34" charset="0"/>
                <a:cs typeface="Calibri" pitchFamily="34" charset="0"/>
              </a:rPr>
            </a:br>
            <a:r>
              <a:rPr lang="en-US" sz="1200" noProof="1">
                <a:solidFill>
                  <a:schemeClr val="tx1">
                    <a:lumMod val="65000"/>
                    <a:lumOff val="35000"/>
                  </a:schemeClr>
                </a:solidFill>
                <a:latin typeface="Calibri" pitchFamily="34" charset="0"/>
                <a:cs typeface="Calibri" pitchFamily="34" charset="0"/>
              </a:rPr>
              <a:t>http://www.aerothai.co.th/maar/</a:t>
            </a:r>
            <a:endParaRPr lang="en-US" sz="1200" b="1" noProof="1">
              <a:solidFill>
                <a:srgbClr val="0070C0"/>
              </a:solidFill>
              <a:latin typeface="Calibri" pitchFamily="34" charset="0"/>
              <a:cs typeface="Calibri" pitchFamily="34" charset="0"/>
            </a:endParaRPr>
          </a:p>
          <a:p>
            <a:pPr marL="171450" indent="-171450" defTabSz="914400">
              <a:spcAft>
                <a:spcPts val="600"/>
              </a:spcAft>
              <a:buFont typeface="Arial" pitchFamily="34" charset="0"/>
              <a:buChar char="•"/>
            </a:pPr>
            <a:endParaRPr lang="en-US" sz="1300" noProof="1">
              <a:solidFill>
                <a:schemeClr val="tx1">
                  <a:lumMod val="65000"/>
                  <a:lumOff val="35000"/>
                </a:schemeClr>
              </a:solidFill>
              <a:latin typeface="Calibri" pitchFamily="34" charset="0"/>
              <a:cs typeface="Calibri" pitchFamily="34" charset="0"/>
            </a:endParaRPr>
          </a:p>
        </p:txBody>
      </p:sp>
      <p:sp>
        <p:nvSpPr>
          <p:cNvPr id="30" name="Rektangel 76"/>
          <p:cNvSpPr>
            <a:spLocks noChangeArrowheads="1"/>
          </p:cNvSpPr>
          <p:nvPr/>
        </p:nvSpPr>
        <p:spPr bwMode="auto">
          <a:xfrm>
            <a:off x="4648200" y="2133600"/>
            <a:ext cx="4226256" cy="3400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171450" indent="-171450" defTabSz="914400">
              <a:spcAft>
                <a:spcPts val="600"/>
              </a:spcAft>
              <a:buFont typeface="Arial" pitchFamily="34" charset="0"/>
              <a:buChar char="•"/>
            </a:pPr>
            <a:r>
              <a:rPr lang="en-US" sz="1300" b="1" noProof="1" smtClean="0">
                <a:solidFill>
                  <a:srgbClr val="0070C0"/>
                </a:solidFill>
                <a:latin typeface="Calibri" pitchFamily="34" charset="0"/>
                <a:cs typeface="Calibri" pitchFamily="34" charset="0"/>
              </a:rPr>
              <a:t>Middle </a:t>
            </a:r>
            <a:r>
              <a:rPr lang="en-US" sz="1300" b="1" noProof="1">
                <a:solidFill>
                  <a:srgbClr val="0070C0"/>
                </a:solidFill>
                <a:latin typeface="Calibri" pitchFamily="34" charset="0"/>
                <a:cs typeface="Calibri" pitchFamily="34" charset="0"/>
              </a:rPr>
              <a:t>East Regional Monitoring Agency (MIDRMA):  </a:t>
            </a:r>
            <a:r>
              <a:rPr lang="en-US" sz="1300" b="1" noProof="1" smtClean="0">
                <a:solidFill>
                  <a:srgbClr val="0070C0"/>
                </a:solidFill>
                <a:latin typeface="Calibri" pitchFamily="34" charset="0"/>
                <a:cs typeface="Calibri" pitchFamily="34" charset="0"/>
              </a:rPr>
              <a:t/>
            </a:r>
            <a:br>
              <a:rPr lang="en-US" sz="1300" b="1" noProof="1" smtClean="0">
                <a:solidFill>
                  <a:srgbClr val="0070C0"/>
                </a:solidFill>
                <a:latin typeface="Calibri" pitchFamily="34" charset="0"/>
                <a:cs typeface="Calibri" pitchFamily="34" charset="0"/>
              </a:rPr>
            </a:br>
            <a:r>
              <a:rPr lang="en-US" sz="1200" noProof="1" smtClean="0">
                <a:solidFill>
                  <a:schemeClr val="tx1">
                    <a:lumMod val="65000"/>
                    <a:lumOff val="35000"/>
                  </a:schemeClr>
                </a:solidFill>
                <a:latin typeface="Calibri" pitchFamily="34" charset="0"/>
                <a:cs typeface="Calibri" pitchFamily="34" charset="0"/>
              </a:rPr>
              <a:t>http</a:t>
            </a:r>
            <a:r>
              <a:rPr lang="en-US" sz="1200" noProof="1">
                <a:solidFill>
                  <a:schemeClr val="tx1">
                    <a:lumMod val="65000"/>
                    <a:lumOff val="35000"/>
                  </a:schemeClr>
                </a:solidFill>
                <a:latin typeface="Calibri" pitchFamily="34" charset="0"/>
                <a:cs typeface="Calibri" pitchFamily="34" charset="0"/>
              </a:rPr>
              <a:t>://www.midrma.com</a:t>
            </a:r>
            <a:r>
              <a:rPr lang="en-US" sz="1200" noProof="1" smtClean="0">
                <a:solidFill>
                  <a:schemeClr val="tx1">
                    <a:lumMod val="65000"/>
                    <a:lumOff val="35000"/>
                  </a:schemeClr>
                </a:solidFill>
                <a:latin typeface="Calibri" pitchFamily="34" charset="0"/>
                <a:cs typeface="Calibri" pitchFamily="34" charset="0"/>
              </a:rPr>
              <a:t>/</a:t>
            </a:r>
          </a:p>
          <a:p>
            <a:pPr marL="171450" indent="-171450">
              <a:spcAft>
                <a:spcPts val="600"/>
              </a:spcAft>
              <a:buFont typeface="Arial" pitchFamily="34" charset="0"/>
              <a:buChar char="•"/>
            </a:pPr>
            <a:r>
              <a:rPr lang="en-US" sz="1300" b="1" noProof="1">
                <a:solidFill>
                  <a:srgbClr val="0070C0"/>
                </a:solidFill>
                <a:latin typeface="Calibri" pitchFamily="34" charset="0"/>
                <a:cs typeface="Calibri" pitchFamily="34" charset="0"/>
              </a:rPr>
              <a:t>North American Approvals Registry and Monitoring Organization (NAARMO):  </a:t>
            </a:r>
            <a:r>
              <a:rPr lang="en-US" sz="1200" noProof="1">
                <a:solidFill>
                  <a:schemeClr val="tx1">
                    <a:lumMod val="65000"/>
                    <a:lumOff val="35000"/>
                  </a:schemeClr>
                </a:solidFill>
                <a:latin typeface="Calibri" pitchFamily="34" charset="0"/>
                <a:cs typeface="Calibri" pitchFamily="34" charset="0"/>
              </a:rPr>
              <a:t>http://www.faa.gov/air_traffic/separation_standards/naarmo</a:t>
            </a:r>
            <a:r>
              <a:rPr lang="en-US" sz="1200" noProof="1" smtClean="0">
                <a:solidFill>
                  <a:schemeClr val="tx1">
                    <a:lumMod val="65000"/>
                    <a:lumOff val="35000"/>
                  </a:schemeClr>
                </a:solidFill>
                <a:latin typeface="Calibri" pitchFamily="34" charset="0"/>
                <a:cs typeface="Calibri" pitchFamily="34" charset="0"/>
              </a:rPr>
              <a:t>/</a:t>
            </a:r>
          </a:p>
          <a:p>
            <a:pPr marL="171450" indent="-171450">
              <a:spcAft>
                <a:spcPts val="600"/>
              </a:spcAft>
              <a:buFont typeface="Arial" pitchFamily="34" charset="0"/>
              <a:buChar char="•"/>
            </a:pPr>
            <a:r>
              <a:rPr lang="en-US" sz="1300" b="1" noProof="1">
                <a:solidFill>
                  <a:srgbClr val="0070C0"/>
                </a:solidFill>
                <a:latin typeface="Calibri" pitchFamily="34" charset="0"/>
                <a:cs typeface="Calibri" pitchFamily="34" charset="0"/>
              </a:rPr>
              <a:t>North Atlantic  Central Monitoring Agency (NAT CMA):  </a:t>
            </a:r>
            <a:br>
              <a:rPr lang="en-US" sz="1300" b="1" noProof="1">
                <a:solidFill>
                  <a:srgbClr val="0070C0"/>
                </a:solidFill>
                <a:latin typeface="Calibri" pitchFamily="34" charset="0"/>
                <a:cs typeface="Calibri" pitchFamily="34" charset="0"/>
              </a:rPr>
            </a:br>
            <a:r>
              <a:rPr lang="en-US" sz="1200" noProof="1" smtClean="0">
                <a:solidFill>
                  <a:schemeClr val="tx1">
                    <a:lumMod val="65000"/>
                    <a:lumOff val="35000"/>
                  </a:schemeClr>
                </a:solidFill>
                <a:latin typeface="Calibri" pitchFamily="34" charset="0"/>
                <a:cs typeface="Calibri" pitchFamily="34" charset="0"/>
              </a:rPr>
              <a:t>natcma@nats.co.uk</a:t>
            </a:r>
          </a:p>
          <a:p>
            <a:pPr marL="171450" indent="-171450">
              <a:spcAft>
                <a:spcPts val="600"/>
              </a:spcAft>
              <a:buFont typeface="Arial" pitchFamily="34" charset="0"/>
              <a:buChar char="•"/>
            </a:pPr>
            <a:r>
              <a:rPr lang="en-US" sz="1300" b="1" noProof="1">
                <a:solidFill>
                  <a:srgbClr val="0070C0"/>
                </a:solidFill>
                <a:latin typeface="Calibri" pitchFamily="34" charset="0"/>
                <a:cs typeface="Calibri" pitchFamily="34" charset="0"/>
              </a:rPr>
              <a:t>Pacific Approval Registry and Monitoring Organization (PARMO):  </a:t>
            </a:r>
            <a:r>
              <a:rPr lang="en-US" sz="1200" noProof="1">
                <a:solidFill>
                  <a:schemeClr val="tx1">
                    <a:lumMod val="65000"/>
                    <a:lumOff val="35000"/>
                  </a:schemeClr>
                </a:solidFill>
                <a:latin typeface="Calibri" pitchFamily="34" charset="0"/>
                <a:cs typeface="Calibri" pitchFamily="34" charset="0"/>
              </a:rPr>
              <a:t>http://www.faa.gov/air_traffic/separation_standards/parmo</a:t>
            </a:r>
            <a:r>
              <a:rPr lang="en-US" sz="1200" noProof="1" smtClean="0">
                <a:solidFill>
                  <a:schemeClr val="tx1">
                    <a:lumMod val="65000"/>
                    <a:lumOff val="35000"/>
                  </a:schemeClr>
                </a:solidFill>
                <a:latin typeface="Calibri" pitchFamily="34" charset="0"/>
                <a:cs typeface="Calibri" pitchFamily="34" charset="0"/>
              </a:rPr>
              <a:t>/</a:t>
            </a:r>
          </a:p>
          <a:p>
            <a:pPr marL="171450" indent="-171450">
              <a:spcAft>
                <a:spcPts val="600"/>
              </a:spcAft>
              <a:buFont typeface="Arial" pitchFamily="34" charset="0"/>
              <a:buChar char="•"/>
            </a:pPr>
            <a:endParaRPr lang="en-US" sz="1300" noProof="1">
              <a:solidFill>
                <a:schemeClr val="tx1">
                  <a:lumMod val="65000"/>
                  <a:lumOff val="35000"/>
                </a:schemeClr>
              </a:solidFill>
              <a:latin typeface="Calibri" pitchFamily="34" charset="0"/>
              <a:cs typeface="Calibri" pitchFamily="34" charset="0"/>
            </a:endParaRPr>
          </a:p>
          <a:p>
            <a:pPr marL="171450" indent="-171450">
              <a:spcAft>
                <a:spcPts val="600"/>
              </a:spcAft>
              <a:buFont typeface="Arial" pitchFamily="34" charset="0"/>
              <a:buChar char="•"/>
            </a:pPr>
            <a:endParaRPr lang="en-US" sz="1300" noProof="1">
              <a:solidFill>
                <a:schemeClr val="tx1">
                  <a:lumMod val="65000"/>
                  <a:lumOff val="35000"/>
                </a:schemeClr>
              </a:solidFill>
              <a:latin typeface="Calibri" pitchFamily="34" charset="0"/>
              <a:cs typeface="Calibri" pitchFamily="34" charset="0"/>
            </a:endParaRPr>
          </a:p>
          <a:p>
            <a:pPr marL="171450" indent="-171450">
              <a:spcAft>
                <a:spcPts val="600"/>
              </a:spcAft>
              <a:buFont typeface="Arial" pitchFamily="34" charset="0"/>
              <a:buChar char="•"/>
            </a:pPr>
            <a:endParaRPr lang="en-US" sz="1300" noProof="1">
              <a:solidFill>
                <a:schemeClr val="tx1">
                  <a:lumMod val="65000"/>
                  <a:lumOff val="35000"/>
                </a:schemeClr>
              </a:solidFill>
              <a:latin typeface="Calibri" pitchFamily="34" charset="0"/>
              <a:cs typeface="Calibri" pitchFamily="34" charset="0"/>
            </a:endParaRPr>
          </a:p>
          <a:p>
            <a:pPr marL="171450" indent="-171450" defTabSz="914400">
              <a:spcAft>
                <a:spcPts val="600"/>
              </a:spcAft>
              <a:buFont typeface="Arial" pitchFamily="34" charset="0"/>
              <a:buChar char="•"/>
            </a:pPr>
            <a:endParaRPr lang="en-US" sz="1300" noProof="1">
              <a:solidFill>
                <a:schemeClr val="tx1">
                  <a:lumMod val="65000"/>
                  <a:lumOff val="35000"/>
                </a:schemeClr>
              </a:solidFill>
              <a:latin typeface="Calibri" pitchFamily="34" charset="0"/>
              <a:cs typeface="Calibri" pitchFamily="34" charset="0"/>
            </a:endParaRPr>
          </a:p>
        </p:txBody>
      </p:sp>
      <p:pic>
        <p:nvPicPr>
          <p:cNvPr id="29" name="~PP2009.WAV">
            <a:hlinkClick r:id="" action="ppaction://media"/>
          </p:cNvPr>
          <p:cNvPicPr>
            <a:picLocks noRot="1" noChangeAspect="1"/>
          </p:cNvPicPr>
          <p:nvPr>
            <a:wavAudioFile r:embed="rId1" name="~PP2009.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3345061669"/>
      </p:ext>
    </p:extLst>
  </p:cSld>
  <p:clrMapOvr>
    <a:masterClrMapping/>
  </p:clrMapOvr>
  <p:transition advTm="22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4"/>
          <p:cNvGrpSpPr/>
          <p:nvPr/>
        </p:nvGrpSpPr>
        <p:grpSpPr>
          <a:xfrm>
            <a:off x="7848600" y="1106424"/>
            <a:ext cx="1066800" cy="457200"/>
            <a:chOff x="4648200" y="1258824"/>
            <a:chExt cx="1066800" cy="457200"/>
          </a:xfrm>
        </p:grpSpPr>
        <p:sp>
          <p:nvSpPr>
            <p:cNvPr id="106" name="Round Same Side Corner Rectangle 105"/>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7" name="TextBox 17"/>
            <p:cNvSpPr txBox="1">
              <a:spLocks noChangeArrowheads="1"/>
            </p:cNvSpPr>
            <p:nvPr/>
          </p:nvSpPr>
          <p:spPr bwMode="auto">
            <a:xfrm>
              <a:off x="4715256" y="1277112"/>
              <a:ext cx="958800"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Other HMU Procedures</a:t>
              </a:r>
              <a:endParaRPr lang="en-US" sz="1100" dirty="0">
                <a:solidFill>
                  <a:srgbClr val="FFFFFF"/>
                </a:solidFill>
              </a:endParaRPr>
            </a:p>
          </p:txBody>
        </p:sp>
      </p:grpSp>
      <p:grpSp>
        <p:nvGrpSpPr>
          <p:cNvPr id="4" name="Group 101"/>
          <p:cNvGrpSpPr/>
          <p:nvPr/>
        </p:nvGrpSpPr>
        <p:grpSpPr>
          <a:xfrm>
            <a:off x="6781800" y="1106424"/>
            <a:ext cx="1066800" cy="457200"/>
            <a:chOff x="4648200" y="1258824"/>
            <a:chExt cx="1066800" cy="457200"/>
          </a:xfrm>
        </p:grpSpPr>
        <p:sp>
          <p:nvSpPr>
            <p:cNvPr id="103" name="Round Same Side Corner Rectangle 102"/>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4" name="TextBox 17"/>
            <p:cNvSpPr txBox="1">
              <a:spLocks noChangeArrowheads="1"/>
            </p:cNvSpPr>
            <p:nvPr/>
          </p:nvSpPr>
          <p:spPr bwMode="auto">
            <a:xfrm>
              <a:off x="4715256" y="1277112"/>
              <a:ext cx="958800"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AGHME Procedures</a:t>
              </a:r>
              <a:endParaRPr lang="en-US" sz="1100" dirty="0">
                <a:solidFill>
                  <a:srgbClr val="FFFFFF"/>
                </a:solidFill>
              </a:endParaRPr>
            </a:p>
          </p:txBody>
        </p:sp>
      </p:grpSp>
      <p:grpSp>
        <p:nvGrpSpPr>
          <p:cNvPr id="5" name="Group 98"/>
          <p:cNvGrpSpPr/>
          <p:nvPr/>
        </p:nvGrpSpPr>
        <p:grpSpPr>
          <a:xfrm>
            <a:off x="5715000" y="1106424"/>
            <a:ext cx="1066800" cy="457200"/>
            <a:chOff x="4648200" y="1258824"/>
            <a:chExt cx="1066800" cy="457200"/>
          </a:xfrm>
        </p:grpSpPr>
        <p:sp>
          <p:nvSpPr>
            <p:cNvPr id="100" name="Round Same Side Corner Rectangle 99"/>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1" name="TextBox 17"/>
            <p:cNvSpPr txBox="1">
              <a:spLocks noChangeArrowheads="1"/>
            </p:cNvSpPr>
            <p:nvPr/>
          </p:nvSpPr>
          <p:spPr bwMode="auto">
            <a:xfrm>
              <a:off x="4715256" y="1277112"/>
              <a:ext cx="999744"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GMU </a:t>
              </a:r>
            </a:p>
            <a:p>
              <a:pPr algn="ctr">
                <a:lnSpc>
                  <a:spcPts val="900"/>
                </a:lnSpc>
              </a:pPr>
              <a:r>
                <a:rPr lang="en-US" sz="1100" dirty="0" smtClean="0">
                  <a:solidFill>
                    <a:srgbClr val="FFFFFF"/>
                  </a:solidFill>
                </a:rPr>
                <a:t>Procedures</a:t>
              </a:r>
              <a:endParaRPr lang="en-US" sz="1100" dirty="0">
                <a:solidFill>
                  <a:srgbClr val="FFFFFF"/>
                </a:solidFill>
              </a:endParaRPr>
            </a:p>
          </p:txBody>
        </p:sp>
      </p:grpSp>
      <p:grpSp>
        <p:nvGrpSpPr>
          <p:cNvPr id="6" name="Group 97"/>
          <p:cNvGrpSpPr/>
          <p:nvPr/>
        </p:nvGrpSpPr>
        <p:grpSpPr>
          <a:xfrm>
            <a:off x="4648200" y="1106424"/>
            <a:ext cx="1066800" cy="457200"/>
            <a:chOff x="4648200" y="1258824"/>
            <a:chExt cx="1066800" cy="457200"/>
          </a:xfrm>
        </p:grpSpPr>
        <p:sp>
          <p:nvSpPr>
            <p:cNvPr id="96" name="Round Same Side Corner Rectangle 95"/>
            <p:cNvSpPr/>
            <p:nvPr/>
          </p:nvSpPr>
          <p:spPr bwMode="auto">
            <a:xfrm>
              <a:off x="4648200" y="1258824"/>
              <a:ext cx="1066800" cy="457200"/>
            </a:xfrm>
            <a:prstGeom prst="round2SameRect">
              <a:avLst/>
            </a:prstGeom>
            <a:gradFill>
              <a:gsLst>
                <a:gs pos="100000">
                  <a:srgbClr val="D0E0F4">
                    <a:alpha val="60000"/>
                  </a:srgbClr>
                </a:gs>
                <a:gs pos="63000">
                  <a:srgbClr val="558ED5"/>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7" name="TextBox 17"/>
            <p:cNvSpPr txBox="1">
              <a:spLocks noChangeArrowheads="1"/>
            </p:cNvSpPr>
            <p:nvPr/>
          </p:nvSpPr>
          <p:spPr bwMode="auto">
            <a:xfrm>
              <a:off x="4715256" y="1277112"/>
              <a:ext cx="958800" cy="33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Monitoring Process</a:t>
              </a:r>
              <a:endParaRPr lang="en-US" sz="1100" dirty="0">
                <a:solidFill>
                  <a:srgbClr val="FFFFFF"/>
                </a:solidFill>
              </a:endParaRPr>
            </a:p>
          </p:txBody>
        </p:sp>
      </p:grpSp>
      <p:sp>
        <p:nvSpPr>
          <p:cNvPr id="94" name="Round Same Side Corner Rectangle 93"/>
          <p:cNvSpPr/>
          <p:nvPr/>
        </p:nvSpPr>
        <p:spPr bwMode="auto">
          <a:xfrm>
            <a:off x="3581400" y="11064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5" name="TextBox 17"/>
          <p:cNvSpPr txBox="1">
            <a:spLocks noChangeArrowheads="1"/>
          </p:cNvSpPr>
          <p:nvPr/>
        </p:nvSpPr>
        <p:spPr bwMode="auto">
          <a:xfrm>
            <a:off x="3648456" y="1124712"/>
            <a:ext cx="958800" cy="33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RMA Information</a:t>
            </a:r>
            <a:endParaRPr lang="en-US" sz="1100" dirty="0">
              <a:solidFill>
                <a:srgbClr val="FFFFFF"/>
              </a:solidFill>
            </a:endParaRPr>
          </a:p>
        </p:txBody>
      </p:sp>
      <p:sp>
        <p:nvSpPr>
          <p:cNvPr id="92" name="Round Same Side Corner Rectangle 91"/>
          <p:cNvSpPr/>
          <p:nvPr/>
        </p:nvSpPr>
        <p:spPr bwMode="auto">
          <a:xfrm>
            <a:off x="2514600" y="11064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3" name="TextBox 17"/>
          <p:cNvSpPr txBox="1">
            <a:spLocks noChangeArrowheads="1"/>
          </p:cNvSpPr>
          <p:nvPr/>
        </p:nvSpPr>
        <p:spPr bwMode="auto">
          <a:xfrm>
            <a:off x="2581656" y="1124712"/>
            <a:ext cx="958800" cy="33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Useful Web Links</a:t>
            </a:r>
            <a:endParaRPr lang="en-US" sz="1100" dirty="0">
              <a:solidFill>
                <a:srgbClr val="FFFFFF"/>
              </a:solidFill>
            </a:endParaRPr>
          </a:p>
        </p:txBody>
      </p:sp>
      <p:sp>
        <p:nvSpPr>
          <p:cNvPr id="2" name="Title 1"/>
          <p:cNvSpPr>
            <a:spLocks noGrp="1"/>
          </p:cNvSpPr>
          <p:nvPr>
            <p:ph type="title"/>
          </p:nvPr>
        </p:nvSpPr>
        <p:spPr/>
        <p:txBody>
          <a:bodyPr/>
          <a:lstStyle/>
          <a:p>
            <a:r>
              <a:rPr lang="en-US" sz="3200" dirty="0" smtClean="0"/>
              <a:t>General Information</a:t>
            </a:r>
            <a:endParaRPr lang="en-US" sz="3200" dirty="0"/>
          </a:p>
        </p:txBody>
      </p:sp>
      <p:sp>
        <p:nvSpPr>
          <p:cNvPr id="42" name="Round Same Side Corner Rectangle 41"/>
          <p:cNvSpPr/>
          <p:nvPr/>
        </p:nvSpPr>
        <p:spPr bwMode="auto">
          <a:xfrm>
            <a:off x="1447800" y="1108938"/>
            <a:ext cx="1066800" cy="457200"/>
          </a:xfrm>
          <a:prstGeom prst="round2SameRect">
            <a:avLst/>
          </a:prstGeom>
          <a:gradFill>
            <a:gsLst>
              <a:gs pos="100000">
                <a:srgbClr val="C6D9F1">
                  <a:alpha val="60000"/>
                </a:srgbClr>
              </a:gs>
              <a:gs pos="63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3" name="TextBox 17"/>
          <p:cNvSpPr txBox="1">
            <a:spLocks noChangeArrowheads="1"/>
          </p:cNvSpPr>
          <p:nvPr/>
        </p:nvSpPr>
        <p:spPr bwMode="auto">
          <a:xfrm>
            <a:off x="1514856" y="1124712"/>
            <a:ext cx="958800" cy="33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Points of Contact</a:t>
            </a:r>
            <a:endParaRPr lang="en-US" sz="1100" dirty="0">
              <a:solidFill>
                <a:srgbClr val="FFFFFF"/>
              </a:solidFill>
            </a:endParaRPr>
          </a:p>
        </p:txBody>
      </p:sp>
      <p:grpSp>
        <p:nvGrpSpPr>
          <p:cNvPr id="7" name="Group 87"/>
          <p:cNvGrpSpPr/>
          <p:nvPr/>
        </p:nvGrpSpPr>
        <p:grpSpPr>
          <a:xfrm>
            <a:off x="381000" y="1106424"/>
            <a:ext cx="1066800" cy="457200"/>
            <a:chOff x="1752600" y="1108938"/>
            <a:chExt cx="1066800" cy="457200"/>
          </a:xfrm>
        </p:grpSpPr>
        <p:sp>
          <p:nvSpPr>
            <p:cNvPr id="89" name="Round Same Side Corner Rectangle 88"/>
            <p:cNvSpPr/>
            <p:nvPr/>
          </p:nvSpPr>
          <p:spPr bwMode="auto">
            <a:xfrm>
              <a:off x="1752600" y="1108938"/>
              <a:ext cx="1066800" cy="457200"/>
            </a:xfrm>
            <a:prstGeom prst="round2SameRect">
              <a:avLst/>
            </a:prstGeom>
            <a:gradFill>
              <a:gsLst>
                <a:gs pos="100000">
                  <a:srgbClr val="C6D9F1"/>
                </a:gs>
                <a:gs pos="63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1" name="TextBox 17"/>
            <p:cNvSpPr txBox="1">
              <a:spLocks noChangeArrowheads="1"/>
            </p:cNvSpPr>
            <p:nvPr/>
          </p:nvSpPr>
          <p:spPr bwMode="auto">
            <a:xfrm>
              <a:off x="1819656" y="1145514"/>
              <a:ext cx="958800" cy="261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r>
                <a:rPr lang="en-US" sz="1100" dirty="0" smtClean="0">
                  <a:solidFill>
                    <a:srgbClr val="FFFFFF"/>
                  </a:solidFill>
                </a:rPr>
                <a:t>References</a:t>
              </a:r>
              <a:endParaRPr lang="en-US" sz="1100" dirty="0">
                <a:solidFill>
                  <a:srgbClr val="FFFFFF"/>
                </a:solidFill>
              </a:endParaRPr>
            </a:p>
          </p:txBody>
        </p:sp>
      </p:grpSp>
      <p:sp>
        <p:nvSpPr>
          <p:cNvPr id="57" name="Rounded Rectangle 56"/>
          <p:cNvSpPr/>
          <p:nvPr/>
        </p:nvSpPr>
        <p:spPr bwMode="auto">
          <a:xfrm>
            <a:off x="228600" y="1413738"/>
            <a:ext cx="8723432" cy="4494213"/>
          </a:xfrm>
          <a:prstGeom prst="roundRect">
            <a:avLst>
              <a:gd name="adj" fmla="val 3108"/>
            </a:avLst>
          </a:prstGeom>
          <a:gradFill>
            <a:gsLst>
              <a:gs pos="0">
                <a:srgbClr val="3F80CD"/>
              </a:gs>
              <a:gs pos="100000">
                <a:srgbClr val="558ED5"/>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8" name="Rounded Rectangle 57"/>
          <p:cNvSpPr/>
          <p:nvPr/>
        </p:nvSpPr>
        <p:spPr bwMode="auto">
          <a:xfrm>
            <a:off x="261308" y="1566045"/>
            <a:ext cx="8654092" cy="4296927"/>
          </a:xfrm>
          <a:prstGeom prst="roundRect">
            <a:avLst>
              <a:gd name="adj" fmla="val 2632"/>
            </a:avLst>
          </a:prstGeom>
          <a:solidFill>
            <a:schemeClr val="bg1"/>
          </a:solidFill>
          <a:ln>
            <a:noFill/>
          </a:ln>
          <a:effectLst>
            <a:innerShdw blurRad="635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61" name="Rektangel 76"/>
          <p:cNvSpPr>
            <a:spLocks noChangeArrowheads="1"/>
          </p:cNvSpPr>
          <p:nvPr/>
        </p:nvSpPr>
        <p:spPr bwMode="auto">
          <a:xfrm>
            <a:off x="674689" y="1676400"/>
            <a:ext cx="5878512" cy="2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400">
              <a:spcAft>
                <a:spcPts val="600"/>
              </a:spcAft>
            </a:pPr>
            <a:r>
              <a:rPr lang="en-US" sz="1300" b="1" noProof="1" smtClean="0">
                <a:solidFill>
                  <a:schemeClr val="tx1">
                    <a:lumMod val="65000"/>
                    <a:lumOff val="35000"/>
                  </a:schemeClr>
                </a:solidFill>
                <a:latin typeface="Calibri" pitchFamily="34" charset="0"/>
                <a:cs typeface="Calibri" pitchFamily="34" charset="0"/>
              </a:rPr>
              <a:t>Monitoring Process</a:t>
            </a:r>
            <a:endParaRPr lang="da-DK" sz="1300" dirty="0">
              <a:solidFill>
                <a:schemeClr val="tx1">
                  <a:lumMod val="65000"/>
                  <a:lumOff val="35000"/>
                </a:schemeClr>
              </a:solidFill>
              <a:latin typeface="Calibri" pitchFamily="34" charset="0"/>
              <a:cs typeface="Calibri" pitchFamily="34" charset="0"/>
            </a:endParaRPr>
          </a:p>
        </p:txBody>
      </p:sp>
      <p:graphicFrame>
        <p:nvGraphicFramePr>
          <p:cNvPr id="32" name="Diagram 31"/>
          <p:cNvGraphicFramePr/>
          <p:nvPr>
            <p:extLst>
              <p:ext uri="{D42A27DB-BD31-4B8C-83A1-F6EECF244321}">
                <p14:modId xmlns="" xmlns:p14="http://schemas.microsoft.com/office/powerpoint/2010/main" val="330805550"/>
              </p:ext>
            </p:extLst>
          </p:nvPr>
        </p:nvGraphicFramePr>
        <p:xfrm>
          <a:off x="1600200" y="1803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9" name="~PP576.WAV">
            <a:hlinkClick r:id="" action="ppaction://media"/>
          </p:cNvPr>
          <p:cNvPicPr>
            <a:picLocks noRot="1" noChangeAspect="1"/>
          </p:cNvPicPr>
          <p:nvPr>
            <a:wavAudioFile r:embed="rId1" name="~PP576.WAV"/>
          </p:nvPr>
        </p:nvPicPr>
        <p:blipFill>
          <a:blip r:embed="rId8" cstate="print"/>
          <a:stretch>
            <a:fillRect/>
          </a:stretch>
        </p:blipFill>
        <p:spPr>
          <a:xfrm>
            <a:off x="8702675" y="6416675"/>
            <a:ext cx="304800" cy="304800"/>
          </a:xfrm>
          <a:prstGeom prst="rect">
            <a:avLst/>
          </a:prstGeom>
        </p:spPr>
      </p:pic>
    </p:spTree>
    <p:extLst>
      <p:ext uri="{BB962C8B-B14F-4D97-AF65-F5344CB8AC3E}">
        <p14:creationId xmlns="" xmlns:p14="http://schemas.microsoft.com/office/powerpoint/2010/main" val="334506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4"/>
          <p:cNvGrpSpPr/>
          <p:nvPr/>
        </p:nvGrpSpPr>
        <p:grpSpPr>
          <a:xfrm>
            <a:off x="7848600" y="1106424"/>
            <a:ext cx="1066800" cy="457200"/>
            <a:chOff x="4648200" y="1258824"/>
            <a:chExt cx="1066800" cy="457200"/>
          </a:xfrm>
        </p:grpSpPr>
        <p:sp>
          <p:nvSpPr>
            <p:cNvPr id="106" name="Round Same Side Corner Rectangle 105"/>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7" name="TextBox 17"/>
            <p:cNvSpPr txBox="1">
              <a:spLocks noChangeArrowheads="1"/>
            </p:cNvSpPr>
            <p:nvPr/>
          </p:nvSpPr>
          <p:spPr bwMode="auto">
            <a:xfrm>
              <a:off x="4715256" y="1277112"/>
              <a:ext cx="958800"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Other HMU Procedures</a:t>
              </a:r>
              <a:endParaRPr lang="en-US" sz="1100" dirty="0">
                <a:solidFill>
                  <a:srgbClr val="FFFFFF"/>
                </a:solidFill>
              </a:endParaRPr>
            </a:p>
          </p:txBody>
        </p:sp>
      </p:grpSp>
      <p:grpSp>
        <p:nvGrpSpPr>
          <p:cNvPr id="4" name="Group 101"/>
          <p:cNvGrpSpPr/>
          <p:nvPr/>
        </p:nvGrpSpPr>
        <p:grpSpPr>
          <a:xfrm>
            <a:off x="6781800" y="1106424"/>
            <a:ext cx="1066800" cy="457200"/>
            <a:chOff x="4648200" y="1258824"/>
            <a:chExt cx="1066800" cy="457200"/>
          </a:xfrm>
        </p:grpSpPr>
        <p:sp>
          <p:nvSpPr>
            <p:cNvPr id="103" name="Round Same Side Corner Rectangle 102"/>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4" name="TextBox 17"/>
            <p:cNvSpPr txBox="1">
              <a:spLocks noChangeArrowheads="1"/>
            </p:cNvSpPr>
            <p:nvPr/>
          </p:nvSpPr>
          <p:spPr bwMode="auto">
            <a:xfrm>
              <a:off x="4715256" y="1277112"/>
              <a:ext cx="958800"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AGHME Procedures</a:t>
              </a:r>
              <a:endParaRPr lang="en-US" sz="1100" dirty="0">
                <a:solidFill>
                  <a:srgbClr val="FFFFFF"/>
                </a:solidFill>
              </a:endParaRPr>
            </a:p>
          </p:txBody>
        </p:sp>
      </p:grpSp>
      <p:grpSp>
        <p:nvGrpSpPr>
          <p:cNvPr id="5" name="Group 98"/>
          <p:cNvGrpSpPr/>
          <p:nvPr/>
        </p:nvGrpSpPr>
        <p:grpSpPr>
          <a:xfrm>
            <a:off x="5715000" y="1106424"/>
            <a:ext cx="1066800" cy="457200"/>
            <a:chOff x="4648200" y="1258824"/>
            <a:chExt cx="1066800" cy="457200"/>
          </a:xfrm>
        </p:grpSpPr>
        <p:sp>
          <p:nvSpPr>
            <p:cNvPr id="100" name="Round Same Side Corner Rectangle 99"/>
            <p:cNvSpPr/>
            <p:nvPr/>
          </p:nvSpPr>
          <p:spPr bwMode="auto">
            <a:xfrm>
              <a:off x="4648200" y="1258824"/>
              <a:ext cx="1066800" cy="457200"/>
            </a:xfrm>
            <a:prstGeom prst="round2SameRect">
              <a:avLst/>
            </a:prstGeom>
            <a:gradFill>
              <a:gsLst>
                <a:gs pos="99000">
                  <a:srgbClr val="D0E0F4">
                    <a:alpha val="60000"/>
                  </a:srgbClr>
                </a:gs>
                <a:gs pos="63000">
                  <a:srgbClr val="558ED5"/>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1" name="TextBox 17"/>
            <p:cNvSpPr txBox="1">
              <a:spLocks noChangeArrowheads="1"/>
            </p:cNvSpPr>
            <p:nvPr/>
          </p:nvSpPr>
          <p:spPr bwMode="auto">
            <a:xfrm>
              <a:off x="4715256" y="1277112"/>
              <a:ext cx="999744"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GMU </a:t>
              </a:r>
            </a:p>
            <a:p>
              <a:pPr algn="ctr">
                <a:lnSpc>
                  <a:spcPts val="900"/>
                </a:lnSpc>
              </a:pPr>
              <a:r>
                <a:rPr lang="en-US" sz="1100" dirty="0" smtClean="0">
                  <a:solidFill>
                    <a:srgbClr val="FFFFFF"/>
                  </a:solidFill>
                </a:rPr>
                <a:t>Procedures</a:t>
              </a:r>
              <a:endParaRPr lang="en-US" sz="1100" dirty="0">
                <a:solidFill>
                  <a:srgbClr val="FFFFFF"/>
                </a:solidFill>
              </a:endParaRPr>
            </a:p>
          </p:txBody>
        </p:sp>
      </p:grpSp>
      <p:grpSp>
        <p:nvGrpSpPr>
          <p:cNvPr id="6" name="Group 97"/>
          <p:cNvGrpSpPr/>
          <p:nvPr/>
        </p:nvGrpSpPr>
        <p:grpSpPr>
          <a:xfrm>
            <a:off x="4648200" y="1106424"/>
            <a:ext cx="1066800" cy="457200"/>
            <a:chOff x="4648200" y="1258824"/>
            <a:chExt cx="1066800" cy="457200"/>
          </a:xfrm>
        </p:grpSpPr>
        <p:sp>
          <p:nvSpPr>
            <p:cNvPr id="96" name="Round Same Side Corner Rectangle 95"/>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7" name="TextBox 17"/>
            <p:cNvSpPr txBox="1">
              <a:spLocks noChangeArrowheads="1"/>
            </p:cNvSpPr>
            <p:nvPr/>
          </p:nvSpPr>
          <p:spPr bwMode="auto">
            <a:xfrm>
              <a:off x="4715256" y="1277112"/>
              <a:ext cx="958800" cy="33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Monitoring Process</a:t>
              </a:r>
              <a:endParaRPr lang="en-US" sz="1100" dirty="0">
                <a:solidFill>
                  <a:srgbClr val="FFFFFF"/>
                </a:solidFill>
              </a:endParaRPr>
            </a:p>
          </p:txBody>
        </p:sp>
      </p:grpSp>
      <p:sp>
        <p:nvSpPr>
          <p:cNvPr id="94" name="Round Same Side Corner Rectangle 93"/>
          <p:cNvSpPr/>
          <p:nvPr/>
        </p:nvSpPr>
        <p:spPr bwMode="auto">
          <a:xfrm>
            <a:off x="3581400" y="11064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5" name="TextBox 17"/>
          <p:cNvSpPr txBox="1">
            <a:spLocks noChangeArrowheads="1"/>
          </p:cNvSpPr>
          <p:nvPr/>
        </p:nvSpPr>
        <p:spPr bwMode="auto">
          <a:xfrm>
            <a:off x="3648456" y="1124712"/>
            <a:ext cx="958800" cy="33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RMA Information</a:t>
            </a:r>
            <a:endParaRPr lang="en-US" sz="1100" dirty="0">
              <a:solidFill>
                <a:srgbClr val="FFFFFF"/>
              </a:solidFill>
            </a:endParaRPr>
          </a:p>
        </p:txBody>
      </p:sp>
      <p:sp>
        <p:nvSpPr>
          <p:cNvPr id="92" name="Round Same Side Corner Rectangle 91"/>
          <p:cNvSpPr/>
          <p:nvPr/>
        </p:nvSpPr>
        <p:spPr bwMode="auto">
          <a:xfrm>
            <a:off x="2514600" y="11064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3" name="TextBox 17"/>
          <p:cNvSpPr txBox="1">
            <a:spLocks noChangeArrowheads="1"/>
          </p:cNvSpPr>
          <p:nvPr/>
        </p:nvSpPr>
        <p:spPr bwMode="auto">
          <a:xfrm>
            <a:off x="2581656" y="1124712"/>
            <a:ext cx="958800" cy="33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Useful Web Links</a:t>
            </a:r>
            <a:endParaRPr lang="en-US" sz="1100" dirty="0">
              <a:solidFill>
                <a:srgbClr val="FFFFFF"/>
              </a:solidFill>
            </a:endParaRPr>
          </a:p>
        </p:txBody>
      </p:sp>
      <p:sp>
        <p:nvSpPr>
          <p:cNvPr id="2" name="Title 1"/>
          <p:cNvSpPr>
            <a:spLocks noGrp="1"/>
          </p:cNvSpPr>
          <p:nvPr>
            <p:ph type="title"/>
          </p:nvPr>
        </p:nvSpPr>
        <p:spPr/>
        <p:txBody>
          <a:bodyPr/>
          <a:lstStyle/>
          <a:p>
            <a:r>
              <a:rPr lang="en-US" sz="3200" dirty="0" smtClean="0"/>
              <a:t>General Information</a:t>
            </a:r>
            <a:endParaRPr lang="en-US" sz="3200" dirty="0"/>
          </a:p>
        </p:txBody>
      </p:sp>
      <p:sp>
        <p:nvSpPr>
          <p:cNvPr id="42" name="Round Same Side Corner Rectangle 41"/>
          <p:cNvSpPr/>
          <p:nvPr/>
        </p:nvSpPr>
        <p:spPr bwMode="auto">
          <a:xfrm>
            <a:off x="1447800" y="1108938"/>
            <a:ext cx="1066800" cy="457200"/>
          </a:xfrm>
          <a:prstGeom prst="round2SameRect">
            <a:avLst/>
          </a:prstGeom>
          <a:gradFill>
            <a:gsLst>
              <a:gs pos="100000">
                <a:srgbClr val="C6D9F1">
                  <a:alpha val="60000"/>
                </a:srgbClr>
              </a:gs>
              <a:gs pos="63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3" name="TextBox 17"/>
          <p:cNvSpPr txBox="1">
            <a:spLocks noChangeArrowheads="1"/>
          </p:cNvSpPr>
          <p:nvPr/>
        </p:nvSpPr>
        <p:spPr bwMode="auto">
          <a:xfrm>
            <a:off x="1514856" y="1124712"/>
            <a:ext cx="958800" cy="33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Points of Contact</a:t>
            </a:r>
            <a:endParaRPr lang="en-US" sz="1100" dirty="0">
              <a:solidFill>
                <a:srgbClr val="FFFFFF"/>
              </a:solidFill>
            </a:endParaRPr>
          </a:p>
        </p:txBody>
      </p:sp>
      <p:grpSp>
        <p:nvGrpSpPr>
          <p:cNvPr id="7" name="Group 87"/>
          <p:cNvGrpSpPr/>
          <p:nvPr/>
        </p:nvGrpSpPr>
        <p:grpSpPr>
          <a:xfrm>
            <a:off x="381000" y="1106424"/>
            <a:ext cx="1066800" cy="457200"/>
            <a:chOff x="1752600" y="1108938"/>
            <a:chExt cx="1066800" cy="457200"/>
          </a:xfrm>
        </p:grpSpPr>
        <p:sp>
          <p:nvSpPr>
            <p:cNvPr id="89" name="Round Same Side Corner Rectangle 88"/>
            <p:cNvSpPr/>
            <p:nvPr/>
          </p:nvSpPr>
          <p:spPr bwMode="auto">
            <a:xfrm>
              <a:off x="1752600" y="1108938"/>
              <a:ext cx="1066800" cy="457200"/>
            </a:xfrm>
            <a:prstGeom prst="round2SameRect">
              <a:avLst/>
            </a:prstGeom>
            <a:gradFill>
              <a:gsLst>
                <a:gs pos="100000">
                  <a:srgbClr val="C6D9F1"/>
                </a:gs>
                <a:gs pos="63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1" name="TextBox 17"/>
            <p:cNvSpPr txBox="1">
              <a:spLocks noChangeArrowheads="1"/>
            </p:cNvSpPr>
            <p:nvPr/>
          </p:nvSpPr>
          <p:spPr bwMode="auto">
            <a:xfrm>
              <a:off x="1819656" y="1145514"/>
              <a:ext cx="958800" cy="261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r>
                <a:rPr lang="en-US" sz="1100" dirty="0" smtClean="0">
                  <a:solidFill>
                    <a:srgbClr val="FFFFFF"/>
                  </a:solidFill>
                </a:rPr>
                <a:t>References</a:t>
              </a:r>
              <a:endParaRPr lang="en-US" sz="1100" dirty="0">
                <a:solidFill>
                  <a:srgbClr val="FFFFFF"/>
                </a:solidFill>
              </a:endParaRPr>
            </a:p>
          </p:txBody>
        </p:sp>
      </p:grpSp>
      <p:sp>
        <p:nvSpPr>
          <p:cNvPr id="57" name="Rounded Rectangle 56"/>
          <p:cNvSpPr/>
          <p:nvPr/>
        </p:nvSpPr>
        <p:spPr bwMode="auto">
          <a:xfrm>
            <a:off x="228600" y="1413738"/>
            <a:ext cx="8723432" cy="4494213"/>
          </a:xfrm>
          <a:prstGeom prst="roundRect">
            <a:avLst>
              <a:gd name="adj" fmla="val 3108"/>
            </a:avLst>
          </a:prstGeom>
          <a:gradFill>
            <a:gsLst>
              <a:gs pos="0">
                <a:srgbClr val="3F80CD"/>
              </a:gs>
              <a:gs pos="100000">
                <a:srgbClr val="558ED5"/>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8" name="Rounded Rectangle 57"/>
          <p:cNvSpPr/>
          <p:nvPr/>
        </p:nvSpPr>
        <p:spPr bwMode="auto">
          <a:xfrm>
            <a:off x="261308" y="1566045"/>
            <a:ext cx="8654092" cy="4296927"/>
          </a:xfrm>
          <a:prstGeom prst="roundRect">
            <a:avLst>
              <a:gd name="adj" fmla="val 2632"/>
            </a:avLst>
          </a:prstGeom>
          <a:solidFill>
            <a:schemeClr val="bg1"/>
          </a:solidFill>
          <a:ln>
            <a:noFill/>
          </a:ln>
          <a:effectLst>
            <a:innerShdw blurRad="635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61" name="Rektangel 76"/>
          <p:cNvSpPr>
            <a:spLocks noChangeArrowheads="1"/>
          </p:cNvSpPr>
          <p:nvPr/>
        </p:nvSpPr>
        <p:spPr bwMode="auto">
          <a:xfrm>
            <a:off x="446089" y="1676400"/>
            <a:ext cx="374491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defTabSz="914400">
              <a:spcAft>
                <a:spcPts val="600"/>
              </a:spcAft>
            </a:pPr>
            <a:r>
              <a:rPr lang="en-US" sz="1300" b="1" noProof="1" smtClean="0">
                <a:solidFill>
                  <a:schemeClr val="tx1">
                    <a:lumMod val="65000"/>
                    <a:lumOff val="35000"/>
                  </a:schemeClr>
                </a:solidFill>
                <a:latin typeface="Calibri" pitchFamily="34" charset="0"/>
                <a:cs typeface="Calibri" pitchFamily="34" charset="0"/>
              </a:rPr>
              <a:t>GMU Monitoring Procedures for US Operators</a:t>
            </a:r>
            <a:endParaRPr lang="en-US" sz="1300" b="1" noProof="1">
              <a:solidFill>
                <a:schemeClr val="tx1">
                  <a:lumMod val="65000"/>
                  <a:lumOff val="35000"/>
                </a:schemeClr>
              </a:solidFill>
              <a:latin typeface="Calibri" pitchFamily="34" charset="0"/>
              <a:cs typeface="Calibri" pitchFamily="34" charset="0"/>
            </a:endParaRPr>
          </a:p>
          <a:p>
            <a:pPr defTabSz="914400">
              <a:spcAft>
                <a:spcPts val="600"/>
              </a:spcAft>
            </a:pPr>
            <a:r>
              <a:rPr lang="en-US" sz="1200" noProof="1">
                <a:solidFill>
                  <a:schemeClr val="tx1">
                    <a:lumMod val="65000"/>
                    <a:lumOff val="35000"/>
                  </a:schemeClr>
                </a:solidFill>
                <a:latin typeface="Calibri" pitchFamily="34" charset="0"/>
                <a:cs typeface="Calibri" pitchFamily="34" charset="0"/>
              </a:rPr>
              <a:t>The FAA has agreements with ARINC Inc. and CSSI Inc. under which the FAA provides these private-sector firms with GPS-based Monitoring Units, receiving in turn from them accurate aircraft geometric height estimates. It should be noted that monitoring services provided to operators are in accordance with fee schedules established by these firms</a:t>
            </a:r>
            <a:endParaRPr lang="da-DK" sz="1200" dirty="0">
              <a:solidFill>
                <a:schemeClr val="tx1">
                  <a:lumMod val="65000"/>
                  <a:lumOff val="35000"/>
                </a:schemeClr>
              </a:solidFill>
              <a:latin typeface="Calibri" pitchFamily="34" charset="0"/>
              <a:cs typeface="Calibri" pitchFamily="34" charset="0"/>
            </a:endParaRPr>
          </a:p>
          <a:p>
            <a:pPr defTabSz="914400"/>
            <a:endParaRPr lang="da-DK" sz="1300" dirty="0">
              <a:solidFill>
                <a:schemeClr val="tx1">
                  <a:lumMod val="65000"/>
                  <a:lumOff val="35000"/>
                </a:schemeClr>
              </a:solidFill>
              <a:latin typeface="Calibri" pitchFamily="34" charset="0"/>
              <a:cs typeface="Calibri" pitchFamily="34" charset="0"/>
            </a:endParaRPr>
          </a:p>
        </p:txBody>
      </p:sp>
      <p:grpSp>
        <p:nvGrpSpPr>
          <p:cNvPr id="8" name="Group 10"/>
          <p:cNvGrpSpPr>
            <a:grpSpLocks/>
          </p:cNvGrpSpPr>
          <p:nvPr/>
        </p:nvGrpSpPr>
        <p:grpSpPr bwMode="auto">
          <a:xfrm>
            <a:off x="4495800" y="1661870"/>
            <a:ext cx="4762500" cy="1663401"/>
            <a:chOff x="1524000" y="3836422"/>
            <a:chExt cx="4762500" cy="1663235"/>
          </a:xfrm>
        </p:grpSpPr>
        <p:sp>
          <p:nvSpPr>
            <p:cNvPr id="32" name="TextBox 5"/>
            <p:cNvSpPr txBox="1">
              <a:spLocks noChangeArrowheads="1"/>
            </p:cNvSpPr>
            <p:nvPr/>
          </p:nvSpPr>
          <p:spPr bwMode="auto">
            <a:xfrm>
              <a:off x="3848100" y="4130660"/>
              <a:ext cx="2438400" cy="1015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bg1"/>
                  </a:solidFill>
                  <a:latin typeface="Times New Roman" pitchFamily="18" charset="0"/>
                </a:defRPr>
              </a:lvl1pPr>
              <a:lvl2pPr marL="742950" indent="-285750" eaLnBrk="0" hangingPunct="0">
                <a:defRPr sz="2200">
                  <a:solidFill>
                    <a:schemeClr val="bg1"/>
                  </a:solidFill>
                  <a:latin typeface="Times New Roman" pitchFamily="18" charset="0"/>
                </a:defRPr>
              </a:lvl2pPr>
              <a:lvl3pPr marL="1143000" indent="-228600" eaLnBrk="0" hangingPunct="0">
                <a:defRPr sz="2200">
                  <a:solidFill>
                    <a:schemeClr val="bg1"/>
                  </a:solidFill>
                  <a:latin typeface="Times New Roman" pitchFamily="18" charset="0"/>
                </a:defRPr>
              </a:lvl3pPr>
              <a:lvl4pPr marL="1600200" indent="-228600" eaLnBrk="0" hangingPunct="0">
                <a:defRPr sz="2200">
                  <a:solidFill>
                    <a:schemeClr val="bg1"/>
                  </a:solidFill>
                  <a:latin typeface="Times New Roman" pitchFamily="18" charset="0"/>
                </a:defRPr>
              </a:lvl4pPr>
              <a:lvl5pPr marL="2057400" indent="-228600" eaLnBrk="0" hangingPunct="0">
                <a:defRPr sz="2200">
                  <a:solidFill>
                    <a:schemeClr val="bg1"/>
                  </a:solidFill>
                  <a:latin typeface="Times New Roman" pitchFamily="18" charset="0"/>
                </a:defRPr>
              </a:lvl5pPr>
              <a:lvl6pPr marL="2514600" indent="-228600" eaLnBrk="0" fontAlgn="base" hangingPunct="0">
                <a:spcBef>
                  <a:spcPct val="0"/>
                </a:spcBef>
                <a:spcAft>
                  <a:spcPct val="0"/>
                </a:spcAft>
                <a:defRPr sz="2200">
                  <a:solidFill>
                    <a:schemeClr val="bg1"/>
                  </a:solidFill>
                  <a:latin typeface="Times New Roman" pitchFamily="18" charset="0"/>
                </a:defRPr>
              </a:lvl6pPr>
              <a:lvl7pPr marL="2971800" indent="-228600" eaLnBrk="0" fontAlgn="base" hangingPunct="0">
                <a:spcBef>
                  <a:spcPct val="0"/>
                </a:spcBef>
                <a:spcAft>
                  <a:spcPct val="0"/>
                </a:spcAft>
                <a:defRPr sz="2200">
                  <a:solidFill>
                    <a:schemeClr val="bg1"/>
                  </a:solidFill>
                  <a:latin typeface="Times New Roman" pitchFamily="18" charset="0"/>
                </a:defRPr>
              </a:lvl7pPr>
              <a:lvl8pPr marL="3429000" indent="-228600" eaLnBrk="0" fontAlgn="base" hangingPunct="0">
                <a:spcBef>
                  <a:spcPct val="0"/>
                </a:spcBef>
                <a:spcAft>
                  <a:spcPct val="0"/>
                </a:spcAft>
                <a:defRPr sz="2200">
                  <a:solidFill>
                    <a:schemeClr val="bg1"/>
                  </a:solidFill>
                  <a:latin typeface="Times New Roman" pitchFamily="18" charset="0"/>
                </a:defRPr>
              </a:lvl8pPr>
              <a:lvl9pPr marL="3886200" indent="-228600" eaLnBrk="0" fontAlgn="base" hangingPunct="0">
                <a:spcBef>
                  <a:spcPct val="0"/>
                </a:spcBef>
                <a:spcAft>
                  <a:spcPct val="0"/>
                </a:spcAft>
                <a:defRPr sz="2200">
                  <a:solidFill>
                    <a:schemeClr val="bg1"/>
                  </a:solidFill>
                  <a:latin typeface="Times New Roman" pitchFamily="18" charset="0"/>
                </a:defRPr>
              </a:lvl9pPr>
            </a:lstStyle>
            <a:p>
              <a:pPr eaLnBrk="1" hangingPunct="1"/>
              <a:r>
                <a:rPr lang="en-US" sz="1200" dirty="0">
                  <a:solidFill>
                    <a:schemeClr val="tx1">
                      <a:lumMod val="65000"/>
                      <a:lumOff val="35000"/>
                    </a:schemeClr>
                  </a:solidFill>
                  <a:latin typeface="Calibri" pitchFamily="34" charset="0"/>
                  <a:cs typeface="Calibri" pitchFamily="34" charset="0"/>
                </a:rPr>
                <a:t>ARINC, Inc. GMS Operations:</a:t>
              </a:r>
              <a:br>
                <a:rPr lang="en-US" sz="1200" dirty="0">
                  <a:solidFill>
                    <a:schemeClr val="tx1">
                      <a:lumMod val="65000"/>
                      <a:lumOff val="35000"/>
                    </a:schemeClr>
                  </a:solidFill>
                  <a:latin typeface="Calibri" pitchFamily="34" charset="0"/>
                  <a:cs typeface="Calibri" pitchFamily="34" charset="0"/>
                </a:rPr>
              </a:br>
              <a:r>
                <a:rPr lang="en-US" sz="1200" dirty="0">
                  <a:solidFill>
                    <a:schemeClr val="tx1">
                      <a:lumMod val="65000"/>
                      <a:lumOff val="35000"/>
                    </a:schemeClr>
                  </a:solidFill>
                  <a:latin typeface="Calibri" pitchFamily="34" charset="0"/>
                  <a:cs typeface="Calibri" pitchFamily="34" charset="0"/>
                </a:rPr>
                <a:t>Tel +1 410-266-4707</a:t>
              </a:r>
              <a:br>
                <a:rPr lang="en-US" sz="1200" dirty="0">
                  <a:solidFill>
                    <a:schemeClr val="tx1">
                      <a:lumMod val="65000"/>
                      <a:lumOff val="35000"/>
                    </a:schemeClr>
                  </a:solidFill>
                  <a:latin typeface="Calibri" pitchFamily="34" charset="0"/>
                  <a:cs typeface="Calibri" pitchFamily="34" charset="0"/>
                </a:rPr>
              </a:br>
              <a:r>
                <a:rPr lang="en-US" sz="1200" dirty="0">
                  <a:solidFill>
                    <a:schemeClr val="tx1">
                      <a:lumMod val="65000"/>
                      <a:lumOff val="35000"/>
                    </a:schemeClr>
                  </a:solidFill>
                  <a:latin typeface="Calibri" pitchFamily="34" charset="0"/>
                  <a:cs typeface="Calibri" pitchFamily="34" charset="0"/>
                </a:rPr>
                <a:t>Fax +1 410-573-3007</a:t>
              </a:r>
              <a:br>
                <a:rPr lang="en-US" sz="1200" dirty="0">
                  <a:solidFill>
                    <a:schemeClr val="tx1">
                      <a:lumMod val="65000"/>
                      <a:lumOff val="35000"/>
                    </a:schemeClr>
                  </a:solidFill>
                  <a:latin typeface="Calibri" pitchFamily="34" charset="0"/>
                  <a:cs typeface="Calibri" pitchFamily="34" charset="0"/>
                </a:rPr>
              </a:br>
              <a:r>
                <a:rPr lang="en-US" sz="1200" u="sng" dirty="0">
                  <a:solidFill>
                    <a:schemeClr val="tx1">
                      <a:lumMod val="65000"/>
                      <a:lumOff val="35000"/>
                    </a:schemeClr>
                  </a:solidFill>
                  <a:latin typeface="Calibri" pitchFamily="34" charset="0"/>
                  <a:cs typeface="Calibri" pitchFamily="34" charset="0"/>
                  <a:hlinkClick r:id="rId3"/>
                </a:rPr>
                <a:t>rvsmops@arinc.com</a:t>
              </a:r>
              <a:r>
                <a:rPr lang="en-US" sz="1200" dirty="0">
                  <a:solidFill>
                    <a:schemeClr val="tx1">
                      <a:lumMod val="65000"/>
                      <a:lumOff val="35000"/>
                    </a:schemeClr>
                  </a:solidFill>
                  <a:latin typeface="Calibri" pitchFamily="34" charset="0"/>
                  <a:cs typeface="Calibri" pitchFamily="34" charset="0"/>
                </a:rPr>
                <a:t/>
              </a:r>
              <a:br>
                <a:rPr lang="en-US" sz="1200" dirty="0">
                  <a:solidFill>
                    <a:schemeClr val="tx1">
                      <a:lumMod val="65000"/>
                      <a:lumOff val="35000"/>
                    </a:schemeClr>
                  </a:solidFill>
                  <a:latin typeface="Calibri" pitchFamily="34" charset="0"/>
                  <a:cs typeface="Calibri" pitchFamily="34" charset="0"/>
                </a:rPr>
              </a:br>
              <a:r>
                <a:rPr lang="en-US" sz="1200" u="sng" dirty="0">
                  <a:solidFill>
                    <a:schemeClr val="tx1">
                      <a:lumMod val="65000"/>
                      <a:lumOff val="35000"/>
                    </a:schemeClr>
                  </a:solidFill>
                  <a:latin typeface="Calibri" pitchFamily="34" charset="0"/>
                  <a:cs typeface="Calibri" pitchFamily="34" charset="0"/>
                  <a:hlinkClick r:id="rId4"/>
                </a:rPr>
                <a:t>ARINC.com</a:t>
              </a:r>
              <a:endParaRPr lang="en-US" sz="1200" dirty="0">
                <a:solidFill>
                  <a:schemeClr val="tx1">
                    <a:lumMod val="65000"/>
                    <a:lumOff val="35000"/>
                  </a:schemeClr>
                </a:solidFill>
                <a:latin typeface="Calibri" pitchFamily="34" charset="0"/>
                <a:cs typeface="Calibri" pitchFamily="34" charset="0"/>
              </a:endParaRPr>
            </a:p>
          </p:txBody>
        </p:sp>
        <p:sp>
          <p:nvSpPr>
            <p:cNvPr id="33" name="TextBox 7"/>
            <p:cNvSpPr txBox="1">
              <a:spLocks noChangeArrowheads="1"/>
            </p:cNvSpPr>
            <p:nvPr/>
          </p:nvSpPr>
          <p:spPr bwMode="auto">
            <a:xfrm>
              <a:off x="1524000" y="4114800"/>
              <a:ext cx="2438400" cy="13848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bg1"/>
                  </a:solidFill>
                  <a:latin typeface="Times New Roman" pitchFamily="18" charset="0"/>
                </a:defRPr>
              </a:lvl1pPr>
              <a:lvl2pPr marL="742950" indent="-285750" eaLnBrk="0" hangingPunct="0">
                <a:defRPr sz="2200">
                  <a:solidFill>
                    <a:schemeClr val="bg1"/>
                  </a:solidFill>
                  <a:latin typeface="Times New Roman" pitchFamily="18" charset="0"/>
                </a:defRPr>
              </a:lvl2pPr>
              <a:lvl3pPr marL="1143000" indent="-228600" eaLnBrk="0" hangingPunct="0">
                <a:defRPr sz="2200">
                  <a:solidFill>
                    <a:schemeClr val="bg1"/>
                  </a:solidFill>
                  <a:latin typeface="Times New Roman" pitchFamily="18" charset="0"/>
                </a:defRPr>
              </a:lvl3pPr>
              <a:lvl4pPr marL="1600200" indent="-228600" eaLnBrk="0" hangingPunct="0">
                <a:defRPr sz="2200">
                  <a:solidFill>
                    <a:schemeClr val="bg1"/>
                  </a:solidFill>
                  <a:latin typeface="Times New Roman" pitchFamily="18" charset="0"/>
                </a:defRPr>
              </a:lvl4pPr>
              <a:lvl5pPr marL="2057400" indent="-228600" eaLnBrk="0" hangingPunct="0">
                <a:defRPr sz="2200">
                  <a:solidFill>
                    <a:schemeClr val="bg1"/>
                  </a:solidFill>
                  <a:latin typeface="Times New Roman" pitchFamily="18" charset="0"/>
                </a:defRPr>
              </a:lvl5pPr>
              <a:lvl6pPr marL="2514600" indent="-228600" eaLnBrk="0" fontAlgn="base" hangingPunct="0">
                <a:spcBef>
                  <a:spcPct val="0"/>
                </a:spcBef>
                <a:spcAft>
                  <a:spcPct val="0"/>
                </a:spcAft>
                <a:defRPr sz="2200">
                  <a:solidFill>
                    <a:schemeClr val="bg1"/>
                  </a:solidFill>
                  <a:latin typeface="Times New Roman" pitchFamily="18" charset="0"/>
                </a:defRPr>
              </a:lvl6pPr>
              <a:lvl7pPr marL="2971800" indent="-228600" eaLnBrk="0" fontAlgn="base" hangingPunct="0">
                <a:spcBef>
                  <a:spcPct val="0"/>
                </a:spcBef>
                <a:spcAft>
                  <a:spcPct val="0"/>
                </a:spcAft>
                <a:defRPr sz="2200">
                  <a:solidFill>
                    <a:schemeClr val="bg1"/>
                  </a:solidFill>
                  <a:latin typeface="Times New Roman" pitchFamily="18" charset="0"/>
                </a:defRPr>
              </a:lvl7pPr>
              <a:lvl8pPr marL="3429000" indent="-228600" eaLnBrk="0" fontAlgn="base" hangingPunct="0">
                <a:spcBef>
                  <a:spcPct val="0"/>
                </a:spcBef>
                <a:spcAft>
                  <a:spcPct val="0"/>
                </a:spcAft>
                <a:defRPr sz="2200">
                  <a:solidFill>
                    <a:schemeClr val="bg1"/>
                  </a:solidFill>
                  <a:latin typeface="Times New Roman" pitchFamily="18" charset="0"/>
                </a:defRPr>
              </a:lvl8pPr>
              <a:lvl9pPr marL="3886200" indent="-228600" eaLnBrk="0" fontAlgn="base" hangingPunct="0">
                <a:spcBef>
                  <a:spcPct val="0"/>
                </a:spcBef>
                <a:spcAft>
                  <a:spcPct val="0"/>
                </a:spcAft>
                <a:defRPr sz="2200">
                  <a:solidFill>
                    <a:schemeClr val="bg1"/>
                  </a:solidFill>
                  <a:latin typeface="Times New Roman" pitchFamily="18" charset="0"/>
                </a:defRPr>
              </a:lvl9pPr>
            </a:lstStyle>
            <a:p>
              <a:pPr eaLnBrk="1" hangingPunct="1"/>
              <a:r>
                <a:rPr lang="en-US" sz="1200" dirty="0">
                  <a:solidFill>
                    <a:schemeClr val="tx1">
                      <a:lumMod val="65000"/>
                      <a:lumOff val="35000"/>
                    </a:schemeClr>
                  </a:solidFill>
                  <a:latin typeface="Calibri" pitchFamily="34" charset="0"/>
                  <a:cs typeface="Calibri" pitchFamily="34" charset="0"/>
                </a:rPr>
                <a:t>CSSI, Inc. GMU Operations Coordinator:</a:t>
              </a:r>
              <a:br>
                <a:rPr lang="en-US" sz="1200" dirty="0">
                  <a:solidFill>
                    <a:schemeClr val="tx1">
                      <a:lumMod val="65000"/>
                      <a:lumOff val="35000"/>
                    </a:schemeClr>
                  </a:solidFill>
                  <a:latin typeface="Calibri" pitchFamily="34" charset="0"/>
                  <a:cs typeface="Calibri" pitchFamily="34" charset="0"/>
                </a:rPr>
              </a:br>
              <a:r>
                <a:rPr lang="en-US" sz="1200" dirty="0">
                  <a:solidFill>
                    <a:schemeClr val="tx1">
                      <a:lumMod val="65000"/>
                      <a:lumOff val="35000"/>
                    </a:schemeClr>
                  </a:solidFill>
                  <a:latin typeface="Calibri" pitchFamily="34" charset="0"/>
                  <a:cs typeface="Calibri" pitchFamily="34" charset="0"/>
                </a:rPr>
                <a:t>Tel +1 202-554-1050 or 866-GMU-8111</a:t>
              </a:r>
              <a:br>
                <a:rPr lang="en-US" sz="1200" dirty="0">
                  <a:solidFill>
                    <a:schemeClr val="tx1">
                      <a:lumMod val="65000"/>
                      <a:lumOff val="35000"/>
                    </a:schemeClr>
                  </a:solidFill>
                  <a:latin typeface="Calibri" pitchFamily="34" charset="0"/>
                  <a:cs typeface="Calibri" pitchFamily="34" charset="0"/>
                </a:rPr>
              </a:br>
              <a:r>
                <a:rPr lang="en-US" sz="1200" dirty="0">
                  <a:solidFill>
                    <a:schemeClr val="tx1">
                      <a:lumMod val="65000"/>
                      <a:lumOff val="35000"/>
                    </a:schemeClr>
                  </a:solidFill>
                  <a:latin typeface="Calibri" pitchFamily="34" charset="0"/>
                  <a:cs typeface="Calibri" pitchFamily="34" charset="0"/>
                </a:rPr>
                <a:t>Fax +1 202-863-2398</a:t>
              </a:r>
              <a:br>
                <a:rPr lang="en-US" sz="1200" dirty="0">
                  <a:solidFill>
                    <a:schemeClr val="tx1">
                      <a:lumMod val="65000"/>
                      <a:lumOff val="35000"/>
                    </a:schemeClr>
                  </a:solidFill>
                  <a:latin typeface="Calibri" pitchFamily="34" charset="0"/>
                  <a:cs typeface="Calibri" pitchFamily="34" charset="0"/>
                </a:rPr>
              </a:br>
              <a:r>
                <a:rPr lang="en-US" sz="1200" u="sng" dirty="0">
                  <a:solidFill>
                    <a:schemeClr val="tx1">
                      <a:lumMod val="65000"/>
                      <a:lumOff val="35000"/>
                    </a:schemeClr>
                  </a:solidFill>
                  <a:latin typeface="Calibri" pitchFamily="34" charset="0"/>
                  <a:cs typeface="Calibri" pitchFamily="34" charset="0"/>
                  <a:hlinkClick r:id="rId5"/>
                </a:rPr>
                <a:t>monitor@cssiinc.com</a:t>
              </a:r>
              <a:r>
                <a:rPr lang="en-US" sz="1200" dirty="0">
                  <a:solidFill>
                    <a:schemeClr val="tx1">
                      <a:lumMod val="65000"/>
                      <a:lumOff val="35000"/>
                    </a:schemeClr>
                  </a:solidFill>
                  <a:latin typeface="Calibri" pitchFamily="34" charset="0"/>
                  <a:cs typeface="Calibri" pitchFamily="34" charset="0"/>
                </a:rPr>
                <a:t/>
              </a:r>
              <a:br>
                <a:rPr lang="en-US" sz="1200" dirty="0">
                  <a:solidFill>
                    <a:schemeClr val="tx1">
                      <a:lumMod val="65000"/>
                      <a:lumOff val="35000"/>
                    </a:schemeClr>
                  </a:solidFill>
                  <a:latin typeface="Calibri" pitchFamily="34" charset="0"/>
                  <a:cs typeface="Calibri" pitchFamily="34" charset="0"/>
                </a:rPr>
              </a:br>
              <a:r>
                <a:rPr lang="en-US" sz="1200" u="sng" dirty="0">
                  <a:solidFill>
                    <a:schemeClr val="tx1">
                      <a:lumMod val="65000"/>
                      <a:lumOff val="35000"/>
                    </a:schemeClr>
                  </a:solidFill>
                  <a:latin typeface="Calibri" pitchFamily="34" charset="0"/>
                  <a:cs typeface="Calibri" pitchFamily="34" charset="0"/>
                  <a:hlinkClick r:id="rId6"/>
                </a:rPr>
                <a:t>RVSM-Monitoring.com</a:t>
              </a:r>
              <a:endParaRPr lang="en-US" sz="1200" dirty="0">
                <a:solidFill>
                  <a:schemeClr val="tx1">
                    <a:lumMod val="65000"/>
                    <a:lumOff val="35000"/>
                  </a:schemeClr>
                </a:solidFill>
                <a:latin typeface="Calibri" pitchFamily="34" charset="0"/>
                <a:cs typeface="Calibri" pitchFamily="34" charset="0"/>
              </a:endParaRPr>
            </a:p>
          </p:txBody>
        </p:sp>
        <p:sp>
          <p:nvSpPr>
            <p:cNvPr id="34" name="TextBox 8"/>
            <p:cNvSpPr txBox="1">
              <a:spLocks noChangeArrowheads="1"/>
            </p:cNvSpPr>
            <p:nvPr/>
          </p:nvSpPr>
          <p:spPr bwMode="auto">
            <a:xfrm>
              <a:off x="2781300" y="3836422"/>
              <a:ext cx="1866900" cy="292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200">
                  <a:solidFill>
                    <a:schemeClr val="bg1"/>
                  </a:solidFill>
                  <a:latin typeface="Times New Roman" pitchFamily="18" charset="0"/>
                </a:defRPr>
              </a:lvl1pPr>
              <a:lvl2pPr marL="742950" indent="-285750" eaLnBrk="0" hangingPunct="0">
                <a:defRPr sz="2200">
                  <a:solidFill>
                    <a:schemeClr val="bg1"/>
                  </a:solidFill>
                  <a:latin typeface="Times New Roman" pitchFamily="18" charset="0"/>
                </a:defRPr>
              </a:lvl2pPr>
              <a:lvl3pPr marL="1143000" indent="-228600" eaLnBrk="0" hangingPunct="0">
                <a:defRPr sz="2200">
                  <a:solidFill>
                    <a:schemeClr val="bg1"/>
                  </a:solidFill>
                  <a:latin typeface="Times New Roman" pitchFamily="18" charset="0"/>
                </a:defRPr>
              </a:lvl3pPr>
              <a:lvl4pPr marL="1600200" indent="-228600" eaLnBrk="0" hangingPunct="0">
                <a:defRPr sz="2200">
                  <a:solidFill>
                    <a:schemeClr val="bg1"/>
                  </a:solidFill>
                  <a:latin typeface="Times New Roman" pitchFamily="18" charset="0"/>
                </a:defRPr>
              </a:lvl4pPr>
              <a:lvl5pPr marL="2057400" indent="-228600" eaLnBrk="0" hangingPunct="0">
                <a:defRPr sz="2200">
                  <a:solidFill>
                    <a:schemeClr val="bg1"/>
                  </a:solidFill>
                  <a:latin typeface="Times New Roman" pitchFamily="18" charset="0"/>
                </a:defRPr>
              </a:lvl5pPr>
              <a:lvl6pPr marL="2514600" indent="-228600" eaLnBrk="0" fontAlgn="base" hangingPunct="0">
                <a:spcBef>
                  <a:spcPct val="0"/>
                </a:spcBef>
                <a:spcAft>
                  <a:spcPct val="0"/>
                </a:spcAft>
                <a:defRPr sz="2200">
                  <a:solidFill>
                    <a:schemeClr val="bg1"/>
                  </a:solidFill>
                  <a:latin typeface="Times New Roman" pitchFamily="18" charset="0"/>
                </a:defRPr>
              </a:lvl6pPr>
              <a:lvl7pPr marL="2971800" indent="-228600" eaLnBrk="0" fontAlgn="base" hangingPunct="0">
                <a:spcBef>
                  <a:spcPct val="0"/>
                </a:spcBef>
                <a:spcAft>
                  <a:spcPct val="0"/>
                </a:spcAft>
                <a:defRPr sz="2200">
                  <a:solidFill>
                    <a:schemeClr val="bg1"/>
                  </a:solidFill>
                  <a:latin typeface="Times New Roman" pitchFamily="18" charset="0"/>
                </a:defRPr>
              </a:lvl7pPr>
              <a:lvl8pPr marL="3429000" indent="-228600" eaLnBrk="0" fontAlgn="base" hangingPunct="0">
                <a:spcBef>
                  <a:spcPct val="0"/>
                </a:spcBef>
                <a:spcAft>
                  <a:spcPct val="0"/>
                </a:spcAft>
                <a:defRPr sz="2200">
                  <a:solidFill>
                    <a:schemeClr val="bg1"/>
                  </a:solidFill>
                  <a:latin typeface="Times New Roman" pitchFamily="18" charset="0"/>
                </a:defRPr>
              </a:lvl8pPr>
              <a:lvl9pPr marL="3886200" indent="-228600" eaLnBrk="0" fontAlgn="base" hangingPunct="0">
                <a:spcBef>
                  <a:spcPct val="0"/>
                </a:spcBef>
                <a:spcAft>
                  <a:spcPct val="0"/>
                </a:spcAft>
                <a:defRPr sz="2200">
                  <a:solidFill>
                    <a:schemeClr val="bg1"/>
                  </a:solidFill>
                  <a:latin typeface="Times New Roman" pitchFamily="18" charset="0"/>
                </a:defRPr>
              </a:lvl9pPr>
            </a:lstStyle>
            <a:p>
              <a:pPr algn="ctr" eaLnBrk="1" hangingPunct="1"/>
              <a:r>
                <a:rPr lang="en-US" sz="1300" b="1" dirty="0" smtClean="0">
                  <a:solidFill>
                    <a:schemeClr val="tx1">
                      <a:lumMod val="65000"/>
                      <a:lumOff val="35000"/>
                    </a:schemeClr>
                  </a:solidFill>
                  <a:latin typeface="Calibri" pitchFamily="34" charset="0"/>
                  <a:cs typeface="Calibri" pitchFamily="34" charset="0"/>
                </a:rPr>
                <a:t>Contact Information:</a:t>
              </a:r>
              <a:endParaRPr lang="en-US" sz="1300" b="1" dirty="0">
                <a:solidFill>
                  <a:schemeClr val="tx1">
                    <a:lumMod val="65000"/>
                    <a:lumOff val="35000"/>
                  </a:schemeClr>
                </a:solidFill>
                <a:latin typeface="Calibri" pitchFamily="34" charset="0"/>
                <a:cs typeface="Calibri" pitchFamily="34" charset="0"/>
              </a:endParaRPr>
            </a:p>
          </p:txBody>
        </p:sp>
      </p:grpSp>
      <p:graphicFrame>
        <p:nvGraphicFramePr>
          <p:cNvPr id="36" name="Diagram 35"/>
          <p:cNvGraphicFramePr>
            <a:graphicFrameLocks noChangeAspect="1"/>
          </p:cNvGraphicFramePr>
          <p:nvPr>
            <p:extLst>
              <p:ext uri="{D42A27DB-BD31-4B8C-83A1-F6EECF244321}">
                <p14:modId xmlns="" xmlns:p14="http://schemas.microsoft.com/office/powerpoint/2010/main" val="2870166363"/>
              </p:ext>
            </p:extLst>
          </p:nvPr>
        </p:nvGraphicFramePr>
        <p:xfrm>
          <a:off x="457200" y="2590800"/>
          <a:ext cx="8229600" cy="4419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5" name="~PP3990.WAV">
            <a:hlinkClick r:id="" action="ppaction://media"/>
          </p:cNvPr>
          <p:cNvPicPr>
            <a:picLocks noRot="1" noChangeAspect="1"/>
          </p:cNvPicPr>
          <p:nvPr>
            <a:wavAudioFile r:embed="rId1" name="~PP3990.WAV"/>
          </p:nvPr>
        </p:nvPicPr>
        <p:blipFill>
          <a:blip r:embed="rId12" cstate="print"/>
          <a:stretch>
            <a:fillRect/>
          </a:stretch>
        </p:blipFill>
        <p:spPr>
          <a:xfrm>
            <a:off x="8702675" y="6416675"/>
            <a:ext cx="304800" cy="304800"/>
          </a:xfrm>
          <a:prstGeom prst="rect">
            <a:avLst/>
          </a:prstGeom>
        </p:spPr>
      </p:pic>
    </p:spTree>
    <p:extLst>
      <p:ext uri="{BB962C8B-B14F-4D97-AF65-F5344CB8AC3E}">
        <p14:creationId xmlns="" xmlns:p14="http://schemas.microsoft.com/office/powerpoint/2010/main" val="334506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p:cNvGrpSpPr/>
          <p:nvPr/>
        </p:nvGrpSpPr>
        <p:grpSpPr>
          <a:xfrm>
            <a:off x="7848600" y="1106424"/>
            <a:ext cx="1066800" cy="457200"/>
            <a:chOff x="4648200" y="1258824"/>
            <a:chExt cx="1066800" cy="457200"/>
          </a:xfrm>
        </p:grpSpPr>
        <p:sp>
          <p:nvSpPr>
            <p:cNvPr id="106" name="Round Same Side Corner Rectangle 105"/>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7" name="TextBox 17"/>
            <p:cNvSpPr txBox="1">
              <a:spLocks noChangeArrowheads="1"/>
            </p:cNvSpPr>
            <p:nvPr/>
          </p:nvSpPr>
          <p:spPr bwMode="auto">
            <a:xfrm>
              <a:off x="4715256" y="1277112"/>
              <a:ext cx="95880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Other HMU Procedures</a:t>
              </a:r>
              <a:endParaRPr lang="en-US" sz="1100" dirty="0">
                <a:solidFill>
                  <a:srgbClr val="FFFFFF"/>
                </a:solidFill>
              </a:endParaRPr>
            </a:p>
          </p:txBody>
        </p:sp>
      </p:grpSp>
      <p:grpSp>
        <p:nvGrpSpPr>
          <p:cNvPr id="102" name="Group 101"/>
          <p:cNvGrpSpPr/>
          <p:nvPr/>
        </p:nvGrpSpPr>
        <p:grpSpPr>
          <a:xfrm>
            <a:off x="6781800" y="1106424"/>
            <a:ext cx="1066800" cy="457200"/>
            <a:chOff x="4648200" y="1258824"/>
            <a:chExt cx="1066800" cy="457200"/>
          </a:xfrm>
        </p:grpSpPr>
        <p:sp>
          <p:nvSpPr>
            <p:cNvPr id="103" name="Round Same Side Corner Rectangle 102"/>
            <p:cNvSpPr/>
            <p:nvPr/>
          </p:nvSpPr>
          <p:spPr bwMode="auto">
            <a:xfrm>
              <a:off x="4648200" y="1258824"/>
              <a:ext cx="1066800" cy="457200"/>
            </a:xfrm>
            <a:prstGeom prst="round2SameRect">
              <a:avLst/>
            </a:prstGeom>
            <a:gradFill>
              <a:gsLst>
                <a:gs pos="99000">
                  <a:srgbClr val="D0E0F4">
                    <a:alpha val="60000"/>
                  </a:srgbClr>
                </a:gs>
                <a:gs pos="63000">
                  <a:srgbClr val="558ED5"/>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4" name="TextBox 17"/>
            <p:cNvSpPr txBox="1">
              <a:spLocks noChangeArrowheads="1"/>
            </p:cNvSpPr>
            <p:nvPr/>
          </p:nvSpPr>
          <p:spPr bwMode="auto">
            <a:xfrm>
              <a:off x="4715256" y="1277112"/>
              <a:ext cx="95880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AGHME Procedures</a:t>
              </a:r>
              <a:endParaRPr lang="en-US" sz="1100" dirty="0">
                <a:solidFill>
                  <a:srgbClr val="FFFFFF"/>
                </a:solidFill>
              </a:endParaRPr>
            </a:p>
          </p:txBody>
        </p:sp>
      </p:grpSp>
      <p:grpSp>
        <p:nvGrpSpPr>
          <p:cNvPr id="99" name="Group 98"/>
          <p:cNvGrpSpPr/>
          <p:nvPr/>
        </p:nvGrpSpPr>
        <p:grpSpPr>
          <a:xfrm>
            <a:off x="5715000" y="1106424"/>
            <a:ext cx="1066800" cy="457200"/>
            <a:chOff x="4648200" y="1258824"/>
            <a:chExt cx="1066800" cy="457200"/>
          </a:xfrm>
        </p:grpSpPr>
        <p:sp>
          <p:nvSpPr>
            <p:cNvPr id="100" name="Round Same Side Corner Rectangle 99"/>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1" name="TextBox 17"/>
            <p:cNvSpPr txBox="1">
              <a:spLocks noChangeArrowheads="1"/>
            </p:cNvSpPr>
            <p:nvPr/>
          </p:nvSpPr>
          <p:spPr bwMode="auto">
            <a:xfrm>
              <a:off x="4715256" y="1277112"/>
              <a:ext cx="999744"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GMU </a:t>
              </a:r>
            </a:p>
            <a:p>
              <a:pPr algn="ctr">
                <a:lnSpc>
                  <a:spcPts val="900"/>
                </a:lnSpc>
              </a:pPr>
              <a:r>
                <a:rPr lang="en-US" sz="1100" dirty="0" smtClean="0">
                  <a:solidFill>
                    <a:srgbClr val="FFFFFF"/>
                  </a:solidFill>
                </a:rPr>
                <a:t>Procedures</a:t>
              </a:r>
              <a:endParaRPr lang="en-US" sz="1100" dirty="0">
                <a:solidFill>
                  <a:srgbClr val="FFFFFF"/>
                </a:solidFill>
              </a:endParaRPr>
            </a:p>
          </p:txBody>
        </p:sp>
      </p:grpSp>
      <p:grpSp>
        <p:nvGrpSpPr>
          <p:cNvPr id="98" name="Group 97"/>
          <p:cNvGrpSpPr/>
          <p:nvPr/>
        </p:nvGrpSpPr>
        <p:grpSpPr>
          <a:xfrm>
            <a:off x="4648200" y="1106424"/>
            <a:ext cx="1066800" cy="457200"/>
            <a:chOff x="4648200" y="1258824"/>
            <a:chExt cx="1066800" cy="457200"/>
          </a:xfrm>
        </p:grpSpPr>
        <p:sp>
          <p:nvSpPr>
            <p:cNvPr id="96" name="Round Same Side Corner Rectangle 95"/>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7" name="TextBox 17"/>
            <p:cNvSpPr txBox="1">
              <a:spLocks noChangeArrowheads="1"/>
            </p:cNvSpPr>
            <p:nvPr/>
          </p:nvSpPr>
          <p:spPr bwMode="auto">
            <a:xfrm>
              <a:off x="4715256" y="12771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Monitoring Process</a:t>
              </a:r>
              <a:endParaRPr lang="en-US" sz="1100" dirty="0">
                <a:solidFill>
                  <a:srgbClr val="FFFFFF"/>
                </a:solidFill>
              </a:endParaRPr>
            </a:p>
          </p:txBody>
        </p:sp>
      </p:grpSp>
      <p:sp>
        <p:nvSpPr>
          <p:cNvPr id="94" name="Round Same Side Corner Rectangle 93"/>
          <p:cNvSpPr/>
          <p:nvPr/>
        </p:nvSpPr>
        <p:spPr bwMode="auto">
          <a:xfrm>
            <a:off x="3581400" y="11064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5" name="TextBox 17"/>
          <p:cNvSpPr txBox="1">
            <a:spLocks noChangeArrowheads="1"/>
          </p:cNvSpPr>
          <p:nvPr/>
        </p:nvSpPr>
        <p:spPr bwMode="auto">
          <a:xfrm>
            <a:off x="36484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RMA Information</a:t>
            </a:r>
            <a:endParaRPr lang="en-US" sz="1100" dirty="0">
              <a:solidFill>
                <a:srgbClr val="FFFFFF"/>
              </a:solidFill>
            </a:endParaRPr>
          </a:p>
        </p:txBody>
      </p:sp>
      <p:sp>
        <p:nvSpPr>
          <p:cNvPr id="92" name="Round Same Side Corner Rectangle 91"/>
          <p:cNvSpPr/>
          <p:nvPr/>
        </p:nvSpPr>
        <p:spPr bwMode="auto">
          <a:xfrm>
            <a:off x="2514600" y="11064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3" name="TextBox 17"/>
          <p:cNvSpPr txBox="1">
            <a:spLocks noChangeArrowheads="1"/>
          </p:cNvSpPr>
          <p:nvPr/>
        </p:nvSpPr>
        <p:spPr bwMode="auto">
          <a:xfrm>
            <a:off x="25816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Useful Web Links</a:t>
            </a:r>
            <a:endParaRPr lang="en-US" sz="1100" dirty="0">
              <a:solidFill>
                <a:srgbClr val="FFFFFF"/>
              </a:solidFill>
            </a:endParaRPr>
          </a:p>
        </p:txBody>
      </p:sp>
      <p:sp>
        <p:nvSpPr>
          <p:cNvPr id="2" name="Title 1"/>
          <p:cNvSpPr>
            <a:spLocks noGrp="1"/>
          </p:cNvSpPr>
          <p:nvPr>
            <p:ph type="title"/>
          </p:nvPr>
        </p:nvSpPr>
        <p:spPr/>
        <p:txBody>
          <a:bodyPr/>
          <a:lstStyle/>
          <a:p>
            <a:r>
              <a:rPr lang="en-US" sz="3200" dirty="0" smtClean="0"/>
              <a:t>General Information</a:t>
            </a:r>
            <a:endParaRPr lang="en-US" sz="3200" dirty="0"/>
          </a:p>
        </p:txBody>
      </p:sp>
      <p:sp>
        <p:nvSpPr>
          <p:cNvPr id="42" name="Round Same Side Corner Rectangle 41"/>
          <p:cNvSpPr/>
          <p:nvPr/>
        </p:nvSpPr>
        <p:spPr bwMode="auto">
          <a:xfrm>
            <a:off x="1447800" y="1108938"/>
            <a:ext cx="1066800" cy="457200"/>
          </a:xfrm>
          <a:prstGeom prst="round2SameRect">
            <a:avLst/>
          </a:prstGeom>
          <a:gradFill>
            <a:gsLst>
              <a:gs pos="100000">
                <a:srgbClr val="C6D9F1">
                  <a:alpha val="60000"/>
                </a:srgbClr>
              </a:gs>
              <a:gs pos="63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3" name="TextBox 17"/>
          <p:cNvSpPr txBox="1">
            <a:spLocks noChangeArrowheads="1"/>
          </p:cNvSpPr>
          <p:nvPr/>
        </p:nvSpPr>
        <p:spPr bwMode="auto">
          <a:xfrm>
            <a:off x="15148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Points of Contact</a:t>
            </a:r>
            <a:endParaRPr lang="en-US" sz="1100" dirty="0">
              <a:solidFill>
                <a:srgbClr val="FFFFFF"/>
              </a:solidFill>
            </a:endParaRPr>
          </a:p>
        </p:txBody>
      </p:sp>
      <p:grpSp>
        <p:nvGrpSpPr>
          <p:cNvPr id="88" name="Group 87"/>
          <p:cNvGrpSpPr/>
          <p:nvPr/>
        </p:nvGrpSpPr>
        <p:grpSpPr>
          <a:xfrm>
            <a:off x="381000" y="1106424"/>
            <a:ext cx="1066800" cy="457200"/>
            <a:chOff x="1752600" y="1108938"/>
            <a:chExt cx="1066800" cy="457200"/>
          </a:xfrm>
        </p:grpSpPr>
        <p:sp>
          <p:nvSpPr>
            <p:cNvPr id="89" name="Round Same Side Corner Rectangle 88"/>
            <p:cNvSpPr/>
            <p:nvPr/>
          </p:nvSpPr>
          <p:spPr bwMode="auto">
            <a:xfrm>
              <a:off x="1752600" y="1108938"/>
              <a:ext cx="1066800" cy="457200"/>
            </a:xfrm>
            <a:prstGeom prst="round2SameRect">
              <a:avLst/>
            </a:prstGeom>
            <a:gradFill>
              <a:gsLst>
                <a:gs pos="100000">
                  <a:srgbClr val="C6D9F1"/>
                </a:gs>
                <a:gs pos="63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1" name="TextBox 17"/>
            <p:cNvSpPr txBox="1">
              <a:spLocks noChangeArrowheads="1"/>
            </p:cNvSpPr>
            <p:nvPr/>
          </p:nvSpPr>
          <p:spPr bwMode="auto">
            <a:xfrm>
              <a:off x="1819656" y="1145514"/>
              <a:ext cx="958800" cy="261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r>
                <a:rPr lang="en-US" sz="1100" dirty="0" smtClean="0">
                  <a:solidFill>
                    <a:srgbClr val="FFFFFF"/>
                  </a:solidFill>
                </a:rPr>
                <a:t>References</a:t>
              </a:r>
              <a:endParaRPr lang="en-US" sz="1100" dirty="0">
                <a:solidFill>
                  <a:srgbClr val="FFFFFF"/>
                </a:solidFill>
              </a:endParaRPr>
            </a:p>
          </p:txBody>
        </p:sp>
      </p:grpSp>
      <p:sp>
        <p:nvSpPr>
          <p:cNvPr id="57" name="Rounded Rectangle 56"/>
          <p:cNvSpPr/>
          <p:nvPr/>
        </p:nvSpPr>
        <p:spPr bwMode="auto">
          <a:xfrm>
            <a:off x="228600" y="1413738"/>
            <a:ext cx="8723432" cy="4494213"/>
          </a:xfrm>
          <a:prstGeom prst="roundRect">
            <a:avLst>
              <a:gd name="adj" fmla="val 3108"/>
            </a:avLst>
          </a:prstGeom>
          <a:gradFill>
            <a:gsLst>
              <a:gs pos="0">
                <a:srgbClr val="3F80CD"/>
              </a:gs>
              <a:gs pos="100000">
                <a:srgbClr val="558ED5"/>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30" name="Rounded Rectangle 29"/>
          <p:cNvSpPr/>
          <p:nvPr/>
        </p:nvSpPr>
        <p:spPr bwMode="auto">
          <a:xfrm>
            <a:off x="261308" y="1566045"/>
            <a:ext cx="8654092" cy="4296927"/>
          </a:xfrm>
          <a:prstGeom prst="roundRect">
            <a:avLst>
              <a:gd name="adj" fmla="val 2632"/>
            </a:avLst>
          </a:prstGeom>
          <a:solidFill>
            <a:schemeClr val="bg1"/>
          </a:solidFill>
          <a:ln>
            <a:noFill/>
          </a:ln>
          <a:effectLst>
            <a:innerShdw blurRad="635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grpSp>
        <p:nvGrpSpPr>
          <p:cNvPr id="32" name="Group 31"/>
          <p:cNvGrpSpPr/>
          <p:nvPr/>
        </p:nvGrpSpPr>
        <p:grpSpPr>
          <a:xfrm>
            <a:off x="4419600" y="2895600"/>
            <a:ext cx="4389979" cy="2882448"/>
            <a:chOff x="0" y="0"/>
            <a:chExt cx="9144000" cy="6003925"/>
          </a:xfrm>
        </p:grpSpPr>
        <p:grpSp>
          <p:nvGrpSpPr>
            <p:cNvPr id="33" name="Group 36"/>
            <p:cNvGrpSpPr>
              <a:grpSpLocks/>
            </p:cNvGrpSpPr>
            <p:nvPr/>
          </p:nvGrpSpPr>
          <p:grpSpPr bwMode="auto">
            <a:xfrm>
              <a:off x="0" y="0"/>
              <a:ext cx="9144000" cy="6003925"/>
              <a:chOff x="0" y="0"/>
              <a:chExt cx="9144000" cy="6003925"/>
            </a:xfrm>
          </p:grpSpPr>
          <p:pic>
            <p:nvPicPr>
              <p:cNvPr id="60" name="Picture 8" descr="High_alt_chart"/>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600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 name="Freeform 9"/>
              <p:cNvSpPr>
                <a:spLocks/>
              </p:cNvSpPr>
              <p:nvPr/>
            </p:nvSpPr>
            <p:spPr bwMode="auto">
              <a:xfrm>
                <a:off x="2802927" y="58120"/>
                <a:ext cx="3656626" cy="412120"/>
              </a:xfrm>
              <a:custGeom>
                <a:avLst/>
                <a:gdLst>
                  <a:gd name="T0" fmla="*/ 2147483647 w 2253"/>
                  <a:gd name="T1" fmla="*/ 2147483647 h 234"/>
                  <a:gd name="T2" fmla="*/ 2147483647 w 2253"/>
                  <a:gd name="T3" fmla="*/ 2147483647 h 234"/>
                  <a:gd name="T4" fmla="*/ 2147483647 w 2253"/>
                  <a:gd name="T5" fmla="*/ 2147483647 h 234"/>
                  <a:gd name="T6" fmla="*/ 2147483647 w 2253"/>
                  <a:gd name="T7" fmla="*/ 2147483647 h 234"/>
                  <a:gd name="T8" fmla="*/ 2147483647 w 2253"/>
                  <a:gd name="T9" fmla="*/ 2147483647 h 234"/>
                  <a:gd name="T10" fmla="*/ 2147483647 w 2253"/>
                  <a:gd name="T11" fmla="*/ 2147483647 h 234"/>
                  <a:gd name="T12" fmla="*/ 2147483647 w 2253"/>
                  <a:gd name="T13" fmla="*/ 2147483647 h 234"/>
                  <a:gd name="T14" fmla="*/ 2147483647 w 2253"/>
                  <a:gd name="T15" fmla="*/ 2147483647 h 234"/>
                  <a:gd name="T16" fmla="*/ 2147483647 w 2253"/>
                  <a:gd name="T17" fmla="*/ 2147483647 h 234"/>
                  <a:gd name="T18" fmla="*/ 2147483647 w 2253"/>
                  <a:gd name="T19" fmla="*/ 2147483647 h 234"/>
                  <a:gd name="T20" fmla="*/ 2147483647 w 2253"/>
                  <a:gd name="T21" fmla="*/ 2147483647 h 234"/>
                  <a:gd name="T22" fmla="*/ 2147483647 w 2253"/>
                  <a:gd name="T23" fmla="*/ 2147483647 h 234"/>
                  <a:gd name="T24" fmla="*/ 2147483647 w 2253"/>
                  <a:gd name="T25" fmla="*/ 2147483647 h 234"/>
                  <a:gd name="T26" fmla="*/ 2147483647 w 2253"/>
                  <a:gd name="T27" fmla="*/ 2147483647 h 234"/>
                  <a:gd name="T28" fmla="*/ 2147483647 w 2253"/>
                  <a:gd name="T29" fmla="*/ 2147483647 h 234"/>
                  <a:gd name="T30" fmla="*/ 2147483647 w 2253"/>
                  <a:gd name="T31" fmla="*/ 2147483647 h 234"/>
                  <a:gd name="T32" fmla="*/ 2147483647 w 2253"/>
                  <a:gd name="T33" fmla="*/ 2147483647 h 2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53"/>
                  <a:gd name="T52" fmla="*/ 0 h 234"/>
                  <a:gd name="T53" fmla="*/ 2253 w 2253"/>
                  <a:gd name="T54" fmla="*/ 234 h 2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53" h="234">
                    <a:moveTo>
                      <a:pt x="33" y="25"/>
                    </a:moveTo>
                    <a:cubicBezTo>
                      <a:pt x="28" y="68"/>
                      <a:pt x="0" y="158"/>
                      <a:pt x="51" y="175"/>
                    </a:cubicBezTo>
                    <a:cubicBezTo>
                      <a:pt x="78" y="202"/>
                      <a:pt x="61" y="190"/>
                      <a:pt x="105" y="205"/>
                    </a:cubicBezTo>
                    <a:cubicBezTo>
                      <a:pt x="111" y="207"/>
                      <a:pt x="123" y="211"/>
                      <a:pt x="123" y="211"/>
                    </a:cubicBezTo>
                    <a:cubicBezTo>
                      <a:pt x="257" y="206"/>
                      <a:pt x="251" y="214"/>
                      <a:pt x="333" y="193"/>
                    </a:cubicBezTo>
                    <a:cubicBezTo>
                      <a:pt x="381" y="161"/>
                      <a:pt x="345" y="180"/>
                      <a:pt x="459" y="187"/>
                    </a:cubicBezTo>
                    <a:cubicBezTo>
                      <a:pt x="514" y="191"/>
                      <a:pt x="632" y="201"/>
                      <a:pt x="675" y="205"/>
                    </a:cubicBezTo>
                    <a:cubicBezTo>
                      <a:pt x="731" y="233"/>
                      <a:pt x="802" y="234"/>
                      <a:pt x="855" y="199"/>
                    </a:cubicBezTo>
                    <a:cubicBezTo>
                      <a:pt x="1291" y="201"/>
                      <a:pt x="1727" y="207"/>
                      <a:pt x="2163" y="205"/>
                    </a:cubicBezTo>
                    <a:cubicBezTo>
                      <a:pt x="2253" y="205"/>
                      <a:pt x="2188" y="99"/>
                      <a:pt x="2139" y="85"/>
                    </a:cubicBezTo>
                    <a:cubicBezTo>
                      <a:pt x="2032" y="54"/>
                      <a:pt x="1890" y="63"/>
                      <a:pt x="1791" y="61"/>
                    </a:cubicBezTo>
                    <a:cubicBezTo>
                      <a:pt x="1661" y="35"/>
                      <a:pt x="1509" y="33"/>
                      <a:pt x="1377" y="19"/>
                    </a:cubicBezTo>
                    <a:cubicBezTo>
                      <a:pt x="995" y="29"/>
                      <a:pt x="1033" y="0"/>
                      <a:pt x="837" y="49"/>
                    </a:cubicBezTo>
                    <a:cubicBezTo>
                      <a:pt x="677" y="41"/>
                      <a:pt x="544" y="31"/>
                      <a:pt x="387" y="37"/>
                    </a:cubicBezTo>
                    <a:cubicBezTo>
                      <a:pt x="311" y="50"/>
                      <a:pt x="322" y="55"/>
                      <a:pt x="219" y="61"/>
                    </a:cubicBezTo>
                    <a:cubicBezTo>
                      <a:pt x="179" y="59"/>
                      <a:pt x="138" y="63"/>
                      <a:pt x="99" y="55"/>
                    </a:cubicBezTo>
                    <a:cubicBezTo>
                      <a:pt x="64" y="48"/>
                      <a:pt x="68" y="25"/>
                      <a:pt x="33" y="25"/>
                    </a:cubicBezTo>
                    <a:close/>
                  </a:path>
                </a:pathLst>
              </a:custGeom>
              <a:solidFill>
                <a:schemeClr val="bg1"/>
              </a:solid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a:spAutoFit/>
              </a:bodyPr>
              <a:lstStyle/>
              <a:p>
                <a:endParaRPr lang="en-US"/>
              </a:p>
            </p:txBody>
          </p:sp>
        </p:grpSp>
        <p:sp>
          <p:nvSpPr>
            <p:cNvPr id="34" name="Oval 10">
              <a:hlinkClick r:id="rId5" action="ppaction://hlinkfile"/>
            </p:cNvPr>
            <p:cNvSpPr>
              <a:spLocks noChangeArrowheads="1"/>
            </p:cNvSpPr>
            <p:nvPr/>
          </p:nvSpPr>
          <p:spPr bwMode="auto">
            <a:xfrm>
              <a:off x="7500938" y="2187575"/>
              <a:ext cx="400050" cy="428625"/>
            </a:xfrm>
            <a:prstGeom prst="ellipse">
              <a:avLst/>
            </a:prstGeom>
            <a:solidFill>
              <a:srgbClr val="99FF99">
                <a:alpha val="59999"/>
              </a:srgbClr>
            </a:solidFill>
            <a:ln w="9525" algn="ctr">
              <a:solidFill>
                <a:schemeClr val="tx1"/>
              </a:solidFill>
              <a:round/>
              <a:headEnd/>
              <a:tailEnd/>
            </a:ln>
          </p:spPr>
          <p:txBody>
            <a:bodyPr wrap="none" anchor="ctr">
              <a:spAutoFit/>
            </a:bodyPr>
            <a:lstStyle/>
            <a:p>
              <a:endParaRPr lang="en-US">
                <a:latin typeface="Calibri" pitchFamily="34" charset="0"/>
              </a:endParaRPr>
            </a:p>
          </p:txBody>
        </p:sp>
        <p:sp>
          <p:nvSpPr>
            <p:cNvPr id="35" name="Oval 11">
              <a:hlinkClick r:id="rId5" action="ppaction://hlinkfile"/>
            </p:cNvPr>
            <p:cNvSpPr>
              <a:spLocks noChangeArrowheads="1"/>
            </p:cNvSpPr>
            <p:nvPr/>
          </p:nvSpPr>
          <p:spPr bwMode="auto">
            <a:xfrm>
              <a:off x="6454775" y="2079625"/>
              <a:ext cx="400050" cy="428625"/>
            </a:xfrm>
            <a:prstGeom prst="ellipse">
              <a:avLst/>
            </a:prstGeom>
            <a:solidFill>
              <a:srgbClr val="99FF99">
                <a:alpha val="59999"/>
              </a:srgbClr>
            </a:solidFill>
            <a:ln w="9525" algn="ctr">
              <a:solidFill>
                <a:schemeClr val="tx1"/>
              </a:solidFill>
              <a:round/>
              <a:headEnd/>
              <a:tailEnd/>
            </a:ln>
          </p:spPr>
          <p:txBody>
            <a:bodyPr wrap="none" anchor="ctr">
              <a:spAutoFit/>
            </a:bodyPr>
            <a:lstStyle/>
            <a:p>
              <a:endParaRPr lang="en-US">
                <a:latin typeface="Calibri" pitchFamily="34" charset="0"/>
              </a:endParaRPr>
            </a:p>
          </p:txBody>
        </p:sp>
        <p:sp>
          <p:nvSpPr>
            <p:cNvPr id="36" name="Oval 12">
              <a:hlinkClick r:id="rId5" action="ppaction://hlinkfile"/>
            </p:cNvPr>
            <p:cNvSpPr>
              <a:spLocks noChangeArrowheads="1"/>
            </p:cNvSpPr>
            <p:nvPr/>
          </p:nvSpPr>
          <p:spPr bwMode="auto">
            <a:xfrm>
              <a:off x="4260850" y="2900363"/>
              <a:ext cx="400050" cy="428625"/>
            </a:xfrm>
            <a:prstGeom prst="ellipse">
              <a:avLst/>
            </a:prstGeom>
            <a:solidFill>
              <a:srgbClr val="99FF99">
                <a:alpha val="59999"/>
              </a:srgbClr>
            </a:solidFill>
            <a:ln w="9525" algn="ctr">
              <a:solidFill>
                <a:schemeClr val="tx1"/>
              </a:solidFill>
              <a:round/>
              <a:headEnd/>
              <a:tailEnd/>
            </a:ln>
          </p:spPr>
          <p:txBody>
            <a:bodyPr wrap="none" anchor="ctr">
              <a:spAutoFit/>
            </a:bodyPr>
            <a:lstStyle/>
            <a:p>
              <a:endParaRPr lang="en-US">
                <a:latin typeface="Calibri" pitchFamily="34" charset="0"/>
              </a:endParaRPr>
            </a:p>
          </p:txBody>
        </p:sp>
        <p:sp>
          <p:nvSpPr>
            <p:cNvPr id="37" name="Oval 13">
              <a:hlinkClick r:id="rId5" action="ppaction://hlinkfile"/>
            </p:cNvPr>
            <p:cNvSpPr>
              <a:spLocks noChangeArrowheads="1"/>
            </p:cNvSpPr>
            <p:nvPr/>
          </p:nvSpPr>
          <p:spPr bwMode="auto">
            <a:xfrm>
              <a:off x="7154863" y="1160463"/>
              <a:ext cx="400050" cy="428625"/>
            </a:xfrm>
            <a:prstGeom prst="ellipse">
              <a:avLst/>
            </a:prstGeom>
            <a:solidFill>
              <a:srgbClr val="99FF99">
                <a:alpha val="59999"/>
              </a:srgbClr>
            </a:solidFill>
            <a:ln w="9525" algn="ctr">
              <a:solidFill>
                <a:schemeClr val="tx1"/>
              </a:solidFill>
              <a:round/>
              <a:headEnd/>
              <a:tailEnd/>
            </a:ln>
          </p:spPr>
          <p:txBody>
            <a:bodyPr wrap="none" anchor="ctr">
              <a:spAutoFit/>
            </a:bodyPr>
            <a:lstStyle/>
            <a:p>
              <a:endParaRPr lang="en-US">
                <a:latin typeface="Calibri" pitchFamily="34" charset="0"/>
              </a:endParaRPr>
            </a:p>
          </p:txBody>
        </p:sp>
        <p:sp>
          <p:nvSpPr>
            <p:cNvPr id="38" name="Oval 14">
              <a:hlinkClick r:id="rId5" action="ppaction://hlinkfile"/>
            </p:cNvPr>
            <p:cNvSpPr>
              <a:spLocks noChangeArrowheads="1"/>
            </p:cNvSpPr>
            <p:nvPr/>
          </p:nvSpPr>
          <p:spPr bwMode="auto">
            <a:xfrm>
              <a:off x="2395538" y="458788"/>
              <a:ext cx="400050" cy="428625"/>
            </a:xfrm>
            <a:prstGeom prst="ellipse">
              <a:avLst/>
            </a:prstGeom>
            <a:solidFill>
              <a:srgbClr val="99FF99">
                <a:alpha val="59999"/>
              </a:srgbClr>
            </a:solidFill>
            <a:ln w="9525" algn="ctr">
              <a:solidFill>
                <a:schemeClr val="tx1"/>
              </a:solidFill>
              <a:round/>
              <a:headEnd/>
              <a:tailEnd/>
            </a:ln>
          </p:spPr>
          <p:txBody>
            <a:bodyPr wrap="none" anchor="ctr">
              <a:spAutoFit/>
            </a:bodyPr>
            <a:lstStyle/>
            <a:p>
              <a:endParaRPr lang="en-US">
                <a:latin typeface="Calibri" pitchFamily="34" charset="0"/>
              </a:endParaRPr>
            </a:p>
          </p:txBody>
        </p:sp>
        <p:sp>
          <p:nvSpPr>
            <p:cNvPr id="39" name="AutoShape 23"/>
            <p:cNvSpPr>
              <a:spLocks noChangeArrowheads="1"/>
            </p:cNvSpPr>
            <p:nvPr/>
          </p:nvSpPr>
          <p:spPr bwMode="auto">
            <a:xfrm>
              <a:off x="4975225" y="3744913"/>
              <a:ext cx="963613" cy="527050"/>
            </a:xfrm>
            <a:prstGeom prst="flowChartAlternateProcess">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nchor="ctr">
              <a:spAutoFit/>
            </a:bodyPr>
            <a:lstStyle/>
            <a:p>
              <a:endParaRPr lang="en-US">
                <a:latin typeface="Calibri" pitchFamily="34" charset="0"/>
              </a:endParaRPr>
            </a:p>
          </p:txBody>
        </p:sp>
        <p:sp>
          <p:nvSpPr>
            <p:cNvPr id="41" name="AutoShape 25"/>
            <p:cNvSpPr>
              <a:spLocks noChangeArrowheads="1"/>
            </p:cNvSpPr>
            <p:nvPr/>
          </p:nvSpPr>
          <p:spPr bwMode="auto">
            <a:xfrm>
              <a:off x="5735637" y="2728913"/>
              <a:ext cx="1119189" cy="336550"/>
            </a:xfrm>
            <a:prstGeom prst="flowChartAlternateProcess">
              <a:avLst/>
            </a:prstGeom>
            <a:solidFill>
              <a:schemeClr val="bg1"/>
            </a:solidFill>
            <a:ln w="9525" algn="ctr">
              <a:solidFill>
                <a:schemeClr val="tx1"/>
              </a:solidFill>
              <a:miter lim="800000"/>
              <a:headEnd/>
              <a:tailEnd/>
            </a:ln>
            <a:effectLst>
              <a:outerShdw dist="35921" dir="2700000" algn="ctr" rotWithShape="0">
                <a:schemeClr val="bg2"/>
              </a:outerShdw>
            </a:effectLst>
          </p:spPr>
          <p:txBody>
            <a:bodyPr wrap="none" lIns="45720" rIns="45720" anchor="ctr"/>
            <a:lstStyle/>
            <a:p>
              <a:pPr algn="ctr" fontAlgn="auto">
                <a:lnSpc>
                  <a:spcPct val="70000"/>
                </a:lnSpc>
                <a:spcBef>
                  <a:spcPts val="0"/>
                </a:spcBef>
                <a:spcAft>
                  <a:spcPts val="0"/>
                </a:spcAft>
                <a:defRPr/>
              </a:pPr>
              <a:r>
                <a:rPr lang="en-US" sz="700" b="1" dirty="0" smtClean="0">
                  <a:solidFill>
                    <a:srgbClr val="CC3300"/>
                  </a:solidFill>
                  <a:latin typeface="Calibri" pitchFamily="34" charset="0"/>
                  <a:cs typeface="Calibri" pitchFamily="34" charset="0"/>
                </a:rPr>
                <a:t>Cleveland</a:t>
              </a:r>
              <a:endParaRPr lang="en-US" sz="700" b="1" dirty="0">
                <a:solidFill>
                  <a:srgbClr val="CC3300"/>
                </a:solidFill>
                <a:latin typeface="Calibri" pitchFamily="34" charset="0"/>
                <a:cs typeface="Calibri" pitchFamily="34" charset="0"/>
              </a:endParaRPr>
            </a:p>
          </p:txBody>
        </p:sp>
        <p:sp>
          <p:nvSpPr>
            <p:cNvPr id="44" name="AutoShape 27"/>
            <p:cNvSpPr>
              <a:spLocks noChangeArrowheads="1"/>
            </p:cNvSpPr>
            <p:nvPr/>
          </p:nvSpPr>
          <p:spPr bwMode="auto">
            <a:xfrm>
              <a:off x="7494587" y="592139"/>
              <a:ext cx="811212" cy="295275"/>
            </a:xfrm>
            <a:prstGeom prst="flowChartAlternateProcess">
              <a:avLst/>
            </a:prstGeom>
            <a:solidFill>
              <a:schemeClr val="bg1"/>
            </a:solidFill>
            <a:ln w="9525" algn="ctr">
              <a:solidFill>
                <a:schemeClr val="tx1"/>
              </a:solidFill>
              <a:miter lim="800000"/>
              <a:headEnd/>
              <a:tailEnd/>
            </a:ln>
            <a:effectLst>
              <a:outerShdw dist="35921" dir="2700000" algn="ctr" rotWithShape="0">
                <a:schemeClr val="bg2"/>
              </a:outerShdw>
            </a:effectLst>
          </p:spPr>
          <p:txBody>
            <a:bodyPr wrap="none" lIns="45720" tIns="91440" rIns="45720" anchor="ctr"/>
            <a:lstStyle/>
            <a:p>
              <a:pPr algn="ctr" fontAlgn="auto">
                <a:lnSpc>
                  <a:spcPct val="70000"/>
                </a:lnSpc>
                <a:spcBef>
                  <a:spcPts val="0"/>
                </a:spcBef>
                <a:spcAft>
                  <a:spcPts val="0"/>
                </a:spcAft>
                <a:defRPr/>
              </a:pPr>
              <a:r>
                <a:rPr lang="en-US" sz="700" b="1" dirty="0" smtClean="0">
                  <a:solidFill>
                    <a:srgbClr val="CC3300"/>
                  </a:solidFill>
                  <a:latin typeface="Calibri" pitchFamily="34" charset="0"/>
                  <a:cs typeface="Calibri" pitchFamily="34" charset="0"/>
                </a:rPr>
                <a:t>Ottawa</a:t>
              </a:r>
              <a:endParaRPr lang="en-US" sz="700" b="1" dirty="0">
                <a:solidFill>
                  <a:srgbClr val="CC3300"/>
                </a:solidFill>
                <a:latin typeface="Calibri" pitchFamily="34" charset="0"/>
                <a:cs typeface="Calibri" pitchFamily="34" charset="0"/>
              </a:endParaRPr>
            </a:p>
          </p:txBody>
        </p:sp>
        <p:sp>
          <p:nvSpPr>
            <p:cNvPr id="45" name="AutoShape 28"/>
            <p:cNvSpPr>
              <a:spLocks noChangeArrowheads="1"/>
            </p:cNvSpPr>
            <p:nvPr/>
          </p:nvSpPr>
          <p:spPr bwMode="auto">
            <a:xfrm>
              <a:off x="3381374" y="2401887"/>
              <a:ext cx="935038" cy="292100"/>
            </a:xfrm>
            <a:prstGeom prst="flowChartAlternateProcess">
              <a:avLst/>
            </a:prstGeom>
            <a:solidFill>
              <a:schemeClr val="bg1"/>
            </a:solidFill>
            <a:ln w="9525" algn="ctr">
              <a:solidFill>
                <a:schemeClr val="tx1"/>
              </a:solidFill>
              <a:miter lim="800000"/>
              <a:headEnd/>
              <a:tailEnd/>
            </a:ln>
            <a:effectLst>
              <a:outerShdw dist="35921" dir="2700000" algn="ctr" rotWithShape="0">
                <a:schemeClr val="bg2"/>
              </a:outerShdw>
            </a:effectLst>
          </p:spPr>
          <p:txBody>
            <a:bodyPr wrap="none" lIns="45720" rIns="45720" anchor="ctr"/>
            <a:lstStyle/>
            <a:p>
              <a:pPr algn="ctr" fontAlgn="auto">
                <a:lnSpc>
                  <a:spcPct val="70000"/>
                </a:lnSpc>
                <a:spcBef>
                  <a:spcPts val="0"/>
                </a:spcBef>
                <a:spcAft>
                  <a:spcPts val="0"/>
                </a:spcAft>
                <a:defRPr/>
              </a:pPr>
              <a:r>
                <a:rPr lang="en-US" sz="700" b="1" dirty="0" smtClean="0">
                  <a:solidFill>
                    <a:srgbClr val="C00000"/>
                  </a:solidFill>
                  <a:latin typeface="Calibri" pitchFamily="34" charset="0"/>
                  <a:cs typeface="Calibri" pitchFamily="34" charset="0"/>
                </a:rPr>
                <a:t>Wichita</a:t>
              </a:r>
              <a:endParaRPr lang="en-US" sz="700" b="1" dirty="0">
                <a:solidFill>
                  <a:srgbClr val="C00000"/>
                </a:solidFill>
                <a:latin typeface="Calibri" pitchFamily="34" charset="0"/>
                <a:cs typeface="Calibri" pitchFamily="34" charset="0"/>
              </a:endParaRPr>
            </a:p>
          </p:txBody>
        </p:sp>
        <p:sp>
          <p:nvSpPr>
            <p:cNvPr id="46" name="AutoShape 29"/>
            <p:cNvSpPr>
              <a:spLocks noChangeArrowheads="1"/>
            </p:cNvSpPr>
            <p:nvPr/>
          </p:nvSpPr>
          <p:spPr bwMode="auto">
            <a:xfrm>
              <a:off x="2581277" y="3821113"/>
              <a:ext cx="969631" cy="304576"/>
            </a:xfrm>
            <a:prstGeom prst="flowChartAlternateProcess">
              <a:avLst/>
            </a:prstGeom>
            <a:solidFill>
              <a:schemeClr val="bg1"/>
            </a:solidFill>
            <a:ln w="9525" algn="ctr">
              <a:solidFill>
                <a:schemeClr val="tx1"/>
              </a:solidFill>
              <a:miter lim="800000"/>
              <a:headEnd/>
              <a:tailEnd/>
            </a:ln>
            <a:effectLst>
              <a:outerShdw dist="35921" dir="2700000" algn="ctr" rotWithShape="0">
                <a:schemeClr val="bg2"/>
              </a:outerShdw>
            </a:effectLst>
          </p:spPr>
          <p:txBody>
            <a:bodyPr wrap="none" lIns="45720" rIns="45720" anchor="ctr"/>
            <a:lstStyle/>
            <a:p>
              <a:pPr algn="ctr" fontAlgn="auto">
                <a:lnSpc>
                  <a:spcPct val="70000"/>
                </a:lnSpc>
                <a:spcBef>
                  <a:spcPts val="0"/>
                </a:spcBef>
                <a:spcAft>
                  <a:spcPts val="0"/>
                </a:spcAft>
                <a:defRPr/>
              </a:pPr>
              <a:r>
                <a:rPr lang="en-US" sz="700" b="1" dirty="0" smtClean="0">
                  <a:solidFill>
                    <a:srgbClr val="C00000"/>
                  </a:solidFill>
                  <a:latin typeface="Calibri" pitchFamily="34" charset="0"/>
                  <a:cs typeface="Calibri" pitchFamily="34" charset="0"/>
                </a:rPr>
                <a:t>Phoenix</a:t>
              </a:r>
              <a:endParaRPr lang="en-US" sz="700" b="1" dirty="0">
                <a:solidFill>
                  <a:srgbClr val="C00000"/>
                </a:solidFill>
                <a:latin typeface="Calibri" pitchFamily="34" charset="0"/>
                <a:cs typeface="Calibri" pitchFamily="34" charset="0"/>
              </a:endParaRPr>
            </a:p>
          </p:txBody>
        </p:sp>
        <p:sp>
          <p:nvSpPr>
            <p:cNvPr id="47" name="AutoShape 30"/>
            <p:cNvSpPr>
              <a:spLocks noChangeArrowheads="1"/>
            </p:cNvSpPr>
            <p:nvPr/>
          </p:nvSpPr>
          <p:spPr bwMode="auto">
            <a:xfrm>
              <a:off x="838201" y="2262187"/>
              <a:ext cx="811214" cy="291242"/>
            </a:xfrm>
            <a:prstGeom prst="flowChartAlternateProcess">
              <a:avLst/>
            </a:prstGeom>
            <a:solidFill>
              <a:schemeClr val="bg1"/>
            </a:solidFill>
            <a:ln w="9525" algn="ctr">
              <a:solidFill>
                <a:schemeClr val="tx1"/>
              </a:solidFill>
              <a:miter lim="800000"/>
              <a:headEnd/>
              <a:tailEnd/>
            </a:ln>
            <a:effectLst>
              <a:outerShdw dist="35921" dir="2700000" algn="ctr" rotWithShape="0">
                <a:schemeClr val="bg2"/>
              </a:outerShdw>
            </a:effectLst>
          </p:spPr>
          <p:txBody>
            <a:bodyPr wrap="none" lIns="45720" rIns="45720" anchor="ctr"/>
            <a:lstStyle/>
            <a:p>
              <a:pPr algn="ctr">
                <a:lnSpc>
                  <a:spcPct val="70000"/>
                </a:lnSpc>
              </a:pPr>
              <a:r>
                <a:rPr lang="en-US" sz="700" b="1" dirty="0" smtClean="0">
                  <a:solidFill>
                    <a:srgbClr val="C00000"/>
                  </a:solidFill>
                  <a:latin typeface="Calibri" pitchFamily="34" charset="0"/>
                </a:rPr>
                <a:t>Oregon</a:t>
              </a:r>
            </a:p>
          </p:txBody>
        </p:sp>
        <p:cxnSp>
          <p:nvCxnSpPr>
            <p:cNvPr id="48" name="AutoShape 31"/>
            <p:cNvCxnSpPr>
              <a:cxnSpLocks noChangeShapeType="1"/>
              <a:stCxn id="45" idx="2"/>
              <a:endCxn id="36" idx="2"/>
            </p:cNvCxnSpPr>
            <p:nvPr/>
          </p:nvCxnSpPr>
          <p:spPr bwMode="auto">
            <a:xfrm>
              <a:off x="3848894" y="2693987"/>
              <a:ext cx="411957" cy="420690"/>
            </a:xfrm>
            <a:prstGeom prst="straightConnector1">
              <a:avLst/>
            </a:prstGeom>
            <a:noFill/>
            <a:ln w="25400">
              <a:solidFill>
                <a:srgbClr val="CC3300"/>
              </a:solidFill>
              <a:round/>
              <a:headEnd/>
              <a:tailEnd type="triangle" w="med" len="med"/>
            </a:ln>
            <a:extLst>
              <a:ext uri="{909E8E84-426E-40DD-AFC4-6F175D3DCCD1}">
                <a14:hiddenFill xmlns:a14="http://schemas.microsoft.com/office/drawing/2010/main" xmlns="">
                  <a:noFill/>
                </a14:hiddenFill>
              </a:ext>
            </a:extLst>
          </p:spPr>
        </p:cxnSp>
        <p:cxnSp>
          <p:nvCxnSpPr>
            <p:cNvPr id="49" name="AutoShape 32"/>
            <p:cNvCxnSpPr>
              <a:cxnSpLocks noChangeShapeType="1"/>
              <a:stCxn id="40" idx="0"/>
              <a:endCxn id="34" idx="5"/>
            </p:cNvCxnSpPr>
            <p:nvPr/>
          </p:nvCxnSpPr>
          <p:spPr bwMode="auto">
            <a:xfrm flipH="1" flipV="1">
              <a:off x="7842403" y="2553427"/>
              <a:ext cx="424007" cy="247010"/>
            </a:xfrm>
            <a:prstGeom prst="straightConnector1">
              <a:avLst/>
            </a:prstGeom>
            <a:noFill/>
            <a:ln w="25400">
              <a:solidFill>
                <a:srgbClr val="CC3300"/>
              </a:solidFill>
              <a:round/>
              <a:headEnd/>
              <a:tailEnd type="triangle" w="med" len="med"/>
            </a:ln>
            <a:extLst>
              <a:ext uri="{909E8E84-426E-40DD-AFC4-6F175D3DCCD1}">
                <a14:hiddenFill xmlns:a14="http://schemas.microsoft.com/office/drawing/2010/main" xmlns="">
                  <a:noFill/>
                </a14:hiddenFill>
              </a:ext>
            </a:extLst>
          </p:spPr>
        </p:cxnSp>
        <p:cxnSp>
          <p:nvCxnSpPr>
            <p:cNvPr id="50" name="AutoShape 33"/>
            <p:cNvCxnSpPr>
              <a:cxnSpLocks noChangeShapeType="1"/>
              <a:stCxn id="44" idx="2"/>
              <a:endCxn id="37" idx="7"/>
            </p:cNvCxnSpPr>
            <p:nvPr/>
          </p:nvCxnSpPr>
          <p:spPr bwMode="auto">
            <a:xfrm flipH="1">
              <a:off x="7496328" y="887414"/>
              <a:ext cx="403865" cy="335820"/>
            </a:xfrm>
            <a:prstGeom prst="straightConnector1">
              <a:avLst/>
            </a:prstGeom>
            <a:noFill/>
            <a:ln w="25400">
              <a:solidFill>
                <a:srgbClr val="CC3300"/>
              </a:solidFill>
              <a:round/>
              <a:headEnd/>
              <a:tailEnd type="triangle" w="med" len="med"/>
            </a:ln>
            <a:extLst>
              <a:ext uri="{909E8E84-426E-40DD-AFC4-6F175D3DCCD1}">
                <a14:hiddenFill xmlns:a14="http://schemas.microsoft.com/office/drawing/2010/main" xmlns="">
                  <a:noFill/>
                </a14:hiddenFill>
              </a:ext>
            </a:extLst>
          </p:spPr>
        </p:cxnSp>
        <p:cxnSp>
          <p:nvCxnSpPr>
            <p:cNvPr id="51" name="AutoShape 34"/>
            <p:cNvCxnSpPr>
              <a:cxnSpLocks noChangeShapeType="1"/>
              <a:stCxn id="41" idx="0"/>
              <a:endCxn id="35" idx="3"/>
            </p:cNvCxnSpPr>
            <p:nvPr/>
          </p:nvCxnSpPr>
          <p:spPr bwMode="auto">
            <a:xfrm flipV="1">
              <a:off x="6295231" y="2445480"/>
              <a:ext cx="218130" cy="283433"/>
            </a:xfrm>
            <a:prstGeom prst="straightConnector1">
              <a:avLst/>
            </a:prstGeom>
            <a:noFill/>
            <a:ln w="25400">
              <a:solidFill>
                <a:srgbClr val="CC3300"/>
              </a:solidFill>
              <a:round/>
              <a:headEnd/>
              <a:tailEnd type="triangle" w="med" len="med"/>
            </a:ln>
            <a:extLst>
              <a:ext uri="{909E8E84-426E-40DD-AFC4-6F175D3DCCD1}">
                <a14:hiddenFill xmlns:a14="http://schemas.microsoft.com/office/drawing/2010/main" xmlns="">
                  <a:noFill/>
                </a14:hiddenFill>
              </a:ext>
            </a:extLst>
          </p:spPr>
        </p:cxnSp>
        <p:cxnSp>
          <p:nvCxnSpPr>
            <p:cNvPr id="52" name="AutoShape 35"/>
            <p:cNvCxnSpPr>
              <a:cxnSpLocks noChangeShapeType="1"/>
              <a:stCxn id="46" idx="1"/>
            </p:cNvCxnSpPr>
            <p:nvPr/>
          </p:nvCxnSpPr>
          <p:spPr bwMode="auto">
            <a:xfrm flipH="1" flipV="1">
              <a:off x="2274891" y="3838575"/>
              <a:ext cx="306386" cy="134826"/>
            </a:xfrm>
            <a:prstGeom prst="straightConnector1">
              <a:avLst/>
            </a:prstGeom>
            <a:noFill/>
            <a:ln w="25400">
              <a:solidFill>
                <a:srgbClr val="CC3300"/>
              </a:solidFill>
              <a:round/>
              <a:headEnd/>
              <a:tailEnd type="triangle" w="med" len="med"/>
            </a:ln>
            <a:extLst>
              <a:ext uri="{909E8E84-426E-40DD-AFC4-6F175D3DCCD1}">
                <a14:hiddenFill xmlns:a14="http://schemas.microsoft.com/office/drawing/2010/main" xmlns="">
                  <a:noFill/>
                </a14:hiddenFill>
              </a:ext>
            </a:extLst>
          </p:spPr>
        </p:cxnSp>
        <p:cxnSp>
          <p:nvCxnSpPr>
            <p:cNvPr id="54" name="AutoShape 36"/>
            <p:cNvCxnSpPr>
              <a:cxnSpLocks noChangeShapeType="1"/>
            </p:cNvCxnSpPr>
            <p:nvPr/>
          </p:nvCxnSpPr>
          <p:spPr bwMode="auto">
            <a:xfrm flipH="1" flipV="1">
              <a:off x="2719382" y="739776"/>
              <a:ext cx="383771" cy="218218"/>
            </a:xfrm>
            <a:prstGeom prst="straightConnector1">
              <a:avLst/>
            </a:prstGeom>
            <a:noFill/>
            <a:ln w="25400">
              <a:solidFill>
                <a:srgbClr val="C00000"/>
              </a:solidFill>
              <a:round/>
              <a:headEnd/>
              <a:tailEnd type="triangle" w="med" len="med"/>
            </a:ln>
            <a:extLst>
              <a:ext uri="{909E8E84-426E-40DD-AFC4-6F175D3DCCD1}">
                <a14:hiddenFill xmlns:a14="http://schemas.microsoft.com/office/drawing/2010/main" xmlns="">
                  <a:noFill/>
                </a14:hiddenFill>
              </a:ext>
            </a:extLst>
          </p:spPr>
        </p:cxnSp>
        <p:cxnSp>
          <p:nvCxnSpPr>
            <p:cNvPr id="55" name="AutoShape 37"/>
            <p:cNvCxnSpPr>
              <a:cxnSpLocks noChangeShapeType="1"/>
              <a:stCxn id="47" idx="0"/>
              <a:endCxn id="59" idx="4"/>
            </p:cNvCxnSpPr>
            <p:nvPr/>
          </p:nvCxnSpPr>
          <p:spPr bwMode="auto">
            <a:xfrm flipH="1" flipV="1">
              <a:off x="1038227" y="1571626"/>
              <a:ext cx="205582" cy="690561"/>
            </a:xfrm>
            <a:prstGeom prst="straightConnector1">
              <a:avLst/>
            </a:prstGeom>
            <a:noFill/>
            <a:ln w="25400">
              <a:solidFill>
                <a:srgbClr val="CC3300"/>
              </a:solidFill>
              <a:round/>
              <a:headEnd/>
              <a:tailEnd type="triangle" w="med" len="med"/>
            </a:ln>
            <a:extLst>
              <a:ext uri="{909E8E84-426E-40DD-AFC4-6F175D3DCCD1}">
                <a14:hiddenFill xmlns:a14="http://schemas.microsoft.com/office/drawing/2010/main" xmlns="">
                  <a:noFill/>
                </a14:hiddenFill>
              </a:ext>
            </a:extLst>
          </p:spPr>
        </p:cxnSp>
        <p:sp>
          <p:nvSpPr>
            <p:cNvPr id="56" name="Oval 38">
              <a:hlinkClick r:id="rId5" action="ppaction://hlinkfile"/>
            </p:cNvPr>
            <p:cNvSpPr>
              <a:spLocks noChangeArrowheads="1"/>
            </p:cNvSpPr>
            <p:nvPr/>
          </p:nvSpPr>
          <p:spPr bwMode="auto">
            <a:xfrm>
              <a:off x="1906588" y="3508375"/>
              <a:ext cx="400050" cy="428625"/>
            </a:xfrm>
            <a:prstGeom prst="ellipse">
              <a:avLst/>
            </a:prstGeom>
            <a:solidFill>
              <a:srgbClr val="99FF99">
                <a:alpha val="59999"/>
              </a:srgbClr>
            </a:solidFill>
            <a:ln w="9525" algn="ctr">
              <a:solidFill>
                <a:schemeClr val="tx1"/>
              </a:solidFill>
              <a:round/>
              <a:headEnd/>
              <a:tailEnd/>
            </a:ln>
          </p:spPr>
          <p:txBody>
            <a:bodyPr wrap="none" anchor="ctr">
              <a:spAutoFit/>
            </a:bodyPr>
            <a:lstStyle/>
            <a:p>
              <a:endParaRPr lang="en-US">
                <a:latin typeface="Calibri" pitchFamily="34" charset="0"/>
              </a:endParaRPr>
            </a:p>
          </p:txBody>
        </p:sp>
        <p:sp>
          <p:nvSpPr>
            <p:cNvPr id="59" name="Oval 12">
              <a:hlinkClick r:id="rId5" action="ppaction://hlinkfile"/>
            </p:cNvPr>
            <p:cNvSpPr>
              <a:spLocks noChangeArrowheads="1"/>
            </p:cNvSpPr>
            <p:nvPr/>
          </p:nvSpPr>
          <p:spPr bwMode="auto">
            <a:xfrm>
              <a:off x="838200" y="1143000"/>
              <a:ext cx="400050" cy="428625"/>
            </a:xfrm>
            <a:prstGeom prst="ellipse">
              <a:avLst/>
            </a:prstGeom>
            <a:solidFill>
              <a:srgbClr val="7030A0">
                <a:alpha val="27058"/>
              </a:srgbClr>
            </a:solidFill>
            <a:ln w="9525" algn="ctr">
              <a:solidFill>
                <a:schemeClr val="tx1"/>
              </a:solidFill>
              <a:round/>
              <a:headEnd/>
              <a:tailEnd/>
            </a:ln>
          </p:spPr>
          <p:txBody>
            <a:bodyPr wrap="none" anchor="ctr">
              <a:spAutoFit/>
            </a:bodyPr>
            <a:lstStyle/>
            <a:p>
              <a:endParaRPr lang="en-US">
                <a:latin typeface="Calibri" pitchFamily="34" charset="0"/>
              </a:endParaRPr>
            </a:p>
          </p:txBody>
        </p:sp>
        <p:sp>
          <p:nvSpPr>
            <p:cNvPr id="43" name="AutoShape 26"/>
            <p:cNvSpPr>
              <a:spLocks noChangeArrowheads="1"/>
            </p:cNvSpPr>
            <p:nvPr/>
          </p:nvSpPr>
          <p:spPr bwMode="auto">
            <a:xfrm>
              <a:off x="3052182" y="764902"/>
              <a:ext cx="1143187" cy="327959"/>
            </a:xfrm>
            <a:prstGeom prst="flowChartAlternateProcess">
              <a:avLst/>
            </a:prstGeom>
            <a:solidFill>
              <a:schemeClr val="bg1"/>
            </a:solidFill>
            <a:ln w="9525" algn="ctr">
              <a:solidFill>
                <a:schemeClr val="tx1"/>
              </a:solidFill>
              <a:miter lim="800000"/>
              <a:headEnd/>
              <a:tailEnd/>
            </a:ln>
            <a:effectLst>
              <a:outerShdw dist="35921" dir="2700000" algn="ctr" rotWithShape="0">
                <a:schemeClr val="bg2"/>
              </a:outerShdw>
            </a:effectLst>
          </p:spPr>
          <p:txBody>
            <a:bodyPr wrap="none" lIns="45720" rIns="45720" anchor="ctr"/>
            <a:lstStyle/>
            <a:p>
              <a:pPr algn="ctr" fontAlgn="auto">
                <a:lnSpc>
                  <a:spcPct val="70000"/>
                </a:lnSpc>
                <a:spcBef>
                  <a:spcPts val="0"/>
                </a:spcBef>
                <a:spcAft>
                  <a:spcPts val="0"/>
                </a:spcAft>
                <a:defRPr/>
              </a:pPr>
              <a:r>
                <a:rPr lang="en-US" sz="700" b="1" dirty="0" err="1" smtClean="0">
                  <a:solidFill>
                    <a:srgbClr val="C00000"/>
                  </a:solidFill>
                  <a:latin typeface="Calibri" pitchFamily="34" charset="0"/>
                  <a:cs typeface="Calibri" pitchFamily="34" charset="0"/>
                </a:rPr>
                <a:t>Lethbridge</a:t>
              </a:r>
              <a:endParaRPr lang="en-US" sz="700" b="1" dirty="0">
                <a:solidFill>
                  <a:srgbClr val="C00000"/>
                </a:solidFill>
                <a:latin typeface="Calibri" pitchFamily="34" charset="0"/>
                <a:cs typeface="Calibri" pitchFamily="34" charset="0"/>
              </a:endParaRPr>
            </a:p>
          </p:txBody>
        </p:sp>
        <p:sp>
          <p:nvSpPr>
            <p:cNvPr id="40" name="AutoShape 24"/>
            <p:cNvSpPr>
              <a:spLocks noChangeArrowheads="1"/>
            </p:cNvSpPr>
            <p:nvPr/>
          </p:nvSpPr>
          <p:spPr bwMode="auto">
            <a:xfrm>
              <a:off x="7679572" y="2800437"/>
              <a:ext cx="1173672" cy="397785"/>
            </a:xfrm>
            <a:prstGeom prst="flowChartAlternateProcess">
              <a:avLst/>
            </a:prstGeom>
            <a:solidFill>
              <a:schemeClr val="bg1"/>
            </a:solidFill>
            <a:ln w="9525" algn="ctr">
              <a:solidFill>
                <a:schemeClr val="tx1"/>
              </a:solidFill>
              <a:miter lim="800000"/>
              <a:headEnd/>
              <a:tailEnd/>
            </a:ln>
            <a:effectLst>
              <a:outerShdw dist="35921" dir="2700000" algn="ctr" rotWithShape="0">
                <a:schemeClr val="bg2"/>
              </a:outerShdw>
            </a:effectLst>
          </p:spPr>
          <p:txBody>
            <a:bodyPr wrap="none" lIns="45720" rIns="45720" anchor="ctr">
              <a:spAutoFit/>
            </a:bodyPr>
            <a:lstStyle/>
            <a:p>
              <a:pPr algn="ctr" fontAlgn="auto">
                <a:lnSpc>
                  <a:spcPct val="70000"/>
                </a:lnSpc>
                <a:spcBef>
                  <a:spcPts val="0"/>
                </a:spcBef>
                <a:spcAft>
                  <a:spcPts val="0"/>
                </a:spcAft>
                <a:defRPr/>
              </a:pPr>
              <a:r>
                <a:rPr lang="en-US" sz="700" b="1" dirty="0" smtClean="0">
                  <a:solidFill>
                    <a:srgbClr val="CC3300"/>
                  </a:solidFill>
                  <a:latin typeface="Calibri" pitchFamily="34" charset="0"/>
                  <a:cs typeface="Calibri" pitchFamily="34" charset="0"/>
                </a:rPr>
                <a:t>Atlantic City</a:t>
              </a:r>
              <a:endParaRPr lang="en-US" sz="700" b="1" dirty="0">
                <a:solidFill>
                  <a:srgbClr val="CC3300"/>
                </a:solidFill>
                <a:latin typeface="Calibri" pitchFamily="34" charset="0"/>
                <a:cs typeface="Calibri" pitchFamily="34" charset="0"/>
              </a:endParaRPr>
            </a:p>
          </p:txBody>
        </p:sp>
      </p:grpSp>
      <p:sp>
        <p:nvSpPr>
          <p:cNvPr id="67" name="Oval 18"/>
          <p:cNvSpPr>
            <a:spLocks noChangeArrowheads="1"/>
          </p:cNvSpPr>
          <p:nvPr/>
        </p:nvSpPr>
        <p:spPr bwMode="auto">
          <a:xfrm>
            <a:off x="4876800" y="5517305"/>
            <a:ext cx="147807" cy="159900"/>
          </a:xfrm>
          <a:prstGeom prst="ellipse">
            <a:avLst/>
          </a:prstGeom>
          <a:solidFill>
            <a:srgbClr val="CC99FF">
              <a:alpha val="59999"/>
            </a:srgbClr>
          </a:solidFill>
          <a:ln w="9525" algn="ctr">
            <a:solidFill>
              <a:schemeClr val="tx1"/>
            </a:solidFill>
            <a:round/>
            <a:headEnd/>
            <a:tailEnd/>
          </a:ln>
        </p:spPr>
        <p:txBody>
          <a:bodyPr anchor="ctr">
            <a:spAutoFit/>
          </a:bodyPr>
          <a:lstStyle/>
          <a:p>
            <a:endParaRPr lang="en-US">
              <a:latin typeface="Calibri" pitchFamily="34" charset="0"/>
            </a:endParaRPr>
          </a:p>
        </p:txBody>
      </p:sp>
      <p:sp>
        <p:nvSpPr>
          <p:cNvPr id="68" name="Oval 19"/>
          <p:cNvSpPr>
            <a:spLocks noChangeArrowheads="1"/>
          </p:cNvSpPr>
          <p:nvPr/>
        </p:nvSpPr>
        <p:spPr bwMode="auto">
          <a:xfrm>
            <a:off x="4876800" y="5316761"/>
            <a:ext cx="147807" cy="159900"/>
          </a:xfrm>
          <a:prstGeom prst="ellipse">
            <a:avLst/>
          </a:prstGeom>
          <a:solidFill>
            <a:srgbClr val="99FF99">
              <a:alpha val="59999"/>
            </a:srgbClr>
          </a:solidFill>
          <a:ln w="9525" algn="ctr">
            <a:solidFill>
              <a:schemeClr val="tx1"/>
            </a:solidFill>
            <a:round/>
            <a:headEnd/>
            <a:tailEnd/>
          </a:ln>
        </p:spPr>
        <p:txBody>
          <a:bodyPr anchor="ctr">
            <a:spAutoFit/>
          </a:bodyPr>
          <a:lstStyle/>
          <a:p>
            <a:endParaRPr lang="en-US">
              <a:latin typeface="Calibri" pitchFamily="34" charset="0"/>
            </a:endParaRPr>
          </a:p>
        </p:txBody>
      </p:sp>
      <p:sp>
        <p:nvSpPr>
          <p:cNvPr id="69" name="Text Box 20"/>
          <p:cNvSpPr txBox="1">
            <a:spLocks noChangeArrowheads="1"/>
          </p:cNvSpPr>
          <p:nvPr/>
        </p:nvSpPr>
        <p:spPr bwMode="auto">
          <a:xfrm>
            <a:off x="5013857" y="5272419"/>
            <a:ext cx="6832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sz="2200">
                <a:solidFill>
                  <a:schemeClr val="bg1"/>
                </a:solidFill>
                <a:latin typeface="Times New Roman" pitchFamily="18" charset="0"/>
              </a:defRPr>
            </a:lvl1pPr>
            <a:lvl2pPr marL="742950" indent="-285750" eaLnBrk="0" hangingPunct="0">
              <a:defRPr sz="2200">
                <a:solidFill>
                  <a:schemeClr val="bg1"/>
                </a:solidFill>
                <a:latin typeface="Times New Roman" pitchFamily="18" charset="0"/>
              </a:defRPr>
            </a:lvl2pPr>
            <a:lvl3pPr marL="1143000" indent="-228600" eaLnBrk="0" hangingPunct="0">
              <a:defRPr sz="2200">
                <a:solidFill>
                  <a:schemeClr val="bg1"/>
                </a:solidFill>
                <a:latin typeface="Times New Roman" pitchFamily="18" charset="0"/>
              </a:defRPr>
            </a:lvl3pPr>
            <a:lvl4pPr marL="1600200" indent="-228600" eaLnBrk="0" hangingPunct="0">
              <a:defRPr sz="2200">
                <a:solidFill>
                  <a:schemeClr val="bg1"/>
                </a:solidFill>
                <a:latin typeface="Times New Roman" pitchFamily="18" charset="0"/>
              </a:defRPr>
            </a:lvl4pPr>
            <a:lvl5pPr marL="2057400" indent="-228600" eaLnBrk="0" hangingPunct="0">
              <a:defRPr sz="2200">
                <a:solidFill>
                  <a:schemeClr val="bg1"/>
                </a:solidFill>
                <a:latin typeface="Times New Roman" pitchFamily="18" charset="0"/>
              </a:defRPr>
            </a:lvl5pPr>
            <a:lvl6pPr marL="2514600" indent="-228600" eaLnBrk="0" fontAlgn="base" hangingPunct="0">
              <a:spcBef>
                <a:spcPct val="0"/>
              </a:spcBef>
              <a:spcAft>
                <a:spcPct val="0"/>
              </a:spcAft>
              <a:defRPr sz="2200">
                <a:solidFill>
                  <a:schemeClr val="bg1"/>
                </a:solidFill>
                <a:latin typeface="Times New Roman" pitchFamily="18" charset="0"/>
              </a:defRPr>
            </a:lvl6pPr>
            <a:lvl7pPr marL="2971800" indent="-228600" eaLnBrk="0" fontAlgn="base" hangingPunct="0">
              <a:spcBef>
                <a:spcPct val="0"/>
              </a:spcBef>
              <a:spcAft>
                <a:spcPct val="0"/>
              </a:spcAft>
              <a:defRPr sz="2200">
                <a:solidFill>
                  <a:schemeClr val="bg1"/>
                </a:solidFill>
                <a:latin typeface="Times New Roman" pitchFamily="18" charset="0"/>
              </a:defRPr>
            </a:lvl7pPr>
            <a:lvl8pPr marL="3429000" indent="-228600" eaLnBrk="0" fontAlgn="base" hangingPunct="0">
              <a:spcBef>
                <a:spcPct val="0"/>
              </a:spcBef>
              <a:spcAft>
                <a:spcPct val="0"/>
              </a:spcAft>
              <a:defRPr sz="2200">
                <a:solidFill>
                  <a:schemeClr val="bg1"/>
                </a:solidFill>
                <a:latin typeface="Times New Roman" pitchFamily="18" charset="0"/>
              </a:defRPr>
            </a:lvl8pPr>
            <a:lvl9pPr marL="3886200" indent="-228600" eaLnBrk="0" fontAlgn="base" hangingPunct="0">
              <a:spcBef>
                <a:spcPct val="0"/>
              </a:spcBef>
              <a:spcAft>
                <a:spcPct val="0"/>
              </a:spcAft>
              <a:defRPr sz="2200">
                <a:solidFill>
                  <a:schemeClr val="bg1"/>
                </a:solidFill>
                <a:latin typeface="Times New Roman" pitchFamily="18" charset="0"/>
              </a:defRPr>
            </a:lvl9pPr>
          </a:lstStyle>
          <a:p>
            <a:pPr eaLnBrk="1" hangingPunct="1"/>
            <a:r>
              <a:rPr lang="en-US" sz="800" dirty="0">
                <a:solidFill>
                  <a:schemeClr val="tx1">
                    <a:lumMod val="65000"/>
                    <a:lumOff val="35000"/>
                  </a:schemeClr>
                </a:solidFill>
                <a:latin typeface="Calibri" pitchFamily="34" charset="0"/>
              </a:rPr>
              <a:t>Operational</a:t>
            </a:r>
          </a:p>
        </p:txBody>
      </p:sp>
      <p:sp>
        <p:nvSpPr>
          <p:cNvPr id="71" name="Text Box 22"/>
          <p:cNvSpPr txBox="1">
            <a:spLocks noChangeArrowheads="1"/>
          </p:cNvSpPr>
          <p:nvPr/>
        </p:nvSpPr>
        <p:spPr bwMode="auto">
          <a:xfrm>
            <a:off x="5015200" y="5486400"/>
            <a:ext cx="52610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sz="2200">
                <a:solidFill>
                  <a:schemeClr val="bg1"/>
                </a:solidFill>
                <a:latin typeface="Times New Roman" pitchFamily="18" charset="0"/>
              </a:defRPr>
            </a:lvl1pPr>
            <a:lvl2pPr marL="742950" indent="-285750" eaLnBrk="0" hangingPunct="0">
              <a:defRPr sz="2200">
                <a:solidFill>
                  <a:schemeClr val="bg1"/>
                </a:solidFill>
                <a:latin typeface="Times New Roman" pitchFamily="18" charset="0"/>
              </a:defRPr>
            </a:lvl2pPr>
            <a:lvl3pPr marL="1143000" indent="-228600" eaLnBrk="0" hangingPunct="0">
              <a:defRPr sz="2200">
                <a:solidFill>
                  <a:schemeClr val="bg1"/>
                </a:solidFill>
                <a:latin typeface="Times New Roman" pitchFamily="18" charset="0"/>
              </a:defRPr>
            </a:lvl3pPr>
            <a:lvl4pPr marL="1600200" indent="-228600" eaLnBrk="0" hangingPunct="0">
              <a:defRPr sz="2200">
                <a:solidFill>
                  <a:schemeClr val="bg1"/>
                </a:solidFill>
                <a:latin typeface="Times New Roman" pitchFamily="18" charset="0"/>
              </a:defRPr>
            </a:lvl4pPr>
            <a:lvl5pPr marL="2057400" indent="-228600" eaLnBrk="0" hangingPunct="0">
              <a:defRPr sz="2200">
                <a:solidFill>
                  <a:schemeClr val="bg1"/>
                </a:solidFill>
                <a:latin typeface="Times New Roman" pitchFamily="18" charset="0"/>
              </a:defRPr>
            </a:lvl5pPr>
            <a:lvl6pPr marL="2514600" indent="-228600" eaLnBrk="0" fontAlgn="base" hangingPunct="0">
              <a:spcBef>
                <a:spcPct val="0"/>
              </a:spcBef>
              <a:spcAft>
                <a:spcPct val="0"/>
              </a:spcAft>
              <a:defRPr sz="2200">
                <a:solidFill>
                  <a:schemeClr val="bg1"/>
                </a:solidFill>
                <a:latin typeface="Times New Roman" pitchFamily="18" charset="0"/>
              </a:defRPr>
            </a:lvl6pPr>
            <a:lvl7pPr marL="2971800" indent="-228600" eaLnBrk="0" fontAlgn="base" hangingPunct="0">
              <a:spcBef>
                <a:spcPct val="0"/>
              </a:spcBef>
              <a:spcAft>
                <a:spcPct val="0"/>
              </a:spcAft>
              <a:defRPr sz="2200">
                <a:solidFill>
                  <a:schemeClr val="bg1"/>
                </a:solidFill>
                <a:latin typeface="Times New Roman" pitchFamily="18" charset="0"/>
              </a:defRPr>
            </a:lvl7pPr>
            <a:lvl8pPr marL="3429000" indent="-228600" eaLnBrk="0" fontAlgn="base" hangingPunct="0">
              <a:spcBef>
                <a:spcPct val="0"/>
              </a:spcBef>
              <a:spcAft>
                <a:spcPct val="0"/>
              </a:spcAft>
              <a:defRPr sz="2200">
                <a:solidFill>
                  <a:schemeClr val="bg1"/>
                </a:solidFill>
                <a:latin typeface="Times New Roman" pitchFamily="18" charset="0"/>
              </a:defRPr>
            </a:lvl8pPr>
            <a:lvl9pPr marL="3886200" indent="-228600" eaLnBrk="0" fontAlgn="base" hangingPunct="0">
              <a:spcBef>
                <a:spcPct val="0"/>
              </a:spcBef>
              <a:spcAft>
                <a:spcPct val="0"/>
              </a:spcAft>
              <a:defRPr sz="2200">
                <a:solidFill>
                  <a:schemeClr val="bg1"/>
                </a:solidFill>
                <a:latin typeface="Times New Roman" pitchFamily="18" charset="0"/>
              </a:defRPr>
            </a:lvl9pPr>
          </a:lstStyle>
          <a:p>
            <a:pPr eaLnBrk="1" hangingPunct="1"/>
            <a:r>
              <a:rPr lang="en-US" sz="800" dirty="0">
                <a:solidFill>
                  <a:schemeClr val="tx1">
                    <a:lumMod val="65000"/>
                    <a:lumOff val="35000"/>
                  </a:schemeClr>
                </a:solidFill>
                <a:latin typeface="Calibri" pitchFamily="34" charset="0"/>
              </a:rPr>
              <a:t>Planned</a:t>
            </a:r>
          </a:p>
        </p:txBody>
      </p:sp>
      <p:sp>
        <p:nvSpPr>
          <p:cNvPr id="61" name="Rektangel 76"/>
          <p:cNvSpPr>
            <a:spLocks noChangeArrowheads="1"/>
          </p:cNvSpPr>
          <p:nvPr/>
        </p:nvSpPr>
        <p:spPr bwMode="auto">
          <a:xfrm>
            <a:off x="674688" y="1896338"/>
            <a:ext cx="7720367" cy="3754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a:spcAft>
                <a:spcPts val="600"/>
              </a:spcAft>
            </a:pPr>
            <a:r>
              <a:rPr lang="en-US" sz="1100" b="1" noProof="1" smtClean="0">
                <a:solidFill>
                  <a:schemeClr val="tx1">
                    <a:lumMod val="65000"/>
                    <a:lumOff val="35000"/>
                  </a:schemeClr>
                </a:solidFill>
                <a:latin typeface="Calibri" pitchFamily="34" charset="0"/>
                <a:cs typeface="Calibri" pitchFamily="34" charset="0"/>
              </a:rPr>
              <a:t>AGHME Monitoring Procedures for US Operators</a:t>
            </a:r>
          </a:p>
          <a:p>
            <a:pPr marL="171450" indent="-171450" defTabSz="914400">
              <a:spcAft>
                <a:spcPts val="600"/>
              </a:spcAft>
              <a:buFont typeface="Arial" pitchFamily="34" charset="0"/>
              <a:buChar char="•"/>
            </a:pPr>
            <a:r>
              <a:rPr lang="en-US" sz="1100" noProof="1">
                <a:solidFill>
                  <a:schemeClr val="tx1">
                    <a:lumMod val="65000"/>
                    <a:lumOff val="35000"/>
                  </a:schemeClr>
                </a:solidFill>
                <a:latin typeface="Calibri" pitchFamily="34" charset="0"/>
                <a:cs typeface="Calibri" pitchFamily="34" charset="0"/>
              </a:rPr>
              <a:t>Ensure that the aircraft is in RVSM approved configuration. </a:t>
            </a:r>
          </a:p>
          <a:p>
            <a:pPr marL="171450" indent="-171450" defTabSz="914400">
              <a:spcAft>
                <a:spcPts val="600"/>
              </a:spcAft>
              <a:buFont typeface="Arial" pitchFamily="34" charset="0"/>
              <a:buChar char="•"/>
            </a:pPr>
            <a:r>
              <a:rPr lang="en-US" sz="1100" noProof="1">
                <a:solidFill>
                  <a:schemeClr val="tx1">
                    <a:lumMod val="65000"/>
                    <a:lumOff val="35000"/>
                  </a:schemeClr>
                </a:solidFill>
                <a:latin typeface="Calibri" pitchFamily="34" charset="0"/>
                <a:cs typeface="Calibri" pitchFamily="34" charset="0"/>
              </a:rPr>
              <a:t>Obtain acceptance of an RVSM monitoring plan from the relevant State RVSM approving official. </a:t>
            </a:r>
          </a:p>
          <a:p>
            <a:pPr marL="171450" indent="-171450" defTabSz="914400">
              <a:spcAft>
                <a:spcPts val="600"/>
              </a:spcAft>
              <a:buFont typeface="Arial" pitchFamily="34" charset="0"/>
              <a:buChar char="•"/>
            </a:pPr>
            <a:r>
              <a:rPr lang="en-US" sz="1100" noProof="1">
                <a:solidFill>
                  <a:schemeClr val="tx1">
                    <a:lumMod val="65000"/>
                    <a:lumOff val="35000"/>
                  </a:schemeClr>
                </a:solidFill>
                <a:latin typeface="Calibri" pitchFamily="34" charset="0"/>
                <a:cs typeface="Calibri" pitchFamily="34" charset="0"/>
              </a:rPr>
              <a:t>Complete the “US Operator Application For RVSM Monitoring” posted on this page. Email the form to naarmo@faa.gov with "AGHME Monitoring Application" and the aircraft registration number in the subject line or fax it to </a:t>
            </a:r>
            <a:r>
              <a:rPr lang="en-US" sz="1100" noProof="1" smtClean="0">
                <a:solidFill>
                  <a:schemeClr val="tx1">
                    <a:lumMod val="65000"/>
                    <a:lumOff val="35000"/>
                  </a:schemeClr>
                </a:solidFill>
                <a:latin typeface="Calibri" pitchFamily="34" charset="0"/>
                <a:cs typeface="Calibri" pitchFamily="34" charset="0"/>
              </a:rPr>
              <a:t>609-485-5078</a:t>
            </a:r>
            <a:endParaRPr lang="en-US" sz="1100" noProof="1">
              <a:solidFill>
                <a:schemeClr val="tx1">
                  <a:lumMod val="65000"/>
                  <a:lumOff val="35000"/>
                </a:schemeClr>
              </a:solidFill>
              <a:latin typeface="Calibri" pitchFamily="34" charset="0"/>
              <a:cs typeface="Calibri" pitchFamily="34" charset="0"/>
            </a:endParaRPr>
          </a:p>
          <a:p>
            <a:pPr marL="171450" indent="-171450" defTabSz="914400">
              <a:spcAft>
                <a:spcPts val="600"/>
              </a:spcAft>
              <a:buFont typeface="Arial" pitchFamily="34" charset="0"/>
              <a:buChar char="•"/>
            </a:pPr>
            <a:r>
              <a:rPr lang="en-US" sz="1100" noProof="1">
                <a:solidFill>
                  <a:schemeClr val="tx1">
                    <a:lumMod val="65000"/>
                    <a:lumOff val="35000"/>
                  </a:schemeClr>
                </a:solidFill>
                <a:latin typeface="Calibri" pitchFamily="34" charset="0"/>
                <a:cs typeface="Calibri" pitchFamily="34" charset="0"/>
              </a:rPr>
              <a:t>Choose an AGHME constellation for monitoring (see the “</a:t>
            </a:r>
            <a:r>
              <a:rPr lang="en-US" sz="1100" noProof="1" smtClean="0">
                <a:solidFill>
                  <a:schemeClr val="tx1">
                    <a:lumMod val="65000"/>
                    <a:lumOff val="35000"/>
                  </a:schemeClr>
                </a:solidFill>
                <a:latin typeface="Calibri" pitchFamily="34" charset="0"/>
                <a:cs typeface="Calibri" pitchFamily="34" charset="0"/>
              </a:rPr>
              <a:t>AGHME</a:t>
            </a:r>
            <a:br>
              <a:rPr lang="en-US" sz="1100" noProof="1" smtClean="0">
                <a:solidFill>
                  <a:schemeClr val="tx1">
                    <a:lumMod val="65000"/>
                    <a:lumOff val="35000"/>
                  </a:schemeClr>
                </a:solidFill>
                <a:latin typeface="Calibri" pitchFamily="34" charset="0"/>
                <a:cs typeface="Calibri" pitchFamily="34" charset="0"/>
              </a:rPr>
            </a:br>
            <a:r>
              <a:rPr lang="en-US" sz="1100" noProof="1" smtClean="0">
                <a:solidFill>
                  <a:schemeClr val="tx1">
                    <a:lumMod val="65000"/>
                    <a:lumOff val="35000"/>
                  </a:schemeClr>
                </a:solidFill>
                <a:latin typeface="Calibri" pitchFamily="34" charset="0"/>
                <a:cs typeface="Calibri" pitchFamily="34" charset="0"/>
              </a:rPr>
              <a:t>Locations</a:t>
            </a:r>
            <a:r>
              <a:rPr lang="en-US" sz="1100" noProof="1">
                <a:solidFill>
                  <a:schemeClr val="tx1">
                    <a:lumMod val="65000"/>
                    <a:lumOff val="35000"/>
                  </a:schemeClr>
                </a:solidFill>
                <a:latin typeface="Calibri" pitchFamily="34" charset="0"/>
                <a:cs typeface="Calibri" pitchFamily="34" charset="0"/>
              </a:rPr>
              <a:t>” section for choices). </a:t>
            </a:r>
          </a:p>
          <a:p>
            <a:pPr marL="171450" indent="-171450" defTabSz="914400">
              <a:spcAft>
                <a:spcPts val="600"/>
              </a:spcAft>
              <a:buFont typeface="Arial" pitchFamily="34" charset="0"/>
              <a:buChar char="•"/>
            </a:pPr>
            <a:r>
              <a:rPr lang="en-US" sz="1100" noProof="1">
                <a:solidFill>
                  <a:schemeClr val="tx1">
                    <a:lumMod val="65000"/>
                    <a:lumOff val="35000"/>
                  </a:schemeClr>
                </a:solidFill>
                <a:latin typeface="Calibri" pitchFamily="34" charset="0"/>
                <a:cs typeface="Calibri" pitchFamily="34" charset="0"/>
              </a:rPr>
              <a:t>Flight plan on a route through the AGHME coverage area, at a </a:t>
            </a:r>
            <a:r>
              <a:rPr lang="en-US" sz="1100" noProof="1" smtClean="0">
                <a:solidFill>
                  <a:schemeClr val="tx1">
                    <a:lumMod val="65000"/>
                    <a:lumOff val="35000"/>
                  </a:schemeClr>
                </a:solidFill>
                <a:latin typeface="Calibri" pitchFamily="34" charset="0"/>
                <a:cs typeface="Calibri" pitchFamily="34" charset="0"/>
              </a:rPr>
              <a:t/>
            </a:r>
            <a:br>
              <a:rPr lang="en-US" sz="1100" noProof="1" smtClean="0">
                <a:solidFill>
                  <a:schemeClr val="tx1">
                    <a:lumMod val="65000"/>
                    <a:lumOff val="35000"/>
                  </a:schemeClr>
                </a:solidFill>
                <a:latin typeface="Calibri" pitchFamily="34" charset="0"/>
                <a:cs typeface="Calibri" pitchFamily="34" charset="0"/>
              </a:rPr>
            </a:br>
            <a:r>
              <a:rPr lang="en-US" sz="1100" noProof="1" smtClean="0">
                <a:solidFill>
                  <a:schemeClr val="tx1">
                    <a:lumMod val="65000"/>
                    <a:lumOff val="35000"/>
                  </a:schemeClr>
                </a:solidFill>
                <a:latin typeface="Calibri" pitchFamily="34" charset="0"/>
                <a:cs typeface="Calibri" pitchFamily="34" charset="0"/>
              </a:rPr>
              <a:t>flight </a:t>
            </a:r>
            <a:r>
              <a:rPr lang="en-US" sz="1100" noProof="1">
                <a:solidFill>
                  <a:schemeClr val="tx1">
                    <a:lumMod val="65000"/>
                    <a:lumOff val="35000"/>
                  </a:schemeClr>
                </a:solidFill>
                <a:latin typeface="Calibri" pitchFamily="34" charset="0"/>
                <a:cs typeface="Calibri" pitchFamily="34" charset="0"/>
              </a:rPr>
              <a:t>level between 290 and 410, inclusive. There are no </a:t>
            </a:r>
            <a:r>
              <a:rPr lang="en-US" sz="1100" noProof="1" smtClean="0">
                <a:solidFill>
                  <a:schemeClr val="tx1">
                    <a:lumMod val="65000"/>
                    <a:lumOff val="35000"/>
                  </a:schemeClr>
                </a:solidFill>
                <a:latin typeface="Calibri" pitchFamily="34" charset="0"/>
                <a:cs typeface="Calibri" pitchFamily="34" charset="0"/>
              </a:rPr>
              <a:t/>
            </a:r>
            <a:br>
              <a:rPr lang="en-US" sz="1100" noProof="1" smtClean="0">
                <a:solidFill>
                  <a:schemeClr val="tx1">
                    <a:lumMod val="65000"/>
                    <a:lumOff val="35000"/>
                  </a:schemeClr>
                </a:solidFill>
                <a:latin typeface="Calibri" pitchFamily="34" charset="0"/>
                <a:cs typeface="Calibri" pitchFamily="34" charset="0"/>
              </a:rPr>
            </a:br>
            <a:r>
              <a:rPr lang="en-US" sz="1100" noProof="1" smtClean="0">
                <a:solidFill>
                  <a:schemeClr val="tx1">
                    <a:lumMod val="65000"/>
                    <a:lumOff val="35000"/>
                  </a:schemeClr>
                </a:solidFill>
                <a:latin typeface="Calibri" pitchFamily="34" charset="0"/>
                <a:cs typeface="Calibri" pitchFamily="34" charset="0"/>
              </a:rPr>
              <a:t>special </a:t>
            </a:r>
            <a:r>
              <a:rPr lang="en-US" sz="1100" noProof="1">
                <a:solidFill>
                  <a:schemeClr val="tx1">
                    <a:lumMod val="65000"/>
                    <a:lumOff val="35000"/>
                  </a:schemeClr>
                </a:solidFill>
                <a:latin typeface="Calibri" pitchFamily="34" charset="0"/>
                <a:cs typeface="Calibri" pitchFamily="34" charset="0"/>
              </a:rPr>
              <a:t>monitoring routings; do not ask ATC for any special </a:t>
            </a:r>
            <a:r>
              <a:rPr lang="en-US" sz="1100" noProof="1" smtClean="0">
                <a:solidFill>
                  <a:schemeClr val="tx1">
                    <a:lumMod val="65000"/>
                    <a:lumOff val="35000"/>
                  </a:schemeClr>
                </a:solidFill>
                <a:latin typeface="Calibri" pitchFamily="34" charset="0"/>
                <a:cs typeface="Calibri" pitchFamily="34" charset="0"/>
              </a:rPr>
              <a:t/>
            </a:r>
            <a:br>
              <a:rPr lang="en-US" sz="1100" noProof="1" smtClean="0">
                <a:solidFill>
                  <a:schemeClr val="tx1">
                    <a:lumMod val="65000"/>
                    <a:lumOff val="35000"/>
                  </a:schemeClr>
                </a:solidFill>
                <a:latin typeface="Calibri" pitchFamily="34" charset="0"/>
                <a:cs typeface="Calibri" pitchFamily="34" charset="0"/>
              </a:rPr>
            </a:br>
            <a:r>
              <a:rPr lang="en-US" sz="1100" noProof="1" smtClean="0">
                <a:solidFill>
                  <a:schemeClr val="tx1">
                    <a:lumMod val="65000"/>
                    <a:lumOff val="35000"/>
                  </a:schemeClr>
                </a:solidFill>
                <a:latin typeface="Calibri" pitchFamily="34" charset="0"/>
                <a:cs typeface="Calibri" pitchFamily="34" charset="0"/>
              </a:rPr>
              <a:t>treatment </a:t>
            </a:r>
            <a:r>
              <a:rPr lang="en-US" sz="1100" noProof="1">
                <a:solidFill>
                  <a:schemeClr val="tx1">
                    <a:lumMod val="65000"/>
                    <a:lumOff val="35000"/>
                  </a:schemeClr>
                </a:solidFill>
                <a:latin typeface="Calibri" pitchFamily="34" charset="0"/>
                <a:cs typeface="Calibri" pitchFamily="34" charset="0"/>
              </a:rPr>
              <a:t>to accommodate AGHME measurement. </a:t>
            </a:r>
          </a:p>
          <a:p>
            <a:pPr marL="171450" indent="-171450" defTabSz="914400">
              <a:spcAft>
                <a:spcPts val="600"/>
              </a:spcAft>
              <a:buFont typeface="Arial" pitchFamily="34" charset="0"/>
              <a:buChar char="•"/>
            </a:pPr>
            <a:r>
              <a:rPr lang="en-US" sz="1100" noProof="1">
                <a:solidFill>
                  <a:schemeClr val="tx1">
                    <a:lumMod val="65000"/>
                    <a:lumOff val="35000"/>
                  </a:schemeClr>
                </a:solidFill>
                <a:latin typeface="Calibri" pitchFamily="34" charset="0"/>
                <a:cs typeface="Calibri" pitchFamily="34" charset="0"/>
              </a:rPr>
              <a:t>Ensure that the flight plan provides for straight level-flight </a:t>
            </a:r>
            <a:r>
              <a:rPr lang="en-US" sz="1100" noProof="1" smtClean="0">
                <a:solidFill>
                  <a:schemeClr val="tx1">
                    <a:lumMod val="65000"/>
                    <a:lumOff val="35000"/>
                  </a:schemeClr>
                </a:solidFill>
                <a:latin typeface="Calibri" pitchFamily="34" charset="0"/>
                <a:cs typeface="Calibri" pitchFamily="34" charset="0"/>
              </a:rPr>
              <a:t/>
            </a:r>
            <a:br>
              <a:rPr lang="en-US" sz="1100" noProof="1" smtClean="0">
                <a:solidFill>
                  <a:schemeClr val="tx1">
                    <a:lumMod val="65000"/>
                    <a:lumOff val="35000"/>
                  </a:schemeClr>
                </a:solidFill>
                <a:latin typeface="Calibri" pitchFamily="34" charset="0"/>
                <a:cs typeface="Calibri" pitchFamily="34" charset="0"/>
              </a:rPr>
            </a:br>
            <a:r>
              <a:rPr lang="en-US" sz="1100" noProof="1" smtClean="0">
                <a:solidFill>
                  <a:schemeClr val="tx1">
                    <a:lumMod val="65000"/>
                    <a:lumOff val="35000"/>
                  </a:schemeClr>
                </a:solidFill>
                <a:latin typeface="Calibri" pitchFamily="34" charset="0"/>
                <a:cs typeface="Calibri" pitchFamily="34" charset="0"/>
              </a:rPr>
              <a:t>operation </a:t>
            </a:r>
            <a:r>
              <a:rPr lang="en-US" sz="1100" noProof="1">
                <a:solidFill>
                  <a:schemeClr val="tx1">
                    <a:lumMod val="65000"/>
                    <a:lumOff val="35000"/>
                  </a:schemeClr>
                </a:solidFill>
                <a:latin typeface="Calibri" pitchFamily="34" charset="0"/>
                <a:cs typeface="Calibri" pitchFamily="34" charset="0"/>
              </a:rPr>
              <a:t>through the AGHME coverage area. </a:t>
            </a:r>
          </a:p>
          <a:p>
            <a:pPr marL="171450" indent="-171450" defTabSz="914400">
              <a:spcAft>
                <a:spcPts val="600"/>
              </a:spcAft>
              <a:buFont typeface="Arial" pitchFamily="34" charset="0"/>
              <a:buChar char="•"/>
            </a:pPr>
            <a:r>
              <a:rPr lang="en-US" sz="1100" noProof="1">
                <a:solidFill>
                  <a:schemeClr val="tx1">
                    <a:lumMod val="65000"/>
                    <a:lumOff val="35000"/>
                  </a:schemeClr>
                </a:solidFill>
                <a:latin typeface="Calibri" pitchFamily="34" charset="0"/>
                <a:cs typeface="Calibri" pitchFamily="34" charset="0"/>
              </a:rPr>
              <a:t>Prior to departure, verify the status of appropriate AGHME </a:t>
            </a:r>
            <a:r>
              <a:rPr lang="en-US" sz="1100" noProof="1" smtClean="0">
                <a:solidFill>
                  <a:schemeClr val="tx1">
                    <a:lumMod val="65000"/>
                    <a:lumOff val="35000"/>
                  </a:schemeClr>
                </a:solidFill>
                <a:latin typeface="Calibri" pitchFamily="34" charset="0"/>
                <a:cs typeface="Calibri" pitchFamily="34" charset="0"/>
              </a:rPr>
              <a:t/>
            </a:r>
            <a:br>
              <a:rPr lang="en-US" sz="1100" noProof="1" smtClean="0">
                <a:solidFill>
                  <a:schemeClr val="tx1">
                    <a:lumMod val="65000"/>
                    <a:lumOff val="35000"/>
                  </a:schemeClr>
                </a:solidFill>
                <a:latin typeface="Calibri" pitchFamily="34" charset="0"/>
                <a:cs typeface="Calibri" pitchFamily="34" charset="0"/>
              </a:rPr>
            </a:br>
            <a:r>
              <a:rPr lang="en-US" sz="1100" noProof="1" smtClean="0">
                <a:solidFill>
                  <a:schemeClr val="tx1">
                    <a:lumMod val="65000"/>
                    <a:lumOff val="35000"/>
                  </a:schemeClr>
                </a:solidFill>
                <a:latin typeface="Calibri" pitchFamily="34" charset="0"/>
                <a:cs typeface="Calibri" pitchFamily="34" charset="0"/>
              </a:rPr>
              <a:t>monitoring </a:t>
            </a:r>
            <a:r>
              <a:rPr lang="en-US" sz="1100" noProof="1">
                <a:solidFill>
                  <a:schemeClr val="tx1">
                    <a:lumMod val="65000"/>
                    <a:lumOff val="35000"/>
                  </a:schemeClr>
                </a:solidFill>
                <a:latin typeface="Calibri" pitchFamily="34" charset="0"/>
                <a:cs typeface="Calibri" pitchFamily="34" charset="0"/>
              </a:rPr>
              <a:t>constellation on the “AGHME Locations” link </a:t>
            </a:r>
          </a:p>
          <a:p>
            <a:pPr marL="171450" indent="-171450" defTabSz="914400">
              <a:spcAft>
                <a:spcPts val="600"/>
              </a:spcAft>
              <a:buFont typeface="Arial" pitchFamily="34" charset="0"/>
              <a:buChar char="•"/>
            </a:pPr>
            <a:r>
              <a:rPr lang="en-US" sz="1100" noProof="1">
                <a:solidFill>
                  <a:schemeClr val="tx1">
                    <a:lumMod val="65000"/>
                    <a:lumOff val="35000"/>
                  </a:schemeClr>
                </a:solidFill>
                <a:latin typeface="Calibri" pitchFamily="34" charset="0"/>
                <a:cs typeface="Calibri" pitchFamily="34" charset="0"/>
              </a:rPr>
              <a:t>In flight, do not ask ATC for any special handling or treatment to </a:t>
            </a:r>
            <a:r>
              <a:rPr lang="en-US" sz="1100" noProof="1" smtClean="0">
                <a:solidFill>
                  <a:schemeClr val="tx1">
                    <a:lumMod val="65000"/>
                    <a:lumOff val="35000"/>
                  </a:schemeClr>
                </a:solidFill>
                <a:latin typeface="Calibri" pitchFamily="34" charset="0"/>
                <a:cs typeface="Calibri" pitchFamily="34" charset="0"/>
              </a:rPr>
              <a:t/>
            </a:r>
            <a:br>
              <a:rPr lang="en-US" sz="1100" noProof="1" smtClean="0">
                <a:solidFill>
                  <a:schemeClr val="tx1">
                    <a:lumMod val="65000"/>
                    <a:lumOff val="35000"/>
                  </a:schemeClr>
                </a:solidFill>
                <a:latin typeface="Calibri" pitchFamily="34" charset="0"/>
                <a:cs typeface="Calibri" pitchFamily="34" charset="0"/>
              </a:rPr>
            </a:br>
            <a:r>
              <a:rPr lang="en-US" sz="1100" noProof="1" smtClean="0">
                <a:solidFill>
                  <a:schemeClr val="tx1">
                    <a:lumMod val="65000"/>
                    <a:lumOff val="35000"/>
                  </a:schemeClr>
                </a:solidFill>
                <a:latin typeface="Calibri" pitchFamily="34" charset="0"/>
                <a:cs typeface="Calibri" pitchFamily="34" charset="0"/>
              </a:rPr>
              <a:t>accommodate the </a:t>
            </a:r>
            <a:r>
              <a:rPr lang="en-US" sz="1100" noProof="1">
                <a:solidFill>
                  <a:schemeClr val="tx1">
                    <a:lumMod val="65000"/>
                    <a:lumOff val="35000"/>
                  </a:schemeClr>
                </a:solidFill>
                <a:latin typeface="Calibri" pitchFamily="34" charset="0"/>
                <a:cs typeface="Calibri" pitchFamily="34" charset="0"/>
              </a:rPr>
              <a:t>flight for AGHME monitoring purposes. </a:t>
            </a:r>
            <a:r>
              <a:rPr lang="en-US" sz="1100" noProof="1" smtClean="0">
                <a:solidFill>
                  <a:schemeClr val="tx1">
                    <a:lumMod val="65000"/>
                    <a:lumOff val="35000"/>
                  </a:schemeClr>
                </a:solidFill>
                <a:latin typeface="Calibri" pitchFamily="34" charset="0"/>
                <a:cs typeface="Calibri" pitchFamily="34" charset="0"/>
              </a:rPr>
              <a:t/>
            </a:r>
            <a:br>
              <a:rPr lang="en-US" sz="1100" noProof="1" smtClean="0">
                <a:solidFill>
                  <a:schemeClr val="tx1">
                    <a:lumMod val="65000"/>
                    <a:lumOff val="35000"/>
                  </a:schemeClr>
                </a:solidFill>
                <a:latin typeface="Calibri" pitchFamily="34" charset="0"/>
                <a:cs typeface="Calibri" pitchFamily="34" charset="0"/>
              </a:rPr>
            </a:br>
            <a:r>
              <a:rPr lang="en-US" sz="1100" noProof="1" smtClean="0">
                <a:solidFill>
                  <a:schemeClr val="tx1">
                    <a:lumMod val="65000"/>
                    <a:lumOff val="35000"/>
                  </a:schemeClr>
                </a:solidFill>
                <a:latin typeface="Calibri" pitchFamily="34" charset="0"/>
                <a:cs typeface="Calibri" pitchFamily="34" charset="0"/>
              </a:rPr>
              <a:t>AGHME </a:t>
            </a:r>
            <a:r>
              <a:rPr lang="en-US" sz="1100" noProof="1">
                <a:solidFill>
                  <a:schemeClr val="tx1">
                    <a:lumMod val="65000"/>
                    <a:lumOff val="35000"/>
                  </a:schemeClr>
                </a:solidFill>
                <a:latin typeface="Calibri" pitchFamily="34" charset="0"/>
                <a:cs typeface="Calibri" pitchFamily="34" charset="0"/>
              </a:rPr>
              <a:t>monitoring is not an ATC responsibility.</a:t>
            </a:r>
          </a:p>
        </p:txBody>
      </p:sp>
      <p:pic>
        <p:nvPicPr>
          <p:cNvPr id="58" name="~PP2141.WAV">
            <a:hlinkClick r:id="" action="ppaction://media"/>
          </p:cNvPr>
          <p:cNvPicPr>
            <a:picLocks noRot="1" noChangeAspect="1"/>
          </p:cNvPicPr>
          <p:nvPr>
            <a:wavAudioFile r:embed="rId1" name="~PP2141.WAV"/>
          </p:nvPr>
        </p:nvPicPr>
        <p:blipFill>
          <a:blip r:embed="rId6"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3345061669"/>
      </p:ext>
    </p:extLst>
  </p:cSld>
  <p:clrMapOvr>
    <a:masterClrMapping/>
  </p:clrMapOvr>
  <p:transition advTm="38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p:cNvGrpSpPr/>
          <p:nvPr/>
        </p:nvGrpSpPr>
        <p:grpSpPr>
          <a:xfrm>
            <a:off x="7848600" y="1106424"/>
            <a:ext cx="1066800" cy="457200"/>
            <a:chOff x="4648200" y="1258824"/>
            <a:chExt cx="1066800" cy="457200"/>
          </a:xfrm>
        </p:grpSpPr>
        <p:sp>
          <p:nvSpPr>
            <p:cNvPr id="106" name="Round Same Side Corner Rectangle 105"/>
            <p:cNvSpPr/>
            <p:nvPr/>
          </p:nvSpPr>
          <p:spPr bwMode="auto">
            <a:xfrm>
              <a:off x="4648200" y="1258824"/>
              <a:ext cx="1066800" cy="457200"/>
            </a:xfrm>
            <a:prstGeom prst="round2SameRect">
              <a:avLst/>
            </a:prstGeom>
            <a:gradFill>
              <a:gsLst>
                <a:gs pos="99000">
                  <a:srgbClr val="D0E0F4">
                    <a:alpha val="60000"/>
                  </a:srgbClr>
                </a:gs>
                <a:gs pos="63000">
                  <a:srgbClr val="558ED5"/>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7" name="TextBox 17"/>
            <p:cNvSpPr txBox="1">
              <a:spLocks noChangeArrowheads="1"/>
            </p:cNvSpPr>
            <p:nvPr/>
          </p:nvSpPr>
          <p:spPr bwMode="auto">
            <a:xfrm>
              <a:off x="4715256" y="1277112"/>
              <a:ext cx="95880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Other HMU Procedures</a:t>
              </a:r>
              <a:endParaRPr lang="en-US" sz="1100" dirty="0">
                <a:solidFill>
                  <a:srgbClr val="FFFFFF"/>
                </a:solidFill>
              </a:endParaRPr>
            </a:p>
          </p:txBody>
        </p:sp>
      </p:grpSp>
      <p:grpSp>
        <p:nvGrpSpPr>
          <p:cNvPr id="102" name="Group 101"/>
          <p:cNvGrpSpPr/>
          <p:nvPr/>
        </p:nvGrpSpPr>
        <p:grpSpPr>
          <a:xfrm>
            <a:off x="6781800" y="1106424"/>
            <a:ext cx="1066800" cy="457200"/>
            <a:chOff x="4648200" y="1258824"/>
            <a:chExt cx="1066800" cy="457200"/>
          </a:xfrm>
        </p:grpSpPr>
        <p:sp>
          <p:nvSpPr>
            <p:cNvPr id="103" name="Round Same Side Corner Rectangle 102"/>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4" name="TextBox 17"/>
            <p:cNvSpPr txBox="1">
              <a:spLocks noChangeArrowheads="1"/>
            </p:cNvSpPr>
            <p:nvPr/>
          </p:nvSpPr>
          <p:spPr bwMode="auto">
            <a:xfrm>
              <a:off x="4715256" y="1277112"/>
              <a:ext cx="95880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AGHME Procedures</a:t>
              </a:r>
              <a:endParaRPr lang="en-US" sz="1100" dirty="0">
                <a:solidFill>
                  <a:srgbClr val="FFFFFF"/>
                </a:solidFill>
              </a:endParaRPr>
            </a:p>
          </p:txBody>
        </p:sp>
      </p:grpSp>
      <p:grpSp>
        <p:nvGrpSpPr>
          <p:cNvPr id="99" name="Group 98"/>
          <p:cNvGrpSpPr/>
          <p:nvPr/>
        </p:nvGrpSpPr>
        <p:grpSpPr>
          <a:xfrm>
            <a:off x="5715000" y="1106424"/>
            <a:ext cx="1066800" cy="457200"/>
            <a:chOff x="4648200" y="1258824"/>
            <a:chExt cx="1066800" cy="457200"/>
          </a:xfrm>
        </p:grpSpPr>
        <p:sp>
          <p:nvSpPr>
            <p:cNvPr id="100" name="Round Same Side Corner Rectangle 99"/>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01" name="TextBox 17"/>
            <p:cNvSpPr txBox="1">
              <a:spLocks noChangeArrowheads="1"/>
            </p:cNvSpPr>
            <p:nvPr/>
          </p:nvSpPr>
          <p:spPr bwMode="auto">
            <a:xfrm>
              <a:off x="4715256" y="1277112"/>
              <a:ext cx="999744"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GMU </a:t>
              </a:r>
            </a:p>
            <a:p>
              <a:pPr algn="ctr">
                <a:lnSpc>
                  <a:spcPts val="900"/>
                </a:lnSpc>
              </a:pPr>
              <a:r>
                <a:rPr lang="en-US" sz="1100" dirty="0" smtClean="0">
                  <a:solidFill>
                    <a:srgbClr val="FFFFFF"/>
                  </a:solidFill>
                </a:rPr>
                <a:t>Procedures</a:t>
              </a:r>
              <a:endParaRPr lang="en-US" sz="1100" dirty="0">
                <a:solidFill>
                  <a:srgbClr val="FFFFFF"/>
                </a:solidFill>
              </a:endParaRPr>
            </a:p>
          </p:txBody>
        </p:sp>
      </p:grpSp>
      <p:grpSp>
        <p:nvGrpSpPr>
          <p:cNvPr id="98" name="Group 97"/>
          <p:cNvGrpSpPr/>
          <p:nvPr/>
        </p:nvGrpSpPr>
        <p:grpSpPr>
          <a:xfrm>
            <a:off x="4648200" y="1106424"/>
            <a:ext cx="1066800" cy="457200"/>
            <a:chOff x="4648200" y="1258824"/>
            <a:chExt cx="1066800" cy="457200"/>
          </a:xfrm>
        </p:grpSpPr>
        <p:sp>
          <p:nvSpPr>
            <p:cNvPr id="96" name="Round Same Side Corner Rectangle 95"/>
            <p:cNvSpPr/>
            <p:nvPr/>
          </p:nvSpPr>
          <p:spPr bwMode="auto">
            <a:xfrm>
              <a:off x="4648200" y="12588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7" name="TextBox 17"/>
            <p:cNvSpPr txBox="1">
              <a:spLocks noChangeArrowheads="1"/>
            </p:cNvSpPr>
            <p:nvPr/>
          </p:nvSpPr>
          <p:spPr bwMode="auto">
            <a:xfrm>
              <a:off x="4715256" y="12771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Monitoring Process</a:t>
              </a:r>
              <a:endParaRPr lang="en-US" sz="1100" dirty="0">
                <a:solidFill>
                  <a:srgbClr val="FFFFFF"/>
                </a:solidFill>
              </a:endParaRPr>
            </a:p>
          </p:txBody>
        </p:sp>
      </p:grpSp>
      <p:sp>
        <p:nvSpPr>
          <p:cNvPr id="94" name="Round Same Side Corner Rectangle 93"/>
          <p:cNvSpPr/>
          <p:nvPr/>
        </p:nvSpPr>
        <p:spPr bwMode="auto">
          <a:xfrm>
            <a:off x="3581400" y="11064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5" name="TextBox 17"/>
          <p:cNvSpPr txBox="1">
            <a:spLocks noChangeArrowheads="1"/>
          </p:cNvSpPr>
          <p:nvPr/>
        </p:nvSpPr>
        <p:spPr bwMode="auto">
          <a:xfrm>
            <a:off x="36484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RMA Information</a:t>
            </a:r>
            <a:endParaRPr lang="en-US" sz="1100" dirty="0">
              <a:solidFill>
                <a:srgbClr val="FFFFFF"/>
              </a:solidFill>
            </a:endParaRPr>
          </a:p>
        </p:txBody>
      </p:sp>
      <p:sp>
        <p:nvSpPr>
          <p:cNvPr id="92" name="Round Same Side Corner Rectangle 91"/>
          <p:cNvSpPr/>
          <p:nvPr/>
        </p:nvSpPr>
        <p:spPr bwMode="auto">
          <a:xfrm>
            <a:off x="2514600" y="1106424"/>
            <a:ext cx="1066800" cy="457200"/>
          </a:xfrm>
          <a:prstGeom prst="round2SameRect">
            <a:avLst/>
          </a:prstGeom>
          <a:gradFill>
            <a:gsLst>
              <a:gs pos="99000">
                <a:srgbClr val="C6D9F1">
                  <a:alpha val="60000"/>
                </a:srgbClr>
              </a:gs>
              <a:gs pos="60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3" name="TextBox 17"/>
          <p:cNvSpPr txBox="1">
            <a:spLocks noChangeArrowheads="1"/>
          </p:cNvSpPr>
          <p:nvPr/>
        </p:nvSpPr>
        <p:spPr bwMode="auto">
          <a:xfrm>
            <a:off x="25816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Useful Web Links</a:t>
            </a:r>
            <a:endParaRPr lang="en-US" sz="1100" dirty="0">
              <a:solidFill>
                <a:srgbClr val="FFFFFF"/>
              </a:solidFill>
            </a:endParaRPr>
          </a:p>
        </p:txBody>
      </p:sp>
      <p:sp>
        <p:nvSpPr>
          <p:cNvPr id="2" name="Title 1"/>
          <p:cNvSpPr>
            <a:spLocks noGrp="1"/>
          </p:cNvSpPr>
          <p:nvPr>
            <p:ph type="title"/>
          </p:nvPr>
        </p:nvSpPr>
        <p:spPr/>
        <p:txBody>
          <a:bodyPr/>
          <a:lstStyle/>
          <a:p>
            <a:r>
              <a:rPr lang="en-US" sz="3200" dirty="0" smtClean="0"/>
              <a:t>General Information</a:t>
            </a:r>
            <a:endParaRPr lang="en-US" sz="3200" dirty="0"/>
          </a:p>
        </p:txBody>
      </p:sp>
      <p:sp>
        <p:nvSpPr>
          <p:cNvPr id="42" name="Round Same Side Corner Rectangle 41"/>
          <p:cNvSpPr/>
          <p:nvPr/>
        </p:nvSpPr>
        <p:spPr bwMode="auto">
          <a:xfrm>
            <a:off x="1447800" y="1108938"/>
            <a:ext cx="1066800" cy="457200"/>
          </a:xfrm>
          <a:prstGeom prst="round2SameRect">
            <a:avLst/>
          </a:prstGeom>
          <a:gradFill>
            <a:gsLst>
              <a:gs pos="100000">
                <a:srgbClr val="C6D9F1">
                  <a:alpha val="60000"/>
                </a:srgbClr>
              </a:gs>
              <a:gs pos="63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3" name="TextBox 17"/>
          <p:cNvSpPr txBox="1">
            <a:spLocks noChangeArrowheads="1"/>
          </p:cNvSpPr>
          <p:nvPr/>
        </p:nvSpPr>
        <p:spPr bwMode="auto">
          <a:xfrm>
            <a:off x="1514856" y="1124712"/>
            <a:ext cx="958800" cy="33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lnSpc>
                <a:spcPts val="900"/>
              </a:lnSpc>
            </a:pPr>
            <a:r>
              <a:rPr lang="en-US" sz="1100" dirty="0" smtClean="0">
                <a:solidFill>
                  <a:srgbClr val="FFFFFF"/>
                </a:solidFill>
              </a:rPr>
              <a:t>Points of Contact</a:t>
            </a:r>
            <a:endParaRPr lang="en-US" sz="1100" dirty="0">
              <a:solidFill>
                <a:srgbClr val="FFFFFF"/>
              </a:solidFill>
            </a:endParaRPr>
          </a:p>
        </p:txBody>
      </p:sp>
      <p:grpSp>
        <p:nvGrpSpPr>
          <p:cNvPr id="88" name="Group 87"/>
          <p:cNvGrpSpPr/>
          <p:nvPr/>
        </p:nvGrpSpPr>
        <p:grpSpPr>
          <a:xfrm>
            <a:off x="381000" y="1106424"/>
            <a:ext cx="1066800" cy="457200"/>
            <a:chOff x="1752600" y="1108938"/>
            <a:chExt cx="1066800" cy="457200"/>
          </a:xfrm>
        </p:grpSpPr>
        <p:sp>
          <p:nvSpPr>
            <p:cNvPr id="89" name="Round Same Side Corner Rectangle 88"/>
            <p:cNvSpPr/>
            <p:nvPr/>
          </p:nvSpPr>
          <p:spPr bwMode="auto">
            <a:xfrm>
              <a:off x="1752600" y="1108938"/>
              <a:ext cx="1066800" cy="457200"/>
            </a:xfrm>
            <a:prstGeom prst="round2SameRect">
              <a:avLst/>
            </a:prstGeom>
            <a:gradFill>
              <a:gsLst>
                <a:gs pos="100000">
                  <a:srgbClr val="C6D9F1"/>
                </a:gs>
                <a:gs pos="63000">
                  <a:srgbClr val="002060"/>
                </a:gs>
              </a:gsLs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91" name="TextBox 17"/>
            <p:cNvSpPr txBox="1">
              <a:spLocks noChangeArrowheads="1"/>
            </p:cNvSpPr>
            <p:nvPr/>
          </p:nvSpPr>
          <p:spPr bwMode="auto">
            <a:xfrm>
              <a:off x="1819656" y="1145514"/>
              <a:ext cx="958800" cy="261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Calibri"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Calibri"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Calibri"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Calibri" pitchFamily="34" charset="0"/>
                  <a:ea typeface="ＭＳ Ｐゴシック" pitchFamily="34" charset="-128"/>
                </a:defRPr>
              </a:lvl9pPr>
            </a:lstStyle>
            <a:p>
              <a:pPr algn="ctr"/>
              <a:r>
                <a:rPr lang="en-US" sz="1100" dirty="0" smtClean="0">
                  <a:solidFill>
                    <a:srgbClr val="FFFFFF"/>
                  </a:solidFill>
                </a:rPr>
                <a:t>References</a:t>
              </a:r>
              <a:endParaRPr lang="en-US" sz="1100" dirty="0">
                <a:solidFill>
                  <a:srgbClr val="FFFFFF"/>
                </a:solidFill>
              </a:endParaRPr>
            </a:p>
          </p:txBody>
        </p:sp>
      </p:grpSp>
      <p:sp>
        <p:nvSpPr>
          <p:cNvPr id="57" name="Rounded Rectangle 56"/>
          <p:cNvSpPr/>
          <p:nvPr/>
        </p:nvSpPr>
        <p:spPr bwMode="auto">
          <a:xfrm>
            <a:off x="228600" y="1413738"/>
            <a:ext cx="8723432" cy="4494213"/>
          </a:xfrm>
          <a:prstGeom prst="roundRect">
            <a:avLst>
              <a:gd name="adj" fmla="val 3108"/>
            </a:avLst>
          </a:prstGeom>
          <a:gradFill>
            <a:gsLst>
              <a:gs pos="0">
                <a:srgbClr val="3F80CD"/>
              </a:gs>
              <a:gs pos="100000">
                <a:srgbClr val="558ED5"/>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8" name="Rounded Rectangle 57"/>
          <p:cNvSpPr/>
          <p:nvPr/>
        </p:nvSpPr>
        <p:spPr bwMode="auto">
          <a:xfrm>
            <a:off x="261308" y="1566045"/>
            <a:ext cx="8654092" cy="4296927"/>
          </a:xfrm>
          <a:prstGeom prst="roundRect">
            <a:avLst>
              <a:gd name="adj" fmla="val 2632"/>
            </a:avLst>
          </a:prstGeom>
          <a:solidFill>
            <a:schemeClr val="bg1"/>
          </a:solidFill>
          <a:ln>
            <a:noFill/>
          </a:ln>
          <a:effectLst>
            <a:innerShdw blurRad="635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61" name="Rektangel 76"/>
          <p:cNvSpPr>
            <a:spLocks noChangeArrowheads="1"/>
          </p:cNvSpPr>
          <p:nvPr/>
        </p:nvSpPr>
        <p:spPr bwMode="auto">
          <a:xfrm>
            <a:off x="674689" y="1896338"/>
            <a:ext cx="5878512" cy="1923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a:spcAft>
                <a:spcPts val="600"/>
              </a:spcAft>
            </a:pPr>
            <a:r>
              <a:rPr lang="en-US" sz="1300" b="1" noProof="1" smtClean="0">
                <a:solidFill>
                  <a:schemeClr val="tx1">
                    <a:lumMod val="65000"/>
                    <a:lumOff val="35000"/>
                  </a:schemeClr>
                </a:solidFill>
                <a:latin typeface="Calibri" pitchFamily="34" charset="0"/>
                <a:cs typeface="Calibri" pitchFamily="34" charset="0"/>
              </a:rPr>
              <a:t>Other HMU Procedures</a:t>
            </a:r>
            <a:endParaRPr lang="en-US" sz="1300" b="1" noProof="1">
              <a:solidFill>
                <a:schemeClr val="tx1">
                  <a:lumMod val="65000"/>
                  <a:lumOff val="35000"/>
                </a:schemeClr>
              </a:solidFill>
              <a:latin typeface="Calibri" pitchFamily="34" charset="0"/>
              <a:cs typeface="Calibri" pitchFamily="34" charset="0"/>
            </a:endParaRPr>
          </a:p>
          <a:p>
            <a:pPr marL="171450" indent="-171450" defTabSz="914400">
              <a:spcAft>
                <a:spcPts val="600"/>
              </a:spcAft>
              <a:buFont typeface="Arial" pitchFamily="34" charset="0"/>
              <a:buChar char="•"/>
            </a:pPr>
            <a:r>
              <a:rPr lang="en-US" sz="1300" b="1" noProof="1">
                <a:solidFill>
                  <a:srgbClr val="0070C0"/>
                </a:solidFill>
                <a:latin typeface="Calibri" pitchFamily="34" charset="0"/>
                <a:cs typeface="Calibri" pitchFamily="34" charset="0"/>
              </a:rPr>
              <a:t>For Procedures on how to use HMU’s in Europe contact:  </a:t>
            </a:r>
            <a:r>
              <a:rPr lang="en-US" sz="1300" b="1" noProof="1" smtClean="0">
                <a:solidFill>
                  <a:srgbClr val="0070C0"/>
                </a:solidFill>
                <a:latin typeface="Calibri" pitchFamily="34" charset="0"/>
                <a:cs typeface="Calibri" pitchFamily="34" charset="0"/>
              </a:rPr>
              <a:t>EUROCONTROL</a:t>
            </a:r>
            <a:br>
              <a:rPr lang="en-US" sz="1300" b="1" noProof="1" smtClean="0">
                <a:solidFill>
                  <a:srgbClr val="0070C0"/>
                </a:solidFill>
                <a:latin typeface="Calibri" pitchFamily="34" charset="0"/>
                <a:cs typeface="Calibri" pitchFamily="34" charset="0"/>
              </a:rPr>
            </a:br>
            <a:r>
              <a:rPr lang="en-US" sz="1300" noProof="1" smtClean="0">
                <a:solidFill>
                  <a:schemeClr val="tx1">
                    <a:lumMod val="65000"/>
                    <a:lumOff val="35000"/>
                  </a:schemeClr>
                </a:solidFill>
                <a:latin typeface="Calibri" pitchFamily="34" charset="0"/>
                <a:cs typeface="Calibri" pitchFamily="34" charset="0"/>
              </a:rPr>
              <a:t>http</a:t>
            </a:r>
            <a:r>
              <a:rPr lang="en-US" sz="1300" noProof="1">
                <a:solidFill>
                  <a:schemeClr val="tx1">
                    <a:lumMod val="65000"/>
                    <a:lumOff val="35000"/>
                  </a:schemeClr>
                </a:solidFill>
                <a:latin typeface="Calibri" pitchFamily="34" charset="0"/>
                <a:cs typeface="Calibri" pitchFamily="34" charset="0"/>
              </a:rPr>
              <a:t>://www.ecacnav.com/RVSM </a:t>
            </a:r>
          </a:p>
          <a:p>
            <a:pPr marL="171450" indent="-171450" defTabSz="914400">
              <a:spcAft>
                <a:spcPts val="600"/>
              </a:spcAft>
              <a:buFont typeface="Arial" pitchFamily="34" charset="0"/>
              <a:buChar char="•"/>
            </a:pPr>
            <a:r>
              <a:rPr lang="en-US" sz="1300" b="1" noProof="1">
                <a:solidFill>
                  <a:srgbClr val="0070C0"/>
                </a:solidFill>
                <a:latin typeface="Calibri" pitchFamily="34" charset="0"/>
                <a:cs typeface="Calibri" pitchFamily="34" charset="0"/>
              </a:rPr>
              <a:t>For Procedures on how to use the HMU in Strumble contact:  NAT Central Monitoring </a:t>
            </a:r>
            <a:r>
              <a:rPr lang="en-US" sz="1300" b="1" noProof="1" smtClean="0">
                <a:solidFill>
                  <a:srgbClr val="0070C0"/>
                </a:solidFill>
                <a:latin typeface="Calibri" pitchFamily="34" charset="0"/>
                <a:cs typeface="Calibri" pitchFamily="34" charset="0"/>
              </a:rPr>
              <a:t>Agency</a:t>
            </a:r>
            <a:br>
              <a:rPr lang="en-US" sz="1300" b="1" noProof="1" smtClean="0">
                <a:solidFill>
                  <a:srgbClr val="0070C0"/>
                </a:solidFill>
                <a:latin typeface="Calibri" pitchFamily="34" charset="0"/>
                <a:cs typeface="Calibri" pitchFamily="34" charset="0"/>
              </a:rPr>
            </a:br>
            <a:r>
              <a:rPr lang="en-US" sz="1300" noProof="1" smtClean="0">
                <a:solidFill>
                  <a:schemeClr val="tx1">
                    <a:lumMod val="65000"/>
                    <a:lumOff val="35000"/>
                  </a:schemeClr>
                </a:solidFill>
                <a:latin typeface="Calibri" pitchFamily="34" charset="0"/>
                <a:cs typeface="Calibri" pitchFamily="34" charset="0"/>
              </a:rPr>
              <a:t>Via </a:t>
            </a:r>
            <a:r>
              <a:rPr lang="en-US" sz="1300" noProof="1">
                <a:solidFill>
                  <a:schemeClr val="tx1">
                    <a:lumMod val="65000"/>
                    <a:lumOff val="35000"/>
                  </a:schemeClr>
                </a:solidFill>
                <a:latin typeface="Calibri" pitchFamily="34" charset="0"/>
                <a:cs typeface="Calibri" pitchFamily="34" charset="0"/>
              </a:rPr>
              <a:t>email at </a:t>
            </a:r>
            <a:r>
              <a:rPr lang="en-US" sz="1300" noProof="1" smtClean="0">
                <a:solidFill>
                  <a:schemeClr val="tx1">
                    <a:lumMod val="65000"/>
                    <a:lumOff val="35000"/>
                  </a:schemeClr>
                </a:solidFill>
                <a:latin typeface="Calibri" pitchFamily="34" charset="0"/>
                <a:cs typeface="Calibri" pitchFamily="34" charset="0"/>
              </a:rPr>
              <a:t>natcma@nats.co.uk</a:t>
            </a:r>
            <a:endParaRPr lang="en-US" sz="1300" noProof="1">
              <a:solidFill>
                <a:schemeClr val="tx1">
                  <a:lumMod val="65000"/>
                  <a:lumOff val="35000"/>
                </a:schemeClr>
              </a:solidFill>
              <a:latin typeface="Calibri" pitchFamily="34" charset="0"/>
              <a:cs typeface="Calibri" pitchFamily="34" charset="0"/>
            </a:endParaRPr>
          </a:p>
          <a:p>
            <a:pPr defTabSz="914400">
              <a:buFont typeface="Arial" pitchFamily="34" charset="0"/>
              <a:buChar char="•"/>
            </a:pPr>
            <a:endParaRPr lang="da-DK" sz="1300" dirty="0">
              <a:solidFill>
                <a:schemeClr val="tx1">
                  <a:lumMod val="65000"/>
                  <a:lumOff val="35000"/>
                </a:schemeClr>
              </a:solidFill>
              <a:latin typeface="Calibri" pitchFamily="34" charset="0"/>
              <a:cs typeface="Calibri" pitchFamily="34" charset="0"/>
            </a:endParaRPr>
          </a:p>
          <a:p>
            <a:pPr defTabSz="914400"/>
            <a:endParaRPr lang="da-DK" sz="1300" dirty="0">
              <a:solidFill>
                <a:schemeClr val="tx1">
                  <a:lumMod val="65000"/>
                  <a:lumOff val="35000"/>
                </a:schemeClr>
              </a:solidFill>
              <a:latin typeface="Calibri" pitchFamily="34" charset="0"/>
              <a:cs typeface="Calibri" pitchFamily="34" charset="0"/>
            </a:endParaRPr>
          </a:p>
        </p:txBody>
      </p:sp>
      <p:pic>
        <p:nvPicPr>
          <p:cNvPr id="27" name="~PP3625.WAV">
            <a:hlinkClick r:id="" action="ppaction://media"/>
          </p:cNvPr>
          <p:cNvPicPr>
            <a:picLocks noRot="1" noChangeAspect="1"/>
          </p:cNvPicPr>
          <p:nvPr>
            <a:wavAudioFile r:embed="rId1" name="~PP3625.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3345061669"/>
      </p:ext>
    </p:extLst>
  </p:cSld>
  <p:clrMapOvr>
    <a:masterClrMapping/>
  </p:clrMapOvr>
  <p:transition advTm="23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sz="3200" dirty="0" smtClean="0"/>
              <a:t>CONCLUSION</a:t>
            </a:r>
            <a:br>
              <a:rPr lang="en-US" sz="3200" dirty="0" smtClean="0"/>
            </a:br>
            <a:r>
              <a:rPr lang="en-US" sz="3200" dirty="0" smtClean="0"/>
              <a:t/>
            </a:r>
            <a:br>
              <a:rPr lang="en-US" sz="3200" dirty="0" smtClean="0"/>
            </a:br>
            <a:r>
              <a:rPr lang="en-US" sz="3200" noProof="1" smtClean="0">
                <a:solidFill>
                  <a:srgbClr val="0070C0"/>
                </a:solidFill>
                <a:latin typeface="Calibri" pitchFamily="34" charset="0"/>
                <a:cs typeface="Calibri" pitchFamily="34" charset="0"/>
              </a:rPr>
              <a:t>FAA RVSM Webpage: </a:t>
            </a:r>
            <a:r>
              <a:rPr lang="en-US" sz="3200" noProof="1" smtClean="0">
                <a:solidFill>
                  <a:schemeClr val="tx1">
                    <a:lumMod val="65000"/>
                    <a:lumOff val="35000"/>
                  </a:schemeClr>
                </a:solidFill>
                <a:latin typeface="Calibri" pitchFamily="34" charset="0"/>
                <a:cs typeface="Calibri" pitchFamily="34" charset="0"/>
              </a:rPr>
              <a:t>http://www.faa.gov/about/office_org/headquarters_offices/ato/service_units/enroute/rvsm/</a:t>
            </a:r>
            <a:br>
              <a:rPr lang="en-US" sz="3200" noProof="1" smtClean="0">
                <a:solidFill>
                  <a:schemeClr val="tx1">
                    <a:lumMod val="65000"/>
                    <a:lumOff val="35000"/>
                  </a:schemeClr>
                </a:solidFill>
                <a:latin typeface="Calibri" pitchFamily="34" charset="0"/>
                <a:cs typeface="Calibri" pitchFamily="34" charset="0"/>
              </a:rPr>
            </a:br>
            <a:r>
              <a:rPr lang="en-US" sz="3200" dirty="0" smtClean="0"/>
              <a:t/>
            </a:r>
            <a:br>
              <a:rPr lang="en-US" sz="3200" dirty="0" smtClean="0"/>
            </a:br>
            <a:endParaRPr lang="en-US" sz="3200" dirty="0"/>
          </a:p>
        </p:txBody>
      </p:sp>
      <p:sp>
        <p:nvSpPr>
          <p:cNvPr id="5" name="Subtitle 4"/>
          <p:cNvSpPr>
            <a:spLocks noGrp="1"/>
          </p:cNvSpPr>
          <p:nvPr>
            <p:ph type="subTitle" idx="1"/>
          </p:nvPr>
        </p:nvSpPr>
        <p:spPr>
          <a:xfrm>
            <a:off x="1371600" y="4191000"/>
            <a:ext cx="6400800" cy="1447800"/>
          </a:xfrm>
        </p:spPr>
        <p:txBody>
          <a:bodyPr/>
          <a:lstStyle/>
          <a:p>
            <a:r>
              <a:rPr lang="en-US" sz="2800" dirty="0" smtClean="0"/>
              <a:t>Thank you for your attention and have a wonderful day!</a:t>
            </a:r>
            <a:endParaRPr lang="en-US" sz="2800" dirty="0"/>
          </a:p>
        </p:txBody>
      </p:sp>
      <p:pic>
        <p:nvPicPr>
          <p:cNvPr id="8" name="~PP922.WAV">
            <a:hlinkClick r:id="" action="ppaction://media"/>
          </p:cNvPr>
          <p:cNvPicPr>
            <a:picLocks noRot="1" noChangeAspect="1"/>
          </p:cNvPicPr>
          <p:nvPr>
            <a:wavAudioFile r:embed="rId1" name="~PP922.WAV"/>
          </p:nvPr>
        </p:nvPicPr>
        <p:blipFill>
          <a:blip r:embed="rId4" cstate="print"/>
          <a:stretch>
            <a:fillRect/>
          </a:stretch>
        </p:blipFill>
        <p:spPr>
          <a:xfrm>
            <a:off x="8702675" y="6416675"/>
            <a:ext cx="304800" cy="304800"/>
          </a:xfrm>
          <a:prstGeom prst="rect">
            <a:avLst/>
          </a:prstGeom>
        </p:spPr>
      </p:pic>
    </p:spTree>
  </p:cSld>
  <p:clrMapOvr>
    <a:masterClrMapping/>
  </p:clrMapOvr>
  <p:transition advTm="31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flipV="1">
            <a:off x="0" y="2366929"/>
            <a:ext cx="9144000" cy="2052671"/>
          </a:xfrm>
          <a:prstGeom prst="rect">
            <a:avLst/>
          </a:prstGeom>
          <a:gradFill rotWithShape="1">
            <a:gsLst>
              <a:gs pos="61000">
                <a:sysClr val="window" lastClr="FFFFFF">
                  <a:alpha val="0"/>
                </a:sysClr>
              </a:gs>
              <a:gs pos="100000">
                <a:sysClr val="window" lastClr="FFFFFF">
                  <a:lumMod val="85000"/>
                </a:sysClr>
              </a:gs>
            </a:gsLst>
            <a:lin ang="16200000" scaled="0"/>
          </a:gradFill>
          <a:ln w="9525" cap="flat" cmpd="sng" algn="ctr">
            <a:noFill/>
            <a:prstDash val="solid"/>
          </a:ln>
          <a:effectLst/>
        </p:spPr>
        <p:txBody>
          <a:bodyPr anchor="ctr"/>
          <a:lstStyle/>
          <a:p>
            <a:pPr algn="ctr" defTabSz="914400" fontAlgn="auto" hangingPunct="1">
              <a:lnSpc>
                <a:spcPct val="100000"/>
              </a:lnSpc>
              <a:spcBef>
                <a:spcPts val="0"/>
              </a:spcBef>
              <a:spcAft>
                <a:spcPts val="0"/>
              </a:spcAft>
              <a:buClrTx/>
              <a:buSzTx/>
              <a:buFontTx/>
              <a:buNone/>
              <a:defRPr/>
            </a:pPr>
            <a:endParaRPr lang="en-US" kern="0">
              <a:solidFill>
                <a:sysClr val="window" lastClr="FFFFFF"/>
              </a:solidFill>
              <a:latin typeface="Calibri"/>
            </a:endParaRPr>
          </a:p>
        </p:txBody>
      </p:sp>
      <p:grpSp>
        <p:nvGrpSpPr>
          <p:cNvPr id="15362" name="Grupper 32"/>
          <p:cNvGrpSpPr>
            <a:grpSpLocks/>
          </p:cNvGrpSpPr>
          <p:nvPr/>
        </p:nvGrpSpPr>
        <p:grpSpPr bwMode="auto">
          <a:xfrm>
            <a:off x="1146175" y="1295400"/>
            <a:ext cx="7235825" cy="1206500"/>
            <a:chOff x="2400934" y="2133600"/>
            <a:chExt cx="5219066" cy="1206273"/>
          </a:xfrm>
          <a:effectLst>
            <a:outerShdw blurRad="50800" dist="38100" dir="2700000" algn="tl" rotWithShape="0">
              <a:prstClr val="black">
                <a:alpha val="40000"/>
              </a:prstClr>
            </a:outerShdw>
          </a:effectLst>
        </p:grpSpPr>
        <p:sp>
          <p:nvSpPr>
            <p:cNvPr id="5" name="Rektangel 24"/>
            <p:cNvSpPr/>
            <p:nvPr/>
          </p:nvSpPr>
          <p:spPr>
            <a:xfrm>
              <a:off x="2400934" y="2133600"/>
              <a:ext cx="5219066" cy="1206273"/>
            </a:xfrm>
            <a:prstGeom prst="rect">
              <a:avLst/>
            </a:prstGeom>
            <a:gradFill flip="none" rotWithShape="1">
              <a:gsLst>
                <a:gs pos="100000">
                  <a:schemeClr val="bg1"/>
                </a:gs>
                <a:gs pos="0">
                  <a:schemeClr val="bg1">
                    <a:lumMod val="95000"/>
                  </a:schemeClr>
                </a:gs>
              </a:gsLst>
              <a:path path="rect">
                <a:fillToRect l="100000" t="100000"/>
              </a:path>
              <a:tileRect r="-100000" b="-100000"/>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dirty="0">
                <a:solidFill>
                  <a:srgbClr val="FFFFFF"/>
                </a:solidFill>
                <a:ea typeface="ＭＳ Ｐゴシック" pitchFamily="-97" charset="-128"/>
              </a:endParaRPr>
            </a:p>
          </p:txBody>
        </p:sp>
        <p:sp>
          <p:nvSpPr>
            <p:cNvPr id="6" name="Tekstboks 26"/>
            <p:cNvSpPr txBox="1">
              <a:spLocks noChangeArrowheads="1"/>
            </p:cNvSpPr>
            <p:nvPr/>
          </p:nvSpPr>
          <p:spPr bwMode="auto">
            <a:xfrm>
              <a:off x="2515255" y="2260576"/>
              <a:ext cx="4974546" cy="953928"/>
            </a:xfrm>
            <a:prstGeom prst="rect">
              <a:avLst/>
            </a:prstGeom>
            <a:noFill/>
            <a:ln w="9525">
              <a:noFill/>
              <a:miter lim="800000"/>
              <a:headEnd/>
              <a:tailEnd/>
            </a:ln>
          </p:spPr>
          <p:txBody>
            <a:bodyPr>
              <a:spAutoFit/>
            </a:bodyPr>
            <a:lstStyle/>
            <a:p>
              <a:pPr>
                <a:defRPr/>
              </a:pPr>
              <a:r>
                <a:rPr lang="en-US" sz="1400" dirty="0">
                  <a:solidFill>
                    <a:schemeClr val="tx1">
                      <a:lumMod val="65000"/>
                      <a:lumOff val="35000"/>
                    </a:schemeClr>
                  </a:solidFill>
                  <a:latin typeface="Calibri" pitchFamily="34" charset="0"/>
                  <a:cs typeface="Calibri" pitchFamily="34" charset="0"/>
                </a:rPr>
                <a:t>RVSM System Performance Monitoring was implemented in conjunction with the establishment of RVSM Airspace to ensure that the implementation and continued operation of RVSM meets safety objectives. </a:t>
              </a:r>
              <a:endParaRPr lang="da-DK" sz="1400" dirty="0">
                <a:solidFill>
                  <a:schemeClr val="tx1">
                    <a:lumMod val="65000"/>
                    <a:lumOff val="35000"/>
                  </a:schemeClr>
                </a:solidFill>
                <a:latin typeface="Calibri" pitchFamily="34" charset="0"/>
                <a:cs typeface="Calibri" pitchFamily="34" charset="0"/>
              </a:endParaRPr>
            </a:p>
            <a:p>
              <a:pPr>
                <a:defRPr/>
              </a:pPr>
              <a:endParaRPr lang="da-DK" sz="1400" dirty="0">
                <a:solidFill>
                  <a:schemeClr val="tx1">
                    <a:lumMod val="65000"/>
                    <a:lumOff val="35000"/>
                  </a:schemeClr>
                </a:solidFill>
                <a:latin typeface="Calibri" pitchFamily="34" charset="0"/>
                <a:cs typeface="Calibri" pitchFamily="34" charset="0"/>
              </a:endParaRPr>
            </a:p>
          </p:txBody>
        </p:sp>
      </p:grpSp>
      <p:grpSp>
        <p:nvGrpSpPr>
          <p:cNvPr id="15363" name="Grupper 34"/>
          <p:cNvGrpSpPr>
            <a:grpSpLocks/>
          </p:cNvGrpSpPr>
          <p:nvPr/>
        </p:nvGrpSpPr>
        <p:grpSpPr bwMode="auto">
          <a:xfrm>
            <a:off x="1146175" y="2576513"/>
            <a:ext cx="7235825" cy="1206500"/>
            <a:chOff x="2400934" y="3416300"/>
            <a:chExt cx="5219066" cy="1205933"/>
          </a:xfrm>
          <a:effectLst>
            <a:outerShdw blurRad="50800" dist="38100" dir="2700000" algn="tl" rotWithShape="0">
              <a:prstClr val="black">
                <a:alpha val="40000"/>
              </a:prstClr>
            </a:outerShdw>
          </a:effectLst>
        </p:grpSpPr>
        <p:sp>
          <p:nvSpPr>
            <p:cNvPr id="8" name="Rektangel 25"/>
            <p:cNvSpPr/>
            <p:nvPr/>
          </p:nvSpPr>
          <p:spPr>
            <a:xfrm>
              <a:off x="2400934" y="3416300"/>
              <a:ext cx="5219066" cy="1205933"/>
            </a:xfrm>
            <a:prstGeom prst="rect">
              <a:avLst/>
            </a:prstGeom>
            <a:gradFill flip="none" rotWithShape="1">
              <a:gsLst>
                <a:gs pos="100000">
                  <a:schemeClr val="bg1"/>
                </a:gs>
                <a:gs pos="0">
                  <a:schemeClr val="bg1">
                    <a:lumMod val="95000"/>
                  </a:schemeClr>
                </a:gs>
              </a:gsLst>
              <a:path path="rect">
                <a:fillToRect l="100000" t="100000"/>
              </a:path>
              <a:tileRect r="-100000" b="-100000"/>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dirty="0">
                <a:solidFill>
                  <a:srgbClr val="FFFFFF"/>
                </a:solidFill>
                <a:ea typeface="ＭＳ Ｐゴシック" pitchFamily="-97" charset="-128"/>
              </a:endParaRPr>
            </a:p>
          </p:txBody>
        </p:sp>
        <p:sp>
          <p:nvSpPr>
            <p:cNvPr id="9" name="Tekstboks 28"/>
            <p:cNvSpPr txBox="1">
              <a:spLocks noChangeArrowheads="1"/>
            </p:cNvSpPr>
            <p:nvPr/>
          </p:nvSpPr>
          <p:spPr bwMode="auto">
            <a:xfrm>
              <a:off x="2542247" y="3605123"/>
              <a:ext cx="4947554" cy="738317"/>
            </a:xfrm>
            <a:prstGeom prst="rect">
              <a:avLst/>
            </a:prstGeom>
            <a:noFill/>
            <a:ln w="9525">
              <a:noFill/>
              <a:miter lim="800000"/>
              <a:headEnd/>
              <a:tailEnd/>
            </a:ln>
          </p:spPr>
          <p:txBody>
            <a:bodyPr>
              <a:spAutoFit/>
            </a:bodyPr>
            <a:lstStyle/>
            <a:p>
              <a:pPr>
                <a:defRPr/>
              </a:pPr>
              <a:r>
                <a:rPr lang="en-US" sz="1400" dirty="0">
                  <a:solidFill>
                    <a:schemeClr val="tx1">
                      <a:lumMod val="65000"/>
                      <a:lumOff val="35000"/>
                    </a:schemeClr>
                  </a:solidFill>
                  <a:latin typeface="Calibri" pitchFamily="34" charset="0"/>
                  <a:cs typeface="Calibri" pitchFamily="34" charset="0"/>
                </a:rPr>
                <a:t>Monitoring of Height-Keeping Performance is an integral part of global RVSM safety and is implemented on a regional basis</a:t>
              </a:r>
            </a:p>
            <a:p>
              <a:pPr>
                <a:defRPr/>
              </a:pPr>
              <a:endParaRPr lang="da-DK" sz="1400" dirty="0">
                <a:solidFill>
                  <a:schemeClr val="tx1">
                    <a:lumMod val="65000"/>
                    <a:lumOff val="35000"/>
                  </a:schemeClr>
                </a:solidFill>
                <a:latin typeface="Calibri" pitchFamily="34" charset="0"/>
                <a:cs typeface="Calibri" pitchFamily="34" charset="0"/>
              </a:endParaRPr>
            </a:p>
          </p:txBody>
        </p:sp>
      </p:grpSp>
      <p:grpSp>
        <p:nvGrpSpPr>
          <p:cNvPr id="15364" name="Grupper 35"/>
          <p:cNvGrpSpPr>
            <a:grpSpLocks/>
          </p:cNvGrpSpPr>
          <p:nvPr/>
        </p:nvGrpSpPr>
        <p:grpSpPr bwMode="auto">
          <a:xfrm>
            <a:off x="1146175" y="3873500"/>
            <a:ext cx="7235825" cy="1206500"/>
            <a:chOff x="2400934" y="4711700"/>
            <a:chExt cx="5219066" cy="1205909"/>
          </a:xfrm>
          <a:effectLst>
            <a:outerShdw blurRad="50800" dist="38100" dir="2700000" algn="tl" rotWithShape="0">
              <a:prstClr val="black">
                <a:alpha val="40000"/>
              </a:prstClr>
            </a:outerShdw>
          </a:effectLst>
        </p:grpSpPr>
        <p:sp>
          <p:nvSpPr>
            <p:cNvPr id="11" name="Rektangel 22"/>
            <p:cNvSpPr/>
            <p:nvPr/>
          </p:nvSpPr>
          <p:spPr>
            <a:xfrm>
              <a:off x="2400934" y="4711700"/>
              <a:ext cx="5219066" cy="1205909"/>
            </a:xfrm>
            <a:prstGeom prst="rect">
              <a:avLst/>
            </a:prstGeom>
            <a:gradFill flip="none" rotWithShape="1">
              <a:gsLst>
                <a:gs pos="100000">
                  <a:schemeClr val="bg1"/>
                </a:gs>
                <a:gs pos="0">
                  <a:schemeClr val="bg1">
                    <a:lumMod val="95000"/>
                  </a:schemeClr>
                </a:gs>
              </a:gsLst>
              <a:path path="rect">
                <a:fillToRect l="100000" t="100000"/>
              </a:path>
              <a:tileRect r="-100000" b="-100000"/>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dirty="0">
                <a:solidFill>
                  <a:srgbClr val="FFFFFF"/>
                </a:solidFill>
                <a:ea typeface="ＭＳ Ｐゴシック" pitchFamily="-97" charset="-128"/>
              </a:endParaRPr>
            </a:p>
          </p:txBody>
        </p:sp>
        <p:sp>
          <p:nvSpPr>
            <p:cNvPr id="12" name="Tekstboks 31"/>
            <p:cNvSpPr txBox="1">
              <a:spLocks noChangeArrowheads="1"/>
            </p:cNvSpPr>
            <p:nvPr/>
          </p:nvSpPr>
          <p:spPr bwMode="auto">
            <a:xfrm>
              <a:off x="2542247" y="4849745"/>
              <a:ext cx="4947554" cy="522964"/>
            </a:xfrm>
            <a:prstGeom prst="rect">
              <a:avLst/>
            </a:prstGeom>
            <a:noFill/>
            <a:ln w="9525">
              <a:noFill/>
              <a:miter lim="800000"/>
              <a:headEnd/>
              <a:tailEnd/>
            </a:ln>
          </p:spPr>
          <p:txBody>
            <a:bodyPr>
              <a:spAutoFit/>
            </a:bodyPr>
            <a:lstStyle/>
            <a:p>
              <a:pPr>
                <a:defRPr/>
              </a:pPr>
              <a:r>
                <a:rPr lang="en-US" sz="1400" dirty="0">
                  <a:solidFill>
                    <a:schemeClr val="tx1">
                      <a:lumMod val="65000"/>
                      <a:lumOff val="35000"/>
                    </a:schemeClr>
                  </a:solidFill>
                  <a:latin typeface="Calibri" pitchFamily="34" charset="0"/>
                  <a:cs typeface="Calibri" pitchFamily="34" charset="0"/>
                </a:rPr>
                <a:t>In accordance with International standards and State regulations all RVSM operators will participate in a monitoring program </a:t>
              </a:r>
              <a:endParaRPr lang="da-DK" sz="1400" dirty="0">
                <a:solidFill>
                  <a:schemeClr val="tx1">
                    <a:lumMod val="65000"/>
                    <a:lumOff val="35000"/>
                  </a:schemeClr>
                </a:solidFill>
                <a:latin typeface="Calibri" pitchFamily="34" charset="0"/>
                <a:cs typeface="Calibri" pitchFamily="34" charset="0"/>
              </a:endParaRPr>
            </a:p>
          </p:txBody>
        </p:sp>
      </p:grpSp>
      <p:cxnSp>
        <p:nvCxnSpPr>
          <p:cNvPr id="15366" name="Straight Connector 2"/>
          <p:cNvCxnSpPr>
            <a:cxnSpLocks noChangeShapeType="1"/>
          </p:cNvCxnSpPr>
          <p:nvPr/>
        </p:nvCxnSpPr>
        <p:spPr bwMode="auto">
          <a:xfrm flipH="1">
            <a:off x="1146175" y="2501900"/>
            <a:ext cx="7216775" cy="0"/>
          </a:xfrm>
          <a:prstGeom prst="line">
            <a:avLst/>
          </a:prstGeom>
          <a:noFill/>
          <a:ln w="12700" algn="ctr">
            <a:solidFill>
              <a:schemeClr val="tx1"/>
            </a:solidFill>
            <a:round/>
            <a:headEnd/>
            <a:tailEnd/>
          </a:ln>
        </p:spPr>
      </p:cxnSp>
      <p:cxnSp>
        <p:nvCxnSpPr>
          <p:cNvPr id="15367" name="Straight Connector 13"/>
          <p:cNvCxnSpPr>
            <a:cxnSpLocks noChangeShapeType="1"/>
          </p:cNvCxnSpPr>
          <p:nvPr/>
        </p:nvCxnSpPr>
        <p:spPr bwMode="auto">
          <a:xfrm flipH="1">
            <a:off x="1146175" y="3784600"/>
            <a:ext cx="7216775" cy="0"/>
          </a:xfrm>
          <a:prstGeom prst="line">
            <a:avLst/>
          </a:prstGeom>
          <a:noFill/>
          <a:ln w="12700" algn="ctr">
            <a:solidFill>
              <a:schemeClr val="tx1"/>
            </a:solidFill>
            <a:round/>
            <a:headEnd/>
            <a:tailEnd/>
          </a:ln>
        </p:spPr>
      </p:cxnSp>
      <p:cxnSp>
        <p:nvCxnSpPr>
          <p:cNvPr id="15368" name="Straight Connector 14"/>
          <p:cNvCxnSpPr>
            <a:cxnSpLocks noChangeShapeType="1"/>
          </p:cNvCxnSpPr>
          <p:nvPr/>
        </p:nvCxnSpPr>
        <p:spPr bwMode="auto">
          <a:xfrm flipH="1">
            <a:off x="1146175" y="5080000"/>
            <a:ext cx="7216775" cy="0"/>
          </a:xfrm>
          <a:prstGeom prst="line">
            <a:avLst/>
          </a:prstGeom>
          <a:noFill/>
          <a:ln w="12700" algn="ctr">
            <a:solidFill>
              <a:schemeClr val="tx1"/>
            </a:solidFill>
            <a:round/>
            <a:headEnd/>
            <a:tailEnd/>
          </a:ln>
        </p:spPr>
      </p:cxnSp>
      <p:sp>
        <p:nvSpPr>
          <p:cNvPr id="27" name="Title 1"/>
          <p:cNvSpPr txBox="1">
            <a:spLocks/>
          </p:cNvSpPr>
          <p:nvPr/>
        </p:nvSpPr>
        <p:spPr bwMode="auto">
          <a:xfrm>
            <a:off x="0" y="228600"/>
            <a:ext cx="9144000" cy="64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600" b="1">
                <a:solidFill>
                  <a:srgbClr val="1D2F68"/>
                </a:solidFill>
                <a:latin typeface="+mj-lt"/>
                <a:ea typeface="+mj-ea"/>
                <a:cs typeface="+mj-cs"/>
              </a:defRPr>
            </a:lvl1pPr>
            <a:lvl2pPr algn="l" rtl="0" eaLnBrk="0" fontAlgn="base" hangingPunct="0">
              <a:spcBef>
                <a:spcPct val="0"/>
              </a:spcBef>
              <a:spcAft>
                <a:spcPct val="0"/>
              </a:spcAft>
              <a:defRPr sz="2400" b="1">
                <a:solidFill>
                  <a:srgbClr val="1D2F68"/>
                </a:solidFill>
                <a:latin typeface="Arial" charset="0"/>
              </a:defRPr>
            </a:lvl2pPr>
            <a:lvl3pPr algn="l" rtl="0" eaLnBrk="0" fontAlgn="base" hangingPunct="0">
              <a:spcBef>
                <a:spcPct val="0"/>
              </a:spcBef>
              <a:spcAft>
                <a:spcPct val="0"/>
              </a:spcAft>
              <a:defRPr sz="2400" b="1">
                <a:solidFill>
                  <a:srgbClr val="1D2F68"/>
                </a:solidFill>
                <a:latin typeface="Arial" charset="0"/>
              </a:defRPr>
            </a:lvl3pPr>
            <a:lvl4pPr algn="l" rtl="0" eaLnBrk="0" fontAlgn="base" hangingPunct="0">
              <a:spcBef>
                <a:spcPct val="0"/>
              </a:spcBef>
              <a:spcAft>
                <a:spcPct val="0"/>
              </a:spcAft>
              <a:defRPr sz="2400" b="1">
                <a:solidFill>
                  <a:srgbClr val="1D2F68"/>
                </a:solidFill>
                <a:latin typeface="Arial" charset="0"/>
              </a:defRPr>
            </a:lvl4pPr>
            <a:lvl5pPr algn="l" rtl="0" eaLnBrk="0" fontAlgn="base" hangingPunct="0">
              <a:spcBef>
                <a:spcPct val="0"/>
              </a:spcBef>
              <a:spcAft>
                <a:spcPct val="0"/>
              </a:spcAft>
              <a:defRPr sz="2400" b="1">
                <a:solidFill>
                  <a:srgbClr val="1D2F68"/>
                </a:solidFill>
                <a:latin typeface="Arial" charset="0"/>
              </a:defRPr>
            </a:lvl5pPr>
            <a:lvl6pPr marL="457200" algn="l" rtl="0" fontAlgn="base">
              <a:spcBef>
                <a:spcPct val="0"/>
              </a:spcBef>
              <a:spcAft>
                <a:spcPct val="0"/>
              </a:spcAft>
              <a:defRPr sz="2400" b="1">
                <a:solidFill>
                  <a:srgbClr val="1D2F68"/>
                </a:solidFill>
                <a:latin typeface="Arial" charset="0"/>
              </a:defRPr>
            </a:lvl6pPr>
            <a:lvl7pPr marL="914400" algn="l" rtl="0" fontAlgn="base">
              <a:spcBef>
                <a:spcPct val="0"/>
              </a:spcBef>
              <a:spcAft>
                <a:spcPct val="0"/>
              </a:spcAft>
              <a:defRPr sz="2400" b="1">
                <a:solidFill>
                  <a:srgbClr val="1D2F68"/>
                </a:solidFill>
                <a:latin typeface="Arial" charset="0"/>
              </a:defRPr>
            </a:lvl7pPr>
            <a:lvl8pPr marL="1371600" algn="l" rtl="0" fontAlgn="base">
              <a:spcBef>
                <a:spcPct val="0"/>
              </a:spcBef>
              <a:spcAft>
                <a:spcPct val="0"/>
              </a:spcAft>
              <a:defRPr sz="2400" b="1">
                <a:solidFill>
                  <a:srgbClr val="1D2F68"/>
                </a:solidFill>
                <a:latin typeface="Arial" charset="0"/>
              </a:defRPr>
            </a:lvl8pPr>
            <a:lvl9pPr marL="1828800" algn="l" rtl="0" fontAlgn="base">
              <a:spcBef>
                <a:spcPct val="0"/>
              </a:spcBef>
              <a:spcAft>
                <a:spcPct val="0"/>
              </a:spcAft>
              <a:defRPr sz="2400" b="1">
                <a:solidFill>
                  <a:srgbClr val="1D2F68"/>
                </a:solidFill>
                <a:latin typeface="Arial" charset="0"/>
              </a:defRPr>
            </a:lvl9pPr>
          </a:lstStyle>
          <a:p>
            <a:r>
              <a:rPr lang="en-US" sz="2600" dirty="0"/>
              <a:t>Reduced Vertical Separation </a:t>
            </a:r>
            <a:r>
              <a:rPr lang="en-US" sz="2600" dirty="0" smtClean="0"/>
              <a:t>Minimum </a:t>
            </a:r>
            <a:r>
              <a:rPr lang="en-US" sz="2600" dirty="0"/>
              <a:t>(RVSM) Monitoring</a:t>
            </a:r>
          </a:p>
        </p:txBody>
      </p:sp>
      <p:grpSp>
        <p:nvGrpSpPr>
          <p:cNvPr id="31" name="Group 30"/>
          <p:cNvGrpSpPr/>
          <p:nvPr/>
        </p:nvGrpSpPr>
        <p:grpSpPr>
          <a:xfrm>
            <a:off x="960184" y="1422400"/>
            <a:ext cx="344488" cy="344488"/>
            <a:chOff x="1143000" y="4127500"/>
            <a:chExt cx="344488" cy="344488"/>
          </a:xfrm>
        </p:grpSpPr>
        <p:sp>
          <p:nvSpPr>
            <p:cNvPr id="32" name="Rektangel 26"/>
            <p:cNvSpPr>
              <a:spLocks noChangeArrowheads="1"/>
            </p:cNvSpPr>
            <p:nvPr/>
          </p:nvSpPr>
          <p:spPr bwMode="auto">
            <a:xfrm>
              <a:off x="1143000" y="4127500"/>
              <a:ext cx="344488" cy="344488"/>
            </a:xfrm>
            <a:prstGeom prst="rect">
              <a:avLst/>
            </a:prstGeom>
            <a:gradFill rotWithShape="1">
              <a:gsLst>
                <a:gs pos="0">
                  <a:srgbClr val="00B0F0"/>
                </a:gs>
                <a:gs pos="100000">
                  <a:srgbClr val="1F88C8"/>
                </a:gs>
              </a:gsLst>
              <a:lin ang="16200000"/>
            </a:gradFill>
            <a:ln w="9525">
              <a:solidFill>
                <a:schemeClr val="accent3">
                  <a:lumMod val="75000"/>
                </a:schemeClr>
              </a:solidFill>
              <a:miter lim="800000"/>
              <a:headEnd/>
              <a:tailEnd/>
            </a:ln>
            <a:effectLst>
              <a:outerShdw blurRad="63500" dist="23000" dir="5400000" rotWithShape="0">
                <a:srgbClr val="000000">
                  <a:alpha val="34999"/>
                </a:srgbClr>
              </a:outerShdw>
            </a:effectLst>
          </p:spPr>
          <p:txBody>
            <a:bodyPr anchor="ctr"/>
            <a:lstStyle/>
            <a:p>
              <a:pPr indent="-342900" algn="ctr" fontAlgn="auto">
                <a:spcBef>
                  <a:spcPts val="0"/>
                </a:spcBef>
                <a:spcAft>
                  <a:spcPts val="0"/>
                </a:spcAft>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sp>
          <p:nvSpPr>
            <p:cNvPr id="33" name="Tekstboks 72"/>
            <p:cNvSpPr txBox="1">
              <a:spLocks noChangeArrowheads="1"/>
            </p:cNvSpPr>
            <p:nvPr/>
          </p:nvSpPr>
          <p:spPr bwMode="auto">
            <a:xfrm>
              <a:off x="1157288" y="4157663"/>
              <a:ext cx="322262" cy="27781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&gt;</a:t>
              </a:r>
            </a:p>
          </p:txBody>
        </p:sp>
      </p:grpSp>
      <p:grpSp>
        <p:nvGrpSpPr>
          <p:cNvPr id="34" name="Group 33"/>
          <p:cNvGrpSpPr/>
          <p:nvPr/>
        </p:nvGrpSpPr>
        <p:grpSpPr>
          <a:xfrm>
            <a:off x="950912" y="2703512"/>
            <a:ext cx="344488" cy="344488"/>
            <a:chOff x="1143000" y="4127500"/>
            <a:chExt cx="344488" cy="344488"/>
          </a:xfrm>
        </p:grpSpPr>
        <p:sp>
          <p:nvSpPr>
            <p:cNvPr id="35" name="Rektangel 26"/>
            <p:cNvSpPr>
              <a:spLocks noChangeArrowheads="1"/>
            </p:cNvSpPr>
            <p:nvPr/>
          </p:nvSpPr>
          <p:spPr bwMode="auto">
            <a:xfrm>
              <a:off x="1143000" y="4127500"/>
              <a:ext cx="344488" cy="344488"/>
            </a:xfrm>
            <a:prstGeom prst="rect">
              <a:avLst/>
            </a:prstGeom>
            <a:gradFill rotWithShape="1">
              <a:gsLst>
                <a:gs pos="0">
                  <a:srgbClr val="00B0F0"/>
                </a:gs>
                <a:gs pos="100000">
                  <a:srgbClr val="1F88C8"/>
                </a:gs>
              </a:gsLst>
              <a:lin ang="16200000"/>
            </a:gradFill>
            <a:ln w="9525">
              <a:solidFill>
                <a:schemeClr val="accent3">
                  <a:lumMod val="75000"/>
                </a:schemeClr>
              </a:solidFill>
              <a:miter lim="800000"/>
              <a:headEnd/>
              <a:tailEnd/>
            </a:ln>
            <a:effectLst>
              <a:outerShdw blurRad="63500" dist="23000" dir="5400000" rotWithShape="0">
                <a:srgbClr val="000000">
                  <a:alpha val="34999"/>
                </a:srgbClr>
              </a:outerShdw>
            </a:effectLst>
          </p:spPr>
          <p:txBody>
            <a:bodyPr anchor="ctr"/>
            <a:lstStyle/>
            <a:p>
              <a:pPr indent="-342900" algn="ctr" fontAlgn="auto">
                <a:spcBef>
                  <a:spcPts val="0"/>
                </a:spcBef>
                <a:spcAft>
                  <a:spcPts val="0"/>
                </a:spcAft>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sp>
          <p:nvSpPr>
            <p:cNvPr id="36" name="Tekstboks 72"/>
            <p:cNvSpPr txBox="1">
              <a:spLocks noChangeArrowheads="1"/>
            </p:cNvSpPr>
            <p:nvPr/>
          </p:nvSpPr>
          <p:spPr bwMode="auto">
            <a:xfrm>
              <a:off x="1157288" y="4157663"/>
              <a:ext cx="322262" cy="27781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&gt;</a:t>
              </a:r>
            </a:p>
          </p:txBody>
        </p:sp>
      </p:grpSp>
      <p:grpSp>
        <p:nvGrpSpPr>
          <p:cNvPr id="37" name="Group 36"/>
          <p:cNvGrpSpPr/>
          <p:nvPr/>
        </p:nvGrpSpPr>
        <p:grpSpPr>
          <a:xfrm>
            <a:off x="990600" y="3998912"/>
            <a:ext cx="344488" cy="344488"/>
            <a:chOff x="1143000" y="4127500"/>
            <a:chExt cx="344488" cy="344488"/>
          </a:xfrm>
        </p:grpSpPr>
        <p:sp>
          <p:nvSpPr>
            <p:cNvPr id="38" name="Rektangel 26"/>
            <p:cNvSpPr>
              <a:spLocks noChangeArrowheads="1"/>
            </p:cNvSpPr>
            <p:nvPr/>
          </p:nvSpPr>
          <p:spPr bwMode="auto">
            <a:xfrm>
              <a:off x="1143000" y="4127500"/>
              <a:ext cx="344488" cy="344488"/>
            </a:xfrm>
            <a:prstGeom prst="rect">
              <a:avLst/>
            </a:prstGeom>
            <a:gradFill rotWithShape="1">
              <a:gsLst>
                <a:gs pos="0">
                  <a:srgbClr val="00B0F0"/>
                </a:gs>
                <a:gs pos="100000">
                  <a:srgbClr val="1F88C8"/>
                </a:gs>
              </a:gsLst>
              <a:lin ang="16200000"/>
            </a:gradFill>
            <a:ln w="9525">
              <a:solidFill>
                <a:schemeClr val="accent3">
                  <a:lumMod val="75000"/>
                </a:schemeClr>
              </a:solidFill>
              <a:miter lim="800000"/>
              <a:headEnd/>
              <a:tailEnd/>
            </a:ln>
            <a:effectLst>
              <a:outerShdw blurRad="63500" dist="23000" dir="5400000" rotWithShape="0">
                <a:srgbClr val="000000">
                  <a:alpha val="34999"/>
                </a:srgbClr>
              </a:outerShdw>
            </a:effectLst>
          </p:spPr>
          <p:txBody>
            <a:bodyPr anchor="ctr"/>
            <a:lstStyle/>
            <a:p>
              <a:pPr indent="-342900" algn="ctr" fontAlgn="auto">
                <a:spcBef>
                  <a:spcPts val="0"/>
                </a:spcBef>
                <a:spcAft>
                  <a:spcPts val="0"/>
                </a:spcAft>
                <a:buFont typeface="+mj-lt"/>
                <a:buAutoNum type="arabicPeriod"/>
                <a:defRPr/>
              </a:pPr>
              <a:endParaRPr lang="da-DK" sz="1400" b="1" kern="0" noProof="1">
                <a:solidFill>
                  <a:sysClr val="window" lastClr="FFFFFF"/>
                </a:solidFill>
                <a:latin typeface="Arial" pitchFamily="34" charset="0"/>
                <a:ea typeface="ＭＳ Ｐゴシック" pitchFamily="-97" charset="-128"/>
              </a:endParaRPr>
            </a:p>
          </p:txBody>
        </p:sp>
        <p:sp>
          <p:nvSpPr>
            <p:cNvPr id="39" name="Tekstboks 72"/>
            <p:cNvSpPr txBox="1">
              <a:spLocks noChangeArrowheads="1"/>
            </p:cNvSpPr>
            <p:nvPr/>
          </p:nvSpPr>
          <p:spPr bwMode="auto">
            <a:xfrm>
              <a:off x="1157288" y="4157663"/>
              <a:ext cx="322262" cy="277812"/>
            </a:xfrm>
            <a:prstGeom prst="rect">
              <a:avLst/>
            </a:prstGeom>
            <a:noFill/>
            <a:ln w="9525">
              <a:noFill/>
              <a:miter lim="800000"/>
              <a:headEnd/>
              <a:tailEnd/>
            </a:ln>
            <a:effectLst>
              <a:outerShdw blurRad="63500" algn="tl" rotWithShape="0">
                <a:srgbClr val="000000">
                  <a:alpha val="74998"/>
                </a:srgbClr>
              </a:outerShdw>
            </a:effectLst>
          </p:spPr>
          <p:txBody>
            <a:bodyPr>
              <a:spAutoFit/>
            </a:bodyPr>
            <a:lstStyle/>
            <a:p>
              <a:pPr algn="ctr">
                <a:defRPr/>
              </a:pPr>
              <a:r>
                <a:rPr lang="da-DK" sz="1200" dirty="0">
                  <a:latin typeface="Arial" pitchFamily="34" charset="0"/>
                  <a:ea typeface="ＭＳ Ｐゴシック" pitchFamily="-97" charset="-128"/>
                </a:rPr>
                <a:t>&gt;</a:t>
              </a:r>
            </a:p>
          </p:txBody>
        </p:sp>
      </p:grpSp>
      <p:pic>
        <p:nvPicPr>
          <p:cNvPr id="25" name="~PP386.WAV">
            <a:hlinkClick r:id="" action="ppaction://media"/>
          </p:cNvPr>
          <p:cNvPicPr>
            <a:picLocks noRot="1" noChangeAspect="1"/>
          </p:cNvPicPr>
          <p:nvPr>
            <a:wavAudioFile r:embed="rId1" name="~PP386.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3166725344"/>
      </p:ext>
    </p:extLst>
  </p:cSld>
  <p:clrMapOvr>
    <a:masterClrMapping/>
  </p:clrMapOvr>
  <p:transition advTm="290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flipV="1">
            <a:off x="0" y="2366929"/>
            <a:ext cx="9144000" cy="2052671"/>
          </a:xfrm>
          <a:prstGeom prst="rect">
            <a:avLst/>
          </a:prstGeom>
          <a:gradFill rotWithShape="1">
            <a:gsLst>
              <a:gs pos="61000">
                <a:sysClr val="window" lastClr="FFFFFF">
                  <a:alpha val="0"/>
                </a:sysClr>
              </a:gs>
              <a:gs pos="100000">
                <a:sysClr val="window" lastClr="FFFFFF">
                  <a:lumMod val="85000"/>
                </a:sysClr>
              </a:gs>
            </a:gsLst>
            <a:lin ang="16200000" scaled="0"/>
          </a:gradFill>
          <a:ln w="9525" cap="flat" cmpd="sng" algn="ctr">
            <a:noFill/>
            <a:prstDash val="solid"/>
          </a:ln>
          <a:effectLst/>
        </p:spPr>
        <p:txBody>
          <a:bodyPr anchor="ctr"/>
          <a:lstStyle/>
          <a:p>
            <a:pPr algn="ctr" defTabSz="914400" fontAlgn="auto" hangingPunct="1">
              <a:lnSpc>
                <a:spcPct val="100000"/>
              </a:lnSpc>
              <a:spcBef>
                <a:spcPts val="0"/>
              </a:spcBef>
              <a:spcAft>
                <a:spcPts val="0"/>
              </a:spcAft>
              <a:buClrTx/>
              <a:buSzTx/>
              <a:buFontTx/>
              <a:buNone/>
              <a:defRPr/>
            </a:pPr>
            <a:endParaRPr lang="en-US" kern="0">
              <a:solidFill>
                <a:sysClr val="window" lastClr="FFFFFF"/>
              </a:solidFill>
              <a:latin typeface="Calibri"/>
            </a:endParaRPr>
          </a:p>
        </p:txBody>
      </p:sp>
      <p:sp>
        <p:nvSpPr>
          <p:cNvPr id="2" name="Title 1"/>
          <p:cNvSpPr>
            <a:spLocks noGrp="1"/>
          </p:cNvSpPr>
          <p:nvPr>
            <p:ph type="title"/>
          </p:nvPr>
        </p:nvSpPr>
        <p:spPr>
          <a:xfrm>
            <a:off x="0" y="228600"/>
            <a:ext cx="9144000" cy="640080"/>
          </a:xfrm>
        </p:spPr>
        <p:txBody>
          <a:bodyPr>
            <a:noAutofit/>
          </a:bodyPr>
          <a:lstStyle/>
          <a:p>
            <a:r>
              <a:rPr lang="en-US" sz="3200" dirty="0"/>
              <a:t>Changes to RVSM Monitoring Standards</a:t>
            </a:r>
          </a:p>
        </p:txBody>
      </p:sp>
      <p:sp>
        <p:nvSpPr>
          <p:cNvPr id="11" name="Rektangel 64"/>
          <p:cNvSpPr>
            <a:spLocks noChangeArrowheads="1"/>
          </p:cNvSpPr>
          <p:nvPr/>
        </p:nvSpPr>
        <p:spPr bwMode="auto">
          <a:xfrm>
            <a:off x="609600" y="1500636"/>
            <a:ext cx="7848600" cy="4366764"/>
          </a:xfrm>
          <a:prstGeom prst="rect">
            <a:avLst/>
          </a:prstGeom>
          <a:gradFill rotWithShape="1">
            <a:gsLst>
              <a:gs pos="0">
                <a:schemeClr val="bg2">
                  <a:lumMod val="40000"/>
                  <a:lumOff val="60000"/>
                </a:schemeClr>
              </a:gs>
              <a:gs pos="36000">
                <a:srgbClr val="FFFFFF"/>
              </a:gs>
              <a:gs pos="100000">
                <a:schemeClr val="bg1"/>
              </a:gs>
            </a:gsLst>
            <a:lin ang="16200000"/>
          </a:gradFill>
          <a:ln w="9525">
            <a:solidFill>
              <a:schemeClr val="bg1">
                <a:lumMod val="75000"/>
              </a:schemeClr>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2" name="Tekstboks 72"/>
          <p:cNvSpPr txBox="1">
            <a:spLocks noChangeArrowheads="1"/>
          </p:cNvSpPr>
          <p:nvPr/>
        </p:nvSpPr>
        <p:spPr bwMode="auto">
          <a:xfrm>
            <a:off x="1066800" y="1844457"/>
            <a:ext cx="7162800" cy="2893100"/>
          </a:xfrm>
          <a:prstGeom prst="rect">
            <a:avLst/>
          </a:prstGeom>
          <a:noFill/>
          <a:ln w="9525">
            <a:noFill/>
            <a:miter lim="800000"/>
            <a:headEnd/>
            <a:tailEnd/>
          </a:ln>
        </p:spPr>
        <p:txBody>
          <a:bodyPr wrap="square">
            <a:spAutoFit/>
          </a:bodyPr>
          <a:lstStyle/>
          <a:p>
            <a:pPr>
              <a:defRPr/>
            </a:pPr>
            <a:r>
              <a:rPr lang="en-US" sz="1400" dirty="0">
                <a:solidFill>
                  <a:schemeClr val="bg2">
                    <a:lumMod val="50000"/>
                  </a:schemeClr>
                </a:solidFill>
                <a:latin typeface="Calibri" pitchFamily="34" charset="0"/>
                <a:ea typeface="ＭＳ Ｐゴシック" pitchFamily="-97" charset="-128"/>
                <a:cs typeface="Calibri" pitchFamily="34" charset="0"/>
              </a:rPr>
              <a:t>18 November 2010, ICAO change to Annex 6, Operation of Aircraft, Parts I &amp; II, became </a:t>
            </a:r>
            <a:r>
              <a:rPr lang="en-US" sz="1400" dirty="0" smtClean="0">
                <a:solidFill>
                  <a:schemeClr val="bg2">
                    <a:lumMod val="50000"/>
                  </a:schemeClr>
                </a:solidFill>
                <a:latin typeface="Calibri" pitchFamily="34" charset="0"/>
                <a:ea typeface="ＭＳ Ｐゴシック" pitchFamily="-97" charset="-128"/>
                <a:cs typeface="Calibri" pitchFamily="34" charset="0"/>
              </a:rPr>
              <a:t>applicable:</a:t>
            </a:r>
            <a:br>
              <a:rPr lang="en-US" sz="1400" dirty="0" smtClean="0">
                <a:solidFill>
                  <a:schemeClr val="bg2">
                    <a:lumMod val="50000"/>
                  </a:schemeClr>
                </a:solidFill>
                <a:latin typeface="Calibri" pitchFamily="34" charset="0"/>
                <a:ea typeface="ＭＳ Ｐゴシック" pitchFamily="-97" charset="-128"/>
                <a:cs typeface="Calibri" pitchFamily="34" charset="0"/>
              </a:rPr>
            </a:br>
            <a:endParaRPr lang="en-US" sz="1400" dirty="0" smtClean="0">
              <a:solidFill>
                <a:schemeClr val="bg2">
                  <a:lumMod val="50000"/>
                </a:schemeClr>
              </a:solidFill>
              <a:latin typeface="Calibri" pitchFamily="34" charset="0"/>
              <a:ea typeface="ＭＳ Ｐゴシック" pitchFamily="-97" charset="-128"/>
              <a:cs typeface="Calibri" pitchFamily="34" charset="0"/>
            </a:endParaRPr>
          </a:p>
          <a:p>
            <a:pPr lvl="1">
              <a:defRPr/>
            </a:pPr>
            <a:r>
              <a:rPr lang="en-US" sz="1400" dirty="0" smtClean="0">
                <a:solidFill>
                  <a:schemeClr val="bg2">
                    <a:lumMod val="50000"/>
                  </a:schemeClr>
                </a:solidFill>
                <a:latin typeface="Calibri" pitchFamily="34" charset="0"/>
                <a:ea typeface="ＭＳ Ｐゴシック" pitchFamily="-97" charset="-128"/>
                <a:cs typeface="Calibri" pitchFamily="34" charset="0"/>
              </a:rPr>
              <a:t>Operators</a:t>
            </a:r>
            <a:r>
              <a:rPr lang="en-US" sz="1400" dirty="0">
                <a:solidFill>
                  <a:schemeClr val="bg2">
                    <a:lumMod val="50000"/>
                  </a:schemeClr>
                </a:solidFill>
                <a:latin typeface="Calibri" pitchFamily="34" charset="0"/>
                <a:ea typeface="ＭＳ Ｐゴシック" pitchFamily="-97" charset="-128"/>
                <a:cs typeface="Calibri" pitchFamily="34" charset="0"/>
              </a:rPr>
              <a:t>, that have been issued an U.S. RVSM approval, shall ensure that a minimum of two airplanes of each [RVSM] aircraft type grouping of the operator have their height-keeping performance monitored, at least once every two years or within intervals of 1,000 flight hours per airplane, whichever period is longer.  If an operator aircraft type grouping consists of a single airplane, monitoring of that airplane shall be accomplished within the specified </a:t>
            </a:r>
            <a:r>
              <a:rPr lang="en-US" sz="1400" dirty="0" smtClean="0">
                <a:solidFill>
                  <a:schemeClr val="bg2">
                    <a:lumMod val="50000"/>
                  </a:schemeClr>
                </a:solidFill>
                <a:latin typeface="Calibri" pitchFamily="34" charset="0"/>
                <a:ea typeface="ＭＳ Ｐゴシック" pitchFamily="-97" charset="-128"/>
                <a:cs typeface="Calibri" pitchFamily="34" charset="0"/>
              </a:rPr>
              <a:t>period</a:t>
            </a:r>
            <a:br>
              <a:rPr lang="en-US" sz="1400" dirty="0" smtClean="0">
                <a:solidFill>
                  <a:schemeClr val="bg2">
                    <a:lumMod val="50000"/>
                  </a:schemeClr>
                </a:solidFill>
                <a:latin typeface="Calibri" pitchFamily="34" charset="0"/>
                <a:ea typeface="ＭＳ Ｐゴシック" pitchFamily="-97" charset="-128"/>
                <a:cs typeface="Calibri" pitchFamily="34" charset="0"/>
              </a:rPr>
            </a:br>
            <a:endParaRPr lang="en-US" sz="1400" dirty="0" smtClean="0">
              <a:solidFill>
                <a:schemeClr val="bg2">
                  <a:lumMod val="50000"/>
                </a:schemeClr>
              </a:solidFill>
              <a:latin typeface="Calibri" pitchFamily="34" charset="0"/>
              <a:ea typeface="ＭＳ Ｐゴシック" pitchFamily="-97" charset="-128"/>
              <a:cs typeface="Calibri" pitchFamily="34" charset="0"/>
            </a:endParaRPr>
          </a:p>
          <a:p>
            <a:pPr>
              <a:defRPr/>
            </a:pPr>
            <a:r>
              <a:rPr lang="en-US" sz="1400" dirty="0" smtClean="0">
                <a:solidFill>
                  <a:schemeClr val="bg2">
                    <a:lumMod val="50000"/>
                  </a:schemeClr>
                </a:solidFill>
                <a:latin typeface="Calibri" pitchFamily="34" charset="0"/>
                <a:ea typeface="ＭＳ Ｐゴシック" pitchFamily="-97" charset="-128"/>
                <a:cs typeface="Calibri" pitchFamily="34" charset="0"/>
              </a:rPr>
              <a:t>The </a:t>
            </a:r>
            <a:r>
              <a:rPr lang="en-US" sz="1400" dirty="0">
                <a:solidFill>
                  <a:schemeClr val="bg2">
                    <a:lumMod val="50000"/>
                  </a:schemeClr>
                </a:solidFill>
                <a:latin typeface="Calibri" pitchFamily="34" charset="0"/>
                <a:ea typeface="ＭＳ Ｐゴシック" pitchFamily="-97" charset="-128"/>
                <a:cs typeface="Calibri" pitchFamily="34" charset="0"/>
              </a:rPr>
              <a:t>Federal Aviation Administration will implement the standard above for RVSM Monitoring</a:t>
            </a:r>
          </a:p>
          <a:p>
            <a:pPr>
              <a:defRPr/>
            </a:pPr>
            <a:endParaRPr lang="en-US" sz="1400" dirty="0">
              <a:solidFill>
                <a:schemeClr val="bg2">
                  <a:lumMod val="50000"/>
                </a:schemeClr>
              </a:solidFill>
              <a:latin typeface="Calibri" pitchFamily="34" charset="0"/>
              <a:ea typeface="ＭＳ Ｐゴシック" pitchFamily="-97" charset="-128"/>
              <a:cs typeface="Calibri" pitchFamily="34" charset="0"/>
            </a:endParaRPr>
          </a:p>
          <a:p>
            <a:pPr>
              <a:defRPr/>
            </a:pPr>
            <a:endParaRPr lang="da-DK" sz="1400" dirty="0">
              <a:solidFill>
                <a:schemeClr val="bg2">
                  <a:lumMod val="50000"/>
                </a:schemeClr>
              </a:solidFill>
              <a:latin typeface="Calibri" pitchFamily="34" charset="0"/>
              <a:ea typeface="ＭＳ Ｐゴシック" pitchFamily="-97" charset="-128"/>
              <a:cs typeface="Calibri" pitchFamily="34" charset="0"/>
            </a:endParaRPr>
          </a:p>
        </p:txBody>
      </p:sp>
      <p:sp>
        <p:nvSpPr>
          <p:cNvPr id="23" name="Rektangel 32"/>
          <p:cNvSpPr>
            <a:spLocks noChangeArrowheads="1"/>
          </p:cNvSpPr>
          <p:nvPr/>
        </p:nvSpPr>
        <p:spPr bwMode="auto">
          <a:xfrm>
            <a:off x="609600" y="1066800"/>
            <a:ext cx="4025900" cy="354012"/>
          </a:xfrm>
          <a:prstGeom prst="rect">
            <a:avLst/>
          </a:prstGeom>
          <a:gradFill flip="none" rotWithShape="1">
            <a:gsLst>
              <a:gs pos="0">
                <a:srgbClr val="00B0F0"/>
              </a:gs>
              <a:gs pos="100000">
                <a:srgbClr val="1F88C8"/>
              </a:gs>
            </a:gsLst>
            <a:lin ang="5400000" scaled="1"/>
            <a:tileRect/>
          </a:gradFill>
          <a:ln w="9525">
            <a:solidFill>
              <a:schemeClr val="accent3">
                <a:lumMod val="75000"/>
              </a:schemeClr>
            </a:solidFill>
            <a:miter lim="800000"/>
            <a:headEnd/>
            <a:tailEn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defRPr/>
            </a:pPr>
            <a:endParaRPr lang="da-DK" sz="1600" b="1" kern="0" noProof="1">
              <a:solidFill>
                <a:srgbClr val="FFFFFF"/>
              </a:solidFill>
              <a:latin typeface="Arial" pitchFamily="34" charset="0"/>
              <a:ea typeface="ＭＳ Ｐゴシック" pitchFamily="-97" charset="-128"/>
            </a:endParaRPr>
          </a:p>
        </p:txBody>
      </p:sp>
      <p:sp>
        <p:nvSpPr>
          <p:cNvPr id="24" name="Rectangle 5"/>
          <p:cNvSpPr txBox="1">
            <a:spLocks noChangeArrowheads="1"/>
          </p:cNvSpPr>
          <p:nvPr/>
        </p:nvSpPr>
        <p:spPr bwMode="gray">
          <a:xfrm>
            <a:off x="685800" y="1066800"/>
            <a:ext cx="2473325" cy="354012"/>
          </a:xfrm>
          <a:prstGeom prst="rect">
            <a:avLst/>
          </a:prstGeom>
          <a:noFill/>
          <a:ln w="9525">
            <a:noFill/>
            <a:miter lim="800000"/>
            <a:headEnd/>
            <a:tailEnd/>
          </a:ln>
        </p:spPr>
        <p:txBody>
          <a:bodyPr lIns="0" rIns="0" anchor="ctr"/>
          <a:lstStyle/>
          <a:p>
            <a:pPr defTabSz="914400" eaLnBrk="0" hangingPunct="0">
              <a:lnSpc>
                <a:spcPct val="95000"/>
              </a:lnSpc>
            </a:pPr>
            <a:r>
              <a:rPr lang="en-US" sz="1400" b="1" dirty="0" smtClean="0">
                <a:latin typeface="+mj-lt"/>
              </a:rPr>
              <a:t>ICAO Annex 6 Revision</a:t>
            </a:r>
            <a:endParaRPr lang="en-US" sz="1400" b="1" dirty="0">
              <a:latin typeface="+mj-lt"/>
            </a:endParaRPr>
          </a:p>
        </p:txBody>
      </p:sp>
      <p:pic>
        <p:nvPicPr>
          <p:cNvPr id="10" name="~PP2032.WAV">
            <a:hlinkClick r:id="" action="ppaction://media"/>
          </p:cNvPr>
          <p:cNvPicPr>
            <a:picLocks noRot="1" noChangeAspect="1"/>
          </p:cNvPicPr>
          <p:nvPr>
            <a:wavAudioFile r:embed="rId1" name="~PP2032.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1695563994"/>
      </p:ext>
    </p:extLst>
  </p:cSld>
  <p:clrMapOvr>
    <a:masterClrMapping/>
  </p:clrMapOvr>
  <p:transition advTm="431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flipV="1">
            <a:off x="0" y="2366929"/>
            <a:ext cx="9144000" cy="2052671"/>
          </a:xfrm>
          <a:prstGeom prst="rect">
            <a:avLst/>
          </a:prstGeom>
          <a:gradFill rotWithShape="1">
            <a:gsLst>
              <a:gs pos="61000">
                <a:sysClr val="window" lastClr="FFFFFF">
                  <a:alpha val="0"/>
                </a:sysClr>
              </a:gs>
              <a:gs pos="100000">
                <a:sysClr val="window" lastClr="FFFFFF">
                  <a:lumMod val="85000"/>
                </a:sysClr>
              </a:gs>
            </a:gsLst>
            <a:lin ang="16200000" scaled="0"/>
          </a:gradFill>
          <a:ln w="9525" cap="flat" cmpd="sng" algn="ctr">
            <a:noFill/>
            <a:prstDash val="solid"/>
          </a:ln>
          <a:effectLst/>
        </p:spPr>
        <p:txBody>
          <a:bodyPr anchor="ctr"/>
          <a:lstStyle/>
          <a:p>
            <a:pPr algn="ctr" defTabSz="914400" fontAlgn="auto" hangingPunct="1">
              <a:lnSpc>
                <a:spcPct val="100000"/>
              </a:lnSpc>
              <a:spcBef>
                <a:spcPts val="0"/>
              </a:spcBef>
              <a:spcAft>
                <a:spcPts val="0"/>
              </a:spcAft>
              <a:buClrTx/>
              <a:buSzTx/>
              <a:buFontTx/>
              <a:buNone/>
              <a:defRPr/>
            </a:pPr>
            <a:endParaRPr lang="en-US" kern="0">
              <a:solidFill>
                <a:sysClr val="window" lastClr="FFFFFF"/>
              </a:solidFill>
              <a:latin typeface="Calibri"/>
            </a:endParaRPr>
          </a:p>
        </p:txBody>
      </p:sp>
      <p:sp>
        <p:nvSpPr>
          <p:cNvPr id="22" name="Rektangel 64"/>
          <p:cNvSpPr>
            <a:spLocks noChangeArrowheads="1"/>
          </p:cNvSpPr>
          <p:nvPr/>
        </p:nvSpPr>
        <p:spPr bwMode="auto">
          <a:xfrm>
            <a:off x="4699000" y="1523999"/>
            <a:ext cx="4023360" cy="4343401"/>
          </a:xfrm>
          <a:prstGeom prst="rect">
            <a:avLst/>
          </a:prstGeom>
          <a:gradFill rotWithShape="1">
            <a:gsLst>
              <a:gs pos="0">
                <a:schemeClr val="bg2">
                  <a:lumMod val="60000"/>
                  <a:lumOff val="40000"/>
                </a:schemeClr>
              </a:gs>
              <a:gs pos="36000">
                <a:srgbClr val="FFFFFF"/>
              </a:gs>
              <a:gs pos="100000">
                <a:schemeClr val="bg1"/>
              </a:gs>
            </a:gsLst>
            <a:lin ang="16200000"/>
          </a:gradFill>
          <a:ln w="9525">
            <a:solidFill>
              <a:schemeClr val="bg1">
                <a:lumMod val="75000"/>
              </a:schemeClr>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2" name="Title 1"/>
          <p:cNvSpPr>
            <a:spLocks noGrp="1"/>
          </p:cNvSpPr>
          <p:nvPr>
            <p:ph type="title"/>
          </p:nvPr>
        </p:nvSpPr>
        <p:spPr>
          <a:xfrm>
            <a:off x="0" y="228600"/>
            <a:ext cx="9144000" cy="640080"/>
          </a:xfrm>
        </p:spPr>
        <p:txBody>
          <a:bodyPr>
            <a:noAutofit/>
          </a:bodyPr>
          <a:lstStyle/>
          <a:p>
            <a:r>
              <a:rPr lang="en-US" sz="3200" dirty="0" smtClean="0"/>
              <a:t>Current and Revised FAA Policy</a:t>
            </a:r>
            <a:endParaRPr lang="en-US" sz="3200" dirty="0"/>
          </a:p>
        </p:txBody>
      </p:sp>
      <p:sp>
        <p:nvSpPr>
          <p:cNvPr id="5" name="Rektangel 32"/>
          <p:cNvSpPr>
            <a:spLocks noChangeArrowheads="1"/>
          </p:cNvSpPr>
          <p:nvPr/>
        </p:nvSpPr>
        <p:spPr bwMode="auto">
          <a:xfrm>
            <a:off x="4686300" y="1073600"/>
            <a:ext cx="4036060" cy="354012"/>
          </a:xfrm>
          <a:prstGeom prst="rect">
            <a:avLst/>
          </a:prstGeom>
          <a:gradFill flip="none" rotWithShape="1">
            <a:gsLst>
              <a:gs pos="0">
                <a:srgbClr val="00B0F0"/>
              </a:gs>
              <a:gs pos="100000">
                <a:srgbClr val="1F88C8"/>
              </a:gs>
            </a:gsLst>
            <a:lin ang="5400000" scaled="1"/>
            <a:tileRect/>
          </a:gradFill>
          <a:ln w="9525">
            <a:solidFill>
              <a:schemeClr val="accent3">
                <a:lumMod val="75000"/>
              </a:schemeClr>
            </a:solidFill>
            <a:miter lim="800000"/>
            <a:headEnd/>
            <a:tailEn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defRPr/>
            </a:pPr>
            <a:endParaRPr lang="da-DK" sz="1600" b="1" kern="0" noProof="1">
              <a:solidFill>
                <a:srgbClr val="FFFFFF"/>
              </a:solidFill>
              <a:latin typeface="Arial" pitchFamily="34" charset="0"/>
              <a:ea typeface="ＭＳ Ｐゴシック" pitchFamily="-97" charset="-128"/>
            </a:endParaRPr>
          </a:p>
        </p:txBody>
      </p:sp>
      <p:sp>
        <p:nvSpPr>
          <p:cNvPr id="7" name="Tekstboks 68"/>
          <p:cNvSpPr txBox="1">
            <a:spLocks noChangeArrowheads="1"/>
          </p:cNvSpPr>
          <p:nvPr/>
        </p:nvSpPr>
        <p:spPr bwMode="auto">
          <a:xfrm>
            <a:off x="5232400" y="1524000"/>
            <a:ext cx="3378200" cy="4524315"/>
          </a:xfrm>
          <a:prstGeom prst="rect">
            <a:avLst/>
          </a:prstGeom>
          <a:noFill/>
          <a:ln w="9525">
            <a:noFill/>
            <a:miter lim="800000"/>
            <a:headEnd/>
            <a:tailEnd/>
          </a:ln>
        </p:spPr>
        <p:txBody>
          <a:bodyPr wrap="square">
            <a:spAutoFit/>
          </a:bodyPr>
          <a:lstStyle/>
          <a:p>
            <a:r>
              <a:rPr lang="en-US" sz="1200" dirty="0" smtClean="0">
                <a:solidFill>
                  <a:schemeClr val="tx1">
                    <a:lumMod val="65000"/>
                    <a:lumOff val="35000"/>
                  </a:schemeClr>
                </a:solidFill>
                <a:latin typeface="Calibri" pitchFamily="34" charset="0"/>
                <a:cs typeface="Calibri" pitchFamily="34" charset="0"/>
              </a:rPr>
              <a:t>All U.S. Operators wishing to operate in RVSM airspace shall be authorized and shall participate in a monitoring program</a:t>
            </a:r>
          </a:p>
          <a:p>
            <a:endParaRPr lang="en-US" sz="1200" dirty="0" smtClean="0">
              <a:solidFill>
                <a:schemeClr val="tx1">
                  <a:lumMod val="65000"/>
                  <a:lumOff val="35000"/>
                </a:schemeClr>
              </a:solidFill>
              <a:latin typeface="Calibri" pitchFamily="34" charset="0"/>
              <a:cs typeface="Calibri" pitchFamily="34" charset="0"/>
            </a:endParaRPr>
          </a:p>
          <a:p>
            <a:r>
              <a:rPr lang="en-US" sz="1200" dirty="0" smtClean="0">
                <a:solidFill>
                  <a:schemeClr val="tx1">
                    <a:lumMod val="65000"/>
                    <a:lumOff val="35000"/>
                  </a:schemeClr>
                </a:solidFill>
                <a:latin typeface="Calibri" pitchFamily="34" charset="0"/>
                <a:cs typeface="Calibri" pitchFamily="34" charset="0"/>
              </a:rPr>
              <a:t>Initial Monitoring - Operators have up until six months after they receive RVSM Authority or until six months after the start of RVSM operations, whichever occurs later, to comply with RVSM monitoring requirements and</a:t>
            </a:r>
          </a:p>
          <a:p>
            <a:endParaRPr lang="en-US" sz="1200" dirty="0" smtClean="0">
              <a:solidFill>
                <a:schemeClr val="tx1">
                  <a:lumMod val="65000"/>
                  <a:lumOff val="35000"/>
                </a:schemeClr>
              </a:solidFill>
              <a:latin typeface="Calibri" pitchFamily="34" charset="0"/>
              <a:cs typeface="Calibri" pitchFamily="34" charset="0"/>
            </a:endParaRPr>
          </a:p>
          <a:p>
            <a:r>
              <a:rPr lang="en-US" sz="1200" b="1" dirty="0" smtClean="0">
                <a:solidFill>
                  <a:schemeClr val="tx1">
                    <a:lumMod val="65000"/>
                    <a:lumOff val="35000"/>
                  </a:schemeClr>
                </a:solidFill>
                <a:latin typeface="Calibri" pitchFamily="34" charset="0"/>
                <a:cs typeface="Calibri" pitchFamily="34" charset="0"/>
              </a:rPr>
              <a:t>Continuing Requirement - Operators that have been issued an U.S. RVSM authorization will be required to conduct monitoring every two years or within intervals of 1,000 flight hours per aircraft, whichever period is longer   </a:t>
            </a:r>
          </a:p>
          <a:p>
            <a:endParaRPr lang="en-US" sz="1200" dirty="0" smtClean="0">
              <a:solidFill>
                <a:schemeClr val="tx1">
                  <a:lumMod val="65000"/>
                  <a:lumOff val="35000"/>
                </a:schemeClr>
              </a:solidFill>
              <a:latin typeface="Calibri" pitchFamily="34" charset="0"/>
              <a:cs typeface="Calibri" pitchFamily="34" charset="0"/>
            </a:endParaRPr>
          </a:p>
          <a:p>
            <a:r>
              <a:rPr lang="en-US" sz="1200" dirty="0" smtClean="0">
                <a:solidFill>
                  <a:schemeClr val="tx1">
                    <a:lumMod val="65000"/>
                    <a:lumOff val="35000"/>
                  </a:schemeClr>
                </a:solidFill>
                <a:latin typeface="Calibri" pitchFamily="34" charset="0"/>
                <a:cs typeface="Calibri" pitchFamily="34" charset="0"/>
              </a:rPr>
              <a:t>The minimum number of aircraft in an operator’s fleet that must be monitored is established on an RVSM aircraft category basis and requirements can be found in the regional minimum monitoring tables maintained (in North America) by the North American Approvals Registry and monitoring Organization (NAARMO)</a:t>
            </a:r>
          </a:p>
          <a:p>
            <a:endParaRPr lang="da-DK" sz="1200" dirty="0">
              <a:solidFill>
                <a:schemeClr val="tx1">
                  <a:lumMod val="65000"/>
                  <a:lumOff val="35000"/>
                </a:schemeClr>
              </a:solidFill>
              <a:latin typeface="Calibri" pitchFamily="34" charset="0"/>
              <a:cs typeface="Calibri" pitchFamily="34" charset="0"/>
            </a:endParaRPr>
          </a:p>
        </p:txBody>
      </p:sp>
      <p:sp>
        <p:nvSpPr>
          <p:cNvPr id="8" name="Rectangle 5"/>
          <p:cNvSpPr txBox="1">
            <a:spLocks noChangeArrowheads="1"/>
          </p:cNvSpPr>
          <p:nvPr/>
        </p:nvSpPr>
        <p:spPr bwMode="gray">
          <a:xfrm>
            <a:off x="4799012" y="1093788"/>
            <a:ext cx="3923348" cy="333824"/>
          </a:xfrm>
          <a:prstGeom prst="rect">
            <a:avLst/>
          </a:prstGeom>
          <a:noFill/>
          <a:ln w="9525">
            <a:noFill/>
            <a:miter lim="800000"/>
            <a:headEnd/>
            <a:tailEnd/>
          </a:ln>
        </p:spPr>
        <p:txBody>
          <a:bodyPr lIns="0" rIns="0" anchor="ctr"/>
          <a:lstStyle/>
          <a:p>
            <a:pPr defTabSz="914400" eaLnBrk="0" hangingPunct="0">
              <a:lnSpc>
                <a:spcPct val="95000"/>
              </a:lnSpc>
            </a:pPr>
            <a:r>
              <a:rPr lang="en-US" sz="1400" b="1" dirty="0" smtClean="0">
                <a:latin typeface="+mn-lt"/>
              </a:rPr>
              <a:t>Revised FAA Policy</a:t>
            </a:r>
            <a:endParaRPr lang="en-US" sz="1400" b="1" dirty="0">
              <a:latin typeface="+mn-lt"/>
            </a:endParaRPr>
          </a:p>
        </p:txBody>
      </p:sp>
      <p:sp>
        <p:nvSpPr>
          <p:cNvPr id="9" name="Højrepil 75"/>
          <p:cNvSpPr/>
          <p:nvPr/>
        </p:nvSpPr>
        <p:spPr bwMode="auto">
          <a:xfrm>
            <a:off x="4267200" y="1650577"/>
            <a:ext cx="533400" cy="388041"/>
          </a:xfrm>
          <a:prstGeom prst="rightArrow">
            <a:avLst>
              <a:gd name="adj1" fmla="val 50000"/>
              <a:gd name="adj2" fmla="val 82469"/>
            </a:avLst>
          </a:prstGeom>
          <a:gradFill flip="none" rotWithShape="1">
            <a:gsLst>
              <a:gs pos="100000">
                <a:schemeClr val="accent1">
                  <a:lumMod val="10000"/>
                </a:schemeClr>
              </a:gs>
              <a:gs pos="0">
                <a:schemeClr val="accent1">
                  <a:lumMod val="25000"/>
                </a:schemeClr>
              </a:gs>
            </a:gsLst>
            <a:lin ang="0" scaled="0"/>
            <a:tileRect/>
          </a:gradFill>
          <a:ln w="6350">
            <a:solidFill>
              <a:schemeClr val="bg2">
                <a:lumMod val="75000"/>
              </a:schemeClr>
            </a:solidFill>
          </a:ln>
          <a:effectLst>
            <a:innerShdw blurRad="66675" dist="50800" dir="13500000">
              <a:srgbClr val="000000">
                <a:alpha val="18000"/>
              </a:srgbClr>
            </a:innerShdw>
          </a:effectLst>
          <a:scene3d>
            <a:camera prst="orthographicFront"/>
            <a:lightRig rig="threePt" dir="t"/>
          </a:scene3d>
          <a:sp3d prstMaterial="matte">
            <a:contourClr>
              <a:schemeClr val="accent6"/>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da-DK" sz="1200" dirty="0">
                <a:solidFill>
                  <a:srgbClr val="FFFFFF"/>
                </a:solidFill>
                <a:latin typeface="Arial" pitchFamily="34" charset="0"/>
                <a:ea typeface="ＭＳ Ｐゴシック" pitchFamily="-97" charset="-128"/>
              </a:rPr>
              <a:t> </a:t>
            </a:r>
          </a:p>
        </p:txBody>
      </p:sp>
      <p:sp>
        <p:nvSpPr>
          <p:cNvPr id="11" name="Rektangel 64"/>
          <p:cNvSpPr>
            <a:spLocks noChangeArrowheads="1"/>
          </p:cNvSpPr>
          <p:nvPr/>
        </p:nvSpPr>
        <p:spPr bwMode="auto">
          <a:xfrm>
            <a:off x="381000" y="1500636"/>
            <a:ext cx="4025900" cy="4366764"/>
          </a:xfrm>
          <a:prstGeom prst="rect">
            <a:avLst/>
          </a:prstGeom>
          <a:gradFill rotWithShape="1">
            <a:gsLst>
              <a:gs pos="0">
                <a:schemeClr val="bg2">
                  <a:lumMod val="60000"/>
                  <a:lumOff val="40000"/>
                </a:schemeClr>
              </a:gs>
              <a:gs pos="36000">
                <a:srgbClr val="FFFFFF"/>
              </a:gs>
              <a:gs pos="100000">
                <a:schemeClr val="bg1"/>
              </a:gs>
            </a:gsLst>
            <a:lin ang="16200000"/>
          </a:gradFill>
          <a:ln w="9525">
            <a:solidFill>
              <a:schemeClr val="bg1">
                <a:lumMod val="75000"/>
              </a:schemeClr>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2" name="Tekstboks 72"/>
          <p:cNvSpPr txBox="1">
            <a:spLocks noChangeArrowheads="1"/>
          </p:cNvSpPr>
          <p:nvPr/>
        </p:nvSpPr>
        <p:spPr bwMode="auto">
          <a:xfrm>
            <a:off x="901700" y="1524000"/>
            <a:ext cx="3136900" cy="3970318"/>
          </a:xfrm>
          <a:prstGeom prst="rect">
            <a:avLst/>
          </a:prstGeom>
          <a:noFill/>
          <a:ln w="9525">
            <a:noFill/>
            <a:miter lim="800000"/>
            <a:headEnd/>
            <a:tailEnd/>
          </a:ln>
        </p:spPr>
        <p:txBody>
          <a:bodyPr wrap="square">
            <a:spAutoFit/>
          </a:bodyPr>
          <a:lstStyle/>
          <a:p>
            <a:pPr>
              <a:defRPr/>
            </a:pPr>
            <a:r>
              <a:rPr lang="en-US" sz="1200" dirty="0">
                <a:solidFill>
                  <a:schemeClr val="bg2">
                    <a:lumMod val="50000"/>
                  </a:schemeClr>
                </a:solidFill>
                <a:latin typeface="Calibri" pitchFamily="34" charset="0"/>
                <a:ea typeface="ＭＳ Ｐゴシック" pitchFamily="-97" charset="-128"/>
                <a:cs typeface="Calibri" pitchFamily="34" charset="0"/>
              </a:rPr>
              <a:t>All U.S. Operators wishing to operate in RVSM airspace shall be authorized and shall participate in a monitoring program  </a:t>
            </a:r>
            <a:r>
              <a:rPr lang="en-US" sz="1200" dirty="0" smtClean="0">
                <a:solidFill>
                  <a:schemeClr val="bg2">
                    <a:lumMod val="50000"/>
                  </a:schemeClr>
                </a:solidFill>
                <a:latin typeface="Calibri" pitchFamily="34" charset="0"/>
                <a:ea typeface="ＭＳ Ｐゴシック" pitchFamily="-97" charset="-128"/>
                <a:cs typeface="Calibri" pitchFamily="34" charset="0"/>
              </a:rPr>
              <a:t/>
            </a:r>
            <a:br>
              <a:rPr lang="en-US" sz="1200" dirty="0" smtClean="0">
                <a:solidFill>
                  <a:schemeClr val="bg2">
                    <a:lumMod val="50000"/>
                  </a:schemeClr>
                </a:solidFill>
                <a:latin typeface="Calibri" pitchFamily="34" charset="0"/>
                <a:ea typeface="ＭＳ Ｐゴシック" pitchFamily="-97" charset="-128"/>
                <a:cs typeface="Calibri" pitchFamily="34" charset="0"/>
              </a:rPr>
            </a:br>
            <a:endParaRPr lang="en-US" sz="1200" dirty="0">
              <a:solidFill>
                <a:schemeClr val="bg2">
                  <a:lumMod val="50000"/>
                </a:schemeClr>
              </a:solidFill>
              <a:latin typeface="Calibri" pitchFamily="34" charset="0"/>
              <a:ea typeface="ＭＳ Ｐゴシック" pitchFamily="-97" charset="-128"/>
              <a:cs typeface="Calibri" pitchFamily="34" charset="0"/>
            </a:endParaRPr>
          </a:p>
          <a:p>
            <a:pPr>
              <a:defRPr/>
            </a:pPr>
            <a:r>
              <a:rPr lang="en-US" sz="1200" dirty="0">
                <a:solidFill>
                  <a:schemeClr val="bg2">
                    <a:lumMod val="50000"/>
                  </a:schemeClr>
                </a:solidFill>
                <a:latin typeface="Calibri" pitchFamily="34" charset="0"/>
                <a:ea typeface="ＭＳ Ｐゴシック" pitchFamily="-97" charset="-128"/>
                <a:cs typeface="Calibri" pitchFamily="34" charset="0"/>
              </a:rPr>
              <a:t>Initial Requirement - Operators have up until six months after they receive RVSM Authority or until six months after the start of RVSM operations, whichever occurs later, to comply with RVSM monitoring requirements  </a:t>
            </a:r>
            <a:r>
              <a:rPr lang="en-US" sz="1200" dirty="0" smtClean="0">
                <a:solidFill>
                  <a:schemeClr val="bg2">
                    <a:lumMod val="50000"/>
                  </a:schemeClr>
                </a:solidFill>
                <a:latin typeface="Calibri" pitchFamily="34" charset="0"/>
                <a:ea typeface="ＭＳ Ｐゴシック" pitchFamily="-97" charset="-128"/>
                <a:cs typeface="Calibri" pitchFamily="34" charset="0"/>
              </a:rPr>
              <a:t/>
            </a:r>
            <a:br>
              <a:rPr lang="en-US" sz="1200" dirty="0" smtClean="0">
                <a:solidFill>
                  <a:schemeClr val="bg2">
                    <a:lumMod val="50000"/>
                  </a:schemeClr>
                </a:solidFill>
                <a:latin typeface="Calibri" pitchFamily="34" charset="0"/>
                <a:ea typeface="ＭＳ Ｐゴシック" pitchFamily="-97" charset="-128"/>
                <a:cs typeface="Calibri" pitchFamily="34" charset="0"/>
              </a:rPr>
            </a:br>
            <a:r>
              <a:rPr lang="en-US" sz="1200" dirty="0" smtClean="0">
                <a:solidFill>
                  <a:schemeClr val="bg2">
                    <a:lumMod val="50000"/>
                  </a:schemeClr>
                </a:solidFill>
                <a:latin typeface="Calibri" pitchFamily="34" charset="0"/>
                <a:ea typeface="ＭＳ Ｐゴシック" pitchFamily="-97" charset="-128"/>
                <a:cs typeface="Calibri" pitchFamily="34" charset="0"/>
              </a:rPr>
              <a:t> </a:t>
            </a:r>
            <a:endParaRPr lang="en-US" sz="1200" dirty="0">
              <a:solidFill>
                <a:schemeClr val="bg2">
                  <a:lumMod val="50000"/>
                </a:schemeClr>
              </a:solidFill>
              <a:latin typeface="Calibri" pitchFamily="34" charset="0"/>
              <a:ea typeface="ＭＳ Ｐゴシック" pitchFamily="-97" charset="-128"/>
              <a:cs typeface="Calibri" pitchFamily="34" charset="0"/>
            </a:endParaRPr>
          </a:p>
          <a:p>
            <a:pPr>
              <a:defRPr/>
            </a:pPr>
            <a:r>
              <a:rPr lang="en-US" sz="1200" dirty="0">
                <a:solidFill>
                  <a:schemeClr val="bg2">
                    <a:lumMod val="50000"/>
                  </a:schemeClr>
                </a:solidFill>
                <a:latin typeface="Calibri" pitchFamily="34" charset="0"/>
                <a:ea typeface="ＭＳ Ｐゴシック" pitchFamily="-97" charset="-128"/>
                <a:cs typeface="Calibri" pitchFamily="34" charset="0"/>
              </a:rPr>
              <a:t>The minimum number of aircraft in an operator’s fleet that must be monitored is established on an RVSM aircraft category basis and requirements can be found in the regional minimum monitoring tables maintained (in North America) by the North American Approvals Registry and monitoring Organization (NAARMO</a:t>
            </a:r>
            <a:r>
              <a:rPr lang="en-US" sz="1200" dirty="0" smtClean="0">
                <a:solidFill>
                  <a:schemeClr val="bg2">
                    <a:lumMod val="50000"/>
                  </a:schemeClr>
                </a:solidFill>
                <a:latin typeface="Calibri" pitchFamily="34" charset="0"/>
                <a:ea typeface="ＭＳ Ｐゴシック" pitchFamily="-97" charset="-128"/>
                <a:cs typeface="Calibri" pitchFamily="34" charset="0"/>
              </a:rPr>
              <a:t>)</a:t>
            </a:r>
          </a:p>
          <a:p>
            <a:pPr>
              <a:defRPr/>
            </a:pPr>
            <a:endParaRPr lang="en-US" sz="1200" dirty="0" smtClean="0">
              <a:solidFill>
                <a:schemeClr val="bg2">
                  <a:lumMod val="50000"/>
                </a:schemeClr>
              </a:solidFill>
              <a:latin typeface="Calibri" pitchFamily="34" charset="0"/>
              <a:ea typeface="ＭＳ Ｐゴシック" pitchFamily="-97" charset="-128"/>
              <a:cs typeface="Calibri" pitchFamily="34" charset="0"/>
            </a:endParaRPr>
          </a:p>
          <a:p>
            <a:pPr>
              <a:defRPr/>
            </a:pPr>
            <a:endParaRPr lang="en-US" sz="1200" dirty="0">
              <a:solidFill>
                <a:schemeClr val="bg2">
                  <a:lumMod val="50000"/>
                </a:schemeClr>
              </a:solidFill>
              <a:latin typeface="Calibri" pitchFamily="34" charset="0"/>
              <a:ea typeface="ＭＳ Ｐゴシック" pitchFamily="-97" charset="-128"/>
              <a:cs typeface="Calibri" pitchFamily="34" charset="0"/>
            </a:endParaRPr>
          </a:p>
          <a:p>
            <a:pPr>
              <a:defRPr/>
            </a:pPr>
            <a:endParaRPr lang="da-DK" sz="1200" dirty="0">
              <a:solidFill>
                <a:schemeClr val="bg2">
                  <a:lumMod val="50000"/>
                </a:schemeClr>
              </a:solidFill>
              <a:latin typeface="Calibri" pitchFamily="34" charset="0"/>
              <a:ea typeface="ＭＳ Ｐゴシック" pitchFamily="-97" charset="-128"/>
              <a:cs typeface="Calibri" pitchFamily="34" charset="0"/>
            </a:endParaRPr>
          </a:p>
        </p:txBody>
      </p:sp>
      <p:grpSp>
        <p:nvGrpSpPr>
          <p:cNvPr id="17" name="Gruppe 37"/>
          <p:cNvGrpSpPr>
            <a:grpSpLocks/>
          </p:cNvGrpSpPr>
          <p:nvPr/>
        </p:nvGrpSpPr>
        <p:grpSpPr bwMode="auto">
          <a:xfrm>
            <a:off x="4800600" y="1673675"/>
            <a:ext cx="344488" cy="344487"/>
            <a:chOff x="4800600" y="2801938"/>
            <a:chExt cx="344488" cy="344487"/>
          </a:xfrm>
        </p:grpSpPr>
        <p:sp>
          <p:nvSpPr>
            <p:cNvPr id="18" name="Rektangel 65"/>
            <p:cNvSpPr>
              <a:spLocks noChangeArrowheads="1"/>
            </p:cNvSpPr>
            <p:nvPr/>
          </p:nvSpPr>
          <p:spPr bwMode="auto">
            <a:xfrm>
              <a:off x="4800600" y="2801938"/>
              <a:ext cx="344488" cy="344487"/>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algn="ctr" defTabSz="914400" fontAlgn="auto">
                <a:spcBef>
                  <a:spcPts val="0"/>
                </a:spcBef>
                <a:spcAft>
                  <a:spcPts val="0"/>
                </a:spcAft>
                <a:defRPr/>
              </a:pPr>
              <a:endParaRPr lang="da-DK" sz="1400" b="1" kern="0" noProof="1">
                <a:solidFill>
                  <a:sysClr val="window" lastClr="FFFFFF"/>
                </a:solidFill>
                <a:latin typeface="Arial" pitchFamily="34" charset="0"/>
                <a:ea typeface="ＭＳ Ｐゴシック" pitchFamily="-97" charset="-128"/>
              </a:endParaRPr>
            </a:p>
          </p:txBody>
        </p:sp>
        <p:sp>
          <p:nvSpPr>
            <p:cNvPr id="19" name="Tekstboks 36"/>
            <p:cNvSpPr txBox="1">
              <a:spLocks noChangeArrowheads="1"/>
            </p:cNvSpPr>
            <p:nvPr/>
          </p:nvSpPr>
          <p:spPr bwMode="auto">
            <a:xfrm>
              <a:off x="4814888" y="2838450"/>
              <a:ext cx="322262" cy="276225"/>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lgn="ctr">
                <a:defRPr/>
              </a:pPr>
              <a:r>
                <a:rPr lang="da-DK" sz="1200" dirty="0">
                  <a:latin typeface="+mn-lt"/>
                  <a:ea typeface="ＭＳ Ｐゴシック" pitchFamily="-97" charset="-128"/>
                </a:rPr>
                <a:t>2</a:t>
              </a:r>
            </a:p>
          </p:txBody>
        </p:sp>
      </p:grpSp>
      <p:sp>
        <p:nvSpPr>
          <p:cNvPr id="23" name="Rektangel 32"/>
          <p:cNvSpPr>
            <a:spLocks noChangeArrowheads="1"/>
          </p:cNvSpPr>
          <p:nvPr/>
        </p:nvSpPr>
        <p:spPr bwMode="auto">
          <a:xfrm>
            <a:off x="381000" y="1066800"/>
            <a:ext cx="4025900" cy="354012"/>
          </a:xfrm>
          <a:prstGeom prst="rect">
            <a:avLst/>
          </a:prstGeom>
          <a:gradFill flip="none" rotWithShape="1">
            <a:gsLst>
              <a:gs pos="0">
                <a:srgbClr val="00B0F0"/>
              </a:gs>
              <a:gs pos="100000">
                <a:srgbClr val="1F88C8"/>
              </a:gs>
            </a:gsLst>
            <a:lin ang="5400000" scaled="1"/>
            <a:tileRect/>
          </a:gradFill>
          <a:ln w="9525">
            <a:solidFill>
              <a:schemeClr val="accent3">
                <a:lumMod val="75000"/>
              </a:schemeClr>
            </a:solidFill>
            <a:miter lim="800000"/>
            <a:headEnd/>
            <a:tailEn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defRPr/>
            </a:pPr>
            <a:endParaRPr lang="da-DK" sz="1600" b="1" kern="0" noProof="1">
              <a:solidFill>
                <a:srgbClr val="FFFFFF"/>
              </a:solidFill>
              <a:latin typeface="Arial" pitchFamily="34" charset="0"/>
              <a:ea typeface="ＭＳ Ｐゴシック" pitchFamily="-97" charset="-128"/>
            </a:endParaRPr>
          </a:p>
        </p:txBody>
      </p:sp>
      <p:sp>
        <p:nvSpPr>
          <p:cNvPr id="24" name="Rectangle 5"/>
          <p:cNvSpPr txBox="1">
            <a:spLocks noChangeArrowheads="1"/>
          </p:cNvSpPr>
          <p:nvPr/>
        </p:nvSpPr>
        <p:spPr bwMode="gray">
          <a:xfrm>
            <a:off x="457200" y="1066800"/>
            <a:ext cx="2473325" cy="354012"/>
          </a:xfrm>
          <a:prstGeom prst="rect">
            <a:avLst/>
          </a:prstGeom>
          <a:noFill/>
          <a:ln w="9525">
            <a:noFill/>
            <a:miter lim="800000"/>
            <a:headEnd/>
            <a:tailEnd/>
          </a:ln>
        </p:spPr>
        <p:txBody>
          <a:bodyPr lIns="0" rIns="0" anchor="ctr"/>
          <a:lstStyle/>
          <a:p>
            <a:pPr defTabSz="914400" eaLnBrk="0" hangingPunct="0">
              <a:lnSpc>
                <a:spcPct val="95000"/>
              </a:lnSpc>
            </a:pPr>
            <a:r>
              <a:rPr lang="en-US" sz="1400" b="1" dirty="0" smtClean="0">
                <a:latin typeface="+mj-lt"/>
              </a:rPr>
              <a:t>Current FAA Policy</a:t>
            </a:r>
            <a:endParaRPr lang="en-US" sz="1400" b="1" dirty="0">
              <a:latin typeface="+mj-lt"/>
            </a:endParaRPr>
          </a:p>
        </p:txBody>
      </p:sp>
      <p:grpSp>
        <p:nvGrpSpPr>
          <p:cNvPr id="26" name="Gruppe 37"/>
          <p:cNvGrpSpPr>
            <a:grpSpLocks/>
          </p:cNvGrpSpPr>
          <p:nvPr/>
        </p:nvGrpSpPr>
        <p:grpSpPr bwMode="auto">
          <a:xfrm>
            <a:off x="493712" y="1641925"/>
            <a:ext cx="344488" cy="344487"/>
            <a:chOff x="4800600" y="2801938"/>
            <a:chExt cx="344488" cy="344487"/>
          </a:xfrm>
        </p:grpSpPr>
        <p:sp>
          <p:nvSpPr>
            <p:cNvPr id="27" name="Rektangel 65"/>
            <p:cNvSpPr>
              <a:spLocks noChangeArrowheads="1"/>
            </p:cNvSpPr>
            <p:nvPr/>
          </p:nvSpPr>
          <p:spPr bwMode="auto">
            <a:xfrm>
              <a:off x="4800600" y="2801938"/>
              <a:ext cx="344488" cy="344487"/>
            </a:xfrm>
            <a:prstGeom prst="rect">
              <a:avLst/>
            </a:prstGeom>
            <a:gradFill rotWithShape="1">
              <a:gsLst>
                <a:gs pos="0">
                  <a:srgbClr val="002060"/>
                </a:gs>
                <a:gs pos="100000">
                  <a:srgbClr val="1F88C8"/>
                </a:gs>
              </a:gsLst>
              <a:lin ang="16200000"/>
            </a:gra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anchor="ctr"/>
            <a:lstStyle/>
            <a:p>
              <a:pPr algn="ctr" defTabSz="914400" fontAlgn="auto">
                <a:spcBef>
                  <a:spcPts val="0"/>
                </a:spcBef>
                <a:spcAft>
                  <a:spcPts val="0"/>
                </a:spcAft>
                <a:defRPr/>
              </a:pPr>
              <a:endParaRPr lang="da-DK" sz="1400" b="1" kern="0" noProof="1">
                <a:solidFill>
                  <a:sysClr val="window" lastClr="FFFFFF"/>
                </a:solidFill>
                <a:latin typeface="Arial" pitchFamily="34" charset="0"/>
                <a:ea typeface="ＭＳ Ｐゴシック" pitchFamily="-97" charset="-128"/>
              </a:endParaRPr>
            </a:p>
          </p:txBody>
        </p:sp>
        <p:sp>
          <p:nvSpPr>
            <p:cNvPr id="28" name="Tekstboks 36"/>
            <p:cNvSpPr txBox="1">
              <a:spLocks noChangeArrowheads="1"/>
            </p:cNvSpPr>
            <p:nvPr/>
          </p:nvSpPr>
          <p:spPr bwMode="auto">
            <a:xfrm>
              <a:off x="4814888" y="2838450"/>
              <a:ext cx="322262" cy="276225"/>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lgn="ctr">
                <a:defRPr/>
              </a:pPr>
              <a:r>
                <a:rPr lang="da-DK" sz="1200" dirty="0">
                  <a:latin typeface="Arial" pitchFamily="34" charset="0"/>
                  <a:ea typeface="ＭＳ Ｐゴシック" pitchFamily="-97" charset="-128"/>
                </a:rPr>
                <a:t>1</a:t>
              </a:r>
            </a:p>
          </p:txBody>
        </p:sp>
      </p:grpSp>
      <p:pic>
        <p:nvPicPr>
          <p:cNvPr id="21" name="~PP2848.WAV">
            <a:hlinkClick r:id="" action="ppaction://media"/>
          </p:cNvPr>
          <p:cNvPicPr>
            <a:picLocks noRot="1" noChangeAspect="1"/>
          </p:cNvPicPr>
          <p:nvPr>
            <a:wavAudioFile r:embed="rId1" name="~PP2848.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2147810755"/>
      </p:ext>
    </p:extLst>
  </p:cSld>
  <p:clrMapOvr>
    <a:masterClrMapping/>
  </p:clrMapOvr>
  <p:transition advTm="717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2190750"/>
            <a:ext cx="9139237" cy="3829050"/>
            <a:chOff x="2381" y="1514475"/>
            <a:chExt cx="9139237" cy="3829050"/>
          </a:xfrm>
        </p:grpSpPr>
        <p:sp>
          <p:nvSpPr>
            <p:cNvPr id="24" name="Freeform 23"/>
            <p:cNvSpPr>
              <a:spLocks/>
            </p:cNvSpPr>
            <p:nvPr/>
          </p:nvSpPr>
          <p:spPr bwMode="auto">
            <a:xfrm>
              <a:off x="2381" y="1514475"/>
              <a:ext cx="4605337" cy="3829050"/>
            </a:xfrm>
            <a:custGeom>
              <a:avLst/>
              <a:gdLst/>
              <a:ahLst/>
              <a:cxnLst>
                <a:cxn ang="0">
                  <a:pos x="0" y="1562"/>
                </a:cxn>
                <a:cxn ang="0">
                  <a:pos x="0" y="2604"/>
                </a:cxn>
                <a:cxn ang="0">
                  <a:pos x="1272" y="2604"/>
                </a:cxn>
                <a:cxn ang="0">
                  <a:pos x="2612" y="0"/>
                </a:cxn>
                <a:cxn ang="0">
                  <a:pos x="0" y="1562"/>
                </a:cxn>
              </a:cxnLst>
              <a:rect l="0" t="0" r="r" b="b"/>
              <a:pathLst>
                <a:path w="2612" h="2604">
                  <a:moveTo>
                    <a:pt x="0" y="1562"/>
                  </a:moveTo>
                  <a:lnTo>
                    <a:pt x="0" y="2604"/>
                  </a:lnTo>
                  <a:lnTo>
                    <a:pt x="1272" y="2604"/>
                  </a:lnTo>
                  <a:lnTo>
                    <a:pt x="2612" y="0"/>
                  </a:lnTo>
                  <a:lnTo>
                    <a:pt x="0" y="1562"/>
                  </a:lnTo>
                  <a:close/>
                </a:path>
              </a:pathLst>
            </a:custGeom>
            <a:gradFill flip="none" rotWithShape="1">
              <a:gsLst>
                <a:gs pos="6000">
                  <a:srgbClr val="0070C0"/>
                </a:gs>
                <a:gs pos="70000">
                  <a:srgbClr val="0081BE">
                    <a:lumMod val="60000"/>
                    <a:lumOff val="40000"/>
                  </a:srgbClr>
                </a:gs>
                <a:gs pos="100000">
                  <a:schemeClr val="accent5">
                    <a:lumMod val="20000"/>
                    <a:lumOff val="80000"/>
                  </a:schemeClr>
                </a:gs>
              </a:gsLst>
              <a:lin ang="16200000" scaled="1"/>
              <a:tileRect/>
            </a:gradFill>
            <a:ln w="9525" cap="flat" cmpd="sng" algn="ctr">
              <a:solidFill>
                <a:schemeClr val="accent5">
                  <a:lumMod val="60000"/>
                  <a:lumOff val="40000"/>
                </a:schemeClr>
              </a:solidFill>
              <a:prstDash val="solid"/>
            </a:ln>
            <a:effectLst/>
          </p:spPr>
          <p:txBody>
            <a:bodyPr anchor="ctr"/>
            <a:lstStyle>
              <a:defPPr>
                <a:defRPr lang="da-D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fontAlgn="auto">
                <a:spcBef>
                  <a:spcPts val="0"/>
                </a:spcBef>
                <a:spcAft>
                  <a:spcPts val="0"/>
                </a:spcAft>
                <a:defRPr/>
              </a:pPr>
              <a:endParaRPr lang="da-DK" kern="0">
                <a:solidFill>
                  <a:sysClr val="window" lastClr="FFFFFF"/>
                </a:solidFill>
                <a:latin typeface="Calibri"/>
              </a:endParaRPr>
            </a:p>
          </p:txBody>
        </p:sp>
        <p:sp>
          <p:nvSpPr>
            <p:cNvPr id="25" name="Freeform 24"/>
            <p:cNvSpPr>
              <a:spLocks/>
            </p:cNvSpPr>
            <p:nvPr/>
          </p:nvSpPr>
          <p:spPr bwMode="auto">
            <a:xfrm>
              <a:off x="2262981" y="1517650"/>
              <a:ext cx="4525962" cy="3825875"/>
            </a:xfrm>
            <a:custGeom>
              <a:avLst/>
              <a:gdLst/>
              <a:ahLst/>
              <a:cxnLst>
                <a:cxn ang="0">
                  <a:pos x="0" y="2602"/>
                </a:cxn>
                <a:cxn ang="0">
                  <a:pos x="2568" y="2602"/>
                </a:cxn>
                <a:cxn ang="0">
                  <a:pos x="1338" y="0"/>
                </a:cxn>
                <a:cxn ang="0">
                  <a:pos x="0" y="2602"/>
                </a:cxn>
              </a:cxnLst>
              <a:rect l="0" t="0" r="r" b="b"/>
              <a:pathLst>
                <a:path w="2568" h="2602">
                  <a:moveTo>
                    <a:pt x="0" y="2602"/>
                  </a:moveTo>
                  <a:lnTo>
                    <a:pt x="2568" y="2602"/>
                  </a:lnTo>
                  <a:lnTo>
                    <a:pt x="1338" y="0"/>
                  </a:lnTo>
                  <a:lnTo>
                    <a:pt x="0" y="2602"/>
                  </a:lnTo>
                  <a:close/>
                </a:path>
              </a:pathLst>
            </a:custGeom>
            <a:gradFill flip="none" rotWithShape="1">
              <a:gsLst>
                <a:gs pos="6000">
                  <a:srgbClr val="0070C0"/>
                </a:gs>
                <a:gs pos="70000">
                  <a:srgbClr val="0081BE">
                    <a:lumMod val="60000"/>
                    <a:lumOff val="40000"/>
                  </a:srgbClr>
                </a:gs>
                <a:gs pos="100000">
                  <a:schemeClr val="accent5">
                    <a:lumMod val="20000"/>
                    <a:lumOff val="80000"/>
                  </a:schemeClr>
                </a:gs>
              </a:gsLst>
              <a:lin ang="16200000" scaled="1"/>
              <a:tileRect/>
            </a:gradFill>
            <a:ln w="9525" cap="flat" cmpd="sng" algn="ctr">
              <a:solidFill>
                <a:schemeClr val="accent5">
                  <a:lumMod val="60000"/>
                  <a:lumOff val="40000"/>
                </a:schemeClr>
              </a:solidFill>
              <a:prstDash val="solid"/>
            </a:ln>
            <a:effectLst/>
          </p:spPr>
          <p:txBody>
            <a:bodyPr anchor="ctr"/>
            <a:lstStyle>
              <a:defPPr>
                <a:defRPr lang="da-D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fontAlgn="auto">
                <a:spcBef>
                  <a:spcPts val="0"/>
                </a:spcBef>
                <a:spcAft>
                  <a:spcPts val="0"/>
                </a:spcAft>
                <a:defRPr/>
              </a:pPr>
              <a:endParaRPr lang="da-DK" kern="0">
                <a:solidFill>
                  <a:sysClr val="window" lastClr="FFFFFF"/>
                </a:solidFill>
                <a:latin typeface="Calibri"/>
              </a:endParaRPr>
            </a:p>
          </p:txBody>
        </p:sp>
        <p:sp>
          <p:nvSpPr>
            <p:cNvPr id="26" name="Freeform 25"/>
            <p:cNvSpPr>
              <a:spLocks/>
            </p:cNvSpPr>
            <p:nvPr/>
          </p:nvSpPr>
          <p:spPr bwMode="auto">
            <a:xfrm>
              <a:off x="4639468" y="1514475"/>
              <a:ext cx="4502150" cy="3829050"/>
            </a:xfrm>
            <a:custGeom>
              <a:avLst/>
              <a:gdLst/>
              <a:ahLst/>
              <a:cxnLst>
                <a:cxn ang="0">
                  <a:pos x="1230" y="2604"/>
                </a:cxn>
                <a:cxn ang="0">
                  <a:pos x="1230" y="2604"/>
                </a:cxn>
                <a:cxn ang="0">
                  <a:pos x="2554" y="2604"/>
                </a:cxn>
                <a:cxn ang="0">
                  <a:pos x="2554" y="1540"/>
                </a:cxn>
                <a:cxn ang="0">
                  <a:pos x="0" y="0"/>
                </a:cxn>
                <a:cxn ang="0">
                  <a:pos x="1230" y="2604"/>
                </a:cxn>
              </a:cxnLst>
              <a:rect l="0" t="0" r="r" b="b"/>
              <a:pathLst>
                <a:path w="2554" h="2604">
                  <a:moveTo>
                    <a:pt x="1230" y="2604"/>
                  </a:moveTo>
                  <a:lnTo>
                    <a:pt x="1230" y="2604"/>
                  </a:lnTo>
                  <a:lnTo>
                    <a:pt x="2554" y="2604"/>
                  </a:lnTo>
                  <a:lnTo>
                    <a:pt x="2554" y="1540"/>
                  </a:lnTo>
                  <a:lnTo>
                    <a:pt x="0" y="0"/>
                  </a:lnTo>
                  <a:lnTo>
                    <a:pt x="1230" y="2604"/>
                  </a:lnTo>
                  <a:close/>
                </a:path>
              </a:pathLst>
            </a:custGeom>
            <a:gradFill flip="none" rotWithShape="1">
              <a:gsLst>
                <a:gs pos="6000">
                  <a:srgbClr val="0070C0"/>
                </a:gs>
                <a:gs pos="70000">
                  <a:srgbClr val="0081BE">
                    <a:lumMod val="60000"/>
                    <a:lumOff val="40000"/>
                  </a:srgbClr>
                </a:gs>
                <a:gs pos="100000">
                  <a:schemeClr val="accent5">
                    <a:lumMod val="20000"/>
                    <a:lumOff val="80000"/>
                  </a:schemeClr>
                </a:gs>
              </a:gsLst>
              <a:lin ang="16200000" scaled="1"/>
              <a:tileRect/>
            </a:gradFill>
            <a:ln w="9525" cap="flat" cmpd="sng" algn="ctr">
              <a:solidFill>
                <a:schemeClr val="accent5">
                  <a:lumMod val="60000"/>
                  <a:lumOff val="40000"/>
                </a:schemeClr>
              </a:solidFill>
              <a:prstDash val="solid"/>
            </a:ln>
            <a:effectLst/>
          </p:spPr>
          <p:txBody>
            <a:bodyPr anchor="ctr"/>
            <a:lstStyle>
              <a:defPPr>
                <a:defRPr lang="da-D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fontAlgn="auto">
                <a:spcBef>
                  <a:spcPts val="0"/>
                </a:spcBef>
                <a:spcAft>
                  <a:spcPts val="0"/>
                </a:spcAft>
                <a:defRPr/>
              </a:pPr>
              <a:endParaRPr lang="da-DK" kern="0">
                <a:solidFill>
                  <a:sysClr val="window" lastClr="FFFFFF"/>
                </a:solidFill>
                <a:latin typeface="Calibri"/>
              </a:endParaRPr>
            </a:p>
          </p:txBody>
        </p:sp>
      </p:grpSp>
      <p:sp>
        <p:nvSpPr>
          <p:cNvPr id="23" name="Rectangle 22"/>
          <p:cNvSpPr/>
          <p:nvPr/>
        </p:nvSpPr>
        <p:spPr>
          <a:xfrm flipV="1">
            <a:off x="0" y="3733800"/>
            <a:ext cx="9144000" cy="2052671"/>
          </a:xfrm>
          <a:prstGeom prst="rect">
            <a:avLst/>
          </a:prstGeom>
          <a:gradFill rotWithShape="1">
            <a:gsLst>
              <a:gs pos="61000">
                <a:sysClr val="window" lastClr="FFFFFF">
                  <a:alpha val="0"/>
                </a:sysClr>
              </a:gs>
              <a:gs pos="100000">
                <a:sysClr val="window" lastClr="FFFFFF">
                  <a:lumMod val="85000"/>
                </a:sysClr>
              </a:gs>
            </a:gsLst>
            <a:lin ang="16200000" scaled="0"/>
          </a:gradFill>
          <a:ln w="9525" cap="flat" cmpd="sng" algn="ctr">
            <a:noFill/>
            <a:prstDash val="solid"/>
          </a:ln>
          <a:effectLst/>
        </p:spPr>
        <p:txBody>
          <a:bodyPr anchor="ctr"/>
          <a:lstStyle/>
          <a:p>
            <a:pPr algn="ctr" defTabSz="914400" fontAlgn="auto" hangingPunct="1">
              <a:lnSpc>
                <a:spcPct val="100000"/>
              </a:lnSpc>
              <a:spcBef>
                <a:spcPts val="0"/>
              </a:spcBef>
              <a:spcAft>
                <a:spcPts val="0"/>
              </a:spcAft>
              <a:buClrTx/>
              <a:buSzTx/>
              <a:buFontTx/>
              <a:buNone/>
              <a:defRPr/>
            </a:pPr>
            <a:endParaRPr lang="en-US" kern="0">
              <a:solidFill>
                <a:sysClr val="window" lastClr="FFFFFF"/>
              </a:solidFill>
              <a:latin typeface="Calibri"/>
            </a:endParaRPr>
          </a:p>
        </p:txBody>
      </p:sp>
      <p:sp>
        <p:nvSpPr>
          <p:cNvPr id="2" name="Title 1"/>
          <p:cNvSpPr>
            <a:spLocks noGrp="1"/>
          </p:cNvSpPr>
          <p:nvPr>
            <p:ph type="title"/>
          </p:nvPr>
        </p:nvSpPr>
        <p:spPr/>
        <p:txBody>
          <a:bodyPr/>
          <a:lstStyle/>
          <a:p>
            <a:r>
              <a:rPr lang="en-US" dirty="0" smtClean="0"/>
              <a:t>Effective Date</a:t>
            </a:r>
            <a:endParaRPr lang="en-US" dirty="0"/>
          </a:p>
        </p:txBody>
      </p:sp>
      <p:sp>
        <p:nvSpPr>
          <p:cNvPr id="4" name="Pentagon 3"/>
          <p:cNvSpPr>
            <a:spLocks noChangeArrowheads="1"/>
          </p:cNvSpPr>
          <p:nvPr/>
        </p:nvSpPr>
        <p:spPr bwMode="auto">
          <a:xfrm>
            <a:off x="268288" y="1752600"/>
            <a:ext cx="8686800" cy="838200"/>
          </a:xfrm>
          <a:prstGeom prst="homePlate">
            <a:avLst>
              <a:gd name="adj" fmla="val 49995"/>
            </a:avLst>
          </a:prstGeom>
          <a:gradFill rotWithShape="1">
            <a:gsLst>
              <a:gs pos="0">
                <a:srgbClr val="1F88C8"/>
              </a:gs>
              <a:gs pos="100000">
                <a:srgbClr val="002060"/>
              </a:gs>
            </a:gsLst>
            <a:lin ang="5400000"/>
          </a:gradFill>
          <a:ln w="9525">
            <a:noFill/>
            <a:miter lim="800000"/>
            <a:headEnd/>
            <a:tailEnd/>
          </a:ln>
          <a:effectLst>
            <a:outerShdw blurRad="50800" dist="38100" dir="8100000" algn="tr" rotWithShape="0">
              <a:prstClr val="black">
                <a:alpha val="40000"/>
              </a:prstClr>
            </a:outerShdw>
            <a:reflection blurRad="6350" stA="28000" endPos="79000" dir="5400000" sy="-100000" algn="bl" rotWithShape="0"/>
          </a:effectLst>
          <a:scene3d>
            <a:camera prst="orthographicFront">
              <a:rot lat="0" lon="0" rev="0"/>
            </a:camera>
            <a:lightRig rig="threePt" dir="t"/>
          </a:scene3d>
          <a:sp3d>
            <a:bevelT w="165100" prst="coolSlant"/>
            <a:bevelB/>
          </a:sp3d>
        </p:spPr>
        <p:txBody>
          <a:bodyPr anchor="ctr"/>
          <a:lstStyle/>
          <a:p>
            <a:pPr algn="ctr">
              <a:defRPr/>
            </a:pPr>
            <a:endParaRPr lang="en-US" sz="1400">
              <a:latin typeface="+mn-lt"/>
              <a:cs typeface="ＭＳ Ｐゴシック" pitchFamily="-108" charset="-128"/>
            </a:endParaRPr>
          </a:p>
        </p:txBody>
      </p:sp>
      <p:sp>
        <p:nvSpPr>
          <p:cNvPr id="5" name="TextBox 4"/>
          <p:cNvSpPr txBox="1">
            <a:spLocks noChangeArrowheads="1"/>
          </p:cNvSpPr>
          <p:nvPr/>
        </p:nvSpPr>
        <p:spPr bwMode="auto">
          <a:xfrm>
            <a:off x="152400" y="1991611"/>
            <a:ext cx="566928" cy="276999"/>
          </a:xfrm>
          <a:prstGeom prst="rect">
            <a:avLst/>
          </a:prstGeom>
          <a:noFill/>
          <a:ln w="9525">
            <a:noFill/>
            <a:miter lim="800000"/>
            <a:headEnd/>
            <a:tailEnd/>
          </a:ln>
        </p:spPr>
        <p:txBody>
          <a:bodyPr>
            <a:spAutoFit/>
          </a:bodyPr>
          <a:lstStyle/>
          <a:p>
            <a:pPr algn="ctr"/>
            <a:r>
              <a:rPr lang="en-US" sz="1200" b="1" dirty="0" smtClean="0">
                <a:solidFill>
                  <a:srgbClr val="E7B57D"/>
                </a:solidFill>
                <a:latin typeface="Calibri" pitchFamily="-108" charset="0"/>
              </a:rPr>
              <a:t>Nov</a:t>
            </a:r>
            <a:endParaRPr lang="en-US" sz="1200" b="1" dirty="0">
              <a:solidFill>
                <a:srgbClr val="E7B57D"/>
              </a:solidFill>
              <a:latin typeface="Calibri" pitchFamily="-108" charset="0"/>
            </a:endParaRPr>
          </a:p>
        </p:txBody>
      </p:sp>
      <p:sp>
        <p:nvSpPr>
          <p:cNvPr id="6" name="TextBox 5"/>
          <p:cNvSpPr txBox="1">
            <a:spLocks noChangeArrowheads="1"/>
          </p:cNvSpPr>
          <p:nvPr/>
        </p:nvSpPr>
        <p:spPr bwMode="auto">
          <a:xfrm>
            <a:off x="483179"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Dec</a:t>
            </a:r>
            <a:endParaRPr lang="en-US" sz="1200" dirty="0">
              <a:latin typeface="Calibri" pitchFamily="-108" charset="0"/>
            </a:endParaRPr>
          </a:p>
        </p:txBody>
      </p:sp>
      <p:sp>
        <p:nvSpPr>
          <p:cNvPr id="7" name="TextBox 6"/>
          <p:cNvSpPr txBox="1">
            <a:spLocks noChangeArrowheads="1"/>
          </p:cNvSpPr>
          <p:nvPr/>
        </p:nvSpPr>
        <p:spPr bwMode="auto">
          <a:xfrm>
            <a:off x="813958"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Jan</a:t>
            </a:r>
            <a:endParaRPr lang="en-US" sz="1200" dirty="0">
              <a:latin typeface="Calibri" pitchFamily="-108" charset="0"/>
            </a:endParaRPr>
          </a:p>
        </p:txBody>
      </p:sp>
      <p:sp>
        <p:nvSpPr>
          <p:cNvPr id="8" name="TextBox 7"/>
          <p:cNvSpPr txBox="1">
            <a:spLocks noChangeArrowheads="1"/>
          </p:cNvSpPr>
          <p:nvPr/>
        </p:nvSpPr>
        <p:spPr bwMode="auto">
          <a:xfrm>
            <a:off x="1144737"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Feb</a:t>
            </a:r>
            <a:endParaRPr lang="en-US" sz="1200" dirty="0">
              <a:latin typeface="Calibri" pitchFamily="-108" charset="0"/>
            </a:endParaRPr>
          </a:p>
        </p:txBody>
      </p:sp>
      <p:sp>
        <p:nvSpPr>
          <p:cNvPr id="9" name="TextBox 8"/>
          <p:cNvSpPr txBox="1">
            <a:spLocks noChangeArrowheads="1"/>
          </p:cNvSpPr>
          <p:nvPr/>
        </p:nvSpPr>
        <p:spPr bwMode="auto">
          <a:xfrm>
            <a:off x="1475516"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Mar</a:t>
            </a:r>
            <a:endParaRPr lang="en-US" sz="1200" dirty="0">
              <a:latin typeface="Calibri" pitchFamily="-108" charset="0"/>
            </a:endParaRPr>
          </a:p>
        </p:txBody>
      </p:sp>
      <p:sp>
        <p:nvSpPr>
          <p:cNvPr id="10" name="TextBox 9"/>
          <p:cNvSpPr txBox="1">
            <a:spLocks noChangeArrowheads="1"/>
          </p:cNvSpPr>
          <p:nvPr/>
        </p:nvSpPr>
        <p:spPr bwMode="auto">
          <a:xfrm>
            <a:off x="1806295"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Apr</a:t>
            </a:r>
            <a:endParaRPr lang="en-US" sz="1200" dirty="0">
              <a:latin typeface="Calibri" pitchFamily="-108" charset="0"/>
            </a:endParaRPr>
          </a:p>
        </p:txBody>
      </p:sp>
      <p:sp>
        <p:nvSpPr>
          <p:cNvPr id="11" name="TextBox 10"/>
          <p:cNvSpPr txBox="1">
            <a:spLocks noChangeArrowheads="1"/>
          </p:cNvSpPr>
          <p:nvPr/>
        </p:nvSpPr>
        <p:spPr bwMode="auto">
          <a:xfrm>
            <a:off x="2137074" y="1991611"/>
            <a:ext cx="566928" cy="276999"/>
          </a:xfrm>
          <a:prstGeom prst="rect">
            <a:avLst/>
          </a:prstGeom>
          <a:noFill/>
          <a:ln w="9525">
            <a:noFill/>
            <a:miter lim="800000"/>
            <a:headEnd/>
            <a:tailEnd/>
          </a:ln>
        </p:spPr>
        <p:txBody>
          <a:bodyPr>
            <a:spAutoFit/>
          </a:bodyPr>
          <a:lstStyle/>
          <a:p>
            <a:pPr algn="ctr"/>
            <a:r>
              <a:rPr lang="en-US" sz="1200" b="1" dirty="0" smtClean="0">
                <a:solidFill>
                  <a:srgbClr val="E7B57D"/>
                </a:solidFill>
                <a:latin typeface="Calibri" pitchFamily="-108" charset="0"/>
              </a:rPr>
              <a:t>May</a:t>
            </a:r>
            <a:endParaRPr lang="en-US" sz="1200" b="1" dirty="0">
              <a:solidFill>
                <a:srgbClr val="E7B57D"/>
              </a:solidFill>
              <a:latin typeface="Calibri" pitchFamily="-108" charset="0"/>
            </a:endParaRPr>
          </a:p>
        </p:txBody>
      </p:sp>
      <p:sp>
        <p:nvSpPr>
          <p:cNvPr id="12" name="TextBox 11"/>
          <p:cNvSpPr txBox="1">
            <a:spLocks noChangeArrowheads="1"/>
          </p:cNvSpPr>
          <p:nvPr/>
        </p:nvSpPr>
        <p:spPr bwMode="auto">
          <a:xfrm>
            <a:off x="2467853"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Jun</a:t>
            </a:r>
            <a:endParaRPr lang="en-US" sz="1200" dirty="0">
              <a:latin typeface="Calibri" pitchFamily="-108" charset="0"/>
            </a:endParaRPr>
          </a:p>
        </p:txBody>
      </p:sp>
      <p:sp>
        <p:nvSpPr>
          <p:cNvPr id="13" name="TextBox 12"/>
          <p:cNvSpPr txBox="1">
            <a:spLocks noChangeArrowheads="1"/>
          </p:cNvSpPr>
          <p:nvPr/>
        </p:nvSpPr>
        <p:spPr bwMode="auto">
          <a:xfrm>
            <a:off x="2798632"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Jul</a:t>
            </a:r>
            <a:endParaRPr lang="en-US" sz="1200" dirty="0">
              <a:latin typeface="Calibri" pitchFamily="-108" charset="0"/>
            </a:endParaRPr>
          </a:p>
        </p:txBody>
      </p:sp>
      <p:sp>
        <p:nvSpPr>
          <p:cNvPr id="14" name="TextBox 13"/>
          <p:cNvSpPr txBox="1">
            <a:spLocks noChangeArrowheads="1"/>
          </p:cNvSpPr>
          <p:nvPr/>
        </p:nvSpPr>
        <p:spPr bwMode="auto">
          <a:xfrm>
            <a:off x="3129411"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Aug</a:t>
            </a:r>
            <a:endParaRPr lang="en-US" sz="1200" dirty="0">
              <a:latin typeface="Calibri" pitchFamily="-108" charset="0"/>
            </a:endParaRPr>
          </a:p>
        </p:txBody>
      </p:sp>
      <p:sp>
        <p:nvSpPr>
          <p:cNvPr id="15" name="TextBox 14"/>
          <p:cNvSpPr txBox="1">
            <a:spLocks noChangeArrowheads="1"/>
          </p:cNvSpPr>
          <p:nvPr/>
        </p:nvSpPr>
        <p:spPr bwMode="auto">
          <a:xfrm>
            <a:off x="3460190"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Sep</a:t>
            </a:r>
            <a:endParaRPr lang="en-US" sz="1200" dirty="0">
              <a:latin typeface="Calibri" pitchFamily="-108" charset="0"/>
            </a:endParaRPr>
          </a:p>
        </p:txBody>
      </p:sp>
      <p:sp>
        <p:nvSpPr>
          <p:cNvPr id="16" name="TextBox 37"/>
          <p:cNvSpPr txBox="1">
            <a:spLocks noChangeArrowheads="1"/>
          </p:cNvSpPr>
          <p:nvPr/>
        </p:nvSpPr>
        <p:spPr bwMode="auto">
          <a:xfrm>
            <a:off x="4121748"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Oct</a:t>
            </a:r>
            <a:endParaRPr lang="en-US" sz="1200" dirty="0">
              <a:latin typeface="Calibri" pitchFamily="-108" charset="0"/>
            </a:endParaRPr>
          </a:p>
        </p:txBody>
      </p:sp>
      <p:sp>
        <p:nvSpPr>
          <p:cNvPr id="18" name="TextBox 37"/>
          <p:cNvSpPr txBox="1">
            <a:spLocks noChangeArrowheads="1"/>
          </p:cNvSpPr>
          <p:nvPr/>
        </p:nvSpPr>
        <p:spPr bwMode="auto">
          <a:xfrm>
            <a:off x="4783306" y="1991611"/>
            <a:ext cx="568325" cy="276999"/>
          </a:xfrm>
          <a:prstGeom prst="rect">
            <a:avLst/>
          </a:prstGeom>
          <a:noFill/>
          <a:ln w="9525">
            <a:noFill/>
            <a:miter lim="800000"/>
            <a:headEnd/>
            <a:tailEnd/>
          </a:ln>
        </p:spPr>
        <p:txBody>
          <a:bodyPr>
            <a:spAutoFit/>
          </a:bodyPr>
          <a:lstStyle/>
          <a:p>
            <a:pPr algn="ctr"/>
            <a:r>
              <a:rPr lang="en-US" sz="1200" dirty="0" smtClean="0">
                <a:latin typeface="Calibri" pitchFamily="-108" charset="0"/>
              </a:rPr>
              <a:t>Nov</a:t>
            </a:r>
            <a:endParaRPr lang="en-US" sz="1200" dirty="0">
              <a:latin typeface="Calibri" pitchFamily="-108" charset="0"/>
            </a:endParaRPr>
          </a:p>
        </p:txBody>
      </p:sp>
      <p:sp>
        <p:nvSpPr>
          <p:cNvPr id="22" name="TextBox 21"/>
          <p:cNvSpPr txBox="1"/>
          <p:nvPr/>
        </p:nvSpPr>
        <p:spPr>
          <a:xfrm>
            <a:off x="282575" y="2667000"/>
            <a:ext cx="524503" cy="276999"/>
          </a:xfrm>
          <a:prstGeom prst="rect">
            <a:avLst/>
          </a:prstGeom>
          <a:noFill/>
        </p:spPr>
        <p:txBody>
          <a:bodyPr wrap="none" rtlCol="0">
            <a:spAutoFit/>
          </a:bodyPr>
          <a:lstStyle/>
          <a:p>
            <a:r>
              <a:rPr lang="en-US" sz="1200" b="1" dirty="0" smtClean="0">
                <a:solidFill>
                  <a:schemeClr val="tx1">
                    <a:lumMod val="65000"/>
                    <a:lumOff val="35000"/>
                  </a:schemeClr>
                </a:solidFill>
                <a:latin typeface="+mj-lt"/>
              </a:rPr>
              <a:t>2010</a:t>
            </a:r>
            <a:endParaRPr lang="en-US" sz="1200" b="1" dirty="0">
              <a:solidFill>
                <a:schemeClr val="tx1">
                  <a:lumMod val="65000"/>
                  <a:lumOff val="35000"/>
                </a:schemeClr>
              </a:solidFill>
              <a:latin typeface="+mj-lt"/>
            </a:endParaRPr>
          </a:p>
        </p:txBody>
      </p:sp>
      <p:sp>
        <p:nvSpPr>
          <p:cNvPr id="28" name="TextBox 27"/>
          <p:cNvSpPr txBox="1">
            <a:spLocks noChangeArrowheads="1"/>
          </p:cNvSpPr>
          <p:nvPr/>
        </p:nvSpPr>
        <p:spPr bwMode="auto">
          <a:xfrm>
            <a:off x="3790969"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Nov</a:t>
            </a:r>
            <a:endParaRPr lang="en-US" sz="1200" dirty="0">
              <a:latin typeface="Calibri" pitchFamily="-108" charset="0"/>
            </a:endParaRPr>
          </a:p>
        </p:txBody>
      </p:sp>
      <p:sp>
        <p:nvSpPr>
          <p:cNvPr id="29" name="TextBox 28"/>
          <p:cNvSpPr txBox="1">
            <a:spLocks noChangeArrowheads="1"/>
          </p:cNvSpPr>
          <p:nvPr/>
        </p:nvSpPr>
        <p:spPr bwMode="auto">
          <a:xfrm>
            <a:off x="4452527"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Dec</a:t>
            </a:r>
            <a:endParaRPr lang="en-US" sz="1200" dirty="0">
              <a:latin typeface="Calibri" pitchFamily="-108" charset="0"/>
            </a:endParaRPr>
          </a:p>
        </p:txBody>
      </p:sp>
      <p:sp>
        <p:nvSpPr>
          <p:cNvPr id="30" name="TextBox 29"/>
          <p:cNvSpPr txBox="1">
            <a:spLocks noChangeArrowheads="1"/>
          </p:cNvSpPr>
          <p:nvPr/>
        </p:nvSpPr>
        <p:spPr bwMode="auto">
          <a:xfrm>
            <a:off x="5115482"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Jan</a:t>
            </a:r>
            <a:endParaRPr lang="en-US" sz="1200" dirty="0">
              <a:latin typeface="Calibri" pitchFamily="-108" charset="0"/>
            </a:endParaRPr>
          </a:p>
        </p:txBody>
      </p:sp>
      <p:sp>
        <p:nvSpPr>
          <p:cNvPr id="31" name="TextBox 30"/>
          <p:cNvSpPr txBox="1">
            <a:spLocks noChangeArrowheads="1"/>
          </p:cNvSpPr>
          <p:nvPr/>
        </p:nvSpPr>
        <p:spPr bwMode="auto">
          <a:xfrm>
            <a:off x="5446261"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Feb</a:t>
            </a:r>
            <a:endParaRPr lang="en-US" sz="1200" dirty="0">
              <a:latin typeface="Calibri" pitchFamily="-108" charset="0"/>
            </a:endParaRPr>
          </a:p>
        </p:txBody>
      </p:sp>
      <p:sp>
        <p:nvSpPr>
          <p:cNvPr id="32" name="TextBox 31"/>
          <p:cNvSpPr txBox="1">
            <a:spLocks noChangeArrowheads="1"/>
          </p:cNvSpPr>
          <p:nvPr/>
        </p:nvSpPr>
        <p:spPr bwMode="auto">
          <a:xfrm>
            <a:off x="5777040"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Mar</a:t>
            </a:r>
            <a:endParaRPr lang="en-US" sz="1200" dirty="0">
              <a:latin typeface="Calibri" pitchFamily="-108" charset="0"/>
            </a:endParaRPr>
          </a:p>
        </p:txBody>
      </p:sp>
      <p:sp>
        <p:nvSpPr>
          <p:cNvPr id="33" name="TextBox 32"/>
          <p:cNvSpPr txBox="1">
            <a:spLocks noChangeArrowheads="1"/>
          </p:cNvSpPr>
          <p:nvPr/>
        </p:nvSpPr>
        <p:spPr bwMode="auto">
          <a:xfrm>
            <a:off x="6107819"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Apr</a:t>
            </a:r>
            <a:endParaRPr lang="en-US" sz="1200" dirty="0">
              <a:latin typeface="Calibri" pitchFamily="-108" charset="0"/>
            </a:endParaRPr>
          </a:p>
        </p:txBody>
      </p:sp>
      <p:sp>
        <p:nvSpPr>
          <p:cNvPr id="34" name="TextBox 33"/>
          <p:cNvSpPr txBox="1">
            <a:spLocks noChangeArrowheads="1"/>
          </p:cNvSpPr>
          <p:nvPr/>
        </p:nvSpPr>
        <p:spPr bwMode="auto">
          <a:xfrm>
            <a:off x="6438598"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May</a:t>
            </a:r>
            <a:endParaRPr lang="en-US" sz="1200" dirty="0">
              <a:latin typeface="Calibri" pitchFamily="-108" charset="0"/>
            </a:endParaRPr>
          </a:p>
        </p:txBody>
      </p:sp>
      <p:sp>
        <p:nvSpPr>
          <p:cNvPr id="35" name="TextBox 34"/>
          <p:cNvSpPr txBox="1">
            <a:spLocks noChangeArrowheads="1"/>
          </p:cNvSpPr>
          <p:nvPr/>
        </p:nvSpPr>
        <p:spPr bwMode="auto">
          <a:xfrm>
            <a:off x="6769377"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Jun</a:t>
            </a:r>
            <a:endParaRPr lang="en-US" sz="1200" dirty="0">
              <a:latin typeface="Calibri" pitchFamily="-108" charset="0"/>
            </a:endParaRPr>
          </a:p>
        </p:txBody>
      </p:sp>
      <p:sp>
        <p:nvSpPr>
          <p:cNvPr id="36" name="TextBox 35"/>
          <p:cNvSpPr txBox="1">
            <a:spLocks noChangeArrowheads="1"/>
          </p:cNvSpPr>
          <p:nvPr/>
        </p:nvSpPr>
        <p:spPr bwMode="auto">
          <a:xfrm>
            <a:off x="7100156"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Jul</a:t>
            </a:r>
            <a:endParaRPr lang="en-US" sz="1200" dirty="0">
              <a:latin typeface="Calibri" pitchFamily="-108" charset="0"/>
            </a:endParaRPr>
          </a:p>
        </p:txBody>
      </p:sp>
      <p:sp>
        <p:nvSpPr>
          <p:cNvPr id="37" name="TextBox 36"/>
          <p:cNvSpPr txBox="1">
            <a:spLocks noChangeArrowheads="1"/>
          </p:cNvSpPr>
          <p:nvPr/>
        </p:nvSpPr>
        <p:spPr bwMode="auto">
          <a:xfrm>
            <a:off x="7430935"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Aug</a:t>
            </a:r>
            <a:endParaRPr lang="en-US" sz="1200" dirty="0">
              <a:latin typeface="Calibri" pitchFamily="-108" charset="0"/>
            </a:endParaRPr>
          </a:p>
        </p:txBody>
      </p:sp>
      <p:sp>
        <p:nvSpPr>
          <p:cNvPr id="38" name="TextBox 37"/>
          <p:cNvSpPr txBox="1">
            <a:spLocks noChangeArrowheads="1"/>
          </p:cNvSpPr>
          <p:nvPr/>
        </p:nvSpPr>
        <p:spPr bwMode="auto">
          <a:xfrm>
            <a:off x="7761714"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Sep</a:t>
            </a:r>
            <a:endParaRPr lang="en-US" sz="1200" dirty="0">
              <a:latin typeface="Calibri" pitchFamily="-108" charset="0"/>
            </a:endParaRPr>
          </a:p>
        </p:txBody>
      </p:sp>
      <p:sp>
        <p:nvSpPr>
          <p:cNvPr id="39" name="TextBox 37"/>
          <p:cNvSpPr txBox="1">
            <a:spLocks noChangeArrowheads="1"/>
          </p:cNvSpPr>
          <p:nvPr/>
        </p:nvSpPr>
        <p:spPr bwMode="auto">
          <a:xfrm>
            <a:off x="8092493" y="1991611"/>
            <a:ext cx="566928" cy="276999"/>
          </a:xfrm>
          <a:prstGeom prst="rect">
            <a:avLst/>
          </a:prstGeom>
          <a:noFill/>
          <a:ln w="9525">
            <a:noFill/>
            <a:miter lim="800000"/>
            <a:headEnd/>
            <a:tailEnd/>
          </a:ln>
        </p:spPr>
        <p:txBody>
          <a:bodyPr>
            <a:spAutoFit/>
          </a:bodyPr>
          <a:lstStyle/>
          <a:p>
            <a:pPr algn="ctr"/>
            <a:r>
              <a:rPr lang="en-US" sz="1200" dirty="0" smtClean="0">
                <a:latin typeface="Calibri" pitchFamily="-108" charset="0"/>
              </a:rPr>
              <a:t>Oct</a:t>
            </a:r>
            <a:endParaRPr lang="en-US" sz="1200" dirty="0">
              <a:latin typeface="Calibri" pitchFamily="-108" charset="0"/>
            </a:endParaRPr>
          </a:p>
        </p:txBody>
      </p:sp>
      <p:sp>
        <p:nvSpPr>
          <p:cNvPr id="40" name="TextBox 37"/>
          <p:cNvSpPr txBox="1">
            <a:spLocks noChangeArrowheads="1"/>
          </p:cNvSpPr>
          <p:nvPr/>
        </p:nvSpPr>
        <p:spPr bwMode="auto">
          <a:xfrm>
            <a:off x="8423275" y="1991611"/>
            <a:ext cx="568325" cy="276999"/>
          </a:xfrm>
          <a:prstGeom prst="rect">
            <a:avLst/>
          </a:prstGeom>
          <a:noFill/>
          <a:ln w="9525">
            <a:noFill/>
            <a:miter lim="800000"/>
            <a:headEnd/>
            <a:tailEnd/>
          </a:ln>
        </p:spPr>
        <p:txBody>
          <a:bodyPr>
            <a:spAutoFit/>
          </a:bodyPr>
          <a:lstStyle/>
          <a:p>
            <a:pPr algn="ctr"/>
            <a:r>
              <a:rPr lang="en-US" sz="1200" b="1" dirty="0" smtClean="0">
                <a:solidFill>
                  <a:srgbClr val="E7B57D"/>
                </a:solidFill>
                <a:latin typeface="Calibri" pitchFamily="-108" charset="0"/>
              </a:rPr>
              <a:t>Nov</a:t>
            </a:r>
            <a:endParaRPr lang="en-US" sz="1200" b="1" dirty="0">
              <a:solidFill>
                <a:srgbClr val="E7B57D"/>
              </a:solidFill>
              <a:latin typeface="Calibri" pitchFamily="-108" charset="0"/>
            </a:endParaRPr>
          </a:p>
        </p:txBody>
      </p:sp>
      <p:sp>
        <p:nvSpPr>
          <p:cNvPr id="41" name="TextBox 40"/>
          <p:cNvSpPr txBox="1"/>
          <p:nvPr/>
        </p:nvSpPr>
        <p:spPr>
          <a:xfrm>
            <a:off x="5269707" y="2667000"/>
            <a:ext cx="524503" cy="276999"/>
          </a:xfrm>
          <a:prstGeom prst="rect">
            <a:avLst/>
          </a:prstGeom>
          <a:noFill/>
        </p:spPr>
        <p:txBody>
          <a:bodyPr wrap="none" rtlCol="0">
            <a:spAutoFit/>
          </a:bodyPr>
          <a:lstStyle/>
          <a:p>
            <a:r>
              <a:rPr lang="en-US" sz="1200" b="1" dirty="0" smtClean="0">
                <a:solidFill>
                  <a:schemeClr val="tx1">
                    <a:lumMod val="65000"/>
                    <a:lumOff val="35000"/>
                  </a:schemeClr>
                </a:solidFill>
                <a:latin typeface="+mj-lt"/>
              </a:rPr>
              <a:t>2012</a:t>
            </a:r>
            <a:endParaRPr lang="en-US" sz="1200" b="1" dirty="0">
              <a:solidFill>
                <a:schemeClr val="tx1">
                  <a:lumMod val="65000"/>
                  <a:lumOff val="35000"/>
                </a:schemeClr>
              </a:solidFill>
              <a:latin typeface="+mj-lt"/>
            </a:endParaRPr>
          </a:p>
        </p:txBody>
      </p:sp>
      <p:sp>
        <p:nvSpPr>
          <p:cNvPr id="42" name="TextBox 41"/>
          <p:cNvSpPr txBox="1"/>
          <p:nvPr/>
        </p:nvSpPr>
        <p:spPr>
          <a:xfrm>
            <a:off x="1050107" y="2667000"/>
            <a:ext cx="516039" cy="276999"/>
          </a:xfrm>
          <a:prstGeom prst="rect">
            <a:avLst/>
          </a:prstGeom>
          <a:noFill/>
        </p:spPr>
        <p:txBody>
          <a:bodyPr wrap="none" rtlCol="0">
            <a:spAutoFit/>
          </a:bodyPr>
          <a:lstStyle/>
          <a:p>
            <a:r>
              <a:rPr lang="en-US" sz="1200" b="1" dirty="0" smtClean="0">
                <a:solidFill>
                  <a:schemeClr val="tx1">
                    <a:lumMod val="65000"/>
                    <a:lumOff val="35000"/>
                  </a:schemeClr>
                </a:solidFill>
                <a:latin typeface="+mj-lt"/>
              </a:rPr>
              <a:t>2011</a:t>
            </a:r>
            <a:endParaRPr lang="en-US" sz="1200" b="1" dirty="0">
              <a:solidFill>
                <a:schemeClr val="tx1">
                  <a:lumMod val="65000"/>
                  <a:lumOff val="35000"/>
                </a:schemeClr>
              </a:solidFill>
              <a:latin typeface="+mj-lt"/>
            </a:endParaRPr>
          </a:p>
        </p:txBody>
      </p:sp>
      <p:cxnSp>
        <p:nvCxnSpPr>
          <p:cNvPr id="52" name="Straight Connector 51"/>
          <p:cNvCxnSpPr/>
          <p:nvPr/>
        </p:nvCxnSpPr>
        <p:spPr bwMode="auto">
          <a:xfrm flipH="1" flipV="1">
            <a:off x="544826" y="2268610"/>
            <a:ext cx="849493" cy="1236590"/>
          </a:xfrm>
          <a:prstGeom prst="line">
            <a:avLst/>
          </a:prstGeom>
          <a:solidFill>
            <a:schemeClr val="accent1"/>
          </a:solidFill>
          <a:ln w="38100" cap="flat" cmpd="sng" algn="ctr">
            <a:solidFill>
              <a:schemeClr val="tx1">
                <a:lumMod val="50000"/>
                <a:lumOff val="50000"/>
              </a:schemeClr>
            </a:solidFill>
            <a:prstDash val="solid"/>
            <a:round/>
            <a:headEnd type="none" w="med" len="med"/>
            <a:tailEnd type="triangle" w="med" len="med"/>
          </a:ln>
          <a:effectLst>
            <a:outerShdw blurRad="50800" dist="38100" dir="2700000" algn="tl" rotWithShape="0">
              <a:prstClr val="black">
                <a:alpha val="40000"/>
              </a:prstClr>
            </a:outerShdw>
          </a:effectLst>
        </p:spPr>
      </p:cxnSp>
      <p:cxnSp>
        <p:nvCxnSpPr>
          <p:cNvPr id="54" name="Straight Arrow Connector 53"/>
          <p:cNvCxnSpPr/>
          <p:nvPr/>
        </p:nvCxnSpPr>
        <p:spPr bwMode="auto">
          <a:xfrm flipH="1" flipV="1">
            <a:off x="2590800" y="2268610"/>
            <a:ext cx="1878963" cy="1998590"/>
          </a:xfrm>
          <a:prstGeom prst="straightConnector1">
            <a:avLst/>
          </a:prstGeom>
          <a:solidFill>
            <a:schemeClr val="accent1"/>
          </a:solidFill>
          <a:ln w="38100" cap="flat" cmpd="sng" algn="ctr">
            <a:solidFill>
              <a:schemeClr val="tx2">
                <a:lumMod val="50000"/>
                <a:lumOff val="50000"/>
              </a:schemeClr>
            </a:solidFill>
            <a:prstDash val="solid"/>
            <a:round/>
            <a:headEnd type="none" w="med" len="med"/>
            <a:tailEnd type="triangle"/>
          </a:ln>
          <a:effectLst>
            <a:outerShdw blurRad="50800" dist="38100" dir="2700000" algn="tl" rotWithShape="0">
              <a:prstClr val="black">
                <a:alpha val="40000"/>
              </a:prstClr>
            </a:outerShdw>
          </a:effectLst>
        </p:spPr>
      </p:cxnSp>
      <p:cxnSp>
        <p:nvCxnSpPr>
          <p:cNvPr id="56" name="Straight Arrow Connector 55"/>
          <p:cNvCxnSpPr/>
          <p:nvPr/>
        </p:nvCxnSpPr>
        <p:spPr bwMode="auto">
          <a:xfrm flipV="1">
            <a:off x="7714399" y="2268610"/>
            <a:ext cx="945022" cy="1442153"/>
          </a:xfrm>
          <a:prstGeom prst="straightConnector1">
            <a:avLst/>
          </a:prstGeom>
          <a:solidFill>
            <a:schemeClr val="accent1"/>
          </a:solidFill>
          <a:ln w="38100" cap="flat" cmpd="sng" algn="ctr">
            <a:solidFill>
              <a:schemeClr val="tx2">
                <a:lumMod val="50000"/>
                <a:lumOff val="50000"/>
              </a:schemeClr>
            </a:solidFill>
            <a:prstDash val="solid"/>
            <a:round/>
            <a:headEnd type="none" w="med" len="med"/>
            <a:tailEnd type="triangle"/>
          </a:ln>
          <a:effectLst>
            <a:outerShdw blurRad="50800" dist="38100" dir="2700000" algn="tl" rotWithShape="0">
              <a:prstClr val="black">
                <a:alpha val="40000"/>
              </a:prstClr>
            </a:outerShdw>
          </a:effectLst>
        </p:spPr>
      </p:cxnSp>
      <p:grpSp>
        <p:nvGrpSpPr>
          <p:cNvPr id="60" name="Group 59"/>
          <p:cNvGrpSpPr/>
          <p:nvPr/>
        </p:nvGrpSpPr>
        <p:grpSpPr>
          <a:xfrm>
            <a:off x="310909" y="3429000"/>
            <a:ext cx="2258345" cy="1243806"/>
            <a:chOff x="310909" y="3429000"/>
            <a:chExt cx="2258345" cy="1243806"/>
          </a:xfrm>
        </p:grpSpPr>
        <p:sp>
          <p:nvSpPr>
            <p:cNvPr id="57" name="Rektangel 64"/>
            <p:cNvSpPr>
              <a:spLocks noChangeArrowheads="1"/>
            </p:cNvSpPr>
            <p:nvPr/>
          </p:nvSpPr>
          <p:spPr bwMode="auto">
            <a:xfrm>
              <a:off x="321515" y="3682206"/>
              <a:ext cx="2237131" cy="990600"/>
            </a:xfrm>
            <a:prstGeom prst="rect">
              <a:avLst/>
            </a:prstGeom>
            <a:gradFill rotWithShape="1">
              <a:gsLst>
                <a:gs pos="0">
                  <a:schemeClr val="bg2">
                    <a:lumMod val="60000"/>
                    <a:lumOff val="40000"/>
                  </a:schemeClr>
                </a:gs>
                <a:gs pos="36000">
                  <a:srgbClr val="FFFFFF"/>
                </a:gs>
                <a:gs pos="100000">
                  <a:schemeClr val="bg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r>
                <a:rPr lang="en-US" sz="1200" dirty="0">
                  <a:solidFill>
                    <a:schemeClr val="tx1">
                      <a:lumMod val="65000"/>
                      <a:lumOff val="35000"/>
                    </a:schemeClr>
                  </a:solidFill>
                  <a:latin typeface="Calibri" pitchFamily="34" charset="0"/>
                  <a:ea typeface="ＭＳ Ｐゴシック" pitchFamily="-97" charset="-128"/>
                  <a:cs typeface="Calibri" pitchFamily="34" charset="0"/>
                </a:rPr>
                <a:t>The new ICAO </a:t>
              </a:r>
              <a:r>
                <a:rPr lang="en-US" sz="1200" dirty="0" smtClean="0">
                  <a:solidFill>
                    <a:schemeClr val="tx1">
                      <a:lumMod val="65000"/>
                      <a:lumOff val="35000"/>
                    </a:schemeClr>
                  </a:solidFill>
                  <a:latin typeface="Calibri" pitchFamily="34" charset="0"/>
                  <a:ea typeface="ＭＳ Ｐゴシック" pitchFamily="-97" charset="-128"/>
                  <a:cs typeface="Calibri" pitchFamily="34" charset="0"/>
                </a:rPr>
                <a:t>Standards became effective </a:t>
              </a:r>
              <a:endParaRPr lang="en-US" sz="1200" dirty="0">
                <a:solidFill>
                  <a:schemeClr val="tx1">
                    <a:lumMod val="65000"/>
                    <a:lumOff val="35000"/>
                  </a:schemeClr>
                </a:solidFill>
                <a:latin typeface="Calibri" pitchFamily="34" charset="0"/>
                <a:ea typeface="ＭＳ Ｐゴシック" pitchFamily="-97" charset="-128"/>
                <a:cs typeface="Calibri" pitchFamily="34" charset="0"/>
              </a:endParaRPr>
            </a:p>
            <a:p>
              <a:pPr algn="ctr">
                <a:defRPr/>
              </a:pPr>
              <a:r>
                <a:rPr lang="en-US" sz="1200" dirty="0">
                  <a:solidFill>
                    <a:schemeClr val="tx1">
                      <a:lumMod val="65000"/>
                      <a:lumOff val="35000"/>
                    </a:schemeClr>
                  </a:solidFill>
                  <a:latin typeface="Calibri" pitchFamily="34" charset="0"/>
                  <a:ea typeface="ＭＳ Ｐゴシック" pitchFamily="-97" charset="-128"/>
                  <a:cs typeface="Calibri" pitchFamily="34" charset="0"/>
                </a:rPr>
                <a:t>18 November </a:t>
              </a:r>
              <a:r>
                <a:rPr lang="en-US" sz="1200" dirty="0" smtClean="0">
                  <a:solidFill>
                    <a:schemeClr val="tx1">
                      <a:lumMod val="65000"/>
                      <a:lumOff val="35000"/>
                    </a:schemeClr>
                  </a:solidFill>
                  <a:latin typeface="Calibri" pitchFamily="34" charset="0"/>
                  <a:ea typeface="ＭＳ Ｐゴシック" pitchFamily="-97" charset="-128"/>
                  <a:cs typeface="Calibri" pitchFamily="34" charset="0"/>
                </a:rPr>
                <a:t>2010</a:t>
              </a:r>
              <a:endParaRPr lang="da-DK" dirty="0">
                <a:solidFill>
                  <a:srgbClr val="FFFFFF"/>
                </a:solidFill>
                <a:latin typeface="Calibri" pitchFamily="34" charset="0"/>
                <a:ea typeface="ＭＳ Ｐゴシック" pitchFamily="-97" charset="-128"/>
                <a:cs typeface="Calibri" pitchFamily="34" charset="0"/>
              </a:endParaRPr>
            </a:p>
          </p:txBody>
        </p:sp>
        <p:sp>
          <p:nvSpPr>
            <p:cNvPr id="58" name="Rektangel 32"/>
            <p:cNvSpPr>
              <a:spLocks noChangeArrowheads="1"/>
            </p:cNvSpPr>
            <p:nvPr/>
          </p:nvSpPr>
          <p:spPr bwMode="auto">
            <a:xfrm>
              <a:off x="310909" y="3429000"/>
              <a:ext cx="2258345" cy="276243"/>
            </a:xfrm>
            <a:prstGeom prst="rect">
              <a:avLst/>
            </a:prstGeom>
            <a:gradFill flip="none" rotWithShape="1">
              <a:gsLst>
                <a:gs pos="0">
                  <a:srgbClr val="00B0F0"/>
                </a:gs>
                <a:gs pos="100000">
                  <a:srgbClr val="1F88C8"/>
                </a:gs>
              </a:gsLst>
              <a:lin ang="5400000" scaled="1"/>
              <a:tileRect/>
            </a:gradFill>
            <a:ln w="9525">
              <a:solidFill>
                <a:schemeClr val="accent3">
                  <a:lumMod val="75000"/>
                </a:schemeClr>
              </a:solidFill>
              <a:miter lim="800000"/>
              <a:headEnd/>
              <a:tailEn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defRPr/>
              </a:pPr>
              <a:endParaRPr lang="da-DK" sz="1600" b="1" kern="0" noProof="1">
                <a:solidFill>
                  <a:srgbClr val="FFFFFF"/>
                </a:solidFill>
                <a:latin typeface="Arial" pitchFamily="34" charset="0"/>
                <a:ea typeface="ＭＳ Ｐゴシック" pitchFamily="-97" charset="-128"/>
              </a:endParaRPr>
            </a:p>
          </p:txBody>
        </p:sp>
        <p:sp>
          <p:nvSpPr>
            <p:cNvPr id="59" name="Rectangle 5"/>
            <p:cNvSpPr txBox="1">
              <a:spLocks noChangeArrowheads="1"/>
            </p:cNvSpPr>
            <p:nvPr/>
          </p:nvSpPr>
          <p:spPr bwMode="gray">
            <a:xfrm>
              <a:off x="387110" y="3429000"/>
              <a:ext cx="1986113" cy="276243"/>
            </a:xfrm>
            <a:prstGeom prst="rect">
              <a:avLst/>
            </a:prstGeom>
            <a:noFill/>
            <a:ln w="9525">
              <a:noFill/>
              <a:miter lim="800000"/>
              <a:headEnd/>
              <a:tailEnd/>
            </a:ln>
          </p:spPr>
          <p:txBody>
            <a:bodyPr lIns="0" rIns="0" anchor="ctr"/>
            <a:lstStyle/>
            <a:p>
              <a:pPr defTabSz="914400" eaLnBrk="0" hangingPunct="0">
                <a:lnSpc>
                  <a:spcPct val="95000"/>
                </a:lnSpc>
              </a:pPr>
              <a:r>
                <a:rPr lang="en-US" sz="1100" b="1" dirty="0" smtClean="0">
                  <a:latin typeface="+mj-lt"/>
                </a:rPr>
                <a:t>Current FAA Policy</a:t>
              </a:r>
              <a:endParaRPr lang="en-US" sz="1100" b="1" dirty="0">
                <a:latin typeface="+mj-lt"/>
              </a:endParaRPr>
            </a:p>
          </p:txBody>
        </p:sp>
      </p:grpSp>
      <p:grpSp>
        <p:nvGrpSpPr>
          <p:cNvPr id="61" name="Group 60"/>
          <p:cNvGrpSpPr/>
          <p:nvPr/>
        </p:nvGrpSpPr>
        <p:grpSpPr>
          <a:xfrm>
            <a:off x="3456655" y="4191000"/>
            <a:ext cx="2258345" cy="1243806"/>
            <a:chOff x="310909" y="3429000"/>
            <a:chExt cx="2258345" cy="1243806"/>
          </a:xfrm>
        </p:grpSpPr>
        <p:sp>
          <p:nvSpPr>
            <p:cNvPr id="62" name="Rektangel 64"/>
            <p:cNvSpPr>
              <a:spLocks noChangeArrowheads="1"/>
            </p:cNvSpPr>
            <p:nvPr/>
          </p:nvSpPr>
          <p:spPr bwMode="auto">
            <a:xfrm>
              <a:off x="321515" y="3682206"/>
              <a:ext cx="2237131" cy="990600"/>
            </a:xfrm>
            <a:prstGeom prst="rect">
              <a:avLst/>
            </a:prstGeom>
            <a:gradFill rotWithShape="1">
              <a:gsLst>
                <a:gs pos="0">
                  <a:schemeClr val="bg2">
                    <a:lumMod val="60000"/>
                    <a:lumOff val="40000"/>
                  </a:schemeClr>
                </a:gs>
                <a:gs pos="36000">
                  <a:srgbClr val="FFFFFF"/>
                </a:gs>
                <a:gs pos="100000">
                  <a:schemeClr val="bg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spcBef>
                  <a:spcPts val="1200"/>
                </a:spcBef>
              </a:pPr>
              <a:r>
                <a:rPr lang="en-US" sz="1200" dirty="0" smtClean="0">
                  <a:solidFill>
                    <a:schemeClr val="tx1">
                      <a:lumMod val="65000"/>
                      <a:lumOff val="35000"/>
                    </a:schemeClr>
                  </a:solidFill>
                  <a:latin typeface="Calibri" pitchFamily="34" charset="0"/>
                  <a:cs typeface="Calibri" pitchFamily="34" charset="0"/>
                </a:rPr>
                <a:t>The FAA will revise the RVSM Monitoring Policy applicable on 18 May 2011</a:t>
              </a:r>
              <a:endParaRPr lang="en-US" sz="1200" dirty="0">
                <a:solidFill>
                  <a:schemeClr val="tx1">
                    <a:lumMod val="65000"/>
                    <a:lumOff val="35000"/>
                  </a:schemeClr>
                </a:solidFill>
                <a:latin typeface="Calibri" pitchFamily="34" charset="0"/>
                <a:cs typeface="Calibri" pitchFamily="34" charset="0"/>
              </a:endParaRPr>
            </a:p>
          </p:txBody>
        </p:sp>
        <p:sp>
          <p:nvSpPr>
            <p:cNvPr id="63" name="Rektangel 32"/>
            <p:cNvSpPr>
              <a:spLocks noChangeArrowheads="1"/>
            </p:cNvSpPr>
            <p:nvPr/>
          </p:nvSpPr>
          <p:spPr bwMode="auto">
            <a:xfrm>
              <a:off x="310909" y="3429000"/>
              <a:ext cx="2258345" cy="276243"/>
            </a:xfrm>
            <a:prstGeom prst="rect">
              <a:avLst/>
            </a:prstGeom>
            <a:gradFill flip="none" rotWithShape="1">
              <a:gsLst>
                <a:gs pos="0">
                  <a:srgbClr val="00B0F0"/>
                </a:gs>
                <a:gs pos="100000">
                  <a:srgbClr val="1F88C8"/>
                </a:gs>
              </a:gsLst>
              <a:lin ang="5400000" scaled="1"/>
              <a:tileRect/>
            </a:gradFill>
            <a:ln w="9525">
              <a:solidFill>
                <a:schemeClr val="accent3">
                  <a:lumMod val="75000"/>
                </a:schemeClr>
              </a:solidFill>
              <a:miter lim="800000"/>
              <a:headEnd/>
              <a:tailEn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defRPr/>
              </a:pPr>
              <a:endParaRPr lang="da-DK" sz="1600" b="1" kern="0" noProof="1">
                <a:solidFill>
                  <a:srgbClr val="FFFFFF"/>
                </a:solidFill>
                <a:latin typeface="Arial" pitchFamily="34" charset="0"/>
                <a:ea typeface="ＭＳ Ｐゴシック" pitchFamily="-97" charset="-128"/>
              </a:endParaRPr>
            </a:p>
          </p:txBody>
        </p:sp>
        <p:sp>
          <p:nvSpPr>
            <p:cNvPr id="64" name="Rectangle 5"/>
            <p:cNvSpPr txBox="1">
              <a:spLocks noChangeArrowheads="1"/>
            </p:cNvSpPr>
            <p:nvPr/>
          </p:nvSpPr>
          <p:spPr bwMode="gray">
            <a:xfrm>
              <a:off x="387110" y="3429000"/>
              <a:ext cx="1986113" cy="276243"/>
            </a:xfrm>
            <a:prstGeom prst="rect">
              <a:avLst/>
            </a:prstGeom>
            <a:noFill/>
            <a:ln w="9525">
              <a:noFill/>
              <a:miter lim="800000"/>
              <a:headEnd/>
              <a:tailEnd/>
            </a:ln>
          </p:spPr>
          <p:txBody>
            <a:bodyPr lIns="0" rIns="0" anchor="ctr"/>
            <a:lstStyle/>
            <a:p>
              <a:pPr defTabSz="914400" eaLnBrk="0" hangingPunct="0">
                <a:lnSpc>
                  <a:spcPct val="95000"/>
                </a:lnSpc>
              </a:pPr>
              <a:r>
                <a:rPr lang="en-US" sz="1100" b="1" dirty="0" smtClean="0">
                  <a:latin typeface="+mj-lt"/>
                </a:rPr>
                <a:t>Current FAA Policy</a:t>
              </a:r>
              <a:endParaRPr lang="en-US" sz="1100" b="1" dirty="0">
                <a:latin typeface="+mj-lt"/>
              </a:endParaRPr>
            </a:p>
          </p:txBody>
        </p:sp>
      </p:grpSp>
      <p:grpSp>
        <p:nvGrpSpPr>
          <p:cNvPr id="65" name="Group 64"/>
          <p:cNvGrpSpPr/>
          <p:nvPr/>
        </p:nvGrpSpPr>
        <p:grpSpPr>
          <a:xfrm>
            <a:off x="6431314" y="3476643"/>
            <a:ext cx="2258345" cy="1243806"/>
            <a:chOff x="310909" y="3429000"/>
            <a:chExt cx="2258345" cy="1243806"/>
          </a:xfrm>
        </p:grpSpPr>
        <p:sp>
          <p:nvSpPr>
            <p:cNvPr id="66" name="Rektangel 64"/>
            <p:cNvSpPr>
              <a:spLocks noChangeArrowheads="1"/>
            </p:cNvSpPr>
            <p:nvPr/>
          </p:nvSpPr>
          <p:spPr bwMode="auto">
            <a:xfrm>
              <a:off x="321515" y="3682206"/>
              <a:ext cx="2237131" cy="990600"/>
            </a:xfrm>
            <a:prstGeom prst="rect">
              <a:avLst/>
            </a:prstGeom>
            <a:gradFill rotWithShape="1">
              <a:gsLst>
                <a:gs pos="0">
                  <a:schemeClr val="bg2">
                    <a:lumMod val="60000"/>
                    <a:lumOff val="40000"/>
                  </a:schemeClr>
                </a:gs>
                <a:gs pos="36000">
                  <a:srgbClr val="FFFFFF"/>
                </a:gs>
                <a:gs pos="100000">
                  <a:schemeClr val="bg1"/>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spcBef>
                  <a:spcPts val="1200"/>
                </a:spcBef>
              </a:pPr>
              <a:r>
                <a:rPr lang="en-US" sz="1200" dirty="0" smtClean="0">
                  <a:solidFill>
                    <a:schemeClr val="tx1">
                      <a:lumMod val="65000"/>
                      <a:lumOff val="35000"/>
                    </a:schemeClr>
                  </a:solidFill>
                  <a:latin typeface="Calibri" pitchFamily="34" charset="0"/>
                  <a:cs typeface="Calibri" pitchFamily="34" charset="0"/>
                </a:rPr>
                <a:t>Operators will have until 18 November 2012 to comply</a:t>
              </a:r>
              <a:endParaRPr lang="en-US" sz="1200" dirty="0">
                <a:solidFill>
                  <a:schemeClr val="tx1">
                    <a:lumMod val="65000"/>
                    <a:lumOff val="35000"/>
                  </a:schemeClr>
                </a:solidFill>
                <a:latin typeface="Calibri" pitchFamily="34" charset="0"/>
                <a:cs typeface="Calibri" pitchFamily="34" charset="0"/>
              </a:endParaRPr>
            </a:p>
          </p:txBody>
        </p:sp>
        <p:sp>
          <p:nvSpPr>
            <p:cNvPr id="67" name="Rektangel 32"/>
            <p:cNvSpPr>
              <a:spLocks noChangeArrowheads="1"/>
            </p:cNvSpPr>
            <p:nvPr/>
          </p:nvSpPr>
          <p:spPr bwMode="auto">
            <a:xfrm>
              <a:off x="310909" y="3429000"/>
              <a:ext cx="2258345" cy="276243"/>
            </a:xfrm>
            <a:prstGeom prst="rect">
              <a:avLst/>
            </a:prstGeom>
            <a:gradFill flip="none" rotWithShape="1">
              <a:gsLst>
                <a:gs pos="0">
                  <a:srgbClr val="00B0F0"/>
                </a:gs>
                <a:gs pos="100000">
                  <a:srgbClr val="1F88C8"/>
                </a:gs>
              </a:gsLst>
              <a:lin ang="5400000" scaled="1"/>
              <a:tileRect/>
            </a:gradFill>
            <a:ln w="9525">
              <a:solidFill>
                <a:schemeClr val="accent3">
                  <a:lumMod val="75000"/>
                </a:schemeClr>
              </a:solidFill>
              <a:miter lim="800000"/>
              <a:headEnd/>
              <a:tailEn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defRPr/>
              </a:pPr>
              <a:endParaRPr lang="da-DK" sz="1600" b="1" kern="0" noProof="1">
                <a:solidFill>
                  <a:srgbClr val="FFFFFF"/>
                </a:solidFill>
                <a:latin typeface="Arial" pitchFamily="34" charset="0"/>
                <a:ea typeface="ＭＳ Ｐゴシック" pitchFamily="-97" charset="-128"/>
              </a:endParaRPr>
            </a:p>
          </p:txBody>
        </p:sp>
        <p:sp>
          <p:nvSpPr>
            <p:cNvPr id="68" name="Rectangle 5"/>
            <p:cNvSpPr txBox="1">
              <a:spLocks noChangeArrowheads="1"/>
            </p:cNvSpPr>
            <p:nvPr/>
          </p:nvSpPr>
          <p:spPr bwMode="gray">
            <a:xfrm>
              <a:off x="387110" y="3429000"/>
              <a:ext cx="1986113" cy="276243"/>
            </a:xfrm>
            <a:prstGeom prst="rect">
              <a:avLst/>
            </a:prstGeom>
            <a:noFill/>
            <a:ln w="9525">
              <a:noFill/>
              <a:miter lim="800000"/>
              <a:headEnd/>
              <a:tailEnd/>
            </a:ln>
          </p:spPr>
          <p:txBody>
            <a:bodyPr lIns="0" rIns="0" anchor="ctr"/>
            <a:lstStyle/>
            <a:p>
              <a:pPr defTabSz="914400" eaLnBrk="0" hangingPunct="0">
                <a:lnSpc>
                  <a:spcPct val="95000"/>
                </a:lnSpc>
              </a:pPr>
              <a:r>
                <a:rPr lang="en-US" sz="1100" b="1" dirty="0" smtClean="0">
                  <a:latin typeface="+mj-lt"/>
                </a:rPr>
                <a:t>Current FAA Policy</a:t>
              </a:r>
              <a:endParaRPr lang="en-US" sz="1100" b="1" dirty="0">
                <a:latin typeface="+mj-lt"/>
              </a:endParaRPr>
            </a:p>
          </p:txBody>
        </p:sp>
      </p:grpSp>
      <p:cxnSp>
        <p:nvCxnSpPr>
          <p:cNvPr id="78" name="Straight Connector 77"/>
          <p:cNvCxnSpPr/>
          <p:nvPr/>
        </p:nvCxnSpPr>
        <p:spPr bwMode="auto">
          <a:xfrm>
            <a:off x="310909" y="2193925"/>
            <a:ext cx="233917"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55" name="Straight Connector 54"/>
          <p:cNvCxnSpPr/>
          <p:nvPr/>
        </p:nvCxnSpPr>
        <p:spPr bwMode="auto">
          <a:xfrm>
            <a:off x="2267712" y="2193925"/>
            <a:ext cx="233917"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69" name="Straight Connector 68"/>
          <p:cNvCxnSpPr/>
          <p:nvPr/>
        </p:nvCxnSpPr>
        <p:spPr bwMode="auto">
          <a:xfrm>
            <a:off x="8586216" y="2193925"/>
            <a:ext cx="233917"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pic>
        <p:nvPicPr>
          <p:cNvPr id="72" name="~PP64.WAV">
            <a:hlinkClick r:id="" action="ppaction://media"/>
          </p:cNvPr>
          <p:cNvPicPr>
            <a:picLocks noRot="1" noChangeAspect="1"/>
          </p:cNvPicPr>
          <p:nvPr>
            <a:wavAudioFile r:embed="rId1" name="~PP64.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19033804"/>
      </p:ext>
    </p:extLst>
  </p:cSld>
  <p:clrMapOvr>
    <a:masterClrMapping/>
  </p:clrMapOvr>
  <p:transition advTm="190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flipV="1">
            <a:off x="0" y="2366929"/>
            <a:ext cx="9144000" cy="2052671"/>
          </a:xfrm>
          <a:prstGeom prst="rect">
            <a:avLst/>
          </a:prstGeom>
          <a:gradFill rotWithShape="1">
            <a:gsLst>
              <a:gs pos="61000">
                <a:sysClr val="window" lastClr="FFFFFF">
                  <a:alpha val="0"/>
                </a:sysClr>
              </a:gs>
              <a:gs pos="100000">
                <a:sysClr val="window" lastClr="FFFFFF">
                  <a:lumMod val="85000"/>
                </a:sysClr>
              </a:gs>
            </a:gsLst>
            <a:lin ang="16200000" scaled="0"/>
          </a:gradFill>
          <a:ln w="9525" cap="flat" cmpd="sng" algn="ctr">
            <a:noFill/>
            <a:prstDash val="solid"/>
          </a:ln>
          <a:effectLst/>
        </p:spPr>
        <p:txBody>
          <a:bodyPr anchor="ctr"/>
          <a:lstStyle/>
          <a:p>
            <a:pPr algn="ctr" defTabSz="914400" fontAlgn="auto" hangingPunct="1">
              <a:lnSpc>
                <a:spcPct val="100000"/>
              </a:lnSpc>
              <a:spcBef>
                <a:spcPts val="0"/>
              </a:spcBef>
              <a:spcAft>
                <a:spcPts val="0"/>
              </a:spcAft>
              <a:buClrTx/>
              <a:buSzTx/>
              <a:buFontTx/>
              <a:buNone/>
              <a:defRPr/>
            </a:pPr>
            <a:endParaRPr lang="en-US" kern="0">
              <a:solidFill>
                <a:sysClr val="window" lastClr="FFFFFF"/>
              </a:solidFill>
              <a:latin typeface="Calibri"/>
            </a:endParaRPr>
          </a:p>
        </p:txBody>
      </p:sp>
      <p:sp>
        <p:nvSpPr>
          <p:cNvPr id="2" name="Title 1"/>
          <p:cNvSpPr>
            <a:spLocks noGrp="1"/>
          </p:cNvSpPr>
          <p:nvPr>
            <p:ph type="title"/>
          </p:nvPr>
        </p:nvSpPr>
        <p:spPr>
          <a:xfrm>
            <a:off x="0" y="228600"/>
            <a:ext cx="9144000" cy="640080"/>
          </a:xfrm>
        </p:spPr>
        <p:txBody>
          <a:bodyPr>
            <a:noAutofit/>
          </a:bodyPr>
          <a:lstStyle/>
          <a:p>
            <a:r>
              <a:rPr lang="en-US" sz="3200" dirty="0" smtClean="0"/>
              <a:t>RVSM </a:t>
            </a:r>
            <a:r>
              <a:rPr lang="en-US" sz="3200" dirty="0"/>
              <a:t>Monitoring </a:t>
            </a:r>
            <a:r>
              <a:rPr lang="en-US" sz="3200" dirty="0" smtClean="0"/>
              <a:t>Requirements</a:t>
            </a:r>
            <a:endParaRPr lang="en-US" sz="3200" dirty="0"/>
          </a:p>
        </p:txBody>
      </p:sp>
      <p:sp>
        <p:nvSpPr>
          <p:cNvPr id="11" name="Rektangel 64"/>
          <p:cNvSpPr>
            <a:spLocks noChangeArrowheads="1"/>
          </p:cNvSpPr>
          <p:nvPr/>
        </p:nvSpPr>
        <p:spPr bwMode="auto">
          <a:xfrm>
            <a:off x="609600" y="1500636"/>
            <a:ext cx="7848600" cy="4366764"/>
          </a:xfrm>
          <a:prstGeom prst="rect">
            <a:avLst/>
          </a:prstGeom>
          <a:gradFill rotWithShape="1">
            <a:gsLst>
              <a:gs pos="0">
                <a:schemeClr val="bg2">
                  <a:lumMod val="40000"/>
                  <a:lumOff val="60000"/>
                </a:schemeClr>
              </a:gs>
              <a:gs pos="36000">
                <a:srgbClr val="FFFFFF"/>
              </a:gs>
              <a:gs pos="100000">
                <a:schemeClr val="bg1"/>
              </a:gs>
            </a:gsLst>
            <a:lin ang="16200000"/>
          </a:gradFill>
          <a:ln w="9525">
            <a:solidFill>
              <a:schemeClr val="bg1">
                <a:lumMod val="75000"/>
              </a:schemeClr>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2" name="Tekstboks 72"/>
          <p:cNvSpPr txBox="1">
            <a:spLocks noChangeArrowheads="1"/>
          </p:cNvSpPr>
          <p:nvPr/>
        </p:nvSpPr>
        <p:spPr bwMode="auto">
          <a:xfrm>
            <a:off x="685800" y="1576149"/>
            <a:ext cx="7772400" cy="4062651"/>
          </a:xfrm>
          <a:prstGeom prst="rect">
            <a:avLst/>
          </a:prstGeom>
          <a:noFill/>
          <a:ln w="9525">
            <a:noFill/>
            <a:miter lim="800000"/>
            <a:headEnd/>
            <a:tailEnd/>
          </a:ln>
        </p:spPr>
        <p:txBody>
          <a:bodyPr wrap="square">
            <a:spAutoFit/>
          </a:bodyPr>
          <a:lstStyle/>
          <a:p>
            <a:pPr marL="285750" indent="-285750">
              <a:spcBef>
                <a:spcPts val="1200"/>
              </a:spcBef>
              <a:buFont typeface="Arial" pitchFamily="34" charset="0"/>
              <a:buChar char="•"/>
              <a:defRPr/>
            </a:pPr>
            <a:r>
              <a:rPr lang="en-US" sz="1300" b="1" u="sng" dirty="0">
                <a:solidFill>
                  <a:schemeClr val="tx1">
                    <a:lumMod val="65000"/>
                    <a:lumOff val="35000"/>
                  </a:schemeClr>
                </a:solidFill>
                <a:latin typeface="Calibri" pitchFamily="34" charset="0"/>
                <a:ea typeface="ＭＳ Ｐゴシック" pitchFamily="-97" charset="-128"/>
                <a:cs typeface="Calibri" pitchFamily="34" charset="0"/>
              </a:rPr>
              <a:t>Table 1</a:t>
            </a:r>
            <a:r>
              <a:rPr lang="en-US" sz="1300" dirty="0">
                <a:solidFill>
                  <a:schemeClr val="tx1">
                    <a:lumMod val="65000"/>
                    <a:lumOff val="35000"/>
                  </a:schemeClr>
                </a:solidFill>
                <a:latin typeface="Calibri" pitchFamily="34" charset="0"/>
                <a:ea typeface="ＭＳ Ｐゴシック" pitchFamily="-97" charset="-128"/>
                <a:cs typeface="Calibri" pitchFamily="34" charset="0"/>
              </a:rPr>
              <a:t> from the (North American) RVSM Minimum Monitoring Requirements Chart establishes the minimum number of airframes from each fleet of an operator to be monitored.  This table will be updated when data collected indicates a need for change.  The latest version of the chart can be found on the NAARMO website and also on the FAA RVSM webpage in the “Monitoring Requirements / Procedures” </a:t>
            </a:r>
            <a:r>
              <a:rPr lang="en-US" sz="1300" dirty="0" smtClean="0">
                <a:solidFill>
                  <a:schemeClr val="tx1">
                    <a:lumMod val="65000"/>
                    <a:lumOff val="35000"/>
                  </a:schemeClr>
                </a:solidFill>
                <a:latin typeface="Calibri" pitchFamily="34" charset="0"/>
                <a:ea typeface="ＭＳ Ｐゴシック" pitchFamily="-97" charset="-128"/>
                <a:cs typeface="Calibri" pitchFamily="34" charset="0"/>
              </a:rPr>
              <a:t>section.</a:t>
            </a:r>
          </a:p>
          <a:p>
            <a:pPr marL="285750" indent="-285750">
              <a:spcBef>
                <a:spcPts val="1200"/>
              </a:spcBef>
              <a:buFont typeface="Arial" pitchFamily="34" charset="0"/>
              <a:buChar char="•"/>
              <a:defRPr/>
            </a:pPr>
            <a:r>
              <a:rPr lang="en-US" sz="1300" b="1" u="sng" dirty="0" smtClean="0">
                <a:solidFill>
                  <a:schemeClr val="tx1">
                    <a:lumMod val="65000"/>
                    <a:lumOff val="35000"/>
                  </a:schemeClr>
                </a:solidFill>
                <a:latin typeface="Calibri" pitchFamily="34" charset="0"/>
                <a:ea typeface="ＭＳ Ｐゴシック" pitchFamily="-97" charset="-128"/>
                <a:cs typeface="Calibri" pitchFamily="34" charset="0"/>
              </a:rPr>
              <a:t>Aircraft status for monitoring </a:t>
            </a:r>
            <a:r>
              <a:rPr lang="en-US" sz="1300" dirty="0" smtClean="0">
                <a:solidFill>
                  <a:schemeClr val="tx1">
                    <a:lumMod val="65000"/>
                    <a:lumOff val="35000"/>
                  </a:schemeClr>
                </a:solidFill>
                <a:latin typeface="Calibri" pitchFamily="34" charset="0"/>
                <a:ea typeface="ＭＳ Ｐゴシック" pitchFamily="-97" charset="-128"/>
                <a:cs typeface="Calibri" pitchFamily="34" charset="0"/>
              </a:rPr>
              <a:t>- </a:t>
            </a:r>
            <a:r>
              <a:rPr lang="en-US" sz="1300" dirty="0">
                <a:solidFill>
                  <a:schemeClr val="tx1">
                    <a:lumMod val="65000"/>
                    <a:lumOff val="35000"/>
                  </a:schemeClr>
                </a:solidFill>
                <a:latin typeface="Calibri" pitchFamily="34" charset="0"/>
                <a:ea typeface="ＭＳ Ｐゴシック" pitchFamily="-97" charset="-128"/>
                <a:cs typeface="Calibri" pitchFamily="34" charset="0"/>
              </a:rPr>
              <a:t>Aircraft engineering work that is required for the aircraft to receive RVSM airworthiness approval must be completed prior to the aircraft being monitored.  Any exception to this rule needs to be coordinated with FAA Flight Standards (AFS-400</a:t>
            </a:r>
            <a:r>
              <a:rPr lang="en-US" sz="1300" dirty="0" smtClean="0">
                <a:solidFill>
                  <a:schemeClr val="tx1">
                    <a:lumMod val="65000"/>
                    <a:lumOff val="35000"/>
                  </a:schemeClr>
                </a:solidFill>
                <a:latin typeface="Calibri" pitchFamily="34" charset="0"/>
                <a:ea typeface="ＭＳ Ｐゴシック" pitchFamily="-97" charset="-128"/>
                <a:cs typeface="Calibri" pitchFamily="34" charset="0"/>
              </a:rPr>
              <a:t>).</a:t>
            </a:r>
          </a:p>
          <a:p>
            <a:pPr marL="285750" indent="-285750">
              <a:spcBef>
                <a:spcPts val="1200"/>
              </a:spcBef>
              <a:buFont typeface="Arial" pitchFamily="34" charset="0"/>
              <a:buChar char="•"/>
              <a:defRPr/>
            </a:pPr>
            <a:r>
              <a:rPr lang="en-US" sz="1300" b="1" u="sng" dirty="0" smtClean="0">
                <a:solidFill>
                  <a:schemeClr val="tx1">
                    <a:lumMod val="65000"/>
                    <a:lumOff val="35000"/>
                  </a:schemeClr>
                </a:solidFill>
                <a:latin typeface="Calibri" pitchFamily="34" charset="0"/>
                <a:ea typeface="ＭＳ Ｐゴシック" pitchFamily="-97" charset="-128"/>
                <a:cs typeface="Calibri" pitchFamily="34" charset="0"/>
              </a:rPr>
              <a:t>Applicability of monitoring from other regions</a:t>
            </a:r>
            <a:r>
              <a:rPr lang="en-US" sz="1300" dirty="0">
                <a:solidFill>
                  <a:schemeClr val="tx1">
                    <a:lumMod val="65000"/>
                    <a:lumOff val="35000"/>
                  </a:schemeClr>
                </a:solidFill>
                <a:latin typeface="Calibri" pitchFamily="34" charset="0"/>
                <a:ea typeface="ＭＳ Ｐゴシック" pitchFamily="-97" charset="-128"/>
                <a:cs typeface="Calibri" pitchFamily="34" charset="0"/>
              </a:rPr>
              <a:t> </a:t>
            </a:r>
            <a:r>
              <a:rPr lang="en-US" sz="1300" dirty="0" smtClean="0">
                <a:solidFill>
                  <a:schemeClr val="tx1">
                    <a:lumMod val="65000"/>
                    <a:lumOff val="35000"/>
                  </a:schemeClr>
                </a:solidFill>
                <a:latin typeface="Calibri" pitchFamily="34" charset="0"/>
                <a:ea typeface="ＭＳ Ｐゴシック" pitchFamily="-97" charset="-128"/>
                <a:cs typeface="Calibri" pitchFamily="34" charset="0"/>
              </a:rPr>
              <a:t>- Monitoring </a:t>
            </a:r>
            <a:r>
              <a:rPr lang="en-US" sz="1300" dirty="0">
                <a:solidFill>
                  <a:schemeClr val="tx1">
                    <a:lumMod val="65000"/>
                    <a:lumOff val="35000"/>
                  </a:schemeClr>
                </a:solidFill>
                <a:latin typeface="Calibri" pitchFamily="34" charset="0"/>
                <a:ea typeface="ＭＳ Ｐゴシック" pitchFamily="-97" charset="-128"/>
                <a:cs typeface="Calibri" pitchFamily="34" charset="0"/>
              </a:rPr>
              <a:t>data obtained in conjunction with RVSM monitoring programs from other regions can be used to meet regional monitoring </a:t>
            </a:r>
            <a:r>
              <a:rPr lang="en-US" sz="1300" dirty="0" smtClean="0">
                <a:solidFill>
                  <a:schemeClr val="tx1">
                    <a:lumMod val="65000"/>
                    <a:lumOff val="35000"/>
                  </a:schemeClr>
                </a:solidFill>
                <a:latin typeface="Calibri" pitchFamily="34" charset="0"/>
                <a:ea typeface="ＭＳ Ｐゴシック" pitchFamily="-97" charset="-128"/>
                <a:cs typeface="Calibri" pitchFamily="34" charset="0"/>
              </a:rPr>
              <a:t>requirements.</a:t>
            </a:r>
          </a:p>
          <a:p>
            <a:pPr marL="285750" indent="-285750">
              <a:spcBef>
                <a:spcPts val="1200"/>
              </a:spcBef>
              <a:buFont typeface="Arial" pitchFamily="34" charset="0"/>
              <a:buChar char="•"/>
              <a:defRPr/>
            </a:pPr>
            <a:r>
              <a:rPr lang="en-US" sz="1300" b="1" u="sng" dirty="0" smtClean="0">
                <a:solidFill>
                  <a:schemeClr val="tx1">
                    <a:lumMod val="65000"/>
                    <a:lumOff val="35000"/>
                  </a:schemeClr>
                </a:solidFill>
                <a:latin typeface="Calibri" pitchFamily="34" charset="0"/>
                <a:ea typeface="ＭＳ Ｐゴシック" pitchFamily="-97" charset="-128"/>
                <a:cs typeface="Calibri" pitchFamily="34" charset="0"/>
              </a:rPr>
              <a:t>Monitoring </a:t>
            </a:r>
            <a:r>
              <a:rPr lang="en-US" sz="1300" b="1" u="sng" dirty="0">
                <a:solidFill>
                  <a:schemeClr val="tx1">
                    <a:lumMod val="65000"/>
                    <a:lumOff val="35000"/>
                  </a:schemeClr>
                </a:solidFill>
                <a:latin typeface="Calibri" pitchFamily="34" charset="0"/>
                <a:ea typeface="ＭＳ Ｐゴシック" pitchFamily="-97" charset="-128"/>
                <a:cs typeface="Calibri" pitchFamily="34" charset="0"/>
              </a:rPr>
              <a:t>prior to the issue of RVSM </a:t>
            </a:r>
            <a:r>
              <a:rPr lang="en-US" sz="1300" b="1" u="sng" dirty="0" smtClean="0">
                <a:solidFill>
                  <a:schemeClr val="tx1">
                    <a:lumMod val="65000"/>
                    <a:lumOff val="35000"/>
                  </a:schemeClr>
                </a:solidFill>
                <a:latin typeface="Calibri" pitchFamily="34" charset="0"/>
                <a:ea typeface="ＭＳ Ｐゴシック" pitchFamily="-97" charset="-128"/>
                <a:cs typeface="Calibri" pitchFamily="34" charset="0"/>
              </a:rPr>
              <a:t>Operational </a:t>
            </a:r>
            <a:r>
              <a:rPr lang="en-US" sz="1300" b="1" u="sng" dirty="0">
                <a:solidFill>
                  <a:schemeClr val="tx1">
                    <a:lumMod val="65000"/>
                    <a:lumOff val="35000"/>
                  </a:schemeClr>
                </a:solidFill>
                <a:latin typeface="Calibri" pitchFamily="34" charset="0"/>
                <a:ea typeface="ＭＳ Ｐゴシック" pitchFamily="-97" charset="-128"/>
                <a:cs typeface="Calibri" pitchFamily="34" charset="0"/>
              </a:rPr>
              <a:t>approval is not a </a:t>
            </a:r>
            <a:r>
              <a:rPr lang="en-US" sz="1300" b="1" u="sng" dirty="0" smtClean="0">
                <a:solidFill>
                  <a:schemeClr val="tx1">
                    <a:lumMod val="65000"/>
                    <a:lumOff val="35000"/>
                  </a:schemeClr>
                </a:solidFill>
                <a:latin typeface="Calibri" pitchFamily="34" charset="0"/>
                <a:ea typeface="ＭＳ Ｐゴシック" pitchFamily="-97" charset="-128"/>
                <a:cs typeface="Calibri" pitchFamily="34" charset="0"/>
              </a:rPr>
              <a:t>requirement</a:t>
            </a:r>
            <a:r>
              <a:rPr lang="en-US" sz="1300" dirty="0">
                <a:solidFill>
                  <a:schemeClr val="tx1">
                    <a:lumMod val="65000"/>
                    <a:lumOff val="35000"/>
                  </a:schemeClr>
                </a:solidFill>
                <a:latin typeface="Calibri" pitchFamily="34" charset="0"/>
                <a:ea typeface="ＭＳ Ｐゴシック" pitchFamily="-97" charset="-128"/>
                <a:cs typeface="Calibri" pitchFamily="34" charset="0"/>
              </a:rPr>
              <a:t> </a:t>
            </a:r>
            <a:r>
              <a:rPr lang="en-US" sz="1300" dirty="0" smtClean="0">
                <a:solidFill>
                  <a:schemeClr val="tx1">
                    <a:lumMod val="65000"/>
                    <a:lumOff val="35000"/>
                  </a:schemeClr>
                </a:solidFill>
                <a:latin typeface="Calibri" pitchFamily="34" charset="0"/>
                <a:ea typeface="ＭＳ Ｐゴシック" pitchFamily="-97" charset="-128"/>
                <a:cs typeface="Calibri" pitchFamily="34" charset="0"/>
              </a:rPr>
              <a:t>- </a:t>
            </a:r>
            <a:r>
              <a:rPr lang="en-US" sz="1300" dirty="0">
                <a:solidFill>
                  <a:schemeClr val="tx1">
                    <a:lumMod val="65000"/>
                    <a:lumOff val="35000"/>
                  </a:schemeClr>
                </a:solidFill>
                <a:latin typeface="Calibri" pitchFamily="34" charset="0"/>
                <a:ea typeface="ＭＳ Ｐゴシック" pitchFamily="-97" charset="-128"/>
                <a:cs typeface="Calibri" pitchFamily="34" charset="0"/>
              </a:rPr>
              <a:t>Operators should submit monitoring plans to their applicable Flight Standards District Office (FSDO), Certificate  Management Office (CMO) or Certificate-Holding District Office (CHDO) to NAARMO to show how they intend to meet the requirements specified in Table1.  Monitoring will be carried out in accordance with this table.</a:t>
            </a:r>
          </a:p>
          <a:p>
            <a:pPr>
              <a:spcBef>
                <a:spcPts val="1200"/>
              </a:spcBef>
              <a:defRPr/>
            </a:pPr>
            <a:endParaRPr lang="en-US" sz="1300" dirty="0">
              <a:solidFill>
                <a:schemeClr val="tx1">
                  <a:lumMod val="65000"/>
                  <a:lumOff val="35000"/>
                </a:schemeClr>
              </a:solidFill>
              <a:latin typeface="Calibri" pitchFamily="34" charset="0"/>
              <a:ea typeface="ＭＳ Ｐゴシック" pitchFamily="-97" charset="-128"/>
              <a:cs typeface="Calibri" pitchFamily="34" charset="0"/>
            </a:endParaRPr>
          </a:p>
          <a:p>
            <a:pPr>
              <a:spcBef>
                <a:spcPts val="1200"/>
              </a:spcBef>
              <a:defRPr/>
            </a:pPr>
            <a:endParaRPr lang="da-DK" sz="1300" dirty="0">
              <a:solidFill>
                <a:schemeClr val="tx1">
                  <a:lumMod val="65000"/>
                  <a:lumOff val="35000"/>
                </a:schemeClr>
              </a:solidFill>
              <a:latin typeface="Calibri" pitchFamily="34" charset="0"/>
              <a:ea typeface="ＭＳ Ｐゴシック" pitchFamily="-97" charset="-128"/>
              <a:cs typeface="Calibri" pitchFamily="34" charset="0"/>
            </a:endParaRPr>
          </a:p>
        </p:txBody>
      </p:sp>
      <p:sp>
        <p:nvSpPr>
          <p:cNvPr id="23" name="Rektangel 32"/>
          <p:cNvSpPr>
            <a:spLocks noChangeArrowheads="1"/>
          </p:cNvSpPr>
          <p:nvPr/>
        </p:nvSpPr>
        <p:spPr bwMode="auto">
          <a:xfrm>
            <a:off x="609600" y="1066800"/>
            <a:ext cx="4025900" cy="354012"/>
          </a:xfrm>
          <a:prstGeom prst="rect">
            <a:avLst/>
          </a:prstGeom>
          <a:gradFill flip="none" rotWithShape="1">
            <a:gsLst>
              <a:gs pos="0">
                <a:srgbClr val="00B0F0"/>
              </a:gs>
              <a:gs pos="100000">
                <a:srgbClr val="1F88C8"/>
              </a:gs>
            </a:gsLst>
            <a:lin ang="5400000" scaled="1"/>
            <a:tileRect/>
          </a:gradFill>
          <a:ln w="9525">
            <a:solidFill>
              <a:schemeClr val="accent3">
                <a:lumMod val="75000"/>
              </a:schemeClr>
            </a:solidFill>
            <a:miter lim="800000"/>
            <a:headEnd/>
            <a:tailEn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defRPr/>
            </a:pPr>
            <a:endParaRPr lang="da-DK" sz="1600" b="1" kern="0" noProof="1">
              <a:solidFill>
                <a:srgbClr val="FFFFFF"/>
              </a:solidFill>
              <a:latin typeface="Arial" pitchFamily="34" charset="0"/>
              <a:ea typeface="ＭＳ Ｐゴシック" pitchFamily="-97" charset="-128"/>
            </a:endParaRPr>
          </a:p>
        </p:txBody>
      </p:sp>
      <p:sp>
        <p:nvSpPr>
          <p:cNvPr id="24" name="Rectangle 5"/>
          <p:cNvSpPr txBox="1">
            <a:spLocks noChangeArrowheads="1"/>
          </p:cNvSpPr>
          <p:nvPr/>
        </p:nvSpPr>
        <p:spPr bwMode="gray">
          <a:xfrm>
            <a:off x="685800" y="1066800"/>
            <a:ext cx="2473325" cy="354012"/>
          </a:xfrm>
          <a:prstGeom prst="rect">
            <a:avLst/>
          </a:prstGeom>
          <a:noFill/>
          <a:ln w="9525">
            <a:noFill/>
            <a:miter lim="800000"/>
            <a:headEnd/>
            <a:tailEnd/>
          </a:ln>
        </p:spPr>
        <p:txBody>
          <a:bodyPr lIns="0" rIns="0" anchor="ctr"/>
          <a:lstStyle/>
          <a:p>
            <a:pPr defTabSz="914400" eaLnBrk="0" hangingPunct="0">
              <a:lnSpc>
                <a:spcPct val="95000"/>
              </a:lnSpc>
            </a:pPr>
            <a:r>
              <a:rPr lang="en-US" sz="1400" b="1" dirty="0" smtClean="0">
                <a:latin typeface="+mj-lt"/>
              </a:rPr>
              <a:t>Monitoring Requirements - 1 </a:t>
            </a:r>
            <a:endParaRPr lang="en-US" sz="1400" b="1" dirty="0">
              <a:latin typeface="+mj-lt"/>
            </a:endParaRPr>
          </a:p>
        </p:txBody>
      </p:sp>
      <p:pic>
        <p:nvPicPr>
          <p:cNvPr id="8" name="~PP3739.WAV">
            <a:hlinkClick r:id="" action="ppaction://media"/>
          </p:cNvPr>
          <p:cNvPicPr>
            <a:picLocks noRot="1" noChangeAspect="1"/>
          </p:cNvPicPr>
          <p:nvPr>
            <a:wavAudioFile r:embed="rId1" name="~PP3739.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525352444"/>
      </p:ext>
    </p:extLst>
  </p:cSld>
  <p:clrMapOvr>
    <a:masterClrMapping/>
  </p:clrMapOvr>
  <p:transition advTm="429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flipV="1">
            <a:off x="0" y="2366929"/>
            <a:ext cx="9144000" cy="2052671"/>
          </a:xfrm>
          <a:prstGeom prst="rect">
            <a:avLst/>
          </a:prstGeom>
          <a:gradFill rotWithShape="1">
            <a:gsLst>
              <a:gs pos="61000">
                <a:sysClr val="window" lastClr="FFFFFF">
                  <a:alpha val="0"/>
                </a:sysClr>
              </a:gs>
              <a:gs pos="100000">
                <a:sysClr val="window" lastClr="FFFFFF">
                  <a:lumMod val="85000"/>
                </a:sysClr>
              </a:gs>
            </a:gsLst>
            <a:lin ang="16200000" scaled="0"/>
          </a:gradFill>
          <a:ln w="9525" cap="flat" cmpd="sng" algn="ctr">
            <a:noFill/>
            <a:prstDash val="solid"/>
          </a:ln>
          <a:effectLst/>
        </p:spPr>
        <p:txBody>
          <a:bodyPr anchor="ctr"/>
          <a:lstStyle/>
          <a:p>
            <a:pPr algn="ctr" defTabSz="914400" fontAlgn="auto" hangingPunct="1">
              <a:lnSpc>
                <a:spcPct val="100000"/>
              </a:lnSpc>
              <a:spcBef>
                <a:spcPts val="0"/>
              </a:spcBef>
              <a:spcAft>
                <a:spcPts val="0"/>
              </a:spcAft>
              <a:buClrTx/>
              <a:buSzTx/>
              <a:buFontTx/>
              <a:buNone/>
              <a:defRPr/>
            </a:pPr>
            <a:endParaRPr lang="en-US" kern="0">
              <a:solidFill>
                <a:sysClr val="window" lastClr="FFFFFF"/>
              </a:solidFill>
              <a:latin typeface="Calibri"/>
            </a:endParaRPr>
          </a:p>
        </p:txBody>
      </p:sp>
      <p:sp>
        <p:nvSpPr>
          <p:cNvPr id="2" name="Title 1"/>
          <p:cNvSpPr>
            <a:spLocks noGrp="1"/>
          </p:cNvSpPr>
          <p:nvPr>
            <p:ph type="title"/>
          </p:nvPr>
        </p:nvSpPr>
        <p:spPr>
          <a:xfrm>
            <a:off x="0" y="228600"/>
            <a:ext cx="9144000" cy="640080"/>
          </a:xfrm>
        </p:spPr>
        <p:txBody>
          <a:bodyPr>
            <a:noAutofit/>
          </a:bodyPr>
          <a:lstStyle/>
          <a:p>
            <a:r>
              <a:rPr lang="en-US" sz="3200" dirty="0" smtClean="0"/>
              <a:t>RVSM </a:t>
            </a:r>
            <a:r>
              <a:rPr lang="en-US" sz="3200" dirty="0"/>
              <a:t>Monitoring </a:t>
            </a:r>
            <a:r>
              <a:rPr lang="en-US" sz="3200" dirty="0" smtClean="0"/>
              <a:t>Requirements</a:t>
            </a:r>
            <a:endParaRPr lang="en-US" sz="3200" dirty="0"/>
          </a:p>
        </p:txBody>
      </p:sp>
      <p:sp>
        <p:nvSpPr>
          <p:cNvPr id="11" name="Rektangel 64"/>
          <p:cNvSpPr>
            <a:spLocks noChangeArrowheads="1"/>
          </p:cNvSpPr>
          <p:nvPr/>
        </p:nvSpPr>
        <p:spPr bwMode="auto">
          <a:xfrm>
            <a:off x="609600" y="1500636"/>
            <a:ext cx="7848600" cy="4366764"/>
          </a:xfrm>
          <a:prstGeom prst="rect">
            <a:avLst/>
          </a:prstGeom>
          <a:gradFill rotWithShape="1">
            <a:gsLst>
              <a:gs pos="0">
                <a:schemeClr val="bg2">
                  <a:lumMod val="40000"/>
                  <a:lumOff val="60000"/>
                </a:schemeClr>
              </a:gs>
              <a:gs pos="36000">
                <a:srgbClr val="FFFFFF"/>
              </a:gs>
              <a:gs pos="100000">
                <a:schemeClr val="bg1"/>
              </a:gs>
            </a:gsLst>
            <a:lin ang="16200000"/>
          </a:gradFill>
          <a:ln w="9525">
            <a:solidFill>
              <a:schemeClr val="bg1">
                <a:lumMod val="75000"/>
              </a:schemeClr>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12" name="Tekstboks 72"/>
          <p:cNvSpPr txBox="1">
            <a:spLocks noChangeArrowheads="1"/>
          </p:cNvSpPr>
          <p:nvPr/>
        </p:nvSpPr>
        <p:spPr bwMode="auto">
          <a:xfrm>
            <a:off x="685800" y="1576149"/>
            <a:ext cx="7772400" cy="4062651"/>
          </a:xfrm>
          <a:prstGeom prst="rect">
            <a:avLst/>
          </a:prstGeom>
          <a:noFill/>
          <a:ln w="9525">
            <a:noFill/>
            <a:miter lim="800000"/>
            <a:headEnd/>
            <a:tailEnd/>
          </a:ln>
        </p:spPr>
        <p:txBody>
          <a:bodyPr wrap="square">
            <a:spAutoFit/>
          </a:bodyPr>
          <a:lstStyle/>
          <a:p>
            <a:pPr marL="285750" indent="-285750">
              <a:spcBef>
                <a:spcPts val="1200"/>
              </a:spcBef>
              <a:buFont typeface="Arial" pitchFamily="34" charset="0"/>
              <a:buChar char="•"/>
              <a:defRPr/>
            </a:pPr>
            <a:r>
              <a:rPr lang="en-US" sz="1300" b="1" u="sng" dirty="0" smtClean="0">
                <a:solidFill>
                  <a:schemeClr val="tx1">
                    <a:lumMod val="65000"/>
                    <a:lumOff val="35000"/>
                  </a:schemeClr>
                </a:solidFill>
                <a:latin typeface="Calibri" pitchFamily="34" charset="0"/>
                <a:ea typeface="ＭＳ Ｐゴシック" pitchFamily="-97" charset="-128"/>
                <a:cs typeface="Calibri" pitchFamily="34" charset="0"/>
              </a:rPr>
              <a:t>Aircraft groups not listed in table 1 </a:t>
            </a:r>
            <a:r>
              <a:rPr lang="en-US" sz="1300" dirty="0" smtClean="0">
                <a:solidFill>
                  <a:schemeClr val="tx1">
                    <a:lumMod val="65000"/>
                    <a:lumOff val="35000"/>
                  </a:schemeClr>
                </a:solidFill>
                <a:latin typeface="Calibri" pitchFamily="34" charset="0"/>
                <a:ea typeface="ＭＳ Ｐゴシック" pitchFamily="-97" charset="-128"/>
                <a:cs typeface="Calibri" pitchFamily="34" charset="0"/>
              </a:rPr>
              <a:t>- </a:t>
            </a:r>
            <a:r>
              <a:rPr lang="en-US" sz="1300" dirty="0">
                <a:solidFill>
                  <a:schemeClr val="tx1">
                    <a:lumMod val="65000"/>
                    <a:lumOff val="35000"/>
                  </a:schemeClr>
                </a:solidFill>
                <a:latin typeface="Calibri" pitchFamily="34" charset="0"/>
                <a:ea typeface="ＭＳ Ｐゴシック" pitchFamily="-97" charset="-128"/>
                <a:cs typeface="Calibri" pitchFamily="34" charset="0"/>
              </a:rPr>
              <a:t>Contact NAARMO for clarification if an aircraft group is not listed in Table 1 or for clarification of other monitoring related issues.  An aircraft group not listed in Table 1 will probably be subject to Category 2 or Category 3 monitoring requirements</a:t>
            </a:r>
            <a:r>
              <a:rPr lang="en-US" sz="1300" dirty="0" smtClean="0">
                <a:solidFill>
                  <a:schemeClr val="tx1">
                    <a:lumMod val="65000"/>
                    <a:lumOff val="35000"/>
                  </a:schemeClr>
                </a:solidFill>
                <a:latin typeface="Calibri" pitchFamily="34" charset="0"/>
                <a:ea typeface="ＭＳ Ｐゴシック" pitchFamily="-97" charset="-128"/>
                <a:cs typeface="Calibri" pitchFamily="34" charset="0"/>
              </a:rPr>
              <a:t>.</a:t>
            </a:r>
            <a:endParaRPr lang="en-US" sz="1300" dirty="0">
              <a:solidFill>
                <a:schemeClr val="tx1">
                  <a:lumMod val="65000"/>
                  <a:lumOff val="35000"/>
                </a:schemeClr>
              </a:solidFill>
              <a:latin typeface="Calibri" pitchFamily="34" charset="0"/>
              <a:ea typeface="ＭＳ Ｐゴシック" pitchFamily="-97" charset="-128"/>
              <a:cs typeface="Calibri" pitchFamily="34" charset="0"/>
            </a:endParaRPr>
          </a:p>
          <a:p>
            <a:pPr marL="285750" indent="-285750">
              <a:spcBef>
                <a:spcPts val="1200"/>
              </a:spcBef>
              <a:buFont typeface="Arial" pitchFamily="34" charset="0"/>
              <a:buChar char="•"/>
              <a:defRPr/>
            </a:pPr>
            <a:r>
              <a:rPr lang="en-US" sz="1300" b="1" u="sng" dirty="0" smtClean="0">
                <a:solidFill>
                  <a:schemeClr val="tx1">
                    <a:lumMod val="65000"/>
                    <a:lumOff val="35000"/>
                  </a:schemeClr>
                </a:solidFill>
                <a:latin typeface="Calibri" pitchFamily="34" charset="0"/>
                <a:ea typeface="ＭＳ Ｐゴシック" pitchFamily="-97" charset="-128"/>
                <a:cs typeface="Calibri" pitchFamily="34" charset="0"/>
              </a:rPr>
              <a:t>Table of monitoring groups </a:t>
            </a:r>
            <a:r>
              <a:rPr lang="en-US" sz="1300" dirty="0" smtClean="0">
                <a:solidFill>
                  <a:schemeClr val="tx1">
                    <a:lumMod val="65000"/>
                    <a:lumOff val="35000"/>
                  </a:schemeClr>
                </a:solidFill>
                <a:latin typeface="Calibri" pitchFamily="34" charset="0"/>
                <a:ea typeface="ＭＳ Ｐゴシック" pitchFamily="-97" charset="-128"/>
                <a:cs typeface="Calibri" pitchFamily="34" charset="0"/>
              </a:rPr>
              <a:t>- Table </a:t>
            </a:r>
            <a:r>
              <a:rPr lang="en-US" sz="1300" dirty="0">
                <a:solidFill>
                  <a:schemeClr val="tx1">
                    <a:lumMod val="65000"/>
                    <a:lumOff val="35000"/>
                  </a:schemeClr>
                </a:solidFill>
                <a:latin typeface="Calibri" pitchFamily="34" charset="0"/>
                <a:ea typeface="ＭＳ Ｐゴシック" pitchFamily="-97" charset="-128"/>
                <a:cs typeface="Calibri" pitchFamily="34" charset="0"/>
              </a:rPr>
              <a:t>2 shows the aircraft types and series that are grouped together for operator monitoring purposes</a:t>
            </a:r>
            <a:r>
              <a:rPr lang="en-US" sz="1300" dirty="0" smtClean="0">
                <a:solidFill>
                  <a:schemeClr val="tx1">
                    <a:lumMod val="65000"/>
                    <a:lumOff val="35000"/>
                  </a:schemeClr>
                </a:solidFill>
                <a:latin typeface="Calibri" pitchFamily="34" charset="0"/>
                <a:ea typeface="ＭＳ Ｐゴシック" pitchFamily="-97" charset="-128"/>
                <a:cs typeface="Calibri" pitchFamily="34" charset="0"/>
              </a:rPr>
              <a:t>.</a:t>
            </a:r>
            <a:endParaRPr lang="en-US" sz="1300" dirty="0">
              <a:solidFill>
                <a:schemeClr val="tx1">
                  <a:lumMod val="65000"/>
                  <a:lumOff val="35000"/>
                </a:schemeClr>
              </a:solidFill>
              <a:latin typeface="Calibri" pitchFamily="34" charset="0"/>
              <a:ea typeface="ＭＳ Ｐゴシック" pitchFamily="-97" charset="-128"/>
              <a:cs typeface="Calibri" pitchFamily="34" charset="0"/>
            </a:endParaRPr>
          </a:p>
          <a:p>
            <a:pPr marL="285750" indent="-285750">
              <a:spcBef>
                <a:spcPts val="1200"/>
              </a:spcBef>
              <a:buFont typeface="Arial" pitchFamily="34" charset="0"/>
              <a:buChar char="•"/>
              <a:defRPr/>
            </a:pPr>
            <a:r>
              <a:rPr lang="en-US" sz="1300" b="1" u="sng" dirty="0" smtClean="0">
                <a:solidFill>
                  <a:schemeClr val="tx1">
                    <a:lumMod val="65000"/>
                    <a:lumOff val="35000"/>
                  </a:schemeClr>
                </a:solidFill>
                <a:latin typeface="Calibri" pitchFamily="34" charset="0"/>
                <a:ea typeface="ＭＳ Ｐゴシック" pitchFamily="-97" charset="-128"/>
                <a:cs typeface="Calibri" pitchFamily="34" charset="0"/>
              </a:rPr>
              <a:t>Trailing cone data </a:t>
            </a:r>
            <a:r>
              <a:rPr lang="en-US" sz="1300" dirty="0" smtClean="0">
                <a:solidFill>
                  <a:schemeClr val="tx1">
                    <a:lumMod val="65000"/>
                    <a:lumOff val="35000"/>
                  </a:schemeClr>
                </a:solidFill>
                <a:latin typeface="Calibri" pitchFamily="34" charset="0"/>
                <a:ea typeface="ＭＳ Ｐゴシック" pitchFamily="-97" charset="-128"/>
                <a:cs typeface="Calibri" pitchFamily="34" charset="0"/>
              </a:rPr>
              <a:t>- </a:t>
            </a:r>
            <a:r>
              <a:rPr lang="en-US" sz="1300" dirty="0">
                <a:solidFill>
                  <a:schemeClr val="tx1">
                    <a:lumMod val="65000"/>
                    <a:lumOff val="35000"/>
                  </a:schemeClr>
                </a:solidFill>
                <a:latin typeface="Calibri" pitchFamily="34" charset="0"/>
                <a:ea typeface="ＭＳ Ｐゴシック" pitchFamily="-97" charset="-128"/>
                <a:cs typeface="Calibri" pitchFamily="34" charset="0"/>
              </a:rPr>
              <a:t>Altimetry System Error estimations developed using Trailing Cone data collected during RVSM certification flights can be used to fulfill monitoring requirements.  It must be documented, however, that aircraft RVSM systems were in the approved RVSM configuration for the flight</a:t>
            </a:r>
            <a:r>
              <a:rPr lang="en-US" sz="1300" dirty="0" smtClean="0">
                <a:solidFill>
                  <a:schemeClr val="tx1">
                    <a:lumMod val="65000"/>
                    <a:lumOff val="35000"/>
                  </a:schemeClr>
                </a:solidFill>
                <a:latin typeface="Calibri" pitchFamily="34" charset="0"/>
                <a:ea typeface="ＭＳ Ｐゴシック" pitchFamily="-97" charset="-128"/>
                <a:cs typeface="Calibri" pitchFamily="34" charset="0"/>
              </a:rPr>
              <a:t>.</a:t>
            </a:r>
            <a:endParaRPr lang="en-US" sz="1300" dirty="0">
              <a:solidFill>
                <a:schemeClr val="tx1">
                  <a:lumMod val="65000"/>
                  <a:lumOff val="35000"/>
                </a:schemeClr>
              </a:solidFill>
              <a:latin typeface="Calibri" pitchFamily="34" charset="0"/>
              <a:ea typeface="ＭＳ Ｐゴシック" pitchFamily="-97" charset="-128"/>
              <a:cs typeface="Calibri" pitchFamily="34" charset="0"/>
            </a:endParaRPr>
          </a:p>
          <a:p>
            <a:pPr marL="285750" indent="-285750">
              <a:spcBef>
                <a:spcPts val="1200"/>
              </a:spcBef>
              <a:buFont typeface="Arial" pitchFamily="34" charset="0"/>
              <a:buChar char="•"/>
              <a:defRPr/>
            </a:pPr>
            <a:r>
              <a:rPr lang="en-US" sz="1300" b="1" u="sng" dirty="0" smtClean="0">
                <a:solidFill>
                  <a:schemeClr val="tx1">
                    <a:lumMod val="65000"/>
                    <a:lumOff val="35000"/>
                  </a:schemeClr>
                </a:solidFill>
                <a:latin typeface="Calibri" pitchFamily="34" charset="0"/>
                <a:ea typeface="ＭＳ Ｐゴシック" pitchFamily="-97" charset="-128"/>
                <a:cs typeface="Calibri" pitchFamily="34" charset="0"/>
              </a:rPr>
              <a:t>Monitoring of airframes that are RVSM compliant on delivery </a:t>
            </a:r>
            <a:r>
              <a:rPr lang="en-US" sz="1300" dirty="0" smtClean="0">
                <a:solidFill>
                  <a:schemeClr val="tx1">
                    <a:lumMod val="65000"/>
                    <a:lumOff val="35000"/>
                  </a:schemeClr>
                </a:solidFill>
                <a:latin typeface="Calibri" pitchFamily="34" charset="0"/>
                <a:ea typeface="ＭＳ Ｐゴシック" pitchFamily="-97" charset="-128"/>
                <a:cs typeface="Calibri" pitchFamily="34" charset="0"/>
              </a:rPr>
              <a:t>- </a:t>
            </a:r>
            <a:r>
              <a:rPr lang="en-US" sz="1300" dirty="0">
                <a:solidFill>
                  <a:schemeClr val="tx1">
                    <a:lumMod val="65000"/>
                    <a:lumOff val="35000"/>
                  </a:schemeClr>
                </a:solidFill>
                <a:latin typeface="Calibri" pitchFamily="34" charset="0"/>
                <a:ea typeface="ＭＳ Ｐゴシック" pitchFamily="-97" charset="-128"/>
                <a:cs typeface="Calibri" pitchFamily="34" charset="0"/>
              </a:rPr>
              <a:t>If an operator adds new RVSM compliant airframes of a type for which it already has RVSM operational approval and has completed monitoring requirements for the type in accordance with the attached table, the new airframes are </a:t>
            </a:r>
            <a:r>
              <a:rPr lang="en-US" sz="1300" u="sng" dirty="0">
                <a:solidFill>
                  <a:schemeClr val="tx1">
                    <a:lumMod val="65000"/>
                    <a:lumOff val="35000"/>
                  </a:schemeClr>
                </a:solidFill>
                <a:latin typeface="Calibri" pitchFamily="34" charset="0"/>
                <a:ea typeface="ＭＳ Ｐゴシック" pitchFamily="-97" charset="-128"/>
                <a:cs typeface="Calibri" pitchFamily="34" charset="0"/>
              </a:rPr>
              <a:t>not</a:t>
            </a:r>
            <a:r>
              <a:rPr lang="en-US" sz="1300" dirty="0">
                <a:solidFill>
                  <a:schemeClr val="tx1">
                    <a:lumMod val="65000"/>
                    <a:lumOff val="35000"/>
                  </a:schemeClr>
                </a:solidFill>
                <a:latin typeface="Calibri" pitchFamily="34" charset="0"/>
                <a:ea typeface="ＭＳ Ｐゴシック" pitchFamily="-97" charset="-128"/>
                <a:cs typeface="Calibri" pitchFamily="34" charset="0"/>
              </a:rPr>
              <a:t> required to be monitored.  If an operator adds new RVSM compliant airframes of an aircraft type for which it has </a:t>
            </a:r>
            <a:r>
              <a:rPr lang="en-US" sz="1300" u="sng" dirty="0">
                <a:solidFill>
                  <a:schemeClr val="tx1">
                    <a:lumMod val="65000"/>
                    <a:lumOff val="35000"/>
                  </a:schemeClr>
                </a:solidFill>
                <a:latin typeface="Calibri" pitchFamily="34" charset="0"/>
                <a:ea typeface="ＭＳ Ｐゴシック" pitchFamily="-97" charset="-128"/>
                <a:cs typeface="Calibri" pitchFamily="34" charset="0"/>
              </a:rPr>
              <a:t>n</a:t>
            </a:r>
            <a:r>
              <a:rPr lang="en-US" sz="1300" u="sng" dirty="0" smtClean="0">
                <a:solidFill>
                  <a:schemeClr val="tx1">
                    <a:lumMod val="65000"/>
                    <a:lumOff val="35000"/>
                  </a:schemeClr>
                </a:solidFill>
                <a:latin typeface="Calibri" pitchFamily="34" charset="0"/>
                <a:ea typeface="ＭＳ Ｐゴシック" pitchFamily="-97" charset="-128"/>
                <a:cs typeface="Calibri" pitchFamily="34" charset="0"/>
              </a:rPr>
              <a:t>ot</a:t>
            </a:r>
            <a:r>
              <a:rPr lang="en-US" sz="1300" dirty="0" smtClean="0">
                <a:solidFill>
                  <a:schemeClr val="tx1">
                    <a:lumMod val="65000"/>
                    <a:lumOff val="35000"/>
                  </a:schemeClr>
                </a:solidFill>
                <a:latin typeface="Calibri" pitchFamily="34" charset="0"/>
                <a:ea typeface="ＭＳ Ｐゴシック" pitchFamily="-97" charset="-128"/>
                <a:cs typeface="Calibri" pitchFamily="34" charset="0"/>
              </a:rPr>
              <a:t> </a:t>
            </a:r>
            <a:r>
              <a:rPr lang="en-US" sz="1300" dirty="0">
                <a:solidFill>
                  <a:schemeClr val="tx1">
                    <a:lumMod val="65000"/>
                    <a:lumOff val="35000"/>
                  </a:schemeClr>
                </a:solidFill>
                <a:latin typeface="Calibri" pitchFamily="34" charset="0"/>
                <a:ea typeface="ＭＳ Ｐゴシック" pitchFamily="-97" charset="-128"/>
                <a:cs typeface="Calibri" pitchFamily="34" charset="0"/>
              </a:rPr>
              <a:t>previously received RVSM operational approval, then the operator </a:t>
            </a:r>
            <a:r>
              <a:rPr lang="en-US" sz="1300" u="sng" dirty="0">
                <a:solidFill>
                  <a:schemeClr val="tx1">
                    <a:lumMod val="65000"/>
                    <a:lumOff val="35000"/>
                  </a:schemeClr>
                </a:solidFill>
                <a:latin typeface="Calibri" pitchFamily="34" charset="0"/>
                <a:ea typeface="ＭＳ Ｐゴシック" pitchFamily="-97" charset="-128"/>
                <a:cs typeface="Calibri" pitchFamily="34" charset="0"/>
              </a:rPr>
              <a:t>should complete </a:t>
            </a:r>
            <a:r>
              <a:rPr lang="en-US" sz="1300" dirty="0">
                <a:solidFill>
                  <a:schemeClr val="tx1">
                    <a:lumMod val="65000"/>
                    <a:lumOff val="35000"/>
                  </a:schemeClr>
                </a:solidFill>
                <a:latin typeface="Calibri" pitchFamily="34" charset="0"/>
                <a:ea typeface="ＭＳ Ｐゴシック" pitchFamily="-97" charset="-128"/>
                <a:cs typeface="Calibri" pitchFamily="34" charset="0"/>
              </a:rPr>
              <a:t>monitoring in accordance with the attached table.</a:t>
            </a:r>
          </a:p>
          <a:p>
            <a:pPr>
              <a:spcBef>
                <a:spcPts val="1200"/>
              </a:spcBef>
              <a:defRPr/>
            </a:pPr>
            <a:endParaRPr lang="en-US" sz="1300" dirty="0">
              <a:solidFill>
                <a:schemeClr val="tx1">
                  <a:lumMod val="65000"/>
                  <a:lumOff val="35000"/>
                </a:schemeClr>
              </a:solidFill>
              <a:latin typeface="Calibri" pitchFamily="34" charset="0"/>
              <a:ea typeface="ＭＳ Ｐゴシック" pitchFamily="-97" charset="-128"/>
              <a:cs typeface="Calibri" pitchFamily="34" charset="0"/>
            </a:endParaRPr>
          </a:p>
          <a:p>
            <a:pPr>
              <a:spcBef>
                <a:spcPts val="1200"/>
              </a:spcBef>
              <a:defRPr/>
            </a:pPr>
            <a:endParaRPr lang="da-DK" sz="1300" dirty="0">
              <a:solidFill>
                <a:schemeClr val="tx1">
                  <a:lumMod val="65000"/>
                  <a:lumOff val="35000"/>
                </a:schemeClr>
              </a:solidFill>
              <a:latin typeface="Calibri" pitchFamily="34" charset="0"/>
              <a:ea typeface="ＭＳ Ｐゴシック" pitchFamily="-97" charset="-128"/>
              <a:cs typeface="Calibri" pitchFamily="34" charset="0"/>
            </a:endParaRPr>
          </a:p>
        </p:txBody>
      </p:sp>
      <p:sp>
        <p:nvSpPr>
          <p:cNvPr id="23" name="Rektangel 32"/>
          <p:cNvSpPr>
            <a:spLocks noChangeArrowheads="1"/>
          </p:cNvSpPr>
          <p:nvPr/>
        </p:nvSpPr>
        <p:spPr bwMode="auto">
          <a:xfrm>
            <a:off x="609600" y="1066800"/>
            <a:ext cx="4025900" cy="354012"/>
          </a:xfrm>
          <a:prstGeom prst="rect">
            <a:avLst/>
          </a:prstGeom>
          <a:gradFill flip="none" rotWithShape="1">
            <a:gsLst>
              <a:gs pos="0">
                <a:srgbClr val="00B0F0"/>
              </a:gs>
              <a:gs pos="100000">
                <a:srgbClr val="1F88C8"/>
              </a:gs>
            </a:gsLst>
            <a:lin ang="5400000" scaled="1"/>
            <a:tileRect/>
          </a:gradFill>
          <a:ln w="9525">
            <a:solidFill>
              <a:schemeClr val="accent3">
                <a:lumMod val="75000"/>
              </a:schemeClr>
            </a:solidFill>
            <a:miter lim="800000"/>
            <a:headEnd/>
            <a:tailEn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defRPr/>
            </a:pPr>
            <a:endParaRPr lang="da-DK" sz="1600" b="1" kern="0" noProof="1">
              <a:solidFill>
                <a:srgbClr val="FFFFFF"/>
              </a:solidFill>
              <a:latin typeface="Arial" pitchFamily="34" charset="0"/>
              <a:ea typeface="ＭＳ Ｐゴシック" pitchFamily="-97" charset="-128"/>
            </a:endParaRPr>
          </a:p>
        </p:txBody>
      </p:sp>
      <p:sp>
        <p:nvSpPr>
          <p:cNvPr id="24" name="Rectangle 5"/>
          <p:cNvSpPr txBox="1">
            <a:spLocks noChangeArrowheads="1"/>
          </p:cNvSpPr>
          <p:nvPr/>
        </p:nvSpPr>
        <p:spPr bwMode="gray">
          <a:xfrm>
            <a:off x="685800" y="1066800"/>
            <a:ext cx="3352800" cy="354012"/>
          </a:xfrm>
          <a:prstGeom prst="rect">
            <a:avLst/>
          </a:prstGeom>
          <a:noFill/>
          <a:ln w="9525">
            <a:noFill/>
            <a:miter lim="800000"/>
            <a:headEnd/>
            <a:tailEnd/>
          </a:ln>
        </p:spPr>
        <p:txBody>
          <a:bodyPr lIns="0" rIns="0" anchor="ctr"/>
          <a:lstStyle/>
          <a:p>
            <a:pPr defTabSz="914400" eaLnBrk="0" hangingPunct="0">
              <a:lnSpc>
                <a:spcPct val="95000"/>
              </a:lnSpc>
            </a:pPr>
            <a:r>
              <a:rPr lang="en-US" sz="1400" b="1" dirty="0" smtClean="0">
                <a:latin typeface="+mj-lt"/>
              </a:rPr>
              <a:t>Monitoring Requirements - 2 </a:t>
            </a:r>
            <a:endParaRPr lang="en-US" sz="1400" b="1" dirty="0">
              <a:latin typeface="+mj-lt"/>
            </a:endParaRPr>
          </a:p>
        </p:txBody>
      </p:sp>
      <p:pic>
        <p:nvPicPr>
          <p:cNvPr id="9" name="~PP267.WAV">
            <a:hlinkClick r:id="" action="ppaction://media"/>
          </p:cNvPr>
          <p:cNvPicPr>
            <a:picLocks noRot="1" noChangeAspect="1"/>
          </p:cNvPicPr>
          <p:nvPr>
            <a:wavAudioFile r:embed="rId1" name="~PP267.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3968660331"/>
      </p:ext>
    </p:extLst>
  </p:cSld>
  <p:clrMapOvr>
    <a:masterClrMapping/>
  </p:clrMapOvr>
  <p:transition advTm="31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flipV="1">
            <a:off x="0" y="2366929"/>
            <a:ext cx="9144000" cy="2052671"/>
          </a:xfrm>
          <a:prstGeom prst="rect">
            <a:avLst/>
          </a:prstGeom>
          <a:gradFill rotWithShape="1">
            <a:gsLst>
              <a:gs pos="61000">
                <a:sysClr val="window" lastClr="FFFFFF">
                  <a:alpha val="0"/>
                </a:sysClr>
              </a:gs>
              <a:gs pos="100000">
                <a:sysClr val="window" lastClr="FFFFFF">
                  <a:lumMod val="85000"/>
                </a:sysClr>
              </a:gs>
            </a:gsLst>
            <a:lin ang="16200000" scaled="0"/>
          </a:gradFill>
          <a:ln w="9525" cap="flat" cmpd="sng" algn="ctr">
            <a:noFill/>
            <a:prstDash val="solid"/>
          </a:ln>
          <a:effectLst/>
        </p:spPr>
        <p:txBody>
          <a:bodyPr anchor="ctr"/>
          <a:lstStyle/>
          <a:p>
            <a:pPr algn="ctr" defTabSz="914400" fontAlgn="auto" hangingPunct="1">
              <a:lnSpc>
                <a:spcPct val="100000"/>
              </a:lnSpc>
              <a:spcBef>
                <a:spcPts val="0"/>
              </a:spcBef>
              <a:spcAft>
                <a:spcPts val="0"/>
              </a:spcAft>
              <a:buClrTx/>
              <a:buSzTx/>
              <a:buFontTx/>
              <a:buNone/>
              <a:defRPr/>
            </a:pPr>
            <a:endParaRPr lang="en-US" kern="0" dirty="0">
              <a:solidFill>
                <a:sysClr val="window" lastClr="FFFFFF"/>
              </a:solidFill>
              <a:latin typeface="Calibri"/>
            </a:endParaRPr>
          </a:p>
        </p:txBody>
      </p:sp>
      <p:sp>
        <p:nvSpPr>
          <p:cNvPr id="2" name="Title 1"/>
          <p:cNvSpPr>
            <a:spLocks noGrp="1"/>
          </p:cNvSpPr>
          <p:nvPr>
            <p:ph type="title"/>
          </p:nvPr>
        </p:nvSpPr>
        <p:spPr>
          <a:xfrm>
            <a:off x="0" y="228600"/>
            <a:ext cx="9144000" cy="640080"/>
          </a:xfrm>
        </p:spPr>
        <p:txBody>
          <a:bodyPr>
            <a:noAutofit/>
          </a:bodyPr>
          <a:lstStyle/>
          <a:p>
            <a:r>
              <a:rPr lang="en-US" sz="3200" dirty="0" smtClean="0"/>
              <a:t>RVSM </a:t>
            </a:r>
            <a:r>
              <a:rPr lang="en-US" sz="3200" dirty="0"/>
              <a:t>Monitoring </a:t>
            </a:r>
            <a:r>
              <a:rPr lang="en-US" sz="3200" dirty="0" smtClean="0"/>
              <a:t>Requirements</a:t>
            </a:r>
            <a:endParaRPr lang="en-US" sz="3200" dirty="0"/>
          </a:p>
        </p:txBody>
      </p:sp>
      <p:sp>
        <p:nvSpPr>
          <p:cNvPr id="11" name="Rektangel 64"/>
          <p:cNvSpPr>
            <a:spLocks noChangeArrowheads="1"/>
          </p:cNvSpPr>
          <p:nvPr/>
        </p:nvSpPr>
        <p:spPr bwMode="auto">
          <a:xfrm>
            <a:off x="609600" y="1500636"/>
            <a:ext cx="7848600" cy="4366764"/>
          </a:xfrm>
          <a:prstGeom prst="rect">
            <a:avLst/>
          </a:prstGeom>
          <a:gradFill rotWithShape="1">
            <a:gsLst>
              <a:gs pos="0">
                <a:schemeClr val="bg2">
                  <a:lumMod val="40000"/>
                  <a:lumOff val="60000"/>
                </a:schemeClr>
              </a:gs>
              <a:gs pos="36000">
                <a:srgbClr val="FFFFFF"/>
              </a:gs>
              <a:gs pos="100000">
                <a:schemeClr val="bg1"/>
              </a:gs>
            </a:gsLst>
            <a:lin ang="16200000"/>
          </a:gradFill>
          <a:ln w="9525">
            <a:solidFill>
              <a:schemeClr val="bg1">
                <a:lumMod val="75000"/>
              </a:schemeClr>
            </a:solidFill>
            <a:miter lim="800000"/>
            <a:headEnd/>
            <a:tailEnd/>
          </a:ln>
          <a:effectLst>
            <a:outerShdw blurRad="63500" dist="23000" dir="5400000" rotWithShape="0">
              <a:srgbClr val="000000">
                <a:alpha val="34999"/>
              </a:srgbClr>
            </a:outerShdw>
          </a:effectLst>
        </p:spPr>
        <p:txBody>
          <a:bodyPr anchor="ctr"/>
          <a:lstStyle/>
          <a:p>
            <a:pPr algn="ctr">
              <a:defRPr/>
            </a:pPr>
            <a:endParaRPr lang="da-DK" dirty="0">
              <a:solidFill>
                <a:srgbClr val="FFFFFF"/>
              </a:solidFill>
              <a:latin typeface="Arial" pitchFamily="34" charset="0"/>
              <a:ea typeface="ＭＳ Ｐゴシック" pitchFamily="-97" charset="-128"/>
            </a:endParaRPr>
          </a:p>
        </p:txBody>
      </p:sp>
      <p:sp>
        <p:nvSpPr>
          <p:cNvPr id="23" name="Rektangel 32"/>
          <p:cNvSpPr>
            <a:spLocks noChangeArrowheads="1"/>
          </p:cNvSpPr>
          <p:nvPr/>
        </p:nvSpPr>
        <p:spPr bwMode="auto">
          <a:xfrm>
            <a:off x="609600" y="1066800"/>
            <a:ext cx="4025900" cy="354012"/>
          </a:xfrm>
          <a:prstGeom prst="rect">
            <a:avLst/>
          </a:prstGeom>
          <a:gradFill flip="none" rotWithShape="1">
            <a:gsLst>
              <a:gs pos="0">
                <a:srgbClr val="00B0F0"/>
              </a:gs>
              <a:gs pos="100000">
                <a:srgbClr val="1F88C8"/>
              </a:gs>
            </a:gsLst>
            <a:lin ang="5400000" scaled="1"/>
            <a:tileRect/>
          </a:gradFill>
          <a:ln w="9525">
            <a:solidFill>
              <a:schemeClr val="accent3">
                <a:lumMod val="75000"/>
              </a:schemeClr>
            </a:solidFill>
            <a:miter lim="800000"/>
            <a:headEnd/>
            <a:tailEnd/>
          </a:ln>
          <a:effectLst>
            <a:outerShdw blurRad="50800" dist="38100" dir="2700000" algn="tl" rotWithShape="0">
              <a:prstClr val="black">
                <a:alpha val="40000"/>
              </a:prstClr>
            </a:outerShdw>
          </a:effectLst>
        </p:spPr>
        <p:txBody>
          <a:bodyPr anchor="ctr"/>
          <a:lstStyle/>
          <a:p>
            <a:pPr indent="-342900" algn="ctr" fontAlgn="auto">
              <a:spcBef>
                <a:spcPts val="0"/>
              </a:spcBef>
              <a:spcAft>
                <a:spcPts val="0"/>
              </a:spcAft>
              <a:defRPr/>
            </a:pPr>
            <a:endParaRPr lang="da-DK" sz="1600" b="1" kern="0" noProof="1">
              <a:solidFill>
                <a:srgbClr val="FFFFFF"/>
              </a:solidFill>
              <a:latin typeface="Arial" pitchFamily="34" charset="0"/>
              <a:ea typeface="ＭＳ Ｐゴシック" pitchFamily="-97" charset="-128"/>
            </a:endParaRPr>
          </a:p>
        </p:txBody>
      </p:sp>
      <p:sp>
        <p:nvSpPr>
          <p:cNvPr id="24" name="Rectangle 5"/>
          <p:cNvSpPr txBox="1">
            <a:spLocks noChangeArrowheads="1"/>
          </p:cNvSpPr>
          <p:nvPr/>
        </p:nvSpPr>
        <p:spPr bwMode="gray">
          <a:xfrm>
            <a:off x="685800" y="1066800"/>
            <a:ext cx="3352800" cy="354012"/>
          </a:xfrm>
          <a:prstGeom prst="rect">
            <a:avLst/>
          </a:prstGeom>
          <a:noFill/>
          <a:ln w="9525">
            <a:noFill/>
            <a:miter lim="800000"/>
            <a:headEnd/>
            <a:tailEnd/>
          </a:ln>
        </p:spPr>
        <p:txBody>
          <a:bodyPr lIns="0" rIns="0" anchor="ctr"/>
          <a:lstStyle/>
          <a:p>
            <a:pPr defTabSz="914400" eaLnBrk="0" hangingPunct="0">
              <a:lnSpc>
                <a:spcPct val="95000"/>
              </a:lnSpc>
            </a:pPr>
            <a:r>
              <a:rPr lang="en-US" sz="1400" b="1" dirty="0" smtClean="0">
                <a:latin typeface="+mj-lt"/>
              </a:rPr>
              <a:t>Monitoring Requirements - 3 </a:t>
            </a:r>
            <a:endParaRPr lang="en-US" sz="1400" b="1" dirty="0">
              <a:latin typeface="+mj-lt"/>
            </a:endParaRPr>
          </a:p>
        </p:txBody>
      </p:sp>
      <p:graphicFrame>
        <p:nvGraphicFramePr>
          <p:cNvPr id="8" name="Table 7"/>
          <p:cNvGraphicFramePr>
            <a:graphicFrameLocks noGrp="1"/>
          </p:cNvGraphicFramePr>
          <p:nvPr>
            <p:extLst>
              <p:ext uri="{D42A27DB-BD31-4B8C-83A1-F6EECF244321}">
                <p14:modId xmlns:p14="http://schemas.microsoft.com/office/powerpoint/2010/main" xmlns="" val="1936587345"/>
              </p:ext>
            </p:extLst>
          </p:nvPr>
        </p:nvGraphicFramePr>
        <p:xfrm>
          <a:off x="762000" y="1772273"/>
          <a:ext cx="7543800" cy="4018927"/>
        </p:xfrm>
        <a:graphic>
          <a:graphicData uri="http://schemas.openxmlformats.org/drawingml/2006/table">
            <a:tbl>
              <a:tblPr/>
              <a:tblGrid>
                <a:gridCol w="385198"/>
                <a:gridCol w="1431144"/>
                <a:gridCol w="3130625"/>
                <a:gridCol w="2596833"/>
              </a:tblGrid>
              <a:tr h="586585">
                <a:tc gridSpan="4">
                  <a:txBody>
                    <a:bodyPr/>
                    <a:lstStyle/>
                    <a:p>
                      <a:pPr marL="0" marR="0" algn="ctr">
                        <a:spcBef>
                          <a:spcPts val="0"/>
                        </a:spcBef>
                        <a:spcAft>
                          <a:spcPts val="0"/>
                        </a:spcAft>
                        <a:tabLst>
                          <a:tab pos="342900" algn="l"/>
                          <a:tab pos="685800" algn="l"/>
                        </a:tabLst>
                      </a:pPr>
                      <a:r>
                        <a:rPr lang="en-US" sz="1200" b="1" dirty="0" smtClean="0">
                          <a:solidFill>
                            <a:schemeClr val="tx1">
                              <a:lumMod val="65000"/>
                              <a:lumOff val="35000"/>
                            </a:schemeClr>
                          </a:solidFill>
                          <a:effectLst/>
                          <a:latin typeface="Calibri" pitchFamily="34" charset="0"/>
                          <a:ea typeface="Times New Roman"/>
                          <a:cs typeface="Calibri" pitchFamily="34" charset="0"/>
                        </a:rPr>
                        <a:t>MONITORING </a:t>
                      </a:r>
                      <a:r>
                        <a:rPr lang="en-US" sz="1200" b="1" dirty="0">
                          <a:solidFill>
                            <a:schemeClr val="tx1">
                              <a:lumMod val="65000"/>
                              <a:lumOff val="35000"/>
                            </a:schemeClr>
                          </a:solidFill>
                          <a:effectLst/>
                          <a:latin typeface="Calibri" pitchFamily="34" charset="0"/>
                          <a:ea typeface="Times New Roman"/>
                          <a:cs typeface="Calibri" pitchFamily="34" charset="0"/>
                        </a:rPr>
                        <a:t>IS REQUIRED IN ACCORDANCE WITH THIS TABLE</a:t>
                      </a:r>
                    </a:p>
                    <a:p>
                      <a:pPr marL="0" marR="0" algn="ctr">
                        <a:lnSpc>
                          <a:spcPct val="115000"/>
                        </a:lnSpc>
                        <a:spcBef>
                          <a:spcPts val="0"/>
                        </a:spcBef>
                        <a:spcAft>
                          <a:spcPts val="1000"/>
                        </a:spcAft>
                      </a:pPr>
                      <a:r>
                        <a:rPr lang="en-US" sz="1200" cap="none" dirty="0" smtClean="0">
                          <a:solidFill>
                            <a:schemeClr val="tx1">
                              <a:lumMod val="65000"/>
                              <a:lumOff val="35000"/>
                            </a:schemeClr>
                          </a:solidFill>
                          <a:effectLst/>
                          <a:latin typeface="Calibri" pitchFamily="34" charset="0"/>
                          <a:ea typeface="Calibri"/>
                          <a:cs typeface="Calibri" pitchFamily="34" charset="0"/>
                        </a:rPr>
                        <a:t>Note: Monitoring prior to the issue of RVSM approval is </a:t>
                      </a:r>
                      <a:r>
                        <a:rPr lang="en-US" sz="1200" b="1" u="sng" cap="none" dirty="0" smtClean="0">
                          <a:solidFill>
                            <a:schemeClr val="tx1">
                              <a:lumMod val="65000"/>
                              <a:lumOff val="35000"/>
                            </a:schemeClr>
                          </a:solidFill>
                          <a:effectLst/>
                          <a:latin typeface="Calibri" pitchFamily="34" charset="0"/>
                          <a:ea typeface="Calibri"/>
                          <a:cs typeface="Calibri" pitchFamily="34" charset="0"/>
                        </a:rPr>
                        <a:t>not</a:t>
                      </a:r>
                      <a:r>
                        <a:rPr lang="en-US" sz="1200" u="sng" cap="none" dirty="0" smtClean="0">
                          <a:solidFill>
                            <a:schemeClr val="tx1">
                              <a:lumMod val="65000"/>
                              <a:lumOff val="35000"/>
                            </a:schemeClr>
                          </a:solidFill>
                          <a:effectLst/>
                          <a:latin typeface="Calibri" pitchFamily="34" charset="0"/>
                          <a:ea typeface="Calibri"/>
                          <a:cs typeface="Calibri" pitchFamily="34" charset="0"/>
                        </a:rPr>
                        <a:t> </a:t>
                      </a:r>
                      <a:r>
                        <a:rPr lang="en-US" sz="1200" cap="none" dirty="0" smtClean="0">
                          <a:solidFill>
                            <a:schemeClr val="tx1">
                              <a:lumMod val="65000"/>
                              <a:lumOff val="35000"/>
                            </a:schemeClr>
                          </a:solidFill>
                          <a:effectLst/>
                          <a:latin typeface="Calibri" pitchFamily="34" charset="0"/>
                          <a:ea typeface="Calibri"/>
                          <a:cs typeface="Calibri" pitchFamily="34" charset="0"/>
                        </a:rPr>
                        <a:t>a requirement</a:t>
                      </a:r>
                      <a:endParaRPr lang="en-US" sz="1200" dirty="0">
                        <a:solidFill>
                          <a:schemeClr val="tx1">
                            <a:lumMod val="65000"/>
                            <a:lumOff val="35000"/>
                          </a:schemeClr>
                        </a:solidFill>
                        <a:effectLst/>
                        <a:latin typeface="Calibri" pitchFamily="34" charset="0"/>
                        <a:ea typeface="Calibri"/>
                        <a:cs typeface="Calibri" pitchFamily="34" charset="0"/>
                      </a:endParaRPr>
                    </a:p>
                  </a:txBody>
                  <a:tcPr marL="49845" marR="49845"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r>
              <a:tr h="351178">
                <a:tc gridSpan="2">
                  <a:txBody>
                    <a:bodyPr/>
                    <a:lstStyle/>
                    <a:p>
                      <a:pPr marL="0" marR="0" algn="l">
                        <a:lnSpc>
                          <a:spcPct val="115000"/>
                        </a:lnSpc>
                        <a:spcBef>
                          <a:spcPts val="0"/>
                        </a:spcBef>
                        <a:spcAft>
                          <a:spcPts val="1000"/>
                        </a:spcAft>
                      </a:pPr>
                      <a:r>
                        <a:rPr lang="en-US" sz="800" b="1" dirty="0" smtClean="0">
                          <a:solidFill>
                            <a:schemeClr val="tx1">
                              <a:lumMod val="65000"/>
                              <a:lumOff val="35000"/>
                            </a:schemeClr>
                          </a:solidFill>
                          <a:latin typeface="Calibri" pitchFamily="34" charset="0"/>
                          <a:ea typeface="Calibri"/>
                          <a:cs typeface="Calibri" pitchFamily="34" charset="0"/>
                        </a:rPr>
                        <a:t>Category</a:t>
                      </a:r>
                      <a:endParaRPr lang="en-US" sz="800" b="1" dirty="0">
                        <a:solidFill>
                          <a:schemeClr val="tx1">
                            <a:lumMod val="65000"/>
                            <a:lumOff val="35000"/>
                          </a:schemeClr>
                        </a:solidFill>
                        <a:latin typeface="Calibri" pitchFamily="34" charset="0"/>
                        <a:ea typeface="Calibri"/>
                        <a:cs typeface="Calibri" pitchFamily="34" charset="0"/>
                      </a:endParaRPr>
                    </a:p>
                  </a:txBody>
                  <a:tcPr marL="49845" marR="49845" marT="914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marL="0" marR="0" algn="l">
                        <a:lnSpc>
                          <a:spcPct val="115000"/>
                        </a:lnSpc>
                        <a:spcBef>
                          <a:spcPts val="0"/>
                        </a:spcBef>
                        <a:spcAft>
                          <a:spcPts val="1000"/>
                        </a:spcAft>
                      </a:pPr>
                      <a:r>
                        <a:rPr lang="en-US" sz="800" b="1" dirty="0" smtClean="0">
                          <a:solidFill>
                            <a:schemeClr val="tx1">
                              <a:lumMod val="65000"/>
                              <a:lumOff val="35000"/>
                            </a:schemeClr>
                          </a:solidFill>
                          <a:latin typeface="Calibri" pitchFamily="34" charset="0"/>
                          <a:ea typeface="Calibri"/>
                          <a:cs typeface="Calibri" pitchFamily="34" charset="0"/>
                        </a:rPr>
                        <a:t>Aircraft Group</a:t>
                      </a:r>
                      <a:endParaRPr lang="en-US" sz="800" b="1" dirty="0">
                        <a:solidFill>
                          <a:schemeClr val="tx1">
                            <a:lumMod val="65000"/>
                            <a:lumOff val="35000"/>
                          </a:schemeClr>
                        </a:solidFill>
                        <a:latin typeface="Calibri" pitchFamily="34" charset="0"/>
                        <a:ea typeface="Calibri"/>
                        <a:cs typeface="Calibri" pitchFamily="34" charset="0"/>
                      </a:endParaRPr>
                    </a:p>
                  </a:txBody>
                  <a:tcPr marL="49845" marR="49845" marT="914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1000"/>
                        </a:spcAft>
                      </a:pPr>
                      <a:r>
                        <a:rPr lang="en-US" sz="800" b="1" dirty="0" smtClean="0">
                          <a:solidFill>
                            <a:schemeClr val="tx1">
                              <a:lumMod val="65000"/>
                              <a:lumOff val="35000"/>
                            </a:schemeClr>
                          </a:solidFill>
                          <a:latin typeface="Calibri" pitchFamily="34" charset="0"/>
                          <a:ea typeface="Calibri"/>
                          <a:cs typeface="Calibri" pitchFamily="34" charset="0"/>
                        </a:rPr>
                        <a:t>Minimum Operator Monitoring For Each Aircraft Group</a:t>
                      </a:r>
                      <a:endParaRPr lang="en-US" sz="800" b="1" dirty="0">
                        <a:solidFill>
                          <a:schemeClr val="tx1">
                            <a:lumMod val="65000"/>
                            <a:lumOff val="35000"/>
                          </a:schemeClr>
                        </a:solidFill>
                        <a:latin typeface="Calibri" pitchFamily="34" charset="0"/>
                        <a:ea typeface="Calibri"/>
                        <a:cs typeface="Calibri" pitchFamily="34" charset="0"/>
                      </a:endParaRPr>
                    </a:p>
                  </a:txBody>
                  <a:tcPr marL="49845" marR="49845" marT="9144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43000">
                <a:tc>
                  <a:txBody>
                    <a:bodyPr/>
                    <a:lstStyle/>
                    <a:p>
                      <a:pPr marL="0" marR="0" algn="l">
                        <a:lnSpc>
                          <a:spcPct val="115000"/>
                        </a:lnSpc>
                        <a:spcBef>
                          <a:spcPts val="0"/>
                        </a:spcBef>
                        <a:spcAft>
                          <a:spcPts val="1000"/>
                        </a:spcAft>
                      </a:pPr>
                      <a:r>
                        <a:rPr lang="en-US" sz="800" b="1">
                          <a:solidFill>
                            <a:schemeClr val="tx1">
                              <a:lumMod val="65000"/>
                              <a:lumOff val="35000"/>
                            </a:schemeClr>
                          </a:solidFill>
                          <a:latin typeface="Calibri" pitchFamily="34" charset="0"/>
                          <a:ea typeface="Calibri"/>
                          <a:cs typeface="Calibri" pitchFamily="34" charset="0"/>
                        </a:rPr>
                        <a:t>1</a:t>
                      </a:r>
                      <a:endParaRPr lang="en-US" sz="800">
                        <a:solidFill>
                          <a:schemeClr val="tx1">
                            <a:lumMod val="65000"/>
                            <a:lumOff val="35000"/>
                          </a:schemeClr>
                        </a:solidFill>
                        <a:latin typeface="Calibri" pitchFamily="34" charset="0"/>
                        <a:ea typeface="Calibri"/>
                        <a:cs typeface="Calibri" pitchFamily="34" charset="0"/>
                      </a:endParaRPr>
                    </a:p>
                  </a:txBody>
                  <a:tcPr marL="49845" marR="498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1000"/>
                        </a:spcAft>
                      </a:pPr>
                      <a:endParaRPr lang="en-US" sz="900" b="0" dirty="0">
                        <a:solidFill>
                          <a:schemeClr val="tx1">
                            <a:lumMod val="65000"/>
                            <a:lumOff val="35000"/>
                          </a:schemeClr>
                        </a:solidFill>
                        <a:latin typeface="Calibri" pitchFamily="34" charset="0"/>
                        <a:ea typeface="Calibri"/>
                        <a:cs typeface="Calibri" pitchFamily="34" charset="0"/>
                      </a:endParaRPr>
                    </a:p>
                    <a:p>
                      <a:pPr marL="0" marR="0" algn="l">
                        <a:lnSpc>
                          <a:spcPct val="115000"/>
                        </a:lnSpc>
                        <a:spcBef>
                          <a:spcPts val="0"/>
                        </a:spcBef>
                        <a:spcAft>
                          <a:spcPts val="1000"/>
                        </a:spcAft>
                      </a:pPr>
                      <a:r>
                        <a:rPr lang="en-US" sz="900" b="0" dirty="0">
                          <a:solidFill>
                            <a:schemeClr val="tx1">
                              <a:lumMod val="65000"/>
                              <a:lumOff val="35000"/>
                            </a:schemeClr>
                          </a:solidFill>
                          <a:latin typeface="Calibri" pitchFamily="34" charset="0"/>
                          <a:ea typeface="Calibri"/>
                          <a:cs typeface="Calibri" pitchFamily="34" charset="0"/>
                        </a:rPr>
                        <a:t>GROUP APPROVED: </a:t>
                      </a:r>
                    </a:p>
                    <a:p>
                      <a:pPr marL="0" marR="0" algn="l">
                        <a:lnSpc>
                          <a:spcPct val="115000"/>
                        </a:lnSpc>
                        <a:spcBef>
                          <a:spcPts val="0"/>
                        </a:spcBef>
                        <a:spcAft>
                          <a:spcPts val="1000"/>
                        </a:spcAft>
                      </a:pPr>
                      <a:r>
                        <a:rPr lang="en-US" sz="900" b="0" dirty="0">
                          <a:solidFill>
                            <a:schemeClr val="tx1">
                              <a:lumMod val="65000"/>
                              <a:lumOff val="35000"/>
                            </a:schemeClr>
                          </a:solidFill>
                          <a:latin typeface="Calibri" pitchFamily="34" charset="0"/>
                          <a:ea typeface="Calibri"/>
                          <a:cs typeface="Calibri" pitchFamily="34" charset="0"/>
                        </a:rPr>
                        <a:t>INDICATES COMPLIANCE WITH THE RVSM MASPS</a:t>
                      </a:r>
                    </a:p>
                  </a:txBody>
                  <a:tcPr marL="49845" marR="498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1000"/>
                        </a:spcAft>
                      </a:pPr>
                      <a:r>
                        <a:rPr lang="en-US" sz="900" b="0" dirty="0" smtClean="0">
                          <a:solidFill>
                            <a:schemeClr val="tx1">
                              <a:lumMod val="65000"/>
                              <a:lumOff val="35000"/>
                            </a:schemeClr>
                          </a:solidFill>
                          <a:latin typeface="Calibri" pitchFamily="34" charset="0"/>
                          <a:ea typeface="Calibri"/>
                          <a:cs typeface="Calibri" pitchFamily="34" charset="0"/>
                        </a:rPr>
                        <a:t>A124</a:t>
                      </a:r>
                      <a:r>
                        <a:rPr lang="en-US" sz="900" b="0" dirty="0">
                          <a:solidFill>
                            <a:schemeClr val="tx1">
                              <a:lumMod val="65000"/>
                              <a:lumOff val="35000"/>
                            </a:schemeClr>
                          </a:solidFill>
                          <a:latin typeface="Calibri" pitchFamily="34" charset="0"/>
                          <a:ea typeface="Calibri"/>
                          <a:cs typeface="Calibri" pitchFamily="34" charset="0"/>
                        </a:rPr>
                        <a:t>, A300, A306, A310-GE, A310-PW, A318, A320,  A330,  A340, A345, A346, A3ST, AVRO, B712, B727, B737CL, B737C, B737NX, B747CL, B74S, B744-5, B744-10, B752, B753, B767, B764, B772, B773, BD100, CL600, CL604, CL605, C17, C525, C560, C56X, C650, C680, C750, CARJ, CRJ7, CRJ9, DC10, E135-145, E170-190, F100, F900, FA10, GALX, GLEX, GLF4, GLF5, H25B-800, J328, KC135, LJ40, LJ45, LJ60, MD10, MD11, MD80, MD90, 1, T154</a:t>
                      </a:r>
                    </a:p>
                  </a:txBody>
                  <a:tcPr marL="49845" marR="498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1000"/>
                        </a:spcAft>
                      </a:pPr>
                      <a:endParaRPr lang="en-US" sz="900" b="0" dirty="0">
                        <a:solidFill>
                          <a:schemeClr val="tx1">
                            <a:lumMod val="65000"/>
                            <a:lumOff val="35000"/>
                          </a:schemeClr>
                        </a:solidFill>
                        <a:latin typeface="Calibri" pitchFamily="34" charset="0"/>
                        <a:ea typeface="Calibri"/>
                        <a:cs typeface="Calibri" pitchFamily="34" charset="0"/>
                      </a:endParaRPr>
                    </a:p>
                    <a:p>
                      <a:pPr marL="0" marR="0" algn="l">
                        <a:lnSpc>
                          <a:spcPct val="115000"/>
                        </a:lnSpc>
                        <a:spcBef>
                          <a:spcPts val="0"/>
                        </a:spcBef>
                        <a:spcAft>
                          <a:spcPts val="1000"/>
                        </a:spcAft>
                      </a:pPr>
                      <a:r>
                        <a:rPr lang="en-US" sz="900" b="0" dirty="0">
                          <a:solidFill>
                            <a:schemeClr val="tx1">
                              <a:lumMod val="65000"/>
                              <a:lumOff val="35000"/>
                            </a:schemeClr>
                          </a:solidFill>
                          <a:latin typeface="Calibri" pitchFamily="34" charset="0"/>
                          <a:ea typeface="Calibri"/>
                          <a:cs typeface="Calibri" pitchFamily="34" charset="0"/>
                        </a:rPr>
                        <a:t>Two airframes from each fleet of an operator to be monitored </a:t>
                      </a:r>
                    </a:p>
                  </a:txBody>
                  <a:tcPr marL="49845" marR="498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00200">
                <a:tc>
                  <a:txBody>
                    <a:bodyPr/>
                    <a:lstStyle/>
                    <a:p>
                      <a:pPr marL="0" marR="0" algn="l">
                        <a:lnSpc>
                          <a:spcPct val="115000"/>
                        </a:lnSpc>
                        <a:spcBef>
                          <a:spcPts val="0"/>
                        </a:spcBef>
                        <a:spcAft>
                          <a:spcPts val="1000"/>
                        </a:spcAft>
                      </a:pPr>
                      <a:r>
                        <a:rPr lang="en-US" sz="800" b="1">
                          <a:solidFill>
                            <a:schemeClr val="tx1">
                              <a:lumMod val="65000"/>
                              <a:lumOff val="35000"/>
                            </a:schemeClr>
                          </a:solidFill>
                          <a:latin typeface="Calibri" pitchFamily="34" charset="0"/>
                          <a:ea typeface="Calibri"/>
                          <a:cs typeface="Calibri" pitchFamily="34" charset="0"/>
                        </a:rPr>
                        <a:t>2</a:t>
                      </a:r>
                      <a:endParaRPr lang="en-US" sz="800">
                        <a:solidFill>
                          <a:schemeClr val="tx1">
                            <a:lumMod val="65000"/>
                            <a:lumOff val="35000"/>
                          </a:schemeClr>
                        </a:solidFill>
                        <a:latin typeface="Calibri" pitchFamily="34" charset="0"/>
                        <a:ea typeface="Calibri"/>
                        <a:cs typeface="Calibri" pitchFamily="34" charset="0"/>
                      </a:endParaRPr>
                    </a:p>
                  </a:txBody>
                  <a:tcPr marL="49845" marR="498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1000"/>
                        </a:spcAft>
                      </a:pPr>
                      <a:endParaRPr lang="en-US" sz="900" b="0" dirty="0">
                        <a:solidFill>
                          <a:schemeClr val="tx1">
                            <a:lumMod val="65000"/>
                            <a:lumOff val="35000"/>
                          </a:schemeClr>
                        </a:solidFill>
                        <a:latin typeface="Calibri" pitchFamily="34" charset="0"/>
                        <a:ea typeface="Calibri"/>
                        <a:cs typeface="Calibri" pitchFamily="34" charset="0"/>
                      </a:endParaRPr>
                    </a:p>
                    <a:p>
                      <a:pPr marL="0" marR="0" algn="l">
                        <a:lnSpc>
                          <a:spcPct val="115000"/>
                        </a:lnSpc>
                        <a:spcBef>
                          <a:spcPts val="0"/>
                        </a:spcBef>
                        <a:spcAft>
                          <a:spcPts val="1000"/>
                        </a:spcAft>
                      </a:pPr>
                      <a:r>
                        <a:rPr lang="en-US" sz="900" b="0" dirty="0">
                          <a:solidFill>
                            <a:schemeClr val="tx1">
                              <a:lumMod val="65000"/>
                              <a:lumOff val="35000"/>
                            </a:schemeClr>
                          </a:solidFill>
                          <a:latin typeface="Calibri" pitchFamily="34" charset="0"/>
                          <a:ea typeface="Calibri"/>
                          <a:cs typeface="Calibri" pitchFamily="34" charset="0"/>
                        </a:rPr>
                        <a:t>GROUP APPROVED: INSUFFICIENT ON APPROVED AIRCRAFT</a:t>
                      </a:r>
                    </a:p>
                  </a:txBody>
                  <a:tcPr marL="49845" marR="498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1000"/>
                        </a:spcAft>
                      </a:pPr>
                      <a:r>
                        <a:rPr lang="en-US" sz="900" b="0" dirty="0" smtClean="0">
                          <a:solidFill>
                            <a:schemeClr val="tx1">
                              <a:lumMod val="65000"/>
                              <a:lumOff val="35000"/>
                            </a:schemeClr>
                          </a:solidFill>
                          <a:latin typeface="Calibri" pitchFamily="34" charset="0"/>
                          <a:ea typeface="Calibri"/>
                          <a:cs typeface="Calibri" pitchFamily="34" charset="0"/>
                        </a:rPr>
                        <a:t>Other </a:t>
                      </a:r>
                      <a:r>
                        <a:rPr lang="en-US" sz="900" b="0" dirty="0">
                          <a:solidFill>
                            <a:schemeClr val="tx1">
                              <a:lumMod val="65000"/>
                              <a:lumOff val="35000"/>
                            </a:schemeClr>
                          </a:solidFill>
                          <a:latin typeface="Calibri" pitchFamily="34" charset="0"/>
                          <a:ea typeface="Calibri"/>
                          <a:cs typeface="Calibri" pitchFamily="34" charset="0"/>
                        </a:rPr>
                        <a:t>group aircraft other than those listed above including:</a:t>
                      </a:r>
                    </a:p>
                    <a:p>
                      <a:pPr marL="0" marR="0" algn="l">
                        <a:lnSpc>
                          <a:spcPct val="115000"/>
                        </a:lnSpc>
                        <a:spcBef>
                          <a:spcPts val="0"/>
                        </a:spcBef>
                        <a:spcAft>
                          <a:spcPts val="1000"/>
                        </a:spcAft>
                      </a:pPr>
                      <a:r>
                        <a:rPr lang="en-US" sz="900" b="0" dirty="0">
                          <a:solidFill>
                            <a:schemeClr val="tx1">
                              <a:lumMod val="65000"/>
                              <a:lumOff val="35000"/>
                            </a:schemeClr>
                          </a:solidFill>
                          <a:latin typeface="Calibri" pitchFamily="34" charset="0"/>
                          <a:ea typeface="Calibri"/>
                          <a:cs typeface="Calibri" pitchFamily="34" charset="0"/>
                        </a:rPr>
                        <a:t>A148, A380, AC95, AN72, ASTR, ASTR-SPX, B701, B703, B703-E3, B731, </a:t>
                      </a:r>
                      <a:r>
                        <a:rPr lang="en-GB" sz="900" b="0" dirty="0">
                          <a:solidFill>
                            <a:schemeClr val="tx1">
                              <a:lumMod val="65000"/>
                              <a:lumOff val="35000"/>
                            </a:schemeClr>
                          </a:solidFill>
                          <a:latin typeface="Calibri" pitchFamily="34" charset="0"/>
                          <a:ea typeface="Calibri"/>
                          <a:cs typeface="Calibri" pitchFamily="34" charset="0"/>
                        </a:rPr>
                        <a:t>B732,</a:t>
                      </a:r>
                      <a:r>
                        <a:rPr lang="en-US" sz="900" b="0" dirty="0">
                          <a:solidFill>
                            <a:schemeClr val="tx1">
                              <a:lumMod val="65000"/>
                              <a:lumOff val="35000"/>
                            </a:schemeClr>
                          </a:solidFill>
                          <a:latin typeface="Calibri" pitchFamily="34" charset="0"/>
                          <a:ea typeface="Calibri"/>
                          <a:cs typeface="Calibri" pitchFamily="34" charset="0"/>
                        </a:rPr>
                        <a:t> BD700, BE20, BE30, BE40, B744-LCF, B748, C130, C500, C25A, C25B, C25C, C441, C5, C510, C550-552, C550-B, C550-II, C550-, D328, DC85, DC86-87,  DC93, DC95, E120, E50P, EA50, F2TH, F70, FA20, FA50, FA7X, G150, GLF2, GLF2B, GLF3, H25B-700, H25B-750, H25C, HA4T, IL62, IL76, IL86, IL96, L101, L29B-2, L29B-731, LJ31, LJ35-36, LJ55, MU30, P180, PC12, SB20, 1, 2, T134, T204, T334, TBM, WW24, YK42</a:t>
                      </a:r>
                    </a:p>
                  </a:txBody>
                  <a:tcPr marL="49845" marR="498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1000"/>
                        </a:spcAft>
                      </a:pPr>
                      <a:endParaRPr lang="en-US" sz="900" b="0" dirty="0">
                        <a:solidFill>
                          <a:schemeClr val="tx1">
                            <a:lumMod val="65000"/>
                            <a:lumOff val="35000"/>
                          </a:schemeClr>
                        </a:solidFill>
                        <a:latin typeface="Calibri" pitchFamily="34" charset="0"/>
                        <a:ea typeface="Calibri"/>
                        <a:cs typeface="Calibri" pitchFamily="34" charset="0"/>
                      </a:endParaRPr>
                    </a:p>
                    <a:p>
                      <a:pPr marL="0" marR="0" algn="l">
                        <a:lnSpc>
                          <a:spcPct val="115000"/>
                        </a:lnSpc>
                        <a:spcBef>
                          <a:spcPts val="0"/>
                        </a:spcBef>
                        <a:spcAft>
                          <a:spcPts val="1000"/>
                        </a:spcAft>
                        <a:tabLst>
                          <a:tab pos="146050" algn="l"/>
                        </a:tabLst>
                      </a:pPr>
                      <a:r>
                        <a:rPr lang="en-US" sz="900" b="0" dirty="0">
                          <a:solidFill>
                            <a:schemeClr val="tx1">
                              <a:lumMod val="65000"/>
                              <a:lumOff val="35000"/>
                            </a:schemeClr>
                          </a:solidFill>
                          <a:latin typeface="Calibri" pitchFamily="34" charset="0"/>
                          <a:ea typeface="Calibri"/>
                          <a:cs typeface="Calibri" pitchFamily="34" charset="0"/>
                        </a:rPr>
                        <a:t>60% of airframes (round up if fractional) from each fleet of an operator or individual monitoring</a:t>
                      </a:r>
                    </a:p>
                  </a:txBody>
                  <a:tcPr marL="49845" marR="4984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7964">
                <a:tc>
                  <a:txBody>
                    <a:bodyPr/>
                    <a:lstStyle/>
                    <a:p>
                      <a:pPr marL="0" marR="0" algn="l">
                        <a:lnSpc>
                          <a:spcPct val="115000"/>
                        </a:lnSpc>
                        <a:spcBef>
                          <a:spcPts val="0"/>
                        </a:spcBef>
                        <a:spcAft>
                          <a:spcPts val="1000"/>
                        </a:spcAft>
                      </a:pPr>
                      <a:r>
                        <a:rPr lang="en-US" sz="800" b="1" dirty="0" smtClean="0">
                          <a:solidFill>
                            <a:schemeClr val="tx1">
                              <a:lumMod val="65000"/>
                              <a:lumOff val="35000"/>
                            </a:schemeClr>
                          </a:solidFill>
                          <a:latin typeface="Calibri" pitchFamily="34" charset="0"/>
                          <a:ea typeface="Calibri"/>
                          <a:cs typeface="Calibri" pitchFamily="34" charset="0"/>
                        </a:rPr>
                        <a:t>3</a:t>
                      </a:r>
                      <a:endParaRPr lang="en-US" sz="800" dirty="0">
                        <a:solidFill>
                          <a:schemeClr val="tx1">
                            <a:lumMod val="65000"/>
                            <a:lumOff val="35000"/>
                          </a:schemeClr>
                        </a:solidFill>
                        <a:latin typeface="Calibri" pitchFamily="34" charset="0"/>
                        <a:ea typeface="Calibri"/>
                        <a:cs typeface="Calibri" pitchFamily="34" charset="0"/>
                      </a:endParaRPr>
                    </a:p>
                  </a:txBody>
                  <a:tcPr marL="49845" marR="49845"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1000"/>
                        </a:spcAft>
                      </a:pPr>
                      <a:r>
                        <a:rPr lang="en-US" sz="900" b="0" dirty="0" smtClean="0">
                          <a:solidFill>
                            <a:schemeClr val="tx1">
                              <a:lumMod val="65000"/>
                              <a:lumOff val="35000"/>
                            </a:schemeClr>
                          </a:solidFill>
                          <a:latin typeface="Calibri" pitchFamily="34" charset="0"/>
                          <a:ea typeface="Calibri"/>
                          <a:cs typeface="Calibri" pitchFamily="34" charset="0"/>
                        </a:rPr>
                        <a:t>Non-Group</a:t>
                      </a:r>
                      <a:endParaRPr lang="en-US" sz="900" b="0" dirty="0">
                        <a:solidFill>
                          <a:schemeClr val="tx1">
                            <a:lumMod val="65000"/>
                            <a:lumOff val="35000"/>
                          </a:schemeClr>
                        </a:solidFill>
                        <a:latin typeface="Calibri" pitchFamily="34" charset="0"/>
                        <a:ea typeface="Calibri"/>
                        <a:cs typeface="Calibri" pitchFamily="34" charset="0"/>
                      </a:endParaRPr>
                    </a:p>
                  </a:txBody>
                  <a:tcPr marL="49845" marR="49845"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1000"/>
                        </a:spcAft>
                      </a:pPr>
                      <a:r>
                        <a:rPr lang="en-US" sz="900" b="0" dirty="0" smtClean="0">
                          <a:solidFill>
                            <a:schemeClr val="tx1">
                              <a:lumMod val="65000"/>
                              <a:lumOff val="35000"/>
                            </a:schemeClr>
                          </a:solidFill>
                          <a:latin typeface="Calibri" pitchFamily="34" charset="0"/>
                          <a:ea typeface="Calibri"/>
                          <a:cs typeface="Calibri" pitchFamily="34" charset="0"/>
                        </a:rPr>
                        <a:t>Non-group </a:t>
                      </a:r>
                      <a:r>
                        <a:rPr lang="en-US" sz="900" b="0" dirty="0">
                          <a:solidFill>
                            <a:schemeClr val="tx1">
                              <a:lumMod val="65000"/>
                              <a:lumOff val="35000"/>
                            </a:schemeClr>
                          </a:solidFill>
                          <a:latin typeface="Calibri" pitchFamily="34" charset="0"/>
                          <a:ea typeface="Calibri"/>
                          <a:cs typeface="Calibri" pitchFamily="34" charset="0"/>
                        </a:rPr>
                        <a:t>approved aircraft</a:t>
                      </a:r>
                    </a:p>
                  </a:txBody>
                  <a:tcPr marL="49845" marR="49845"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1000"/>
                        </a:spcAft>
                      </a:pPr>
                      <a:r>
                        <a:rPr lang="en-US" sz="900" b="0" dirty="0">
                          <a:solidFill>
                            <a:schemeClr val="tx1">
                              <a:lumMod val="65000"/>
                              <a:lumOff val="35000"/>
                            </a:schemeClr>
                          </a:solidFill>
                          <a:latin typeface="Calibri" pitchFamily="34" charset="0"/>
                          <a:ea typeface="Calibri"/>
                          <a:cs typeface="Calibri" pitchFamily="34" charset="0"/>
                        </a:rPr>
                        <a:t>100% of aircraft shall be monitored </a:t>
                      </a:r>
                    </a:p>
                  </a:txBody>
                  <a:tcPr marL="49845" marR="49845"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TextBox 4"/>
          <p:cNvSpPr txBox="1"/>
          <p:nvPr/>
        </p:nvSpPr>
        <p:spPr>
          <a:xfrm>
            <a:off x="609600" y="1524000"/>
            <a:ext cx="7848600" cy="276999"/>
          </a:xfrm>
          <a:prstGeom prst="rect">
            <a:avLst/>
          </a:prstGeom>
          <a:noFill/>
        </p:spPr>
        <p:txBody>
          <a:bodyPr wrap="square" rtlCol="0">
            <a:spAutoFit/>
          </a:bodyPr>
          <a:lstStyle/>
          <a:p>
            <a:pPr algn="ctr"/>
            <a:r>
              <a:rPr lang="en-US" sz="1200" dirty="0" smtClean="0">
                <a:solidFill>
                  <a:schemeClr val="tx1">
                    <a:lumMod val="65000"/>
                    <a:lumOff val="35000"/>
                  </a:schemeClr>
                </a:solidFill>
                <a:latin typeface="Calibri" pitchFamily="34" charset="0"/>
                <a:cs typeface="Calibri" pitchFamily="34" charset="0"/>
              </a:rPr>
              <a:t>Table 1: Monitoring Requirements Table</a:t>
            </a:r>
            <a:endParaRPr lang="en-US" sz="1200" dirty="0">
              <a:solidFill>
                <a:schemeClr val="tx1">
                  <a:lumMod val="65000"/>
                  <a:lumOff val="35000"/>
                </a:schemeClr>
              </a:solidFill>
              <a:latin typeface="Calibri" pitchFamily="34" charset="0"/>
              <a:cs typeface="Calibri" pitchFamily="34" charset="0"/>
            </a:endParaRPr>
          </a:p>
        </p:txBody>
      </p:sp>
      <p:pic>
        <p:nvPicPr>
          <p:cNvPr id="9" name="~PP3024.WAV">
            <a:hlinkClick r:id="" action="ppaction://media"/>
          </p:cNvPr>
          <p:cNvPicPr>
            <a:picLocks noRot="1" noChangeAspect="1"/>
          </p:cNvPicPr>
          <p:nvPr>
            <a:wavAudioFile r:embed="rId1" name="~PP3024.WAV"/>
          </p:nvPr>
        </p:nvPicPr>
        <p:blipFill>
          <a:blip r:embed="rId4" cstate="print"/>
          <a:stretch>
            <a:fillRect/>
          </a:stretch>
        </p:blipFill>
        <p:spPr>
          <a:xfrm>
            <a:off x="8702675" y="6416675"/>
            <a:ext cx="304800" cy="304800"/>
          </a:xfrm>
          <a:prstGeom prst="rect">
            <a:avLst/>
          </a:prstGeom>
        </p:spPr>
      </p:pic>
    </p:spTree>
    <p:extLst>
      <p:ext uri="{BB962C8B-B14F-4D97-AF65-F5344CB8AC3E}">
        <p14:creationId xmlns:p14="http://schemas.microsoft.com/office/powerpoint/2010/main" xmlns="" val="3410602792"/>
      </p:ext>
    </p:extLst>
  </p:cSld>
  <p:clrMapOvr>
    <a:masterClrMapping/>
  </p:clrMapOvr>
  <p:transition advTm="364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FAA powerpoint_template">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72"/>
      </a:hlink>
      <a:folHlink>
        <a:srgbClr val="000072"/>
      </a:folHlink>
    </a:clrScheme>
    <a:fontScheme name="FAA powerpoin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2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2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FAA powerpoint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AA powerpoint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AA powerpoint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AA powerpoint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AA powerpoint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AA powerpoint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AA powerpoint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2FA1A5B63DE444A0E13405074683EB" ma:contentTypeVersion="1" ma:contentTypeDescription="Create a new document." ma:contentTypeScope="" ma:versionID="d27bb31fa00ace158d8f4a3d90e72f48">
  <xsd:schema xmlns:xsd="http://www.w3.org/2001/XMLSchema" xmlns:xs="http://www.w3.org/2001/XMLSchema" xmlns:p="http://schemas.microsoft.com/office/2006/metadata/properties" xmlns:ns2="002dc959-af44-425f-95a9-a0f058281672" xmlns:ns3="ee60c24f-aaf9-4ce0-bb36-e58e33a3b41b" targetNamespace="http://schemas.microsoft.com/office/2006/metadata/properties" ma:root="true" ma:fieldsID="2082d483bdfd508374eec023657f240b" ns2:_="" ns3:_="">
    <xsd:import namespace="002dc959-af44-425f-95a9-a0f058281672"/>
    <xsd:import namespace="ee60c24f-aaf9-4ce0-bb36-e58e33a3b41b"/>
    <xsd:element name="properties">
      <xsd:complexType>
        <xsd:sequence>
          <xsd:element name="documentManagement">
            <xsd:complexType>
              <xsd:all>
                <xsd:element ref="ns2:Category"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2dc959-af44-425f-95a9-a0f058281672" elementFormDefault="qualified">
    <xsd:import namespace="http://schemas.microsoft.com/office/2006/documentManagement/types"/>
    <xsd:import namespace="http://schemas.microsoft.com/office/infopath/2007/PartnerControls"/>
    <xsd:element name="Category" ma:index="8" nillable="true" ma:displayName="Category" ma:default="Aerospace Admin/Organization" ma:format="Dropdown" ma:internalName="Category">
      <xsd:simpleType>
        <xsd:union memberTypes="dms:Text">
          <xsd:simpleType>
            <xsd:restriction base="dms:Choice">
              <xsd:enumeration value="Aerospace Admin/Organization"/>
              <xsd:enumeration value="All Task Orders"/>
              <xsd:enumeration value="Capacity Analysis"/>
              <xsd:enumeration value="Flight Service Station"/>
              <xsd:enumeration value="Monitoring"/>
              <xsd:enumeration value="Safety"/>
              <xsd:enumeration value="Separation Standards"/>
              <xsd:enumeration value="Simulation and Modeling"/>
              <xsd:enumeration value="Aerospace Software (TARGETS)"/>
              <xsd:enumeration value="ADCC China training"/>
              <xsd:enumeration value="CAAS Support"/>
              <xsd:enumeration value="MASS ESSA Travel/ODC"/>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ee60c24f-aaf9-4ce0-bb36-e58e33a3b41b"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Category xmlns="002dc959-af44-425f-95a9-a0f058281672">Separation Standards</Category>
    <_dlc_DocId xmlns="ee60c24f-aaf9-4ce0-bb36-e58e33a3b41b">TPZ53NCU2HJS-286-101</_dlc_DocId>
    <_dlc_DocIdUrl xmlns="ee60c24f-aaf9-4ce0-bb36-e58e33a3b41b">
      <Url>https://wsp1.cssiinc.com/PM/Aerospace Team Portal/_layouts/DocIdRedir.aspx?ID=TPZ53NCU2HJS-286-101</Url>
      <Description>TPZ53NCU2HJS-286-101</Description>
    </_dlc_DocIdUrl>
  </documentManagement>
</p:properties>
</file>

<file path=customXml/itemProps1.xml><?xml version="1.0" encoding="utf-8"?>
<ds:datastoreItem xmlns:ds="http://schemas.openxmlformats.org/officeDocument/2006/customXml" ds:itemID="{5CFD4FBD-13BC-4C86-965A-37B6F5CFB150}"/>
</file>

<file path=customXml/itemProps2.xml><?xml version="1.0" encoding="utf-8"?>
<ds:datastoreItem xmlns:ds="http://schemas.openxmlformats.org/officeDocument/2006/customXml" ds:itemID="{5EA0A728-45D9-45CE-A705-B6AA450FA443}"/>
</file>

<file path=customXml/itemProps3.xml><?xml version="1.0" encoding="utf-8"?>
<ds:datastoreItem xmlns:ds="http://schemas.openxmlformats.org/officeDocument/2006/customXml" ds:itemID="{86A2D82F-2418-441E-A159-77E872757FDE}"/>
</file>

<file path=customXml/itemProps4.xml><?xml version="1.0" encoding="utf-8"?>
<ds:datastoreItem xmlns:ds="http://schemas.openxmlformats.org/officeDocument/2006/customXml" ds:itemID="{D52638AD-EA25-4987-A1DB-20A9CC240FAB}"/>
</file>

<file path=docProps/app.xml><?xml version="1.0" encoding="utf-8"?>
<Properties xmlns="http://schemas.openxmlformats.org/officeDocument/2006/extended-properties" xmlns:vt="http://schemas.openxmlformats.org/officeDocument/2006/docPropsVTypes">
  <Template>G:\AFS-400\Wink, Lyle\FAA powerpoint_template.ppt</Template>
  <TotalTime>8780780</TotalTime>
  <Pages>18</Pages>
  <Words>5302</Words>
  <Application>Microsoft Office PowerPoint</Application>
  <PresentationFormat>On-screen Show (4:3)</PresentationFormat>
  <Paragraphs>502</Paragraphs>
  <Slides>25</Slides>
  <Notes>23</Notes>
  <HiddenSlides>0</HiddenSlides>
  <MMClips>25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FAA powerpoint_template</vt:lpstr>
      <vt:lpstr>Slide 1</vt:lpstr>
      <vt:lpstr>Presentation Outline</vt:lpstr>
      <vt:lpstr>Slide 3</vt:lpstr>
      <vt:lpstr>Changes to RVSM Monitoring Standards</vt:lpstr>
      <vt:lpstr>Current and Revised FAA Policy</vt:lpstr>
      <vt:lpstr>Effective Date</vt:lpstr>
      <vt:lpstr>RVSM Monitoring Requirements</vt:lpstr>
      <vt:lpstr>RVSM Monitoring Requirements</vt:lpstr>
      <vt:lpstr>RVSM Monitoring Requirements</vt:lpstr>
      <vt:lpstr>RVSM Monitoring Requirements</vt:lpstr>
      <vt:lpstr>North American Approvals Registry and Monitoring Organization </vt:lpstr>
      <vt:lpstr>US RVSM Approvals Database</vt:lpstr>
      <vt:lpstr>Slide 13</vt:lpstr>
      <vt:lpstr>Slide 14</vt:lpstr>
      <vt:lpstr>Slide 15</vt:lpstr>
      <vt:lpstr>General Information</vt:lpstr>
      <vt:lpstr>General Information</vt:lpstr>
      <vt:lpstr>General Information</vt:lpstr>
      <vt:lpstr>General Information</vt:lpstr>
      <vt:lpstr>General Information</vt:lpstr>
      <vt:lpstr>General Information</vt:lpstr>
      <vt:lpstr>General Information</vt:lpstr>
      <vt:lpstr>General Information</vt:lpstr>
      <vt:lpstr>General Information</vt:lpstr>
      <vt:lpstr>CONCLUSION  FAA RVSM Webpage: http://www.faa.gov/about/office_org/headquarters_offices/ato/service_units/enroute/rvsm/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ETOPS PRESENTATION IN COLOR</dc:title>
  <dc:creator>USDOT FAA</dc:creator>
  <cp:lastModifiedBy>ssmoot</cp:lastModifiedBy>
  <cp:revision>698</cp:revision>
  <cp:lastPrinted>2003-02-11T18:10:39Z</cp:lastPrinted>
  <dcterms:created xsi:type="dcterms:W3CDTF">1995-12-15T21:51:18Z</dcterms:created>
  <dcterms:modified xsi:type="dcterms:W3CDTF">2011-05-03T20:35:01Z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ategories">
    <vt:lpwstr>AFS-400 Work</vt:lpwstr>
  </property>
  <property fmtid="{D5CDD505-2E9C-101B-9397-08002B2CF9AE}" pid="3" name="Originator">
    <vt:lpwstr>143</vt:lpwstr>
  </property>
  <property fmtid="{D5CDD505-2E9C-101B-9397-08002B2CF9AE}" pid="4" name="Version0">
    <vt:lpwstr/>
  </property>
  <property fmtid="{D5CDD505-2E9C-101B-9397-08002B2CF9AE}" pid="5" name="ContentTypeId">
    <vt:lpwstr>0x010100BD2FA1A5B63DE444A0E13405074683EB</vt:lpwstr>
  </property>
  <property fmtid="{D5CDD505-2E9C-101B-9397-08002B2CF9AE}" pid="6" name="_dlc_DocIdItemGuid">
    <vt:lpwstr>492ddaf9-0869-433c-90ff-f6e5d216f46c</vt:lpwstr>
  </property>
</Properties>
</file>