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365" r:id="rId2"/>
    <p:sldId id="369" r:id="rId3"/>
    <p:sldId id="368" r:id="rId4"/>
    <p:sldId id="366" r:id="rId5"/>
    <p:sldId id="383" r:id="rId6"/>
    <p:sldId id="338" r:id="rId7"/>
    <p:sldId id="384" r:id="rId8"/>
    <p:sldId id="339" r:id="rId9"/>
    <p:sldId id="340" r:id="rId10"/>
    <p:sldId id="342" r:id="rId11"/>
    <p:sldId id="343" r:id="rId12"/>
    <p:sldId id="370" r:id="rId13"/>
    <p:sldId id="371" r:id="rId14"/>
    <p:sldId id="349" r:id="rId15"/>
    <p:sldId id="353" r:id="rId16"/>
    <p:sldId id="354" r:id="rId17"/>
    <p:sldId id="358" r:id="rId18"/>
    <p:sldId id="373" r:id="rId19"/>
    <p:sldId id="374" r:id="rId20"/>
    <p:sldId id="375" r:id="rId21"/>
    <p:sldId id="382" r:id="rId22"/>
    <p:sldId id="381" r:id="rId23"/>
  </p:sldIdLst>
  <p:sldSz cx="9144000" cy="6858000" type="screen4x3"/>
  <p:notesSz cx="6997700" cy="9271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8" autoAdjust="0"/>
    <p:restoredTop sz="89941" autoAdjust="0"/>
  </p:normalViewPr>
  <p:slideViewPr>
    <p:cSldViewPr>
      <p:cViewPr>
        <p:scale>
          <a:sx n="110" d="100"/>
          <a:sy n="110" d="100"/>
        </p:scale>
        <p:origin x="-150" y="-24"/>
      </p:cViewPr>
      <p:guideLst>
        <p:guide orient="horz" pos="2160"/>
        <p:guide pos="2880"/>
      </p:guideLst>
    </p:cSldViewPr>
  </p:slideViewPr>
  <p:outlineViewPr>
    <p:cViewPr>
      <p:scale>
        <a:sx n="33" d="100"/>
        <a:sy n="33" d="100"/>
      </p:scale>
      <p:origin x="30" y="7044"/>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90" y="54"/>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pPr>
              <a:defRPr/>
            </a:pPr>
            <a:fld id="{797D3405-7390-4B85-9D0B-D939480B4876}" type="datetimeFigureOut">
              <a:rPr lang="en-US"/>
              <a:pPr>
                <a:defRPr/>
              </a:pPr>
              <a:t>11/3/2010</a:t>
            </a:fld>
            <a:endParaRPr lang="en-US" dirty="0"/>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1440" tIns="45720" rIns="91440" bIns="45720" rtlCol="0" anchor="b"/>
          <a:lstStyle>
            <a:lvl1pPr algn="r">
              <a:defRPr sz="1200"/>
            </a:lvl1pPr>
          </a:lstStyle>
          <a:p>
            <a:pPr>
              <a:defRPr/>
            </a:pPr>
            <a:fld id="{3B89605B-A714-401C-9EFF-D8E31F6960E2}"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atin typeface="Arial" charset="0"/>
                <a:ea typeface="ＭＳ Ｐゴシック" pitchFamily="48" charset="-128"/>
                <a:cs typeface="+mn-cs"/>
              </a:defRPr>
            </a:lvl1pPr>
          </a:lstStyle>
          <a:p>
            <a:pPr>
              <a:defRPr/>
            </a:pPr>
            <a:endParaRPr lang="en-US" dirty="0"/>
          </a:p>
        </p:txBody>
      </p:sp>
      <p:sp>
        <p:nvSpPr>
          <p:cNvPr id="3" name="Date Placeholder 2"/>
          <p:cNvSpPr>
            <a:spLocks noGrp="1"/>
          </p:cNvSpPr>
          <p:nvPr>
            <p:ph type="dt" idx="1"/>
          </p:nvPr>
        </p:nvSpPr>
        <p:spPr>
          <a:xfrm>
            <a:off x="3963988" y="0"/>
            <a:ext cx="3032125" cy="463550"/>
          </a:xfrm>
          <a:prstGeom prst="rect">
            <a:avLst/>
          </a:prstGeom>
        </p:spPr>
        <p:txBody>
          <a:bodyPr vert="horz" lIns="91440" tIns="45720" rIns="91440" bIns="45720" rtlCol="0"/>
          <a:lstStyle>
            <a:lvl1pPr algn="r">
              <a:defRPr sz="1200">
                <a:latin typeface="Arial" charset="0"/>
                <a:ea typeface="ＭＳ Ｐゴシック" pitchFamily="48" charset="-128"/>
                <a:cs typeface="+mn-cs"/>
              </a:defRPr>
            </a:lvl1pPr>
          </a:lstStyle>
          <a:p>
            <a:pPr>
              <a:defRPr/>
            </a:pPr>
            <a:fld id="{339234AB-EE84-4CC9-ACA7-7DB7225CBDE0}" type="datetimeFigureOut">
              <a:rPr lang="en-US"/>
              <a:pPr>
                <a:defRPr/>
              </a:pPr>
              <a:t>11/3/2010</a:t>
            </a:fld>
            <a:endParaRPr lang="en-US" dirty="0"/>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05863"/>
            <a:ext cx="3032125" cy="463550"/>
          </a:xfrm>
          <a:prstGeom prst="rect">
            <a:avLst/>
          </a:prstGeom>
        </p:spPr>
        <p:txBody>
          <a:bodyPr vert="horz" lIns="91440" tIns="45720" rIns="91440" bIns="45720" rtlCol="0" anchor="b"/>
          <a:lstStyle>
            <a:lvl1pPr algn="l">
              <a:defRPr sz="1200">
                <a:latin typeface="Arial" charset="0"/>
                <a:ea typeface="ＭＳ Ｐゴシック" pitchFamily="48" charset="-128"/>
                <a:cs typeface="+mn-cs"/>
              </a:defRPr>
            </a:lvl1pPr>
          </a:lstStyle>
          <a:p>
            <a:pPr>
              <a:defRPr/>
            </a:pPr>
            <a:endParaRPr lang="en-US" dirty="0"/>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1440" tIns="45720" rIns="91440" bIns="45720" rtlCol="0" anchor="b"/>
          <a:lstStyle>
            <a:lvl1pPr algn="r">
              <a:defRPr sz="1200">
                <a:latin typeface="Arial" charset="0"/>
                <a:ea typeface="ＭＳ Ｐゴシック" pitchFamily="48" charset="-128"/>
                <a:cs typeface="+mn-cs"/>
              </a:defRPr>
            </a:lvl1pPr>
          </a:lstStyle>
          <a:p>
            <a:pPr>
              <a:defRPr/>
            </a:pPr>
            <a:fld id="{9A739D04-BDAA-4B77-AAFA-643B76939C1A}"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C90C5-C88C-484B-8B5E-A2C5949EC3DD}" type="slidenum">
              <a:rPr lang="en-US"/>
              <a:pPr/>
              <a:t>20</a:t>
            </a:fld>
            <a:endParaRPr lang="en-US" dirty="0"/>
          </a:p>
        </p:txBody>
      </p:sp>
      <p:sp>
        <p:nvSpPr>
          <p:cNvPr id="137218" name="Rectangle 2"/>
          <p:cNvSpPr>
            <a:spLocks noGrp="1" noRot="1" noChangeAspect="1" noChangeArrowheads="1" noTextEdit="1"/>
          </p:cNvSpPr>
          <p:nvPr>
            <p:ph type="sldImg"/>
          </p:nvPr>
        </p:nvSpPr>
        <p:spPr>
          <a:xfrm>
            <a:off x="1182688" y="695325"/>
            <a:ext cx="4635500" cy="3476625"/>
          </a:xfrm>
          <a:ln/>
        </p:spPr>
      </p:sp>
      <p:sp>
        <p:nvSpPr>
          <p:cNvPr id="137219" name="Rectangle 3"/>
          <p:cNvSpPr>
            <a:spLocks noGrp="1" noChangeArrowheads="1"/>
          </p:cNvSpPr>
          <p:nvPr>
            <p:ph type="body" idx="1"/>
          </p:nvPr>
        </p:nvSpPr>
        <p:spPr>
          <a:xfrm>
            <a:off x="931408" y="4403725"/>
            <a:ext cx="5134886" cy="4171950"/>
          </a:xfrm>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ECCD0496-7667-4CD8-88CE-803B68ADF3B2}" type="slidenum">
              <a:rPr lang="en-US">
                <a:latin typeface="Arial" pitchFamily="34" charset="0"/>
              </a:rPr>
              <a:pPr/>
              <a:t>4</a:t>
            </a:fld>
            <a:endParaRPr lang="en-US" dirty="0">
              <a:latin typeface="Arial" pitchFamily="34"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dirty="0" smtClean="0">
                <a:latin typeface="Arial" pitchFamily="34" charset="0"/>
              </a:rPr>
              <a:t>95% of systems in US are compact “CODAR” systems as in the left-hand picture</a:t>
            </a:r>
          </a:p>
          <a:p>
            <a:pPr eaLnBrk="1" hangingPunct="1"/>
            <a:r>
              <a:rPr lang="en-US" dirty="0" smtClean="0">
                <a:latin typeface="Arial" pitchFamily="34" charset="0"/>
              </a:rPr>
              <a:t>Wave measurements more straightforward w/phased array.</a:t>
            </a:r>
          </a:p>
          <a:p>
            <a:pPr eaLnBrk="1" hangingPunct="1"/>
            <a:r>
              <a:rPr lang="en-US" dirty="0" smtClean="0">
                <a:latin typeface="Arial" pitchFamily="34" charset="0"/>
              </a:rPr>
              <a:t>Probably will want a combination of both systems for a large network at complete build-out.</a:t>
            </a:r>
          </a:p>
          <a:p>
            <a:pPr eaLnBrk="1" hangingPunct="1"/>
            <a:endParaRPr lang="en-US" dirty="0" smtClean="0">
              <a:latin typeface="Arial" pitchFamily="34" charset="0"/>
            </a:endParaRPr>
          </a:p>
          <a:p>
            <a:pPr eaLnBrk="1" hangingPunct="1"/>
            <a:r>
              <a:rPr lang="en-US" dirty="0" smtClean="0">
                <a:latin typeface="Arial" pitchFamily="34" charset="0"/>
              </a:rPr>
              <a:t>5mHz</a:t>
            </a:r>
            <a:r>
              <a:rPr lang="en-US" baseline="0" dirty="0" smtClean="0">
                <a:latin typeface="Arial" pitchFamily="34" charset="0"/>
              </a:rPr>
              <a:t> systems ~200km max range</a:t>
            </a:r>
          </a:p>
          <a:p>
            <a:pPr eaLnBrk="1" hangingPunct="1"/>
            <a:endParaRPr lang="en-US" baseline="0"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p:spPr>
      </p:sp>
      <p:sp>
        <p:nvSpPr>
          <p:cNvPr id="184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 product motivated by tarball events: a three-day trajectory plot</a:t>
            </a:r>
          </a:p>
          <a:p>
            <a:endParaRPr lang="en-US" dirty="0" smtClean="0"/>
          </a:p>
          <a:p>
            <a:r>
              <a:rPr lang="en-US" dirty="0" smtClean="0"/>
              <a:t>When flow is strong toward the north for more than a few days, tarball events can be expected along the central coast</a:t>
            </a:r>
          </a:p>
          <a:p>
            <a:endParaRPr lang="en-US" dirty="0"/>
          </a:p>
        </p:txBody>
      </p:sp>
      <p:sp>
        <p:nvSpPr>
          <p:cNvPr id="4" name="Slide Number Placeholder 3"/>
          <p:cNvSpPr>
            <a:spLocks noGrp="1"/>
          </p:cNvSpPr>
          <p:nvPr>
            <p:ph type="sldNum" sz="quarter" idx="10"/>
          </p:nvPr>
        </p:nvSpPr>
        <p:spPr/>
        <p:txBody>
          <a:bodyPr/>
          <a:lstStyle/>
          <a:p>
            <a:pPr>
              <a:defRPr/>
            </a:pPr>
            <a:fld id="{9A739D04-BDAA-4B77-AAFA-643B76939C1A}" type="slidenum">
              <a:rPr lang="en-US" smtClean="0"/>
              <a:pPr>
                <a:defRPr/>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eaLnBrk="1" hangingPunct="1"/>
            <a:endParaRPr lang="en-US" dirty="0" smtClean="0">
              <a:latin typeface="Arial" pitchFamily="34" charset="0"/>
              <a:ea typeface="ＭＳ Ｐゴシック" charset="-128"/>
            </a:endParaRPr>
          </a:p>
        </p:txBody>
      </p:sp>
      <p:sp>
        <p:nvSpPr>
          <p:cNvPr id="32772" name="Slide Number Placeholder 3"/>
          <p:cNvSpPr>
            <a:spLocks noGrp="1"/>
          </p:cNvSpPr>
          <p:nvPr>
            <p:ph type="sldNum" sz="quarter" idx="5"/>
          </p:nvPr>
        </p:nvSpPr>
        <p:spPr>
          <a:noFill/>
        </p:spPr>
        <p:txBody>
          <a:bodyPr/>
          <a:lstStyle/>
          <a:p>
            <a:fld id="{FAA704D3-2F94-4834-8148-E41906834989}" type="slidenum">
              <a:rPr lang="en-US"/>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r>
              <a:rPr lang="en-US" dirty="0" smtClean="0">
                <a:latin typeface="Arial" pitchFamily="34" charset="0"/>
                <a:ea typeface="ＭＳ Ｐゴシック" pitchFamily="-111" charset="-128"/>
              </a:rPr>
              <a:t>Slide 1: the HF radar estimated source for the needles that washed up in Avalon NJ in 2008.  The images show that the source was local as indicated by the relatively week alongshore currents in the day before the incident (plot on lower right).   The green spot on the lower left image sows the source, and the black dots show the location.  We had to use the offshore coverage because we presently don't have inshore coverage.  </a:t>
            </a:r>
          </a:p>
          <a:p>
            <a:endParaRPr lang="en-US" dirty="0" smtClean="0">
              <a:latin typeface="Arial" pitchFamily="34" charset="0"/>
              <a:ea typeface="ＭＳ Ｐゴシック" pitchFamily="-111"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ea typeface="ＭＳ Ｐゴシック" pitchFamily="-111" charset="-128"/>
              </a:rPr>
              <a:t>Slide 2-3: the tracking of a trash (floatable )spill during labor day weekend in 2007.   This shows the influence of wind and nearshore currents in understanding possible sources and fate of the spill. </a:t>
            </a:r>
          </a:p>
          <a:p>
            <a:endParaRPr lang="en-US" dirty="0" smtClean="0">
              <a:latin typeface="Arial" pitchFamily="34" charset="0"/>
              <a:ea typeface="ＭＳ Ｐゴシック" pitchFamily="-111" charset="-128"/>
            </a:endParaRPr>
          </a:p>
        </p:txBody>
      </p:sp>
      <p:sp>
        <p:nvSpPr>
          <p:cNvPr id="11268" name="Slide Number Placeholder 3"/>
          <p:cNvSpPr>
            <a:spLocks noGrp="1"/>
          </p:cNvSpPr>
          <p:nvPr>
            <p:ph type="sldNum" sz="quarter" idx="5"/>
          </p:nvPr>
        </p:nvSpPr>
        <p:spPr>
          <a:noFill/>
          <a:ln>
            <a:miter lim="800000"/>
            <a:headEnd/>
            <a:tailEnd/>
          </a:ln>
        </p:spPr>
        <p:txBody>
          <a:bodyPr/>
          <a:lstStyle/>
          <a:p>
            <a:fld id="{6B47B997-5633-4626-8DBF-0D1EAE41D629}" type="slidenum">
              <a:rPr lang="en-US">
                <a:ea typeface="ＭＳ Ｐゴシック" pitchFamily="-111" charset="-128"/>
              </a:rPr>
              <a:pPr/>
              <a:t>11</a:t>
            </a:fld>
            <a:endParaRPr lang="en-US" dirty="0">
              <a:ea typeface="ＭＳ Ｐゴシック" pitchFamily="-11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portable, modular power and communications system designed to provide data transfer and electrical power to HF radars along remote arctic and sub-arctic coastlines using solar &amp; wind energy.  The lack of power is the only limitation to widespread use of HF radar along Alaska’s coasts.  This system has delivered 100% of the power required from wind alone.  It is easily deployed anywhere in Alaska.  </a:t>
            </a:r>
          </a:p>
          <a:p>
            <a:endParaRPr lang="en-US" dirty="0"/>
          </a:p>
        </p:txBody>
      </p:sp>
      <p:sp>
        <p:nvSpPr>
          <p:cNvPr id="4" name="Slide Number Placeholder 3"/>
          <p:cNvSpPr>
            <a:spLocks noGrp="1"/>
          </p:cNvSpPr>
          <p:nvPr>
            <p:ph type="sldNum" sz="quarter" idx="10"/>
          </p:nvPr>
        </p:nvSpPr>
        <p:spPr/>
        <p:txBody>
          <a:bodyPr/>
          <a:lstStyle/>
          <a:p>
            <a:pPr>
              <a:defRPr/>
            </a:pPr>
            <a:fld id="{9A739D04-BDAA-4B77-AAFA-643B76939C1A}" type="slidenum">
              <a:rPr lang="en-US" smtClean="0"/>
              <a:pPr>
                <a:defRPr/>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1" charset="-128"/>
              </a:rPr>
              <a:t>Physical features</a:t>
            </a:r>
          </a:p>
          <a:p>
            <a:r>
              <a:rPr lang="en-US" dirty="0" smtClean="0">
                <a:ea typeface="ＭＳ Ｐゴシック" pitchFamily="-111" charset="-128"/>
              </a:rPr>
              <a:t>Ecological importance</a:t>
            </a:r>
          </a:p>
        </p:txBody>
      </p:sp>
      <p:sp>
        <p:nvSpPr>
          <p:cNvPr id="4" name="Slide Number Placeholder 3"/>
          <p:cNvSpPr>
            <a:spLocks noGrp="1"/>
          </p:cNvSpPr>
          <p:nvPr>
            <p:ph type="sldNum" sz="quarter" idx="5"/>
          </p:nvPr>
        </p:nvSpPr>
        <p:spPr/>
        <p:txBody>
          <a:bodyPr/>
          <a:lstStyle/>
          <a:p>
            <a:fld id="{656C0796-8000-4A0F-80BC-1028E4C304FD}" type="slidenum">
              <a:rPr lang="en-US"/>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pic>
        <p:nvPicPr>
          <p:cNvPr id="5" name="Picture 5" descr="June 09 title white"/>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94BC0909-4AEF-42A8-9C77-F64800E5D308}" type="slidenum">
              <a:rPr lang="en-US"/>
              <a:pPr>
                <a:defRPr/>
              </a:pPr>
              <a:t>‹#›</a:t>
            </a:fld>
            <a:endParaRPr lang="en-US" dirty="0"/>
          </a:p>
        </p:txBody>
      </p:sp>
      <p:sp>
        <p:nvSpPr>
          <p:cNvPr id="9"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0"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DBF7B29-DC49-46C2-B585-268085A0A4AD}" type="slidenum">
              <a:rPr lang="en-US"/>
              <a:pPr>
                <a:defRPr/>
              </a:pPr>
              <a:t>‹#›</a:t>
            </a:fld>
            <a:endParaRPr lang="en-US" dirty="0"/>
          </a:p>
        </p:txBody>
      </p:sp>
      <p:sp>
        <p:nvSpPr>
          <p:cNvPr id="8"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9"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ED9D9E8-C249-4D67-97A9-41CF484B3807}" type="slidenum">
              <a:rPr lang="en-US"/>
              <a:pPr>
                <a:defRPr/>
              </a:pPr>
              <a:t>‹#›</a:t>
            </a:fld>
            <a:endParaRPr lang="en-US" dirty="0"/>
          </a:p>
        </p:txBody>
      </p:sp>
      <p:sp>
        <p:nvSpPr>
          <p:cNvPr id="8"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9"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9906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2"/>
          <p:cNvPicPr>
            <a:picLocks noChangeAspect="1" noChangeArrowheads="1"/>
          </p:cNvPicPr>
          <p:nvPr userDrawn="1"/>
        </p:nvPicPr>
        <p:blipFill>
          <a:blip r:embed="rId2" cstate="print"/>
          <a:srcRect/>
          <a:stretch>
            <a:fillRect/>
          </a:stretch>
        </p:blipFill>
        <p:spPr bwMode="auto">
          <a:xfrm>
            <a:off x="76200" y="152400"/>
            <a:ext cx="685800" cy="685800"/>
          </a:xfrm>
          <a:prstGeom prst="rect">
            <a:avLst/>
          </a:prstGeom>
          <a:noFill/>
          <a:ln w="9525">
            <a:noFill/>
            <a:miter lim="800000"/>
            <a:headEnd/>
            <a:tailEnd/>
          </a:ln>
        </p:spPr>
      </p:pic>
      <p:sp>
        <p:nvSpPr>
          <p:cNvPr id="3" name="Content Placeholder 2"/>
          <p:cNvSpPr>
            <a:spLocks noGrp="1"/>
          </p:cNvSpPr>
          <p:nvPr>
            <p:ph idx="1"/>
          </p:nvPr>
        </p:nvSpPr>
        <p:spPr>
          <a:xfrm>
            <a:off x="304800" y="1524000"/>
            <a:ext cx="8458200" cy="4572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sldNum" sz="quarter" idx="10"/>
          </p:nvPr>
        </p:nvSpPr>
        <p:spPr>
          <a:xfrm>
            <a:off x="3962400" y="6324600"/>
            <a:ext cx="4953000" cy="404813"/>
          </a:xfrm>
        </p:spPr>
        <p:txBody>
          <a:bodyPr/>
          <a:lstStyle>
            <a:lvl1pPr algn="r">
              <a:defRPr>
                <a:solidFill>
                  <a:srgbClr val="BBE0E3"/>
                </a:solidFill>
              </a:defRPr>
            </a:lvl1pPr>
          </a:lstStyle>
          <a:p>
            <a:pPr>
              <a:defRPr/>
            </a:pPr>
            <a:r>
              <a:rPr lang="en-US" dirty="0"/>
              <a:t>ORAP Meeting – Orlando, FL – 11/18/2009  </a:t>
            </a:r>
            <a:fld id="{FD1A6E42-1187-40EE-9EBB-A52F82E74B3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9906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2"/>
          <p:cNvPicPr>
            <a:picLocks noChangeAspect="1" noChangeArrowheads="1"/>
          </p:cNvPicPr>
          <p:nvPr userDrawn="1"/>
        </p:nvPicPr>
        <p:blipFill>
          <a:blip r:embed="rId2" cstate="print"/>
          <a:srcRect/>
          <a:stretch>
            <a:fillRect/>
          </a:stretch>
        </p:blipFill>
        <p:spPr bwMode="auto">
          <a:xfrm>
            <a:off x="76200" y="152400"/>
            <a:ext cx="685800" cy="685800"/>
          </a:xfrm>
          <a:prstGeom prst="rect">
            <a:avLst/>
          </a:prstGeom>
          <a:noFill/>
          <a:ln w="9525">
            <a:noFill/>
            <a:miter lim="800000"/>
            <a:headEnd/>
            <a:tailEnd/>
          </a:ln>
        </p:spPr>
      </p:pic>
      <p:sp>
        <p:nvSpPr>
          <p:cNvPr id="3" name="Content Placeholder 2"/>
          <p:cNvSpPr>
            <a:spLocks noGrp="1"/>
          </p:cNvSpPr>
          <p:nvPr>
            <p:ph idx="1"/>
          </p:nvPr>
        </p:nvSpPr>
        <p:spPr>
          <a:xfrm>
            <a:off x="304800" y="1524000"/>
            <a:ext cx="8458200" cy="4572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sldNum" sz="quarter" idx="10"/>
          </p:nvPr>
        </p:nvSpPr>
        <p:spPr>
          <a:xfrm>
            <a:off x="3962400" y="6324600"/>
            <a:ext cx="4953000" cy="404813"/>
          </a:xfrm>
        </p:spPr>
        <p:txBody>
          <a:bodyPr/>
          <a:lstStyle>
            <a:lvl1pPr algn="r">
              <a:defRPr>
                <a:solidFill>
                  <a:schemeClr val="accent1"/>
                </a:solidFill>
              </a:defRPr>
            </a:lvl1pPr>
          </a:lstStyle>
          <a:p>
            <a:pPr>
              <a:defRPr/>
            </a:pPr>
            <a:r>
              <a:rPr lang="en-US" dirty="0"/>
              <a:t>ORAP Meeting – Orlando, FL – 11/18/2009  </a:t>
            </a:r>
            <a:fld id="{A08E92AF-F497-4613-B34F-90FD474B62CA}"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A85FC9-656F-49E8-9FD6-A66DEFF4804B}" type="slidenum">
              <a:rPr lang="en-US"/>
              <a:pPr>
                <a:defRPr/>
              </a:pPr>
              <a:t>‹#›</a:t>
            </a:fld>
            <a:endParaRPr lang="en-US" dirty="0"/>
          </a:p>
        </p:txBody>
      </p:sp>
      <p:cxnSp>
        <p:nvCxnSpPr>
          <p:cNvPr id="7" name="Straight Connector 6"/>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9"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2FD7B36-F937-4832-9855-E080725D63FB}" type="slidenum">
              <a:rPr lang="en-US"/>
              <a:pPr>
                <a:defRPr/>
              </a:pPr>
              <a:t>‹#›</a:t>
            </a:fld>
            <a:endParaRPr lang="en-US" dirty="0"/>
          </a:p>
        </p:txBody>
      </p:sp>
      <p:cxnSp>
        <p:nvCxnSpPr>
          <p:cNvPr id="7" name="Straight Connector 6"/>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Rectangle 6"/>
          <p:cNvSpPr txBox="1">
            <a:spLocks noChangeArrowheads="1"/>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2A85FC9-656F-49E8-9FD6-A66DEFF4804B}" type="slidenum">
              <a:rPr kumimoji="0" lang="en-US" sz="1400" b="0" i="0" u="none" strike="noStrike" kern="1200" cap="none" spc="0" normalizeH="0" baseline="0" noProof="0" smtClean="0">
                <a:ln>
                  <a:noFill/>
                </a:ln>
                <a:solidFill>
                  <a:schemeClr val="tx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chemeClr val="tx1"/>
              </a:solidFill>
              <a:effectLst/>
              <a:uLnTx/>
              <a:uFillTx/>
              <a:latin typeface="Arial" pitchFamily="34" charset="0"/>
              <a:ea typeface="ＭＳ Ｐゴシック"/>
              <a:cs typeface="ＭＳ Ｐゴシック"/>
            </a:endParaRPr>
          </a:p>
        </p:txBody>
      </p:sp>
      <p:sp>
        <p:nvSpPr>
          <p:cNvPr id="9"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0"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990600"/>
            <a:ext cx="3810000" cy="5105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3810000" cy="5105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B078BC3A-4C6C-46CC-BA5B-B47642725214}" type="slidenum">
              <a:rPr lang="en-US"/>
              <a:pPr>
                <a:defRPr/>
              </a:pPr>
              <a:t>‹#›</a:t>
            </a:fld>
            <a:endParaRPr lang="en-US" dirty="0"/>
          </a:p>
        </p:txBody>
      </p:sp>
      <p:sp>
        <p:nvSpPr>
          <p:cNvPr id="9" name="Rectangle 6"/>
          <p:cNvSpPr txBox="1">
            <a:spLocks noChangeArrowheads="1"/>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2A85FC9-656F-49E8-9FD6-A66DEFF4804B}" type="slidenum">
              <a:rPr kumimoji="0" lang="en-US" sz="1400" b="0" i="0" u="none" strike="noStrike" kern="1200" cap="none" spc="0" normalizeH="0" baseline="0" noProof="0" smtClean="0">
                <a:ln>
                  <a:noFill/>
                </a:ln>
                <a:solidFill>
                  <a:schemeClr val="tx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chemeClr val="tx1"/>
              </a:solidFill>
              <a:effectLst/>
              <a:uLnTx/>
              <a:uFillTx/>
              <a:latin typeface="Arial" pitchFamily="34" charset="0"/>
              <a:ea typeface="ＭＳ Ｐゴシック"/>
              <a:cs typeface="ＭＳ Ｐゴシック"/>
            </a:endParaRPr>
          </a:p>
        </p:txBody>
      </p:sp>
      <p:sp>
        <p:nvSpPr>
          <p:cNvPr id="10"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1"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152400"/>
            <a:ext cx="8229600" cy="1143000"/>
          </a:xfrm>
        </p:spPr>
        <p:txBody>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9201"/>
            <a:ext cx="4040188"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19201"/>
            <a:ext cx="4041775"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FE35C260-E67D-470C-A93A-81CC682E986D}" type="slidenum">
              <a:rPr lang="en-US"/>
              <a:pPr>
                <a:defRPr/>
              </a:pPr>
              <a:t>‹#›</a:t>
            </a:fld>
            <a:endParaRPr lang="en-US" dirty="0"/>
          </a:p>
        </p:txBody>
      </p:sp>
      <p:sp>
        <p:nvSpPr>
          <p:cNvPr id="11" name="Rectangle 6"/>
          <p:cNvSpPr txBox="1">
            <a:spLocks noChangeArrowheads="1"/>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2A85FC9-656F-49E8-9FD6-A66DEFF4804B}" type="slidenum">
              <a:rPr kumimoji="0" lang="en-US" sz="1400" b="0" i="0" u="none" strike="noStrike" kern="1200" cap="none" spc="0" normalizeH="0" baseline="0" noProof="0" smtClean="0">
                <a:ln>
                  <a:noFill/>
                </a:ln>
                <a:solidFill>
                  <a:schemeClr val="tx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chemeClr val="tx1"/>
              </a:solidFill>
              <a:effectLst/>
              <a:uLnTx/>
              <a:uFillTx/>
              <a:latin typeface="Arial" pitchFamily="34" charset="0"/>
              <a:ea typeface="ＭＳ Ｐゴシック"/>
              <a:cs typeface="ＭＳ Ｐゴシック"/>
            </a:endParaRPr>
          </a:p>
        </p:txBody>
      </p:sp>
      <p:sp>
        <p:nvSpPr>
          <p:cNvPr id="12"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3"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F07AB843-E13C-44E4-B769-C9241C138CC2}" type="slidenum">
              <a:rPr lang="en-US"/>
              <a:pPr>
                <a:defRPr/>
              </a:pPr>
              <a:t>‹#›</a:t>
            </a:fld>
            <a:endParaRPr lang="en-US" dirty="0"/>
          </a:p>
        </p:txBody>
      </p:sp>
      <p:sp>
        <p:nvSpPr>
          <p:cNvPr id="7"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8"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5717DE5-709F-4C66-B27F-27D70E84BD90}" type="slidenum">
              <a:rPr lang="en-US"/>
              <a:pPr>
                <a:defRPr/>
              </a:pPr>
              <a:t>‹#›</a:t>
            </a:fld>
            <a:endParaRPr lang="en-US" dirty="0"/>
          </a:p>
        </p:txBody>
      </p:sp>
      <p:cxnSp>
        <p:nvCxnSpPr>
          <p:cNvPr id="5" name="Straight Connector 4"/>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8"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9"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6D79D7F-B307-431B-A2DA-A5FB2CC24886}" type="slidenum">
              <a:rPr lang="en-US"/>
              <a:pPr>
                <a:defRPr/>
              </a:pPr>
              <a:t>‹#›</a:t>
            </a:fld>
            <a:endParaRPr lang="en-US" dirty="0"/>
          </a:p>
        </p:txBody>
      </p:sp>
      <p:sp>
        <p:nvSpPr>
          <p:cNvPr id="8"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9"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AE0F3915-5E45-402D-97EF-F4426C95A104}" type="slidenum">
              <a:rPr lang="en-US"/>
              <a:pPr>
                <a:defRPr/>
              </a:pPr>
              <a:t>‹#›</a:t>
            </a:fld>
            <a:endParaRPr lang="en-US" dirty="0"/>
          </a:p>
        </p:txBody>
      </p:sp>
      <p:sp>
        <p:nvSpPr>
          <p:cNvPr id="9" name="Slide Number Placeholder 5"/>
          <p:cNvSpPr txBox="1">
            <a:spLocks/>
          </p:cNvSpPr>
          <p:nvPr userDrawn="1"/>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D446044-B002-49BA-B5C0-2BB1938D33A0}" type="slidenum">
              <a:rPr kumimoji="0" lang="en-US" sz="1400" b="0" i="0" u="none" strike="noStrike" kern="1200" cap="none" spc="0" normalizeH="0" baseline="0" noProof="0" smtClean="0">
                <a:ln>
                  <a:noFill/>
                </a:ln>
                <a:solidFill>
                  <a:schemeClr val="bg1"/>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0" name="Slide Number Placeholder 5"/>
          <p:cNvSpPr txBox="1">
            <a:spLocks/>
          </p:cNvSpPr>
          <p:nvPr userDrawn="1"/>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4" descr="June 09 text white"/>
          <p:cNvPicPr>
            <a:picLocks noChangeAspect="1" noChangeArrowheads="1"/>
          </p:cNvPicPr>
          <p:nvPr/>
        </p:nvPicPr>
        <p:blipFill>
          <a:blip r:embed="rId15" cstate="print"/>
          <a:srcRect/>
          <a:stretch>
            <a:fillRect/>
          </a:stretch>
        </p:blipFill>
        <p:spPr bwMode="auto">
          <a:xfrm>
            <a:off x="0" y="0"/>
            <a:ext cx="9145588" cy="6859588"/>
          </a:xfrm>
          <a:prstGeom prst="rect">
            <a:avLst/>
          </a:prstGeom>
          <a:noFill/>
          <a:ln w="9525">
            <a:noFill/>
            <a:miter lim="800000"/>
            <a:headEnd/>
            <a:tailEnd/>
          </a:ln>
        </p:spPr>
      </p:pic>
      <p:sp>
        <p:nvSpPr>
          <p:cNvPr id="3075" name="Rectangle 2"/>
          <p:cNvSpPr>
            <a:spLocks noGrp="1" noChangeArrowheads="1"/>
          </p:cNvSpPr>
          <p:nvPr>
            <p:ph type="title"/>
          </p:nvPr>
        </p:nvSpPr>
        <p:spPr bwMode="auto">
          <a:xfrm>
            <a:off x="685800" y="762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685800" y="914400"/>
            <a:ext cx="7772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lvl1pPr>
          </a:lstStyle>
          <a:p>
            <a:pPr>
              <a:defRPr/>
            </a:pPr>
            <a:endParaRPr lang="en-US" dirty="0"/>
          </a:p>
        </p:txBody>
      </p:sp>
      <p:sp>
        <p:nvSpPr>
          <p:cNvPr id="1029" name="Rectangle 5"/>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lvl1pPr>
          </a:lstStyle>
          <a:p>
            <a:pPr>
              <a:defRPr/>
            </a:pPr>
            <a:fld id="{E9FCF59D-E18E-4121-96E4-A05CE7AD8B8C}" type="slidenum">
              <a:rPr lang="en-US"/>
              <a:pPr>
                <a:defRPr/>
              </a:pPr>
              <a:t>‹#›</a:t>
            </a:fld>
            <a:endParaRPr lang="en-US" dirty="0"/>
          </a:p>
        </p:txBody>
      </p:sp>
      <p:cxnSp>
        <p:nvCxnSpPr>
          <p:cNvPr id="9" name="Straight Connector 8"/>
          <p:cNvCxnSpPr/>
          <p:nvPr/>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81" name="Picture 4" descr="June 09 text white"/>
          <p:cNvPicPr>
            <a:picLocks noChangeAspect="1" noChangeArrowheads="1"/>
          </p:cNvPicPr>
          <p:nvPr/>
        </p:nvPicPr>
        <p:blipFill>
          <a:blip r:embed="rId15"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ioos.gov/" TargetMode="External"/><Relationship Id="rId1" Type="http://schemas.openxmlformats.org/officeDocument/2006/relationships/slideLayout" Target="../slideLayouts/slideLayout7.xml"/><Relationship Id="rId6" Type="http://schemas.openxmlformats.org/officeDocument/2006/relationships/hyperlink" Target="mailto:sam.walker@noaa.gov" TargetMode="External"/><Relationship Id="rId5" Type="http://schemas.openxmlformats.org/officeDocument/2006/relationships/hyperlink" Target="mailto:jack.harlan@noaa.gov" TargetMode="External"/><Relationship Id="rId4" Type="http://schemas.openxmlformats.org/officeDocument/2006/relationships/hyperlink" Target="mailto:zdenka.s.willis@noa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ioos.gov/hfradar"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hfradar.ndbc.noaa.gov/" TargetMode="External"/><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Users\Ralph Rayner\Desktop\Background.jpg"/>
          <p:cNvPicPr>
            <a:picLocks noChangeAspect="1" noChangeArrowheads="1"/>
          </p:cNvPicPr>
          <p:nvPr/>
        </p:nvPicPr>
        <p:blipFill>
          <a:blip r:embed="rId3" cstate="print"/>
          <a:srcRect/>
          <a:stretch>
            <a:fillRect/>
          </a:stretch>
        </p:blipFill>
        <p:spPr bwMode="auto">
          <a:xfrm>
            <a:off x="381000" y="0"/>
            <a:ext cx="8763000" cy="6226175"/>
          </a:xfrm>
          <a:prstGeom prst="rect">
            <a:avLst/>
          </a:prstGeom>
          <a:noFill/>
          <a:ln w="9525">
            <a:noFill/>
            <a:miter lim="800000"/>
            <a:headEnd/>
            <a:tailEnd/>
          </a:ln>
        </p:spPr>
      </p:pic>
      <p:sp>
        <p:nvSpPr>
          <p:cNvPr id="12291" name="Rectangle 10"/>
          <p:cNvSpPr>
            <a:spLocks noChangeArrowheads="1"/>
          </p:cNvSpPr>
          <p:nvPr/>
        </p:nvSpPr>
        <p:spPr bwMode="auto">
          <a:xfrm>
            <a:off x="990600" y="838200"/>
            <a:ext cx="7543800" cy="2286000"/>
          </a:xfrm>
          <a:prstGeom prst="rect">
            <a:avLst/>
          </a:prstGeom>
          <a:solidFill>
            <a:schemeClr val="tx2">
              <a:alpha val="39999"/>
            </a:schemeClr>
          </a:solidFill>
          <a:ln w="9525">
            <a:noFill/>
            <a:miter lim="800000"/>
            <a:headEnd/>
            <a:tailEnd/>
          </a:ln>
        </p:spPr>
        <p:txBody>
          <a:bodyPr wrap="none" anchor="ctr"/>
          <a:lstStyle/>
          <a:p>
            <a:endParaRPr lang="en-US" dirty="0"/>
          </a:p>
        </p:txBody>
      </p:sp>
      <p:sp>
        <p:nvSpPr>
          <p:cNvPr id="12292" name="Title 3"/>
          <p:cNvSpPr>
            <a:spLocks/>
          </p:cNvSpPr>
          <p:nvPr/>
        </p:nvSpPr>
        <p:spPr bwMode="auto">
          <a:xfrm>
            <a:off x="914400" y="1219200"/>
            <a:ext cx="7772400" cy="1470025"/>
          </a:xfrm>
          <a:prstGeom prst="rect">
            <a:avLst/>
          </a:prstGeom>
          <a:noFill/>
          <a:ln w="9525">
            <a:noFill/>
            <a:miter lim="800000"/>
            <a:headEnd/>
            <a:tailEnd/>
          </a:ln>
        </p:spPr>
        <p:txBody>
          <a:bodyPr anchor="ctr"/>
          <a:lstStyle/>
          <a:p>
            <a:pPr algn="ctr"/>
            <a:r>
              <a:rPr lang="en-US" sz="4400" b="1" dirty="0">
                <a:solidFill>
                  <a:schemeClr val="bg1"/>
                </a:solidFill>
              </a:rPr>
              <a:t>The Integrated Ocean Observing System (IOOS</a:t>
            </a:r>
            <a:r>
              <a:rPr lang="en-US" sz="4400" b="1" baseline="30000" dirty="0" smtClean="0">
                <a:solidFill>
                  <a:schemeClr val="bg1"/>
                </a:solidFill>
              </a:rPr>
              <a:t>®</a:t>
            </a:r>
            <a:r>
              <a:rPr lang="en-US" sz="4400" b="1" dirty="0" smtClean="0">
                <a:solidFill>
                  <a:schemeClr val="bg1"/>
                </a:solidFill>
              </a:rPr>
              <a:t>)</a:t>
            </a:r>
          </a:p>
          <a:p>
            <a:pPr algn="ctr"/>
            <a:r>
              <a:rPr lang="en-US" sz="4400" b="1" dirty="0" smtClean="0">
                <a:solidFill>
                  <a:schemeClr val="bg1"/>
                </a:solidFill>
              </a:rPr>
              <a:t>High Frequency Radars</a:t>
            </a:r>
            <a:endParaRPr lang="en-US" sz="3600" b="1" baseline="50000" dirty="0">
              <a:solidFill>
                <a:schemeClr val="bg1"/>
              </a:solidFill>
            </a:endParaRPr>
          </a:p>
        </p:txBody>
      </p:sp>
      <p:sp>
        <p:nvSpPr>
          <p:cNvPr id="12293" name="Rectangle 11"/>
          <p:cNvSpPr>
            <a:spLocks noChangeArrowheads="1"/>
          </p:cNvSpPr>
          <p:nvPr/>
        </p:nvSpPr>
        <p:spPr bwMode="auto">
          <a:xfrm>
            <a:off x="1600200" y="3962400"/>
            <a:ext cx="6629400" cy="1752600"/>
          </a:xfrm>
          <a:prstGeom prst="rect">
            <a:avLst/>
          </a:prstGeom>
          <a:solidFill>
            <a:schemeClr val="tx2">
              <a:alpha val="39999"/>
            </a:schemeClr>
          </a:solidFill>
          <a:ln w="9525">
            <a:noFill/>
            <a:miter lim="800000"/>
            <a:headEnd/>
            <a:tailEnd/>
          </a:ln>
        </p:spPr>
        <p:txBody>
          <a:bodyPr wrap="none" anchor="ctr"/>
          <a:lstStyle/>
          <a:p>
            <a:endParaRPr lang="en-US" dirty="0"/>
          </a:p>
        </p:txBody>
      </p:sp>
      <p:sp>
        <p:nvSpPr>
          <p:cNvPr id="12294" name="Subtitle 4"/>
          <p:cNvSpPr>
            <a:spLocks/>
          </p:cNvSpPr>
          <p:nvPr/>
        </p:nvSpPr>
        <p:spPr bwMode="auto">
          <a:xfrm>
            <a:off x="1447800" y="3505200"/>
            <a:ext cx="6858000" cy="2438400"/>
          </a:xfrm>
          <a:prstGeom prst="rect">
            <a:avLst/>
          </a:prstGeom>
          <a:noFill/>
          <a:ln w="9525">
            <a:noFill/>
            <a:miter lim="800000"/>
            <a:headEnd/>
            <a:tailEnd/>
          </a:ln>
        </p:spPr>
        <p:txBody>
          <a:bodyPr/>
          <a:lstStyle/>
          <a:p>
            <a:pPr algn="ctr">
              <a:spcBef>
                <a:spcPct val="20000"/>
              </a:spcBef>
            </a:pPr>
            <a:endParaRPr lang="en-US" sz="3200" dirty="0" smtClean="0"/>
          </a:p>
          <a:p>
            <a:pPr algn="ctr">
              <a:spcBef>
                <a:spcPct val="20000"/>
              </a:spcBef>
            </a:pPr>
            <a:r>
              <a:rPr lang="en-US" dirty="0" smtClean="0">
                <a:solidFill>
                  <a:schemeClr val="bg1"/>
                </a:solidFill>
              </a:rPr>
              <a:t>Dr. Samuel Walker</a:t>
            </a:r>
            <a:endParaRPr lang="en-US" dirty="0">
              <a:solidFill>
                <a:schemeClr val="bg1"/>
              </a:solidFill>
            </a:endParaRPr>
          </a:p>
          <a:p>
            <a:pPr algn="ctr">
              <a:spcBef>
                <a:spcPct val="20000"/>
              </a:spcBef>
            </a:pPr>
            <a:r>
              <a:rPr lang="en-US" sz="1800" dirty="0" smtClean="0">
                <a:solidFill>
                  <a:schemeClr val="bg1"/>
                </a:solidFill>
              </a:rPr>
              <a:t>Integrated </a:t>
            </a:r>
            <a:r>
              <a:rPr lang="en-US" sz="1800" dirty="0">
                <a:solidFill>
                  <a:schemeClr val="bg1"/>
                </a:solidFill>
              </a:rPr>
              <a:t>Ocean Observing System </a:t>
            </a:r>
            <a:r>
              <a:rPr lang="en-US" sz="1800" dirty="0" smtClean="0">
                <a:solidFill>
                  <a:schemeClr val="bg1"/>
                </a:solidFill>
              </a:rPr>
              <a:t>Program</a:t>
            </a:r>
          </a:p>
          <a:p>
            <a:pPr algn="ctr">
              <a:spcBef>
                <a:spcPct val="20000"/>
              </a:spcBef>
            </a:pPr>
            <a:r>
              <a:rPr lang="en-US" sz="1800" dirty="0" smtClean="0">
                <a:solidFill>
                  <a:schemeClr val="bg1"/>
                </a:solidFill>
              </a:rPr>
              <a:t>NOAA, National Ocean Service</a:t>
            </a:r>
            <a:endParaRPr lang="en-US" sz="1800" dirty="0">
              <a:solidFill>
                <a:schemeClr val="bg1"/>
              </a:solidFill>
            </a:endParaRPr>
          </a:p>
          <a:p>
            <a:pPr algn="ctr">
              <a:spcBef>
                <a:spcPct val="20000"/>
              </a:spcBef>
            </a:pPr>
            <a:r>
              <a:rPr lang="en-US" dirty="0" smtClean="0">
                <a:solidFill>
                  <a:schemeClr val="bg1"/>
                </a:solidFill>
              </a:rPr>
              <a:t>November 3, </a:t>
            </a:r>
            <a:r>
              <a:rPr lang="en-US" dirty="0">
                <a:solidFill>
                  <a:schemeClr val="bg1"/>
                </a:solidFill>
              </a:rPr>
              <a:t>2010</a:t>
            </a:r>
          </a:p>
        </p:txBody>
      </p:sp>
      <p:sp>
        <p:nvSpPr>
          <p:cNvPr id="12295" name="Line 8"/>
          <p:cNvSpPr>
            <a:spLocks noChangeShapeType="1"/>
          </p:cNvSpPr>
          <p:nvPr/>
        </p:nvSpPr>
        <p:spPr bwMode="auto">
          <a:xfrm>
            <a:off x="838200" y="3352800"/>
            <a:ext cx="7772400" cy="0"/>
          </a:xfrm>
          <a:prstGeom prst="line">
            <a:avLst/>
          </a:prstGeom>
          <a:noFill/>
          <a:ln w="9525">
            <a:solidFill>
              <a:srgbClr val="FFFFFF"/>
            </a:solidFill>
            <a:round/>
            <a:headEnd/>
            <a:tailEnd/>
          </a:ln>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9"/>
          <p:cNvSpPr>
            <a:spLocks noGrp="1"/>
          </p:cNvSpPr>
          <p:nvPr>
            <p:ph type="title"/>
          </p:nvPr>
        </p:nvSpPr>
        <p:spPr>
          <a:xfrm>
            <a:off x="990600" y="76200"/>
            <a:ext cx="7086600" cy="609600"/>
          </a:xfrm>
        </p:spPr>
        <p:txBody>
          <a:bodyPr/>
          <a:lstStyle/>
          <a:p>
            <a:r>
              <a:rPr lang="en-US" sz="3200" b="1" dirty="0" smtClean="0"/>
              <a:t>Search and Rescue (SAR)</a:t>
            </a:r>
          </a:p>
        </p:txBody>
      </p:sp>
      <p:sp>
        <p:nvSpPr>
          <p:cNvPr id="9225" name="Slide Number Placeholder 10"/>
          <p:cNvSpPr>
            <a:spLocks noGrp="1"/>
          </p:cNvSpPr>
          <p:nvPr>
            <p:ph type="sldNum" sz="quarter" idx="12"/>
          </p:nvPr>
        </p:nvSpPr>
        <p:spPr>
          <a:xfrm>
            <a:off x="7162800" y="6324600"/>
            <a:ext cx="1143000" cy="457200"/>
          </a:xfrm>
          <a:noFill/>
        </p:spPr>
        <p:txBody>
          <a:bodyPr/>
          <a:lstStyle/>
          <a:p>
            <a:fld id="{8705CCAD-420B-4743-8684-2FBA6D73C251}" type="slidenum">
              <a:rPr lang="en-US" smtClean="0">
                <a:latin typeface="Arial" pitchFamily="34" charset="0"/>
                <a:ea typeface="ＭＳ Ｐゴシック" charset="-128"/>
              </a:rPr>
              <a:pPr/>
              <a:t>10</a:t>
            </a:fld>
            <a:endParaRPr lang="en-US" dirty="0" smtClean="0">
              <a:latin typeface="Arial" pitchFamily="34" charset="0"/>
              <a:ea typeface="ＭＳ Ｐゴシック" charset="-128"/>
            </a:endParaRPr>
          </a:p>
        </p:txBody>
      </p:sp>
      <p:sp>
        <p:nvSpPr>
          <p:cNvPr id="9219" name="TextBox 16"/>
          <p:cNvSpPr txBox="1">
            <a:spLocks noChangeArrowheads="1"/>
          </p:cNvSpPr>
          <p:nvPr/>
        </p:nvSpPr>
        <p:spPr bwMode="auto">
          <a:xfrm>
            <a:off x="381000" y="1143000"/>
            <a:ext cx="4191000" cy="2246769"/>
          </a:xfrm>
          <a:prstGeom prst="rect">
            <a:avLst/>
          </a:prstGeom>
          <a:noFill/>
          <a:ln w="9525">
            <a:noFill/>
            <a:miter lim="800000"/>
            <a:headEnd/>
            <a:tailEnd/>
          </a:ln>
        </p:spPr>
        <p:txBody>
          <a:bodyPr wrap="square">
            <a:spAutoFit/>
          </a:bodyPr>
          <a:lstStyle/>
          <a:p>
            <a:pPr>
              <a:buFont typeface="Arial"/>
              <a:buChar char="•"/>
            </a:pPr>
            <a:r>
              <a:rPr lang="en-US" sz="2000" dirty="0" smtClean="0"/>
              <a:t> Integrated into USCG Operational SAR in Mid-Atlantic</a:t>
            </a:r>
          </a:p>
          <a:p>
            <a:endParaRPr lang="en-US" sz="2000" dirty="0" smtClean="0"/>
          </a:p>
          <a:p>
            <a:pPr>
              <a:buFont typeface="Arial"/>
              <a:buChar char="•"/>
            </a:pPr>
            <a:r>
              <a:rPr lang="en-US" sz="2000" dirty="0" smtClean="0"/>
              <a:t> Nationwide adoption in 2011</a:t>
            </a:r>
          </a:p>
          <a:p>
            <a:endParaRPr lang="en-US" sz="2000" dirty="0" smtClean="0"/>
          </a:p>
          <a:p>
            <a:pPr>
              <a:buFont typeface="Arial"/>
              <a:buChar char="•"/>
            </a:pPr>
            <a:r>
              <a:rPr lang="en-US" sz="2000" dirty="0" smtClean="0"/>
              <a:t> Refines search zone</a:t>
            </a:r>
          </a:p>
          <a:p>
            <a:pPr>
              <a:buFont typeface="Arial"/>
              <a:buChar char="•"/>
            </a:pPr>
            <a:endParaRPr lang="en-US" sz="2000" dirty="0"/>
          </a:p>
        </p:txBody>
      </p:sp>
      <p:pic>
        <p:nvPicPr>
          <p:cNvPr id="9220" name="Picture 21" descr="sarops hfr.jpg"/>
          <p:cNvPicPr>
            <a:picLocks noChangeAspect="1"/>
          </p:cNvPicPr>
          <p:nvPr/>
        </p:nvPicPr>
        <p:blipFill>
          <a:blip r:embed="rId3" cstate="print"/>
          <a:srcRect t="12694"/>
          <a:stretch>
            <a:fillRect/>
          </a:stretch>
        </p:blipFill>
        <p:spPr bwMode="auto">
          <a:xfrm>
            <a:off x="5094413" y="3581400"/>
            <a:ext cx="3516187" cy="2261608"/>
          </a:xfrm>
          <a:prstGeom prst="rect">
            <a:avLst/>
          </a:prstGeom>
          <a:noFill/>
          <a:ln w="9525">
            <a:solidFill>
              <a:schemeClr val="tx1"/>
            </a:solidFill>
            <a:miter lim="800000"/>
            <a:headEnd/>
            <a:tailEnd/>
          </a:ln>
        </p:spPr>
      </p:pic>
      <p:sp>
        <p:nvSpPr>
          <p:cNvPr id="9221" name="TextBox 20"/>
          <p:cNvSpPr txBox="1">
            <a:spLocks noChangeArrowheads="1"/>
          </p:cNvSpPr>
          <p:nvPr/>
        </p:nvSpPr>
        <p:spPr bwMode="auto">
          <a:xfrm>
            <a:off x="5029200" y="3124200"/>
            <a:ext cx="3657600" cy="338554"/>
          </a:xfrm>
          <a:prstGeom prst="rect">
            <a:avLst/>
          </a:prstGeom>
          <a:noFill/>
          <a:ln w="9525">
            <a:noFill/>
            <a:miter lim="800000"/>
            <a:headEnd/>
            <a:tailEnd/>
          </a:ln>
        </p:spPr>
        <p:txBody>
          <a:bodyPr wrap="square">
            <a:spAutoFit/>
          </a:bodyPr>
          <a:lstStyle/>
          <a:p>
            <a:pPr algn="ctr"/>
            <a:r>
              <a:rPr lang="en-US" sz="1600" dirty="0"/>
              <a:t>96 hr:  </a:t>
            </a:r>
            <a:r>
              <a:rPr lang="en-US" sz="1600" u="sng" dirty="0"/>
              <a:t>Without</a:t>
            </a:r>
            <a:r>
              <a:rPr lang="en-US" sz="1600" dirty="0"/>
              <a:t> </a:t>
            </a:r>
            <a:r>
              <a:rPr lang="en-US" sz="1600" dirty="0" smtClean="0"/>
              <a:t>HFR (36,000 Km</a:t>
            </a:r>
            <a:r>
              <a:rPr lang="en-US" sz="1600" baseline="30000" dirty="0" smtClean="0"/>
              <a:t>2</a:t>
            </a:r>
            <a:r>
              <a:rPr lang="en-US" sz="1600" dirty="0" smtClean="0"/>
              <a:t>)</a:t>
            </a:r>
            <a:endParaRPr lang="en-US" sz="1600" baseline="30000" dirty="0"/>
          </a:p>
        </p:txBody>
      </p:sp>
      <p:pic>
        <p:nvPicPr>
          <p:cNvPr id="9224" name="Picture 20" descr="sarops hycom.jpg"/>
          <p:cNvPicPr>
            <a:picLocks noChangeAspect="1"/>
          </p:cNvPicPr>
          <p:nvPr/>
        </p:nvPicPr>
        <p:blipFill>
          <a:blip r:embed="rId4" cstate="print"/>
          <a:srcRect t="12953"/>
          <a:stretch>
            <a:fillRect/>
          </a:stretch>
        </p:blipFill>
        <p:spPr bwMode="auto">
          <a:xfrm>
            <a:off x="5105400" y="914400"/>
            <a:ext cx="3505200" cy="2209800"/>
          </a:xfrm>
          <a:prstGeom prst="rect">
            <a:avLst/>
          </a:prstGeom>
          <a:noFill/>
          <a:ln w="9525">
            <a:solidFill>
              <a:schemeClr val="tx1"/>
            </a:solid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533399" y="3581400"/>
            <a:ext cx="3918857" cy="2286000"/>
          </a:xfrm>
          <a:prstGeom prst="rect">
            <a:avLst/>
          </a:prstGeom>
          <a:noFill/>
          <a:ln w="9525">
            <a:solidFill>
              <a:schemeClr val="tx1"/>
            </a:solidFill>
            <a:miter lim="800000"/>
            <a:headEnd/>
            <a:tailEnd/>
          </a:ln>
        </p:spPr>
      </p:pic>
      <p:sp>
        <p:nvSpPr>
          <p:cNvPr id="10" name="TextBox 20"/>
          <p:cNvSpPr txBox="1">
            <a:spLocks noChangeArrowheads="1"/>
          </p:cNvSpPr>
          <p:nvPr/>
        </p:nvSpPr>
        <p:spPr bwMode="auto">
          <a:xfrm>
            <a:off x="5029200" y="5867400"/>
            <a:ext cx="3657600" cy="338554"/>
          </a:xfrm>
          <a:prstGeom prst="rect">
            <a:avLst/>
          </a:prstGeom>
          <a:noFill/>
          <a:ln w="9525">
            <a:noFill/>
            <a:miter lim="800000"/>
            <a:headEnd/>
            <a:tailEnd/>
          </a:ln>
        </p:spPr>
        <p:txBody>
          <a:bodyPr wrap="square">
            <a:spAutoFit/>
          </a:bodyPr>
          <a:lstStyle/>
          <a:p>
            <a:pPr algn="ctr"/>
            <a:r>
              <a:rPr lang="en-US" sz="1600" dirty="0"/>
              <a:t>96 hr:  </a:t>
            </a:r>
            <a:r>
              <a:rPr lang="en-US" sz="1600" u="sng" dirty="0" smtClean="0"/>
              <a:t>With</a:t>
            </a:r>
            <a:r>
              <a:rPr lang="en-US" sz="1600" dirty="0" smtClean="0"/>
              <a:t> HFR (12,000 Km</a:t>
            </a:r>
            <a:r>
              <a:rPr lang="en-US" sz="1600" baseline="30000" dirty="0" smtClean="0"/>
              <a:t>2</a:t>
            </a:r>
            <a:r>
              <a:rPr lang="en-US" sz="1600" dirty="0" smtClean="0"/>
              <a:t>)</a:t>
            </a:r>
            <a:endParaRPr lang="en-US" sz="1600" baseline="300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6485731" y="3886200"/>
            <a:ext cx="2206377" cy="2286000"/>
          </a:xfrm>
          <a:prstGeom prst="rect">
            <a:avLst/>
          </a:prstGeom>
          <a:noFill/>
          <a:ln w="9525">
            <a:solidFill>
              <a:schemeClr val="tx1"/>
            </a:solidFill>
            <a:miter lim="800000"/>
            <a:headEnd/>
            <a:tailEnd/>
          </a:ln>
        </p:spPr>
      </p:pic>
      <p:pic>
        <p:nvPicPr>
          <p:cNvPr id="2052" name="Picture 4" descr="RawHFRIndBrigAS_Washup"/>
          <p:cNvPicPr>
            <a:picLocks noChangeAspect="1" noChangeArrowheads="1"/>
          </p:cNvPicPr>
          <p:nvPr/>
        </p:nvPicPr>
        <p:blipFill>
          <a:blip r:embed="rId4" cstate="print"/>
          <a:srcRect/>
          <a:stretch>
            <a:fillRect/>
          </a:stretch>
        </p:blipFill>
        <p:spPr bwMode="auto">
          <a:xfrm>
            <a:off x="2824708" y="3886200"/>
            <a:ext cx="3541157" cy="2286000"/>
          </a:xfrm>
          <a:prstGeom prst="rect">
            <a:avLst/>
          </a:prstGeom>
          <a:noFill/>
          <a:ln w="9525">
            <a:solidFill>
              <a:schemeClr val="tx1"/>
            </a:solidFill>
            <a:miter lim="800000"/>
            <a:headEnd/>
            <a:tailEnd/>
          </a:ln>
        </p:spPr>
      </p:pic>
      <p:pic>
        <p:nvPicPr>
          <p:cNvPr id="2054" name="Picture 6" descr="v1vdrifter_20080823_20080822_ap2"/>
          <p:cNvPicPr>
            <a:picLocks noChangeAspect="1" noChangeArrowheads="1"/>
          </p:cNvPicPr>
          <p:nvPr/>
        </p:nvPicPr>
        <p:blipFill>
          <a:blip r:embed="rId5" cstate="print"/>
          <a:srcRect/>
          <a:stretch>
            <a:fillRect/>
          </a:stretch>
        </p:blipFill>
        <p:spPr bwMode="auto">
          <a:xfrm>
            <a:off x="381000" y="3886200"/>
            <a:ext cx="2286000" cy="2286000"/>
          </a:xfrm>
          <a:prstGeom prst="rect">
            <a:avLst/>
          </a:prstGeom>
          <a:noFill/>
          <a:ln w="9525">
            <a:solidFill>
              <a:schemeClr val="tx1"/>
            </a:solidFill>
            <a:miter lim="800000"/>
            <a:headEnd/>
            <a:tailEnd/>
          </a:ln>
        </p:spPr>
      </p:pic>
      <p:pic>
        <p:nvPicPr>
          <p:cNvPr id="2057" name="Picture 9" descr="The debris on Normandy Beach over the Labor Day weekend included household trash, medical waste, raw sewage and tampon applicators. Beaches had to be closed."/>
          <p:cNvPicPr>
            <a:picLocks noChangeAspect="1" noChangeArrowheads="1"/>
          </p:cNvPicPr>
          <p:nvPr/>
        </p:nvPicPr>
        <p:blipFill>
          <a:blip r:embed="rId6" cstate="print"/>
          <a:srcRect/>
          <a:stretch>
            <a:fillRect/>
          </a:stretch>
        </p:blipFill>
        <p:spPr bwMode="auto">
          <a:xfrm>
            <a:off x="4953000" y="913466"/>
            <a:ext cx="4038600" cy="2855726"/>
          </a:xfrm>
          <a:prstGeom prst="rect">
            <a:avLst/>
          </a:prstGeom>
          <a:noFill/>
          <a:ln w="9525">
            <a:solidFill>
              <a:schemeClr val="tx1"/>
            </a:solidFill>
            <a:miter lim="800000"/>
            <a:headEnd/>
            <a:tailEnd/>
          </a:ln>
        </p:spPr>
      </p:pic>
      <p:sp>
        <p:nvSpPr>
          <p:cNvPr id="10" name="Title 9"/>
          <p:cNvSpPr>
            <a:spLocks noGrp="1"/>
          </p:cNvSpPr>
          <p:nvPr>
            <p:ph type="title"/>
          </p:nvPr>
        </p:nvSpPr>
        <p:spPr>
          <a:xfrm>
            <a:off x="990600" y="76200"/>
            <a:ext cx="7086600" cy="609600"/>
          </a:xfrm>
        </p:spPr>
        <p:txBody>
          <a:bodyPr/>
          <a:lstStyle/>
          <a:p>
            <a:r>
              <a:rPr lang="en-US" b="1" dirty="0" smtClean="0"/>
              <a:t>Tracking of Marine Debris</a:t>
            </a:r>
          </a:p>
        </p:txBody>
      </p:sp>
      <p:sp>
        <p:nvSpPr>
          <p:cNvPr id="11" name="TextBox 16"/>
          <p:cNvSpPr txBox="1">
            <a:spLocks noChangeArrowheads="1"/>
          </p:cNvSpPr>
          <p:nvPr/>
        </p:nvSpPr>
        <p:spPr bwMode="auto">
          <a:xfrm>
            <a:off x="381000" y="1143000"/>
            <a:ext cx="4191000" cy="2554545"/>
          </a:xfrm>
          <a:prstGeom prst="rect">
            <a:avLst/>
          </a:prstGeom>
          <a:noFill/>
          <a:ln w="9525">
            <a:noFill/>
            <a:miter lim="800000"/>
            <a:headEnd/>
            <a:tailEnd/>
          </a:ln>
        </p:spPr>
        <p:txBody>
          <a:bodyPr wrap="square">
            <a:spAutoFit/>
          </a:bodyPr>
          <a:lstStyle/>
          <a:p>
            <a:pPr>
              <a:buFont typeface="Arial"/>
              <a:buChar char="•"/>
            </a:pPr>
            <a:r>
              <a:rPr lang="en-US" sz="2000" dirty="0" smtClean="0"/>
              <a:t> Proactive public health actions after a known spill/release</a:t>
            </a:r>
          </a:p>
          <a:p>
            <a:endParaRPr lang="en-US" sz="2000" dirty="0" smtClean="0"/>
          </a:p>
          <a:p>
            <a:pPr>
              <a:buFont typeface="Arial"/>
              <a:buChar char="•"/>
            </a:pPr>
            <a:r>
              <a:rPr lang="en-US" sz="2000" dirty="0" smtClean="0"/>
              <a:t> Enhances forensic investigations by indicating source locations</a:t>
            </a:r>
          </a:p>
          <a:p>
            <a:endParaRPr lang="en-US" sz="2000" dirty="0" smtClean="0"/>
          </a:p>
          <a:p>
            <a:pPr>
              <a:buFont typeface="Arial"/>
              <a:buChar char="•"/>
            </a:pPr>
            <a:r>
              <a:rPr lang="en-US" sz="2000" dirty="0" smtClean="0"/>
              <a:t> Allows tracking of floating material</a:t>
            </a:r>
          </a:p>
          <a:p>
            <a:pPr>
              <a:buFont typeface="Arial"/>
              <a:buChar char="•"/>
            </a:pPr>
            <a:endParaRPr lang="en-US" sz="2000" dirty="0"/>
          </a:p>
        </p:txBody>
      </p:sp>
      <p:pic>
        <p:nvPicPr>
          <p:cNvPr id="2056" name="Picture 8" descr="Slideshow element"/>
          <p:cNvPicPr>
            <a:picLocks noChangeAspect="1" noChangeArrowheads="1"/>
          </p:cNvPicPr>
          <p:nvPr/>
        </p:nvPicPr>
        <p:blipFill>
          <a:blip r:embed="rId7" cstate="print"/>
          <a:srcRect/>
          <a:stretch>
            <a:fillRect/>
          </a:stretch>
        </p:blipFill>
        <p:spPr bwMode="auto">
          <a:xfrm>
            <a:off x="7569200" y="2209800"/>
            <a:ext cx="1422400" cy="1506071"/>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lstStyle/>
          <a:p>
            <a:r>
              <a:rPr lang="en-US" sz="3200" b="1" dirty="0" smtClean="0"/>
              <a:t>Support for Harmful Algal Bloom Events</a:t>
            </a:r>
            <a:endParaRPr lang="en-US" sz="3200" b="1" dirty="0"/>
          </a:p>
        </p:txBody>
      </p:sp>
      <p:sp>
        <p:nvSpPr>
          <p:cNvPr id="3" name="Slide Number Placeholder 2"/>
          <p:cNvSpPr>
            <a:spLocks noGrp="1"/>
          </p:cNvSpPr>
          <p:nvPr>
            <p:ph type="sldNum" sz="quarter" idx="12"/>
          </p:nvPr>
        </p:nvSpPr>
        <p:spPr/>
        <p:txBody>
          <a:bodyPr/>
          <a:lstStyle/>
          <a:p>
            <a:pPr>
              <a:defRPr/>
            </a:pPr>
            <a:fld id="{F07AB843-E13C-44E4-B769-C9241C138CC2}" type="slidenum">
              <a:rPr lang="en-US" smtClean="0"/>
              <a:pPr>
                <a:defRPr/>
              </a:pPr>
              <a:t>12</a:t>
            </a:fld>
            <a:endParaRPr lang="en-US" dirty="0"/>
          </a:p>
        </p:txBody>
      </p:sp>
      <p:pic>
        <p:nvPicPr>
          <p:cNvPr id="4" name="Picture 4" descr="Oct 09"/>
          <p:cNvPicPr>
            <a:picLocks noChangeAspect="1" noChangeArrowheads="1"/>
          </p:cNvPicPr>
          <p:nvPr/>
        </p:nvPicPr>
        <p:blipFill>
          <a:blip r:embed="rId2" cstate="print"/>
          <a:srcRect/>
          <a:stretch>
            <a:fillRect/>
          </a:stretch>
        </p:blipFill>
        <p:spPr bwMode="auto">
          <a:xfrm>
            <a:off x="3150261" y="990600"/>
            <a:ext cx="5841339" cy="4988330"/>
          </a:xfrm>
          <a:prstGeom prst="rect">
            <a:avLst/>
          </a:prstGeom>
          <a:noFill/>
          <a:ln w="9525">
            <a:solidFill>
              <a:schemeClr val="tx1"/>
            </a:solidFill>
            <a:miter lim="800000"/>
            <a:headEnd/>
            <a:tailEnd/>
          </a:ln>
        </p:spPr>
      </p:pic>
      <p:sp>
        <p:nvSpPr>
          <p:cNvPr id="5" name="Rectangle 4"/>
          <p:cNvSpPr/>
          <p:nvPr/>
        </p:nvSpPr>
        <p:spPr>
          <a:xfrm>
            <a:off x="3200400" y="5558135"/>
            <a:ext cx="3352800" cy="461665"/>
          </a:xfrm>
          <a:prstGeom prst="rect">
            <a:avLst/>
          </a:prstGeom>
        </p:spPr>
        <p:txBody>
          <a:bodyPr wrap="square">
            <a:spAutoFit/>
          </a:bodyPr>
          <a:lstStyle/>
          <a:p>
            <a:pPr marL="457200" indent="-457200"/>
            <a:r>
              <a:rPr lang="en-US" sz="1200" dirty="0" smtClean="0"/>
              <a:t>Vera L. Trainer, </a:t>
            </a:r>
            <a:r>
              <a:rPr lang="en-US" sz="1200" i="1" dirty="0" smtClean="0"/>
              <a:t>NOAA Fisheries</a:t>
            </a:r>
            <a:endParaRPr lang="en-US" sz="1200" dirty="0" smtClean="0"/>
          </a:p>
          <a:p>
            <a:pPr marL="457200" indent="-457200"/>
            <a:r>
              <a:rPr lang="en-US" sz="1200" dirty="0" smtClean="0"/>
              <a:t>Barbara M. Hickey, </a:t>
            </a:r>
            <a:r>
              <a:rPr lang="en-US" sz="1200" i="1" dirty="0" smtClean="0"/>
              <a:t>University of Washington</a:t>
            </a:r>
            <a:endParaRPr lang="en-US" sz="1200" dirty="0"/>
          </a:p>
        </p:txBody>
      </p:sp>
      <p:sp>
        <p:nvSpPr>
          <p:cNvPr id="6" name="TextBox 16"/>
          <p:cNvSpPr txBox="1">
            <a:spLocks noChangeArrowheads="1"/>
          </p:cNvSpPr>
          <p:nvPr/>
        </p:nvSpPr>
        <p:spPr bwMode="auto">
          <a:xfrm>
            <a:off x="304800" y="1600200"/>
            <a:ext cx="2667000" cy="3477875"/>
          </a:xfrm>
          <a:prstGeom prst="rect">
            <a:avLst/>
          </a:prstGeom>
          <a:noFill/>
          <a:ln w="9525">
            <a:noFill/>
            <a:miter lim="800000"/>
            <a:headEnd/>
            <a:tailEnd/>
          </a:ln>
        </p:spPr>
        <p:txBody>
          <a:bodyPr wrap="square">
            <a:spAutoFit/>
          </a:bodyPr>
          <a:lstStyle/>
          <a:p>
            <a:pPr>
              <a:buFont typeface="Arial"/>
              <a:buChar char="•"/>
            </a:pPr>
            <a:r>
              <a:rPr lang="en-US" sz="2000" dirty="0" smtClean="0"/>
              <a:t> Tracking of HABs</a:t>
            </a:r>
          </a:p>
          <a:p>
            <a:endParaRPr lang="en-US" sz="2000" dirty="0" smtClean="0"/>
          </a:p>
          <a:p>
            <a:pPr>
              <a:buFont typeface="Arial"/>
              <a:buChar char="•"/>
            </a:pPr>
            <a:r>
              <a:rPr lang="en-US" sz="2000" dirty="0" smtClean="0"/>
              <a:t> Prediction</a:t>
            </a:r>
          </a:p>
          <a:p>
            <a:endParaRPr lang="en-US" sz="2000" dirty="0" smtClean="0"/>
          </a:p>
          <a:p>
            <a:pPr>
              <a:buFont typeface="Arial"/>
              <a:buChar char="•"/>
            </a:pPr>
            <a:r>
              <a:rPr lang="en-US" sz="2000" dirty="0" smtClean="0"/>
              <a:t> Public health implications</a:t>
            </a:r>
          </a:p>
          <a:p>
            <a:endParaRPr lang="en-US" sz="2000" dirty="0" smtClean="0"/>
          </a:p>
          <a:p>
            <a:pPr>
              <a:buFont typeface="Arial"/>
              <a:buChar char="•"/>
            </a:pPr>
            <a:r>
              <a:rPr lang="en-US" sz="2000" dirty="0" smtClean="0"/>
              <a:t> Combines with other data sets for decision-making</a:t>
            </a:r>
          </a:p>
          <a:p>
            <a:pPr>
              <a:buFont typeface="Arial"/>
              <a:buChar char="•"/>
            </a:pP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6"/>
          <p:cNvSpPr txBox="1">
            <a:spLocks noChangeArrowheads="1"/>
          </p:cNvSpPr>
          <p:nvPr/>
        </p:nvSpPr>
        <p:spPr bwMode="auto">
          <a:xfrm>
            <a:off x="228600" y="5562600"/>
            <a:ext cx="5410200" cy="369332"/>
          </a:xfrm>
          <a:prstGeom prst="rect">
            <a:avLst/>
          </a:prstGeom>
          <a:solidFill>
            <a:srgbClr val="FF0000"/>
          </a:solidFill>
          <a:ln w="9525">
            <a:solidFill>
              <a:srgbClr val="FF0000"/>
            </a:solidFill>
            <a:miter lim="800000"/>
            <a:headEnd/>
            <a:tailEnd/>
          </a:ln>
        </p:spPr>
        <p:txBody>
          <a:bodyPr wrap="square">
            <a:spAutoFit/>
          </a:bodyPr>
          <a:lstStyle/>
          <a:p>
            <a:pPr algn="ctr"/>
            <a:r>
              <a:rPr lang="en-US" sz="1800" dirty="0"/>
              <a:t>Automated notification</a:t>
            </a:r>
            <a:r>
              <a:rPr lang="en-US" sz="1800" dirty="0" smtClean="0"/>
              <a:t> when threshold exceeded</a:t>
            </a:r>
            <a:endParaRPr lang="en-US" sz="1800" dirty="0"/>
          </a:p>
        </p:txBody>
      </p:sp>
      <p:grpSp>
        <p:nvGrpSpPr>
          <p:cNvPr id="2" name="Group 10"/>
          <p:cNvGrpSpPr>
            <a:grpSpLocks/>
          </p:cNvGrpSpPr>
          <p:nvPr/>
        </p:nvGrpSpPr>
        <p:grpSpPr bwMode="auto">
          <a:xfrm>
            <a:off x="140153" y="914400"/>
            <a:ext cx="5651047" cy="4419600"/>
            <a:chOff x="838200" y="685801"/>
            <a:chExt cx="6629400" cy="4953000"/>
          </a:xfrm>
        </p:grpSpPr>
        <p:grpSp>
          <p:nvGrpSpPr>
            <p:cNvPr id="3" name="Group 8"/>
            <p:cNvGrpSpPr>
              <a:grpSpLocks/>
            </p:cNvGrpSpPr>
            <p:nvPr/>
          </p:nvGrpSpPr>
          <p:grpSpPr bwMode="auto">
            <a:xfrm>
              <a:off x="838200" y="685801"/>
              <a:ext cx="6629400" cy="4953000"/>
              <a:chOff x="152400" y="381000"/>
              <a:chExt cx="7315200" cy="5413375"/>
            </a:xfrm>
          </p:grpSpPr>
          <p:pic>
            <p:nvPicPr>
              <p:cNvPr id="13326" name="Picture 4"/>
              <p:cNvPicPr>
                <a:picLocks noChangeAspect="1" noChangeArrowheads="1"/>
              </p:cNvPicPr>
              <p:nvPr/>
            </p:nvPicPr>
            <p:blipFill>
              <a:blip r:embed="rId2" cstate="print"/>
              <a:srcRect l="4349" t="22659" r="35648" b="21846"/>
              <a:stretch>
                <a:fillRect/>
              </a:stretch>
            </p:blipFill>
            <p:spPr bwMode="auto">
              <a:xfrm>
                <a:off x="152400" y="381000"/>
                <a:ext cx="7315200" cy="5413375"/>
              </a:xfrm>
              <a:prstGeom prst="rect">
                <a:avLst/>
              </a:prstGeom>
              <a:noFill/>
              <a:ln w="12700">
                <a:solidFill>
                  <a:schemeClr val="tx1"/>
                </a:solidFill>
                <a:miter lim="800000"/>
                <a:headEnd/>
                <a:tailEnd/>
              </a:ln>
            </p:spPr>
          </p:pic>
          <p:sp>
            <p:nvSpPr>
              <p:cNvPr id="13327" name="Rectangle 6"/>
              <p:cNvSpPr>
                <a:spLocks noChangeArrowheads="1"/>
              </p:cNvSpPr>
              <p:nvPr/>
            </p:nvSpPr>
            <p:spPr bwMode="auto">
              <a:xfrm>
                <a:off x="4572000" y="1524000"/>
                <a:ext cx="381000" cy="228600"/>
              </a:xfrm>
              <a:prstGeom prst="rect">
                <a:avLst/>
              </a:prstGeom>
              <a:solidFill>
                <a:schemeClr val="bg1"/>
              </a:solidFill>
              <a:ln w="9525">
                <a:noFill/>
                <a:miter lim="800000"/>
                <a:headEnd/>
                <a:tailEnd/>
              </a:ln>
            </p:spPr>
            <p:txBody>
              <a:bodyPr wrap="none" anchor="ctr"/>
              <a:lstStyle/>
              <a:p>
                <a:endParaRPr lang="en-US" dirty="0"/>
              </a:p>
            </p:txBody>
          </p:sp>
          <p:sp>
            <p:nvSpPr>
              <p:cNvPr id="13328" name="Oval 7"/>
              <p:cNvSpPr>
                <a:spLocks noChangeArrowheads="1"/>
              </p:cNvSpPr>
              <p:nvPr/>
            </p:nvSpPr>
            <p:spPr bwMode="auto">
              <a:xfrm>
                <a:off x="304800" y="2514600"/>
                <a:ext cx="914400" cy="304800"/>
              </a:xfrm>
              <a:prstGeom prst="ellipse">
                <a:avLst/>
              </a:prstGeom>
              <a:noFill/>
              <a:ln w="28575">
                <a:solidFill>
                  <a:srgbClr val="FF0000"/>
                </a:solidFill>
                <a:round/>
                <a:headEnd/>
                <a:tailEnd/>
              </a:ln>
            </p:spPr>
            <p:txBody>
              <a:bodyPr wrap="none" anchor="ctr"/>
              <a:lstStyle/>
              <a:p>
                <a:endParaRPr lang="en-US" dirty="0"/>
              </a:p>
            </p:txBody>
          </p:sp>
          <p:sp>
            <p:nvSpPr>
              <p:cNvPr id="13329" name="Rectangle 9"/>
              <p:cNvSpPr>
                <a:spLocks noChangeArrowheads="1"/>
              </p:cNvSpPr>
              <p:nvPr/>
            </p:nvSpPr>
            <p:spPr bwMode="auto">
              <a:xfrm>
                <a:off x="4648200" y="1143000"/>
                <a:ext cx="381000" cy="228600"/>
              </a:xfrm>
              <a:prstGeom prst="rect">
                <a:avLst/>
              </a:prstGeom>
              <a:solidFill>
                <a:schemeClr val="bg1"/>
              </a:solidFill>
              <a:ln w="9525">
                <a:solidFill>
                  <a:schemeClr val="bg1"/>
                </a:solidFill>
                <a:miter lim="800000"/>
                <a:headEnd/>
                <a:tailEnd/>
              </a:ln>
            </p:spPr>
            <p:txBody>
              <a:bodyPr wrap="none" anchor="ctr"/>
              <a:lstStyle/>
              <a:p>
                <a:endParaRPr lang="en-US" dirty="0"/>
              </a:p>
            </p:txBody>
          </p:sp>
        </p:grpSp>
        <p:pic>
          <p:nvPicPr>
            <p:cNvPr id="13324" name="Picture 5"/>
            <p:cNvPicPr>
              <a:picLocks noChangeAspect="1" noChangeArrowheads="1"/>
            </p:cNvPicPr>
            <p:nvPr/>
          </p:nvPicPr>
          <p:blipFill>
            <a:blip r:embed="rId3" cstate="print"/>
            <a:srcRect b="76466"/>
            <a:stretch>
              <a:fillRect/>
            </a:stretch>
          </p:blipFill>
          <p:spPr bwMode="auto">
            <a:xfrm>
              <a:off x="2286000" y="4114800"/>
              <a:ext cx="5143500" cy="1452563"/>
            </a:xfrm>
            <a:prstGeom prst="rect">
              <a:avLst/>
            </a:prstGeom>
            <a:noFill/>
            <a:ln w="12700">
              <a:solidFill>
                <a:schemeClr val="tx1"/>
              </a:solidFill>
              <a:miter lim="800000"/>
              <a:headEnd/>
              <a:tailEnd/>
            </a:ln>
          </p:spPr>
        </p:pic>
        <p:sp>
          <p:nvSpPr>
            <p:cNvPr id="13325" name="Text Box 8"/>
            <p:cNvSpPr txBox="1">
              <a:spLocks noChangeArrowheads="1"/>
            </p:cNvSpPr>
            <p:nvPr/>
          </p:nvSpPr>
          <p:spPr bwMode="auto">
            <a:xfrm>
              <a:off x="2268477" y="4187060"/>
              <a:ext cx="2364750" cy="369332"/>
            </a:xfrm>
            <a:prstGeom prst="rect">
              <a:avLst/>
            </a:prstGeom>
            <a:noFill/>
            <a:ln w="9525">
              <a:noFill/>
              <a:miter lim="800000"/>
              <a:headEnd/>
              <a:tailEnd/>
            </a:ln>
          </p:spPr>
          <p:txBody>
            <a:bodyPr wrap="none">
              <a:spAutoFit/>
            </a:bodyPr>
            <a:lstStyle/>
            <a:p>
              <a:r>
                <a:rPr lang="en-US" sz="1800" b="1" dirty="0">
                  <a:solidFill>
                    <a:srgbClr val="FF0000"/>
                  </a:solidFill>
                </a:rPr>
                <a:t>3 day wave forecast</a:t>
              </a:r>
            </a:p>
          </p:txBody>
        </p:sp>
      </p:grpSp>
      <p:sp>
        <p:nvSpPr>
          <p:cNvPr id="12" name="Title 11"/>
          <p:cNvSpPr>
            <a:spLocks noGrp="1"/>
          </p:cNvSpPr>
          <p:nvPr>
            <p:ph type="title"/>
          </p:nvPr>
        </p:nvSpPr>
        <p:spPr>
          <a:xfrm>
            <a:off x="76200" y="76200"/>
            <a:ext cx="8991600" cy="609600"/>
          </a:xfrm>
        </p:spPr>
        <p:txBody>
          <a:bodyPr>
            <a:normAutofit fontScale="90000"/>
          </a:bodyPr>
          <a:lstStyle/>
          <a:p>
            <a:pPr>
              <a:defRPr/>
            </a:pPr>
            <a:r>
              <a:rPr lang="en-US" b="1" dirty="0" smtClean="0"/>
              <a:t>Maritime Transportation-</a:t>
            </a:r>
            <a:r>
              <a:rPr lang="en-US" b="1" dirty="0" smtClean="0">
                <a:effectLst>
                  <a:outerShdw blurRad="38100" dist="38100" dir="2700000" algn="tl">
                    <a:srgbClr val="FFFFFF"/>
                  </a:outerShdw>
                </a:effectLst>
              </a:rPr>
              <a:t>San Pedro Channel</a:t>
            </a:r>
            <a:endParaRPr lang="en-US" b="1" dirty="0"/>
          </a:p>
        </p:txBody>
      </p:sp>
      <p:pic>
        <p:nvPicPr>
          <p:cNvPr id="13319" name="Picture 12" descr="Picture3"/>
          <p:cNvPicPr>
            <a:picLocks noChangeAspect="1" noChangeArrowheads="1"/>
          </p:cNvPicPr>
          <p:nvPr/>
        </p:nvPicPr>
        <p:blipFill>
          <a:blip r:embed="rId4" cstate="print"/>
          <a:srcRect/>
          <a:stretch>
            <a:fillRect/>
          </a:stretch>
        </p:blipFill>
        <p:spPr bwMode="auto">
          <a:xfrm>
            <a:off x="6246812" y="1030288"/>
            <a:ext cx="2501900" cy="1905000"/>
          </a:xfrm>
          <a:prstGeom prst="rect">
            <a:avLst/>
          </a:prstGeom>
          <a:noFill/>
          <a:ln w="12700">
            <a:solidFill>
              <a:schemeClr val="tx1"/>
            </a:solidFill>
            <a:miter lim="800000"/>
            <a:headEnd/>
            <a:tailEnd/>
          </a:ln>
        </p:spPr>
      </p:pic>
      <p:sp>
        <p:nvSpPr>
          <p:cNvPr id="13320" name="Text Box 7"/>
          <p:cNvSpPr txBox="1">
            <a:spLocks noChangeArrowheads="1"/>
          </p:cNvSpPr>
          <p:nvPr/>
        </p:nvSpPr>
        <p:spPr bwMode="auto">
          <a:xfrm>
            <a:off x="6201940" y="2916238"/>
            <a:ext cx="2637260" cy="369332"/>
          </a:xfrm>
          <a:prstGeom prst="rect">
            <a:avLst/>
          </a:prstGeom>
          <a:noFill/>
          <a:ln w="9525">
            <a:noFill/>
            <a:miter lim="800000"/>
            <a:headEnd/>
            <a:tailEnd/>
          </a:ln>
        </p:spPr>
        <p:txBody>
          <a:bodyPr wrap="none">
            <a:spAutoFit/>
          </a:bodyPr>
          <a:lstStyle/>
          <a:p>
            <a:pPr algn="ctr"/>
            <a:r>
              <a:rPr lang="en-US" sz="1800" b="1" dirty="0">
                <a:latin typeface="Tahoma" pitchFamily="34" charset="0"/>
              </a:rPr>
              <a:t>CDIP provides waves</a:t>
            </a:r>
          </a:p>
        </p:txBody>
      </p:sp>
      <p:pic>
        <p:nvPicPr>
          <p:cNvPr id="13321" name="Picture 11" descr="Picture1"/>
          <p:cNvPicPr>
            <a:picLocks noChangeAspect="1" noChangeArrowheads="1"/>
          </p:cNvPicPr>
          <p:nvPr/>
        </p:nvPicPr>
        <p:blipFill>
          <a:blip r:embed="rId5" cstate="print"/>
          <a:srcRect/>
          <a:stretch>
            <a:fillRect/>
          </a:stretch>
        </p:blipFill>
        <p:spPr bwMode="auto">
          <a:xfrm>
            <a:off x="6019800" y="3468688"/>
            <a:ext cx="2895600" cy="1900238"/>
          </a:xfrm>
          <a:prstGeom prst="rect">
            <a:avLst/>
          </a:prstGeom>
          <a:noFill/>
          <a:ln w="12700">
            <a:solidFill>
              <a:schemeClr val="tx1"/>
            </a:solidFill>
            <a:miter lim="800000"/>
            <a:headEnd/>
            <a:tailEnd/>
          </a:ln>
        </p:spPr>
      </p:pic>
      <p:sp>
        <p:nvSpPr>
          <p:cNvPr id="13322" name="Text Box 6"/>
          <p:cNvSpPr txBox="1">
            <a:spLocks noChangeArrowheads="1"/>
          </p:cNvSpPr>
          <p:nvPr/>
        </p:nvSpPr>
        <p:spPr bwMode="auto">
          <a:xfrm>
            <a:off x="6248400" y="5449888"/>
            <a:ext cx="2438400" cy="646112"/>
          </a:xfrm>
          <a:prstGeom prst="rect">
            <a:avLst/>
          </a:prstGeom>
          <a:noFill/>
          <a:ln w="9525">
            <a:noFill/>
            <a:miter lim="800000"/>
            <a:headEnd/>
            <a:tailEnd/>
          </a:ln>
        </p:spPr>
        <p:txBody>
          <a:bodyPr>
            <a:spAutoFit/>
          </a:bodyPr>
          <a:lstStyle/>
          <a:p>
            <a:pPr algn="ctr"/>
            <a:r>
              <a:rPr lang="en-US" sz="1800" b="1" dirty="0">
                <a:latin typeface="Tahoma" pitchFamily="34" charset="0"/>
              </a:rPr>
              <a:t>SCCOOS provides </a:t>
            </a:r>
            <a:r>
              <a:rPr lang="en-US" sz="1800" b="1" dirty="0" smtClean="0">
                <a:latin typeface="Tahoma" pitchFamily="34" charset="0"/>
              </a:rPr>
              <a:t>currents </a:t>
            </a:r>
            <a:endParaRPr lang="en-US" sz="1800" b="1" dirty="0">
              <a:latin typeface="Tahoma" pitchFamily="34" charset="0"/>
            </a:endParaRPr>
          </a:p>
        </p:txBody>
      </p:sp>
      <p:pic>
        <p:nvPicPr>
          <p:cNvPr id="16" name="Picture 15" descr="sccoos.jpg"/>
          <p:cNvPicPr>
            <a:picLocks noChangeAspect="1"/>
          </p:cNvPicPr>
          <p:nvPr/>
        </p:nvPicPr>
        <p:blipFill>
          <a:blip r:embed="rId6" cstate="print"/>
          <a:srcRect/>
          <a:stretch>
            <a:fillRect/>
          </a:stretch>
        </p:blipFill>
        <p:spPr bwMode="auto">
          <a:xfrm>
            <a:off x="2590800" y="6248400"/>
            <a:ext cx="551213" cy="539743"/>
          </a:xfrm>
          <a:prstGeom prst="rect">
            <a:avLst/>
          </a:prstGeom>
          <a:noFill/>
          <a:ln w="9525">
            <a:noFill/>
            <a:miter lim="800000"/>
            <a:headEnd/>
            <a:tailEnd/>
          </a:ln>
        </p:spPr>
      </p:pic>
      <p:pic>
        <p:nvPicPr>
          <p:cNvPr id="17" name="Picture 16" descr="sccoos.jpg"/>
          <p:cNvPicPr>
            <a:picLocks noChangeAspect="1"/>
          </p:cNvPicPr>
          <p:nvPr/>
        </p:nvPicPr>
        <p:blipFill>
          <a:blip r:embed="rId6" cstate="print"/>
          <a:srcRect/>
          <a:stretch>
            <a:fillRect/>
          </a:stretch>
        </p:blipFill>
        <p:spPr bwMode="auto">
          <a:xfrm>
            <a:off x="1828800" y="2609827"/>
            <a:ext cx="914400" cy="8953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nished_hut_SE_face.JPG"/>
          <p:cNvPicPr>
            <a:picLocks noChangeAspect="1"/>
          </p:cNvPicPr>
          <p:nvPr/>
        </p:nvPicPr>
        <p:blipFill>
          <a:blip r:embed="rId3" cstate="print"/>
          <a:srcRect l="10390"/>
          <a:stretch>
            <a:fillRect/>
          </a:stretch>
        </p:blipFill>
        <p:spPr>
          <a:xfrm>
            <a:off x="4419600" y="914400"/>
            <a:ext cx="4600490" cy="2883535"/>
          </a:xfrm>
          <a:prstGeom prst="rect">
            <a:avLst/>
          </a:prstGeom>
        </p:spPr>
      </p:pic>
      <p:sp>
        <p:nvSpPr>
          <p:cNvPr id="2" name="Title 1"/>
          <p:cNvSpPr>
            <a:spLocks noGrp="1"/>
          </p:cNvSpPr>
          <p:nvPr>
            <p:ph type="title"/>
          </p:nvPr>
        </p:nvSpPr>
        <p:spPr/>
        <p:txBody>
          <a:bodyPr/>
          <a:lstStyle/>
          <a:p>
            <a:r>
              <a:rPr lang="en-US" sz="3200" b="1" dirty="0" smtClean="0"/>
              <a:t>Arctic Applications</a:t>
            </a:r>
            <a:endParaRPr lang="en-US" sz="3200" b="1" dirty="0"/>
          </a:p>
        </p:txBody>
      </p:sp>
      <p:sp>
        <p:nvSpPr>
          <p:cNvPr id="4" name="Slide Number Placeholder 3"/>
          <p:cNvSpPr>
            <a:spLocks noGrp="1"/>
          </p:cNvSpPr>
          <p:nvPr>
            <p:ph type="sldNum" sz="quarter" idx="12"/>
          </p:nvPr>
        </p:nvSpPr>
        <p:spPr/>
        <p:txBody>
          <a:bodyPr/>
          <a:lstStyle/>
          <a:p>
            <a:pPr>
              <a:defRPr/>
            </a:pPr>
            <a:fld id="{8EDC0030-2FC6-40DC-9EDB-E8B16A2E9C03}" type="slidenum">
              <a:rPr lang="en-US" smtClean="0"/>
              <a:pPr>
                <a:defRPr/>
              </a:pPr>
              <a:t>14</a:t>
            </a:fld>
            <a:endParaRPr lang="en-US" dirty="0"/>
          </a:p>
        </p:txBody>
      </p:sp>
      <p:pic>
        <p:nvPicPr>
          <p:cNvPr id="5" name="Picture 4" descr="TOTL_CHUK_2010_08_22_2300.jpg"/>
          <p:cNvPicPr>
            <a:picLocks noChangeAspect="1"/>
          </p:cNvPicPr>
          <p:nvPr/>
        </p:nvPicPr>
        <p:blipFill>
          <a:blip r:embed="rId4" cstate="print"/>
          <a:stretch>
            <a:fillRect/>
          </a:stretch>
        </p:blipFill>
        <p:spPr>
          <a:xfrm>
            <a:off x="304800" y="2362200"/>
            <a:ext cx="4522448" cy="3633047"/>
          </a:xfrm>
          <a:prstGeom prst="rect">
            <a:avLst/>
          </a:prstGeom>
          <a:ln>
            <a:solidFill>
              <a:schemeClr val="tx1"/>
            </a:solidFill>
          </a:ln>
        </p:spPr>
      </p:pic>
      <p:sp>
        <p:nvSpPr>
          <p:cNvPr id="8" name="Content Placeholder 2"/>
          <p:cNvSpPr txBox="1">
            <a:spLocks/>
          </p:cNvSpPr>
          <p:nvPr/>
        </p:nvSpPr>
        <p:spPr bwMode="auto">
          <a:xfrm>
            <a:off x="381000" y="914400"/>
            <a:ext cx="40386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a:rPr>
              <a:t>Tracking of ocean</a:t>
            </a:r>
            <a:r>
              <a:rPr kumimoji="0" lang="en-US" sz="2000" b="0" i="0" u="none" strike="noStrike" kern="0" cap="none" spc="0" normalizeH="0" noProof="0" dirty="0" smtClean="0">
                <a:ln>
                  <a:noFill/>
                </a:ln>
                <a:solidFill>
                  <a:schemeClr val="tx1"/>
                </a:solidFill>
                <a:effectLst/>
                <a:uLnTx/>
                <a:uFillTx/>
                <a:latin typeface="+mn-lt"/>
                <a:ea typeface="+mn-ea"/>
                <a:cs typeface="ＭＳ Ｐゴシック"/>
              </a:rPr>
              <a:t> dynamics in harsh environments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baseline="0" dirty="0" smtClean="0">
                <a:latin typeface="+mn-lt"/>
                <a:ea typeface="+mn-ea"/>
              </a:rPr>
              <a:t>Surface</a:t>
            </a:r>
            <a:r>
              <a:rPr lang="en-US" sz="2000" kern="0" dirty="0" smtClean="0">
                <a:latin typeface="+mn-lt"/>
                <a:ea typeface="+mn-ea"/>
              </a:rPr>
              <a:t> ice transport</a:t>
            </a:r>
            <a:endPar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a:endParaRPr>
          </a:p>
        </p:txBody>
      </p:sp>
      <p:sp>
        <p:nvSpPr>
          <p:cNvPr id="9" name="Content Placeholder 2"/>
          <p:cNvSpPr txBox="1">
            <a:spLocks/>
          </p:cNvSpPr>
          <p:nvPr/>
        </p:nvSpPr>
        <p:spPr bwMode="auto">
          <a:xfrm>
            <a:off x="4953000" y="4267200"/>
            <a:ext cx="40386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a:rPr>
              <a:t>Ruggedized</a:t>
            </a:r>
            <a:r>
              <a:rPr kumimoji="0" lang="en-US" sz="2000" b="0" i="0" u="none" strike="noStrike" kern="0" cap="none" spc="0" normalizeH="0" noProof="0" dirty="0" smtClean="0">
                <a:ln>
                  <a:noFill/>
                </a:ln>
                <a:solidFill>
                  <a:schemeClr val="tx1"/>
                </a:solidFill>
                <a:effectLst/>
                <a:uLnTx/>
                <a:uFillTx/>
                <a:latin typeface="+mn-lt"/>
                <a:ea typeface="+mn-ea"/>
                <a:cs typeface="ＭＳ Ｐゴシック"/>
              </a:rPr>
              <a:t> power and communications module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baseline="0" dirty="0" smtClean="0">
                <a:latin typeface="+mn-lt"/>
                <a:ea typeface="+mn-ea"/>
              </a:rPr>
              <a:t>Solar and wind power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noProof="0" dirty="0" smtClean="0">
                <a:ln>
                  <a:noFill/>
                </a:ln>
                <a:solidFill>
                  <a:schemeClr val="tx1"/>
                </a:solidFill>
                <a:effectLst/>
                <a:uLnTx/>
                <a:uFillTx/>
                <a:latin typeface="+mn-lt"/>
                <a:ea typeface="+mn-ea"/>
                <a:cs typeface="ＭＳ Ｐゴシック"/>
              </a:rPr>
              <a:t>Mobile platform for rapid deployments</a:t>
            </a:r>
            <a:endPar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dirty="0" smtClean="0"/>
              <a:t>Emerging HFR Applications</a:t>
            </a:r>
            <a:endParaRPr lang="en-US" b="1" dirty="0"/>
          </a:p>
        </p:txBody>
      </p:sp>
      <p:sp>
        <p:nvSpPr>
          <p:cNvPr id="3" name="Content Placeholder 2"/>
          <p:cNvSpPr>
            <a:spLocks noGrp="1"/>
          </p:cNvSpPr>
          <p:nvPr>
            <p:ph idx="1"/>
          </p:nvPr>
        </p:nvSpPr>
        <p:spPr>
          <a:xfrm>
            <a:off x="228600" y="1219200"/>
            <a:ext cx="8686800" cy="4267200"/>
          </a:xfrm>
        </p:spPr>
        <p:txBody>
          <a:bodyPr>
            <a:normAutofit/>
          </a:bodyPr>
          <a:lstStyle/>
          <a:p>
            <a:r>
              <a:rPr lang="en-US" dirty="0" smtClean="0"/>
              <a:t>With relevance to Ecosystem-Based Management (EBM), Coastal and Marine Spatial Planning (CMSP)…</a:t>
            </a:r>
          </a:p>
          <a:p>
            <a:pPr>
              <a:buNone/>
            </a:pPr>
            <a:endParaRPr lang="en-US" sz="2200" dirty="0" smtClean="0"/>
          </a:p>
          <a:p>
            <a:r>
              <a:rPr lang="en-US" sz="2200" dirty="0" smtClean="0"/>
              <a:t>Mesoscale flow features – persistence of large eddies</a:t>
            </a:r>
          </a:p>
          <a:p>
            <a:r>
              <a:rPr lang="en-US" sz="2200" dirty="0" smtClean="0"/>
              <a:t>Inter-annual Variability – changes in alongshore transport</a:t>
            </a:r>
          </a:p>
          <a:p>
            <a:r>
              <a:rPr lang="en-US" sz="2200" dirty="0" smtClean="0"/>
              <a:t>Divergence &amp; Convergence (fronts) – interfaces in the ocean</a:t>
            </a:r>
          </a:p>
          <a:p>
            <a:r>
              <a:rPr lang="en-US" sz="2200" dirty="0" smtClean="0"/>
              <a:t>Upwelling &amp; Phytoplankton – spatial structure of pelagic habitat</a:t>
            </a:r>
          </a:p>
          <a:p>
            <a:r>
              <a:rPr lang="en-US" sz="2200" dirty="0" smtClean="0"/>
              <a:t>Larval Dispersal &amp; MPAs – population connectivity</a:t>
            </a:r>
          </a:p>
          <a:p>
            <a:r>
              <a:rPr lang="en-US" sz="2200" dirty="0" smtClean="0"/>
              <a:t>Juvenile Salmon Survival – early ocean phase (transport &amp; food)</a:t>
            </a:r>
          </a:p>
          <a:p>
            <a:r>
              <a:rPr lang="en-US" sz="2200" dirty="0" smtClean="0"/>
              <a:t>Terrestrial Runoff – subsidies &amp; contaminants</a:t>
            </a:r>
          </a:p>
          <a:p>
            <a:endParaRPr lang="en-US" sz="2200" dirty="0" smtClean="0"/>
          </a:p>
        </p:txBody>
      </p:sp>
      <p:pic>
        <p:nvPicPr>
          <p:cNvPr id="5" name="Picture 5" descr="cencooslogo.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133600" y="6248400"/>
            <a:ext cx="990600" cy="547770"/>
          </a:xfrm>
          <a:prstGeom prst="rect">
            <a:avLst/>
          </a:prstGeom>
          <a:noFill/>
          <a:ln w="9525">
            <a:noFill/>
            <a:miter lim="800000"/>
            <a:headEnd/>
            <a:tailEnd/>
          </a:ln>
        </p:spPr>
      </p:pic>
      <p:pic>
        <p:nvPicPr>
          <p:cNvPr id="6" name="Picture 4" descr="BML_logo_POSTER.gif"/>
          <p:cNvPicPr>
            <a:picLocks noChangeAspect="1"/>
          </p:cNvPicPr>
          <p:nvPr/>
        </p:nvPicPr>
        <p:blipFill>
          <a:blip r:embed="rId4" cstate="print">
            <a:clrChange>
              <a:clrFrom>
                <a:srgbClr val="F2F9FE"/>
              </a:clrFrom>
              <a:clrTo>
                <a:srgbClr val="F2F9FE">
                  <a:alpha val="0"/>
                </a:srgbClr>
              </a:clrTo>
            </a:clrChange>
          </a:blip>
          <a:srcRect/>
          <a:stretch>
            <a:fillRect/>
          </a:stretch>
        </p:blipFill>
        <p:spPr bwMode="auto">
          <a:xfrm>
            <a:off x="3200400" y="6275794"/>
            <a:ext cx="1752600" cy="506006"/>
          </a:xfrm>
          <a:prstGeom prst="rect">
            <a:avLst/>
          </a:prstGeom>
          <a:noFill/>
          <a:ln w="9525">
            <a:noFill/>
            <a:miter lim="800000"/>
            <a:headEnd/>
            <a:tailEnd/>
          </a:ln>
        </p:spPr>
      </p:pic>
      <p:pic>
        <p:nvPicPr>
          <p:cNvPr id="7" name="Picture 6" descr="sccoos.jpg"/>
          <p:cNvPicPr>
            <a:picLocks noChangeAspect="1"/>
          </p:cNvPicPr>
          <p:nvPr/>
        </p:nvPicPr>
        <p:blipFill>
          <a:blip r:embed="rId5" cstate="print"/>
          <a:srcRect/>
          <a:stretch>
            <a:fillRect/>
          </a:stretch>
        </p:blipFill>
        <p:spPr bwMode="auto">
          <a:xfrm>
            <a:off x="5094064" y="6248400"/>
            <a:ext cx="544736" cy="533400"/>
          </a:xfrm>
          <a:prstGeom prst="rect">
            <a:avLst/>
          </a:prstGeom>
          <a:noFill/>
          <a:ln w="9525">
            <a:noFill/>
            <a:miter lim="800000"/>
            <a:headEnd/>
            <a:tailEnd/>
          </a:ln>
        </p:spPr>
      </p:pic>
      <p:sp>
        <p:nvSpPr>
          <p:cNvPr id="8" name="Rectangle 7"/>
          <p:cNvSpPr/>
          <p:nvPr/>
        </p:nvSpPr>
        <p:spPr>
          <a:xfrm>
            <a:off x="6248400" y="5715000"/>
            <a:ext cx="2743200" cy="393954"/>
          </a:xfrm>
          <a:prstGeom prst="rect">
            <a:avLst/>
          </a:prstGeom>
        </p:spPr>
        <p:txBody>
          <a:bodyPr wrap="square">
            <a:spAutoFit/>
          </a:bodyPr>
          <a:lstStyle/>
          <a:p>
            <a:pPr eaLnBrk="1" hangingPunct="1">
              <a:lnSpc>
                <a:spcPct val="80000"/>
              </a:lnSpc>
            </a:pPr>
            <a:r>
              <a:rPr lang="en-US" sz="1200" dirty="0" smtClean="0">
                <a:solidFill>
                  <a:srgbClr val="000000"/>
                </a:solidFill>
                <a:effectLst>
                  <a:outerShdw blurRad="38100" dist="38100" dir="2700000" algn="tl">
                    <a:srgbClr val="C0C0C0"/>
                  </a:outerShdw>
                </a:effectLst>
              </a:rPr>
              <a:t>John Largier</a:t>
            </a:r>
          </a:p>
          <a:p>
            <a:pPr eaLnBrk="1" hangingPunct="1">
              <a:lnSpc>
                <a:spcPct val="80000"/>
              </a:lnSpc>
            </a:pPr>
            <a:r>
              <a:rPr lang="en-US" sz="1200" i="1" dirty="0" smtClean="0">
                <a:solidFill>
                  <a:srgbClr val="000000"/>
                </a:solidFill>
                <a:effectLst>
                  <a:outerShdw blurRad="38100" dist="38100" dir="2700000" algn="tl">
                    <a:srgbClr val="C0C0C0"/>
                  </a:outerShdw>
                </a:effectLst>
              </a:rPr>
              <a:t>Bodega Marine Laboratory, UC Davis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Monitoring Mesoscale Flow Features</a:t>
            </a:r>
          </a:p>
        </p:txBody>
      </p:sp>
      <p:sp>
        <p:nvSpPr>
          <p:cNvPr id="3" name="Content Placeholder 2"/>
          <p:cNvSpPr>
            <a:spLocks noGrp="1"/>
          </p:cNvSpPr>
          <p:nvPr>
            <p:ph idx="1"/>
          </p:nvPr>
        </p:nvSpPr>
        <p:spPr>
          <a:xfrm>
            <a:off x="381000" y="914400"/>
            <a:ext cx="4419600" cy="1447800"/>
          </a:xfrm>
        </p:spPr>
        <p:txBody>
          <a:bodyPr vert="horz"/>
          <a:lstStyle/>
          <a:p>
            <a:r>
              <a:rPr lang="en-US" sz="2000" dirty="0" smtClean="0"/>
              <a:t>Can now map, quantify and track features like eddies and jets</a:t>
            </a:r>
          </a:p>
          <a:p>
            <a:r>
              <a:rPr lang="en-US" sz="2000" dirty="0" smtClean="0"/>
              <a:t>Implications for a range of practical and research activities</a:t>
            </a:r>
          </a:p>
          <a:p>
            <a:r>
              <a:rPr lang="en-US" sz="2000" dirty="0" smtClean="0"/>
              <a:t>Map biological aggregation zones </a:t>
            </a:r>
          </a:p>
        </p:txBody>
      </p:sp>
      <p:pic>
        <p:nvPicPr>
          <p:cNvPr id="18437" name="Picture 7" descr="LargeMap_noboxes"/>
          <p:cNvPicPr>
            <a:picLocks noChangeAspect="1" noChangeArrowheads="1"/>
          </p:cNvPicPr>
          <p:nvPr/>
        </p:nvPicPr>
        <p:blipFill>
          <a:blip r:embed="rId2" cstate="print"/>
          <a:srcRect l="28149"/>
          <a:stretch>
            <a:fillRect/>
          </a:stretch>
        </p:blipFill>
        <p:spPr bwMode="auto">
          <a:xfrm>
            <a:off x="1362042" y="2777358"/>
            <a:ext cx="2600358" cy="3242442"/>
          </a:xfrm>
          <a:prstGeom prst="rect">
            <a:avLst/>
          </a:prstGeom>
          <a:noFill/>
          <a:ln w="9525">
            <a:solidFill>
              <a:schemeClr val="tx1"/>
            </a:solidFill>
            <a:miter lim="800000"/>
            <a:headEnd/>
            <a:tailEnd/>
          </a:ln>
        </p:spPr>
      </p:pic>
      <p:grpSp>
        <p:nvGrpSpPr>
          <p:cNvPr id="8" name="Group 7"/>
          <p:cNvGrpSpPr/>
          <p:nvPr/>
        </p:nvGrpSpPr>
        <p:grpSpPr>
          <a:xfrm>
            <a:off x="4799012" y="990600"/>
            <a:ext cx="4155216" cy="5005387"/>
            <a:chOff x="4584700" y="1455738"/>
            <a:chExt cx="4344988" cy="5233987"/>
          </a:xfrm>
        </p:grpSpPr>
        <p:pic>
          <p:nvPicPr>
            <p:cNvPr id="7" name="Picture 1" descr="New Image.JPG"/>
            <p:cNvPicPr>
              <a:picLocks noChangeAspect="1"/>
            </p:cNvPicPr>
            <p:nvPr/>
          </p:nvPicPr>
          <p:blipFill>
            <a:blip r:embed="rId3" cstate="print"/>
            <a:srcRect/>
            <a:stretch>
              <a:fillRect/>
            </a:stretch>
          </p:blipFill>
          <p:spPr bwMode="auto">
            <a:xfrm>
              <a:off x="4584700" y="1455738"/>
              <a:ext cx="4344988" cy="5233987"/>
            </a:xfrm>
            <a:prstGeom prst="rect">
              <a:avLst/>
            </a:prstGeom>
            <a:noFill/>
            <a:ln w="9525">
              <a:noFill/>
              <a:miter lim="800000"/>
              <a:headEnd/>
              <a:tailEnd/>
            </a:ln>
            <a:effectLst>
              <a:outerShdw dist="38100" dir="2700000" rotWithShape="0">
                <a:srgbClr val="808080">
                  <a:alpha val="42999"/>
                </a:srgbClr>
              </a:outerShdw>
            </a:effectLst>
          </p:spPr>
        </p:pic>
        <p:sp>
          <p:nvSpPr>
            <p:cNvPr id="6" name="Rectangle 5"/>
            <p:cNvSpPr/>
            <p:nvPr/>
          </p:nvSpPr>
          <p:spPr>
            <a:xfrm>
              <a:off x="6858000" y="5791200"/>
              <a:ext cx="1785938" cy="553998"/>
            </a:xfrm>
            <a:prstGeom prst="rect">
              <a:avLst/>
            </a:prstGeom>
            <a:solidFill>
              <a:schemeClr val="bg1"/>
            </a:solidFill>
          </p:spPr>
          <p:txBody>
            <a:bodyPr wrap="square">
              <a:spAutoFit/>
            </a:bodyPr>
            <a:lstStyle/>
            <a:p>
              <a:pPr algn="r"/>
              <a:r>
                <a:rPr lang="en-US" sz="1000" i="1" dirty="0">
                  <a:effectLst>
                    <a:outerShdw blurRad="38100" dist="38100" dir="2700000" algn="tl">
                      <a:srgbClr val="C0C0C0"/>
                    </a:outerShdw>
                  </a:effectLst>
                </a:rPr>
                <a:t>“Mendocino Eddy”</a:t>
              </a:r>
              <a:endParaRPr lang="en-US" sz="1000" i="1" dirty="0"/>
            </a:p>
            <a:p>
              <a:pPr algn="r"/>
              <a:r>
                <a:rPr lang="en-US" sz="1000" dirty="0"/>
                <a:t>HFR circulation with SST</a:t>
              </a:r>
            </a:p>
            <a:p>
              <a:pPr algn="r"/>
              <a:r>
                <a:rPr lang="en-US" sz="1000" dirty="0"/>
                <a:t>Halle et al 2010 (in review)</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b="1" dirty="0" smtClean="0"/>
              <a:t>Upwelling and Phytoplankton</a:t>
            </a:r>
            <a:endParaRPr lang="en-US" dirty="0" smtClean="0">
              <a:ea typeface="ＭＳ Ｐゴシック" pitchFamily="-111" charset="-128"/>
            </a:endParaRPr>
          </a:p>
        </p:txBody>
      </p:sp>
      <p:sp>
        <p:nvSpPr>
          <p:cNvPr id="3" name="Content Placeholder 2"/>
          <p:cNvSpPr>
            <a:spLocks noGrp="1"/>
          </p:cNvSpPr>
          <p:nvPr>
            <p:ph idx="1"/>
          </p:nvPr>
        </p:nvSpPr>
        <p:spPr>
          <a:xfrm>
            <a:off x="442913" y="1066800"/>
            <a:ext cx="3094037" cy="4724400"/>
          </a:xfrm>
        </p:spPr>
        <p:txBody>
          <a:bodyPr>
            <a:normAutofit lnSpcReduction="10000"/>
          </a:bodyPr>
          <a:lstStyle/>
          <a:p>
            <a:pPr eaLnBrk="1" hangingPunct="1">
              <a:buFont typeface="Arial" pitchFamily="34" charset="0"/>
              <a:buNone/>
            </a:pPr>
            <a:r>
              <a:rPr lang="en-US" sz="2200" dirty="0" smtClean="0">
                <a:solidFill>
                  <a:srgbClr val="000000"/>
                </a:solidFill>
                <a:ea typeface="ＭＳ Ｐゴシック" pitchFamily="-111" charset="-128"/>
              </a:rPr>
              <a:t>Space and time pattern in flows, temperature and phytoplankton concentration.</a:t>
            </a:r>
          </a:p>
          <a:p>
            <a:pPr eaLnBrk="1" hangingPunct="1">
              <a:buFont typeface="Arial" pitchFamily="34" charset="0"/>
              <a:buNone/>
            </a:pPr>
            <a:endParaRPr lang="en-US" sz="2200" dirty="0" smtClean="0">
              <a:solidFill>
                <a:srgbClr val="000000"/>
              </a:solidFill>
              <a:ea typeface="ＭＳ Ｐゴシック" pitchFamily="-111" charset="-128"/>
            </a:endParaRPr>
          </a:p>
          <a:p>
            <a:pPr eaLnBrk="1" hangingPunct="1">
              <a:buFont typeface="Arial" pitchFamily="34" charset="0"/>
              <a:buNone/>
            </a:pPr>
            <a:r>
              <a:rPr lang="en-US" sz="2200" dirty="0" smtClean="0">
                <a:solidFill>
                  <a:srgbClr val="000000"/>
                </a:solidFill>
                <a:effectLst>
                  <a:outerShdw blurRad="38100" dist="38100" dir="2700000" algn="tl">
                    <a:srgbClr val="C0C0C0"/>
                  </a:outerShdw>
                </a:effectLst>
                <a:ea typeface="ＭＳ Ｐゴシック" pitchFamily="-111" charset="-128"/>
              </a:rPr>
              <a:t>Upwelling </a:t>
            </a:r>
            <a:r>
              <a:rPr lang="en-US" sz="2200" dirty="0" smtClean="0">
                <a:solidFill>
                  <a:srgbClr val="000000"/>
                </a:solidFill>
                <a:ea typeface="ＭＳ Ｐゴシック" pitchFamily="-111" charset="-128"/>
              </a:rPr>
              <a:t>– southward flow of cold nutrient-rich waters.</a:t>
            </a:r>
          </a:p>
          <a:p>
            <a:pPr eaLnBrk="1" hangingPunct="1">
              <a:buFont typeface="Arial" pitchFamily="34" charset="0"/>
              <a:buNone/>
            </a:pPr>
            <a:endParaRPr lang="en-US" sz="2200" dirty="0" smtClean="0">
              <a:solidFill>
                <a:srgbClr val="000000"/>
              </a:solidFill>
              <a:ea typeface="ＭＳ Ｐゴシック" pitchFamily="-111" charset="-128"/>
            </a:endParaRPr>
          </a:p>
          <a:p>
            <a:pPr eaLnBrk="1" hangingPunct="1">
              <a:buFont typeface="Arial" pitchFamily="34" charset="0"/>
              <a:buNone/>
            </a:pPr>
            <a:r>
              <a:rPr lang="en-US" sz="2200" dirty="0" smtClean="0">
                <a:solidFill>
                  <a:srgbClr val="000000"/>
                </a:solidFill>
                <a:effectLst>
                  <a:outerShdw blurRad="38100" dist="38100" dir="2700000" algn="tl">
                    <a:srgbClr val="C0C0C0"/>
                  </a:outerShdw>
                </a:effectLst>
                <a:ea typeface="ＭＳ Ｐゴシック" pitchFamily="-111" charset="-128"/>
              </a:rPr>
              <a:t>Relaxation </a:t>
            </a:r>
            <a:r>
              <a:rPr lang="en-US" sz="2200" dirty="0" smtClean="0">
                <a:solidFill>
                  <a:srgbClr val="000000"/>
                </a:solidFill>
                <a:ea typeface="ＭＳ Ｐゴシック" pitchFamily="-111" charset="-128"/>
              </a:rPr>
              <a:t>– northward flow of warmer, plankton-rich waters from south.</a:t>
            </a:r>
          </a:p>
        </p:txBody>
      </p:sp>
      <p:graphicFrame>
        <p:nvGraphicFramePr>
          <p:cNvPr id="24578" name="Object 2"/>
          <p:cNvGraphicFramePr>
            <a:graphicFrameLocks noChangeAspect="1"/>
          </p:cNvGraphicFramePr>
          <p:nvPr/>
        </p:nvGraphicFramePr>
        <p:xfrm>
          <a:off x="3581400" y="914400"/>
          <a:ext cx="5451475" cy="5253038"/>
        </p:xfrm>
        <a:graphic>
          <a:graphicData uri="http://schemas.openxmlformats.org/presentationml/2006/ole">
            <p:oleObj spid="_x0000_s95234" name="Document" r:id="rId3" imgW="19357502" imgH="15013496" progId="Word.Document.12">
              <p:link updateAutomatic="1"/>
            </p:oleObj>
          </a:graphicData>
        </a:graphic>
      </p:graphicFrame>
      <p:sp>
        <p:nvSpPr>
          <p:cNvPr id="24583" name="Rectangle 7"/>
          <p:cNvSpPr>
            <a:spLocks noChangeArrowheads="1"/>
          </p:cNvSpPr>
          <p:nvPr/>
        </p:nvSpPr>
        <p:spPr bwMode="auto">
          <a:xfrm>
            <a:off x="76200" y="5867400"/>
            <a:ext cx="2230311" cy="307777"/>
          </a:xfrm>
          <a:prstGeom prst="rect">
            <a:avLst/>
          </a:prstGeom>
          <a:noFill/>
          <a:ln w="9525">
            <a:noFill/>
            <a:miter lim="800000"/>
            <a:headEnd/>
            <a:tailEnd/>
          </a:ln>
        </p:spPr>
        <p:txBody>
          <a:bodyPr wrap="none">
            <a:spAutoFit/>
          </a:bodyPr>
          <a:lstStyle/>
          <a:p>
            <a:pPr algn="r"/>
            <a:r>
              <a:rPr lang="en-US" sz="1400" dirty="0">
                <a:solidFill>
                  <a:srgbClr val="000000"/>
                </a:solidFill>
              </a:rPr>
              <a:t>Largier </a:t>
            </a:r>
            <a:r>
              <a:rPr lang="en-US" sz="1400" i="1" dirty="0">
                <a:solidFill>
                  <a:srgbClr val="000000"/>
                </a:solidFill>
              </a:rPr>
              <a:t>et </a:t>
            </a:r>
            <a:r>
              <a:rPr lang="en-US" sz="1400" i="1" dirty="0" smtClean="0">
                <a:solidFill>
                  <a:srgbClr val="000000"/>
                </a:solidFill>
              </a:rPr>
              <a:t>al</a:t>
            </a:r>
            <a:r>
              <a:rPr lang="en-US" sz="1400" dirty="0" smtClean="0">
                <a:solidFill>
                  <a:srgbClr val="000000"/>
                </a:solidFill>
              </a:rPr>
              <a:t>., </a:t>
            </a:r>
            <a:r>
              <a:rPr lang="en-US" sz="1400" dirty="0">
                <a:solidFill>
                  <a:srgbClr val="000000"/>
                </a:solidFill>
              </a:rPr>
              <a:t>2006 (DSR)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57200" y="3048000"/>
            <a:ext cx="3810000" cy="3124200"/>
            <a:chOff x="-304800" y="1752600"/>
            <a:chExt cx="3810000" cy="3124200"/>
          </a:xfrm>
        </p:grpSpPr>
        <p:pic>
          <p:nvPicPr>
            <p:cNvPr id="4108" name="Picture 3"/>
            <p:cNvPicPr>
              <a:picLocks noChangeAspect="1" noChangeArrowheads="1"/>
            </p:cNvPicPr>
            <p:nvPr/>
          </p:nvPicPr>
          <p:blipFill>
            <a:blip r:embed="rId3" cstate="print"/>
            <a:srcRect/>
            <a:stretch>
              <a:fillRect/>
            </a:stretch>
          </p:blipFill>
          <p:spPr bwMode="auto">
            <a:xfrm>
              <a:off x="2168525" y="3775075"/>
              <a:ext cx="879475" cy="631825"/>
            </a:xfrm>
            <a:prstGeom prst="rect">
              <a:avLst/>
            </a:prstGeom>
            <a:noFill/>
            <a:ln w="9525">
              <a:noFill/>
              <a:miter lim="800000"/>
              <a:headEnd/>
              <a:tailEnd/>
            </a:ln>
          </p:spPr>
        </p:pic>
        <p:pic>
          <p:nvPicPr>
            <p:cNvPr id="4109" name="Picture 4"/>
            <p:cNvPicPr>
              <a:picLocks noChangeAspect="1" noChangeArrowheads="1"/>
            </p:cNvPicPr>
            <p:nvPr/>
          </p:nvPicPr>
          <p:blipFill>
            <a:blip r:embed="rId4" cstate="print"/>
            <a:srcRect/>
            <a:stretch>
              <a:fillRect/>
            </a:stretch>
          </p:blipFill>
          <p:spPr bwMode="auto">
            <a:xfrm>
              <a:off x="1600200" y="2971800"/>
              <a:ext cx="1447800" cy="785813"/>
            </a:xfrm>
            <a:prstGeom prst="rect">
              <a:avLst/>
            </a:prstGeom>
            <a:noFill/>
            <a:ln w="9525">
              <a:noFill/>
              <a:miter lim="800000"/>
              <a:headEnd/>
              <a:tailEnd/>
            </a:ln>
          </p:spPr>
        </p:pic>
        <p:pic>
          <p:nvPicPr>
            <p:cNvPr id="4111" name="Picture 6" descr="eggdensitiesgam2_sf"/>
            <p:cNvPicPr>
              <a:picLocks noChangeAspect="1" noChangeArrowheads="1"/>
            </p:cNvPicPr>
            <p:nvPr/>
          </p:nvPicPr>
          <p:blipFill>
            <a:blip r:embed="rId5" cstate="print"/>
            <a:srcRect l="3846" t="11539" b="9615"/>
            <a:stretch>
              <a:fillRect/>
            </a:stretch>
          </p:blipFill>
          <p:spPr bwMode="auto">
            <a:xfrm>
              <a:off x="-304800" y="1752600"/>
              <a:ext cx="3810000" cy="3124200"/>
            </a:xfrm>
            <a:prstGeom prst="rect">
              <a:avLst/>
            </a:prstGeom>
            <a:noFill/>
            <a:ln w="9525">
              <a:noFill/>
              <a:miter lim="800000"/>
              <a:headEnd/>
              <a:tailEnd/>
            </a:ln>
          </p:spPr>
        </p:pic>
      </p:grpSp>
      <p:pic>
        <p:nvPicPr>
          <p:cNvPr id="4100" name="Picture 8"/>
          <p:cNvPicPr>
            <a:picLocks noChangeAspect="1" noChangeArrowheads="1"/>
          </p:cNvPicPr>
          <p:nvPr/>
        </p:nvPicPr>
        <p:blipFill>
          <a:blip r:embed="rId6" cstate="print"/>
          <a:srcRect l="2610" r="7529"/>
          <a:stretch>
            <a:fillRect/>
          </a:stretch>
        </p:blipFill>
        <p:spPr bwMode="auto">
          <a:xfrm>
            <a:off x="4724400" y="990600"/>
            <a:ext cx="4267200" cy="4968875"/>
          </a:xfrm>
          <a:prstGeom prst="rect">
            <a:avLst/>
          </a:prstGeom>
          <a:noFill/>
          <a:ln w="9525">
            <a:noFill/>
            <a:miter lim="800000"/>
            <a:headEnd/>
            <a:tailEnd/>
          </a:ln>
        </p:spPr>
      </p:pic>
      <p:sp>
        <p:nvSpPr>
          <p:cNvPr id="4101" name="Text Box 9"/>
          <p:cNvSpPr txBox="1">
            <a:spLocks noChangeArrowheads="1"/>
          </p:cNvSpPr>
          <p:nvPr/>
        </p:nvSpPr>
        <p:spPr bwMode="auto">
          <a:xfrm>
            <a:off x="5486400" y="762000"/>
            <a:ext cx="928459" cy="400110"/>
          </a:xfrm>
          <a:prstGeom prst="rect">
            <a:avLst/>
          </a:prstGeom>
          <a:noFill/>
          <a:ln w="9525">
            <a:noFill/>
            <a:miter lim="800000"/>
            <a:headEnd/>
            <a:tailEnd/>
          </a:ln>
        </p:spPr>
        <p:txBody>
          <a:bodyPr wrap="none">
            <a:spAutoFit/>
          </a:bodyPr>
          <a:lstStyle/>
          <a:p>
            <a:pPr algn="ctr"/>
            <a:r>
              <a:rPr lang="en-US" sz="2000" dirty="0">
                <a:solidFill>
                  <a:srgbClr val="000099"/>
                </a:solidFill>
                <a:latin typeface="+mn-lt"/>
              </a:rPr>
              <a:t>Winter</a:t>
            </a:r>
          </a:p>
        </p:txBody>
      </p:sp>
      <p:sp>
        <p:nvSpPr>
          <p:cNvPr id="4102" name="Text Box 10"/>
          <p:cNvSpPr txBox="1">
            <a:spLocks noChangeArrowheads="1"/>
          </p:cNvSpPr>
          <p:nvPr/>
        </p:nvSpPr>
        <p:spPr bwMode="auto">
          <a:xfrm>
            <a:off x="7559258" y="742890"/>
            <a:ext cx="926055" cy="400110"/>
          </a:xfrm>
          <a:prstGeom prst="rect">
            <a:avLst/>
          </a:prstGeom>
          <a:noFill/>
          <a:ln w="9525">
            <a:noFill/>
            <a:miter lim="800000"/>
            <a:headEnd/>
            <a:tailEnd/>
          </a:ln>
        </p:spPr>
        <p:txBody>
          <a:bodyPr wrap="none">
            <a:spAutoFit/>
          </a:bodyPr>
          <a:lstStyle/>
          <a:p>
            <a:pPr algn="ctr"/>
            <a:r>
              <a:rPr lang="en-US" sz="2000" dirty="0">
                <a:solidFill>
                  <a:srgbClr val="000099"/>
                </a:solidFill>
                <a:latin typeface="+mn-lt"/>
              </a:rPr>
              <a:t>Spring</a:t>
            </a:r>
          </a:p>
        </p:txBody>
      </p:sp>
      <p:sp>
        <p:nvSpPr>
          <p:cNvPr id="4103" name="Text Box 11"/>
          <p:cNvSpPr txBox="1">
            <a:spLocks noChangeArrowheads="1"/>
          </p:cNvSpPr>
          <p:nvPr/>
        </p:nvSpPr>
        <p:spPr bwMode="auto">
          <a:xfrm>
            <a:off x="5334000" y="3276600"/>
            <a:ext cx="1081396" cy="400110"/>
          </a:xfrm>
          <a:prstGeom prst="rect">
            <a:avLst/>
          </a:prstGeom>
          <a:noFill/>
          <a:ln w="9525">
            <a:noFill/>
            <a:miter lim="800000"/>
            <a:headEnd/>
            <a:tailEnd/>
          </a:ln>
        </p:spPr>
        <p:txBody>
          <a:bodyPr wrap="none">
            <a:spAutoFit/>
          </a:bodyPr>
          <a:lstStyle/>
          <a:p>
            <a:r>
              <a:rPr lang="en-US" sz="2000" dirty="0">
                <a:solidFill>
                  <a:srgbClr val="000099"/>
                </a:solidFill>
                <a:latin typeface="+mn-lt"/>
              </a:rPr>
              <a:t>Autumn</a:t>
            </a:r>
          </a:p>
        </p:txBody>
      </p:sp>
      <p:sp>
        <p:nvSpPr>
          <p:cNvPr id="4104" name="Text Box 12"/>
          <p:cNvSpPr txBox="1">
            <a:spLocks noChangeArrowheads="1"/>
          </p:cNvSpPr>
          <p:nvPr/>
        </p:nvSpPr>
        <p:spPr bwMode="auto">
          <a:xfrm>
            <a:off x="7467600" y="3276600"/>
            <a:ext cx="1159292" cy="400110"/>
          </a:xfrm>
          <a:prstGeom prst="rect">
            <a:avLst/>
          </a:prstGeom>
          <a:noFill/>
          <a:ln w="9525">
            <a:noFill/>
            <a:miter lim="800000"/>
            <a:headEnd/>
            <a:tailEnd/>
          </a:ln>
        </p:spPr>
        <p:txBody>
          <a:bodyPr wrap="none">
            <a:spAutoFit/>
          </a:bodyPr>
          <a:lstStyle/>
          <a:p>
            <a:pPr algn="ctr"/>
            <a:r>
              <a:rPr lang="en-US" sz="2000" dirty="0">
                <a:solidFill>
                  <a:srgbClr val="000099"/>
                </a:solidFill>
                <a:latin typeface="+mn-lt"/>
              </a:rPr>
              <a:t>Summer</a:t>
            </a:r>
          </a:p>
        </p:txBody>
      </p:sp>
      <p:sp>
        <p:nvSpPr>
          <p:cNvPr id="4105" name="Text Box 13"/>
          <p:cNvSpPr txBox="1">
            <a:spLocks noChangeArrowheads="1"/>
          </p:cNvSpPr>
          <p:nvPr/>
        </p:nvSpPr>
        <p:spPr bwMode="auto">
          <a:xfrm>
            <a:off x="5943600" y="5867400"/>
            <a:ext cx="2020968" cy="307777"/>
          </a:xfrm>
          <a:prstGeom prst="rect">
            <a:avLst/>
          </a:prstGeom>
          <a:noFill/>
          <a:ln w="9525">
            <a:noFill/>
            <a:miter lim="800000"/>
            <a:headEnd/>
            <a:tailEnd/>
          </a:ln>
        </p:spPr>
        <p:txBody>
          <a:bodyPr wrap="none">
            <a:spAutoFit/>
          </a:bodyPr>
          <a:lstStyle/>
          <a:p>
            <a:pPr algn="ctr"/>
            <a:r>
              <a:rPr lang="en-US" sz="1400" dirty="0">
                <a:latin typeface="+mn-lt"/>
              </a:rPr>
              <a:t>Gong </a:t>
            </a:r>
            <a:r>
              <a:rPr lang="en-US" sz="1400" i="1" dirty="0">
                <a:latin typeface="+mn-lt"/>
              </a:rPr>
              <a:t>et al.</a:t>
            </a:r>
            <a:r>
              <a:rPr lang="en-US" sz="1400" dirty="0">
                <a:latin typeface="+mn-lt"/>
              </a:rPr>
              <a:t>, 2009. JGR</a:t>
            </a:r>
          </a:p>
        </p:txBody>
      </p:sp>
      <p:sp>
        <p:nvSpPr>
          <p:cNvPr id="17" name="Content Placeholder 2"/>
          <p:cNvSpPr>
            <a:spLocks noGrp="1"/>
          </p:cNvSpPr>
          <p:nvPr>
            <p:ph idx="1"/>
          </p:nvPr>
        </p:nvSpPr>
        <p:spPr>
          <a:xfrm>
            <a:off x="381000" y="990600"/>
            <a:ext cx="4267200" cy="1676400"/>
          </a:xfrm>
        </p:spPr>
        <p:txBody>
          <a:bodyPr vert="horz"/>
          <a:lstStyle/>
          <a:p>
            <a:pPr>
              <a:spcAft>
                <a:spcPts val="600"/>
              </a:spcAft>
            </a:pPr>
            <a:r>
              <a:rPr lang="en-US" sz="2000" dirty="0" smtClean="0"/>
              <a:t>Probability of egg occurrence</a:t>
            </a:r>
          </a:p>
          <a:p>
            <a:pPr>
              <a:spcAft>
                <a:spcPts val="600"/>
              </a:spcAft>
            </a:pPr>
            <a:r>
              <a:rPr lang="en-US" sz="2000" dirty="0" smtClean="0"/>
              <a:t>Use HFR for particle trajectories</a:t>
            </a:r>
          </a:p>
          <a:p>
            <a:pPr>
              <a:spcAft>
                <a:spcPts val="600"/>
              </a:spcAft>
            </a:pPr>
            <a:r>
              <a:rPr lang="en-US" sz="2000" dirty="0" smtClean="0"/>
              <a:t>Larval dispersal and MPAs</a:t>
            </a:r>
          </a:p>
          <a:p>
            <a:pPr>
              <a:spcAft>
                <a:spcPts val="600"/>
              </a:spcAft>
            </a:pPr>
            <a:r>
              <a:rPr lang="en-US" sz="2000" dirty="0" smtClean="0"/>
              <a:t>Similar uses for spawning and migration studies </a:t>
            </a:r>
          </a:p>
        </p:txBody>
      </p:sp>
      <p:sp>
        <p:nvSpPr>
          <p:cNvPr id="18" name="Title 8"/>
          <p:cNvSpPr>
            <a:spLocks noGrp="1"/>
          </p:cNvSpPr>
          <p:nvPr>
            <p:ph type="title"/>
          </p:nvPr>
        </p:nvSpPr>
        <p:spPr>
          <a:xfrm>
            <a:off x="685800" y="76200"/>
            <a:ext cx="7772400" cy="609600"/>
          </a:xfrm>
        </p:spPr>
        <p:txBody>
          <a:bodyPr/>
          <a:lstStyle/>
          <a:p>
            <a:r>
              <a:rPr lang="en-US" b="1" dirty="0" smtClean="0"/>
              <a:t>Biological Monitoring and Prediction</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3" cstate="print"/>
          <a:srcRect/>
          <a:stretch>
            <a:fillRect/>
          </a:stretch>
        </p:blipFill>
        <p:spPr bwMode="auto">
          <a:xfrm>
            <a:off x="3200400" y="3657600"/>
            <a:ext cx="2438400" cy="2103120"/>
          </a:xfrm>
          <a:prstGeom prst="rect">
            <a:avLst/>
          </a:prstGeom>
          <a:noFill/>
          <a:ln w="9525">
            <a:solidFill>
              <a:schemeClr val="tx1"/>
            </a:solidFill>
            <a:miter lim="800000"/>
            <a:headEnd/>
            <a:tailEnd/>
          </a:ln>
        </p:spPr>
      </p:pic>
      <p:pic>
        <p:nvPicPr>
          <p:cNvPr id="5124" name="Picture 3"/>
          <p:cNvPicPr>
            <a:picLocks noChangeAspect="1" noChangeArrowheads="1"/>
          </p:cNvPicPr>
          <p:nvPr/>
        </p:nvPicPr>
        <p:blipFill>
          <a:blip r:embed="rId4" cstate="print"/>
          <a:srcRect/>
          <a:stretch>
            <a:fillRect/>
          </a:stretch>
        </p:blipFill>
        <p:spPr bwMode="auto">
          <a:xfrm>
            <a:off x="5943600" y="3657600"/>
            <a:ext cx="3048000" cy="2109788"/>
          </a:xfrm>
          <a:prstGeom prst="rect">
            <a:avLst/>
          </a:prstGeom>
          <a:noFill/>
          <a:ln w="9525">
            <a:solidFill>
              <a:schemeClr val="tx1"/>
            </a:solidFill>
            <a:miter lim="800000"/>
            <a:headEnd/>
            <a:tailEnd/>
          </a:ln>
        </p:spPr>
      </p:pic>
      <p:pic>
        <p:nvPicPr>
          <p:cNvPr id="5126" name="Picture 5"/>
          <p:cNvPicPr>
            <a:picLocks noChangeAspect="1" noChangeArrowheads="1"/>
          </p:cNvPicPr>
          <p:nvPr/>
        </p:nvPicPr>
        <p:blipFill>
          <a:blip r:embed="rId5" cstate="print"/>
          <a:srcRect/>
          <a:stretch>
            <a:fillRect/>
          </a:stretch>
        </p:blipFill>
        <p:spPr bwMode="auto">
          <a:xfrm>
            <a:off x="3214688" y="914400"/>
            <a:ext cx="2424112" cy="2240789"/>
          </a:xfrm>
          <a:prstGeom prst="rect">
            <a:avLst/>
          </a:prstGeom>
          <a:noFill/>
          <a:ln w="9525">
            <a:noFill/>
            <a:miter lim="800000"/>
            <a:headEnd/>
            <a:tailEnd/>
          </a:ln>
        </p:spPr>
      </p:pic>
      <p:pic>
        <p:nvPicPr>
          <p:cNvPr id="5127" name="Picture 6"/>
          <p:cNvPicPr>
            <a:picLocks noChangeAspect="1" noChangeArrowheads="1"/>
          </p:cNvPicPr>
          <p:nvPr/>
        </p:nvPicPr>
        <p:blipFill>
          <a:blip r:embed="rId6" cstate="print"/>
          <a:srcRect/>
          <a:stretch>
            <a:fillRect/>
          </a:stretch>
        </p:blipFill>
        <p:spPr bwMode="auto">
          <a:xfrm>
            <a:off x="6096000" y="914400"/>
            <a:ext cx="2819400" cy="2209283"/>
          </a:xfrm>
          <a:prstGeom prst="rect">
            <a:avLst/>
          </a:prstGeom>
          <a:noFill/>
          <a:ln w="9525">
            <a:solidFill>
              <a:schemeClr val="tx1"/>
            </a:solidFill>
            <a:miter lim="800000"/>
            <a:headEnd/>
            <a:tailEnd/>
          </a:ln>
        </p:spPr>
      </p:pic>
      <p:sp>
        <p:nvSpPr>
          <p:cNvPr id="5128" name="Text Box 8"/>
          <p:cNvSpPr txBox="1">
            <a:spLocks noChangeArrowheads="1"/>
          </p:cNvSpPr>
          <p:nvPr/>
        </p:nvSpPr>
        <p:spPr bwMode="auto">
          <a:xfrm>
            <a:off x="228600" y="101024"/>
            <a:ext cx="8720256" cy="584776"/>
          </a:xfrm>
          <a:prstGeom prst="rect">
            <a:avLst/>
          </a:prstGeom>
          <a:noFill/>
          <a:ln w="9525">
            <a:noFill/>
            <a:miter lim="800000"/>
            <a:headEnd/>
            <a:tailEnd/>
          </a:ln>
        </p:spPr>
        <p:txBody>
          <a:bodyPr wrap="none">
            <a:spAutoFit/>
          </a:bodyPr>
          <a:lstStyle/>
          <a:p>
            <a:pPr algn="ctr"/>
            <a:r>
              <a:rPr lang="en-US" sz="3200" b="1" dirty="0" smtClean="0"/>
              <a:t>Decision Support </a:t>
            </a:r>
            <a:r>
              <a:rPr lang="en-US" sz="3200" b="1" dirty="0"/>
              <a:t>for Water Quality Projects</a:t>
            </a:r>
          </a:p>
        </p:txBody>
      </p:sp>
      <p:sp>
        <p:nvSpPr>
          <p:cNvPr id="5129" name="Text Box 9"/>
          <p:cNvSpPr txBox="1">
            <a:spLocks noChangeArrowheads="1"/>
          </p:cNvSpPr>
          <p:nvPr/>
        </p:nvSpPr>
        <p:spPr bwMode="auto">
          <a:xfrm>
            <a:off x="3200400" y="5715000"/>
            <a:ext cx="2438400" cy="400110"/>
          </a:xfrm>
          <a:prstGeom prst="rect">
            <a:avLst/>
          </a:prstGeom>
          <a:noFill/>
          <a:ln w="9525">
            <a:noFill/>
            <a:miter lim="800000"/>
            <a:headEnd/>
            <a:tailEnd/>
          </a:ln>
        </p:spPr>
        <p:txBody>
          <a:bodyPr wrap="square">
            <a:spAutoFit/>
          </a:bodyPr>
          <a:lstStyle/>
          <a:p>
            <a:pPr algn="ctr"/>
            <a:r>
              <a:rPr lang="en-US" sz="2000" dirty="0" smtClean="0"/>
              <a:t>NERRS Monitoring</a:t>
            </a:r>
            <a:endParaRPr lang="en-US" sz="2000" dirty="0"/>
          </a:p>
        </p:txBody>
      </p:sp>
      <p:sp>
        <p:nvSpPr>
          <p:cNvPr id="5130" name="Text Box 10"/>
          <p:cNvSpPr txBox="1">
            <a:spLocks noChangeArrowheads="1"/>
          </p:cNvSpPr>
          <p:nvPr/>
        </p:nvSpPr>
        <p:spPr bwMode="auto">
          <a:xfrm>
            <a:off x="152400" y="4778514"/>
            <a:ext cx="2895600" cy="707886"/>
          </a:xfrm>
          <a:prstGeom prst="rect">
            <a:avLst/>
          </a:prstGeom>
          <a:noFill/>
          <a:ln w="9525">
            <a:noFill/>
            <a:miter lim="800000"/>
            <a:headEnd/>
            <a:tailEnd/>
          </a:ln>
        </p:spPr>
        <p:txBody>
          <a:bodyPr wrap="square">
            <a:spAutoFit/>
          </a:bodyPr>
          <a:lstStyle/>
          <a:p>
            <a:pPr algn="ctr"/>
            <a:r>
              <a:rPr lang="en-US" sz="2000" dirty="0"/>
              <a:t>Delaware River Basin NWQMN Pilot Study</a:t>
            </a:r>
          </a:p>
        </p:txBody>
      </p:sp>
      <p:sp>
        <p:nvSpPr>
          <p:cNvPr id="5131" name="Text Box 11"/>
          <p:cNvSpPr txBox="1">
            <a:spLocks noChangeArrowheads="1"/>
          </p:cNvSpPr>
          <p:nvPr/>
        </p:nvSpPr>
        <p:spPr bwMode="auto">
          <a:xfrm>
            <a:off x="6172200" y="3105090"/>
            <a:ext cx="2667000" cy="400110"/>
          </a:xfrm>
          <a:prstGeom prst="rect">
            <a:avLst/>
          </a:prstGeom>
          <a:noFill/>
          <a:ln w="9525">
            <a:noFill/>
            <a:miter lim="800000"/>
            <a:headEnd/>
            <a:tailEnd/>
          </a:ln>
        </p:spPr>
        <p:txBody>
          <a:bodyPr wrap="square">
            <a:spAutoFit/>
          </a:bodyPr>
          <a:lstStyle/>
          <a:p>
            <a:pPr algn="ctr"/>
            <a:r>
              <a:rPr lang="en-US" sz="2000" dirty="0"/>
              <a:t>LIS Water Quality</a:t>
            </a:r>
          </a:p>
        </p:txBody>
      </p:sp>
      <p:sp>
        <p:nvSpPr>
          <p:cNvPr id="5132" name="Text Box 12"/>
          <p:cNvSpPr txBox="1">
            <a:spLocks noChangeArrowheads="1"/>
          </p:cNvSpPr>
          <p:nvPr/>
        </p:nvSpPr>
        <p:spPr bwMode="auto">
          <a:xfrm>
            <a:off x="3325339" y="3124200"/>
            <a:ext cx="2237261" cy="400110"/>
          </a:xfrm>
          <a:prstGeom prst="rect">
            <a:avLst/>
          </a:prstGeom>
          <a:noFill/>
          <a:ln w="9525">
            <a:noFill/>
            <a:miter lim="800000"/>
            <a:headEnd/>
            <a:tailEnd/>
          </a:ln>
        </p:spPr>
        <p:txBody>
          <a:bodyPr wrap="none">
            <a:spAutoFit/>
          </a:bodyPr>
          <a:lstStyle/>
          <a:p>
            <a:pPr algn="ctr"/>
            <a:r>
              <a:rPr lang="en-US" sz="2000" dirty="0"/>
              <a:t>NJ Coast</a:t>
            </a:r>
            <a:r>
              <a:rPr lang="en-US" sz="2000" dirty="0" smtClean="0"/>
              <a:t> Hypoxia</a:t>
            </a:r>
            <a:endParaRPr lang="en-US" sz="2000" dirty="0"/>
          </a:p>
        </p:txBody>
      </p:sp>
      <p:sp>
        <p:nvSpPr>
          <p:cNvPr id="5133" name="Text Box 13"/>
          <p:cNvSpPr txBox="1">
            <a:spLocks noChangeArrowheads="1"/>
          </p:cNvSpPr>
          <p:nvPr/>
        </p:nvSpPr>
        <p:spPr bwMode="auto">
          <a:xfrm>
            <a:off x="5974811" y="5715000"/>
            <a:ext cx="3092989" cy="400110"/>
          </a:xfrm>
          <a:prstGeom prst="rect">
            <a:avLst/>
          </a:prstGeom>
          <a:noFill/>
          <a:ln w="9525">
            <a:noFill/>
            <a:miter lim="800000"/>
            <a:headEnd/>
            <a:tailEnd/>
          </a:ln>
        </p:spPr>
        <p:txBody>
          <a:bodyPr wrap="none">
            <a:spAutoFit/>
          </a:bodyPr>
          <a:lstStyle/>
          <a:p>
            <a:pPr algn="ctr"/>
            <a:r>
              <a:rPr lang="en-US" sz="2000" dirty="0"/>
              <a:t>Monmouth</a:t>
            </a:r>
            <a:r>
              <a:rPr lang="en-US" sz="2000" dirty="0" smtClean="0"/>
              <a:t> County </a:t>
            </a:r>
            <a:r>
              <a:rPr lang="en-US" sz="2000" dirty="0"/>
              <a:t>Health</a:t>
            </a:r>
          </a:p>
        </p:txBody>
      </p:sp>
      <p:pic>
        <p:nvPicPr>
          <p:cNvPr id="5134" name="Picture 15"/>
          <p:cNvPicPr>
            <a:picLocks noChangeAspect="1" noChangeArrowheads="1"/>
          </p:cNvPicPr>
          <p:nvPr/>
        </p:nvPicPr>
        <p:blipFill>
          <a:blip r:embed="rId7" cstate="print"/>
          <a:srcRect/>
          <a:stretch>
            <a:fillRect/>
          </a:stretch>
        </p:blipFill>
        <p:spPr bwMode="auto">
          <a:xfrm>
            <a:off x="228600" y="1120914"/>
            <a:ext cx="2743200" cy="3693978"/>
          </a:xfrm>
          <a:prstGeom prst="rect">
            <a:avLst/>
          </a:prstGeom>
          <a:noFill/>
          <a:ln w="9525">
            <a:solidFill>
              <a:schemeClr val="tx1"/>
            </a:solidFill>
            <a:miter lim="800000"/>
            <a:headEnd/>
            <a:tailEnd/>
          </a:ln>
        </p:spPr>
      </p:pic>
      <p:sp>
        <p:nvSpPr>
          <p:cNvPr id="15" name="Rectangle 14"/>
          <p:cNvSpPr/>
          <p:nvPr/>
        </p:nvSpPr>
        <p:spPr>
          <a:xfrm>
            <a:off x="2438400" y="6320135"/>
            <a:ext cx="1791927" cy="461665"/>
          </a:xfrm>
          <a:prstGeom prst="rect">
            <a:avLst/>
          </a:prstGeom>
        </p:spPr>
        <p:txBody>
          <a:bodyPr wrap="none">
            <a:spAutoFit/>
          </a:bodyPr>
          <a:lstStyle/>
          <a:p>
            <a:r>
              <a:rPr lang="en-US" b="1" dirty="0" smtClean="0"/>
              <a:t>MARCOOS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6"/>
          <p:cNvSpPr>
            <a:spLocks noGrp="1"/>
          </p:cNvSpPr>
          <p:nvPr>
            <p:ph type="title"/>
          </p:nvPr>
        </p:nvSpPr>
        <p:spPr/>
        <p:txBody>
          <a:bodyPr/>
          <a:lstStyle/>
          <a:p>
            <a:pPr eaLnBrk="1" hangingPunct="1"/>
            <a:endParaRPr lang="en-US" dirty="0" smtClean="0"/>
          </a:p>
        </p:txBody>
      </p:sp>
      <p:sp>
        <p:nvSpPr>
          <p:cNvPr id="14339" name="Content Placeholder 7"/>
          <p:cNvSpPr>
            <a:spLocks noGrp="1"/>
          </p:cNvSpPr>
          <p:nvPr>
            <p:ph idx="1"/>
          </p:nvPr>
        </p:nvSpPr>
        <p:spPr/>
        <p:txBody>
          <a:bodyPr/>
          <a:lstStyle/>
          <a:p>
            <a:pPr eaLnBrk="1" hangingPunct="1"/>
            <a:endParaRPr lang="en-US" dirty="0" smtClean="0"/>
          </a:p>
        </p:txBody>
      </p:sp>
      <p:pic>
        <p:nvPicPr>
          <p:cNvPr id="14340" name="Picture 4" descr="C:\Users\Ralph Rayner\Desktop\Background.jpg"/>
          <p:cNvPicPr>
            <a:picLocks noChangeAspect="1" noChangeArrowheads="1"/>
          </p:cNvPicPr>
          <p:nvPr/>
        </p:nvPicPr>
        <p:blipFill>
          <a:blip r:embed="rId3" cstate="print"/>
          <a:srcRect/>
          <a:stretch>
            <a:fillRect/>
          </a:stretch>
        </p:blipFill>
        <p:spPr bwMode="auto">
          <a:xfrm>
            <a:off x="0" y="0"/>
            <a:ext cx="9144000" cy="6226175"/>
          </a:xfrm>
          <a:prstGeom prst="rect">
            <a:avLst/>
          </a:prstGeom>
          <a:noFill/>
          <a:ln w="9525">
            <a:noFill/>
            <a:miter lim="800000"/>
            <a:headEnd/>
            <a:tailEnd/>
          </a:ln>
        </p:spPr>
      </p:pic>
      <p:sp>
        <p:nvSpPr>
          <p:cNvPr id="10" name="Rectangle 8"/>
          <p:cNvSpPr>
            <a:spLocks noChangeArrowheads="1"/>
          </p:cNvSpPr>
          <p:nvPr/>
        </p:nvSpPr>
        <p:spPr bwMode="auto">
          <a:xfrm>
            <a:off x="6858000" y="685800"/>
            <a:ext cx="2286000" cy="1828800"/>
          </a:xfrm>
          <a:prstGeom prst="rect">
            <a:avLst/>
          </a:prstGeom>
          <a:solidFill>
            <a:schemeClr val="tx2">
              <a:alpha val="39999"/>
            </a:schemeClr>
          </a:solidFill>
          <a:ln w="9525">
            <a:noFill/>
            <a:miter lim="800000"/>
            <a:headEnd/>
            <a:tailEnd/>
          </a:ln>
        </p:spPr>
        <p:txBody>
          <a:bodyPr wrap="none" anchor="ctr"/>
          <a:lstStyle/>
          <a:p>
            <a:endParaRPr lang="en-US" dirty="0"/>
          </a:p>
        </p:txBody>
      </p:sp>
      <p:sp>
        <p:nvSpPr>
          <p:cNvPr id="11" name="Rectangle 10"/>
          <p:cNvSpPr/>
          <p:nvPr/>
        </p:nvSpPr>
        <p:spPr>
          <a:xfrm>
            <a:off x="6934200" y="838200"/>
            <a:ext cx="2209800" cy="1508105"/>
          </a:xfrm>
          <a:prstGeom prst="rect">
            <a:avLst/>
          </a:prstGeom>
        </p:spPr>
        <p:txBody>
          <a:bodyPr wrap="square">
            <a:spAutoFit/>
          </a:bodyPr>
          <a:lstStyle/>
          <a:p>
            <a:pPr algn="r">
              <a:buFont typeface="Arial" pitchFamily="34" charset="0"/>
              <a:buChar char="•"/>
              <a:defRPr/>
            </a:pPr>
            <a:r>
              <a:rPr lang="en-US" dirty="0" smtClean="0">
                <a:solidFill>
                  <a:srgbClr val="FFFFFF"/>
                </a:solidFill>
                <a:cs typeface="Times New Roman" pitchFamily="18" charset="0"/>
              </a:rPr>
              <a:t> System</a:t>
            </a:r>
          </a:p>
          <a:p>
            <a:pPr algn="r">
              <a:defRPr/>
            </a:pPr>
            <a:endParaRPr lang="en-US" sz="1000" dirty="0" smtClean="0">
              <a:solidFill>
                <a:srgbClr val="FFFFFF"/>
              </a:solidFill>
              <a:cs typeface="Times New Roman" pitchFamily="18" charset="0"/>
            </a:endParaRPr>
          </a:p>
          <a:p>
            <a:pPr algn="r">
              <a:buFont typeface="Arial" pitchFamily="34" charset="0"/>
              <a:buChar char="•"/>
              <a:defRPr/>
            </a:pPr>
            <a:r>
              <a:rPr lang="en-US" dirty="0" smtClean="0">
                <a:solidFill>
                  <a:srgbClr val="FFFFFF"/>
                </a:solidFill>
                <a:cs typeface="Times New Roman" pitchFamily="18" charset="0"/>
              </a:rPr>
              <a:t> Technology</a:t>
            </a:r>
          </a:p>
          <a:p>
            <a:pPr algn="r">
              <a:defRPr/>
            </a:pPr>
            <a:endParaRPr lang="en-US" sz="1000" dirty="0" smtClean="0">
              <a:solidFill>
                <a:srgbClr val="FFFFFF"/>
              </a:solidFill>
              <a:cs typeface="Times New Roman" pitchFamily="18" charset="0"/>
            </a:endParaRPr>
          </a:p>
          <a:p>
            <a:pPr algn="r">
              <a:buFont typeface="Arial" pitchFamily="34" charset="0"/>
              <a:buChar char="•"/>
              <a:defRPr/>
            </a:pPr>
            <a:r>
              <a:rPr lang="en-US" dirty="0" smtClean="0">
                <a:solidFill>
                  <a:schemeClr val="bg1"/>
                </a:solidFill>
                <a:cs typeface="Times New Roman" pitchFamily="18" charset="0"/>
              </a:rPr>
              <a:t> Applications</a:t>
            </a:r>
            <a:endParaRPr lang="en-US"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map_large"/>
          <p:cNvPicPr>
            <a:picLocks noChangeAspect="1" noChangeArrowheads="1"/>
          </p:cNvPicPr>
          <p:nvPr/>
        </p:nvPicPr>
        <p:blipFill>
          <a:blip r:embed="rId3" cstate="print"/>
          <a:srcRect/>
          <a:stretch>
            <a:fillRect/>
          </a:stretch>
        </p:blipFill>
        <p:spPr bwMode="auto">
          <a:xfrm>
            <a:off x="4419600" y="914400"/>
            <a:ext cx="4603675" cy="2994738"/>
          </a:xfrm>
          <a:prstGeom prst="rect">
            <a:avLst/>
          </a:prstGeom>
          <a:noFill/>
          <a:ln>
            <a:solidFill>
              <a:schemeClr val="tx1"/>
            </a:solidFill>
          </a:ln>
        </p:spPr>
      </p:pic>
      <p:sp>
        <p:nvSpPr>
          <p:cNvPr id="136195" name="Text Box 3"/>
          <p:cNvSpPr txBox="1">
            <a:spLocks noChangeArrowheads="1"/>
          </p:cNvSpPr>
          <p:nvPr/>
        </p:nvSpPr>
        <p:spPr bwMode="auto">
          <a:xfrm>
            <a:off x="152400" y="838200"/>
            <a:ext cx="4343400" cy="3170099"/>
          </a:xfrm>
          <a:prstGeom prst="rect">
            <a:avLst/>
          </a:prstGeom>
          <a:noFill/>
          <a:ln w="9525">
            <a:noFill/>
            <a:miter lim="800000"/>
            <a:headEnd/>
            <a:tailEnd/>
          </a:ln>
          <a:effectLst/>
        </p:spPr>
        <p:txBody>
          <a:bodyPr wrap="square">
            <a:spAutoFit/>
          </a:bodyPr>
          <a:lstStyle/>
          <a:p>
            <a:pPr>
              <a:spcAft>
                <a:spcPts val="600"/>
              </a:spcAft>
              <a:buFontTx/>
              <a:buChar char="•"/>
            </a:pPr>
            <a:r>
              <a:rPr lang="en-US" sz="2000" i="0" dirty="0"/>
              <a:t> Inspection of Hyperion Outfall </a:t>
            </a:r>
            <a:r>
              <a:rPr lang="en-US" sz="2000" i="0" dirty="0" smtClean="0"/>
              <a:t>Pipe</a:t>
            </a:r>
          </a:p>
          <a:p>
            <a:pPr>
              <a:spcAft>
                <a:spcPts val="600"/>
              </a:spcAft>
              <a:buFontTx/>
              <a:buChar char="•"/>
            </a:pPr>
            <a:r>
              <a:rPr lang="en-US" sz="2000" i="0" dirty="0" smtClean="0"/>
              <a:t> </a:t>
            </a:r>
            <a:r>
              <a:rPr lang="en-US" sz="2000" dirty="0" smtClean="0"/>
              <a:t>~B</a:t>
            </a:r>
            <a:r>
              <a:rPr lang="en-US" sz="2000" i="0" dirty="0" smtClean="0"/>
              <a:t>illion </a:t>
            </a:r>
            <a:r>
              <a:rPr lang="en-US" sz="2000" i="0" dirty="0"/>
              <a:t>gallons of sewage to be diverted to an in-</a:t>
            </a:r>
            <a:r>
              <a:rPr lang="en-US" sz="2000" i="0" dirty="0" smtClean="0"/>
              <a:t>shore</a:t>
            </a:r>
            <a:r>
              <a:rPr lang="en-US" sz="2000" dirty="0" smtClean="0"/>
              <a:t> outfall</a:t>
            </a:r>
            <a:endParaRPr lang="en-US" sz="2000" i="0" dirty="0" smtClean="0"/>
          </a:p>
          <a:p>
            <a:pPr>
              <a:spcAft>
                <a:spcPts val="600"/>
              </a:spcAft>
              <a:buFontTx/>
              <a:buChar char="•"/>
            </a:pPr>
            <a:r>
              <a:rPr lang="en-US" sz="2000" i="0" dirty="0"/>
              <a:t> Concern</a:t>
            </a:r>
            <a:r>
              <a:rPr lang="en-US" sz="2000" i="0" dirty="0" smtClean="0"/>
              <a:t> </a:t>
            </a:r>
            <a:r>
              <a:rPr lang="en-US" sz="2000" dirty="0" smtClean="0"/>
              <a:t>about</a:t>
            </a:r>
            <a:r>
              <a:rPr lang="en-US" sz="2000" i="0" dirty="0" smtClean="0"/>
              <a:t> </a:t>
            </a:r>
            <a:r>
              <a:rPr lang="en-US" sz="2000" i="0" dirty="0"/>
              <a:t>extent of impact and public health </a:t>
            </a:r>
            <a:r>
              <a:rPr lang="en-US" sz="2000" i="0" dirty="0" smtClean="0"/>
              <a:t>risks</a:t>
            </a:r>
          </a:p>
          <a:p>
            <a:pPr>
              <a:spcAft>
                <a:spcPts val="600"/>
              </a:spcAft>
              <a:buFontTx/>
              <a:buChar char="•"/>
            </a:pPr>
            <a:r>
              <a:rPr lang="en-US" sz="2000" dirty="0" smtClean="0"/>
              <a:t> Offshore and surf zone circulation had to monitored</a:t>
            </a:r>
          </a:p>
          <a:p>
            <a:pPr>
              <a:spcAft>
                <a:spcPts val="600"/>
              </a:spcAft>
              <a:buFontTx/>
              <a:buChar char="•"/>
            </a:pPr>
            <a:r>
              <a:rPr lang="en-US" sz="2000" dirty="0" smtClean="0"/>
              <a:t> Real-time trajectory tool implemented at surfacing outfall </a:t>
            </a:r>
            <a:endParaRPr lang="en-US" sz="2000" i="0" dirty="0"/>
          </a:p>
        </p:txBody>
      </p:sp>
      <p:sp>
        <p:nvSpPr>
          <p:cNvPr id="5" name="Text Box 8"/>
          <p:cNvSpPr txBox="1">
            <a:spLocks noChangeArrowheads="1"/>
          </p:cNvSpPr>
          <p:nvPr/>
        </p:nvSpPr>
        <p:spPr bwMode="auto">
          <a:xfrm>
            <a:off x="228600" y="101024"/>
            <a:ext cx="8720256" cy="584776"/>
          </a:xfrm>
          <a:prstGeom prst="rect">
            <a:avLst/>
          </a:prstGeom>
          <a:noFill/>
          <a:ln w="9525">
            <a:noFill/>
            <a:miter lim="800000"/>
            <a:headEnd/>
            <a:tailEnd/>
          </a:ln>
        </p:spPr>
        <p:txBody>
          <a:bodyPr wrap="none">
            <a:spAutoFit/>
          </a:bodyPr>
          <a:lstStyle/>
          <a:p>
            <a:pPr algn="ctr"/>
            <a:r>
              <a:rPr lang="en-US" sz="3200" b="1" dirty="0" smtClean="0"/>
              <a:t>Decision Support </a:t>
            </a:r>
            <a:r>
              <a:rPr lang="en-US" sz="3200" b="1" dirty="0"/>
              <a:t>for Water Quality Projects</a:t>
            </a:r>
          </a:p>
        </p:txBody>
      </p:sp>
      <p:pic>
        <p:nvPicPr>
          <p:cNvPr id="6" name="Picture 2" descr="hyperion_rtv_latest[1]"/>
          <p:cNvPicPr>
            <a:picLocks noChangeAspect="1" noChangeArrowheads="1"/>
          </p:cNvPicPr>
          <p:nvPr/>
        </p:nvPicPr>
        <p:blipFill>
          <a:blip r:embed="rId4" cstate="print"/>
          <a:srcRect/>
          <a:stretch>
            <a:fillRect/>
          </a:stretch>
        </p:blipFill>
        <p:spPr bwMode="auto">
          <a:xfrm>
            <a:off x="329738" y="4114800"/>
            <a:ext cx="2438400" cy="1950720"/>
          </a:xfrm>
          <a:prstGeom prst="rect">
            <a:avLst/>
          </a:prstGeom>
          <a:noFill/>
        </p:spPr>
      </p:pic>
      <p:pic>
        <p:nvPicPr>
          <p:cNvPr id="7" name="Picture 3" descr="site_100_hsVm"/>
          <p:cNvPicPr>
            <a:picLocks noChangeAspect="1" noChangeArrowheads="1"/>
          </p:cNvPicPr>
          <p:nvPr/>
        </p:nvPicPr>
        <p:blipFill>
          <a:blip r:embed="rId5" cstate="print"/>
          <a:srcRect/>
          <a:stretch>
            <a:fillRect/>
          </a:stretch>
        </p:blipFill>
        <p:spPr bwMode="auto">
          <a:xfrm>
            <a:off x="6018415" y="4114800"/>
            <a:ext cx="2820785" cy="1967659"/>
          </a:xfrm>
          <a:prstGeom prst="rect">
            <a:avLst/>
          </a:prstGeom>
          <a:noFill/>
          <a:ln>
            <a:solidFill>
              <a:schemeClr val="tx1"/>
            </a:solidFill>
          </a:ln>
        </p:spPr>
      </p:pic>
      <p:pic>
        <p:nvPicPr>
          <p:cNvPr id="8" name="Picture 4" descr="hyp-div-2006"/>
          <p:cNvPicPr>
            <a:picLocks noChangeAspect="1" noChangeArrowheads="1"/>
          </p:cNvPicPr>
          <p:nvPr/>
        </p:nvPicPr>
        <p:blipFill>
          <a:blip r:embed="rId6" cstate="print"/>
          <a:srcRect/>
          <a:stretch>
            <a:fillRect/>
          </a:stretch>
        </p:blipFill>
        <p:spPr bwMode="auto">
          <a:xfrm>
            <a:off x="2920538" y="4114800"/>
            <a:ext cx="2946862" cy="1956901"/>
          </a:xfrm>
          <a:prstGeom prst="rect">
            <a:avLst/>
          </a:prstGeom>
          <a:noFill/>
          <a:ln>
            <a:solidFill>
              <a:schemeClr val="tx1"/>
            </a:solidFill>
          </a:ln>
        </p:spPr>
      </p:pic>
      <p:pic>
        <p:nvPicPr>
          <p:cNvPr id="9" name="Picture 8" descr="sccoos.jpg"/>
          <p:cNvPicPr>
            <a:picLocks noChangeAspect="1"/>
          </p:cNvPicPr>
          <p:nvPr/>
        </p:nvPicPr>
        <p:blipFill>
          <a:blip r:embed="rId7" cstate="print"/>
          <a:srcRect/>
          <a:stretch>
            <a:fillRect/>
          </a:stretch>
        </p:blipFill>
        <p:spPr bwMode="auto">
          <a:xfrm>
            <a:off x="8077200" y="984257"/>
            <a:ext cx="862491" cy="844543"/>
          </a:xfrm>
          <a:prstGeom prst="rect">
            <a:avLst/>
          </a:prstGeom>
          <a:noFill/>
          <a:ln w="9525">
            <a:noFill/>
            <a:miter lim="800000"/>
            <a:headEnd/>
            <a:tailEnd/>
          </a:ln>
        </p:spPr>
      </p:pic>
      <p:pic>
        <p:nvPicPr>
          <p:cNvPr id="10" name="Picture 9" descr="sccoos.jpg"/>
          <p:cNvPicPr>
            <a:picLocks noChangeAspect="1"/>
          </p:cNvPicPr>
          <p:nvPr/>
        </p:nvPicPr>
        <p:blipFill>
          <a:blip r:embed="rId7" cstate="print"/>
          <a:srcRect/>
          <a:stretch>
            <a:fillRect/>
          </a:stretch>
        </p:blipFill>
        <p:spPr bwMode="auto">
          <a:xfrm>
            <a:off x="2590800" y="6248400"/>
            <a:ext cx="551213" cy="539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p:spPr>
        <p:txBody>
          <a:bodyPr/>
          <a:lstStyle/>
          <a:p>
            <a:fld id="{FD446044-B002-49BA-B5C0-2BB1938D33A0}" type="slidenum">
              <a:rPr lang="en-US" smtClean="0">
                <a:solidFill>
                  <a:schemeClr val="bg1"/>
                </a:solidFill>
              </a:rPr>
              <a:pPr/>
              <a:t>21</a:t>
            </a:fld>
            <a:endParaRPr lang="en-US" dirty="0" smtClean="0">
              <a:solidFill>
                <a:schemeClr val="bg1"/>
              </a:solidFill>
            </a:endParaRPr>
          </a:p>
        </p:txBody>
      </p:sp>
      <p:sp>
        <p:nvSpPr>
          <p:cNvPr id="1031" name="Rectangle 26"/>
          <p:cNvSpPr>
            <a:spLocks noChangeArrowheads="1"/>
          </p:cNvSpPr>
          <p:nvPr/>
        </p:nvSpPr>
        <p:spPr bwMode="auto">
          <a:xfrm>
            <a:off x="457200" y="76200"/>
            <a:ext cx="8229600" cy="609600"/>
          </a:xfrm>
          <a:prstGeom prst="rect">
            <a:avLst/>
          </a:prstGeom>
          <a:noFill/>
          <a:ln w="9525">
            <a:noFill/>
            <a:miter lim="800000"/>
            <a:headEnd/>
            <a:tailEnd/>
          </a:ln>
        </p:spPr>
        <p:txBody>
          <a:bodyPr anchor="ctr"/>
          <a:lstStyle/>
          <a:p>
            <a:pPr algn="ctr">
              <a:defRPr/>
            </a:pPr>
            <a:r>
              <a:rPr lang="en-US" sz="3200" b="1" dirty="0" smtClean="0">
                <a:latin typeface="+mj-lt"/>
              </a:rPr>
              <a:t>HF Radar: Summary of Benefits</a:t>
            </a:r>
            <a:endParaRPr lang="en-US" sz="3200" b="1" dirty="0">
              <a:latin typeface="+mj-lt"/>
            </a:endParaRPr>
          </a:p>
        </p:txBody>
      </p:sp>
      <p:sp>
        <p:nvSpPr>
          <p:cNvPr id="11" name="Rectangle 10"/>
          <p:cNvSpPr/>
          <p:nvPr/>
        </p:nvSpPr>
        <p:spPr>
          <a:xfrm>
            <a:off x="152400" y="1066801"/>
            <a:ext cx="6324600" cy="5478423"/>
          </a:xfrm>
          <a:prstGeom prst="rect">
            <a:avLst/>
          </a:prstGeom>
        </p:spPr>
        <p:txBody>
          <a:bodyPr wrap="square">
            <a:spAutoFit/>
          </a:bodyPr>
          <a:lstStyle/>
          <a:p>
            <a:pPr>
              <a:spcAft>
                <a:spcPts val="1200"/>
              </a:spcAft>
              <a:buFont typeface="Arial"/>
              <a:buChar char="•"/>
            </a:pPr>
            <a:r>
              <a:rPr lang="en-US" sz="2000" dirty="0" smtClean="0"/>
              <a:t> Model input/validation</a:t>
            </a:r>
          </a:p>
          <a:p>
            <a:pPr>
              <a:spcAft>
                <a:spcPts val="1200"/>
              </a:spcAft>
              <a:buFont typeface="Arial" pitchFamily="34" charset="0"/>
              <a:buChar char="•"/>
            </a:pPr>
            <a:r>
              <a:rPr lang="en-US" sz="2000" dirty="0" smtClean="0"/>
              <a:t> Consistent data formats</a:t>
            </a:r>
          </a:p>
          <a:p>
            <a:pPr>
              <a:spcAft>
                <a:spcPts val="1200"/>
              </a:spcAft>
              <a:buFont typeface="Arial" pitchFamily="34" charset="0"/>
              <a:buChar char="•"/>
            </a:pPr>
            <a:r>
              <a:rPr lang="en-US" sz="2000" dirty="0" smtClean="0"/>
              <a:t> Predictive data</a:t>
            </a:r>
          </a:p>
          <a:p>
            <a:pPr>
              <a:spcAft>
                <a:spcPts val="1200"/>
              </a:spcAft>
              <a:buFont typeface="Arial" pitchFamily="34" charset="0"/>
              <a:buChar char="•"/>
            </a:pPr>
            <a:r>
              <a:rPr lang="en-US" sz="2000" dirty="0" smtClean="0"/>
              <a:t> Non-invasive</a:t>
            </a:r>
          </a:p>
          <a:p>
            <a:pPr>
              <a:spcAft>
                <a:spcPts val="1200"/>
              </a:spcAft>
              <a:buFont typeface="Arial" pitchFamily="34" charset="0"/>
              <a:buChar char="•"/>
            </a:pPr>
            <a:r>
              <a:rPr lang="en-US" sz="2000" dirty="0" smtClean="0"/>
              <a:t> Fine spatial/temporal scales</a:t>
            </a:r>
          </a:p>
          <a:p>
            <a:pPr>
              <a:spcAft>
                <a:spcPts val="1200"/>
              </a:spcAft>
              <a:buFont typeface="Arial" pitchFamily="34" charset="0"/>
              <a:buChar char="•"/>
            </a:pPr>
            <a:r>
              <a:rPr lang="en-US" sz="2000" dirty="0" smtClean="0"/>
              <a:t> Shore-based (easily serviced)</a:t>
            </a:r>
          </a:p>
          <a:p>
            <a:pPr>
              <a:spcAft>
                <a:spcPts val="1200"/>
              </a:spcAft>
              <a:buFont typeface="Arial" pitchFamily="34" charset="0"/>
              <a:buChar char="•"/>
            </a:pPr>
            <a:r>
              <a:rPr lang="en-US" sz="2000" dirty="0" smtClean="0"/>
              <a:t> Wide range of applications</a:t>
            </a:r>
          </a:p>
          <a:p>
            <a:pPr>
              <a:spcAft>
                <a:spcPts val="1200"/>
              </a:spcAft>
              <a:buFont typeface="Arial" pitchFamily="34" charset="0"/>
              <a:buChar char="•"/>
            </a:pPr>
            <a:r>
              <a:rPr lang="en-US" sz="2000" dirty="0" smtClean="0"/>
              <a:t> Repetitive measurements</a:t>
            </a:r>
          </a:p>
          <a:p>
            <a:pPr>
              <a:spcAft>
                <a:spcPts val="1200"/>
              </a:spcAft>
              <a:buFont typeface="Arial" pitchFamily="34" charset="0"/>
              <a:buChar char="•"/>
            </a:pPr>
            <a:r>
              <a:rPr lang="en-US" sz="2000" dirty="0" smtClean="0"/>
              <a:t> Easy integration with other ocean observing data</a:t>
            </a:r>
          </a:p>
          <a:p>
            <a:pPr>
              <a:spcAft>
                <a:spcPts val="1200"/>
              </a:spcAft>
              <a:buFont typeface="Arial" pitchFamily="34" charset="0"/>
              <a:buChar char="•"/>
            </a:pPr>
            <a:r>
              <a:rPr lang="en-US" sz="2000" dirty="0" smtClean="0"/>
              <a:t> Direct measure of buoyant particles or objects</a:t>
            </a:r>
          </a:p>
          <a:p>
            <a:pPr>
              <a:spcAft>
                <a:spcPts val="1200"/>
              </a:spcAft>
              <a:buFont typeface="Arial" pitchFamily="34" charset="0"/>
              <a:buChar char="•"/>
            </a:pPr>
            <a:r>
              <a:rPr lang="en-US" sz="2000" dirty="0" smtClean="0"/>
              <a:t> Indirect measure of deep circulation patterns</a:t>
            </a:r>
          </a:p>
          <a:p>
            <a:pPr>
              <a:spcAft>
                <a:spcPts val="1200"/>
              </a:spcAft>
            </a:pPr>
            <a:endParaRPr lang="en-US" sz="2000" dirty="0" smtClean="0"/>
          </a:p>
        </p:txBody>
      </p:sp>
      <p:pic>
        <p:nvPicPr>
          <p:cNvPr id="5" name="Picture 3"/>
          <p:cNvPicPr>
            <a:picLocks noChangeAspect="1" noChangeArrowheads="1"/>
          </p:cNvPicPr>
          <p:nvPr/>
        </p:nvPicPr>
        <p:blipFill>
          <a:blip r:embed="rId3" cstate="print"/>
          <a:srcRect t="5714" b="2857"/>
          <a:stretch>
            <a:fillRect/>
          </a:stretch>
        </p:blipFill>
        <p:spPr bwMode="auto">
          <a:xfrm>
            <a:off x="3962400" y="1025434"/>
            <a:ext cx="4953000" cy="3622766"/>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2590800" y="762000"/>
            <a:ext cx="4114800" cy="609600"/>
          </a:xfrm>
          <a:prstGeom prst="rect">
            <a:avLst/>
          </a:prstGeom>
        </p:spPr>
        <p:txBody>
          <a:bodyPr/>
          <a:lstStyle/>
          <a:p>
            <a:pPr marL="342900" lvl="0" indent="-342900" algn="ctr">
              <a:spcBef>
                <a:spcPct val="20000"/>
              </a:spcBef>
              <a:defRPr/>
            </a:pPr>
            <a:r>
              <a:rPr lang="en-US" sz="2800" kern="0" dirty="0" smtClean="0">
                <a:solidFill>
                  <a:srgbClr val="0000FF"/>
                </a:solidFill>
                <a:latin typeface="+mn-lt"/>
                <a:ea typeface="+mn-ea"/>
                <a:cs typeface="+mn-cs"/>
                <a:hlinkClick r:id="rId2"/>
              </a:rPr>
              <a:t>http://www.ioos.gov</a:t>
            </a:r>
            <a:endParaRPr lang="en-US" sz="2800" kern="0" dirty="0" smtClean="0">
              <a:solidFill>
                <a:srgbClr val="0000FF"/>
              </a:solidFill>
              <a:latin typeface="+mn-lt"/>
              <a:ea typeface="+mn-ea"/>
              <a:cs typeface="+mn-cs"/>
            </a:endParaRPr>
          </a:p>
        </p:txBody>
      </p:sp>
      <p:pic>
        <p:nvPicPr>
          <p:cNvPr id="3" name="Picture 2" descr="IMG_9484.JPG"/>
          <p:cNvPicPr>
            <a:picLocks noChangeAspect="1"/>
          </p:cNvPicPr>
          <p:nvPr/>
        </p:nvPicPr>
        <p:blipFill>
          <a:blip r:embed="rId3" cstate="print"/>
          <a:stretch>
            <a:fillRect/>
          </a:stretch>
        </p:blipFill>
        <p:spPr>
          <a:xfrm>
            <a:off x="2514600" y="1314450"/>
            <a:ext cx="4343400" cy="3257550"/>
          </a:xfrm>
          <a:prstGeom prst="rect">
            <a:avLst/>
          </a:prstGeom>
          <a:ln>
            <a:solidFill>
              <a:schemeClr val="tx1"/>
            </a:solidFill>
          </a:ln>
        </p:spPr>
      </p:pic>
      <p:sp>
        <p:nvSpPr>
          <p:cNvPr id="5" name="Title 8"/>
          <p:cNvSpPr txBox="1">
            <a:spLocks/>
          </p:cNvSpPr>
          <p:nvPr/>
        </p:nvSpPr>
        <p:spPr bwMode="auto">
          <a:xfrm>
            <a:off x="685800" y="762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ＭＳ Ｐゴシック"/>
              </a:rPr>
              <a:t>Questions and Discussion</a:t>
            </a:r>
            <a:endParaRPr kumimoji="0" lang="en-US" sz="3200" b="1" i="0" u="none" strike="noStrike" kern="0" cap="none" spc="0" normalizeH="0" baseline="0" noProof="0" dirty="0">
              <a:ln>
                <a:noFill/>
              </a:ln>
              <a:solidFill>
                <a:schemeClr val="tx2"/>
              </a:solidFill>
              <a:effectLst/>
              <a:uLnTx/>
              <a:uFillTx/>
              <a:latin typeface="+mj-lt"/>
              <a:ea typeface="+mj-ea"/>
              <a:cs typeface="ＭＳ Ｐゴシック"/>
            </a:endParaRPr>
          </a:p>
        </p:txBody>
      </p:sp>
      <p:sp>
        <p:nvSpPr>
          <p:cNvPr id="6" name="Rectangle 5"/>
          <p:cNvSpPr txBox="1">
            <a:spLocks noChangeArrowheads="1"/>
          </p:cNvSpPr>
          <p:nvPr/>
        </p:nvSpPr>
        <p:spPr>
          <a:xfrm>
            <a:off x="2590800" y="4648200"/>
            <a:ext cx="4114800" cy="1600200"/>
          </a:xfrm>
          <a:prstGeom prst="rect">
            <a:avLst/>
          </a:prstGeom>
        </p:spPr>
        <p:txBody>
          <a:bodyPr/>
          <a:lstStyle/>
          <a:p>
            <a:pPr marL="342900" lvl="0" indent="-342900" algn="ctr">
              <a:spcBef>
                <a:spcPct val="20000"/>
              </a:spcBef>
              <a:defRPr/>
            </a:pPr>
            <a:r>
              <a:rPr lang="en-US" sz="1600" kern="0" dirty="0" smtClean="0">
                <a:latin typeface="+mn-lt"/>
                <a:ea typeface="+mn-ea"/>
                <a:cs typeface="+mn-cs"/>
              </a:rPr>
              <a:t>IOOS Program Director:</a:t>
            </a:r>
          </a:p>
          <a:p>
            <a:pPr marL="342900" lvl="0" indent="-342900" algn="ctr">
              <a:spcBef>
                <a:spcPct val="20000"/>
              </a:spcBef>
              <a:defRPr/>
            </a:pPr>
            <a:r>
              <a:rPr lang="en-US" sz="1600" kern="0" dirty="0" smtClean="0">
                <a:latin typeface="+mn-lt"/>
                <a:ea typeface="+mn-ea"/>
                <a:cs typeface="+mn-cs"/>
              </a:rPr>
              <a:t>Zdenka Willis (</a:t>
            </a:r>
            <a:r>
              <a:rPr lang="en-US" sz="1600" kern="0" dirty="0" smtClean="0">
                <a:latin typeface="+mn-lt"/>
                <a:ea typeface="+mn-ea"/>
                <a:cs typeface="+mn-cs"/>
                <a:hlinkClick r:id="rId4"/>
              </a:rPr>
              <a:t>zdenka.s.willis@noaa.gov</a:t>
            </a:r>
            <a:r>
              <a:rPr lang="en-US" sz="1600" kern="0" dirty="0" smtClean="0">
                <a:latin typeface="+mn-lt"/>
                <a:ea typeface="+mn-ea"/>
                <a:cs typeface="+mn-cs"/>
              </a:rPr>
              <a:t>)</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342900" lvl="0" indent="-342900" algn="ctr">
              <a:spcBef>
                <a:spcPct val="20000"/>
              </a:spcBef>
              <a:defRPr/>
            </a:pPr>
            <a:r>
              <a:rPr lang="en-US" sz="1600" kern="0" noProof="0" dirty="0" smtClean="0">
                <a:latin typeface="+mn-lt"/>
                <a:ea typeface="+mn-ea"/>
                <a:cs typeface="+mn-cs"/>
              </a:rPr>
              <a:t>HFR Program Coordinator:</a:t>
            </a:r>
          </a:p>
          <a:p>
            <a:pPr marL="342900" lvl="0" indent="-342900" algn="ctr">
              <a:spcBef>
                <a:spcPct val="20000"/>
              </a:spcBef>
              <a:defRPr/>
            </a:pPr>
            <a:r>
              <a:rPr lang="en-US" sz="1600" kern="0" dirty="0" smtClean="0">
                <a:latin typeface="+mn-lt"/>
                <a:ea typeface="+mn-ea"/>
                <a:cs typeface="+mn-cs"/>
              </a:rPr>
              <a:t>Dr. </a:t>
            </a:r>
            <a:r>
              <a:rPr lang="en-US" sz="1600" kern="0" noProof="0" dirty="0" smtClean="0">
                <a:latin typeface="+mn-lt"/>
                <a:ea typeface="+mn-ea"/>
                <a:cs typeface="+mn-cs"/>
              </a:rPr>
              <a:t>Jack Harlan (</a:t>
            </a:r>
            <a:r>
              <a:rPr lang="en-US" sz="1600" kern="0" noProof="0" dirty="0" smtClean="0">
                <a:latin typeface="+mn-lt"/>
                <a:ea typeface="+mn-ea"/>
                <a:cs typeface="+mn-cs"/>
                <a:hlinkClick r:id="rId5"/>
              </a:rPr>
              <a:t>jack.harlan@noaa.gov</a:t>
            </a:r>
            <a:r>
              <a:rPr lang="en-US" sz="1600" kern="0" noProof="0" dirty="0" smtClean="0">
                <a:latin typeface="+mn-lt"/>
                <a:ea typeface="+mn-ea"/>
                <a:cs typeface="+mn-cs"/>
              </a:rPr>
              <a:t>)</a:t>
            </a:r>
          </a:p>
          <a:p>
            <a:pPr marL="342900" lvl="0" indent="-342900" algn="ctr">
              <a:spcBef>
                <a:spcPct val="20000"/>
              </a:spcBef>
              <a:defRPr/>
            </a:pPr>
            <a:r>
              <a:rPr lang="en-US" sz="1600" kern="0" noProof="0" dirty="0" smtClean="0">
                <a:latin typeface="+mn-lt"/>
                <a:ea typeface="+mn-ea"/>
                <a:cs typeface="+mn-cs"/>
              </a:rPr>
              <a:t>Dr. Sam Walker (</a:t>
            </a:r>
            <a:r>
              <a:rPr lang="en-US" sz="1600" kern="0" noProof="0" dirty="0" smtClean="0">
                <a:latin typeface="+mn-lt"/>
                <a:ea typeface="+mn-ea"/>
                <a:cs typeface="+mn-cs"/>
                <a:hlinkClick r:id="rId6"/>
              </a:rPr>
              <a:t>sam.walker@noaa.gov</a:t>
            </a:r>
            <a:r>
              <a:rPr lang="en-US" sz="1600" kern="0" noProof="0" dirty="0" smtClean="0">
                <a:latin typeface="+mn-lt"/>
                <a:ea typeface="+mn-ea"/>
                <a:cs typeface="+mn-cs"/>
              </a:rPr>
              <a:t>)</a:t>
            </a:r>
          </a:p>
          <a:p>
            <a:pPr marL="342900" lvl="0" indent="-342900" algn="ctr">
              <a:spcBef>
                <a:spcPct val="20000"/>
              </a:spcBef>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1600200" y="5257800"/>
            <a:ext cx="5943600" cy="762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National</a:t>
            </a:r>
            <a:r>
              <a:rPr kumimoji="0" lang="en-US" b="0" i="0" u="none" strike="noStrike" kern="0" cap="none" spc="0" normalizeH="0" noProof="0" dirty="0" smtClean="0">
                <a:ln>
                  <a:noFill/>
                </a:ln>
                <a:solidFill>
                  <a:schemeClr val="tx1"/>
                </a:solidFill>
                <a:effectLst/>
                <a:uLnTx/>
                <a:uFillTx/>
                <a:latin typeface="+mn-lt"/>
                <a:ea typeface="+mn-ea"/>
                <a:cs typeface="+mn-cs"/>
              </a:rPr>
              <a:t> Surface Currents Mapping Plan</a:t>
            </a:r>
          </a:p>
          <a:p>
            <a:pPr marL="342900" lvl="0" indent="-342900" algn="ctr">
              <a:spcBef>
                <a:spcPct val="20000"/>
              </a:spcBef>
              <a:defRPr/>
            </a:pPr>
            <a:r>
              <a:rPr lang="en-US" kern="0" dirty="0" smtClean="0">
                <a:latin typeface="+mn-lt"/>
                <a:ea typeface="+mn-ea"/>
                <a:cs typeface="+mn-cs"/>
              </a:rPr>
              <a:t>(</a:t>
            </a:r>
            <a:r>
              <a:rPr lang="en-US" kern="0" dirty="0" smtClean="0">
                <a:latin typeface="+mn-lt"/>
                <a:ea typeface="+mn-ea"/>
                <a:cs typeface="+mn-cs"/>
                <a:hlinkClick r:id="rId2"/>
              </a:rPr>
              <a:t>http://www.ioos.gov/hfradar</a:t>
            </a:r>
            <a:r>
              <a:rPr lang="en-US" kern="0" dirty="0" smtClean="0">
                <a:latin typeface="+mn-lt"/>
                <a:ea typeface="+mn-ea"/>
                <a:cs typeface="+mn-cs"/>
              </a:rPr>
              <a:t>)</a:t>
            </a:r>
          </a:p>
          <a:p>
            <a:pPr marL="342900" lvl="0" indent="-342900" algn="ctr">
              <a:spcBef>
                <a:spcPct val="20000"/>
              </a:spcBef>
              <a:defRPr/>
            </a:pPr>
            <a:endParaRPr kumimoji="0" lang="en-US"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5" name="Title 13"/>
          <p:cNvSpPr txBox="1">
            <a:spLocks/>
          </p:cNvSpPr>
          <p:nvPr/>
        </p:nvSpPr>
        <p:spPr>
          <a:xfrm>
            <a:off x="381000" y="76200"/>
            <a:ext cx="8458200" cy="609600"/>
          </a:xfrm>
          <a:prstGeom prst="rect">
            <a:avLst/>
          </a:prstGeom>
        </p:spPr>
        <p:txBody>
          <a:bodyPr anchor="ctr" anchorCtr="0"/>
          <a:lstStyle/>
          <a:p>
            <a:pPr lvl="0" algn="ctr" eaLnBrk="0" hangingPunct="0"/>
            <a:r>
              <a:rPr lang="en-US" sz="3200" b="1" dirty="0" smtClean="0"/>
              <a:t>IOOS</a:t>
            </a:r>
            <a:r>
              <a:rPr lang="en-US" sz="3200" b="1" baseline="30000" dirty="0" smtClean="0"/>
              <a:t>®</a:t>
            </a:r>
            <a:r>
              <a:rPr kumimoji="0" lang="en-US" sz="3200" b="1" i="0" u="none" strike="noStrike" kern="0" cap="none" spc="0" normalizeH="0" baseline="0" noProof="0" dirty="0" smtClean="0">
                <a:ln>
                  <a:noFill/>
                </a:ln>
                <a:effectLst/>
                <a:uLnTx/>
                <a:uFillTx/>
                <a:latin typeface="+mj-lt"/>
                <a:ea typeface="+mj-ea"/>
                <a:cs typeface="ＭＳ Ｐゴシック"/>
              </a:rPr>
              <a:t> National HF</a:t>
            </a:r>
            <a:r>
              <a:rPr kumimoji="0" lang="en-US" sz="3200" b="1" i="0" u="none" strike="noStrike" kern="0" cap="none" spc="0" normalizeH="0" noProof="0" dirty="0" smtClean="0">
                <a:ln>
                  <a:noFill/>
                </a:ln>
                <a:effectLst/>
                <a:uLnTx/>
                <a:uFillTx/>
                <a:latin typeface="+mj-lt"/>
                <a:ea typeface="+mj-ea"/>
                <a:cs typeface="ＭＳ Ｐゴシック"/>
              </a:rPr>
              <a:t> Radar (HFR)</a:t>
            </a:r>
            <a:r>
              <a:rPr kumimoji="0" lang="en-US" sz="3200" b="1" i="0" u="none" strike="noStrike" kern="0" cap="none" spc="0" normalizeH="0" baseline="0" noProof="0" dirty="0" smtClean="0">
                <a:ln>
                  <a:noFill/>
                </a:ln>
                <a:effectLst/>
                <a:uLnTx/>
                <a:uFillTx/>
                <a:latin typeface="+mj-lt"/>
                <a:ea typeface="+mj-ea"/>
                <a:cs typeface="ＭＳ Ｐゴシック"/>
              </a:rPr>
              <a:t> Network</a:t>
            </a:r>
            <a:endParaRPr kumimoji="0" lang="en-US" sz="3200" b="1" i="0" u="none" strike="noStrike" kern="0" cap="none" spc="0" normalizeH="0" baseline="0" noProof="0" dirty="0">
              <a:ln>
                <a:noFill/>
              </a:ln>
              <a:effectLst/>
              <a:uLnTx/>
              <a:uFillTx/>
              <a:latin typeface="+mj-lt"/>
              <a:ea typeface="+mj-ea"/>
              <a:cs typeface="ＭＳ Ｐゴシック"/>
            </a:endParaRPr>
          </a:p>
        </p:txBody>
      </p:sp>
      <p:grpSp>
        <p:nvGrpSpPr>
          <p:cNvPr id="8" name="Group 7"/>
          <p:cNvGrpSpPr/>
          <p:nvPr/>
        </p:nvGrpSpPr>
        <p:grpSpPr>
          <a:xfrm>
            <a:off x="762000" y="914400"/>
            <a:ext cx="7620000" cy="4256248"/>
            <a:chOff x="762000" y="914400"/>
            <a:chExt cx="7620000" cy="4256248"/>
          </a:xfrm>
        </p:grpSpPr>
        <p:pic>
          <p:nvPicPr>
            <p:cNvPr id="3" name="Picture 2" descr="HFR network.jpg"/>
            <p:cNvPicPr>
              <a:picLocks noChangeAspect="1"/>
            </p:cNvPicPr>
            <p:nvPr/>
          </p:nvPicPr>
          <p:blipFill>
            <a:blip r:embed="rId3" cstate="print"/>
            <a:stretch>
              <a:fillRect/>
            </a:stretch>
          </p:blipFill>
          <p:spPr>
            <a:xfrm>
              <a:off x="762000" y="914400"/>
              <a:ext cx="7620000" cy="4256248"/>
            </a:xfrm>
            <a:prstGeom prst="rect">
              <a:avLst/>
            </a:prstGeom>
            <a:ln>
              <a:solidFill>
                <a:schemeClr val="tx1"/>
              </a:solidFill>
            </a:ln>
          </p:spPr>
        </p:pic>
        <p:sp>
          <p:nvSpPr>
            <p:cNvPr id="7" name="Rectangle 6"/>
            <p:cNvSpPr/>
            <p:nvPr/>
          </p:nvSpPr>
          <p:spPr>
            <a:xfrm>
              <a:off x="3505200" y="1219200"/>
              <a:ext cx="4806124" cy="461665"/>
            </a:xfrm>
            <a:prstGeom prst="rect">
              <a:avLst/>
            </a:prstGeom>
            <a:solidFill>
              <a:srgbClr val="FFFF99">
                <a:alpha val="64706"/>
              </a:srgbClr>
            </a:solidFill>
          </p:spPr>
          <p:txBody>
            <a:bodyPr wrap="none">
              <a:spAutoFit/>
            </a:bodyPr>
            <a:lstStyle/>
            <a:p>
              <a:pPr algn="ctr"/>
              <a:r>
                <a:rPr lang="en-US" dirty="0" smtClean="0"/>
                <a:t>Over 100 sites currently operating</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ext Box 2"/>
          <p:cNvSpPr txBox="1">
            <a:spLocks noChangeArrowheads="1"/>
          </p:cNvSpPr>
          <p:nvPr/>
        </p:nvSpPr>
        <p:spPr bwMode="auto">
          <a:xfrm>
            <a:off x="533400" y="804863"/>
            <a:ext cx="4102169" cy="523220"/>
          </a:xfrm>
          <a:prstGeom prst="rect">
            <a:avLst/>
          </a:prstGeom>
          <a:noFill/>
          <a:ln w="9525">
            <a:noFill/>
            <a:miter lim="800000"/>
            <a:headEnd/>
            <a:tailEnd/>
          </a:ln>
          <a:effectLst/>
        </p:spPr>
        <p:txBody>
          <a:bodyPr wrap="none">
            <a:spAutoFit/>
          </a:bodyPr>
          <a:lstStyle/>
          <a:p>
            <a:pPr eaLnBrk="1" hangingPunct="1">
              <a:defRPr/>
            </a:pPr>
            <a:r>
              <a:rPr lang="en-US" sz="2800" i="1" dirty="0" smtClean="0">
                <a:latin typeface="Trebuchet MS" pitchFamily="34" charset="0"/>
              </a:rPr>
              <a:t>Direction-Finding </a:t>
            </a:r>
            <a:r>
              <a:rPr lang="en-US" sz="2800" i="1" dirty="0">
                <a:latin typeface="Trebuchet MS" pitchFamily="34" charset="0"/>
              </a:rPr>
              <a:t>Radar</a:t>
            </a:r>
          </a:p>
        </p:txBody>
      </p:sp>
      <p:sp>
        <p:nvSpPr>
          <p:cNvPr id="330755" name="Text Box 3"/>
          <p:cNvSpPr txBox="1">
            <a:spLocks noChangeArrowheads="1"/>
          </p:cNvSpPr>
          <p:nvPr/>
        </p:nvSpPr>
        <p:spPr bwMode="auto">
          <a:xfrm>
            <a:off x="5257800" y="803276"/>
            <a:ext cx="3631237" cy="523220"/>
          </a:xfrm>
          <a:prstGeom prst="rect">
            <a:avLst/>
          </a:prstGeom>
          <a:noFill/>
          <a:ln w="9525">
            <a:noFill/>
            <a:miter lim="800000"/>
            <a:headEnd/>
            <a:tailEnd/>
          </a:ln>
          <a:effectLst/>
        </p:spPr>
        <p:txBody>
          <a:bodyPr wrap="none">
            <a:spAutoFit/>
          </a:bodyPr>
          <a:lstStyle/>
          <a:p>
            <a:pPr eaLnBrk="1" hangingPunct="1">
              <a:defRPr/>
            </a:pPr>
            <a:r>
              <a:rPr lang="en-US" sz="2800" i="1" dirty="0" smtClean="0">
                <a:latin typeface="Trebuchet MS" pitchFamily="34" charset="0"/>
              </a:rPr>
              <a:t>Beam-Forming </a:t>
            </a:r>
            <a:r>
              <a:rPr lang="en-US" sz="2800" i="1" dirty="0">
                <a:latin typeface="Trebuchet MS" pitchFamily="34" charset="0"/>
              </a:rPr>
              <a:t>Radar</a:t>
            </a:r>
          </a:p>
        </p:txBody>
      </p:sp>
      <p:pic>
        <p:nvPicPr>
          <p:cNvPr id="110596" name="Picture 4" descr="ANT_PET_1_100DPI"/>
          <p:cNvPicPr>
            <a:picLocks noChangeAspect="1" noChangeArrowheads="1"/>
          </p:cNvPicPr>
          <p:nvPr/>
        </p:nvPicPr>
        <p:blipFill>
          <a:blip r:embed="rId3" cstate="print"/>
          <a:srcRect/>
          <a:stretch>
            <a:fillRect/>
          </a:stretch>
        </p:blipFill>
        <p:spPr bwMode="auto">
          <a:xfrm>
            <a:off x="4332974" y="2743200"/>
            <a:ext cx="4261752" cy="2886076"/>
          </a:xfrm>
          <a:prstGeom prst="rect">
            <a:avLst/>
          </a:prstGeom>
          <a:noFill/>
          <a:ln w="9525">
            <a:solidFill>
              <a:schemeClr val="tx1"/>
            </a:solidFill>
            <a:miter lim="800000"/>
            <a:headEnd/>
            <a:tailEnd/>
          </a:ln>
        </p:spPr>
      </p:pic>
      <p:pic>
        <p:nvPicPr>
          <p:cNvPr id="110597" name="Picture 5" descr="Karen &amp; Antenna 01sm"/>
          <p:cNvPicPr>
            <a:picLocks noChangeAspect="1" noChangeArrowheads="1"/>
          </p:cNvPicPr>
          <p:nvPr/>
        </p:nvPicPr>
        <p:blipFill>
          <a:blip r:embed="rId4" cstate="print"/>
          <a:srcRect/>
          <a:stretch>
            <a:fillRect/>
          </a:stretch>
        </p:blipFill>
        <p:spPr bwMode="auto">
          <a:xfrm>
            <a:off x="990600" y="2577309"/>
            <a:ext cx="2057400" cy="3594891"/>
          </a:xfrm>
          <a:prstGeom prst="rect">
            <a:avLst/>
          </a:prstGeom>
          <a:noFill/>
          <a:ln w="9525">
            <a:solidFill>
              <a:schemeClr val="tx1"/>
            </a:solidFill>
            <a:miter lim="800000"/>
            <a:headEnd/>
            <a:tailEnd/>
          </a:ln>
        </p:spPr>
      </p:pic>
      <p:sp>
        <p:nvSpPr>
          <p:cNvPr id="110598" name="Text Box 6"/>
          <p:cNvSpPr txBox="1">
            <a:spLocks noChangeArrowheads="1"/>
          </p:cNvSpPr>
          <p:nvPr/>
        </p:nvSpPr>
        <p:spPr bwMode="auto">
          <a:xfrm>
            <a:off x="757962" y="1252538"/>
            <a:ext cx="2518638" cy="1323439"/>
          </a:xfrm>
          <a:prstGeom prst="rect">
            <a:avLst/>
          </a:prstGeom>
          <a:noFill/>
          <a:ln w="9525">
            <a:noFill/>
            <a:miter lim="800000"/>
            <a:headEnd/>
            <a:tailEnd/>
          </a:ln>
        </p:spPr>
        <p:txBody>
          <a:bodyPr wrap="none">
            <a:spAutoFit/>
          </a:bodyPr>
          <a:lstStyle/>
          <a:p>
            <a:pPr eaLnBrk="1" hangingPunct="1"/>
            <a:r>
              <a:rPr lang="en-US" sz="2000" b="1" dirty="0">
                <a:latin typeface="Trebuchet MS" pitchFamily="34" charset="0"/>
              </a:rPr>
              <a:t>- Where Am I?</a:t>
            </a:r>
          </a:p>
          <a:p>
            <a:pPr eaLnBrk="1" hangingPunct="1"/>
            <a:r>
              <a:rPr lang="en-US" sz="2000" b="1" dirty="0">
                <a:latin typeface="Trebuchet MS" pitchFamily="34" charset="0"/>
              </a:rPr>
              <a:t>- Broad Beam</a:t>
            </a:r>
            <a:endParaRPr lang="en-US" sz="2000" b="1" dirty="0" smtClean="0">
              <a:latin typeface="Trebuchet MS" pitchFamily="34" charset="0"/>
            </a:endParaRPr>
          </a:p>
          <a:p>
            <a:pPr eaLnBrk="1" hangingPunct="1">
              <a:buFontTx/>
              <a:buChar char="-"/>
            </a:pPr>
            <a:r>
              <a:rPr lang="en-US" sz="2000" b="1" dirty="0" smtClean="0">
                <a:latin typeface="Trebuchet MS" pitchFamily="34" charset="0"/>
              </a:rPr>
              <a:t> Compact </a:t>
            </a:r>
            <a:r>
              <a:rPr lang="en-US" sz="2000" b="1" dirty="0">
                <a:latin typeface="Trebuchet MS" pitchFamily="34" charset="0"/>
              </a:rPr>
              <a:t>Antenna</a:t>
            </a:r>
            <a:endParaRPr lang="en-US" sz="2000" b="1" dirty="0" smtClean="0">
              <a:latin typeface="Trebuchet MS" pitchFamily="34" charset="0"/>
            </a:endParaRPr>
          </a:p>
          <a:p>
            <a:pPr eaLnBrk="1" hangingPunct="1">
              <a:buFontTx/>
              <a:buChar char="-"/>
            </a:pPr>
            <a:r>
              <a:rPr lang="en-US" sz="2000" b="1" dirty="0" smtClean="0">
                <a:latin typeface="Trebuchet MS" pitchFamily="34" charset="0"/>
              </a:rPr>
              <a:t> Wave </a:t>
            </a:r>
            <a:r>
              <a:rPr lang="en-US" sz="2000" b="1" dirty="0">
                <a:latin typeface="Trebuchet MS" pitchFamily="34" charset="0"/>
              </a:rPr>
              <a:t>Info </a:t>
            </a:r>
            <a:r>
              <a:rPr lang="en-US" sz="2000" b="1" dirty="0" smtClean="0">
                <a:latin typeface="Trebuchet MS" pitchFamily="34" charset="0"/>
              </a:rPr>
              <a:t>Limited</a:t>
            </a:r>
            <a:endParaRPr lang="en-US" sz="2000" b="1" dirty="0">
              <a:latin typeface="Trebuchet MS" pitchFamily="34" charset="0"/>
            </a:endParaRPr>
          </a:p>
        </p:txBody>
      </p:sp>
      <p:sp>
        <p:nvSpPr>
          <p:cNvPr id="110599" name="Text Box 7"/>
          <p:cNvSpPr txBox="1">
            <a:spLocks noChangeArrowheads="1"/>
          </p:cNvSpPr>
          <p:nvPr/>
        </p:nvSpPr>
        <p:spPr bwMode="auto">
          <a:xfrm>
            <a:off x="5491465" y="1219200"/>
            <a:ext cx="2890535" cy="1323439"/>
          </a:xfrm>
          <a:prstGeom prst="rect">
            <a:avLst/>
          </a:prstGeom>
          <a:noFill/>
          <a:ln w="9525">
            <a:noFill/>
            <a:miter lim="800000"/>
            <a:headEnd/>
            <a:tailEnd/>
          </a:ln>
        </p:spPr>
        <p:txBody>
          <a:bodyPr wrap="none">
            <a:spAutoFit/>
          </a:bodyPr>
          <a:lstStyle/>
          <a:p>
            <a:pPr eaLnBrk="1" hangingPunct="1">
              <a:buFontTx/>
              <a:buChar char="-"/>
            </a:pPr>
            <a:r>
              <a:rPr lang="en-US" sz="2000" b="1" dirty="0" smtClean="0">
                <a:latin typeface="Trebuchet MS" pitchFamily="34" charset="0"/>
              </a:rPr>
              <a:t> How </a:t>
            </a:r>
            <a:r>
              <a:rPr lang="en-US" sz="2000" b="1" dirty="0">
                <a:latin typeface="Trebuchet MS" pitchFamily="34" charset="0"/>
              </a:rPr>
              <a:t>Fast Am I Going?</a:t>
            </a:r>
            <a:endParaRPr lang="en-US" sz="2000" b="1" dirty="0" smtClean="0">
              <a:latin typeface="Trebuchet MS" pitchFamily="34" charset="0"/>
            </a:endParaRPr>
          </a:p>
          <a:p>
            <a:pPr eaLnBrk="1" hangingPunct="1">
              <a:buFontTx/>
              <a:buChar char="-"/>
            </a:pPr>
            <a:r>
              <a:rPr lang="en-US" sz="2000" b="1" dirty="0" smtClean="0">
                <a:latin typeface="Trebuchet MS" pitchFamily="34" charset="0"/>
              </a:rPr>
              <a:t> Narrow </a:t>
            </a:r>
            <a:r>
              <a:rPr lang="en-US" sz="2000" b="1" dirty="0">
                <a:latin typeface="Trebuchet MS" pitchFamily="34" charset="0"/>
              </a:rPr>
              <a:t>Beam</a:t>
            </a:r>
            <a:endParaRPr lang="en-US" sz="2000" b="1" dirty="0" smtClean="0">
              <a:latin typeface="Trebuchet MS" pitchFamily="34" charset="0"/>
            </a:endParaRPr>
          </a:p>
          <a:p>
            <a:pPr eaLnBrk="1" hangingPunct="1">
              <a:buFontTx/>
              <a:buChar char="-"/>
            </a:pPr>
            <a:r>
              <a:rPr lang="en-US" sz="2000" b="1" dirty="0" smtClean="0">
                <a:latin typeface="Trebuchet MS" pitchFamily="34" charset="0"/>
              </a:rPr>
              <a:t> Large </a:t>
            </a:r>
            <a:r>
              <a:rPr lang="en-US" sz="2000" b="1" dirty="0">
                <a:latin typeface="Trebuchet MS" pitchFamily="34" charset="0"/>
              </a:rPr>
              <a:t>Antenna</a:t>
            </a:r>
            <a:endParaRPr lang="en-US" sz="2000" b="1" dirty="0" smtClean="0">
              <a:latin typeface="Trebuchet MS" pitchFamily="34" charset="0"/>
            </a:endParaRPr>
          </a:p>
          <a:p>
            <a:pPr eaLnBrk="1" hangingPunct="1">
              <a:buFontTx/>
              <a:buChar char="-"/>
            </a:pPr>
            <a:r>
              <a:rPr lang="en-US" sz="2000" b="1" dirty="0" smtClean="0">
                <a:latin typeface="Trebuchet MS" pitchFamily="34" charset="0"/>
              </a:rPr>
              <a:t> Wave </a:t>
            </a:r>
            <a:r>
              <a:rPr lang="en-US" sz="2000" b="1" dirty="0">
                <a:latin typeface="Trebuchet MS" pitchFamily="34" charset="0"/>
              </a:rPr>
              <a:t>Info Easier</a:t>
            </a:r>
          </a:p>
        </p:txBody>
      </p:sp>
      <p:sp>
        <p:nvSpPr>
          <p:cNvPr id="110601" name="Text Box 9"/>
          <p:cNvSpPr txBox="1">
            <a:spLocks noChangeArrowheads="1"/>
          </p:cNvSpPr>
          <p:nvPr/>
        </p:nvSpPr>
        <p:spPr bwMode="auto">
          <a:xfrm>
            <a:off x="1524000" y="2819400"/>
            <a:ext cx="1022350" cy="366712"/>
          </a:xfrm>
          <a:prstGeom prst="rect">
            <a:avLst/>
          </a:prstGeom>
          <a:noFill/>
          <a:ln w="9525">
            <a:noFill/>
            <a:miter lim="800000"/>
            <a:headEnd/>
            <a:tailEnd/>
          </a:ln>
        </p:spPr>
        <p:txBody>
          <a:bodyPr wrap="none">
            <a:spAutoFit/>
          </a:bodyPr>
          <a:lstStyle/>
          <a:p>
            <a:pPr eaLnBrk="1" hangingPunct="1"/>
            <a:r>
              <a:rPr lang="en-US" sz="1800" b="1" dirty="0"/>
              <a:t>CODAR</a:t>
            </a:r>
          </a:p>
        </p:txBody>
      </p:sp>
      <p:sp>
        <p:nvSpPr>
          <p:cNvPr id="110602" name="Text Box 10"/>
          <p:cNvSpPr txBox="1">
            <a:spLocks noChangeArrowheads="1"/>
          </p:cNvSpPr>
          <p:nvPr/>
        </p:nvSpPr>
        <p:spPr bwMode="auto">
          <a:xfrm>
            <a:off x="7391400" y="2895600"/>
            <a:ext cx="882650" cy="366712"/>
          </a:xfrm>
          <a:prstGeom prst="rect">
            <a:avLst/>
          </a:prstGeom>
          <a:noFill/>
          <a:ln w="9525">
            <a:noFill/>
            <a:miter lim="800000"/>
            <a:headEnd/>
            <a:tailEnd/>
          </a:ln>
        </p:spPr>
        <p:txBody>
          <a:bodyPr wrap="none">
            <a:spAutoFit/>
          </a:bodyPr>
          <a:lstStyle/>
          <a:p>
            <a:pPr eaLnBrk="1" hangingPunct="1"/>
            <a:r>
              <a:rPr lang="en-US" sz="1800" b="1" dirty="0"/>
              <a:t>WERA</a:t>
            </a:r>
          </a:p>
        </p:txBody>
      </p:sp>
      <p:sp>
        <p:nvSpPr>
          <p:cNvPr id="110603" name="Text Box 11"/>
          <p:cNvSpPr txBox="1">
            <a:spLocks noChangeArrowheads="1"/>
          </p:cNvSpPr>
          <p:nvPr/>
        </p:nvSpPr>
        <p:spPr bwMode="auto">
          <a:xfrm>
            <a:off x="1371600" y="3124200"/>
            <a:ext cx="1314450" cy="366713"/>
          </a:xfrm>
          <a:prstGeom prst="rect">
            <a:avLst/>
          </a:prstGeom>
          <a:noFill/>
          <a:ln w="9525">
            <a:noFill/>
            <a:miter lim="800000"/>
            <a:headEnd/>
            <a:tailEnd/>
          </a:ln>
        </p:spPr>
        <p:txBody>
          <a:bodyPr wrap="none">
            <a:spAutoFit/>
          </a:bodyPr>
          <a:lstStyle/>
          <a:p>
            <a:pPr algn="ctr" eaLnBrk="1" hangingPunct="1"/>
            <a:r>
              <a:rPr lang="en-US" sz="1800" b="1" dirty="0"/>
              <a:t>$105-125K</a:t>
            </a:r>
          </a:p>
        </p:txBody>
      </p:sp>
      <p:sp>
        <p:nvSpPr>
          <p:cNvPr id="110604" name="Text Box 12"/>
          <p:cNvSpPr txBox="1">
            <a:spLocks noChangeArrowheads="1"/>
          </p:cNvSpPr>
          <p:nvPr/>
        </p:nvSpPr>
        <p:spPr bwMode="auto">
          <a:xfrm>
            <a:off x="7178675" y="3163887"/>
            <a:ext cx="1314450" cy="366712"/>
          </a:xfrm>
          <a:prstGeom prst="rect">
            <a:avLst/>
          </a:prstGeom>
          <a:noFill/>
          <a:ln w="9525">
            <a:noFill/>
            <a:miter lim="800000"/>
            <a:headEnd/>
            <a:tailEnd/>
          </a:ln>
        </p:spPr>
        <p:txBody>
          <a:bodyPr wrap="none">
            <a:spAutoFit/>
          </a:bodyPr>
          <a:lstStyle/>
          <a:p>
            <a:pPr algn="ctr" eaLnBrk="1" hangingPunct="1"/>
            <a:r>
              <a:rPr lang="en-US" sz="1800" b="1" dirty="0"/>
              <a:t>$150-200K</a:t>
            </a:r>
          </a:p>
        </p:txBody>
      </p:sp>
      <p:sp>
        <p:nvSpPr>
          <p:cNvPr id="14" name="Title 13"/>
          <p:cNvSpPr>
            <a:spLocks noGrp="1"/>
          </p:cNvSpPr>
          <p:nvPr>
            <p:ph type="title"/>
          </p:nvPr>
        </p:nvSpPr>
        <p:spPr/>
        <p:txBody>
          <a:bodyPr/>
          <a:lstStyle/>
          <a:p>
            <a:r>
              <a:rPr lang="en-US" sz="3200" b="1" dirty="0" smtClean="0"/>
              <a:t>HF Radar: Overview of Systems</a:t>
            </a:r>
            <a:endParaRPr lang="en-US" sz="3200" b="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609600"/>
          </a:xfrm>
        </p:spPr>
        <p:txBody>
          <a:bodyPr/>
          <a:lstStyle/>
          <a:p>
            <a:r>
              <a:rPr lang="en-US" sz="3200" b="1" dirty="0" smtClean="0"/>
              <a:t>HF Radar: Overview of Specifications</a:t>
            </a:r>
            <a:endParaRPr lang="en-US" sz="3200" b="1" dirty="0"/>
          </a:p>
        </p:txBody>
      </p:sp>
      <p:sp>
        <p:nvSpPr>
          <p:cNvPr id="4" name="Rectangle 5"/>
          <p:cNvSpPr txBox="1">
            <a:spLocks noChangeArrowheads="1"/>
          </p:cNvSpPr>
          <p:nvPr/>
        </p:nvSpPr>
        <p:spPr>
          <a:xfrm>
            <a:off x="152400" y="4191000"/>
            <a:ext cx="8915400" cy="18288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Delivers real-time surface current</a:t>
            </a:r>
            <a:r>
              <a:rPr kumimoji="0" lang="en-US" sz="2000" b="0" i="0" u="none" strike="noStrike" kern="0" cap="none" spc="0" normalizeH="0" noProof="0" dirty="0" smtClean="0">
                <a:ln>
                  <a:noFill/>
                </a:ln>
                <a:solidFill>
                  <a:schemeClr val="tx1"/>
                </a:solidFill>
                <a:effectLst/>
                <a:uLnTx/>
                <a:uFillTx/>
                <a:latin typeface="+mn-lt"/>
                <a:ea typeface="+mn-ea"/>
                <a:cs typeface="+mn-cs"/>
              </a:rPr>
              <a:t> data:</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Velocity Resolution:</a:t>
            </a:r>
            <a:r>
              <a:rPr kumimoji="0" lang="en-US" sz="2000" b="0" i="0" u="none" strike="noStrike" kern="0" cap="none" spc="0" normalizeH="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2 to 4 cm/s * 	Range Resolution: 0.2 to 6 km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Temporal Resolution:</a:t>
            </a:r>
            <a:r>
              <a:rPr kumimoji="0" lang="en-US" sz="2000" b="0" i="0" u="none" strike="noStrike" kern="0" cap="none" spc="0" normalizeH="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10 to 60 min	Range Extent: 1 to 200+ km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Velocity Accuracy:</a:t>
            </a:r>
            <a:r>
              <a:rPr kumimoji="0" lang="en-US" sz="2000" b="0" i="0" u="none" strike="noStrike" kern="0" cap="none" spc="0" normalizeH="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5 to 10 cm/s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r>
              <a:rPr kumimoji="0" lang="en-US" sz="1600" b="0" i="0" u="none" strike="noStrike" kern="0" cap="none" spc="0" normalizeH="0" baseline="0" noProof="0" dirty="0" smtClean="0">
                <a:ln>
                  <a:noFill/>
                </a:ln>
                <a:solidFill>
                  <a:schemeClr val="tx1"/>
                </a:solidFill>
                <a:effectLst/>
                <a:uLnTx/>
                <a:uFillTx/>
                <a:latin typeface="+mn-lt"/>
                <a:ea typeface="+mn-ea"/>
                <a:cs typeface="+mn-cs"/>
              </a:rPr>
              <a:t>*Depends on Transmit Frequency, Signal Processing ; ** Depends on RF bandwidth   </a:t>
            </a:r>
          </a:p>
        </p:txBody>
      </p:sp>
      <p:sp>
        <p:nvSpPr>
          <p:cNvPr id="5" name="Rectangle 5"/>
          <p:cNvSpPr txBox="1">
            <a:spLocks noChangeArrowheads="1"/>
          </p:cNvSpPr>
          <p:nvPr/>
        </p:nvSpPr>
        <p:spPr>
          <a:xfrm>
            <a:off x="152400" y="1447800"/>
            <a:ext cx="4724400" cy="19812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latin typeface="+mn-lt"/>
                <a:ea typeface="+mn-ea"/>
                <a:cs typeface="+mn-cs"/>
              </a:rPr>
              <a:t>Uses radio wave backscatter to produce radials</a:t>
            </a: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latin typeface="+mn-lt"/>
                <a:ea typeface="+mn-ea"/>
                <a:cs typeface="+mn-cs"/>
              </a:rPr>
              <a:t>Current direction and velocity</a:t>
            </a:r>
          </a:p>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latin typeface="+mn-lt"/>
                <a:ea typeface="+mn-ea"/>
                <a:cs typeface="+mn-cs"/>
              </a:rPr>
              <a:t>Regions of overlap also provide ancillary wave structure/height data</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6" name="Picture 3"/>
          <p:cNvPicPr>
            <a:picLocks noChangeAspect="1" noChangeArrowheads="1"/>
          </p:cNvPicPr>
          <p:nvPr/>
        </p:nvPicPr>
        <p:blipFill>
          <a:blip r:embed="rId2" cstate="print"/>
          <a:srcRect/>
          <a:stretch>
            <a:fillRect/>
          </a:stretch>
        </p:blipFill>
        <p:spPr bwMode="auto">
          <a:xfrm>
            <a:off x="4808341" y="1295400"/>
            <a:ext cx="4183259" cy="2895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HFR Data Flow and Management</a:t>
            </a:r>
            <a:endParaRPr lang="en-US" sz="3200" b="1" dirty="0"/>
          </a:p>
        </p:txBody>
      </p:sp>
      <p:grpSp>
        <p:nvGrpSpPr>
          <p:cNvPr id="6" name="Group 5"/>
          <p:cNvGrpSpPr/>
          <p:nvPr/>
        </p:nvGrpSpPr>
        <p:grpSpPr>
          <a:xfrm>
            <a:off x="228600" y="914400"/>
            <a:ext cx="8610600" cy="5105400"/>
            <a:chOff x="228600" y="914400"/>
            <a:chExt cx="8610600" cy="5105400"/>
          </a:xfrm>
        </p:grpSpPr>
        <p:pic>
          <p:nvPicPr>
            <p:cNvPr id="4" name="Picture 2" descr="NationalNetworkArchitecture_300dpi"/>
            <p:cNvPicPr>
              <a:picLocks noChangeAspect="1" noChangeArrowheads="1"/>
            </p:cNvPicPr>
            <p:nvPr/>
          </p:nvPicPr>
          <p:blipFill>
            <a:blip r:embed="rId2" cstate="print"/>
            <a:srcRect r="1569"/>
            <a:stretch>
              <a:fillRect/>
            </a:stretch>
          </p:blipFill>
          <p:spPr bwMode="auto">
            <a:xfrm>
              <a:off x="228600" y="914400"/>
              <a:ext cx="8610600" cy="5105400"/>
            </a:xfrm>
            <a:prstGeom prst="rect">
              <a:avLst/>
            </a:prstGeom>
            <a:noFill/>
            <a:ln w="9525">
              <a:noFill/>
              <a:miter lim="800000"/>
              <a:headEnd/>
              <a:tailEnd/>
            </a:ln>
          </p:spPr>
        </p:pic>
        <p:sp>
          <p:nvSpPr>
            <p:cNvPr id="5" name="Rectangle 4"/>
            <p:cNvSpPr/>
            <p:nvPr/>
          </p:nvSpPr>
          <p:spPr>
            <a:xfrm>
              <a:off x="1524000" y="990600"/>
              <a:ext cx="6138860" cy="461665"/>
            </a:xfrm>
            <a:prstGeom prst="rect">
              <a:avLst/>
            </a:prstGeom>
            <a:solidFill>
              <a:srgbClr val="FFFF99">
                <a:alpha val="64706"/>
              </a:srgbClr>
            </a:solidFill>
          </p:spPr>
          <p:txBody>
            <a:bodyPr wrap="none">
              <a:spAutoFit/>
            </a:bodyPr>
            <a:lstStyle/>
            <a:p>
              <a:r>
                <a:rPr lang="en-US" dirty="0" smtClean="0"/>
                <a:t>Primary Portal: </a:t>
              </a:r>
              <a:r>
                <a:rPr lang="en-US" dirty="0" smtClean="0">
                  <a:hlinkClick r:id="rId3"/>
                </a:rPr>
                <a:t>http://hfradar.ndbc.noaa.gov</a:t>
              </a:r>
              <a:endParaRPr lang="en-US" dirty="0" smtClean="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609600"/>
          </a:xfrm>
        </p:spPr>
        <p:txBody>
          <a:bodyPr/>
          <a:lstStyle/>
          <a:p>
            <a:r>
              <a:rPr lang="en-US" sz="3200" b="1" dirty="0" smtClean="0"/>
              <a:t>HFR Provides Decision Support</a:t>
            </a:r>
            <a:endParaRPr lang="en-US" sz="3200" b="1" dirty="0"/>
          </a:p>
        </p:txBody>
      </p:sp>
      <p:sp>
        <p:nvSpPr>
          <p:cNvPr id="4" name="Rectangle 5"/>
          <p:cNvSpPr txBox="1">
            <a:spLocks noChangeArrowheads="1"/>
          </p:cNvSpPr>
          <p:nvPr/>
        </p:nvSpPr>
        <p:spPr>
          <a:xfrm>
            <a:off x="152400" y="990600"/>
            <a:ext cx="4648200" cy="49530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2000" b="1" kern="0" dirty="0" smtClean="0">
                <a:latin typeface="+mn-lt"/>
                <a:ea typeface="+mn-ea"/>
                <a:cs typeface="+mn-cs"/>
              </a:rPr>
              <a:t>“Floatable Events”:</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latin typeface="+mn-lt"/>
                <a:ea typeface="+mn-ea"/>
                <a:cs typeface="+mn-cs"/>
              </a:rPr>
              <a:t>	Oil Spill/Tarball Trajectories</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latin typeface="+mn-lt"/>
                <a:ea typeface="+mn-ea"/>
                <a:cs typeface="+mn-cs"/>
              </a:rPr>
              <a:t>	Search and Rescue</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latin typeface="+mn-lt"/>
                <a:ea typeface="+mn-ea"/>
                <a:cs typeface="+mn-cs"/>
              </a:rPr>
              <a:t>	Marine Debris Tracking</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latin typeface="+mn-lt"/>
                <a:ea typeface="+mn-ea"/>
                <a:cs typeface="+mn-cs"/>
              </a:rPr>
              <a:t>	HAB Tracking</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latin typeface="+mn-lt"/>
                <a:ea typeface="+mn-ea"/>
                <a:cs typeface="+mn-cs"/>
              </a:rPr>
              <a:t>	Ice Transport</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latin typeface="+mn-lt"/>
                <a:ea typeface="+mn-ea"/>
                <a:cs typeface="+mn-cs"/>
              </a:rPr>
              <a:t>	Outfall Monitoring</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latin typeface="+mn-lt"/>
                <a:ea typeface="+mn-ea"/>
                <a:cs typeface="+mn-cs"/>
              </a:rPr>
              <a:t>	Larval/Phytoplankton Tracking</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1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lang="en-US" sz="2000" b="1" kern="0" dirty="0" smtClean="0">
                <a:latin typeface="+mn-lt"/>
                <a:ea typeface="+mn-ea"/>
                <a:cs typeface="+mn-cs"/>
              </a:rPr>
              <a:t>Other Uses:</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	Map/Quantify</a:t>
            </a:r>
            <a:r>
              <a:rPr kumimoji="0" lang="en-US" sz="2000" b="0" i="0" u="none" strike="noStrike" kern="0" cap="none" spc="0" normalizeH="0" noProof="0" dirty="0" smtClean="0">
                <a:ln>
                  <a:noFill/>
                </a:ln>
                <a:solidFill>
                  <a:schemeClr val="tx1"/>
                </a:solidFill>
                <a:effectLst/>
                <a:uLnTx/>
                <a:uFillTx/>
                <a:latin typeface="+mn-lt"/>
                <a:ea typeface="+mn-ea"/>
                <a:cs typeface="+mn-cs"/>
              </a:rPr>
              <a:t> Coastal Dynamics</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Model</a:t>
            </a:r>
            <a:r>
              <a:rPr kumimoji="0" lang="en-US" sz="2000" b="0" i="0" u="none" strike="noStrike" kern="0" cap="none" spc="0" normalizeH="0" noProof="0" dirty="0" smtClean="0">
                <a:ln>
                  <a:noFill/>
                </a:ln>
                <a:solidFill>
                  <a:schemeClr val="tx1"/>
                </a:solidFill>
                <a:effectLst/>
                <a:uLnTx/>
                <a:uFillTx/>
                <a:latin typeface="+mn-lt"/>
                <a:ea typeface="+mn-ea"/>
                <a:cs typeface="+mn-cs"/>
              </a:rPr>
              <a:t> Validation</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noProof="0" dirty="0" smtClean="0">
                <a:latin typeface="+mn-lt"/>
                <a:ea typeface="+mn-ea"/>
                <a:cs typeface="+mn-cs"/>
              </a:rPr>
              <a:t>	Circulation Modeling Input</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dirty="0" smtClean="0">
                <a:ln>
                  <a:noFill/>
                </a:ln>
                <a:solidFill>
                  <a:schemeClr val="tx1"/>
                </a:solidFill>
                <a:effectLst/>
                <a:uLnTx/>
                <a:uFillTx/>
                <a:latin typeface="+mn-lt"/>
                <a:ea typeface="+mn-ea"/>
                <a:cs typeface="+mn-cs"/>
              </a:rPr>
              <a:t>	Costal</a:t>
            </a:r>
            <a:r>
              <a:rPr kumimoji="0" lang="en-US" sz="2000" b="0" i="0" u="none" strike="noStrike" kern="0" cap="none" spc="0" normalizeH="0" dirty="0" smtClean="0">
                <a:ln>
                  <a:noFill/>
                </a:ln>
                <a:solidFill>
                  <a:schemeClr val="tx1"/>
                </a:solidFill>
                <a:effectLst/>
                <a:uLnTx/>
                <a:uFillTx/>
                <a:latin typeface="+mn-lt"/>
                <a:ea typeface="+mn-ea"/>
                <a:cs typeface="+mn-cs"/>
              </a:rPr>
              <a:t> and Marine </a:t>
            </a:r>
            <a:r>
              <a:rPr lang="en-US" sz="2000" kern="0" dirty="0" smtClean="0">
                <a:latin typeface="+mn-lt"/>
                <a:ea typeface="+mn-ea"/>
                <a:cs typeface="+mn-cs"/>
              </a:rPr>
              <a:t>Spatial </a:t>
            </a:r>
            <a:r>
              <a:rPr kumimoji="0" lang="en-US" sz="2000" b="0" i="0" u="none" strike="noStrike" kern="0" cap="none" spc="0" normalizeH="0" dirty="0" smtClean="0">
                <a:ln>
                  <a:noFill/>
                </a:ln>
                <a:solidFill>
                  <a:schemeClr val="tx1"/>
                </a:solidFill>
                <a:effectLst/>
                <a:uLnTx/>
                <a:uFillTx/>
                <a:latin typeface="+mn-lt"/>
                <a:ea typeface="+mn-ea"/>
                <a:cs typeface="+mn-cs"/>
              </a:rPr>
              <a:t>Planning</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grpSp>
        <p:nvGrpSpPr>
          <p:cNvPr id="5" name="Group 4"/>
          <p:cNvGrpSpPr/>
          <p:nvPr/>
        </p:nvGrpSpPr>
        <p:grpSpPr>
          <a:xfrm>
            <a:off x="4646612" y="838200"/>
            <a:ext cx="4344988" cy="5233987"/>
            <a:chOff x="4584700" y="1455738"/>
            <a:chExt cx="4344988" cy="5233987"/>
          </a:xfrm>
        </p:grpSpPr>
        <p:pic>
          <p:nvPicPr>
            <p:cNvPr id="6" name="Picture 1" descr="New Image.JPG"/>
            <p:cNvPicPr>
              <a:picLocks noChangeAspect="1"/>
            </p:cNvPicPr>
            <p:nvPr/>
          </p:nvPicPr>
          <p:blipFill>
            <a:blip r:embed="rId2" cstate="print"/>
            <a:srcRect/>
            <a:stretch>
              <a:fillRect/>
            </a:stretch>
          </p:blipFill>
          <p:spPr bwMode="auto">
            <a:xfrm>
              <a:off x="4584700" y="1455738"/>
              <a:ext cx="4344988" cy="5233987"/>
            </a:xfrm>
            <a:prstGeom prst="rect">
              <a:avLst/>
            </a:prstGeom>
            <a:noFill/>
            <a:ln w="9525">
              <a:noFill/>
              <a:miter lim="800000"/>
              <a:headEnd/>
              <a:tailEnd/>
            </a:ln>
            <a:effectLst>
              <a:outerShdw dist="38100" dir="2700000" rotWithShape="0">
                <a:srgbClr val="808080">
                  <a:alpha val="42999"/>
                </a:srgbClr>
              </a:outerShdw>
            </a:effectLst>
          </p:spPr>
        </p:pic>
        <p:sp>
          <p:nvSpPr>
            <p:cNvPr id="7" name="Rectangle 6"/>
            <p:cNvSpPr/>
            <p:nvPr/>
          </p:nvSpPr>
          <p:spPr>
            <a:xfrm>
              <a:off x="6858000" y="5791200"/>
              <a:ext cx="1785938" cy="553998"/>
            </a:xfrm>
            <a:prstGeom prst="rect">
              <a:avLst/>
            </a:prstGeom>
            <a:solidFill>
              <a:schemeClr val="bg1"/>
            </a:solidFill>
          </p:spPr>
          <p:txBody>
            <a:bodyPr wrap="square">
              <a:spAutoFit/>
            </a:bodyPr>
            <a:lstStyle/>
            <a:p>
              <a:pPr algn="r"/>
              <a:r>
                <a:rPr lang="en-US" sz="1000" i="1" dirty="0">
                  <a:effectLst>
                    <a:outerShdw blurRad="38100" dist="38100" dir="2700000" algn="tl">
                      <a:srgbClr val="C0C0C0"/>
                    </a:outerShdw>
                  </a:effectLst>
                </a:rPr>
                <a:t>“Mendocino Eddy”</a:t>
              </a:r>
              <a:endParaRPr lang="en-US" sz="1000" i="1" dirty="0"/>
            </a:p>
            <a:p>
              <a:pPr algn="r"/>
              <a:r>
                <a:rPr lang="en-US" sz="1000" dirty="0"/>
                <a:t>HFR circulation with SST</a:t>
              </a:r>
            </a:p>
            <a:p>
              <a:pPr algn="r"/>
              <a:r>
                <a:rPr lang="en-US" sz="1000" dirty="0"/>
                <a:t>Halle et al 2010 (in review)</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0CDD4CA4-A9CF-4920-B996-6449F491A024}" type="slidenum">
              <a:rPr lang="en-US" smtClean="0">
                <a:solidFill>
                  <a:schemeClr val="bg1"/>
                </a:solidFill>
              </a:rPr>
              <a:pPr/>
              <a:t>8</a:t>
            </a:fld>
            <a:endParaRPr lang="en-US" dirty="0" smtClean="0">
              <a:solidFill>
                <a:schemeClr val="bg1"/>
              </a:solidFill>
            </a:endParaRPr>
          </a:p>
        </p:txBody>
      </p:sp>
      <p:sp>
        <p:nvSpPr>
          <p:cNvPr id="13315" name="Rectangle 13"/>
          <p:cNvSpPr>
            <a:spLocks noChangeArrowheads="1"/>
          </p:cNvSpPr>
          <p:nvPr/>
        </p:nvSpPr>
        <p:spPr bwMode="auto">
          <a:xfrm>
            <a:off x="4238625" y="5827713"/>
            <a:ext cx="701675" cy="198437"/>
          </a:xfrm>
          <a:prstGeom prst="rect">
            <a:avLst/>
          </a:prstGeom>
          <a:noFill/>
          <a:ln w="9525">
            <a:noFill/>
            <a:miter lim="800000"/>
            <a:headEnd/>
            <a:tailEnd/>
          </a:ln>
        </p:spPr>
        <p:txBody>
          <a:bodyPr wrap="none" lIns="0" tIns="0" rIns="0" bIns="0">
            <a:spAutoFit/>
          </a:bodyPr>
          <a:lstStyle/>
          <a:p>
            <a:r>
              <a:rPr lang="en-US" sz="1300" b="1" dirty="0">
                <a:solidFill>
                  <a:srgbClr val="000000"/>
                </a:solidFill>
                <a:latin typeface="Times New Roman" pitchFamily="18" charset="0"/>
              </a:rPr>
              <a:t>                 </a:t>
            </a:r>
            <a:endParaRPr lang="en-US" dirty="0">
              <a:latin typeface="Times New Roman" pitchFamily="18" charset="0"/>
            </a:endParaRPr>
          </a:p>
        </p:txBody>
      </p:sp>
      <p:sp>
        <p:nvSpPr>
          <p:cNvPr id="13316" name="Line 11"/>
          <p:cNvSpPr>
            <a:spLocks noChangeShapeType="1"/>
          </p:cNvSpPr>
          <p:nvPr/>
        </p:nvSpPr>
        <p:spPr bwMode="auto">
          <a:xfrm>
            <a:off x="76200" y="4038600"/>
            <a:ext cx="8839200" cy="0"/>
          </a:xfrm>
          <a:prstGeom prst="line">
            <a:avLst/>
          </a:prstGeom>
          <a:noFill/>
          <a:ln w="12700">
            <a:solidFill>
              <a:schemeClr val="tx1"/>
            </a:solidFill>
            <a:round/>
            <a:headEnd/>
            <a:tailEnd/>
          </a:ln>
        </p:spPr>
        <p:txBody>
          <a:bodyPr/>
          <a:lstStyle/>
          <a:p>
            <a:endParaRPr lang="en-US" dirty="0"/>
          </a:p>
        </p:txBody>
      </p:sp>
      <p:sp>
        <p:nvSpPr>
          <p:cNvPr id="5126" name="Rectangle 26"/>
          <p:cNvSpPr>
            <a:spLocks noChangeArrowheads="1"/>
          </p:cNvSpPr>
          <p:nvPr/>
        </p:nvSpPr>
        <p:spPr bwMode="auto">
          <a:xfrm>
            <a:off x="457200" y="76200"/>
            <a:ext cx="8229600" cy="609600"/>
          </a:xfrm>
          <a:prstGeom prst="rect">
            <a:avLst/>
          </a:prstGeom>
          <a:noFill/>
          <a:ln w="9525">
            <a:noFill/>
            <a:miter lim="800000"/>
            <a:headEnd/>
            <a:tailEnd/>
          </a:ln>
        </p:spPr>
        <p:txBody>
          <a:bodyPr anchor="ctr"/>
          <a:lstStyle/>
          <a:p>
            <a:pPr algn="ctr">
              <a:defRPr/>
            </a:pPr>
            <a:r>
              <a:rPr lang="en-US" sz="3200" b="1" dirty="0" smtClean="0">
                <a:latin typeface="+mj-lt"/>
              </a:rPr>
              <a:t>Oil Spill Trajectory Forecasting</a:t>
            </a:r>
            <a:endParaRPr lang="en-US" sz="3200" b="1" i="1" dirty="0">
              <a:solidFill>
                <a:srgbClr val="0070C0"/>
              </a:solidFill>
              <a:latin typeface="+mj-lt"/>
            </a:endParaRPr>
          </a:p>
        </p:txBody>
      </p:sp>
      <p:sp>
        <p:nvSpPr>
          <p:cNvPr id="13319" name="Rectangle 23"/>
          <p:cNvSpPr>
            <a:spLocks noChangeArrowheads="1"/>
          </p:cNvSpPr>
          <p:nvPr/>
        </p:nvSpPr>
        <p:spPr bwMode="auto">
          <a:xfrm>
            <a:off x="304800" y="1066800"/>
            <a:ext cx="3276600" cy="2743200"/>
          </a:xfrm>
          <a:prstGeom prst="rect">
            <a:avLst/>
          </a:prstGeom>
          <a:noFill/>
          <a:ln w="9525">
            <a:noFill/>
            <a:miter lim="800000"/>
            <a:headEnd/>
            <a:tailEnd/>
          </a:ln>
        </p:spPr>
        <p:txBody>
          <a:bodyPr/>
          <a:lstStyle/>
          <a:p>
            <a:pPr marL="114300" indent="-114300">
              <a:buFont typeface="Arial"/>
              <a:buChar char="•"/>
            </a:pPr>
            <a:r>
              <a:rPr lang="en-US" sz="2000" dirty="0" smtClean="0">
                <a:cs typeface="Times New Roman" pitchFamily="18" charset="0"/>
              </a:rPr>
              <a:t>Ingested </a:t>
            </a:r>
            <a:r>
              <a:rPr lang="en-US" sz="2000" dirty="0">
                <a:cs typeface="Times New Roman" pitchFamily="18" charset="0"/>
              </a:rPr>
              <a:t>&amp; distributed by</a:t>
            </a:r>
            <a:r>
              <a:rPr lang="en-US" sz="2000" dirty="0" smtClean="0">
                <a:cs typeface="Times New Roman" pitchFamily="18" charset="0"/>
              </a:rPr>
              <a:t> IOOS national </a:t>
            </a:r>
            <a:r>
              <a:rPr lang="en-US" sz="2000" dirty="0">
                <a:cs typeface="Times New Roman" pitchFamily="18" charset="0"/>
              </a:rPr>
              <a:t>HF radar data servers at Scripps &amp; NOAA/</a:t>
            </a:r>
            <a:r>
              <a:rPr lang="en-US" sz="2000" dirty="0" smtClean="0">
                <a:cs typeface="Times New Roman" pitchFamily="18" charset="0"/>
              </a:rPr>
              <a:t>NDBC</a:t>
            </a:r>
          </a:p>
          <a:p>
            <a:pPr marL="114300" indent="-114300"/>
            <a:endParaRPr lang="en-US" sz="2000" dirty="0" smtClean="0">
              <a:cs typeface="Times New Roman" pitchFamily="18" charset="0"/>
            </a:endParaRPr>
          </a:p>
          <a:p>
            <a:pPr marL="114300" indent="-114300">
              <a:buFont typeface="Arial"/>
              <a:buChar char="•"/>
            </a:pPr>
            <a:r>
              <a:rPr lang="en-US" sz="2000" dirty="0" smtClean="0">
                <a:cs typeface="Times New Roman" pitchFamily="18" charset="0"/>
              </a:rPr>
              <a:t>Collected using </a:t>
            </a:r>
            <a:r>
              <a:rPr lang="en-US" sz="2000" dirty="0">
                <a:cs typeface="Times New Roman" pitchFamily="18" charset="0"/>
              </a:rPr>
              <a:t>CODAR SeaSonde</a:t>
            </a:r>
            <a:r>
              <a:rPr lang="en-US" sz="2000" baseline="30000" dirty="0">
                <a:cs typeface="Times New Roman" pitchFamily="18" charset="0"/>
              </a:rPr>
              <a:t>®</a:t>
            </a:r>
            <a:r>
              <a:rPr lang="en-US" sz="2000" dirty="0">
                <a:cs typeface="Times New Roman" pitchFamily="18" charset="0"/>
              </a:rPr>
              <a:t> HF radar </a:t>
            </a:r>
            <a:r>
              <a:rPr lang="en-US" sz="2000" dirty="0" smtClean="0">
                <a:cs typeface="Times New Roman" pitchFamily="18" charset="0"/>
              </a:rPr>
              <a:t>systems (USM, USF)</a:t>
            </a:r>
            <a:endParaRPr lang="en-US" sz="2000" dirty="0">
              <a:cs typeface="Times New Roman" pitchFamily="18" charset="0"/>
            </a:endParaRPr>
          </a:p>
        </p:txBody>
      </p:sp>
      <p:pic>
        <p:nvPicPr>
          <p:cNvPr id="13321" name="Picture 31" descr="hfroil spill 2.jpg"/>
          <p:cNvPicPr>
            <a:picLocks noChangeAspect="1"/>
          </p:cNvPicPr>
          <p:nvPr/>
        </p:nvPicPr>
        <p:blipFill>
          <a:blip r:embed="rId3" cstate="print"/>
          <a:srcRect/>
          <a:stretch>
            <a:fillRect/>
          </a:stretch>
        </p:blipFill>
        <p:spPr bwMode="auto">
          <a:xfrm>
            <a:off x="3810000" y="914400"/>
            <a:ext cx="4341812" cy="3070225"/>
          </a:xfrm>
          <a:prstGeom prst="rect">
            <a:avLst/>
          </a:prstGeom>
          <a:noFill/>
          <a:ln w="9525">
            <a:noFill/>
            <a:miter lim="800000"/>
            <a:headEnd/>
            <a:tailEnd/>
          </a:ln>
        </p:spPr>
      </p:pic>
      <p:sp>
        <p:nvSpPr>
          <p:cNvPr id="13322" name="Rectangle 13"/>
          <p:cNvSpPr>
            <a:spLocks noChangeArrowheads="1"/>
          </p:cNvSpPr>
          <p:nvPr/>
        </p:nvSpPr>
        <p:spPr bwMode="auto">
          <a:xfrm>
            <a:off x="4238625" y="5827713"/>
            <a:ext cx="701675" cy="198437"/>
          </a:xfrm>
          <a:prstGeom prst="rect">
            <a:avLst/>
          </a:prstGeom>
          <a:noFill/>
          <a:ln w="9525">
            <a:noFill/>
            <a:miter lim="800000"/>
            <a:headEnd/>
            <a:tailEnd/>
          </a:ln>
        </p:spPr>
        <p:txBody>
          <a:bodyPr wrap="none" lIns="0" tIns="0" rIns="0" bIns="0">
            <a:spAutoFit/>
          </a:bodyPr>
          <a:lstStyle/>
          <a:p>
            <a:r>
              <a:rPr lang="en-US" sz="1300" b="1" dirty="0">
                <a:solidFill>
                  <a:srgbClr val="000000"/>
                </a:solidFill>
                <a:latin typeface="Times New Roman" pitchFamily="18" charset="0"/>
              </a:rPr>
              <a:t>                 </a:t>
            </a:r>
            <a:endParaRPr lang="en-US" dirty="0">
              <a:latin typeface="Times New Roman" pitchFamily="18" charset="0"/>
            </a:endParaRPr>
          </a:p>
        </p:txBody>
      </p:sp>
      <p:cxnSp>
        <p:nvCxnSpPr>
          <p:cNvPr id="13323" name="Straight Arrow Connector 34"/>
          <p:cNvCxnSpPr>
            <a:cxnSpLocks noChangeShapeType="1"/>
          </p:cNvCxnSpPr>
          <p:nvPr/>
        </p:nvCxnSpPr>
        <p:spPr bwMode="auto">
          <a:xfrm>
            <a:off x="76200" y="4724400"/>
            <a:ext cx="8991600" cy="1588"/>
          </a:xfrm>
          <a:prstGeom prst="straightConnector1">
            <a:avLst/>
          </a:prstGeom>
          <a:noFill/>
          <a:ln w="9525" algn="ctr">
            <a:solidFill>
              <a:schemeClr val="tx1"/>
            </a:solidFill>
            <a:round/>
            <a:headEnd/>
            <a:tailEnd type="arrow" w="med" len="med"/>
          </a:ln>
        </p:spPr>
      </p:cxnSp>
      <p:sp>
        <p:nvSpPr>
          <p:cNvPr id="13324" name="TextBox 35"/>
          <p:cNvSpPr txBox="1">
            <a:spLocks noChangeArrowheads="1"/>
          </p:cNvSpPr>
          <p:nvPr/>
        </p:nvSpPr>
        <p:spPr bwMode="auto">
          <a:xfrm>
            <a:off x="76200" y="4419600"/>
            <a:ext cx="762000" cy="307975"/>
          </a:xfrm>
          <a:prstGeom prst="rect">
            <a:avLst/>
          </a:prstGeom>
          <a:noFill/>
          <a:ln w="9525">
            <a:noFill/>
            <a:miter lim="800000"/>
            <a:headEnd/>
            <a:tailEnd/>
          </a:ln>
        </p:spPr>
        <p:txBody>
          <a:bodyPr>
            <a:spAutoFit/>
          </a:bodyPr>
          <a:lstStyle/>
          <a:p>
            <a:r>
              <a:rPr lang="en-US" sz="1400" dirty="0"/>
              <a:t>2006</a:t>
            </a:r>
          </a:p>
        </p:txBody>
      </p:sp>
      <p:sp>
        <p:nvSpPr>
          <p:cNvPr id="13325" name="TextBox 36"/>
          <p:cNvSpPr txBox="1">
            <a:spLocks noChangeArrowheads="1"/>
          </p:cNvSpPr>
          <p:nvPr/>
        </p:nvSpPr>
        <p:spPr bwMode="auto">
          <a:xfrm rot="3214375">
            <a:off x="-181768" y="5322094"/>
            <a:ext cx="1881187" cy="307975"/>
          </a:xfrm>
          <a:prstGeom prst="rect">
            <a:avLst/>
          </a:prstGeom>
          <a:noFill/>
          <a:ln w="9525">
            <a:noFill/>
            <a:miter lim="800000"/>
            <a:headEnd/>
            <a:tailEnd/>
          </a:ln>
        </p:spPr>
        <p:txBody>
          <a:bodyPr>
            <a:spAutoFit/>
          </a:bodyPr>
          <a:lstStyle/>
          <a:p>
            <a:r>
              <a:rPr lang="en-US" sz="1400" dirty="0"/>
              <a:t>Safe Seas Exercise</a:t>
            </a:r>
          </a:p>
        </p:txBody>
      </p:sp>
      <p:sp>
        <p:nvSpPr>
          <p:cNvPr id="13326" name="TextBox 37"/>
          <p:cNvSpPr txBox="1">
            <a:spLocks noChangeArrowheads="1"/>
          </p:cNvSpPr>
          <p:nvPr/>
        </p:nvSpPr>
        <p:spPr bwMode="auto">
          <a:xfrm>
            <a:off x="2286000" y="4343400"/>
            <a:ext cx="838200" cy="307975"/>
          </a:xfrm>
          <a:prstGeom prst="rect">
            <a:avLst/>
          </a:prstGeom>
          <a:noFill/>
          <a:ln w="9525">
            <a:noFill/>
            <a:miter lim="800000"/>
            <a:headEnd/>
            <a:tailEnd/>
          </a:ln>
        </p:spPr>
        <p:txBody>
          <a:bodyPr>
            <a:spAutoFit/>
          </a:bodyPr>
          <a:lstStyle/>
          <a:p>
            <a:r>
              <a:rPr lang="en-US" sz="1400" dirty="0"/>
              <a:t>20 Apr</a:t>
            </a:r>
          </a:p>
        </p:txBody>
      </p:sp>
      <p:sp>
        <p:nvSpPr>
          <p:cNvPr id="13327" name="TextBox 38"/>
          <p:cNvSpPr txBox="1">
            <a:spLocks noChangeArrowheads="1"/>
          </p:cNvSpPr>
          <p:nvPr/>
        </p:nvSpPr>
        <p:spPr bwMode="auto">
          <a:xfrm>
            <a:off x="4800600" y="4343400"/>
            <a:ext cx="914400" cy="307975"/>
          </a:xfrm>
          <a:prstGeom prst="rect">
            <a:avLst/>
          </a:prstGeom>
          <a:noFill/>
          <a:ln w="9525">
            <a:noFill/>
            <a:miter lim="800000"/>
            <a:headEnd/>
            <a:tailEnd/>
          </a:ln>
        </p:spPr>
        <p:txBody>
          <a:bodyPr>
            <a:spAutoFit/>
          </a:bodyPr>
          <a:lstStyle/>
          <a:p>
            <a:r>
              <a:rPr lang="en-US" sz="1400" dirty="0"/>
              <a:t>2 May</a:t>
            </a:r>
          </a:p>
        </p:txBody>
      </p:sp>
      <p:sp>
        <p:nvSpPr>
          <p:cNvPr id="13328" name="TextBox 39"/>
          <p:cNvSpPr txBox="1">
            <a:spLocks noChangeArrowheads="1"/>
          </p:cNvSpPr>
          <p:nvPr/>
        </p:nvSpPr>
        <p:spPr bwMode="auto">
          <a:xfrm>
            <a:off x="6172200" y="4343400"/>
            <a:ext cx="2362200" cy="307777"/>
          </a:xfrm>
          <a:prstGeom prst="rect">
            <a:avLst/>
          </a:prstGeom>
          <a:noFill/>
          <a:ln w="9525">
            <a:noFill/>
            <a:miter lim="800000"/>
            <a:headEnd/>
            <a:tailEnd/>
          </a:ln>
        </p:spPr>
        <p:txBody>
          <a:bodyPr wrap="square">
            <a:spAutoFit/>
          </a:bodyPr>
          <a:lstStyle/>
          <a:p>
            <a:r>
              <a:rPr lang="en-US" sz="1400" dirty="0"/>
              <a:t>2  May – Cap of</a:t>
            </a:r>
            <a:r>
              <a:rPr lang="en-US" sz="1400" dirty="0" smtClean="0"/>
              <a:t> DWH </a:t>
            </a:r>
            <a:r>
              <a:rPr lang="en-US" sz="1400" dirty="0"/>
              <a:t>Well</a:t>
            </a:r>
          </a:p>
        </p:txBody>
      </p:sp>
      <p:sp>
        <p:nvSpPr>
          <p:cNvPr id="13329" name="TextBox 43"/>
          <p:cNvSpPr txBox="1">
            <a:spLocks noChangeArrowheads="1"/>
          </p:cNvSpPr>
          <p:nvPr/>
        </p:nvSpPr>
        <p:spPr bwMode="auto">
          <a:xfrm rot="3214375">
            <a:off x="1025526" y="5192712"/>
            <a:ext cx="1619250" cy="523875"/>
          </a:xfrm>
          <a:prstGeom prst="rect">
            <a:avLst/>
          </a:prstGeom>
          <a:noFill/>
          <a:ln w="9525">
            <a:noFill/>
            <a:miter lim="800000"/>
            <a:headEnd/>
            <a:tailEnd/>
          </a:ln>
        </p:spPr>
        <p:txBody>
          <a:bodyPr>
            <a:spAutoFit/>
          </a:bodyPr>
          <a:lstStyle/>
          <a:p>
            <a:r>
              <a:rPr lang="en-US" sz="1400" dirty="0"/>
              <a:t>HFR support to COSCO Busan</a:t>
            </a:r>
          </a:p>
        </p:txBody>
      </p:sp>
      <p:sp>
        <p:nvSpPr>
          <p:cNvPr id="13330" name="TextBox 45"/>
          <p:cNvSpPr txBox="1">
            <a:spLocks noChangeArrowheads="1"/>
          </p:cNvSpPr>
          <p:nvPr/>
        </p:nvSpPr>
        <p:spPr bwMode="auto">
          <a:xfrm rot="3214375">
            <a:off x="4511675" y="5313363"/>
            <a:ext cx="1997075" cy="739775"/>
          </a:xfrm>
          <a:prstGeom prst="rect">
            <a:avLst/>
          </a:prstGeom>
          <a:noFill/>
          <a:ln w="9525">
            <a:noFill/>
            <a:miter lim="800000"/>
            <a:headEnd/>
            <a:tailEnd/>
          </a:ln>
        </p:spPr>
        <p:txBody>
          <a:bodyPr>
            <a:spAutoFit/>
          </a:bodyPr>
          <a:lstStyle/>
          <a:p>
            <a:r>
              <a:rPr lang="en-US" sz="1400" dirty="0"/>
              <a:t>Data received by IOOS National Servers &amp; NOAA/OR&amp;R/ERD</a:t>
            </a:r>
          </a:p>
        </p:txBody>
      </p:sp>
      <p:sp>
        <p:nvSpPr>
          <p:cNvPr id="13331" name="TextBox 54"/>
          <p:cNvSpPr txBox="1">
            <a:spLocks noChangeArrowheads="1"/>
          </p:cNvSpPr>
          <p:nvPr/>
        </p:nvSpPr>
        <p:spPr bwMode="auto">
          <a:xfrm>
            <a:off x="3429000" y="4343400"/>
            <a:ext cx="762000" cy="307975"/>
          </a:xfrm>
          <a:prstGeom prst="rect">
            <a:avLst/>
          </a:prstGeom>
          <a:noFill/>
          <a:ln w="9525">
            <a:noFill/>
            <a:miter lim="800000"/>
            <a:headEnd/>
            <a:tailEnd/>
          </a:ln>
        </p:spPr>
        <p:txBody>
          <a:bodyPr>
            <a:spAutoFit/>
          </a:bodyPr>
          <a:lstStyle/>
          <a:p>
            <a:r>
              <a:rPr lang="en-US" sz="1400" dirty="0"/>
              <a:t>30 Apr</a:t>
            </a:r>
          </a:p>
        </p:txBody>
      </p:sp>
      <p:sp>
        <p:nvSpPr>
          <p:cNvPr id="13332" name="TextBox 57"/>
          <p:cNvSpPr txBox="1">
            <a:spLocks noChangeArrowheads="1"/>
          </p:cNvSpPr>
          <p:nvPr/>
        </p:nvSpPr>
        <p:spPr bwMode="auto">
          <a:xfrm rot="3214375">
            <a:off x="2033587" y="5519738"/>
            <a:ext cx="2366963" cy="674688"/>
          </a:xfrm>
          <a:prstGeom prst="rect">
            <a:avLst/>
          </a:prstGeom>
          <a:noFill/>
          <a:ln w="9525">
            <a:noFill/>
            <a:miter lim="800000"/>
            <a:headEnd/>
            <a:tailEnd/>
          </a:ln>
        </p:spPr>
        <p:txBody>
          <a:bodyPr>
            <a:spAutoFit/>
          </a:bodyPr>
          <a:lstStyle/>
          <a:p>
            <a:pPr>
              <a:lnSpc>
                <a:spcPct val="90000"/>
              </a:lnSpc>
            </a:pPr>
            <a:r>
              <a:rPr lang="en-US" sz="1400" dirty="0"/>
              <a:t>2 of 3 USM radars: not operational, scheduled maintenance </a:t>
            </a:r>
          </a:p>
        </p:txBody>
      </p:sp>
      <p:sp>
        <p:nvSpPr>
          <p:cNvPr id="13333" name="TextBox 58"/>
          <p:cNvSpPr txBox="1">
            <a:spLocks noChangeArrowheads="1"/>
          </p:cNvSpPr>
          <p:nvPr/>
        </p:nvSpPr>
        <p:spPr bwMode="auto">
          <a:xfrm>
            <a:off x="1143000" y="4419600"/>
            <a:ext cx="838200" cy="307975"/>
          </a:xfrm>
          <a:prstGeom prst="rect">
            <a:avLst/>
          </a:prstGeom>
          <a:noFill/>
          <a:ln w="9525">
            <a:noFill/>
            <a:miter lim="800000"/>
            <a:headEnd/>
            <a:tailEnd/>
          </a:ln>
        </p:spPr>
        <p:txBody>
          <a:bodyPr>
            <a:spAutoFit/>
          </a:bodyPr>
          <a:lstStyle/>
          <a:p>
            <a:r>
              <a:rPr lang="en-US" sz="1400" dirty="0"/>
              <a:t>2007</a:t>
            </a:r>
          </a:p>
        </p:txBody>
      </p:sp>
      <p:sp>
        <p:nvSpPr>
          <p:cNvPr id="13334" name="TextBox 57"/>
          <p:cNvSpPr txBox="1">
            <a:spLocks noChangeArrowheads="1"/>
          </p:cNvSpPr>
          <p:nvPr/>
        </p:nvSpPr>
        <p:spPr bwMode="auto">
          <a:xfrm rot="3214375">
            <a:off x="3249613" y="5392738"/>
            <a:ext cx="1993900" cy="285750"/>
          </a:xfrm>
          <a:prstGeom prst="rect">
            <a:avLst/>
          </a:prstGeom>
          <a:noFill/>
          <a:ln w="9525">
            <a:noFill/>
            <a:miter lim="800000"/>
            <a:headEnd/>
            <a:tailEnd/>
          </a:ln>
        </p:spPr>
        <p:txBody>
          <a:bodyPr>
            <a:spAutoFit/>
          </a:bodyPr>
          <a:lstStyle/>
          <a:p>
            <a:pPr>
              <a:lnSpc>
                <a:spcPct val="90000"/>
              </a:lnSpc>
            </a:pPr>
            <a:r>
              <a:rPr lang="en-US" sz="1400" dirty="0"/>
              <a:t> USM: radars restored</a:t>
            </a:r>
          </a:p>
        </p:txBody>
      </p:sp>
      <p:sp>
        <p:nvSpPr>
          <p:cNvPr id="13335" name="TextBox 14"/>
          <p:cNvSpPr txBox="1">
            <a:spLocks noChangeArrowheads="1"/>
          </p:cNvSpPr>
          <p:nvPr/>
        </p:nvSpPr>
        <p:spPr bwMode="auto">
          <a:xfrm>
            <a:off x="76200" y="4038600"/>
            <a:ext cx="1365250" cy="369888"/>
          </a:xfrm>
          <a:prstGeom prst="rect">
            <a:avLst/>
          </a:prstGeom>
          <a:noFill/>
          <a:ln w="9525">
            <a:noFill/>
            <a:miter lim="800000"/>
            <a:headEnd/>
            <a:tailEnd/>
          </a:ln>
        </p:spPr>
        <p:txBody>
          <a:bodyPr wrap="none">
            <a:spAutoFit/>
          </a:bodyPr>
          <a:lstStyle/>
          <a:p>
            <a:r>
              <a:rPr lang="en-US" dirty="0"/>
              <a:t>Chronology</a:t>
            </a:r>
          </a:p>
        </p:txBody>
      </p:sp>
      <p:sp>
        <p:nvSpPr>
          <p:cNvPr id="13336" name="TextBox 45"/>
          <p:cNvSpPr txBox="1">
            <a:spLocks noChangeArrowheads="1"/>
          </p:cNvSpPr>
          <p:nvPr/>
        </p:nvSpPr>
        <p:spPr bwMode="auto">
          <a:xfrm rot="3214375">
            <a:off x="6357938" y="5268913"/>
            <a:ext cx="1997075" cy="523875"/>
          </a:xfrm>
          <a:prstGeom prst="rect">
            <a:avLst/>
          </a:prstGeom>
          <a:noFill/>
          <a:ln w="9525">
            <a:noFill/>
            <a:miter lim="800000"/>
            <a:headEnd/>
            <a:tailEnd/>
          </a:ln>
        </p:spPr>
        <p:txBody>
          <a:bodyPr>
            <a:spAutoFit/>
          </a:bodyPr>
          <a:lstStyle/>
          <a:p>
            <a:r>
              <a:rPr lang="en-US" sz="1400" dirty="0"/>
              <a:t>HFR used daily for trajectory forecasting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Totals25hr_CENT_2008_01_27_0000.gif"/>
          <p:cNvPicPr>
            <a:picLocks noChangeAspect="1"/>
          </p:cNvPicPr>
          <p:nvPr/>
        </p:nvPicPr>
        <p:blipFill>
          <a:blip r:embed="rId3" cstate="print"/>
          <a:srcRect/>
          <a:stretch>
            <a:fillRect/>
          </a:stretch>
        </p:blipFill>
        <p:spPr bwMode="auto">
          <a:xfrm>
            <a:off x="4572000" y="990600"/>
            <a:ext cx="4381010" cy="5029200"/>
          </a:xfrm>
          <a:prstGeom prst="rect">
            <a:avLst/>
          </a:prstGeom>
          <a:noFill/>
          <a:ln w="9525">
            <a:solidFill>
              <a:schemeClr val="bg2"/>
            </a:solidFill>
            <a:miter lim="800000"/>
            <a:headEnd/>
            <a:tailEnd/>
          </a:ln>
        </p:spPr>
      </p:pic>
      <p:pic>
        <p:nvPicPr>
          <p:cNvPr id="31748" name="Picture 2" descr="20080128-G-5394s-001.jpg"/>
          <p:cNvPicPr>
            <a:picLocks noChangeAspect="1"/>
          </p:cNvPicPr>
          <p:nvPr/>
        </p:nvPicPr>
        <p:blipFill>
          <a:blip r:embed="rId4" cstate="print"/>
          <a:srcRect/>
          <a:stretch>
            <a:fillRect/>
          </a:stretch>
        </p:blipFill>
        <p:spPr bwMode="auto">
          <a:xfrm>
            <a:off x="228600" y="2983160"/>
            <a:ext cx="4191000" cy="2808040"/>
          </a:xfrm>
          <a:prstGeom prst="rect">
            <a:avLst/>
          </a:prstGeom>
          <a:noFill/>
          <a:ln w="9525">
            <a:solidFill>
              <a:schemeClr val="tx1"/>
            </a:solidFill>
            <a:miter lim="800000"/>
            <a:headEnd/>
            <a:tailEnd/>
          </a:ln>
        </p:spPr>
      </p:pic>
      <p:sp>
        <p:nvSpPr>
          <p:cNvPr id="31749" name="TextBox 6"/>
          <p:cNvSpPr txBox="1">
            <a:spLocks noChangeArrowheads="1"/>
          </p:cNvSpPr>
          <p:nvPr/>
        </p:nvSpPr>
        <p:spPr bwMode="auto">
          <a:xfrm>
            <a:off x="609600" y="76200"/>
            <a:ext cx="7848600" cy="584776"/>
          </a:xfrm>
          <a:prstGeom prst="rect">
            <a:avLst/>
          </a:prstGeom>
          <a:noFill/>
          <a:ln w="9525">
            <a:noFill/>
            <a:miter lim="800000"/>
            <a:headEnd/>
            <a:tailEnd/>
          </a:ln>
        </p:spPr>
        <p:txBody>
          <a:bodyPr wrap="square">
            <a:spAutoFit/>
          </a:bodyPr>
          <a:lstStyle/>
          <a:p>
            <a:pPr algn="ctr"/>
            <a:r>
              <a:rPr lang="en-US" sz="3200" b="1" dirty="0" smtClean="0"/>
              <a:t>Projection of Wintertime </a:t>
            </a:r>
            <a:r>
              <a:rPr lang="en-US" sz="3200" b="1" dirty="0"/>
              <a:t>Tarball Events</a:t>
            </a:r>
          </a:p>
        </p:txBody>
      </p:sp>
      <p:sp>
        <p:nvSpPr>
          <p:cNvPr id="31750" name="TextBox 7"/>
          <p:cNvSpPr txBox="1">
            <a:spLocks noChangeArrowheads="1"/>
          </p:cNvSpPr>
          <p:nvPr/>
        </p:nvSpPr>
        <p:spPr bwMode="auto">
          <a:xfrm>
            <a:off x="609600" y="1111984"/>
            <a:ext cx="3429000" cy="1631216"/>
          </a:xfrm>
          <a:prstGeom prst="rect">
            <a:avLst/>
          </a:prstGeom>
          <a:noFill/>
          <a:ln w="9525">
            <a:noFill/>
            <a:miter lim="800000"/>
            <a:headEnd/>
            <a:tailEnd/>
          </a:ln>
        </p:spPr>
        <p:txBody>
          <a:bodyPr wrap="square">
            <a:spAutoFit/>
          </a:bodyPr>
          <a:lstStyle/>
          <a:p>
            <a:pPr>
              <a:buFont typeface="Arial"/>
              <a:buChar char="•"/>
            </a:pPr>
            <a:r>
              <a:rPr lang="en-US" sz="2000" dirty="0" smtClean="0"/>
              <a:t> Predictable events - based </a:t>
            </a:r>
            <a:r>
              <a:rPr lang="en-US" sz="2000" dirty="0"/>
              <a:t>on strong, persistent flow from the </a:t>
            </a:r>
            <a:r>
              <a:rPr lang="en-US" sz="2000" dirty="0" smtClean="0"/>
              <a:t>south</a:t>
            </a:r>
          </a:p>
          <a:p>
            <a:endParaRPr lang="en-US" sz="2000" dirty="0" smtClean="0"/>
          </a:p>
          <a:p>
            <a:pPr>
              <a:buFont typeface="Arial"/>
              <a:buChar char="•"/>
            </a:pPr>
            <a:r>
              <a:rPr lang="en-US" sz="2000" dirty="0" smtClean="0"/>
              <a:t> Allows staging of response</a:t>
            </a:r>
            <a:endParaRPr lang="en-US" sz="2000" dirty="0"/>
          </a:p>
        </p:txBody>
      </p:sp>
      <p:sp>
        <p:nvSpPr>
          <p:cNvPr id="7" name="TextBox 6"/>
          <p:cNvSpPr txBox="1"/>
          <p:nvPr/>
        </p:nvSpPr>
        <p:spPr>
          <a:xfrm>
            <a:off x="5181600" y="5181600"/>
            <a:ext cx="2385735" cy="523220"/>
          </a:xfrm>
          <a:prstGeom prst="rect">
            <a:avLst/>
          </a:prstGeom>
          <a:noFill/>
        </p:spPr>
        <p:txBody>
          <a:bodyPr wrap="none" rtlCol="0">
            <a:spAutoFit/>
          </a:bodyPr>
          <a:lstStyle/>
          <a:p>
            <a:pPr algn="ctr"/>
            <a:r>
              <a:rPr lang="en-US" sz="1400" dirty="0" smtClean="0">
                <a:solidFill>
                  <a:srgbClr val="000000"/>
                </a:solidFill>
              </a:rPr>
              <a:t>Jeffrey D. Paduan</a:t>
            </a:r>
            <a:br>
              <a:rPr lang="en-US" sz="1400" dirty="0" smtClean="0">
                <a:solidFill>
                  <a:srgbClr val="000000"/>
                </a:solidFill>
              </a:rPr>
            </a:br>
            <a:r>
              <a:rPr lang="en-US" sz="1400" i="1" dirty="0" smtClean="0">
                <a:solidFill>
                  <a:srgbClr val="000000"/>
                </a:solidFill>
              </a:rPr>
              <a:t>Naval Postgraduate School</a:t>
            </a:r>
            <a:endParaRPr lang="en-US" sz="1400" dirty="0">
              <a:solidFill>
                <a:srgbClr val="000000"/>
              </a:solidFill>
            </a:endParaRPr>
          </a:p>
        </p:txBody>
      </p:sp>
      <p:pic>
        <p:nvPicPr>
          <p:cNvPr id="8" name="Picture 5" descr="cencooslogo.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2286000" y="6276167"/>
            <a:ext cx="914400" cy="505633"/>
          </a:xfrm>
          <a:prstGeom prst="rect">
            <a:avLst/>
          </a:prstGeom>
          <a:noFill/>
          <a:ln w="9525">
            <a:noFill/>
            <a:miter lim="800000"/>
            <a:headEnd/>
            <a:tailEnd/>
          </a:ln>
        </p:spPr>
      </p:pic>
      <p:pic>
        <p:nvPicPr>
          <p:cNvPr id="9" name="Picture 8" descr="sccoos.jpg"/>
          <p:cNvPicPr>
            <a:picLocks noChangeAspect="1"/>
          </p:cNvPicPr>
          <p:nvPr/>
        </p:nvPicPr>
        <p:blipFill>
          <a:blip r:embed="rId6" cstate="print"/>
          <a:srcRect/>
          <a:stretch>
            <a:fillRect/>
          </a:stretch>
        </p:blipFill>
        <p:spPr bwMode="auto">
          <a:xfrm>
            <a:off x="3429000" y="6248400"/>
            <a:ext cx="609600" cy="5969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ioos_white_2010</Template>
  <TotalTime>3263</TotalTime>
  <Words>1014</Words>
  <Application>Microsoft Office PowerPoint</Application>
  <PresentationFormat>On-screen Show (4:3)</PresentationFormat>
  <Paragraphs>215</Paragraphs>
  <Slides>22</Slides>
  <Notes>13</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22</vt:i4>
      </vt:variant>
    </vt:vector>
  </HeadingPairs>
  <TitlesOfParts>
    <vt:vector size="24" baseType="lpstr">
      <vt:lpstr>ioos_white_2010</vt:lpstr>
      <vt:lpstr>???</vt:lpstr>
      <vt:lpstr>Slide 1</vt:lpstr>
      <vt:lpstr>Slide 2</vt:lpstr>
      <vt:lpstr>Slide 3</vt:lpstr>
      <vt:lpstr>HF Radar: Overview of Systems</vt:lpstr>
      <vt:lpstr>HF Radar: Overview of Specifications</vt:lpstr>
      <vt:lpstr>HFR Data Flow and Management</vt:lpstr>
      <vt:lpstr>HFR Provides Decision Support</vt:lpstr>
      <vt:lpstr>Slide 8</vt:lpstr>
      <vt:lpstr>Slide 9</vt:lpstr>
      <vt:lpstr>Search and Rescue (SAR)</vt:lpstr>
      <vt:lpstr>Tracking of Marine Debris</vt:lpstr>
      <vt:lpstr>Support for Harmful Algal Bloom Events</vt:lpstr>
      <vt:lpstr>Maritime Transportation-San Pedro Channel</vt:lpstr>
      <vt:lpstr>Arctic Applications</vt:lpstr>
      <vt:lpstr>Emerging HFR Applications</vt:lpstr>
      <vt:lpstr>Monitoring Mesoscale Flow Features</vt:lpstr>
      <vt:lpstr>Upwelling and Phytoplankton</vt:lpstr>
      <vt:lpstr>Biological Monitoring and Prediction</vt:lpstr>
      <vt:lpstr>Slide 19</vt:lpstr>
      <vt:lpstr>Slide 20</vt:lpstr>
      <vt:lpstr>Slide 21</vt:lpstr>
      <vt:lpstr>Slide 22</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deanna.eastman</dc:creator>
  <cp:lastModifiedBy>Sam.Walker</cp:lastModifiedBy>
  <cp:revision>361</cp:revision>
  <dcterms:created xsi:type="dcterms:W3CDTF">2010-11-03T03:28:54Z</dcterms:created>
  <dcterms:modified xsi:type="dcterms:W3CDTF">2010-11-03T12:06:35Z</dcterms:modified>
</cp:coreProperties>
</file>