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7" r:id="rId10"/>
    <p:sldId id="265" r:id="rId11"/>
    <p:sldId id="266" r:id="rId12"/>
    <p:sldId id="283" r:id="rId13"/>
    <p:sldId id="268" r:id="rId14"/>
    <p:sldId id="270" r:id="rId15"/>
    <p:sldId id="284" r:id="rId16"/>
    <p:sldId id="271" r:id="rId17"/>
    <p:sldId id="272" r:id="rId18"/>
    <p:sldId id="285" r:id="rId19"/>
    <p:sldId id="273" r:id="rId20"/>
    <p:sldId id="274" r:id="rId21"/>
    <p:sldId id="275" r:id="rId22"/>
    <p:sldId id="276" r:id="rId23"/>
    <p:sldId id="286" r:id="rId24"/>
    <p:sldId id="287" r:id="rId25"/>
    <p:sldId id="277" r:id="rId26"/>
    <p:sldId id="278" r:id="rId27"/>
    <p:sldId id="288" r:id="rId28"/>
    <p:sldId id="269" r:id="rId29"/>
    <p:sldId id="282" r:id="rId30"/>
    <p:sldId id="281" r:id="rId3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930" autoAdjust="0"/>
  </p:normalViewPr>
  <p:slideViewPr>
    <p:cSldViewPr>
      <p:cViewPr varScale="1">
        <p:scale>
          <a:sx n="54" d="100"/>
          <a:sy n="54" d="100"/>
        </p:scale>
        <p:origin x="-9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A2C97-C0DE-4D4C-A412-A49723225424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27D57-6495-403B-9418-E90EA396FE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BD5E8-AD20-4C7E-8AA6-17D921C9F5E8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F80E0-348A-4DA1-93C6-2841C456C3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F80E0-348A-4DA1-93C6-2841C456C31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49B9C1F-555B-4927-8DB3-1B63DB985B8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DAA9D67-C072-4764-8A9F-2DBD782D2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9C1F-555B-4927-8DB3-1B63DB985B8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AA9D67-C072-4764-8A9F-2DBD782D2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9C1F-555B-4927-8DB3-1B63DB985B8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AA9D67-C072-4764-8A9F-2DBD782D2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9C1F-555B-4927-8DB3-1B63DB985B8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AA9D67-C072-4764-8A9F-2DBD782D2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49B9C1F-555B-4927-8DB3-1B63DB985B8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DAA9D67-C072-4764-8A9F-2DBD782D2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9C1F-555B-4927-8DB3-1B63DB985B8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DAA9D67-C072-4764-8A9F-2DBD782D2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9C1F-555B-4927-8DB3-1B63DB985B8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DAA9D67-C072-4764-8A9F-2DBD782D2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9C1F-555B-4927-8DB3-1B63DB985B8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AA9D67-C072-4764-8A9F-2DBD782D2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9C1F-555B-4927-8DB3-1B63DB985B8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AA9D67-C072-4764-8A9F-2DBD782D2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49B9C1F-555B-4927-8DB3-1B63DB985B8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DAA9D67-C072-4764-8A9F-2DBD782D2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49B9C1F-555B-4927-8DB3-1B63DB985B8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DAA9D67-C072-4764-8A9F-2DBD782D2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49B9C1F-555B-4927-8DB3-1B63DB985B83}" type="datetimeFigureOut">
              <a:rPr lang="en-US" smtClean="0"/>
              <a:pPr/>
              <a:t>9/27/2011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DAA9D67-C072-4764-8A9F-2DBD782D2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NN/LM Middle Atlantic Region (MAR) </a:t>
            </a:r>
            <a:br>
              <a:rPr lang="en-US" dirty="0" smtClean="0"/>
            </a:br>
            <a:r>
              <a:rPr lang="en-US" sz="3900" dirty="0" smtClean="0"/>
              <a:t>Resource Library Directors’ Meeting</a:t>
            </a:r>
            <a:endParaRPr lang="en-US" sz="3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Renae</a:t>
            </a:r>
            <a:r>
              <a:rPr lang="en-US" dirty="0" smtClean="0"/>
              <a:t> Barger, Executive Director</a:t>
            </a:r>
          </a:p>
          <a:p>
            <a:endParaRPr lang="en-US" dirty="0" smtClean="0"/>
          </a:p>
          <a:p>
            <a:r>
              <a:rPr lang="en-US" smtClean="0"/>
              <a:t>September </a:t>
            </a:r>
            <a:r>
              <a:rPr lang="en-US" smtClean="0"/>
              <a:t>13, </a:t>
            </a:r>
            <a:r>
              <a:rPr lang="en-US" dirty="0" smtClean="0"/>
              <a:t>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 Network Member Service</a:t>
            </a:r>
            <a:br>
              <a:rPr lang="en-US" dirty="0" smtClean="0"/>
            </a:br>
            <a:r>
              <a:rPr lang="en-US" dirty="0" smtClean="0"/>
              <a:t>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Promote sharing of ideas and expertise and encourage peer-to-peer learning</a:t>
            </a:r>
          </a:p>
          <a:p>
            <a:pPr lvl="1"/>
            <a:r>
              <a:rPr lang="en-US" dirty="0" smtClean="0"/>
              <a:t>“Lunch with the RML” sessions</a:t>
            </a:r>
          </a:p>
          <a:p>
            <a:pPr lvl="1"/>
            <a:r>
              <a:rPr lang="en-US" dirty="0" smtClean="0"/>
              <a:t>Presentations</a:t>
            </a:r>
          </a:p>
          <a:p>
            <a:pPr lvl="1"/>
            <a:r>
              <a:rPr lang="en-US" dirty="0" smtClean="0"/>
              <a:t>Newsletter articles</a:t>
            </a:r>
          </a:p>
          <a:p>
            <a:pPr lvl="1"/>
            <a:r>
              <a:rPr lang="en-US" dirty="0" smtClean="0"/>
              <a:t>Reports of member activities &amp; successful projects and tips</a:t>
            </a:r>
          </a:p>
          <a:p>
            <a:r>
              <a:rPr lang="en-US" dirty="0" smtClean="0"/>
              <a:t>Consultation for NLM, NN/LM and Extramural Funding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 Network Member Services</a:t>
            </a:r>
            <a:br>
              <a:rPr lang="en-US" dirty="0" smtClean="0"/>
            </a:br>
            <a:r>
              <a:rPr lang="en-US" dirty="0" smtClean="0"/>
              <a:t>Transparency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and regular dissemination of information</a:t>
            </a:r>
          </a:p>
          <a:p>
            <a:pPr lvl="1"/>
            <a:r>
              <a:rPr lang="en-US" dirty="0" smtClean="0"/>
              <a:t>Training, exhibit and site visit schedules</a:t>
            </a:r>
          </a:p>
          <a:p>
            <a:pPr lvl="1"/>
            <a:r>
              <a:rPr lang="en-US" dirty="0" smtClean="0"/>
              <a:t>RAC and SAG meetings</a:t>
            </a:r>
          </a:p>
          <a:p>
            <a:pPr lvl="1"/>
            <a:r>
              <a:rPr lang="en-US" dirty="0" smtClean="0"/>
              <a:t>Funding opportunities, selection process, reports</a:t>
            </a:r>
          </a:p>
          <a:p>
            <a:r>
              <a:rPr lang="en-US" dirty="0" smtClean="0"/>
              <a:t>Evaluate and assess regional programs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Outreach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to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Training </a:t>
            </a:r>
          </a:p>
          <a:p>
            <a:pPr lvl="1"/>
            <a:r>
              <a:rPr lang="en-US" dirty="0" smtClean="0"/>
              <a:t>NLM resources, writing proposals, member requested</a:t>
            </a:r>
          </a:p>
          <a:p>
            <a:r>
              <a:rPr lang="en-US" dirty="0" smtClean="0"/>
              <a:t>Micro Awards</a:t>
            </a:r>
          </a:p>
          <a:p>
            <a:pPr lvl="1"/>
            <a:r>
              <a:rPr lang="en-US" dirty="0" smtClean="0"/>
              <a:t>Up to $2,500</a:t>
            </a:r>
          </a:p>
          <a:p>
            <a:pPr lvl="1"/>
            <a:r>
              <a:rPr lang="en-US" dirty="0" smtClean="0"/>
              <a:t>Professional development, train-the-trainer, attendance at professional meetings, resource sharing</a:t>
            </a:r>
          </a:p>
          <a:p>
            <a:r>
              <a:rPr lang="en-US" dirty="0" smtClean="0"/>
              <a:t>Technology Improvement Awards</a:t>
            </a:r>
          </a:p>
          <a:p>
            <a:pPr lvl="1"/>
            <a:r>
              <a:rPr lang="en-US" dirty="0" smtClean="0"/>
              <a:t>Up to $20,000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Outreach to Libraries</a:t>
            </a:r>
            <a:br>
              <a:rPr lang="en-US" dirty="0" smtClean="0"/>
            </a:br>
            <a:r>
              <a:rPr lang="en-US" sz="4000" dirty="0" smtClean="0"/>
              <a:t>Programs to Advocate for Librarians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Promote evidence based health information</a:t>
            </a:r>
          </a:p>
          <a:p>
            <a:pPr lvl="1"/>
            <a:r>
              <a:rPr lang="en-US" dirty="0" smtClean="0"/>
              <a:t>MAR training and Lunch w/ the RML sessions</a:t>
            </a:r>
          </a:p>
          <a:p>
            <a:pPr lvl="1"/>
            <a:r>
              <a:rPr lang="en-US" dirty="0" smtClean="0"/>
              <a:t>Micro Awards up to $2,500 to</a:t>
            </a:r>
          </a:p>
          <a:p>
            <a:pPr lvl="2"/>
            <a:r>
              <a:rPr lang="en-US" dirty="0" smtClean="0"/>
              <a:t>Support professional development, train-the-trainer, and mentoring opportunities</a:t>
            </a:r>
          </a:p>
          <a:p>
            <a:pPr lvl="3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Outreach to Libraries</a:t>
            </a:r>
            <a:br>
              <a:rPr lang="en-US" dirty="0" smtClean="0"/>
            </a:br>
            <a:r>
              <a:rPr lang="en-US" sz="4000" dirty="0" smtClean="0"/>
              <a:t>Programs to Advocate for Librarians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Promote the roles of libraries in institutions with e-science initiatives</a:t>
            </a:r>
          </a:p>
          <a:p>
            <a:pPr lvl="1"/>
            <a:r>
              <a:rPr lang="en-US" dirty="0" smtClean="0"/>
              <a:t>Special project award up to $30,000</a:t>
            </a:r>
          </a:p>
          <a:p>
            <a:pPr lvl="2"/>
            <a:r>
              <a:rPr lang="en-US" dirty="0" smtClean="0"/>
              <a:t>Increase understanding within the library community regarding library involvement in e-science development and advancement</a:t>
            </a:r>
          </a:p>
          <a:p>
            <a:pPr lvl="2"/>
            <a:r>
              <a:rPr lang="en-US" dirty="0" smtClean="0"/>
              <a:t>Educate librarians on e-science resources and models.</a:t>
            </a:r>
          </a:p>
          <a:p>
            <a:pPr lvl="2"/>
            <a:r>
              <a:rPr lang="en-US" dirty="0" smtClean="0"/>
              <a:t>Explore future roles librarians may take to support   e-science within their institutions</a:t>
            </a:r>
          </a:p>
          <a:p>
            <a:pPr lvl="3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Outreach to Libraries</a:t>
            </a:r>
            <a:br>
              <a:rPr lang="en-US" dirty="0" smtClean="0"/>
            </a:br>
            <a:r>
              <a:rPr lang="en-US" sz="4000" dirty="0" smtClean="0"/>
              <a:t>Programs to Advocate for Librarians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534400" cy="4526280"/>
          </a:xfrm>
        </p:spPr>
        <p:txBody>
          <a:bodyPr>
            <a:normAutofit/>
          </a:bodyPr>
          <a:lstStyle/>
          <a:p>
            <a:r>
              <a:rPr lang="en-US" dirty="0" smtClean="0"/>
              <a:t>Promote roles in emergency preparedness</a:t>
            </a:r>
          </a:p>
          <a:p>
            <a:pPr lvl="1"/>
            <a:r>
              <a:rPr lang="en-US" dirty="0" smtClean="0"/>
              <a:t>Special Project Award up to $30,000 for programs:</a:t>
            </a:r>
            <a:endParaRPr lang="en-US" sz="3000" dirty="0" smtClean="0"/>
          </a:p>
          <a:p>
            <a:pPr lvl="2"/>
            <a:r>
              <a:rPr lang="en-US" dirty="0" smtClean="0"/>
              <a:t>Educate and facilitate the development of local and regional plans</a:t>
            </a:r>
            <a:endParaRPr lang="en-US" sz="2700" dirty="0" smtClean="0"/>
          </a:p>
          <a:p>
            <a:pPr lvl="2"/>
            <a:r>
              <a:rPr lang="en-US" dirty="0" smtClean="0"/>
              <a:t>Attend workshops and provide outreach to non-library groups</a:t>
            </a:r>
            <a:endParaRPr lang="en-US" sz="2700" dirty="0" smtClean="0"/>
          </a:p>
          <a:p>
            <a:pPr lvl="1"/>
            <a:r>
              <a:rPr lang="en-US" dirty="0" smtClean="0"/>
              <a:t>Micro Awards, up to $2,500</a:t>
            </a:r>
          </a:p>
          <a:p>
            <a:pPr lvl="2"/>
            <a:r>
              <a:rPr lang="en-US" dirty="0" smtClean="0"/>
              <a:t>Attend non-library emergency preparedness meetings</a:t>
            </a:r>
          </a:p>
          <a:p>
            <a:pPr lvl="2"/>
            <a:r>
              <a:rPr lang="en-US" dirty="0" smtClean="0"/>
              <a:t>Meet with responders</a:t>
            </a:r>
          </a:p>
          <a:p>
            <a:pPr lvl="2"/>
            <a:r>
              <a:rPr lang="en-US" dirty="0" smtClean="0"/>
              <a:t>Promote library support</a:t>
            </a:r>
          </a:p>
          <a:p>
            <a:pPr lvl="1"/>
            <a:endParaRPr lang="en-US" dirty="0" smtClean="0"/>
          </a:p>
          <a:p>
            <a:pPr lvl="3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Outreach to Libraries</a:t>
            </a:r>
            <a:br>
              <a:rPr lang="en-US" dirty="0" smtClean="0"/>
            </a:br>
            <a:r>
              <a:rPr lang="en-US" sz="4000" dirty="0" smtClean="0"/>
              <a:t>Programs to Advocate for Librarians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534400" cy="4526280"/>
          </a:xfrm>
        </p:spPr>
        <p:txBody>
          <a:bodyPr>
            <a:normAutofit/>
          </a:bodyPr>
          <a:lstStyle/>
          <a:p>
            <a:r>
              <a:rPr lang="en-US" dirty="0" smtClean="0"/>
              <a:t>Promote roles involving EHRs</a:t>
            </a:r>
          </a:p>
          <a:p>
            <a:pPr lvl="1"/>
            <a:r>
              <a:rPr lang="en-US" dirty="0" smtClean="0"/>
              <a:t>Special Project Award up to $30,000</a:t>
            </a:r>
          </a:p>
          <a:p>
            <a:pPr lvl="2"/>
            <a:r>
              <a:rPr lang="en-US" dirty="0" smtClean="0"/>
              <a:t>Identify librarian involvement opportunities with the implementation of electronic health records</a:t>
            </a:r>
          </a:p>
          <a:p>
            <a:pPr lvl="2"/>
            <a:r>
              <a:rPr lang="en-US" dirty="0" smtClean="0"/>
              <a:t>Educate librarians on meaningful use</a:t>
            </a:r>
          </a:p>
          <a:p>
            <a:pPr lvl="2"/>
            <a:r>
              <a:rPr lang="en-US" dirty="0" smtClean="0"/>
              <a:t>Encourage pilot projects to include proactive involvement from health sciences librarians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Outreach to Libraries</a:t>
            </a:r>
            <a:br>
              <a:rPr lang="en-US" dirty="0" smtClean="0"/>
            </a:br>
            <a:r>
              <a:rPr lang="en-US" sz="4000" dirty="0" smtClean="0"/>
              <a:t>Programs to Advocate for Librarians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534400" cy="4526280"/>
          </a:xfrm>
        </p:spPr>
        <p:txBody>
          <a:bodyPr>
            <a:normAutofit/>
          </a:bodyPr>
          <a:lstStyle/>
          <a:p>
            <a:r>
              <a:rPr lang="en-US" dirty="0" smtClean="0"/>
              <a:t>Promote roles in Clinical and Translational Science </a:t>
            </a:r>
          </a:p>
          <a:p>
            <a:pPr lvl="1"/>
            <a:r>
              <a:rPr lang="en-US" dirty="0" smtClean="0"/>
              <a:t>Special Project Award up to $30,000</a:t>
            </a:r>
          </a:p>
          <a:p>
            <a:pPr lvl="2"/>
            <a:r>
              <a:rPr lang="en-US" dirty="0" smtClean="0"/>
              <a:t>Identify and promote opportunities for librarians at institutions that have received or are seeking NIH Clinical and Translational Science Awards (CTSAs).</a:t>
            </a:r>
          </a:p>
          <a:p>
            <a:pPr lvl="2"/>
            <a:r>
              <a:rPr lang="en-US" dirty="0" smtClean="0"/>
              <a:t>Encourage pilot projects for community partnerships to inform consumers of the research and clinical process and personalized medicine.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Outreach to Health Professionals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6"/>
            <a:ext cx="8382000" cy="4830764"/>
          </a:xfrm>
        </p:spPr>
        <p:txBody>
          <a:bodyPr>
            <a:normAutofit/>
          </a:bodyPr>
          <a:lstStyle/>
          <a:p>
            <a:r>
              <a:rPr lang="en-US" dirty="0" smtClean="0"/>
              <a:t>Mental health professionals</a:t>
            </a:r>
          </a:p>
          <a:p>
            <a:pPr lvl="1"/>
            <a:r>
              <a:rPr lang="en-US" dirty="0" smtClean="0"/>
              <a:t>Estimated 192,000 mental and behavioral health workers, within community based practices in the MAR</a:t>
            </a:r>
          </a:p>
          <a:p>
            <a:pPr lvl="1"/>
            <a:r>
              <a:rPr lang="en-US" dirty="0" smtClean="0"/>
              <a:t> Target Awards up to $25,000</a:t>
            </a:r>
          </a:p>
          <a:p>
            <a:pPr lvl="2"/>
            <a:r>
              <a:rPr lang="en-US" dirty="0" smtClean="0"/>
              <a:t>Develop programs which provide education and access to evidence-based information</a:t>
            </a:r>
          </a:p>
          <a:p>
            <a:pPr lvl="1"/>
            <a:r>
              <a:rPr lang="en-US" dirty="0" smtClean="0"/>
              <a:t>Exhibit Awards up to $2,000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2011-2016 Contract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 Mission</a:t>
            </a:r>
          </a:p>
          <a:p>
            <a:r>
              <a:rPr lang="en-US" dirty="0" smtClean="0"/>
              <a:t>Network Member Services</a:t>
            </a:r>
          </a:p>
          <a:p>
            <a:r>
              <a:rPr lang="en-US" dirty="0" smtClean="0"/>
              <a:t>Outreach</a:t>
            </a:r>
          </a:p>
          <a:p>
            <a:pPr lvl="1"/>
            <a:r>
              <a:rPr lang="en-US" dirty="0" smtClean="0"/>
              <a:t>Libraries</a:t>
            </a:r>
          </a:p>
          <a:p>
            <a:pPr lvl="1"/>
            <a:r>
              <a:rPr lang="en-US" dirty="0" smtClean="0"/>
              <a:t>Health Professionals</a:t>
            </a:r>
          </a:p>
          <a:p>
            <a:pPr lvl="1"/>
            <a:r>
              <a:rPr lang="en-US" dirty="0" smtClean="0"/>
              <a:t>Consumers</a:t>
            </a:r>
          </a:p>
          <a:p>
            <a:r>
              <a:rPr lang="en-US" dirty="0" smtClean="0"/>
              <a:t>Upcoming Awards/ Award Regulations</a:t>
            </a:r>
          </a:p>
          <a:p>
            <a:r>
              <a:rPr lang="en-US" dirty="0" smtClean="0"/>
              <a:t>Feedback/Discussion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Outreach to Health Professionals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Public health workforce</a:t>
            </a:r>
          </a:p>
          <a:p>
            <a:pPr lvl="1"/>
            <a:r>
              <a:rPr lang="en-US" dirty="0" smtClean="0"/>
              <a:t>Public health professionals in public health agencies w/o formal training in public health</a:t>
            </a:r>
          </a:p>
          <a:p>
            <a:pPr lvl="1"/>
            <a:r>
              <a:rPr lang="en-US" dirty="0" smtClean="0"/>
              <a:t>187 local health departments in MAR</a:t>
            </a:r>
          </a:p>
          <a:p>
            <a:pPr lvl="1"/>
            <a:r>
              <a:rPr lang="en-US" dirty="0" smtClean="0"/>
              <a:t>Target Awards up to $25,000</a:t>
            </a:r>
          </a:p>
          <a:p>
            <a:pPr lvl="2"/>
            <a:r>
              <a:rPr lang="en-US" dirty="0" smtClean="0"/>
              <a:t>Develop programs which provide education and access to peer-reviewed and evidence-based information</a:t>
            </a:r>
          </a:p>
          <a:p>
            <a:pPr lvl="1"/>
            <a:r>
              <a:rPr lang="en-US" dirty="0" smtClean="0"/>
              <a:t>Micro Awards up to $2,500</a:t>
            </a:r>
          </a:p>
          <a:p>
            <a:pPr lvl="2"/>
            <a:r>
              <a:rPr lang="en-US" dirty="0" smtClean="0"/>
              <a:t>Offer training at public health meetings, training centers, and in the workplace</a:t>
            </a:r>
          </a:p>
          <a:p>
            <a:pPr lvl="1"/>
            <a:r>
              <a:rPr lang="en-US" dirty="0" smtClean="0"/>
              <a:t>Exhibit Awards up to $2,000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Outreach to Health Professionals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Critical Access Hospitals</a:t>
            </a:r>
          </a:p>
          <a:p>
            <a:pPr lvl="1"/>
            <a:r>
              <a:rPr lang="en-US" dirty="0" smtClean="0"/>
              <a:t>Under 25 beds, limitations on inpatient services</a:t>
            </a:r>
          </a:p>
          <a:p>
            <a:pPr lvl="1"/>
            <a:r>
              <a:rPr lang="en-US" dirty="0" smtClean="0"/>
              <a:t>26 in PA and NY with limited or no access to a librarian</a:t>
            </a:r>
          </a:p>
          <a:p>
            <a:pPr lvl="1"/>
            <a:r>
              <a:rPr lang="en-US" dirty="0" smtClean="0"/>
              <a:t>Express Awards up to $10,000</a:t>
            </a:r>
          </a:p>
          <a:p>
            <a:pPr lvl="2"/>
            <a:r>
              <a:rPr lang="en-US" dirty="0" smtClean="0"/>
              <a:t>Assist in needs assessment and identification of technology and location barriers</a:t>
            </a:r>
          </a:p>
          <a:p>
            <a:pPr lvl="2"/>
            <a:r>
              <a:rPr lang="en-US" dirty="0" smtClean="0"/>
              <a:t>Form partnerships, provide education and training, and access to evidence-based information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Outreach to Health Professionals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46237"/>
            <a:ext cx="8305800" cy="4526280"/>
          </a:xfrm>
        </p:spPr>
        <p:txBody>
          <a:bodyPr>
            <a:normAutofit/>
          </a:bodyPr>
          <a:lstStyle/>
          <a:p>
            <a:r>
              <a:rPr lang="en-US" dirty="0" smtClean="0"/>
              <a:t>Outreach programs initiated by Network members:</a:t>
            </a:r>
          </a:p>
          <a:p>
            <a:pPr lvl="1"/>
            <a:r>
              <a:rPr lang="en-US" dirty="0" smtClean="0"/>
              <a:t>Express Awards up to $10,000</a:t>
            </a:r>
          </a:p>
          <a:p>
            <a:pPr lvl="2"/>
            <a:r>
              <a:rPr lang="en-US" dirty="0" smtClean="0"/>
              <a:t>Identify a target population, form partnerships, and provide the appropriate educational training, information access and outreach</a:t>
            </a:r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Outreach to Health Professionals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46237"/>
            <a:ext cx="8305800" cy="4526280"/>
          </a:xfrm>
        </p:spPr>
        <p:txBody>
          <a:bodyPr>
            <a:normAutofit/>
          </a:bodyPr>
          <a:lstStyle/>
          <a:p>
            <a:r>
              <a:rPr lang="en-US" dirty="0" smtClean="0"/>
              <a:t>Outreach to minority health workers</a:t>
            </a:r>
          </a:p>
          <a:p>
            <a:pPr lvl="1"/>
            <a:r>
              <a:rPr lang="en-US" dirty="0" smtClean="0"/>
              <a:t>Express Awards up to $10,000</a:t>
            </a:r>
          </a:p>
          <a:p>
            <a:pPr lvl="2"/>
            <a:r>
              <a:rPr lang="en-US" dirty="0" smtClean="0"/>
              <a:t>Develop programs for minority health practitioners that increase information skills and access to evidence-based resources</a:t>
            </a:r>
          </a:p>
          <a:p>
            <a:pPr lvl="2"/>
            <a:r>
              <a:rPr lang="en-US" dirty="0" smtClean="0"/>
              <a:t>Promote diversity in the future workforce by raising awareness of health careers and information sources in minority high school students</a:t>
            </a:r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to Consumers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Soldiers, Veterans and their Families</a:t>
            </a:r>
          </a:p>
          <a:p>
            <a:pPr lvl="1"/>
            <a:r>
              <a:rPr lang="en-US" dirty="0" smtClean="0"/>
              <a:t>Target Awards up to $25,000</a:t>
            </a:r>
          </a:p>
          <a:p>
            <a:pPr lvl="2"/>
            <a:r>
              <a:rPr lang="en-US" dirty="0" smtClean="0"/>
              <a:t>Assess information needs in VA facilities, United Services Organizations, and community-based outpatient clinics</a:t>
            </a:r>
          </a:p>
          <a:p>
            <a:pPr lvl="2"/>
            <a:r>
              <a:rPr lang="en-US" dirty="0" smtClean="0"/>
              <a:t>Develop training and outreach programming to support physical and mental health and coping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to Consumers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Senior Citizens</a:t>
            </a:r>
          </a:p>
          <a:p>
            <a:pPr lvl="1"/>
            <a:r>
              <a:rPr lang="en-US" dirty="0" smtClean="0"/>
              <a:t>Express Awards up to $10,000 </a:t>
            </a:r>
          </a:p>
          <a:p>
            <a:pPr lvl="2"/>
            <a:r>
              <a:rPr lang="en-US" sz="2500" dirty="0" smtClean="0"/>
              <a:t>Build partnerships with Area Agency for Aging, public libraries, hospital libraries, local senior centers, Jewish Community Centers, the YMCA, or retirement communities</a:t>
            </a:r>
          </a:p>
          <a:p>
            <a:pPr lvl="2"/>
            <a:r>
              <a:rPr lang="en-US" sz="2500" dirty="0" smtClean="0"/>
              <a:t>Provide training on patient health records and NLM resources for senior health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to Consumers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76799"/>
          </a:xfrm>
        </p:spPr>
        <p:txBody>
          <a:bodyPr>
            <a:normAutofit/>
          </a:bodyPr>
          <a:lstStyle/>
          <a:p>
            <a:r>
              <a:rPr lang="en-US" dirty="0" smtClean="0"/>
              <a:t>Caregivers</a:t>
            </a:r>
          </a:p>
          <a:p>
            <a:pPr lvl="1"/>
            <a:r>
              <a:rPr lang="en-US" dirty="0" smtClean="0"/>
              <a:t>Express Awards up to $10,000</a:t>
            </a:r>
          </a:p>
          <a:p>
            <a:pPr lvl="2"/>
            <a:r>
              <a:rPr lang="en-US" dirty="0" smtClean="0"/>
              <a:t>Build partnerships with community and faith-based organizations</a:t>
            </a:r>
          </a:p>
          <a:p>
            <a:pPr lvl="2"/>
            <a:r>
              <a:rPr lang="en-US" dirty="0" smtClean="0"/>
              <a:t>Provide training on patient health records, NLM resources and caregiver support</a:t>
            </a:r>
          </a:p>
          <a:p>
            <a:pPr lvl="2"/>
            <a:endParaRPr lang="en-US" dirty="0" smtClean="0"/>
          </a:p>
          <a:p>
            <a:pPr lvl="2"/>
            <a:endParaRPr lang="en-US" sz="2400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to Consumers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76799"/>
          </a:xfrm>
        </p:spPr>
        <p:txBody>
          <a:bodyPr>
            <a:normAutofit/>
          </a:bodyPr>
          <a:lstStyle/>
          <a:p>
            <a:r>
              <a:rPr lang="en-US" dirty="0" smtClean="0"/>
              <a:t>Programs initiated by Network members</a:t>
            </a:r>
          </a:p>
          <a:p>
            <a:pPr lvl="1"/>
            <a:r>
              <a:rPr lang="en-US" dirty="0" smtClean="0"/>
              <a:t>Express Awards up to $10,000</a:t>
            </a:r>
          </a:p>
          <a:p>
            <a:pPr lvl="2"/>
            <a:r>
              <a:rPr lang="en-US" dirty="0" smtClean="0"/>
              <a:t>Identify a target population, form partnerships, and provide the appropriate educational training, information access and outreach</a:t>
            </a:r>
          </a:p>
          <a:p>
            <a:pPr lvl="3"/>
            <a:r>
              <a:rPr lang="en-US" dirty="0" smtClean="0"/>
              <a:t>Develop programs related to Healthy People 2020</a:t>
            </a:r>
          </a:p>
          <a:p>
            <a:pPr lvl="3"/>
            <a:r>
              <a:rPr lang="en-US" dirty="0" smtClean="0"/>
              <a:t>Encourage partnerships among public, hospital and school libraries, community, faith-based, and volunteer organizations</a:t>
            </a:r>
          </a:p>
          <a:p>
            <a:pPr lvl="2"/>
            <a:endParaRPr lang="en-US" dirty="0" smtClean="0"/>
          </a:p>
          <a:p>
            <a:pPr lvl="2"/>
            <a:endParaRPr lang="en-US" sz="2400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Upcoming Awards and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Era of intense accountability</a:t>
            </a:r>
          </a:p>
          <a:p>
            <a:pPr lvl="1"/>
            <a:r>
              <a:rPr lang="en-US" dirty="0" smtClean="0"/>
              <a:t>No flexibility in funding, as in the past</a:t>
            </a:r>
          </a:p>
          <a:p>
            <a:pPr lvl="1"/>
            <a:r>
              <a:rPr lang="en-US" dirty="0" smtClean="0"/>
              <a:t>Funding for year one must be completed by end of contract year: April 30, 2011 </a:t>
            </a:r>
          </a:p>
          <a:p>
            <a:pPr lvl="1"/>
            <a:r>
              <a:rPr lang="en-US" dirty="0" smtClean="0"/>
              <a:t>No encumbering of funds into the next contract year</a:t>
            </a:r>
          </a:p>
          <a:p>
            <a:pPr lvl="1"/>
            <a:r>
              <a:rPr lang="en-US" dirty="0" smtClean="0"/>
              <a:t>For projects to span into the next contract year:</a:t>
            </a:r>
          </a:p>
          <a:p>
            <a:pPr lvl="2"/>
            <a:r>
              <a:rPr lang="en-US" dirty="0" smtClean="0"/>
              <a:t>Write proposals with base year funding (ending April 30th) and option year funding (beginning May 1st)</a:t>
            </a:r>
          </a:p>
          <a:p>
            <a:pPr lvl="2"/>
            <a:r>
              <a:rPr lang="en-US" dirty="0" smtClean="0"/>
              <a:t>Option year funding will be contingent on results of base year and receipt of primary funding from NLM</a:t>
            </a:r>
          </a:p>
          <a:p>
            <a:pPr lvl="2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Upcoming Awards and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to proceed this year?</a:t>
            </a:r>
          </a:p>
          <a:p>
            <a:pPr lvl="1"/>
            <a:r>
              <a:rPr lang="en-US" dirty="0" smtClean="0"/>
              <a:t>Start thinking of projects that you can have  ‘deliverables’ completed by April 30, 2011</a:t>
            </a:r>
          </a:p>
          <a:p>
            <a:pPr lvl="1"/>
            <a:r>
              <a:rPr lang="en-US" dirty="0" smtClean="0"/>
              <a:t>MAR plans to submit RFPs to NNO for approval Sept/Oct</a:t>
            </a:r>
          </a:p>
          <a:p>
            <a:pPr lvl="2"/>
            <a:r>
              <a:rPr lang="en-US" dirty="0" smtClean="0"/>
              <a:t>Post to Network members Oct/Nov</a:t>
            </a:r>
          </a:p>
          <a:p>
            <a:pPr lvl="2"/>
            <a:r>
              <a:rPr lang="en-US" dirty="0" smtClean="0"/>
              <a:t>Ad hoc review process</a:t>
            </a:r>
          </a:p>
          <a:p>
            <a:pPr lvl="2"/>
            <a:r>
              <a:rPr lang="en-US" dirty="0" smtClean="0"/>
              <a:t>Smaller awards may begin Nov/Dec, with year one funding ending April 30, 2012</a:t>
            </a:r>
          </a:p>
          <a:p>
            <a:pPr lvl="2"/>
            <a:r>
              <a:rPr lang="en-US" dirty="0" smtClean="0"/>
              <a:t>Larger awards may begin Jan, with year one funding ending April 30, 2012</a:t>
            </a:r>
          </a:p>
          <a:p>
            <a:pPr lvl="3"/>
            <a:r>
              <a:rPr lang="en-US" dirty="0" smtClean="0"/>
              <a:t>But, remember option year funding begins May 1, 2012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the efforts of the National Library of Medicine for this region to</a:t>
            </a:r>
          </a:p>
          <a:p>
            <a:pPr lvl="1"/>
            <a:r>
              <a:rPr lang="en-US" dirty="0" smtClean="0"/>
              <a:t>Provide all U.S. health professionals with equal access to biomedical information</a:t>
            </a:r>
          </a:p>
          <a:p>
            <a:pPr lvl="1"/>
            <a:r>
              <a:rPr lang="en-US" dirty="0" smtClean="0"/>
              <a:t>Improve the public’s access to information so they can make informed decisions about their health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Feedback/Discussion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 </a:t>
            </a:r>
            <a:r>
              <a:rPr lang="en-US" dirty="0" err="1" smtClean="0"/>
              <a:t>Misson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Training and funding opportunities</a:t>
            </a:r>
          </a:p>
          <a:p>
            <a:r>
              <a:rPr lang="en-US" dirty="0" smtClean="0"/>
              <a:t>Outreach </a:t>
            </a:r>
          </a:p>
          <a:p>
            <a:pPr lvl="1"/>
            <a:r>
              <a:rPr lang="en-US" dirty="0" smtClean="0"/>
              <a:t>Libraries</a:t>
            </a:r>
          </a:p>
          <a:p>
            <a:pPr lvl="2"/>
            <a:r>
              <a:rPr lang="en-US" sz="2400" dirty="0" smtClean="0"/>
              <a:t>Promote the changing role of librarians within their institutions and communities</a:t>
            </a:r>
            <a:endParaRPr lang="en-US" dirty="0" smtClean="0"/>
          </a:p>
          <a:p>
            <a:pPr lvl="1"/>
            <a:r>
              <a:rPr lang="en-US" dirty="0" smtClean="0"/>
              <a:t>Health Professionals</a:t>
            </a:r>
          </a:p>
          <a:p>
            <a:pPr lvl="2"/>
            <a:r>
              <a:rPr lang="en-US" sz="2400" dirty="0" smtClean="0"/>
              <a:t>Unaffiliated health professionals, including behavioral and mental health professionals, the public health workforce, minority health workers </a:t>
            </a:r>
            <a:endParaRPr lang="en-US" dirty="0" smtClean="0"/>
          </a:p>
          <a:p>
            <a:pPr lvl="1"/>
            <a:r>
              <a:rPr lang="en-US" dirty="0" smtClean="0"/>
              <a:t>Consumers</a:t>
            </a:r>
          </a:p>
          <a:p>
            <a:pPr lvl="2"/>
            <a:r>
              <a:rPr lang="en-US" sz="2400" dirty="0" smtClean="0"/>
              <a:t>Soldiers, veterans and their families, senior citizens, caregivers, community-based and faith-based organizations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 Network Member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Built on 4 Core Values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Involvement</a:t>
            </a:r>
          </a:p>
          <a:p>
            <a:pPr lvl="1"/>
            <a:r>
              <a:rPr lang="en-US" dirty="0" smtClean="0"/>
              <a:t>Sharing</a:t>
            </a:r>
          </a:p>
          <a:p>
            <a:pPr lvl="1"/>
            <a:r>
              <a:rPr lang="en-US" dirty="0" smtClean="0"/>
              <a:t>Transparency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 Network Member Services</a:t>
            </a:r>
            <a:br>
              <a:rPr lang="en-US" dirty="0" smtClean="0"/>
            </a:br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Examine effective communication channels</a:t>
            </a:r>
          </a:p>
          <a:p>
            <a:r>
              <a:rPr lang="en-US" dirty="0" smtClean="0"/>
              <a:t>Website to reflect contract goals </a:t>
            </a:r>
          </a:p>
          <a:p>
            <a:pPr lvl="1"/>
            <a:r>
              <a:rPr lang="en-US" dirty="0" smtClean="0"/>
              <a:t>Updated w/ reports, meetings, etc.</a:t>
            </a:r>
          </a:p>
          <a:p>
            <a:r>
              <a:rPr lang="en-US" dirty="0" smtClean="0"/>
              <a:t>E-newsletter/blog</a:t>
            </a:r>
          </a:p>
          <a:p>
            <a:r>
              <a:rPr lang="en-US" dirty="0" smtClean="0"/>
              <a:t>MAR and regional </a:t>
            </a:r>
            <a:r>
              <a:rPr lang="en-US" dirty="0" err="1" smtClean="0"/>
              <a:t>listservs</a:t>
            </a:r>
            <a:endParaRPr lang="en-US" dirty="0" smtClean="0"/>
          </a:p>
          <a:p>
            <a:r>
              <a:rPr lang="en-US" dirty="0" smtClean="0"/>
              <a:t>Contact MAR</a:t>
            </a:r>
          </a:p>
          <a:p>
            <a:r>
              <a:rPr lang="en-US" dirty="0" smtClean="0"/>
              <a:t>Site visits</a:t>
            </a:r>
          </a:p>
          <a:p>
            <a:pPr lvl="1"/>
            <a:r>
              <a:rPr lang="en-US" dirty="0" smtClean="0"/>
              <a:t>Calendar of future travel, scheduled events</a:t>
            </a:r>
          </a:p>
          <a:p>
            <a:r>
              <a:rPr lang="en-US" dirty="0" smtClean="0"/>
              <a:t>Participate at regional MLA chapter events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 Network Member Services</a:t>
            </a:r>
            <a:br>
              <a:rPr lang="en-US" dirty="0" smtClean="0"/>
            </a:br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Lunch w/ the RML</a:t>
            </a:r>
          </a:p>
          <a:p>
            <a:pPr lvl="1"/>
            <a:r>
              <a:rPr lang="en-US" i="1" dirty="0" smtClean="0"/>
              <a:t>Open Discussion</a:t>
            </a:r>
            <a:r>
              <a:rPr lang="en-US" dirty="0" smtClean="0"/>
              <a:t> sessions between MAR staff and Network members. </a:t>
            </a:r>
          </a:p>
          <a:p>
            <a:pPr lvl="2"/>
            <a:r>
              <a:rPr lang="en-US" dirty="0" smtClean="0"/>
              <a:t>How can we reach the underserved in our region?</a:t>
            </a:r>
          </a:p>
          <a:p>
            <a:pPr lvl="2"/>
            <a:r>
              <a:rPr lang="en-US" dirty="0" smtClean="0"/>
              <a:t>How can I connect with the RML through communication technologies?</a:t>
            </a:r>
          </a:p>
          <a:p>
            <a:pPr lvl="2"/>
            <a:r>
              <a:rPr lang="en-US" dirty="0" smtClean="0"/>
              <a:t>How can hospital libraries benefit from MAR awards?</a:t>
            </a:r>
          </a:p>
          <a:p>
            <a:pPr lvl="2"/>
            <a:r>
              <a:rPr lang="en-US" dirty="0" smtClean="0"/>
              <a:t>Let’s talk strategies for e-licensing.</a:t>
            </a:r>
          </a:p>
          <a:p>
            <a:r>
              <a:rPr lang="en-US" dirty="0" smtClean="0"/>
              <a:t>Boost Box</a:t>
            </a:r>
          </a:p>
          <a:p>
            <a:pPr lvl="1"/>
            <a:r>
              <a:rPr lang="en-US" dirty="0" smtClean="0"/>
              <a:t>Designed to boost knowledge of NLM resources and other current topics of interest.</a:t>
            </a:r>
          </a:p>
          <a:p>
            <a:pPr lvl="2"/>
            <a:r>
              <a:rPr lang="en-US" dirty="0" smtClean="0"/>
              <a:t>Clinicaltrials.gov</a:t>
            </a:r>
          </a:p>
          <a:p>
            <a:pPr lvl="2"/>
            <a:r>
              <a:rPr lang="en-US" dirty="0" smtClean="0"/>
              <a:t>Genetics Home Reference</a:t>
            </a:r>
          </a:p>
          <a:p>
            <a:pPr lvl="2"/>
            <a:r>
              <a:rPr lang="en-US" dirty="0" smtClean="0"/>
              <a:t>NLM resources for K-12 educators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 Network Member Services</a:t>
            </a:r>
            <a:br>
              <a:rPr lang="en-US" dirty="0" smtClean="0"/>
            </a:br>
            <a:r>
              <a:rPr lang="en-US" dirty="0" smtClean="0"/>
              <a:t>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Increase Full and Affiliate Membership</a:t>
            </a:r>
          </a:p>
          <a:p>
            <a:pPr lvl="1"/>
            <a:r>
              <a:rPr lang="en-US" dirty="0" smtClean="0"/>
              <a:t>Targets for Recruitment</a:t>
            </a:r>
          </a:p>
          <a:p>
            <a:pPr lvl="2"/>
            <a:r>
              <a:rPr lang="en-US" dirty="0" smtClean="0"/>
              <a:t>Libraries in institutions w/ 2-year or 4-year health sciences programs</a:t>
            </a:r>
          </a:p>
          <a:p>
            <a:pPr lvl="2"/>
            <a:r>
              <a:rPr lang="en-US" dirty="0" smtClean="0"/>
              <a:t>Public libraries</a:t>
            </a:r>
          </a:p>
          <a:p>
            <a:pPr lvl="2"/>
            <a:r>
              <a:rPr lang="en-US" dirty="0" smtClean="0"/>
              <a:t>Libraries in public, school &amp; academic settings w/ underserved populations</a:t>
            </a:r>
          </a:p>
          <a:p>
            <a:pPr lvl="2"/>
            <a:r>
              <a:rPr lang="en-US" dirty="0" smtClean="0"/>
              <a:t>Health departments, health clinics and other healthcare facilities, information resource centers, and organizations that are called on for health information by their users</a:t>
            </a:r>
          </a:p>
          <a:p>
            <a:pPr lvl="1"/>
            <a:r>
              <a:rPr lang="en-US" dirty="0" smtClean="0"/>
              <a:t>Solicit feedback at 6 months</a:t>
            </a:r>
          </a:p>
          <a:p>
            <a:r>
              <a:rPr lang="en-US" dirty="0" smtClean="0"/>
              <a:t>Resource Libraries</a:t>
            </a:r>
          </a:p>
          <a:p>
            <a:r>
              <a:rPr lang="en-US" dirty="0" smtClean="0"/>
              <a:t>Regional Advisory Committee</a:t>
            </a:r>
          </a:p>
          <a:p>
            <a:r>
              <a:rPr lang="en-US" dirty="0" smtClean="0"/>
              <a:t>Special Advisory Groups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 Network Member Services</a:t>
            </a:r>
            <a:br>
              <a:rPr lang="en-US" dirty="0" smtClean="0"/>
            </a:br>
            <a:r>
              <a:rPr lang="en-US" dirty="0" smtClean="0"/>
              <a:t>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534400" cy="452628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Involve Network members</a:t>
            </a:r>
          </a:p>
          <a:p>
            <a:pPr lvl="1"/>
            <a:r>
              <a:rPr lang="en-US" dirty="0" smtClean="0"/>
              <a:t>Identify target groups and regional needs</a:t>
            </a:r>
          </a:p>
          <a:p>
            <a:pPr lvl="1"/>
            <a:r>
              <a:rPr lang="en-US" dirty="0" smtClean="0"/>
              <a:t>Develop programs to address needs</a:t>
            </a:r>
          </a:p>
          <a:p>
            <a:pPr lvl="1"/>
            <a:r>
              <a:rPr lang="en-US" dirty="0" smtClean="0"/>
              <a:t>Promote NLM products, services and funding opportunities</a:t>
            </a:r>
          </a:p>
          <a:p>
            <a:pPr lvl="1"/>
            <a:r>
              <a:rPr lang="en-US" dirty="0" smtClean="0"/>
              <a:t>Participate in training</a:t>
            </a:r>
          </a:p>
          <a:p>
            <a:pPr lvl="1"/>
            <a:r>
              <a:rPr lang="en-US" dirty="0" smtClean="0"/>
              <a:t>Encourage Resource Sharing</a:t>
            </a:r>
          </a:p>
          <a:p>
            <a:pPr lvl="2"/>
            <a:r>
              <a:rPr lang="en-US" dirty="0" smtClean="0"/>
              <a:t>Removal of ILL max cost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699</TotalTime>
  <Words>1359</Words>
  <Application>Microsoft Office PowerPoint</Application>
  <PresentationFormat>On-screen Show (4:3)</PresentationFormat>
  <Paragraphs>259</Paragraphs>
  <Slides>30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Foundry</vt:lpstr>
      <vt:lpstr>NN/LM Middle Atlantic Region (MAR)  Resource Library Directors’ Meeting</vt:lpstr>
      <vt:lpstr>2011-2016 Contract Overview</vt:lpstr>
      <vt:lpstr>MAR Mission</vt:lpstr>
      <vt:lpstr>MAR Misson</vt:lpstr>
      <vt:lpstr>MAR Network Member Services</vt:lpstr>
      <vt:lpstr>MAR Network Member Services Communication</vt:lpstr>
      <vt:lpstr>MAR Network Member Services Communication</vt:lpstr>
      <vt:lpstr>MAR Network Member Services Involvement</vt:lpstr>
      <vt:lpstr>MAR Network Member Services Involvement</vt:lpstr>
      <vt:lpstr>MAR Network Member Service Sharing</vt:lpstr>
      <vt:lpstr>MAR Network Member Services Transparency</vt:lpstr>
      <vt:lpstr>Outreach</vt:lpstr>
      <vt:lpstr>Outreach to Libraries</vt:lpstr>
      <vt:lpstr>Outreach to Libraries Programs to Advocate for Librarians</vt:lpstr>
      <vt:lpstr>Outreach to Libraries Programs to Advocate for Librarians</vt:lpstr>
      <vt:lpstr>Outreach to Libraries Programs to Advocate for Librarians</vt:lpstr>
      <vt:lpstr>Outreach to Libraries Programs to Advocate for Librarians</vt:lpstr>
      <vt:lpstr>Outreach to Libraries Programs to Advocate for Librarians</vt:lpstr>
      <vt:lpstr>Outreach to Health Professionals</vt:lpstr>
      <vt:lpstr>Outreach to Health Professionals</vt:lpstr>
      <vt:lpstr>Outreach to Health Professionals</vt:lpstr>
      <vt:lpstr>Outreach to Health Professionals</vt:lpstr>
      <vt:lpstr>Outreach to Health Professionals</vt:lpstr>
      <vt:lpstr>Outreach to Consumers</vt:lpstr>
      <vt:lpstr>Outreach to Consumers</vt:lpstr>
      <vt:lpstr>Outreach to Consumers</vt:lpstr>
      <vt:lpstr>Outreach to Consumers</vt:lpstr>
      <vt:lpstr>Upcoming Awards and Regulations</vt:lpstr>
      <vt:lpstr>Upcoming Awards and Regulations</vt:lpstr>
      <vt:lpstr>Feedback/Discussion</vt:lpstr>
    </vt:vector>
  </TitlesOfParts>
  <Company>University of Pittsburgh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 NN/LM Middle Atlantic Region  Resource Library Directors’ Meeting</dc:title>
  <dc:creator>HSLS</dc:creator>
  <cp:lastModifiedBy>techuser</cp:lastModifiedBy>
  <cp:revision>86</cp:revision>
  <dcterms:created xsi:type="dcterms:W3CDTF">2011-09-12T13:12:19Z</dcterms:created>
  <dcterms:modified xsi:type="dcterms:W3CDTF">2011-09-27T17:12:40Z</dcterms:modified>
</cp:coreProperties>
</file>