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4"/>
  </p:notesMasterIdLst>
  <p:sldIdLst>
    <p:sldId id="428" r:id="rId5"/>
    <p:sldId id="334" r:id="rId6"/>
    <p:sldId id="260" r:id="rId7"/>
    <p:sldId id="262" r:id="rId8"/>
    <p:sldId id="324" r:id="rId9"/>
    <p:sldId id="414" r:id="rId10"/>
    <p:sldId id="429" r:id="rId11"/>
    <p:sldId id="415" r:id="rId12"/>
    <p:sldId id="432" r:id="rId13"/>
    <p:sldId id="416" r:id="rId14"/>
    <p:sldId id="419" r:id="rId15"/>
    <p:sldId id="420" r:id="rId16"/>
    <p:sldId id="430" r:id="rId17"/>
    <p:sldId id="438" r:id="rId18"/>
    <p:sldId id="439" r:id="rId19"/>
    <p:sldId id="436" r:id="rId20"/>
    <p:sldId id="361" r:id="rId21"/>
    <p:sldId id="440" r:id="rId22"/>
    <p:sldId id="441" r:id="rId23"/>
    <p:sldId id="435" r:id="rId24"/>
    <p:sldId id="360" r:id="rId25"/>
    <p:sldId id="421" r:id="rId26"/>
    <p:sldId id="433" r:id="rId27"/>
    <p:sldId id="422" r:id="rId28"/>
    <p:sldId id="425" r:id="rId29"/>
    <p:sldId id="424" r:id="rId30"/>
    <p:sldId id="426" r:id="rId31"/>
    <p:sldId id="423" r:id="rId32"/>
    <p:sldId id="431" r:id="rId33"/>
    <p:sldId id="417" r:id="rId34"/>
    <p:sldId id="418" r:id="rId35"/>
    <p:sldId id="442" r:id="rId36"/>
    <p:sldId id="434" r:id="rId37"/>
    <p:sldId id="410" r:id="rId38"/>
    <p:sldId id="411" r:id="rId39"/>
    <p:sldId id="412" r:id="rId40"/>
    <p:sldId id="437" r:id="rId41"/>
    <p:sldId id="445" r:id="rId42"/>
    <p:sldId id="446" r:id="rId43"/>
    <p:sldId id="447" r:id="rId44"/>
    <p:sldId id="448" r:id="rId45"/>
    <p:sldId id="449" r:id="rId46"/>
    <p:sldId id="379" r:id="rId47"/>
    <p:sldId id="380" r:id="rId48"/>
    <p:sldId id="381" r:id="rId49"/>
    <p:sldId id="384" r:id="rId50"/>
    <p:sldId id="387" r:id="rId51"/>
    <p:sldId id="443" r:id="rId52"/>
    <p:sldId id="444"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04" autoAdjust="0"/>
    <p:restoredTop sz="87395" autoAdjust="0"/>
  </p:normalViewPr>
  <p:slideViewPr>
    <p:cSldViewPr>
      <p:cViewPr>
        <p:scale>
          <a:sx n="70" d="100"/>
          <a:sy n="70" d="100"/>
        </p:scale>
        <p:origin x="-1488" y="-168"/>
      </p:cViewPr>
      <p:guideLst>
        <p:guide orient="horz" pos="2160"/>
        <p:guide pos="2880"/>
      </p:guideLst>
    </p:cSldViewPr>
  </p:slideViewPr>
  <p:notesTextViewPr>
    <p:cViewPr>
      <p:scale>
        <a:sx n="1" d="1"/>
        <a:sy n="1" d="1"/>
      </p:scale>
      <p:origin x="0" y="0"/>
    </p:cViewPr>
  </p:notesTextViewPr>
  <p:sorterViewPr>
    <p:cViewPr>
      <p:scale>
        <a:sx n="130" d="100"/>
        <a:sy n="130" d="100"/>
      </p:scale>
      <p:origin x="0" y="8658"/>
    </p:cViewPr>
  </p:sorterViewPr>
  <p:notesViewPr>
    <p:cSldViewPr>
      <p:cViewPr>
        <p:scale>
          <a:sx n="90" d="100"/>
          <a:sy n="90" d="100"/>
        </p:scale>
        <p:origin x="-124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5ECD9E-5E87-4B52-94A8-D72482A059C3}" type="datetimeFigureOut">
              <a:rPr lang="en-US" smtClean="0"/>
              <a:t>4/30/2012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879A94-8650-41E1-84AE-60B26C3C79B2}" type="slidenum">
              <a:rPr lang="en-US" smtClean="0"/>
              <a:t>‹#›</a:t>
            </a:fld>
            <a:endParaRPr lang="en-US"/>
          </a:p>
        </p:txBody>
      </p:sp>
    </p:spTree>
    <p:extLst>
      <p:ext uri="{BB962C8B-B14F-4D97-AF65-F5344CB8AC3E}">
        <p14:creationId xmlns:p14="http://schemas.microsoft.com/office/powerpoint/2010/main" val="2616212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following slides show some of the look and functionality of the customer side.</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1</a:t>
            </a:fld>
            <a:endParaRPr lang="en-US"/>
          </a:p>
        </p:txBody>
      </p:sp>
    </p:spTree>
    <p:extLst>
      <p:ext uri="{BB962C8B-B14F-4D97-AF65-F5344CB8AC3E}">
        <p14:creationId xmlns:p14="http://schemas.microsoft.com/office/powerpoint/2010/main" val="4270171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Users will access ETID through the BSM portal.</a:t>
            </a:r>
          </a:p>
          <a:p>
            <a:r>
              <a:rPr lang="en-US" dirty="0" smtClean="0"/>
              <a:t>Note URL for the portal.  Different</a:t>
            </a:r>
            <a:r>
              <a:rPr lang="en-US" baseline="0" dirty="0" smtClean="0"/>
              <a:t> URLs for external (outside DLA) and internal (within DLA) users.</a:t>
            </a:r>
            <a:endParaRPr lang="en-US" dirty="0" smtClean="0"/>
          </a:p>
        </p:txBody>
      </p:sp>
      <p:sp>
        <p:nvSpPr>
          <p:cNvPr id="4" name="Slide Number Placeholder 3"/>
          <p:cNvSpPr>
            <a:spLocks noGrp="1"/>
          </p:cNvSpPr>
          <p:nvPr>
            <p:ph type="sldNum" sz="quarter" idx="10"/>
          </p:nvPr>
        </p:nvSpPr>
        <p:spPr/>
        <p:txBody>
          <a:bodyPr/>
          <a:lstStyle/>
          <a:p>
            <a:fld id="{61879A94-8650-41E1-84AE-60B26C3C79B2}" type="slidenum">
              <a:rPr lang="en-US" smtClean="0"/>
              <a:t>2</a:t>
            </a:fld>
            <a:endParaRPr lang="en-US"/>
          </a:p>
        </p:txBody>
      </p:sp>
    </p:spTree>
    <p:extLst>
      <p:ext uri="{BB962C8B-B14F-4D97-AF65-F5344CB8AC3E}">
        <p14:creationId xmlns:p14="http://schemas.microsoft.com/office/powerpoint/2010/main" val="2428136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General</a:t>
            </a:r>
            <a:r>
              <a:rPr lang="en-US" baseline="0" dirty="0" smtClean="0"/>
              <a:t> Government Use and Consent screen.</a:t>
            </a:r>
            <a:endParaRPr lang="en-US" dirty="0" smtClean="0"/>
          </a:p>
        </p:txBody>
      </p:sp>
      <p:sp>
        <p:nvSpPr>
          <p:cNvPr id="109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E13EECE-B905-4F18-AD25-2B1CEBA9DF53}" type="slidenum">
              <a:rPr lang="en-US" smtClean="0"/>
              <a:pPr eaLnBrk="1" hangingPunct="1"/>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11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6F1D106-217E-4E1F-BFBB-AEFC71619DB8}" type="slidenum">
              <a:rPr lang="en-US" smtClean="0"/>
              <a:pPr eaLnBrk="1" hangingPunct="1"/>
              <a:t>4</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Disposition Service applications you have access to will display on the left.</a:t>
            </a:r>
          </a:p>
          <a:p>
            <a:endParaRPr lang="en-US" dirty="0" smtClean="0"/>
          </a:p>
          <a:p>
            <a:r>
              <a:rPr lang="en-US" dirty="0" smtClean="0"/>
              <a:t>Select ETID.</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5</a:t>
            </a:fld>
            <a:endParaRPr lang="en-US"/>
          </a:p>
        </p:txBody>
      </p:sp>
    </p:spTree>
    <p:extLst>
      <p:ext uri="{BB962C8B-B14F-4D97-AF65-F5344CB8AC3E}">
        <p14:creationId xmlns:p14="http://schemas.microsoft.com/office/powerpoint/2010/main" val="3317063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ETID customer home page.  Customers will use an modified AMPS process to request access.</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6</a:t>
            </a:fld>
            <a:endParaRPr lang="en-US"/>
          </a:p>
        </p:txBody>
      </p:sp>
    </p:spTree>
    <p:extLst>
      <p:ext uri="{BB962C8B-B14F-4D97-AF65-F5344CB8AC3E}">
        <p14:creationId xmlns:p14="http://schemas.microsoft.com/office/powerpoint/2010/main" val="3313806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Customers have to fill out profile information.  Additional profile information will be required for hazardous property.  Customers will need a </a:t>
            </a:r>
            <a:r>
              <a:rPr lang="en-US" dirty="0" err="1" smtClean="0"/>
              <a:t>DoDAAC</a:t>
            </a:r>
            <a:r>
              <a:rPr lang="en-US" dirty="0" smtClean="0"/>
              <a:t> profile.  To set up their profile, customers will enter their activities’ </a:t>
            </a:r>
            <a:r>
              <a:rPr lang="en-US" dirty="0" err="1" smtClean="0"/>
              <a:t>DoDAAC</a:t>
            </a:r>
            <a:r>
              <a:rPr lang="en-US" dirty="0" smtClean="0"/>
              <a:t> along with a site </a:t>
            </a:r>
            <a:r>
              <a:rPr lang="en-US" dirty="0" err="1" smtClean="0"/>
              <a:t>DoDAAC</a:t>
            </a:r>
            <a:r>
              <a:rPr lang="en-US" dirty="0" smtClean="0"/>
              <a:t> </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7</a:t>
            </a:fld>
            <a:endParaRPr lang="en-US"/>
          </a:p>
        </p:txBody>
      </p:sp>
    </p:spTree>
    <p:extLst>
      <p:ext uri="{BB962C8B-B14F-4D97-AF65-F5344CB8AC3E}">
        <p14:creationId xmlns:p14="http://schemas.microsoft.com/office/powerpoint/2010/main" val="532283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Customer screen will look similar to a site users screen.  </a:t>
            </a:r>
          </a:p>
          <a:p>
            <a:endParaRPr lang="en-US" dirty="0"/>
          </a:p>
          <a:p>
            <a:r>
              <a:rPr lang="en-US" dirty="0" smtClean="0"/>
              <a:t>They will select the ETID Type.</a:t>
            </a:r>
            <a:r>
              <a:rPr lang="en-US" baseline="0" dirty="0" smtClean="0"/>
              <a:t>  Choices are Usable, Scrap, Hazardous Waste, Hazardous Material and Hazardous Special Service</a:t>
            </a:r>
            <a:endParaRPr lang="en-US" dirty="0" smtClean="0"/>
          </a:p>
          <a:p>
            <a:endParaRPr lang="en-US" dirty="0" smtClean="0"/>
          </a:p>
          <a:p>
            <a:r>
              <a:rPr lang="en-US" dirty="0" smtClean="0"/>
              <a:t>Customers can obtain listings by adjusting their filters.</a:t>
            </a:r>
          </a:p>
          <a:p>
            <a:endParaRPr lang="en-US" dirty="0"/>
          </a:p>
          <a:p>
            <a:r>
              <a:rPr lang="en-US" dirty="0" smtClean="0"/>
              <a:t>There are links to schedule turn ins and look up Site Contact information at the bottom.</a:t>
            </a:r>
          </a:p>
          <a:p>
            <a:endParaRPr lang="en-US" dirty="0"/>
          </a:p>
          <a:p>
            <a:r>
              <a:rPr lang="en-US" dirty="0" smtClean="0"/>
              <a:t>They have navigation links on the left.</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8</a:t>
            </a:fld>
            <a:endParaRPr lang="en-US"/>
          </a:p>
        </p:txBody>
      </p:sp>
    </p:spTree>
    <p:extLst>
      <p:ext uri="{BB962C8B-B14F-4D97-AF65-F5344CB8AC3E}">
        <p14:creationId xmlns:p14="http://schemas.microsoft.com/office/powerpoint/2010/main" val="2021180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new status codes for the customer side of ETID.  Customers can now cancel approved ETIDs and save ETIDs.  </a:t>
            </a:r>
          </a:p>
          <a:p>
            <a:endParaRPr lang="en-US" dirty="0"/>
          </a:p>
          <a:p>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9</a:t>
            </a:fld>
            <a:endParaRPr lang="en-US"/>
          </a:p>
        </p:txBody>
      </p:sp>
    </p:spTree>
    <p:extLst>
      <p:ext uri="{BB962C8B-B14F-4D97-AF65-F5344CB8AC3E}">
        <p14:creationId xmlns:p14="http://schemas.microsoft.com/office/powerpoint/2010/main" val="1934973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create new ETID input screen has been redesigned to fit on one screen.</a:t>
            </a:r>
          </a:p>
          <a:p>
            <a:endParaRPr lang="en-US" dirty="0"/>
          </a:p>
          <a:p>
            <a:r>
              <a:rPr lang="en-US" dirty="0" smtClean="0"/>
              <a:t>Customers can upload attachments for an ETID.</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10</a:t>
            </a:fld>
            <a:endParaRPr lang="en-US"/>
          </a:p>
        </p:txBody>
      </p:sp>
    </p:spTree>
    <p:extLst>
      <p:ext uri="{BB962C8B-B14F-4D97-AF65-F5344CB8AC3E}">
        <p14:creationId xmlns:p14="http://schemas.microsoft.com/office/powerpoint/2010/main" val="1993925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NSNs will pre populate certain characteristics as it did with old ETID.  </a:t>
            </a:r>
          </a:p>
          <a:p>
            <a:endParaRPr lang="en-US" dirty="0"/>
          </a:p>
          <a:p>
            <a:r>
              <a:rPr lang="en-US" dirty="0" smtClean="0"/>
              <a:t>The standardized LSNs have been incorporated into ETID.  Customers will get a drop down of the standardized LSN based on the FSC entered in the stock number.</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11</a:t>
            </a:fld>
            <a:endParaRPr lang="en-US"/>
          </a:p>
        </p:txBody>
      </p:sp>
    </p:spTree>
    <p:extLst>
      <p:ext uri="{BB962C8B-B14F-4D97-AF65-F5344CB8AC3E}">
        <p14:creationId xmlns:p14="http://schemas.microsoft.com/office/powerpoint/2010/main" val="4101741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Basic LSN information will populate ETID.</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12</a:t>
            </a:fld>
            <a:endParaRPr lang="en-US"/>
          </a:p>
        </p:txBody>
      </p:sp>
    </p:spTree>
    <p:extLst>
      <p:ext uri="{BB962C8B-B14F-4D97-AF65-F5344CB8AC3E}">
        <p14:creationId xmlns:p14="http://schemas.microsoft.com/office/powerpoint/2010/main" val="3954354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a critical FSC LSN is entered, the required additional information will appear. </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13</a:t>
            </a:fld>
            <a:endParaRPr lang="en-US"/>
          </a:p>
        </p:txBody>
      </p:sp>
    </p:spTree>
    <p:extLst>
      <p:ext uri="{BB962C8B-B14F-4D97-AF65-F5344CB8AC3E}">
        <p14:creationId xmlns:p14="http://schemas.microsoft.com/office/powerpoint/2010/main" val="3901142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attach a certification to an ETID, Click</a:t>
            </a:r>
            <a:r>
              <a:rPr lang="en-US" baseline="0" dirty="0" smtClean="0"/>
              <a:t> “Add Certification”.</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14</a:t>
            </a:fld>
            <a:endParaRPr lang="en-US"/>
          </a:p>
        </p:txBody>
      </p:sp>
    </p:spTree>
    <p:extLst>
      <p:ext uri="{BB962C8B-B14F-4D97-AF65-F5344CB8AC3E}">
        <p14:creationId xmlns:p14="http://schemas.microsoft.com/office/powerpoint/2010/main" val="1994901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Check the box to the left of the certification you wish to attach to an ETID.</a:t>
            </a:r>
          </a:p>
          <a:p>
            <a:endParaRPr lang="en-US" dirty="0" smtClean="0"/>
          </a:p>
          <a:p>
            <a:r>
              <a:rPr lang="en-US" dirty="0" smtClean="0"/>
              <a:t>Click on the Title of the certification to view the certification.</a:t>
            </a:r>
          </a:p>
          <a:p>
            <a:endParaRPr lang="en-US" dirty="0" smtClean="0"/>
          </a:p>
          <a:p>
            <a:r>
              <a:rPr lang="en-US" dirty="0" smtClean="0"/>
              <a:t>After the selection is made, click on “Save Cert</a:t>
            </a:r>
            <a:r>
              <a:rPr lang="en-US" baseline="0" dirty="0" smtClean="0"/>
              <a:t> Selection” and then “Back to Document”.</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15</a:t>
            </a:fld>
            <a:endParaRPr lang="en-US"/>
          </a:p>
        </p:txBody>
      </p:sp>
    </p:spTree>
    <p:extLst>
      <p:ext uri="{BB962C8B-B14F-4D97-AF65-F5344CB8AC3E}">
        <p14:creationId xmlns:p14="http://schemas.microsoft.com/office/powerpoint/2010/main" val="2732975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16</a:t>
            </a:fld>
            <a:endParaRPr lang="en-US"/>
          </a:p>
        </p:txBody>
      </p:sp>
    </p:spTree>
    <p:extLst>
      <p:ext uri="{BB962C8B-B14F-4D97-AF65-F5344CB8AC3E}">
        <p14:creationId xmlns:p14="http://schemas.microsoft.com/office/powerpoint/2010/main" val="1933347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on “Close Window”  to return to the ETID.</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17</a:t>
            </a:fld>
            <a:endParaRPr lang="en-US"/>
          </a:p>
        </p:txBody>
      </p:sp>
    </p:spTree>
    <p:extLst>
      <p:ext uri="{BB962C8B-B14F-4D97-AF65-F5344CB8AC3E}">
        <p14:creationId xmlns:p14="http://schemas.microsoft.com/office/powerpoint/2010/main" val="38616601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attach a document</a:t>
            </a:r>
            <a:r>
              <a:rPr lang="en-US" baseline="0" dirty="0" smtClean="0"/>
              <a:t> or image to an ETID (</a:t>
            </a:r>
            <a:r>
              <a:rPr lang="en-US" baseline="0" dirty="0" err="1" smtClean="0"/>
              <a:t>ie</a:t>
            </a:r>
            <a:r>
              <a:rPr lang="en-US" baseline="0" dirty="0" smtClean="0"/>
              <a:t>. </a:t>
            </a:r>
            <a:r>
              <a:rPr lang="en-US" baseline="0" dirty="0" err="1" smtClean="0"/>
              <a:t>Demil</a:t>
            </a:r>
            <a:r>
              <a:rPr lang="en-US" baseline="0" dirty="0" smtClean="0"/>
              <a:t> F Instructions).</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18</a:t>
            </a:fld>
            <a:endParaRPr lang="en-US"/>
          </a:p>
        </p:txBody>
      </p:sp>
    </p:spTree>
    <p:extLst>
      <p:ext uri="{BB962C8B-B14F-4D97-AF65-F5344CB8AC3E}">
        <p14:creationId xmlns:p14="http://schemas.microsoft.com/office/powerpoint/2010/main" val="36282028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bg1"/>
                </a:solidFill>
              </a:rPr>
              <a:t>Select the file to upload by selecting Browse.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bg1"/>
                </a:solidFill>
              </a:rPr>
              <a:t>Save the uploaded File.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bg1"/>
                </a:solidFill>
              </a:rPr>
              <a:t>To return back to ETID, select “Back To Document” </a:t>
            </a:r>
          </a:p>
          <a:p>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19</a:t>
            </a:fld>
            <a:endParaRPr lang="en-US"/>
          </a:p>
        </p:txBody>
      </p:sp>
    </p:spTree>
    <p:extLst>
      <p:ext uri="{BB962C8B-B14F-4D97-AF65-F5344CB8AC3E}">
        <p14:creationId xmlns:p14="http://schemas.microsoft.com/office/powerpoint/2010/main" val="2874804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ETID will list the file name and date of the uploaded attachment.  To view</a:t>
            </a:r>
            <a:r>
              <a:rPr lang="en-US" baseline="0" dirty="0" smtClean="0"/>
              <a:t> an uploaded attachment, select “Attach Images/Documents”</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20</a:t>
            </a:fld>
            <a:endParaRPr lang="en-US"/>
          </a:p>
        </p:txBody>
      </p:sp>
    </p:spTree>
    <p:extLst>
      <p:ext uri="{BB962C8B-B14F-4D97-AF65-F5344CB8AC3E}">
        <p14:creationId xmlns:p14="http://schemas.microsoft.com/office/powerpoint/2010/main" val="4093998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click on an image, the uploaded image will open up in another window to view.</a:t>
            </a:r>
          </a:p>
          <a:p>
            <a:endParaRPr lang="en-US" dirty="0"/>
          </a:p>
          <a:p>
            <a:r>
              <a:rPr lang="en-US" dirty="0" smtClean="0"/>
              <a:t>Select </a:t>
            </a:r>
            <a:r>
              <a:rPr lang="en-US" dirty="0"/>
              <a:t> </a:t>
            </a:r>
            <a:r>
              <a:rPr lang="en-US" dirty="0" smtClean="0"/>
              <a:t>“Back” to return to the ETID.</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21</a:t>
            </a:fld>
            <a:endParaRPr lang="en-US"/>
          </a:p>
        </p:txBody>
      </p:sp>
    </p:spTree>
    <p:extLst>
      <p:ext uri="{BB962C8B-B14F-4D97-AF65-F5344CB8AC3E}">
        <p14:creationId xmlns:p14="http://schemas.microsoft.com/office/powerpoint/2010/main" val="14770494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submitting ETIDs, customers can now save an ETID.</a:t>
            </a:r>
          </a:p>
          <a:p>
            <a:endParaRPr lang="en-US" dirty="0"/>
          </a:p>
          <a:p>
            <a:r>
              <a:rPr lang="en-US" dirty="0" smtClean="0"/>
              <a:t>Customers can save an unfinished or finished ETID.  </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22</a:t>
            </a:fld>
            <a:endParaRPr lang="en-US"/>
          </a:p>
        </p:txBody>
      </p:sp>
    </p:spTree>
    <p:extLst>
      <p:ext uri="{BB962C8B-B14F-4D97-AF65-F5344CB8AC3E}">
        <p14:creationId xmlns:p14="http://schemas.microsoft.com/office/powerpoint/2010/main" val="30324721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ETID has edits to check</a:t>
            </a:r>
            <a:r>
              <a:rPr lang="en-US" baseline="0" dirty="0" smtClean="0"/>
              <a:t> that all required information has been entered and is in the proper format</a:t>
            </a:r>
            <a:r>
              <a:rPr lang="en-US" dirty="0" smtClean="0"/>
              <a:t>.</a:t>
            </a:r>
            <a:r>
              <a:rPr lang="en-US" baseline="0" dirty="0" smtClean="0"/>
              <a:t>  These edits are applied when an ETID is submitted and a customer is informed of any errors.</a:t>
            </a:r>
          </a:p>
          <a:p>
            <a:endParaRPr lang="en-US" baseline="0" dirty="0" smtClean="0"/>
          </a:p>
          <a:p>
            <a:r>
              <a:rPr lang="en-US" baseline="0" dirty="0" smtClean="0"/>
              <a:t>By placing your mouse on the red !, additional information about the error can be obtained.</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23</a:t>
            </a:fld>
            <a:endParaRPr lang="en-US"/>
          </a:p>
        </p:txBody>
      </p:sp>
    </p:spTree>
    <p:extLst>
      <p:ext uri="{BB962C8B-B14F-4D97-AF65-F5344CB8AC3E}">
        <p14:creationId xmlns:p14="http://schemas.microsoft.com/office/powerpoint/2010/main" val="10058469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message customers will see when they submit an ETID for Site approval.</a:t>
            </a:r>
          </a:p>
          <a:p>
            <a:endParaRPr lang="en-US" dirty="0" smtClean="0"/>
          </a:p>
          <a:p>
            <a:r>
              <a:rPr lang="en-US" dirty="0" smtClean="0"/>
              <a:t>Do not print or schedule your turn in until your ETID has been approved by Disposition Services.</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24</a:t>
            </a:fld>
            <a:endParaRPr lang="en-US"/>
          </a:p>
        </p:txBody>
      </p:sp>
    </p:spTree>
    <p:extLst>
      <p:ext uri="{BB962C8B-B14F-4D97-AF65-F5344CB8AC3E}">
        <p14:creationId xmlns:p14="http://schemas.microsoft.com/office/powerpoint/2010/main" val="36120398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a customer saves an ETID that is considered complete, they will see this message.</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25</a:t>
            </a:fld>
            <a:endParaRPr lang="en-US"/>
          </a:p>
        </p:txBody>
      </p:sp>
    </p:spTree>
    <p:extLst>
      <p:ext uri="{BB962C8B-B14F-4D97-AF65-F5344CB8AC3E}">
        <p14:creationId xmlns:p14="http://schemas.microsoft.com/office/powerpoint/2010/main" val="2738241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a customer saves an ETID that is not finished, they will get this message.</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26</a:t>
            </a:fld>
            <a:endParaRPr lang="en-US"/>
          </a:p>
        </p:txBody>
      </p:sp>
    </p:spTree>
    <p:extLst>
      <p:ext uri="{BB962C8B-B14F-4D97-AF65-F5344CB8AC3E}">
        <p14:creationId xmlns:p14="http://schemas.microsoft.com/office/powerpoint/2010/main" val="33529475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Customer can filter on “Saved” Status code to see their saved ETIDs.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To finish or submit a saved ETID, customer will click on the DTID number.</a:t>
            </a:r>
          </a:p>
          <a:p>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27</a:t>
            </a:fld>
            <a:endParaRPr lang="en-US"/>
          </a:p>
        </p:txBody>
      </p:sp>
    </p:spTree>
    <p:extLst>
      <p:ext uri="{BB962C8B-B14F-4D97-AF65-F5344CB8AC3E}">
        <p14:creationId xmlns:p14="http://schemas.microsoft.com/office/powerpoint/2010/main" val="31638953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view screen, customer will select edit to finish or submit a saved ETID.</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28</a:t>
            </a:fld>
            <a:endParaRPr lang="en-US"/>
          </a:p>
        </p:txBody>
      </p:sp>
    </p:spTree>
    <p:extLst>
      <p:ext uri="{BB962C8B-B14F-4D97-AF65-F5344CB8AC3E}">
        <p14:creationId xmlns:p14="http://schemas.microsoft.com/office/powerpoint/2010/main" val="23577421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Customer will finish the ETID.  They can select certifications or attach attachments if necessary.  </a:t>
            </a:r>
          </a:p>
          <a:p>
            <a:endParaRPr lang="en-US" dirty="0"/>
          </a:p>
          <a:p>
            <a:r>
              <a:rPr lang="en-US" dirty="0" smtClean="0"/>
              <a:t>Customers can re-save if desired or submit for site review.</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29</a:t>
            </a:fld>
            <a:endParaRPr lang="en-US"/>
          </a:p>
        </p:txBody>
      </p:sp>
    </p:spTree>
    <p:extLst>
      <p:ext uri="{BB962C8B-B14F-4D97-AF65-F5344CB8AC3E}">
        <p14:creationId xmlns:p14="http://schemas.microsoft.com/office/powerpoint/2010/main" val="39605589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Customers can edit, delete, or copy Pending, Pending/Redirected, or Rejected ETIDs</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30</a:t>
            </a:fld>
            <a:endParaRPr lang="en-US"/>
          </a:p>
        </p:txBody>
      </p:sp>
    </p:spTree>
    <p:extLst>
      <p:ext uri="{BB962C8B-B14F-4D97-AF65-F5344CB8AC3E}">
        <p14:creationId xmlns:p14="http://schemas.microsoft.com/office/powerpoint/2010/main" val="27761117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Customers can now cancel an approved ETID.</a:t>
            </a:r>
          </a:p>
          <a:p>
            <a:endParaRPr lang="en-US" dirty="0"/>
          </a:p>
          <a:p>
            <a:r>
              <a:rPr lang="en-US" dirty="0" smtClean="0"/>
              <a:t>When a customer cancels an approved ETID, the status will be updated in ETID  and the cancellation request will be sent to DSS and processed in DSS.</a:t>
            </a:r>
          </a:p>
          <a:p>
            <a:endParaRPr lang="en-US" dirty="0" smtClean="0"/>
          </a:p>
          <a:p>
            <a:r>
              <a:rPr lang="en-US" dirty="0" smtClean="0"/>
              <a:t>PMR and </a:t>
            </a:r>
            <a:r>
              <a:rPr lang="en-US" dirty="0" err="1" smtClean="0"/>
              <a:t>Intransit</a:t>
            </a:r>
            <a:r>
              <a:rPr lang="en-US" dirty="0" smtClean="0"/>
              <a:t> records will be updated.</a:t>
            </a:r>
          </a:p>
          <a:p>
            <a:endParaRPr lang="en-US" dirty="0"/>
          </a:p>
          <a:p>
            <a:r>
              <a:rPr lang="en-US" dirty="0" smtClean="0"/>
              <a:t>Also, customer will receive </a:t>
            </a:r>
            <a:r>
              <a:rPr lang="en-US" dirty="0" err="1" smtClean="0"/>
              <a:t>intransit</a:t>
            </a:r>
            <a:r>
              <a:rPr lang="en-US" dirty="0" smtClean="0"/>
              <a:t> control follow-ups for ETID that have been approved but not turned in.  They will cancel approved ETIDs to close out these </a:t>
            </a:r>
            <a:r>
              <a:rPr lang="en-US" dirty="0" err="1" smtClean="0"/>
              <a:t>intransit</a:t>
            </a:r>
            <a:r>
              <a:rPr lang="en-US" dirty="0" smtClean="0"/>
              <a:t> follow ups</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31</a:t>
            </a:fld>
            <a:endParaRPr lang="en-US"/>
          </a:p>
        </p:txBody>
      </p:sp>
    </p:spTree>
    <p:extLst>
      <p:ext uri="{BB962C8B-B14F-4D97-AF65-F5344CB8AC3E}">
        <p14:creationId xmlns:p14="http://schemas.microsoft.com/office/powerpoint/2010/main" val="30911046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bg1"/>
                </a:solidFill>
              </a:rPr>
              <a:t>Customers may also receive information related to an approved ETIDs and its turn in.  This</a:t>
            </a:r>
            <a:r>
              <a:rPr lang="en-US" sz="1200" b="0" baseline="0" dirty="0" smtClean="0">
                <a:solidFill>
                  <a:schemeClr val="bg1"/>
                </a:solidFill>
              </a:rPr>
              <a:t> can be helpful information from your turn in Site about your turn in.  </a:t>
            </a:r>
            <a:r>
              <a:rPr lang="en-US" sz="1200" b="0" dirty="0" smtClean="0">
                <a:solidFill>
                  <a:schemeClr val="bg1"/>
                </a:solidFill>
              </a:rPr>
              <a:t>View an approved ETID to see any</a:t>
            </a:r>
            <a:r>
              <a:rPr lang="en-US" sz="1200" b="0" baseline="0" dirty="0" smtClean="0">
                <a:solidFill>
                  <a:schemeClr val="bg1"/>
                </a:solidFill>
              </a:rPr>
              <a:t> </a:t>
            </a:r>
            <a:r>
              <a:rPr lang="en-US" sz="1200" b="0" dirty="0" smtClean="0">
                <a:solidFill>
                  <a:schemeClr val="bg1"/>
                </a:solidFill>
              </a:rPr>
              <a:t>additional information.  </a:t>
            </a:r>
          </a:p>
          <a:p>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32</a:t>
            </a:fld>
            <a:endParaRPr lang="en-US"/>
          </a:p>
        </p:txBody>
      </p:sp>
    </p:spTree>
    <p:extLst>
      <p:ext uri="{BB962C8B-B14F-4D97-AF65-F5344CB8AC3E}">
        <p14:creationId xmlns:p14="http://schemas.microsoft.com/office/powerpoint/2010/main" val="8982034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still print inventory labels, DD 1348-1, certifications, and a shipping manifest.</a:t>
            </a:r>
          </a:p>
          <a:p>
            <a:endParaRPr lang="en-US" dirty="0"/>
          </a:p>
          <a:p>
            <a:r>
              <a:rPr lang="en-US" dirty="0" smtClean="0"/>
              <a:t>The capability to print the DLIS 1867 Hard Drive Label has been added as a printing option in ETID.  The label will open up in a </a:t>
            </a:r>
            <a:r>
              <a:rPr lang="en-US" dirty="0" err="1" smtClean="0"/>
              <a:t>pdf</a:t>
            </a:r>
            <a:r>
              <a:rPr lang="en-US" dirty="0" smtClean="0"/>
              <a:t> and can be completed by customers.</a:t>
            </a:r>
          </a:p>
          <a:p>
            <a:endParaRPr lang="en-US" dirty="0" smtClean="0"/>
          </a:p>
          <a:p>
            <a:r>
              <a:rPr lang="en-US" dirty="0" smtClean="0"/>
              <a:t>Data (</a:t>
            </a:r>
            <a:r>
              <a:rPr lang="en-US" dirty="0" err="1" smtClean="0"/>
              <a:t>ie</a:t>
            </a:r>
            <a:r>
              <a:rPr lang="en-US" dirty="0" smtClean="0"/>
              <a:t>., DTID number) will not pre populate from the ETID to the label.</a:t>
            </a:r>
          </a:p>
          <a:p>
            <a:endParaRPr lang="en-US" dirty="0"/>
          </a:p>
          <a:p>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34</a:t>
            </a:fld>
            <a:endParaRPr lang="en-US"/>
          </a:p>
        </p:txBody>
      </p:sp>
    </p:spTree>
    <p:extLst>
      <p:ext uri="{BB962C8B-B14F-4D97-AF65-F5344CB8AC3E}">
        <p14:creationId xmlns:p14="http://schemas.microsoft.com/office/powerpoint/2010/main" val="4443563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printing process will flow the same as it has in ETID.</a:t>
            </a:r>
          </a:p>
          <a:p>
            <a:endParaRPr lang="en-US" dirty="0"/>
          </a:p>
          <a:p>
            <a:r>
              <a:rPr lang="en-US" dirty="0" smtClean="0"/>
              <a:t>Choose  a manifest if needed.</a:t>
            </a:r>
          </a:p>
          <a:p>
            <a:r>
              <a:rPr lang="en-US" dirty="0" smtClean="0"/>
              <a:t>Check/uncheck certifications as needed</a:t>
            </a:r>
          </a:p>
          <a:p>
            <a:r>
              <a:rPr lang="en-US" dirty="0" smtClean="0"/>
              <a:t>Select Print PDF</a:t>
            </a:r>
          </a:p>
          <a:p>
            <a:r>
              <a:rPr lang="en-US" dirty="0" smtClean="0"/>
              <a:t>Click on Download Document</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35</a:t>
            </a:fld>
            <a:endParaRPr lang="en-US"/>
          </a:p>
        </p:txBody>
      </p:sp>
    </p:spTree>
    <p:extLst>
      <p:ext uri="{BB962C8B-B14F-4D97-AF65-F5344CB8AC3E}">
        <p14:creationId xmlns:p14="http://schemas.microsoft.com/office/powerpoint/2010/main" val="14965094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Samples of 1348-1A.</a:t>
            </a:r>
          </a:p>
          <a:p>
            <a:endParaRPr lang="en-US" dirty="0"/>
          </a:p>
          <a:p>
            <a:r>
              <a:rPr lang="en-US" dirty="0" smtClean="0"/>
              <a:t>The 1348-1A will contain a 3</a:t>
            </a:r>
            <a:r>
              <a:rPr lang="en-US" baseline="30000" dirty="0" smtClean="0"/>
              <a:t>rd</a:t>
            </a:r>
            <a:r>
              <a:rPr lang="en-US" dirty="0" smtClean="0"/>
              <a:t> barcode in block 26 for the information previously printed in ETID (quantity, UI)</a:t>
            </a:r>
          </a:p>
          <a:p>
            <a:endParaRPr lang="en-US" dirty="0"/>
          </a:p>
          <a:p>
            <a:r>
              <a:rPr lang="en-US" dirty="0" smtClean="0"/>
              <a:t>Rejected ETIDs will contain a watermark when printed to prevent these rejected ETIDs from being turned in.</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36</a:t>
            </a:fld>
            <a:endParaRPr lang="en-US"/>
          </a:p>
        </p:txBody>
      </p:sp>
    </p:spTree>
    <p:extLst>
      <p:ext uri="{BB962C8B-B14F-4D97-AF65-F5344CB8AC3E}">
        <p14:creationId xmlns:p14="http://schemas.microsoft.com/office/powerpoint/2010/main" val="3613660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Scrap has</a:t>
            </a:r>
            <a:r>
              <a:rPr lang="en-US" baseline="0" dirty="0" smtClean="0"/>
              <a:t> its own module in ETID.  Customers will turn in scrap by utilizing the standardized LSNS for scrap.  Drop down choices will assist customer in completing the scrap turn in ETID.</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37</a:t>
            </a:fld>
            <a:endParaRPr lang="en-US"/>
          </a:p>
        </p:txBody>
      </p:sp>
    </p:spTree>
    <p:extLst>
      <p:ext uri="{BB962C8B-B14F-4D97-AF65-F5344CB8AC3E}">
        <p14:creationId xmlns:p14="http://schemas.microsoft.com/office/powerpoint/2010/main" val="985562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ETID has a Hazardous Waste Module for turning</a:t>
            </a:r>
            <a:r>
              <a:rPr lang="en-US" baseline="0" dirty="0" smtClean="0"/>
              <a:t> in hazardous waste.  Users will complete the required necessary information for the hazardous waste including supporting documentation.  Supporting documentation can be a hazardous waste profile sheet or material safety data sheet.  Users can certify that they will provide a hard copy of the support documentation, attach it within the ETID, or create a hazardous waste profile sheet within ETID.</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38</a:t>
            </a:fld>
            <a:endParaRPr lang="en-US"/>
          </a:p>
        </p:txBody>
      </p:sp>
    </p:spTree>
    <p:extLst>
      <p:ext uri="{BB962C8B-B14F-4D97-AF65-F5344CB8AC3E}">
        <p14:creationId xmlns:p14="http://schemas.microsoft.com/office/powerpoint/2010/main" val="5964184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Users can create a hazardous waste profile sheet (HWPS) within ETID</a:t>
            </a:r>
            <a:r>
              <a:rPr lang="en-US" baseline="0" dirty="0" smtClean="0"/>
              <a:t> t</a:t>
            </a:r>
            <a:r>
              <a:rPr lang="en-US" dirty="0" smtClean="0"/>
              <a:t>o accompany an hazardous waste turn in.</a:t>
            </a:r>
            <a:r>
              <a:rPr lang="en-US" baseline="0" dirty="0" smtClean="0"/>
              <a:t>  Users must certify and submit the HWPS before attaching it to an ETID.  Customers can now re-certify a HWPS as necessary and can create different versions of a HWPS using the same HWPS number.</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39</a:t>
            </a:fld>
            <a:endParaRPr lang="en-US"/>
          </a:p>
        </p:txBody>
      </p:sp>
    </p:spTree>
    <p:extLst>
      <p:ext uri="{BB962C8B-B14F-4D97-AF65-F5344CB8AC3E}">
        <p14:creationId xmlns:p14="http://schemas.microsoft.com/office/powerpoint/2010/main" val="16608254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click on the “View Hazardous Waste Profile List” Button</a:t>
            </a:r>
            <a:r>
              <a:rPr lang="en-US" baseline="0" dirty="0" smtClean="0"/>
              <a:t> </a:t>
            </a:r>
            <a:r>
              <a:rPr lang="en-US" dirty="0" smtClean="0"/>
              <a:t>in the hazardous waste module, you can sort and then view hazardous waste</a:t>
            </a:r>
            <a:r>
              <a:rPr lang="en-US" baseline="0" dirty="0" smtClean="0"/>
              <a:t> profile sheets created in ETID.  When viewing a hazardous waste profile sheet you can then edit or copy a profile sheet.</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40</a:t>
            </a:fld>
            <a:endParaRPr lang="en-US"/>
          </a:p>
        </p:txBody>
      </p:sp>
    </p:spTree>
    <p:extLst>
      <p:ext uri="{BB962C8B-B14F-4D97-AF65-F5344CB8AC3E}">
        <p14:creationId xmlns:p14="http://schemas.microsoft.com/office/powerpoint/2010/main" val="41078623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is a hazardous material module in ETID to turn in hazardous material.</a:t>
            </a:r>
            <a:r>
              <a:rPr lang="en-US" baseline="0" dirty="0" smtClean="0"/>
              <a:t>  Users will complete the necessary information for the hazardous material including supporting documentation.  Supporting documentation is normally a material safety data sheet (MSDS).  Users can choose to provide a hard copy, upload an MSDS or reference a HMIRS MSDS number.  </a:t>
            </a:r>
            <a:endParaRPr lang="en-US" dirty="0" smtClean="0"/>
          </a:p>
          <a:p>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41</a:t>
            </a:fld>
            <a:endParaRPr lang="en-US"/>
          </a:p>
        </p:txBody>
      </p:sp>
    </p:spTree>
    <p:extLst>
      <p:ext uri="{BB962C8B-B14F-4D97-AF65-F5344CB8AC3E}">
        <p14:creationId xmlns:p14="http://schemas.microsoft.com/office/powerpoint/2010/main" val="415004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special services module is used to request a special services performed under your hazardous disposal contract.</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42</a:t>
            </a:fld>
            <a:endParaRPr lang="en-US"/>
          </a:p>
        </p:txBody>
      </p:sp>
    </p:spTree>
    <p:extLst>
      <p:ext uri="{BB962C8B-B14F-4D97-AF65-F5344CB8AC3E}">
        <p14:creationId xmlns:p14="http://schemas.microsoft.com/office/powerpoint/2010/main" val="29599141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message center in ETID will work in the same manner as it worked in the previous version of ETID.</a:t>
            </a:r>
          </a:p>
          <a:p>
            <a:endParaRPr lang="en-US" dirty="0"/>
          </a:p>
          <a:p>
            <a:r>
              <a:rPr lang="en-US" dirty="0" smtClean="0"/>
              <a:t>Get Messages can be used as an option for managing ETIDs.  It provides the option to manage ETIDs based on actions taken or required rather than by status codes.</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43</a:t>
            </a:fld>
            <a:endParaRPr lang="en-US"/>
          </a:p>
        </p:txBody>
      </p:sp>
    </p:spTree>
    <p:extLst>
      <p:ext uri="{BB962C8B-B14F-4D97-AF65-F5344CB8AC3E}">
        <p14:creationId xmlns:p14="http://schemas.microsoft.com/office/powerpoint/2010/main" val="1857347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generating messages for actions that are needed, the message center will also send messages that provide information concerning actions on an ETID.</a:t>
            </a:r>
          </a:p>
          <a:p>
            <a:endParaRPr lang="en-US" dirty="0"/>
          </a:p>
          <a:p>
            <a:r>
              <a:rPr lang="en-US" dirty="0" smtClean="0"/>
              <a:t>The message center will give you a break out of messages by priority.</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Users will use the filters to obtain listing of messages.  You can sort by Document Type or Priority.</a:t>
            </a:r>
          </a:p>
          <a:p>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44</a:t>
            </a:fld>
            <a:endParaRPr lang="en-US"/>
          </a:p>
        </p:txBody>
      </p:sp>
    </p:spTree>
    <p:extLst>
      <p:ext uri="{BB962C8B-B14F-4D97-AF65-F5344CB8AC3E}">
        <p14:creationId xmlns:p14="http://schemas.microsoft.com/office/powerpoint/2010/main" val="19344593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also sort by other criteria.</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45</a:t>
            </a:fld>
            <a:endParaRPr lang="en-US" dirty="0"/>
          </a:p>
        </p:txBody>
      </p:sp>
    </p:spTree>
    <p:extLst>
      <p:ext uri="{BB962C8B-B14F-4D97-AF65-F5344CB8AC3E}">
        <p14:creationId xmlns:p14="http://schemas.microsoft.com/office/powerpoint/2010/main" val="6813360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an ETID is viewed in the message center, you will see the message at the top of the ETID.</a:t>
            </a:r>
          </a:p>
          <a:p>
            <a:endParaRPr lang="en-US" dirty="0"/>
          </a:p>
          <a:p>
            <a:r>
              <a:rPr lang="en-US" dirty="0" smtClean="0"/>
              <a:t>Click on an action button as necessary.</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46</a:t>
            </a:fld>
            <a:endParaRPr lang="en-US" dirty="0"/>
          </a:p>
        </p:txBody>
      </p:sp>
    </p:spTree>
    <p:extLst>
      <p:ext uri="{BB962C8B-B14F-4D97-AF65-F5344CB8AC3E}">
        <p14:creationId xmlns:p14="http://schemas.microsoft.com/office/powerpoint/2010/main" val="30245397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47</a:t>
            </a:fld>
            <a:endParaRPr lang="en-US" dirty="0"/>
          </a:p>
        </p:txBody>
      </p:sp>
    </p:spTree>
    <p:extLst>
      <p:ext uri="{BB962C8B-B14F-4D97-AF65-F5344CB8AC3E}">
        <p14:creationId xmlns:p14="http://schemas.microsoft.com/office/powerpoint/2010/main" val="4543854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reading your messages, they can be deleted by selecting the read messages and clicking on “Delete Messages”.  For Action Required messages, the action taken will automatically delete the message. </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48</a:t>
            </a:fld>
            <a:endParaRPr lang="en-US"/>
          </a:p>
        </p:txBody>
      </p:sp>
    </p:spTree>
    <p:extLst>
      <p:ext uri="{BB962C8B-B14F-4D97-AF65-F5344CB8AC3E}">
        <p14:creationId xmlns:p14="http://schemas.microsoft.com/office/powerpoint/2010/main" val="22961216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 sources</a:t>
            </a:r>
            <a:endParaRPr lang="en-US" dirty="0"/>
          </a:p>
        </p:txBody>
      </p:sp>
      <p:sp>
        <p:nvSpPr>
          <p:cNvPr id="4" name="Slide Number Placeholder 3"/>
          <p:cNvSpPr>
            <a:spLocks noGrp="1"/>
          </p:cNvSpPr>
          <p:nvPr>
            <p:ph type="sldNum" sz="quarter" idx="10"/>
          </p:nvPr>
        </p:nvSpPr>
        <p:spPr/>
        <p:txBody>
          <a:bodyPr/>
          <a:lstStyle/>
          <a:p>
            <a:fld id="{61879A94-8650-41E1-84AE-60B26C3C79B2}" type="slidenum">
              <a:rPr lang="en-US" smtClean="0"/>
              <a:t>49</a:t>
            </a:fld>
            <a:endParaRPr lang="en-US"/>
          </a:p>
        </p:txBody>
      </p:sp>
    </p:spTree>
    <p:extLst>
      <p:ext uri="{BB962C8B-B14F-4D97-AF65-F5344CB8AC3E}">
        <p14:creationId xmlns:p14="http://schemas.microsoft.com/office/powerpoint/2010/main" val="3487126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453AFC2-E53E-4810-80B4-466EBE5D17E1}" type="datetimeFigureOut">
              <a:rPr lang="en-US" smtClean="0"/>
              <a:t>4/30/2012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4249C-6842-4472-826F-03358B6A877B}" type="slidenum">
              <a:rPr lang="en-US" smtClean="0"/>
              <a:t>‹#›</a:t>
            </a:fld>
            <a:endParaRPr lang="en-US"/>
          </a:p>
        </p:txBody>
      </p:sp>
    </p:spTree>
    <p:extLst>
      <p:ext uri="{BB962C8B-B14F-4D97-AF65-F5344CB8AC3E}">
        <p14:creationId xmlns:p14="http://schemas.microsoft.com/office/powerpoint/2010/main" val="786969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53AFC2-E53E-4810-80B4-466EBE5D17E1}" type="datetimeFigureOut">
              <a:rPr lang="en-US" smtClean="0"/>
              <a:t>4/30/2012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4249C-6842-4472-826F-03358B6A877B}" type="slidenum">
              <a:rPr lang="en-US" smtClean="0"/>
              <a:t>‹#›</a:t>
            </a:fld>
            <a:endParaRPr lang="en-US"/>
          </a:p>
        </p:txBody>
      </p:sp>
    </p:spTree>
    <p:extLst>
      <p:ext uri="{BB962C8B-B14F-4D97-AF65-F5344CB8AC3E}">
        <p14:creationId xmlns:p14="http://schemas.microsoft.com/office/powerpoint/2010/main" val="3328491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53AFC2-E53E-4810-80B4-466EBE5D17E1}" type="datetimeFigureOut">
              <a:rPr lang="en-US" smtClean="0"/>
              <a:t>4/30/2012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4249C-6842-4472-826F-03358B6A877B}" type="slidenum">
              <a:rPr lang="en-US" smtClean="0"/>
              <a:t>‹#›</a:t>
            </a:fld>
            <a:endParaRPr lang="en-US"/>
          </a:p>
        </p:txBody>
      </p:sp>
    </p:spTree>
    <p:extLst>
      <p:ext uri="{BB962C8B-B14F-4D97-AF65-F5344CB8AC3E}">
        <p14:creationId xmlns:p14="http://schemas.microsoft.com/office/powerpoint/2010/main" val="1679658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453AFC2-E53E-4810-80B4-466EBE5D17E1}" type="datetimeFigureOut">
              <a:rPr lang="en-US" smtClean="0"/>
              <a:t>4/30/2012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34249C-6842-4472-826F-03358B6A877B}" type="slidenum">
              <a:rPr lang="en-US" smtClean="0"/>
              <a:t>‹#›</a:t>
            </a:fld>
            <a:endParaRPr lang="en-US"/>
          </a:p>
        </p:txBody>
      </p:sp>
    </p:spTree>
    <p:extLst>
      <p:ext uri="{BB962C8B-B14F-4D97-AF65-F5344CB8AC3E}">
        <p14:creationId xmlns:p14="http://schemas.microsoft.com/office/powerpoint/2010/main" val="3642258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53AFC2-E53E-4810-80B4-466EBE5D17E1}" type="datetimeFigureOut">
              <a:rPr lang="en-US" smtClean="0"/>
              <a:t>4/30/2012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34249C-6842-4472-826F-03358B6A877B}" type="slidenum">
              <a:rPr lang="en-US" smtClean="0"/>
              <a:t>‹#›</a:t>
            </a:fld>
            <a:endParaRPr lang="en-US"/>
          </a:p>
        </p:txBody>
      </p:sp>
    </p:spTree>
    <p:extLst>
      <p:ext uri="{BB962C8B-B14F-4D97-AF65-F5344CB8AC3E}">
        <p14:creationId xmlns:p14="http://schemas.microsoft.com/office/powerpoint/2010/main" val="3302540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453AFC2-E53E-4810-80B4-466EBE5D17E1}" type="datetimeFigureOut">
              <a:rPr lang="en-US" smtClean="0"/>
              <a:t>4/30/2012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34249C-6842-4472-826F-03358B6A877B}" type="slidenum">
              <a:rPr lang="en-US" smtClean="0"/>
              <a:t>‹#›</a:t>
            </a:fld>
            <a:endParaRPr lang="en-US"/>
          </a:p>
        </p:txBody>
      </p:sp>
    </p:spTree>
    <p:extLst>
      <p:ext uri="{BB962C8B-B14F-4D97-AF65-F5344CB8AC3E}">
        <p14:creationId xmlns:p14="http://schemas.microsoft.com/office/powerpoint/2010/main" val="1515214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53AFC2-E53E-4810-80B4-466EBE5D17E1}" type="datetimeFigureOut">
              <a:rPr lang="en-US" smtClean="0"/>
              <a:t>4/30/2012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34249C-6842-4472-826F-03358B6A877B}" type="slidenum">
              <a:rPr lang="en-US" smtClean="0"/>
              <a:t>‹#›</a:t>
            </a:fld>
            <a:endParaRPr lang="en-US"/>
          </a:p>
        </p:txBody>
      </p:sp>
    </p:spTree>
    <p:extLst>
      <p:ext uri="{BB962C8B-B14F-4D97-AF65-F5344CB8AC3E}">
        <p14:creationId xmlns:p14="http://schemas.microsoft.com/office/powerpoint/2010/main" val="3948796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53AFC2-E53E-4810-80B4-466EBE5D17E1}" type="datetimeFigureOut">
              <a:rPr lang="en-US" smtClean="0"/>
              <a:t>4/30/2012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34249C-6842-4472-826F-03358B6A877B}" type="slidenum">
              <a:rPr lang="en-US" smtClean="0"/>
              <a:t>‹#›</a:t>
            </a:fld>
            <a:endParaRPr lang="en-US"/>
          </a:p>
        </p:txBody>
      </p:sp>
    </p:spTree>
    <p:extLst>
      <p:ext uri="{BB962C8B-B14F-4D97-AF65-F5344CB8AC3E}">
        <p14:creationId xmlns:p14="http://schemas.microsoft.com/office/powerpoint/2010/main" val="2527043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53AFC2-E53E-4810-80B4-466EBE5D17E1}" type="datetimeFigureOut">
              <a:rPr lang="en-US" smtClean="0"/>
              <a:t>4/30/2012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34249C-6842-4472-826F-03358B6A877B}" type="slidenum">
              <a:rPr lang="en-US" smtClean="0"/>
              <a:t>‹#›</a:t>
            </a:fld>
            <a:endParaRPr lang="en-US"/>
          </a:p>
        </p:txBody>
      </p:sp>
    </p:spTree>
    <p:extLst>
      <p:ext uri="{BB962C8B-B14F-4D97-AF65-F5344CB8AC3E}">
        <p14:creationId xmlns:p14="http://schemas.microsoft.com/office/powerpoint/2010/main" val="229734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53AFC2-E53E-4810-80B4-466EBE5D17E1}" type="datetimeFigureOut">
              <a:rPr lang="en-US" smtClean="0"/>
              <a:t>4/30/2012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4249C-6842-4472-826F-03358B6A877B}" type="slidenum">
              <a:rPr lang="en-US" smtClean="0"/>
              <a:t>‹#›</a:t>
            </a:fld>
            <a:endParaRPr lang="en-US"/>
          </a:p>
        </p:txBody>
      </p:sp>
    </p:spTree>
    <p:extLst>
      <p:ext uri="{BB962C8B-B14F-4D97-AF65-F5344CB8AC3E}">
        <p14:creationId xmlns:p14="http://schemas.microsoft.com/office/powerpoint/2010/main" val="1428676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53AFC2-E53E-4810-80B4-466EBE5D17E1}" type="datetimeFigureOut">
              <a:rPr lang="en-US" smtClean="0"/>
              <a:t>4/30/2012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4249C-6842-4472-826F-03358B6A877B}" type="slidenum">
              <a:rPr lang="en-US" smtClean="0"/>
              <a:t>‹#›</a:t>
            </a:fld>
            <a:endParaRPr lang="en-US"/>
          </a:p>
        </p:txBody>
      </p:sp>
    </p:spTree>
    <p:extLst>
      <p:ext uri="{BB962C8B-B14F-4D97-AF65-F5344CB8AC3E}">
        <p14:creationId xmlns:p14="http://schemas.microsoft.com/office/powerpoint/2010/main" val="352178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53AFC2-E53E-4810-80B4-466EBE5D17E1}" type="datetimeFigureOut">
              <a:rPr lang="en-US" smtClean="0"/>
              <a:t>4/30/2012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34249C-6842-4472-826F-03358B6A877B}" type="slidenum">
              <a:rPr lang="en-US" smtClean="0"/>
              <a:t>‹#›</a:t>
            </a:fld>
            <a:endParaRPr lang="en-US"/>
          </a:p>
        </p:txBody>
      </p:sp>
    </p:spTree>
    <p:extLst>
      <p:ext uri="{BB962C8B-B14F-4D97-AF65-F5344CB8AC3E}">
        <p14:creationId xmlns:p14="http://schemas.microsoft.com/office/powerpoint/2010/main" val="145010446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s://pep1.bsm.dla.mil/irj" TargetMode="External"/><Relationship Id="rId4" Type="http://schemas.openxmlformats.org/officeDocument/2006/relationships/hyperlink" Target="https://business.dla.mi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www.dispositionservices.dla.mil/drmo/drmo-locations.shtml" TargetMode="External"/><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hyperlink" Target="mailto:dlacontactcenter@dla.mi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0"/>
            <a:ext cx="9144000" cy="3600450"/>
          </a:xfrm>
        </p:spPr>
        <p:txBody>
          <a:bodyPr/>
          <a:lstStyle/>
          <a:p>
            <a:pPr eaLnBrk="1" hangingPunct="1"/>
            <a:r>
              <a:rPr lang="en-US" sz="10700" dirty="0" smtClean="0"/>
              <a:t>ETID</a:t>
            </a:r>
            <a:r>
              <a:rPr lang="en-US" dirty="0" smtClean="0"/>
              <a:t/>
            </a:r>
            <a:br>
              <a:rPr lang="en-US" dirty="0" smtClean="0"/>
            </a:br>
            <a:r>
              <a:rPr lang="en-US" sz="4000" dirty="0" smtClean="0"/>
              <a:t>Electronic Turn-in Document</a:t>
            </a:r>
          </a:p>
        </p:txBody>
      </p:sp>
      <p:sp>
        <p:nvSpPr>
          <p:cNvPr id="3" name="Subtitle 2"/>
          <p:cNvSpPr>
            <a:spLocks noGrp="1"/>
          </p:cNvSpPr>
          <p:nvPr>
            <p:ph type="subTitle" idx="1"/>
          </p:nvPr>
        </p:nvSpPr>
        <p:spPr>
          <a:xfrm>
            <a:off x="1371600" y="2971800"/>
            <a:ext cx="6400800" cy="2667000"/>
          </a:xfrm>
        </p:spPr>
        <p:txBody>
          <a:bodyPr rtlCol="0">
            <a:noAutofit/>
          </a:bodyPr>
          <a:lstStyle/>
          <a:p>
            <a:pPr eaLnBrk="1" fontAlgn="auto" hangingPunct="1">
              <a:spcAft>
                <a:spcPts val="0"/>
              </a:spcAft>
              <a:buFont typeface="Arial" pitchFamily="34" charset="0"/>
              <a:buNone/>
              <a:defRPr/>
            </a:pPr>
            <a:r>
              <a:rPr lang="en-US" sz="6000" b="1" dirty="0" smtClean="0"/>
              <a:t>CUSTOMER</a:t>
            </a:r>
          </a:p>
          <a:p>
            <a:pPr eaLnBrk="1" fontAlgn="auto" hangingPunct="1">
              <a:spcAft>
                <a:spcPts val="0"/>
              </a:spcAft>
              <a:buFont typeface="Arial" pitchFamily="34" charset="0"/>
              <a:buNone/>
              <a:defRPr/>
            </a:pPr>
            <a:r>
              <a:rPr lang="en-US" sz="6000" b="1" dirty="0" smtClean="0"/>
              <a:t>OVERVIEW</a:t>
            </a:r>
          </a:p>
          <a:p>
            <a:pPr eaLnBrk="1" fontAlgn="auto" hangingPunct="1">
              <a:spcAft>
                <a:spcPts val="0"/>
              </a:spcAft>
              <a:buFont typeface="Arial" pitchFamily="34" charset="0"/>
              <a:buNone/>
              <a:defRPr/>
            </a:pPr>
            <a:r>
              <a:rPr lang="en-US" sz="2000" b="1" dirty="0" smtClean="0"/>
              <a:t>FEB 2012 </a:t>
            </a:r>
          </a:p>
        </p:txBody>
      </p:sp>
    </p:spTree>
    <p:extLst>
      <p:ext uri="{BB962C8B-B14F-4D97-AF65-F5344CB8AC3E}">
        <p14:creationId xmlns:p14="http://schemas.microsoft.com/office/powerpoint/2010/main" val="2124853761"/>
      </p:ext>
    </p:extLst>
  </p:cSld>
  <p:clrMapOvr>
    <a:masterClrMapping/>
  </p:clrMapOvr>
  <p:transition spd="med">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526C"/>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828800"/>
            <a:ext cx="6096000" cy="3581400"/>
          </a:xfrm>
          <a:prstGeom prst="rect">
            <a:avLst/>
          </a:prstGeom>
        </p:spPr>
      </p:pic>
      <p:sp>
        <p:nvSpPr>
          <p:cNvPr id="3" name="Rectangle 2"/>
          <p:cNvSpPr/>
          <p:nvPr/>
        </p:nvSpPr>
        <p:spPr>
          <a:xfrm>
            <a:off x="43543" y="5520056"/>
            <a:ext cx="9144000" cy="1371600"/>
          </a:xfrm>
          <a:prstGeom prst="rect">
            <a:avLst/>
          </a:prstGeom>
          <a:solidFill>
            <a:schemeClr val="tx1">
              <a:lumMod val="6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smtClean="0">
                <a:solidFill>
                  <a:schemeClr val="bg1"/>
                </a:solidFill>
              </a:rPr>
              <a:t>External Portal:  </a:t>
            </a:r>
            <a:r>
              <a:rPr lang="en-US" sz="2800" b="1" dirty="0" smtClean="0">
                <a:solidFill>
                  <a:schemeClr val="bg1"/>
                </a:solidFill>
                <a:hlinkClick r:id="rId4"/>
              </a:rPr>
              <a:t>https://business.dla.mil</a:t>
            </a:r>
            <a:endParaRPr lang="en-US" sz="2800" b="1" dirty="0" smtClean="0">
              <a:solidFill>
                <a:schemeClr val="bg1"/>
              </a:solidFill>
            </a:endParaRPr>
          </a:p>
          <a:p>
            <a:pPr algn="ctr">
              <a:lnSpc>
                <a:spcPct val="150000"/>
              </a:lnSpc>
            </a:pPr>
            <a:r>
              <a:rPr lang="en-US" sz="2800" b="1" dirty="0" smtClean="0">
                <a:solidFill>
                  <a:schemeClr val="bg1"/>
                </a:solidFill>
              </a:rPr>
              <a:t>Internal Portal: </a:t>
            </a:r>
            <a:r>
              <a:rPr lang="en-US" sz="2800" b="1" dirty="0" smtClean="0">
                <a:solidFill>
                  <a:schemeClr val="bg1"/>
                </a:solidFill>
                <a:hlinkClick r:id="rId5"/>
              </a:rPr>
              <a:t>https://pep1.bsm.dla.mil/irj</a:t>
            </a:r>
            <a:endParaRPr lang="en-US" sz="2800" b="1" dirty="0" smtClean="0">
              <a:solidFill>
                <a:schemeClr val="bg1"/>
              </a:solidFill>
            </a:endParaRPr>
          </a:p>
        </p:txBody>
      </p:sp>
      <p:sp>
        <p:nvSpPr>
          <p:cNvPr id="4" name="Rectangle 3"/>
          <p:cNvSpPr/>
          <p:nvPr/>
        </p:nvSpPr>
        <p:spPr>
          <a:xfrm>
            <a:off x="152400" y="228600"/>
            <a:ext cx="87630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t>ETID is now accessed through               the BSM portal link: </a:t>
            </a:r>
            <a:endParaRPr lang="en-US" sz="4000" b="1" dirty="0"/>
          </a:p>
        </p:txBody>
      </p:sp>
      <p:sp>
        <p:nvSpPr>
          <p:cNvPr id="5" name="Rectangle 4"/>
          <p:cNvSpPr/>
          <p:nvPr/>
        </p:nvSpPr>
        <p:spPr>
          <a:xfrm>
            <a:off x="3200400" y="2971800"/>
            <a:ext cx="27432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3200400" y="3962400"/>
            <a:ext cx="27432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981200" y="2743200"/>
            <a:ext cx="5486400" cy="1066800"/>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5400000">
            <a:off x="1319784" y="2871216"/>
            <a:ext cx="560832" cy="762000"/>
          </a:xfrm>
          <a:prstGeom prst="upArrow">
            <a:avLst/>
          </a:prstGeom>
          <a:solidFill>
            <a:srgbClr val="FF0000"/>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82634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endParaRPr lang="en-US" dirty="0" smtClean="0"/>
          </a:p>
        </p:txBody>
      </p:sp>
      <p:sp>
        <p:nvSpPr>
          <p:cNvPr id="5123" name="Content Placeholder 2"/>
          <p:cNvSpPr>
            <a:spLocks noGrp="1"/>
          </p:cNvSpPr>
          <p:nvPr>
            <p:ph idx="1"/>
          </p:nvPr>
        </p:nvSpPr>
        <p:spPr>
          <a:xfrm>
            <a:off x="457200" y="5257800"/>
            <a:ext cx="8229600" cy="868363"/>
          </a:xfrm>
        </p:spPr>
        <p:txBody>
          <a:bodyPr/>
          <a:lstStyle/>
          <a:p>
            <a:pPr eaLnBrk="1" hangingPunct="1">
              <a:buFont typeface="Arial" charset="0"/>
              <a:buNone/>
            </a:pPr>
            <a:endParaRPr lang="en-US" dirty="0" smtClean="0"/>
          </a:p>
        </p:txBody>
      </p:sp>
      <p:pic>
        <p:nvPicPr>
          <p:cNvPr id="51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0" y="5863590"/>
            <a:ext cx="9144000" cy="990600"/>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smtClean="0">
                <a:solidFill>
                  <a:schemeClr val="bg1"/>
                </a:solidFill>
              </a:rPr>
              <a:t>SELECT “I Accept”</a:t>
            </a:r>
            <a:endParaRPr lang="en-US" sz="6000" b="1" dirty="0">
              <a:solidFill>
                <a:schemeClr val="bg1"/>
              </a:solidFill>
            </a:endParaRPr>
          </a:p>
        </p:txBody>
      </p:sp>
      <p:sp>
        <p:nvSpPr>
          <p:cNvPr id="7" name="Rectangle 6"/>
          <p:cNvSpPr/>
          <p:nvPr/>
        </p:nvSpPr>
        <p:spPr>
          <a:xfrm>
            <a:off x="1828800" y="3086100"/>
            <a:ext cx="503966" cy="228600"/>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Up Arrow 2"/>
          <p:cNvSpPr/>
          <p:nvPr/>
        </p:nvSpPr>
        <p:spPr>
          <a:xfrm>
            <a:off x="1828800" y="3314700"/>
            <a:ext cx="560832" cy="762000"/>
          </a:xfrm>
          <a:prstGeom prst="upArrow">
            <a:avLst/>
          </a:prstGeom>
          <a:solidFill>
            <a:srgbClr val="FF0000"/>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24977960"/>
      </p:ext>
    </p:extLst>
  </p:cSld>
  <p:clrMapOvr>
    <a:masterClrMapping/>
  </p:clrMapOvr>
  <p:transition spd="med">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endParaRPr lang="en-US" dirty="0" smtClean="0"/>
          </a:p>
        </p:txBody>
      </p:sp>
      <p:sp>
        <p:nvSpPr>
          <p:cNvPr id="7171" name="Content Placeholder 2"/>
          <p:cNvSpPr>
            <a:spLocks noGrp="1"/>
          </p:cNvSpPr>
          <p:nvPr>
            <p:ph idx="1"/>
          </p:nvPr>
        </p:nvSpPr>
        <p:spPr>
          <a:xfrm>
            <a:off x="457200" y="5086350"/>
            <a:ext cx="8229600" cy="1039813"/>
          </a:xfrm>
        </p:spPr>
        <p:txBody>
          <a:bodyPr/>
          <a:lstStyle/>
          <a:p>
            <a:pPr eaLnBrk="1" hangingPunct="1">
              <a:buFont typeface="Arial" charset="0"/>
              <a:buNone/>
            </a:pPr>
            <a:endParaRPr lang="en-US" dirty="0" smtClean="0"/>
          </a:p>
        </p:txBody>
      </p:sp>
      <p:pic>
        <p:nvPicPr>
          <p:cNvPr id="71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0" y="5863590"/>
            <a:ext cx="9144000" cy="990600"/>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smtClean="0">
                <a:solidFill>
                  <a:schemeClr val="bg1"/>
                </a:solidFill>
              </a:rPr>
              <a:t>SELECT “Disposition Services”</a:t>
            </a:r>
            <a:endParaRPr lang="en-US" sz="5400" b="1" dirty="0">
              <a:solidFill>
                <a:schemeClr val="bg1"/>
              </a:solidFill>
            </a:endParaRPr>
          </a:p>
        </p:txBody>
      </p:sp>
      <p:sp>
        <p:nvSpPr>
          <p:cNvPr id="2" name="Up Arrow 1"/>
          <p:cNvSpPr/>
          <p:nvPr/>
        </p:nvSpPr>
        <p:spPr>
          <a:xfrm>
            <a:off x="2286000" y="1524000"/>
            <a:ext cx="533400" cy="609600"/>
          </a:xfrm>
          <a:prstGeom prst="upArrow">
            <a:avLst/>
          </a:prstGeom>
          <a:solidFill>
            <a:srgbClr val="FF0000"/>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943100" y="1333500"/>
            <a:ext cx="1333500" cy="190500"/>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1095879"/>
      </p:ext>
    </p:extLst>
  </p:cSld>
  <p:clrMapOvr>
    <a:masterClrMapping/>
  </p:clrMapOvr>
  <p:transition spd="med">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nagit_PPT7AFC"/>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9050"/>
            <a:ext cx="9220200" cy="6858000"/>
          </a:xfrm>
          <a:prstGeom prst="rect">
            <a:avLst/>
          </a:prstGeom>
        </p:spPr>
      </p:pic>
      <p:sp>
        <p:nvSpPr>
          <p:cNvPr id="8" name="Rectangle 7"/>
          <p:cNvSpPr/>
          <p:nvPr/>
        </p:nvSpPr>
        <p:spPr>
          <a:xfrm>
            <a:off x="-76200" y="5863590"/>
            <a:ext cx="9220200" cy="1013460"/>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smtClean="0">
                <a:solidFill>
                  <a:schemeClr val="bg1"/>
                </a:solidFill>
              </a:rPr>
              <a:t>SELECT “ETID”</a:t>
            </a:r>
            <a:endParaRPr lang="en-US" sz="5400" b="1" dirty="0">
              <a:solidFill>
                <a:schemeClr val="bg1"/>
              </a:solidFill>
            </a:endParaRPr>
          </a:p>
        </p:txBody>
      </p:sp>
      <p:sp>
        <p:nvSpPr>
          <p:cNvPr id="5" name="Rectangle 4"/>
          <p:cNvSpPr/>
          <p:nvPr/>
        </p:nvSpPr>
        <p:spPr>
          <a:xfrm>
            <a:off x="0" y="2626341"/>
            <a:ext cx="503830" cy="190500"/>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0" y="2865967"/>
            <a:ext cx="503830" cy="1549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6966" y="2478898"/>
            <a:ext cx="609634" cy="1280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8"/>
          <p:cNvSpPr/>
          <p:nvPr/>
        </p:nvSpPr>
        <p:spPr>
          <a:xfrm>
            <a:off x="569934" y="2514600"/>
            <a:ext cx="609600" cy="381000"/>
          </a:xfrm>
          <a:prstGeom prst="leftArrow">
            <a:avLst/>
          </a:prstGeom>
          <a:solidFill>
            <a:srgbClr val="FF0000"/>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p:cNvSpPr/>
          <p:nvPr/>
        </p:nvSpPr>
        <p:spPr>
          <a:xfrm>
            <a:off x="8517808" y="827567"/>
            <a:ext cx="554182" cy="152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20955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8113"/>
            <a:ext cx="9087662" cy="557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0" y="1841156"/>
            <a:ext cx="838200" cy="202844"/>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0" y="1532352"/>
            <a:ext cx="990600" cy="228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410222" y="1219200"/>
            <a:ext cx="1524003" cy="15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smtClean="0">
                <a:solidFill>
                  <a:schemeClr val="bg1"/>
                </a:solidFill>
              </a:rPr>
              <a:t>Customer  Home Page</a:t>
            </a:r>
            <a:endParaRPr lang="en-US" sz="1100" b="1" dirty="0">
              <a:solidFill>
                <a:schemeClr val="bg1"/>
              </a:solidFill>
            </a:endParaRPr>
          </a:p>
        </p:txBody>
      </p:sp>
      <p:sp>
        <p:nvSpPr>
          <p:cNvPr id="6" name="Rectangle 5"/>
          <p:cNvSpPr/>
          <p:nvPr/>
        </p:nvSpPr>
        <p:spPr>
          <a:xfrm>
            <a:off x="-12526" y="5486400"/>
            <a:ext cx="9144000" cy="1371599"/>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This is the ETID Customer Home Page.  Customers have options to update their profile or log in as a customer.</a:t>
            </a:r>
            <a:endParaRPr lang="en-US" sz="2800" b="1" dirty="0">
              <a:solidFill>
                <a:schemeClr val="bg1"/>
              </a:solidFill>
            </a:endParaRPr>
          </a:p>
        </p:txBody>
      </p:sp>
      <p:sp>
        <p:nvSpPr>
          <p:cNvPr id="7" name="Rectangle 6"/>
          <p:cNvSpPr/>
          <p:nvPr/>
        </p:nvSpPr>
        <p:spPr>
          <a:xfrm>
            <a:off x="-1" y="2286000"/>
            <a:ext cx="820977" cy="1524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0438" y="2110636"/>
            <a:ext cx="990600" cy="228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81030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4699" b="-2359"/>
          <a:stretch/>
        </p:blipFill>
        <p:spPr bwMode="auto">
          <a:xfrm>
            <a:off x="0" y="-10633"/>
            <a:ext cx="9143999"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5"/>
          <p:cNvSpPr>
            <a:spLocks noGrp="1"/>
          </p:cNvSpPr>
          <p:nvPr>
            <p:ph idx="1"/>
          </p:nvPr>
        </p:nvSpPr>
        <p:spPr>
          <a:xfrm>
            <a:off x="1" y="5334000"/>
            <a:ext cx="9143998" cy="1503014"/>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marL="0" indent="0" algn="ctr">
              <a:buNone/>
            </a:pPr>
            <a:r>
              <a:rPr lang="en-US" sz="2400" b="1" dirty="0" smtClean="0">
                <a:solidFill>
                  <a:schemeClr val="bg1"/>
                </a:solidFill>
              </a:rPr>
              <a:t> Customers must enter both their </a:t>
            </a:r>
            <a:r>
              <a:rPr lang="en-US" sz="2400" b="1" dirty="0" err="1" smtClean="0">
                <a:solidFill>
                  <a:schemeClr val="bg1"/>
                </a:solidFill>
              </a:rPr>
              <a:t>DoDAAC</a:t>
            </a:r>
            <a:r>
              <a:rPr lang="en-US" sz="2400" b="1" dirty="0" smtClean="0">
                <a:solidFill>
                  <a:schemeClr val="bg1"/>
                </a:solidFill>
              </a:rPr>
              <a:t> and a Site </a:t>
            </a:r>
            <a:r>
              <a:rPr lang="en-US" sz="2400" b="1" dirty="0" err="1" smtClean="0">
                <a:solidFill>
                  <a:schemeClr val="bg1"/>
                </a:solidFill>
              </a:rPr>
              <a:t>DoDAAC</a:t>
            </a:r>
            <a:r>
              <a:rPr lang="en-US" sz="2400" b="1" dirty="0" smtClean="0">
                <a:solidFill>
                  <a:schemeClr val="bg1"/>
                </a:solidFill>
              </a:rPr>
              <a:t>.  To turn in hazardous property, they must answer “Yes” to the Certified for Hazardous Turn-in question in their profile and complete additional profile information.</a:t>
            </a:r>
            <a:endParaRPr lang="en-US" sz="2400" b="1" dirty="0">
              <a:solidFill>
                <a:schemeClr val="bg1"/>
              </a:solidFill>
            </a:endParaRPr>
          </a:p>
        </p:txBody>
      </p:sp>
      <p:sp>
        <p:nvSpPr>
          <p:cNvPr id="4" name="Rectangle 3"/>
          <p:cNvSpPr/>
          <p:nvPr/>
        </p:nvSpPr>
        <p:spPr>
          <a:xfrm>
            <a:off x="3441526" y="3404072"/>
            <a:ext cx="5016674" cy="17775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4953000" y="3922399"/>
            <a:ext cx="533400" cy="35177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245266" y="4101744"/>
            <a:ext cx="550104" cy="35177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38200" y="551284"/>
            <a:ext cx="381000" cy="7363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75478" y="986552"/>
            <a:ext cx="381000" cy="7363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950990" y="3214787"/>
            <a:ext cx="988215" cy="9800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459808" y="3101165"/>
            <a:ext cx="3200400" cy="276999"/>
          </a:xfrm>
          <a:prstGeom prst="rect">
            <a:avLst/>
          </a:prstGeom>
          <a:noFill/>
        </p:spPr>
        <p:txBody>
          <a:bodyPr wrap="square" rtlCol="0">
            <a:spAutoFit/>
          </a:bodyPr>
          <a:lstStyle/>
          <a:p>
            <a:r>
              <a:rPr lang="en-US" sz="1200" dirty="0" smtClean="0">
                <a:solidFill>
                  <a:srgbClr val="FF0000"/>
                </a:solidFill>
              </a:rPr>
              <a:t>If ETID will be used for hazardous answer YES</a:t>
            </a:r>
            <a:endParaRPr lang="en-US" sz="1200" dirty="0">
              <a:solidFill>
                <a:srgbClr val="FF0000"/>
              </a:solidFill>
            </a:endParaRPr>
          </a:p>
        </p:txBody>
      </p:sp>
    </p:spTree>
    <p:extLst>
      <p:ext uri="{BB962C8B-B14F-4D97-AF65-F5344CB8AC3E}">
        <p14:creationId xmlns:p14="http://schemas.microsoft.com/office/powerpoint/2010/main" val="15376530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8184"/>
            <a:ext cx="9118948" cy="5661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0" y="5715001"/>
            <a:ext cx="9144000" cy="1143000"/>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Customer can select </a:t>
            </a:r>
            <a:r>
              <a:rPr lang="en-US" sz="2400" b="1" dirty="0">
                <a:solidFill>
                  <a:schemeClr val="bg1"/>
                </a:solidFill>
              </a:rPr>
              <a:t>the ETID Type</a:t>
            </a:r>
            <a:r>
              <a:rPr lang="en-US" sz="2400" b="1" dirty="0" smtClean="0">
                <a:solidFill>
                  <a:schemeClr val="bg1"/>
                </a:solidFill>
              </a:rPr>
              <a:t>. They can produce listings of ETIDs using the Search Filters.  To create an ETID, select “New ETID”.   </a:t>
            </a:r>
          </a:p>
          <a:p>
            <a:pPr algn="ctr"/>
            <a:r>
              <a:rPr lang="en-US" sz="2400" b="1" dirty="0" smtClean="0">
                <a:solidFill>
                  <a:schemeClr val="bg1"/>
                </a:solidFill>
              </a:rPr>
              <a:t>Note Navigation links on left and links on bottom.</a:t>
            </a:r>
            <a:endParaRPr lang="en-US" sz="2400" b="1" dirty="0">
              <a:solidFill>
                <a:schemeClr val="bg1"/>
              </a:solidFill>
            </a:endParaRPr>
          </a:p>
        </p:txBody>
      </p:sp>
      <p:sp>
        <p:nvSpPr>
          <p:cNvPr id="2" name="Rectangle 1"/>
          <p:cNvSpPr/>
          <p:nvPr/>
        </p:nvSpPr>
        <p:spPr>
          <a:xfrm>
            <a:off x="4572000" y="1731724"/>
            <a:ext cx="990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013548" y="589768"/>
            <a:ext cx="21336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040704" y="2286000"/>
            <a:ext cx="8078244" cy="21127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2359" y="2184748"/>
            <a:ext cx="914400" cy="65448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526" y="589768"/>
            <a:ext cx="990600" cy="15949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8"/>
          <p:cNvSpPr/>
          <p:nvPr/>
        </p:nvSpPr>
        <p:spPr>
          <a:xfrm>
            <a:off x="1065756" y="982250"/>
            <a:ext cx="686844" cy="300624"/>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p:cNvSpPr/>
          <p:nvPr/>
        </p:nvSpPr>
        <p:spPr>
          <a:xfrm>
            <a:off x="6477000" y="5257800"/>
            <a:ext cx="685800" cy="353860"/>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02292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2335" b="18430"/>
          <a:stretch/>
        </p:blipFill>
        <p:spPr bwMode="auto">
          <a:xfrm>
            <a:off x="24008" y="20877"/>
            <a:ext cx="9121352" cy="5389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5490" y="5488169"/>
            <a:ext cx="9144000" cy="1313604"/>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Status Codes in ETID for Customers.  ETIDs are tracked in the system by the changes in Status Codes.</a:t>
            </a:r>
            <a:endParaRPr lang="en-US" sz="2800" b="1" dirty="0">
              <a:solidFill>
                <a:schemeClr val="bg1"/>
              </a:solidFill>
            </a:endParaRPr>
          </a:p>
        </p:txBody>
      </p:sp>
    </p:spTree>
    <p:extLst>
      <p:ext uri="{BB962C8B-B14F-4D97-AF65-F5344CB8AC3E}">
        <p14:creationId xmlns:p14="http://schemas.microsoft.com/office/powerpoint/2010/main" val="27502490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534"/>
            <a:ext cx="9144000" cy="5678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0" y="5562600"/>
            <a:ext cx="9144000" cy="1295401"/>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The input screen has been redesigned to fit on one screen. Customers will enter DTID information, General Item </a:t>
            </a:r>
            <a:r>
              <a:rPr lang="en-US" sz="2800" b="1" dirty="0">
                <a:solidFill>
                  <a:schemeClr val="bg1"/>
                </a:solidFill>
              </a:rPr>
              <a:t>I</a:t>
            </a:r>
            <a:r>
              <a:rPr lang="en-US" sz="2800" b="1" dirty="0" smtClean="0">
                <a:solidFill>
                  <a:schemeClr val="bg1"/>
                </a:solidFill>
              </a:rPr>
              <a:t>nformation, Certifications, and can also add Attachments.</a:t>
            </a:r>
            <a:endParaRPr lang="en-US" sz="2800" b="1" dirty="0">
              <a:solidFill>
                <a:schemeClr val="bg1"/>
              </a:solidFill>
            </a:endParaRPr>
          </a:p>
        </p:txBody>
      </p:sp>
      <p:sp>
        <p:nvSpPr>
          <p:cNvPr id="4" name="Rectangle 3"/>
          <p:cNvSpPr/>
          <p:nvPr/>
        </p:nvSpPr>
        <p:spPr>
          <a:xfrm>
            <a:off x="37578" y="4368452"/>
            <a:ext cx="1334022" cy="2797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37578" y="762000"/>
            <a:ext cx="5296422"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4718" y="4671164"/>
            <a:ext cx="2907082" cy="5104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05705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1"/>
            <a:ext cx="9132571" cy="5806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0" y="5638801"/>
            <a:ext cx="9132569" cy="1219200"/>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NSNs will continue to pre-populate characteristics if used.  Standardized LSNs have been incorporated into ETID.  LSNs choices listed are based on FSC entered. </a:t>
            </a:r>
            <a:endParaRPr lang="en-US" sz="2400" b="1" dirty="0">
              <a:solidFill>
                <a:schemeClr val="bg1"/>
              </a:solidFill>
            </a:endParaRPr>
          </a:p>
        </p:txBody>
      </p:sp>
      <p:cxnSp>
        <p:nvCxnSpPr>
          <p:cNvPr id="6" name="Straight Connector 5"/>
          <p:cNvCxnSpPr/>
          <p:nvPr/>
        </p:nvCxnSpPr>
        <p:spPr>
          <a:xfrm flipH="1">
            <a:off x="3581400" y="1371600"/>
            <a:ext cx="3048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3581400" y="1143000"/>
            <a:ext cx="0" cy="2286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3298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26096"/>
            <a:ext cx="9123231" cy="5730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0" y="5756815"/>
            <a:ext cx="9144000" cy="1101185"/>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When a LSN is chosen, Item Nomenclature, Unit of Issue and </a:t>
            </a:r>
            <a:r>
              <a:rPr lang="en-US" sz="2400" b="1" dirty="0" err="1" smtClean="0">
                <a:solidFill>
                  <a:schemeClr val="bg1"/>
                </a:solidFill>
              </a:rPr>
              <a:t>Demil</a:t>
            </a:r>
            <a:r>
              <a:rPr lang="en-US" sz="2400" b="1" dirty="0" smtClean="0">
                <a:solidFill>
                  <a:schemeClr val="bg1"/>
                </a:solidFill>
              </a:rPr>
              <a:t> Code will populate.</a:t>
            </a:r>
            <a:endParaRPr lang="en-US" sz="2400" b="1" dirty="0">
              <a:solidFill>
                <a:schemeClr val="bg1"/>
              </a:solidFill>
            </a:endParaRPr>
          </a:p>
        </p:txBody>
      </p:sp>
      <p:sp>
        <p:nvSpPr>
          <p:cNvPr id="2" name="5-Point Star 1"/>
          <p:cNvSpPr/>
          <p:nvPr/>
        </p:nvSpPr>
        <p:spPr>
          <a:xfrm>
            <a:off x="2895600" y="1905000"/>
            <a:ext cx="152400" cy="152400"/>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5-Point Star 4"/>
          <p:cNvSpPr/>
          <p:nvPr/>
        </p:nvSpPr>
        <p:spPr>
          <a:xfrm>
            <a:off x="3200400" y="2362200"/>
            <a:ext cx="152400" cy="152400"/>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5-Point Star 5"/>
          <p:cNvSpPr/>
          <p:nvPr/>
        </p:nvSpPr>
        <p:spPr>
          <a:xfrm>
            <a:off x="8686800" y="1905000"/>
            <a:ext cx="152400" cy="152400"/>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91535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5658"/>
            <a:ext cx="9144000" cy="6398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1315" y="5943600"/>
            <a:ext cx="9144000" cy="901874"/>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Additional LSN information required for critical FSCs.</a:t>
            </a:r>
            <a:endParaRPr lang="en-US" sz="2800" b="1" dirty="0">
              <a:solidFill>
                <a:schemeClr val="bg1"/>
              </a:solidFill>
            </a:endParaRPr>
          </a:p>
        </p:txBody>
      </p:sp>
      <p:sp>
        <p:nvSpPr>
          <p:cNvPr id="2" name="Rectangle 1"/>
          <p:cNvSpPr/>
          <p:nvPr/>
        </p:nvSpPr>
        <p:spPr>
          <a:xfrm>
            <a:off x="1" y="914400"/>
            <a:ext cx="9112684"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352800" y="609600"/>
            <a:ext cx="381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47031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9068071"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Left Arrow 1"/>
          <p:cNvSpPr/>
          <p:nvPr/>
        </p:nvSpPr>
        <p:spPr>
          <a:xfrm>
            <a:off x="1447800" y="4506627"/>
            <a:ext cx="914400" cy="242316"/>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1315" y="5943600"/>
            <a:ext cx="9144000" cy="901874"/>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To attach a certification.</a:t>
            </a:r>
            <a:endParaRPr lang="en-US" sz="2800" b="1" dirty="0">
              <a:solidFill>
                <a:schemeClr val="bg1"/>
              </a:solidFill>
            </a:endParaRPr>
          </a:p>
        </p:txBody>
      </p:sp>
    </p:spTree>
    <p:extLst>
      <p:ext uri="{BB962C8B-B14F-4D97-AF65-F5344CB8AC3E}">
        <p14:creationId xmlns:p14="http://schemas.microsoft.com/office/powerpoint/2010/main" val="689674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57" y="54937"/>
            <a:ext cx="8991600" cy="5834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ight Arrow 1"/>
          <p:cNvSpPr/>
          <p:nvPr/>
        </p:nvSpPr>
        <p:spPr>
          <a:xfrm>
            <a:off x="779709" y="1041958"/>
            <a:ext cx="489204" cy="152400"/>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rot="10800000">
            <a:off x="5392472" y="533400"/>
            <a:ext cx="489204" cy="152400"/>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1315" y="5715000"/>
            <a:ext cx="9144000" cy="1130474"/>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Check the box to the left of the certification title.  Click “Save Cert Selection”.  To view a certification, click on the certification title.</a:t>
            </a:r>
            <a:endParaRPr lang="en-US" sz="2400" b="1" dirty="0">
              <a:solidFill>
                <a:schemeClr val="bg1"/>
              </a:solidFill>
            </a:endParaRPr>
          </a:p>
        </p:txBody>
      </p:sp>
    </p:spTree>
    <p:extLst>
      <p:ext uri="{BB962C8B-B14F-4D97-AF65-F5344CB8AC3E}">
        <p14:creationId xmlns:p14="http://schemas.microsoft.com/office/powerpoint/2010/main" val="1221809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678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 y="5486400"/>
            <a:ext cx="9067800" cy="1371600"/>
          </a:xfrm>
          <a:prstGeom prst="rect">
            <a:avLst/>
          </a:prstGeom>
          <a:solidFill>
            <a:schemeClr val="tx1">
              <a:lumMod val="65000"/>
            </a:schemeClr>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To view a selected certification, click on certification title</a:t>
            </a:r>
            <a:endParaRPr lang="en-US" sz="2400" b="1" dirty="0">
              <a:solidFill>
                <a:schemeClr val="bg1"/>
              </a:solidFill>
            </a:endParaRPr>
          </a:p>
        </p:txBody>
      </p:sp>
      <p:sp>
        <p:nvSpPr>
          <p:cNvPr id="5" name="Down Arrow 4"/>
          <p:cNvSpPr/>
          <p:nvPr/>
        </p:nvSpPr>
        <p:spPr>
          <a:xfrm rot="5400000">
            <a:off x="2233295" y="3424983"/>
            <a:ext cx="337068" cy="469160"/>
          </a:xfrm>
          <a:prstGeom prst="downArrow">
            <a:avLst/>
          </a:prstGeom>
          <a:solidFill>
            <a:srgbClr val="FF0000"/>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065801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5955641"/>
            <a:ext cx="9144000" cy="902359"/>
          </a:xfrm>
          <a:prstGeom prst="rect">
            <a:avLst/>
          </a:prstGeom>
          <a:solidFill>
            <a:schemeClr val="tx1">
              <a:lumMod val="65000"/>
            </a:schemeClr>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bg1"/>
                </a:solidFill>
              </a:rPr>
              <a:t>After viewing a certification, select “Close Window” to go back to the ETID.</a:t>
            </a:r>
            <a:endParaRPr lang="en-US" sz="2400" b="1" dirty="0">
              <a:solidFill>
                <a:schemeClr val="bg1"/>
              </a:solidFill>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8" y="184153"/>
            <a:ext cx="8996801" cy="5771488"/>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3968578" y="5433725"/>
            <a:ext cx="1081585" cy="304800"/>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Arrow 3"/>
          <p:cNvSpPr/>
          <p:nvPr/>
        </p:nvSpPr>
        <p:spPr>
          <a:xfrm>
            <a:off x="3235187" y="5325841"/>
            <a:ext cx="618671" cy="533400"/>
          </a:xfrm>
          <a:prstGeom prst="rightArrow">
            <a:avLst/>
          </a:prstGeom>
          <a:solidFill>
            <a:srgbClr val="FF0000"/>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374002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77" y="21266"/>
            <a:ext cx="9067800" cy="5878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Left Arrow 1"/>
          <p:cNvSpPr/>
          <p:nvPr/>
        </p:nvSpPr>
        <p:spPr>
          <a:xfrm>
            <a:off x="3124200" y="5029200"/>
            <a:ext cx="533400" cy="228600"/>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8789" y="5943600"/>
            <a:ext cx="9144000" cy="914400"/>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To attach a document or image to an ETID, click on “Attach Images/Documents. </a:t>
            </a:r>
            <a:endParaRPr lang="en-US" sz="2400" b="1" dirty="0">
              <a:solidFill>
                <a:schemeClr val="bg1"/>
              </a:solidFill>
            </a:endParaRPr>
          </a:p>
        </p:txBody>
      </p:sp>
    </p:spTree>
    <p:extLst>
      <p:ext uri="{BB962C8B-B14F-4D97-AF65-F5344CB8AC3E}">
        <p14:creationId xmlns:p14="http://schemas.microsoft.com/office/powerpoint/2010/main" val="17042110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24" y="44301"/>
            <a:ext cx="9067800" cy="577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8789" y="5821213"/>
            <a:ext cx="9144000" cy="1036787"/>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Select the file to upload by selecting Browse.  Save the uploaded File. To return back to ETID, select “Back To Document” </a:t>
            </a:r>
            <a:endParaRPr lang="en-US" sz="2400" b="1" dirty="0">
              <a:solidFill>
                <a:schemeClr val="bg1"/>
              </a:solidFill>
            </a:endParaRPr>
          </a:p>
        </p:txBody>
      </p:sp>
      <p:sp>
        <p:nvSpPr>
          <p:cNvPr id="3" name="TextBox 2"/>
          <p:cNvSpPr txBox="1"/>
          <p:nvPr/>
        </p:nvSpPr>
        <p:spPr>
          <a:xfrm>
            <a:off x="6006152" y="2293960"/>
            <a:ext cx="381000" cy="400110"/>
          </a:xfrm>
          <a:prstGeom prst="rect">
            <a:avLst/>
          </a:prstGeom>
          <a:solidFill>
            <a:schemeClr val="tx2">
              <a:lumMod val="90000"/>
            </a:schemeClr>
          </a:solidFill>
          <a:ln w="28575">
            <a:solidFill>
              <a:srgbClr val="C00000"/>
            </a:solidFill>
          </a:ln>
        </p:spPr>
        <p:txBody>
          <a:bodyPr wrap="square" rtlCol="0">
            <a:spAutoFit/>
          </a:bodyPr>
          <a:lstStyle/>
          <a:p>
            <a:r>
              <a:rPr lang="en-US" sz="2000" b="1" dirty="0">
                <a:solidFill>
                  <a:srgbClr val="C00000"/>
                </a:solidFill>
                <a:latin typeface="Arial Black" pitchFamily="34" charset="0"/>
              </a:rPr>
              <a:t>1</a:t>
            </a:r>
          </a:p>
        </p:txBody>
      </p:sp>
      <p:sp>
        <p:nvSpPr>
          <p:cNvPr id="8" name="TextBox 7"/>
          <p:cNvSpPr txBox="1"/>
          <p:nvPr/>
        </p:nvSpPr>
        <p:spPr>
          <a:xfrm>
            <a:off x="4805716" y="1723032"/>
            <a:ext cx="381000" cy="400110"/>
          </a:xfrm>
          <a:prstGeom prst="rect">
            <a:avLst/>
          </a:prstGeom>
          <a:solidFill>
            <a:schemeClr val="tx2">
              <a:lumMod val="90000"/>
            </a:schemeClr>
          </a:solidFill>
          <a:ln w="28575">
            <a:solidFill>
              <a:srgbClr val="C00000"/>
            </a:solidFill>
          </a:ln>
        </p:spPr>
        <p:txBody>
          <a:bodyPr wrap="square" rtlCol="0">
            <a:spAutoFit/>
          </a:bodyPr>
          <a:lstStyle/>
          <a:p>
            <a:r>
              <a:rPr lang="en-US" sz="2000" b="1" dirty="0" smtClean="0">
                <a:solidFill>
                  <a:srgbClr val="C00000"/>
                </a:solidFill>
                <a:latin typeface="Arial Black" pitchFamily="34" charset="0"/>
              </a:rPr>
              <a:t>3</a:t>
            </a:r>
            <a:endParaRPr lang="en-US" sz="2000" b="1" dirty="0">
              <a:solidFill>
                <a:srgbClr val="C00000"/>
              </a:solidFill>
              <a:latin typeface="Arial Black" pitchFamily="34" charset="0"/>
            </a:endParaRPr>
          </a:p>
        </p:txBody>
      </p:sp>
      <p:sp>
        <p:nvSpPr>
          <p:cNvPr id="9" name="TextBox 8"/>
          <p:cNvSpPr txBox="1"/>
          <p:nvPr/>
        </p:nvSpPr>
        <p:spPr>
          <a:xfrm>
            <a:off x="4587920" y="2665524"/>
            <a:ext cx="381000" cy="400110"/>
          </a:xfrm>
          <a:prstGeom prst="rect">
            <a:avLst/>
          </a:prstGeom>
          <a:solidFill>
            <a:schemeClr val="tx2">
              <a:lumMod val="90000"/>
            </a:schemeClr>
          </a:solidFill>
          <a:ln w="28575">
            <a:solidFill>
              <a:srgbClr val="C00000"/>
            </a:solidFill>
          </a:ln>
        </p:spPr>
        <p:txBody>
          <a:bodyPr wrap="square" rtlCol="0">
            <a:spAutoFit/>
          </a:bodyPr>
          <a:lstStyle/>
          <a:p>
            <a:r>
              <a:rPr lang="en-US" sz="2000" b="1" dirty="0" smtClean="0">
                <a:solidFill>
                  <a:srgbClr val="C00000"/>
                </a:solidFill>
                <a:latin typeface="Arial Black" pitchFamily="34" charset="0"/>
              </a:rPr>
              <a:t>2</a:t>
            </a:r>
            <a:endParaRPr lang="en-US" sz="2000" b="1" dirty="0">
              <a:solidFill>
                <a:srgbClr val="C00000"/>
              </a:solidFill>
              <a:latin typeface="Arial Black" pitchFamily="34" charset="0"/>
            </a:endParaRPr>
          </a:p>
        </p:txBody>
      </p:sp>
    </p:spTree>
    <p:extLst>
      <p:ext uri="{BB962C8B-B14F-4D97-AF65-F5344CB8AC3E}">
        <p14:creationId xmlns:p14="http://schemas.microsoft.com/office/powerpoint/2010/main" val="7581810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89776"/>
            <a:ext cx="9144000" cy="5364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 y="5486400"/>
            <a:ext cx="9144000" cy="1371600"/>
          </a:xfrm>
          <a:prstGeom prst="rect">
            <a:avLst/>
          </a:prstGeom>
          <a:solidFill>
            <a:schemeClr val="tx1">
              <a:lumMod val="65000"/>
            </a:schemeClr>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bg1"/>
                </a:solidFill>
              </a:rPr>
              <a:t>To view any uploaded Documents/Images click on button</a:t>
            </a:r>
            <a:endParaRPr lang="en-US" sz="2400" b="1" dirty="0">
              <a:solidFill>
                <a:schemeClr val="bg1"/>
              </a:solidFill>
            </a:endParaRPr>
          </a:p>
        </p:txBody>
      </p:sp>
      <p:sp>
        <p:nvSpPr>
          <p:cNvPr id="4" name="Down Arrow 3"/>
          <p:cNvSpPr/>
          <p:nvPr/>
        </p:nvSpPr>
        <p:spPr>
          <a:xfrm rot="5400000">
            <a:off x="3231394" y="3949096"/>
            <a:ext cx="337068" cy="516076"/>
          </a:xfrm>
          <a:prstGeom prst="downArrow">
            <a:avLst/>
          </a:prstGeom>
          <a:solidFill>
            <a:srgbClr val="FF0000"/>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771419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97" y="0"/>
            <a:ext cx="9086439"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 y="5664896"/>
            <a:ext cx="9144000" cy="1117949"/>
          </a:xfrm>
          <a:prstGeom prst="rect">
            <a:avLst/>
          </a:prstGeom>
          <a:solidFill>
            <a:schemeClr val="tx1">
              <a:lumMod val="65000"/>
            </a:schemeClr>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bg1"/>
                </a:solidFill>
              </a:rPr>
              <a:t>Click on image to view respective documents. After closing windows, select “Back”.</a:t>
            </a:r>
            <a:endParaRPr lang="en-US" sz="2400" b="1" dirty="0">
              <a:solidFill>
                <a:schemeClr val="bg1"/>
              </a:solidFill>
            </a:endParaRPr>
          </a:p>
        </p:txBody>
      </p:sp>
      <p:sp>
        <p:nvSpPr>
          <p:cNvPr id="7" name="Rectangle 6"/>
          <p:cNvSpPr/>
          <p:nvPr/>
        </p:nvSpPr>
        <p:spPr>
          <a:xfrm>
            <a:off x="5715000" y="2057400"/>
            <a:ext cx="1295400" cy="1949958"/>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Arrow 3"/>
          <p:cNvSpPr/>
          <p:nvPr/>
        </p:nvSpPr>
        <p:spPr>
          <a:xfrm>
            <a:off x="4724400" y="2757868"/>
            <a:ext cx="669205" cy="549021"/>
          </a:xfrm>
          <a:prstGeom prst="rightArrow">
            <a:avLst/>
          </a:prstGeom>
          <a:solidFill>
            <a:srgbClr val="FF0000"/>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407471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931" r="206"/>
          <a:stretch/>
        </p:blipFill>
        <p:spPr bwMode="auto">
          <a:xfrm>
            <a:off x="-18789" y="0"/>
            <a:ext cx="9125211"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8789" y="5867400"/>
            <a:ext cx="9144000" cy="990600"/>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An ETID can be Saved or Submitted. An ETID can be saved unfinished and then finished later or saved finished and submitted later. </a:t>
            </a:r>
            <a:endParaRPr lang="en-US" sz="2400" b="1" dirty="0">
              <a:solidFill>
                <a:schemeClr val="bg1"/>
              </a:solidFill>
            </a:endParaRPr>
          </a:p>
        </p:txBody>
      </p:sp>
      <p:sp>
        <p:nvSpPr>
          <p:cNvPr id="2" name="Rectangle 1"/>
          <p:cNvSpPr/>
          <p:nvPr/>
        </p:nvSpPr>
        <p:spPr>
          <a:xfrm>
            <a:off x="76200" y="5450910"/>
            <a:ext cx="10668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87636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493"/>
            <a:ext cx="9143999" cy="5878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0" y="5897648"/>
            <a:ext cx="9144000" cy="960352"/>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Error messages will be given at top if ETID not correct or complete when submitted.</a:t>
            </a:r>
            <a:endParaRPr lang="en-US" sz="2800" b="1" dirty="0">
              <a:solidFill>
                <a:schemeClr val="bg1"/>
              </a:solidFill>
            </a:endParaRPr>
          </a:p>
        </p:txBody>
      </p:sp>
      <p:sp>
        <p:nvSpPr>
          <p:cNvPr id="2" name="Left Arrow 1"/>
          <p:cNvSpPr/>
          <p:nvPr/>
        </p:nvSpPr>
        <p:spPr>
          <a:xfrm>
            <a:off x="2996599" y="637957"/>
            <a:ext cx="685800" cy="342900"/>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 Arrow 5"/>
          <p:cNvSpPr/>
          <p:nvPr/>
        </p:nvSpPr>
        <p:spPr>
          <a:xfrm>
            <a:off x="3659371" y="1958165"/>
            <a:ext cx="510363" cy="152400"/>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93445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00" y="10632"/>
            <a:ext cx="9067800" cy="585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546499" y="347332"/>
            <a:ext cx="4038600" cy="685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5867399"/>
            <a:ext cx="9144000" cy="990601"/>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Message after submitting an ETID. </a:t>
            </a:r>
          </a:p>
          <a:p>
            <a:pPr algn="ctr"/>
            <a:r>
              <a:rPr lang="en-US" sz="2800" b="1" dirty="0" smtClean="0">
                <a:solidFill>
                  <a:schemeClr val="bg1"/>
                </a:solidFill>
              </a:rPr>
              <a:t>Wait for Disposition Services Site review.</a:t>
            </a:r>
            <a:endParaRPr lang="en-US" sz="2800" b="1" dirty="0">
              <a:solidFill>
                <a:schemeClr val="bg1"/>
              </a:solidFill>
            </a:endParaRPr>
          </a:p>
        </p:txBody>
      </p:sp>
    </p:spTree>
    <p:extLst>
      <p:ext uri="{BB962C8B-B14F-4D97-AF65-F5344CB8AC3E}">
        <p14:creationId xmlns:p14="http://schemas.microsoft.com/office/powerpoint/2010/main" val="42135068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23707"/>
          <a:stretch/>
        </p:blipFill>
        <p:spPr bwMode="auto">
          <a:xfrm>
            <a:off x="1" y="37184"/>
            <a:ext cx="9108509" cy="6077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5490" y="5943600"/>
            <a:ext cx="9144000" cy="932604"/>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Message for a finished ETID that is saved.</a:t>
            </a:r>
            <a:endParaRPr lang="en-US" sz="2800" b="1" dirty="0">
              <a:solidFill>
                <a:schemeClr val="bg1"/>
              </a:solidFill>
            </a:endParaRPr>
          </a:p>
        </p:txBody>
      </p:sp>
      <p:sp>
        <p:nvSpPr>
          <p:cNvPr id="2" name="Rectangle 1"/>
          <p:cNvSpPr/>
          <p:nvPr/>
        </p:nvSpPr>
        <p:spPr>
          <a:xfrm>
            <a:off x="2996852" y="581416"/>
            <a:ext cx="30480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30802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388" b="23608"/>
          <a:stretch/>
        </p:blipFill>
        <p:spPr bwMode="auto">
          <a:xfrm>
            <a:off x="0" y="6263"/>
            <a:ext cx="9108510" cy="593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5490" y="5791200"/>
            <a:ext cx="9144000" cy="1085004"/>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Message for a saved but unfinished ETID.  This ETID can be completed later and submitted.</a:t>
            </a:r>
            <a:endParaRPr lang="en-US" sz="2800" b="1" dirty="0">
              <a:solidFill>
                <a:schemeClr val="bg1"/>
              </a:solidFill>
            </a:endParaRPr>
          </a:p>
        </p:txBody>
      </p:sp>
      <p:sp>
        <p:nvSpPr>
          <p:cNvPr id="2" name="Rectangle 1"/>
          <p:cNvSpPr/>
          <p:nvPr/>
        </p:nvSpPr>
        <p:spPr>
          <a:xfrm>
            <a:off x="3124200" y="481208"/>
            <a:ext cx="28956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46550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
            <a:ext cx="9144000" cy="5636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7848600" y="3429000"/>
            <a:ext cx="1219200" cy="1066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5490" y="5788495"/>
            <a:ext cx="9144000" cy="1087709"/>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To finish or submit a saved ETID, select the desired ETID.</a:t>
            </a:r>
            <a:endParaRPr lang="en-US" sz="2800" b="1" dirty="0">
              <a:solidFill>
                <a:schemeClr val="bg1"/>
              </a:solidFill>
            </a:endParaRPr>
          </a:p>
        </p:txBody>
      </p:sp>
      <p:sp>
        <p:nvSpPr>
          <p:cNvPr id="3" name="Right Arrow 2"/>
          <p:cNvSpPr/>
          <p:nvPr/>
        </p:nvSpPr>
        <p:spPr>
          <a:xfrm>
            <a:off x="0" y="4191000"/>
            <a:ext cx="533400" cy="152400"/>
          </a:xfrm>
          <a:prstGeom prst="rightArrow">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33400" y="2780778"/>
            <a:ext cx="2057400" cy="22724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70513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0" y="76200"/>
            <a:ext cx="908137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848100" y="762000"/>
            <a:ext cx="4953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688926" y="5153416"/>
            <a:ext cx="990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5490" y="5867400"/>
            <a:ext cx="9144000" cy="996278"/>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Select ‘Edit’ to finish and/or submit a Saved ETID.</a:t>
            </a:r>
            <a:endParaRPr lang="en-US" sz="2800" b="1" dirty="0">
              <a:solidFill>
                <a:schemeClr val="bg1"/>
              </a:solidFill>
            </a:endParaRPr>
          </a:p>
        </p:txBody>
      </p:sp>
      <p:sp>
        <p:nvSpPr>
          <p:cNvPr id="6" name="Rectangle 5"/>
          <p:cNvSpPr/>
          <p:nvPr/>
        </p:nvSpPr>
        <p:spPr>
          <a:xfrm>
            <a:off x="3840271" y="5461870"/>
            <a:ext cx="4953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6858000" y="1534633"/>
            <a:ext cx="1066800" cy="76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2362200" y="1534633"/>
            <a:ext cx="762000" cy="76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85833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052"/>
            <a:ext cx="9143999" cy="5734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5490" y="5759580"/>
            <a:ext cx="9144000" cy="1104098"/>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Customers can make edits and select Submit or Save.</a:t>
            </a:r>
            <a:endParaRPr lang="en-US" sz="2800" b="1" dirty="0">
              <a:solidFill>
                <a:schemeClr val="bg1"/>
              </a:solidFill>
            </a:endParaRPr>
          </a:p>
        </p:txBody>
      </p:sp>
      <p:sp>
        <p:nvSpPr>
          <p:cNvPr id="2" name="Rectangle 1"/>
          <p:cNvSpPr/>
          <p:nvPr/>
        </p:nvSpPr>
        <p:spPr>
          <a:xfrm>
            <a:off x="76200" y="5410200"/>
            <a:ext cx="2514600" cy="3493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37949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77" y="69777"/>
            <a:ext cx="9094333" cy="5873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810000" y="685800"/>
            <a:ext cx="14478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295400" y="4878568"/>
            <a:ext cx="3047999" cy="9126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429000" y="5943600"/>
            <a:ext cx="22860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5490" y="5943600"/>
            <a:ext cx="9144000" cy="932604"/>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Customers can Edit, Delete, or Copy ETIDs in Pending, Rejected or Redirected Status.</a:t>
            </a:r>
            <a:endParaRPr lang="en-US" sz="2800" b="1" dirty="0">
              <a:solidFill>
                <a:schemeClr val="bg1"/>
              </a:solidFill>
            </a:endParaRPr>
          </a:p>
        </p:txBody>
      </p:sp>
      <p:sp>
        <p:nvSpPr>
          <p:cNvPr id="5" name="Rounded Rectangle 4"/>
          <p:cNvSpPr/>
          <p:nvPr/>
        </p:nvSpPr>
        <p:spPr>
          <a:xfrm>
            <a:off x="6858000" y="1410322"/>
            <a:ext cx="1143000" cy="8382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2362200" y="1410322"/>
            <a:ext cx="838200" cy="8382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59202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19"/>
            <a:ext cx="9137886" cy="6464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886200" y="685800"/>
            <a:ext cx="9906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600200" y="4876800"/>
            <a:ext cx="13716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505200" y="6019800"/>
            <a:ext cx="22098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5490" y="5562600"/>
            <a:ext cx="9144000" cy="1313604"/>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Customers can Cancel Approved ETIDs.  Customers will also get messages when approved ETIDs that qualify for </a:t>
            </a:r>
            <a:r>
              <a:rPr lang="en-US" sz="2800" b="1" dirty="0" err="1" smtClean="0">
                <a:solidFill>
                  <a:schemeClr val="bg1"/>
                </a:solidFill>
              </a:rPr>
              <a:t>Intransit</a:t>
            </a:r>
            <a:r>
              <a:rPr lang="en-US" sz="2800" b="1" dirty="0" smtClean="0">
                <a:solidFill>
                  <a:schemeClr val="bg1"/>
                </a:solidFill>
              </a:rPr>
              <a:t> Control tracking are not received within 90 days.</a:t>
            </a:r>
            <a:endParaRPr lang="en-US" sz="2800" b="1" dirty="0">
              <a:solidFill>
                <a:schemeClr val="bg1"/>
              </a:solidFill>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8939" y="2596228"/>
            <a:ext cx="2786062" cy="1397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ounded Rectangle 4"/>
          <p:cNvSpPr/>
          <p:nvPr/>
        </p:nvSpPr>
        <p:spPr>
          <a:xfrm>
            <a:off x="6879266" y="1437167"/>
            <a:ext cx="990600" cy="76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2345366" y="1437167"/>
            <a:ext cx="762000" cy="76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31626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08510" cy="5509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5490" y="5509435"/>
            <a:ext cx="9144000" cy="1313604"/>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Customers may also receive information related to an approved ETID.  View an approved ETID to check for additional information.  </a:t>
            </a:r>
            <a:endParaRPr lang="en-US" sz="2800" b="1" dirty="0">
              <a:solidFill>
                <a:schemeClr val="bg1"/>
              </a:solidFill>
            </a:endParaRPr>
          </a:p>
        </p:txBody>
      </p:sp>
      <p:sp>
        <p:nvSpPr>
          <p:cNvPr id="2" name="Rectangle 1"/>
          <p:cNvSpPr/>
          <p:nvPr/>
        </p:nvSpPr>
        <p:spPr>
          <a:xfrm>
            <a:off x="1143000" y="4572000"/>
            <a:ext cx="3505199" cy="76643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p:cNvSpPr/>
          <p:nvPr/>
        </p:nvSpPr>
        <p:spPr>
          <a:xfrm>
            <a:off x="2286000" y="956932"/>
            <a:ext cx="838200" cy="76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6858000" y="956932"/>
            <a:ext cx="1066800" cy="76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69859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3" y="0"/>
            <a:ext cx="9144000" cy="5768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5490" y="5562600"/>
            <a:ext cx="9144000" cy="1313604"/>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Customers can Print Approved ETIDs.  Customers should wait for ETIDs to be reviewed before they print.</a:t>
            </a:r>
            <a:endParaRPr lang="en-US" sz="2800" b="1" dirty="0">
              <a:solidFill>
                <a:schemeClr val="bg1"/>
              </a:solidFill>
            </a:endParaRPr>
          </a:p>
        </p:txBody>
      </p:sp>
      <p:sp>
        <p:nvSpPr>
          <p:cNvPr id="2" name="Down Arrow 1"/>
          <p:cNvSpPr/>
          <p:nvPr/>
        </p:nvSpPr>
        <p:spPr>
          <a:xfrm>
            <a:off x="4430180" y="4387701"/>
            <a:ext cx="264090" cy="3810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54450" y="3310268"/>
            <a:ext cx="415636" cy="10349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53431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52" y="40709"/>
            <a:ext cx="9042748" cy="5064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 y="5105400"/>
            <a:ext cx="9144000" cy="1752600"/>
          </a:xfrm>
          <a:prstGeom prst="rect">
            <a:avLst/>
          </a:prstGeom>
          <a:solidFill>
            <a:schemeClr val="tx1">
              <a:lumMod val="65000"/>
            </a:schemeClr>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bg1"/>
                </a:solidFill>
              </a:rPr>
              <a:t>After you select print, you can choose what you want to print.  You can print labels, DD 1348-1A, Certifications, and a Shipping Manifest.  Customers can now print a DLIS 1867 Hard Drive Label.</a:t>
            </a:r>
            <a:endParaRPr lang="en-US" sz="2400" b="1" dirty="0">
              <a:solidFill>
                <a:schemeClr val="bg1"/>
              </a:solidFill>
            </a:endParaRPr>
          </a:p>
        </p:txBody>
      </p:sp>
      <p:sp>
        <p:nvSpPr>
          <p:cNvPr id="2" name="Rectangle 1"/>
          <p:cNvSpPr/>
          <p:nvPr/>
        </p:nvSpPr>
        <p:spPr>
          <a:xfrm>
            <a:off x="25052" y="1066800"/>
            <a:ext cx="3632548" cy="1143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1828799"/>
            <a:ext cx="4038600" cy="3143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274300" y="1496372"/>
            <a:ext cx="972972" cy="461665"/>
          </a:xfrm>
          <a:prstGeom prst="rect">
            <a:avLst/>
          </a:prstGeom>
          <a:noFill/>
        </p:spPr>
        <p:txBody>
          <a:bodyPr wrap="square" rtlCol="0">
            <a:spAutoFit/>
          </a:bodyPr>
          <a:lstStyle/>
          <a:p>
            <a:r>
              <a:rPr lang="en-US" sz="2400" b="1" dirty="0" smtClean="0">
                <a:solidFill>
                  <a:srgbClr val="C00000"/>
                </a:solidFill>
              </a:rPr>
              <a:t>New</a:t>
            </a:r>
            <a:endParaRPr lang="en-US" sz="2400" b="1" dirty="0">
              <a:solidFill>
                <a:srgbClr val="C00000"/>
              </a:solidFill>
            </a:endParaRPr>
          </a:p>
        </p:txBody>
      </p:sp>
    </p:spTree>
    <p:extLst>
      <p:ext uri="{BB962C8B-B14F-4D97-AF65-F5344CB8AC3E}">
        <p14:creationId xmlns:p14="http://schemas.microsoft.com/office/powerpoint/2010/main" val="31221239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24500"/>
          <a:stretch/>
        </p:blipFill>
        <p:spPr bwMode="auto">
          <a:xfrm>
            <a:off x="1013562" y="51149"/>
            <a:ext cx="7848600" cy="2754681"/>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3562" y="2794784"/>
            <a:ext cx="7833987" cy="1710289"/>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029220" y="914400"/>
            <a:ext cx="1416486" cy="4561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8950" y="4800600"/>
            <a:ext cx="7848599" cy="176212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3490447" y="4134775"/>
            <a:ext cx="899786" cy="256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781816" y="5431350"/>
            <a:ext cx="1676400" cy="3115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7010400" y="533400"/>
            <a:ext cx="1851762" cy="76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40359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6518" y="185804"/>
            <a:ext cx="5791200" cy="3813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349" y="3136881"/>
            <a:ext cx="5476451" cy="3577422"/>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899" y="304800"/>
            <a:ext cx="2874169" cy="1905001"/>
          </a:xfrm>
          <a:prstGeom prst="rect">
            <a:avLst/>
          </a:prstGeom>
          <a:solidFill>
            <a:schemeClr val="tx1">
              <a:lumMod val="65000"/>
            </a:schemeClr>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bg1"/>
                </a:solidFill>
              </a:rPr>
              <a:t>The 1348-1A in ETID now has 3 bar codes</a:t>
            </a:r>
            <a:endParaRPr lang="en-US" sz="2400" b="1" dirty="0">
              <a:solidFill>
                <a:schemeClr val="bg1"/>
              </a:solidFill>
            </a:endParaRPr>
          </a:p>
        </p:txBody>
      </p:sp>
      <p:sp>
        <p:nvSpPr>
          <p:cNvPr id="6" name="Rectangle 5"/>
          <p:cNvSpPr/>
          <p:nvPr/>
        </p:nvSpPr>
        <p:spPr>
          <a:xfrm>
            <a:off x="5960855" y="4343399"/>
            <a:ext cx="2874169" cy="1905001"/>
          </a:xfrm>
          <a:prstGeom prst="rect">
            <a:avLst/>
          </a:prstGeom>
          <a:solidFill>
            <a:schemeClr val="tx1">
              <a:lumMod val="65000"/>
            </a:schemeClr>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bg1"/>
                </a:solidFill>
              </a:rPr>
              <a:t>Rejected ETIDs now have a watermark.</a:t>
            </a:r>
            <a:endParaRPr lang="en-US" sz="2400" b="1" dirty="0">
              <a:solidFill>
                <a:schemeClr val="bg1"/>
              </a:solidFill>
            </a:endParaRPr>
          </a:p>
        </p:txBody>
      </p:sp>
      <p:sp>
        <p:nvSpPr>
          <p:cNvPr id="3" name="Rectangle 2"/>
          <p:cNvSpPr/>
          <p:nvPr/>
        </p:nvSpPr>
        <p:spPr>
          <a:xfrm rot="19584455">
            <a:off x="1149000" y="4217615"/>
            <a:ext cx="3581400" cy="8957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295400" y="6464474"/>
            <a:ext cx="838200" cy="76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07658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00" y="23034"/>
            <a:ext cx="9067800" cy="5463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 y="5486400"/>
            <a:ext cx="9067801" cy="1295400"/>
          </a:xfrm>
          <a:prstGeom prst="rect">
            <a:avLst/>
          </a:prstGeom>
          <a:solidFill>
            <a:schemeClr val="tx1">
              <a:lumMod val="65000"/>
            </a:schemeClr>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ETID has a scrap module</a:t>
            </a:r>
            <a:r>
              <a:rPr lang="en-US" sz="2400" b="1" dirty="0">
                <a:solidFill>
                  <a:schemeClr val="bg1"/>
                </a:solidFill>
              </a:rPr>
              <a:t>. </a:t>
            </a:r>
            <a:endParaRPr lang="en-US" sz="2400" b="1" dirty="0" smtClean="0">
              <a:solidFill>
                <a:schemeClr val="bg1"/>
              </a:solidFill>
            </a:endParaRPr>
          </a:p>
          <a:p>
            <a:pPr algn="ctr"/>
            <a:r>
              <a:rPr lang="en-US" sz="2400" b="1" dirty="0" smtClean="0">
                <a:solidFill>
                  <a:schemeClr val="bg1"/>
                </a:solidFill>
              </a:rPr>
              <a:t>Drop </a:t>
            </a:r>
            <a:r>
              <a:rPr lang="en-US" sz="2400" b="1" dirty="0">
                <a:solidFill>
                  <a:schemeClr val="bg1"/>
                </a:solidFill>
              </a:rPr>
              <a:t>down choices </a:t>
            </a:r>
            <a:r>
              <a:rPr lang="en-US" sz="2400" b="1" dirty="0" smtClean="0">
                <a:solidFill>
                  <a:schemeClr val="bg1"/>
                </a:solidFill>
              </a:rPr>
              <a:t>assist </a:t>
            </a:r>
            <a:r>
              <a:rPr lang="en-US" sz="2400" b="1" dirty="0">
                <a:solidFill>
                  <a:schemeClr val="bg1"/>
                </a:solidFill>
              </a:rPr>
              <a:t>customer </a:t>
            </a:r>
            <a:r>
              <a:rPr lang="en-US" sz="2400" b="1" dirty="0" smtClean="0">
                <a:solidFill>
                  <a:schemeClr val="bg1"/>
                </a:solidFill>
              </a:rPr>
              <a:t>in </a:t>
            </a:r>
            <a:r>
              <a:rPr lang="en-US" sz="2400" b="1" dirty="0">
                <a:solidFill>
                  <a:schemeClr val="bg1"/>
                </a:solidFill>
              </a:rPr>
              <a:t>completing the scrap </a:t>
            </a:r>
            <a:r>
              <a:rPr lang="en-US" sz="2400" b="1" dirty="0" smtClean="0">
                <a:solidFill>
                  <a:schemeClr val="bg1"/>
                </a:solidFill>
              </a:rPr>
              <a:t>turn </a:t>
            </a:r>
            <a:r>
              <a:rPr lang="en-US" sz="2400" b="1" dirty="0">
                <a:solidFill>
                  <a:schemeClr val="bg1"/>
                </a:solidFill>
              </a:rPr>
              <a:t>ETID</a:t>
            </a:r>
            <a:r>
              <a:rPr lang="en-US" sz="2400" b="1" dirty="0" smtClean="0">
                <a:solidFill>
                  <a:schemeClr val="bg1"/>
                </a:solidFill>
              </a:rPr>
              <a:t>. A QRP certification is also available. </a:t>
            </a:r>
            <a:endParaRPr lang="en-US" sz="2400" b="1" dirty="0">
              <a:solidFill>
                <a:schemeClr val="bg1"/>
              </a:solidFill>
            </a:endParaRPr>
          </a:p>
        </p:txBody>
      </p:sp>
      <p:sp>
        <p:nvSpPr>
          <p:cNvPr id="4" name="Rectangle 3"/>
          <p:cNvSpPr/>
          <p:nvPr/>
        </p:nvSpPr>
        <p:spPr>
          <a:xfrm>
            <a:off x="31900" y="228600"/>
            <a:ext cx="21017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 Arrow 5"/>
          <p:cNvSpPr/>
          <p:nvPr/>
        </p:nvSpPr>
        <p:spPr>
          <a:xfrm>
            <a:off x="2094606" y="4430233"/>
            <a:ext cx="381000" cy="152400"/>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26224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2" y="27296"/>
            <a:ext cx="9094564" cy="553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27297" y="5388592"/>
            <a:ext cx="9144001" cy="1447800"/>
          </a:xfrm>
          <a:prstGeom prst="rect">
            <a:avLst/>
          </a:prstGeom>
          <a:solidFill>
            <a:schemeClr val="tx1">
              <a:lumMod val="65000"/>
            </a:schemeClr>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ETID has a Hazardous Waste Module.  </a:t>
            </a:r>
          </a:p>
          <a:p>
            <a:pPr algn="ctr"/>
            <a:r>
              <a:rPr lang="en-US" sz="2400" b="1" dirty="0" smtClean="0">
                <a:solidFill>
                  <a:schemeClr val="bg1"/>
                </a:solidFill>
              </a:rPr>
              <a:t>Select and Attach Supporting Documentation.  </a:t>
            </a:r>
          </a:p>
          <a:p>
            <a:pPr algn="ctr"/>
            <a:r>
              <a:rPr lang="en-US" sz="2400" b="1" dirty="0" smtClean="0">
                <a:solidFill>
                  <a:schemeClr val="bg1"/>
                </a:solidFill>
              </a:rPr>
              <a:t>Enter additional required HW information. </a:t>
            </a:r>
            <a:endParaRPr lang="en-US" sz="2400" b="1" dirty="0">
              <a:solidFill>
                <a:schemeClr val="bg1"/>
              </a:solidFill>
            </a:endParaRPr>
          </a:p>
        </p:txBody>
      </p:sp>
      <p:sp>
        <p:nvSpPr>
          <p:cNvPr id="10" name="Rectangle 9"/>
          <p:cNvSpPr/>
          <p:nvPr/>
        </p:nvSpPr>
        <p:spPr>
          <a:xfrm>
            <a:off x="31899" y="460616"/>
            <a:ext cx="2316653" cy="4264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6158" y="4536744"/>
            <a:ext cx="5688842" cy="762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74318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1" y="29570"/>
            <a:ext cx="9108743" cy="5670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7297" y="5388592"/>
            <a:ext cx="9144001" cy="1447800"/>
          </a:xfrm>
          <a:prstGeom prst="rect">
            <a:avLst/>
          </a:prstGeom>
          <a:solidFill>
            <a:schemeClr val="tx1">
              <a:lumMod val="65000"/>
            </a:schemeClr>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Your can create a Hazardous Waste Profile Sheet (HWPS) within ETID. </a:t>
            </a:r>
          </a:p>
          <a:p>
            <a:pPr algn="ctr"/>
            <a:r>
              <a:rPr lang="en-US" sz="2400" b="1" dirty="0" smtClean="0">
                <a:solidFill>
                  <a:schemeClr val="bg1"/>
                </a:solidFill>
              </a:rPr>
              <a:t>You can save a HWPS.  Certify (or Re-Certify) and Submit your HWPS to be authorized for use by the Disposition Services Site. </a:t>
            </a:r>
            <a:endParaRPr lang="en-US" sz="2400" b="1" dirty="0">
              <a:solidFill>
                <a:schemeClr val="bg1"/>
              </a:solidFill>
            </a:endParaRPr>
          </a:p>
        </p:txBody>
      </p:sp>
      <p:sp>
        <p:nvSpPr>
          <p:cNvPr id="5" name="Rectangle 4"/>
          <p:cNvSpPr/>
          <p:nvPr/>
        </p:nvSpPr>
        <p:spPr>
          <a:xfrm>
            <a:off x="3948875" y="501560"/>
            <a:ext cx="2316653" cy="4264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265528" y="1127080"/>
            <a:ext cx="2497472" cy="4731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48905" y="228600"/>
            <a:ext cx="1592239" cy="2729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53405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16704"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7297" y="4953000"/>
            <a:ext cx="9144001" cy="1883392"/>
          </a:xfrm>
          <a:prstGeom prst="rect">
            <a:avLst/>
          </a:prstGeom>
          <a:solidFill>
            <a:schemeClr val="tx1">
              <a:lumMod val="65000"/>
            </a:schemeClr>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Your can manage, view, and sort Hazardous Waste Profile Sheets (HWPS) within ETID.  You can create multiple versions of a HWPS, copy a HWPS, and recertify a HWPS.   </a:t>
            </a:r>
            <a:endParaRPr lang="en-US" sz="2400" b="1" dirty="0">
              <a:solidFill>
                <a:schemeClr val="bg1"/>
              </a:solidFill>
            </a:endParaRPr>
          </a:p>
        </p:txBody>
      </p:sp>
      <p:sp>
        <p:nvSpPr>
          <p:cNvPr id="2" name="TextBox 1"/>
          <p:cNvSpPr txBox="1"/>
          <p:nvPr/>
        </p:nvSpPr>
        <p:spPr>
          <a:xfrm>
            <a:off x="7772400" y="3145864"/>
            <a:ext cx="152400" cy="189525"/>
          </a:xfrm>
          <a:prstGeom prst="rect">
            <a:avLst/>
          </a:prstGeom>
          <a:noFill/>
          <a:ln>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41194566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97" y="20472"/>
            <a:ext cx="9049603" cy="5465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4785" y="5485263"/>
            <a:ext cx="9144001" cy="1349992"/>
          </a:xfrm>
          <a:prstGeom prst="rect">
            <a:avLst/>
          </a:prstGeom>
          <a:solidFill>
            <a:schemeClr val="tx1">
              <a:lumMod val="65000"/>
            </a:schemeClr>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ETID has a Hazardous Material Module for turning in hazardous material.  Select and Attach Supporting MSDS Documentation.  </a:t>
            </a:r>
          </a:p>
          <a:p>
            <a:pPr algn="ctr"/>
            <a:r>
              <a:rPr lang="en-US" sz="2400" b="1" dirty="0" smtClean="0">
                <a:solidFill>
                  <a:schemeClr val="bg1"/>
                </a:solidFill>
              </a:rPr>
              <a:t>Enter additional required HM information. </a:t>
            </a:r>
            <a:endParaRPr lang="en-US" sz="2400" b="1" dirty="0">
              <a:solidFill>
                <a:schemeClr val="bg1"/>
              </a:solidFill>
            </a:endParaRPr>
          </a:p>
        </p:txBody>
      </p:sp>
      <p:sp>
        <p:nvSpPr>
          <p:cNvPr id="5" name="Rectangle 4"/>
          <p:cNvSpPr/>
          <p:nvPr/>
        </p:nvSpPr>
        <p:spPr>
          <a:xfrm>
            <a:off x="12510" y="4659576"/>
            <a:ext cx="5688842" cy="762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1899" y="460616"/>
            <a:ext cx="2316653" cy="5299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68318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48" y="26158"/>
            <a:ext cx="9095555" cy="5397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4785" y="5485263"/>
            <a:ext cx="9144001" cy="1349992"/>
          </a:xfrm>
          <a:prstGeom prst="rect">
            <a:avLst/>
          </a:prstGeom>
          <a:solidFill>
            <a:schemeClr val="tx1">
              <a:lumMod val="65000"/>
            </a:schemeClr>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ETID has a Special Service Request module for submitting requests under your disposal contract</a:t>
            </a:r>
            <a:r>
              <a:rPr lang="en-US" sz="2400" b="1" dirty="0">
                <a:solidFill>
                  <a:schemeClr val="bg1"/>
                </a:solidFill>
              </a:rPr>
              <a:t>. Drop down choices assist customer in completing the </a:t>
            </a:r>
            <a:r>
              <a:rPr lang="en-US" sz="2400" b="1" dirty="0" smtClean="0">
                <a:solidFill>
                  <a:schemeClr val="bg1"/>
                </a:solidFill>
              </a:rPr>
              <a:t>Special Service Request.  </a:t>
            </a:r>
            <a:endParaRPr lang="en-US" sz="2400" b="1" dirty="0">
              <a:solidFill>
                <a:schemeClr val="bg1"/>
              </a:solidFill>
            </a:endParaRPr>
          </a:p>
        </p:txBody>
      </p:sp>
      <p:sp>
        <p:nvSpPr>
          <p:cNvPr id="4" name="Rectangle 3"/>
          <p:cNvSpPr/>
          <p:nvPr/>
        </p:nvSpPr>
        <p:spPr>
          <a:xfrm>
            <a:off x="31899" y="479310"/>
            <a:ext cx="2316653" cy="4380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70391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3670"/>
            <a:ext cx="9144000" cy="487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5965" y="4392304"/>
            <a:ext cx="9184944" cy="2438400"/>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smtClean="0">
                <a:solidFill>
                  <a:srgbClr val="FF0000"/>
                </a:solidFill>
              </a:rPr>
              <a:t>Get Messages </a:t>
            </a:r>
            <a:r>
              <a:rPr lang="en-US" sz="2000" b="1" dirty="0" smtClean="0">
                <a:solidFill>
                  <a:schemeClr val="bg1"/>
                </a:solidFill>
              </a:rPr>
              <a:t>provides a central location to view/process ETID’s based on actions taken by Disposition Services Sites.  It can be used as an alternative way to managing ETIDs in lieu of by Status Code. </a:t>
            </a:r>
          </a:p>
          <a:p>
            <a:endParaRPr lang="en-US" sz="2000" b="1" dirty="0">
              <a:solidFill>
                <a:schemeClr val="bg1"/>
              </a:solidFill>
            </a:endParaRPr>
          </a:p>
          <a:p>
            <a:r>
              <a:rPr lang="en-US" sz="2000" b="1" dirty="0" smtClean="0">
                <a:solidFill>
                  <a:schemeClr val="bg1"/>
                </a:solidFill>
              </a:rPr>
              <a:t>Customers will receive messages notifying them that an ETID has been approved, rejected, or redirected.</a:t>
            </a:r>
            <a:endParaRPr lang="en-US" sz="2000" b="1" dirty="0">
              <a:solidFill>
                <a:schemeClr val="bg1"/>
              </a:solidFill>
            </a:endParaRPr>
          </a:p>
        </p:txBody>
      </p:sp>
      <p:sp>
        <p:nvSpPr>
          <p:cNvPr id="5" name="Rectangle 4"/>
          <p:cNvSpPr/>
          <p:nvPr/>
        </p:nvSpPr>
        <p:spPr>
          <a:xfrm flipV="1">
            <a:off x="4930746" y="2512513"/>
            <a:ext cx="737616" cy="152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810000" y="1350335"/>
            <a:ext cx="1489554"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Left Arrow 3"/>
          <p:cNvSpPr/>
          <p:nvPr/>
        </p:nvSpPr>
        <p:spPr>
          <a:xfrm>
            <a:off x="5486400" y="1445585"/>
            <a:ext cx="631698" cy="342900"/>
          </a:xfrm>
          <a:prstGeom prst="leftArrow">
            <a:avLst/>
          </a:prstGeom>
          <a:solidFill>
            <a:srgbClr val="FF0000"/>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79568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37" y="33668"/>
            <a:ext cx="9116006"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4912056"/>
            <a:ext cx="9144000" cy="1905000"/>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The “ETID – Messages” screen provides a summary of messages by priority.      “Action Required” means some action identified in the message will be required of the user. “Warning” and “Info”,  inform of some action that has been taken on an ETID or WPS, but no further direct action is required.  </a:t>
            </a:r>
          </a:p>
          <a:p>
            <a:pPr algn="ctr"/>
            <a:r>
              <a:rPr lang="en-US" sz="2000" b="1" dirty="0" smtClean="0">
                <a:solidFill>
                  <a:schemeClr val="bg1"/>
                </a:solidFill>
              </a:rPr>
              <a:t>You can use the filters to get listings of messages. </a:t>
            </a:r>
            <a:endParaRPr lang="en-US" sz="2000" b="1" dirty="0">
              <a:solidFill>
                <a:schemeClr val="bg1"/>
              </a:solidFill>
            </a:endParaRPr>
          </a:p>
        </p:txBody>
      </p:sp>
      <p:sp>
        <p:nvSpPr>
          <p:cNvPr id="3" name="Rectangle 2"/>
          <p:cNvSpPr/>
          <p:nvPr/>
        </p:nvSpPr>
        <p:spPr>
          <a:xfrm>
            <a:off x="2133600" y="914400"/>
            <a:ext cx="5181600" cy="1295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52400" y="2423335"/>
            <a:ext cx="8839200" cy="2400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72428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71" y="89490"/>
            <a:ext cx="9034129" cy="5244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2405" y="5334000"/>
            <a:ext cx="9055395" cy="1509823"/>
          </a:xfrm>
          <a:prstGeom prst="rect">
            <a:avLst/>
          </a:prstGeom>
          <a:solidFill>
            <a:schemeClr val="tx1">
              <a:lumMod val="75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ETIDs related to a message may be </a:t>
            </a:r>
            <a:r>
              <a:rPr lang="en-US" sz="2000" b="1" dirty="0" smtClean="0">
                <a:solidFill>
                  <a:schemeClr val="bg1"/>
                </a:solidFill>
              </a:rPr>
              <a:t>viewed.  To </a:t>
            </a:r>
            <a:r>
              <a:rPr lang="en-US" sz="2000" b="1" dirty="0">
                <a:solidFill>
                  <a:schemeClr val="bg1"/>
                </a:solidFill>
              </a:rPr>
              <a:t>view </a:t>
            </a:r>
            <a:r>
              <a:rPr lang="en-US" sz="2000" b="1" dirty="0" smtClean="0">
                <a:solidFill>
                  <a:schemeClr val="bg1"/>
                </a:solidFill>
              </a:rPr>
              <a:t>an </a:t>
            </a:r>
            <a:r>
              <a:rPr lang="en-US" sz="2000" b="1" dirty="0">
                <a:solidFill>
                  <a:schemeClr val="bg1"/>
                </a:solidFill>
              </a:rPr>
              <a:t>ETID from the Message center check the box and </a:t>
            </a:r>
            <a:r>
              <a:rPr lang="en-US" sz="2000" b="1" dirty="0" smtClean="0">
                <a:solidFill>
                  <a:schemeClr val="bg1"/>
                </a:solidFill>
              </a:rPr>
              <a:t>select </a:t>
            </a:r>
            <a:r>
              <a:rPr lang="en-US" sz="2000" b="1" dirty="0">
                <a:solidFill>
                  <a:schemeClr val="bg1"/>
                </a:solidFill>
              </a:rPr>
              <a:t>“Select for Viewing</a:t>
            </a:r>
            <a:r>
              <a:rPr lang="en-US" sz="2000" b="1" dirty="0" smtClean="0">
                <a:solidFill>
                  <a:schemeClr val="bg1"/>
                </a:solidFill>
              </a:rPr>
              <a:t>” or click on the DTID number.</a:t>
            </a:r>
            <a:endParaRPr lang="en-US" sz="2000" b="1" dirty="0">
              <a:solidFill>
                <a:schemeClr val="bg1"/>
              </a:solidFill>
            </a:endParaRPr>
          </a:p>
        </p:txBody>
      </p:sp>
      <p:sp>
        <p:nvSpPr>
          <p:cNvPr id="4" name="Down Arrow 3"/>
          <p:cNvSpPr/>
          <p:nvPr/>
        </p:nvSpPr>
        <p:spPr>
          <a:xfrm>
            <a:off x="4800600" y="4419600"/>
            <a:ext cx="3048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p:cNvSpPr/>
          <p:nvPr/>
        </p:nvSpPr>
        <p:spPr>
          <a:xfrm>
            <a:off x="304800" y="2438400"/>
            <a:ext cx="3810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eft Arrow 4"/>
          <p:cNvSpPr/>
          <p:nvPr/>
        </p:nvSpPr>
        <p:spPr>
          <a:xfrm>
            <a:off x="1982969" y="2593617"/>
            <a:ext cx="457200" cy="133038"/>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873648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067799" cy="5982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 y="5791201"/>
            <a:ext cx="9143999" cy="1066800"/>
          </a:xfrm>
          <a:prstGeom prst="rect">
            <a:avLst/>
          </a:prstGeom>
          <a:solidFill>
            <a:schemeClr val="tx1">
              <a:lumMod val="65000"/>
            </a:schemeClr>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Note the message given in red at the top of the screen</a:t>
            </a:r>
            <a:r>
              <a:rPr lang="en-US" sz="2400" b="1" dirty="0">
                <a:solidFill>
                  <a:schemeClr val="bg1"/>
                </a:solidFill>
              </a:rPr>
              <a:t>. Action </a:t>
            </a:r>
            <a:r>
              <a:rPr lang="en-US" sz="2400" b="1" dirty="0" smtClean="0">
                <a:solidFill>
                  <a:schemeClr val="bg1"/>
                </a:solidFill>
              </a:rPr>
              <a:t>buttons allow </a:t>
            </a:r>
            <a:r>
              <a:rPr lang="en-US" sz="2400" b="1" dirty="0">
                <a:solidFill>
                  <a:schemeClr val="bg1"/>
                </a:solidFill>
              </a:rPr>
              <a:t>a customer to take </a:t>
            </a:r>
            <a:r>
              <a:rPr lang="en-US" sz="2400" b="1" dirty="0" smtClean="0">
                <a:solidFill>
                  <a:schemeClr val="bg1"/>
                </a:solidFill>
              </a:rPr>
              <a:t>various actions based on the ETID status.  </a:t>
            </a:r>
            <a:endParaRPr lang="en-US" sz="2400" b="1" dirty="0">
              <a:solidFill>
                <a:schemeClr val="bg1"/>
              </a:solidFill>
            </a:endParaRPr>
          </a:p>
        </p:txBody>
      </p:sp>
      <p:sp>
        <p:nvSpPr>
          <p:cNvPr id="4" name="Down Arrow 3"/>
          <p:cNvSpPr/>
          <p:nvPr/>
        </p:nvSpPr>
        <p:spPr>
          <a:xfrm rot="10800000">
            <a:off x="4329684" y="1676400"/>
            <a:ext cx="484632" cy="685800"/>
          </a:xfrm>
          <a:prstGeom prst="downArrow">
            <a:avLst/>
          </a:prstGeom>
          <a:solidFill>
            <a:srgbClr val="FF0000"/>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858000" y="1773865"/>
            <a:ext cx="1143000" cy="13645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62200" y="1773866"/>
            <a:ext cx="762000" cy="942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470845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0" y="33670"/>
            <a:ext cx="8991600" cy="5634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0" y="5562600"/>
            <a:ext cx="9143999" cy="1295400"/>
          </a:xfrm>
          <a:prstGeom prst="rect">
            <a:avLst/>
          </a:prstGeom>
          <a:solidFill>
            <a:schemeClr val="tx1">
              <a:lumMod val="65000"/>
            </a:schemeClr>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bg1"/>
                </a:solidFill>
              </a:rPr>
              <a:t>When you view a ETID, the status of a message will change from “New” to “Read”.  For action required messages, the action taken will automatically delete the message.</a:t>
            </a:r>
            <a:endParaRPr lang="en-US" sz="2400" b="1" dirty="0">
              <a:solidFill>
                <a:schemeClr val="bg1"/>
              </a:solidFill>
            </a:endParaRPr>
          </a:p>
        </p:txBody>
      </p:sp>
      <p:sp>
        <p:nvSpPr>
          <p:cNvPr id="6" name="Rectangle 5"/>
          <p:cNvSpPr/>
          <p:nvPr/>
        </p:nvSpPr>
        <p:spPr>
          <a:xfrm>
            <a:off x="6882640" y="1725492"/>
            <a:ext cx="892516" cy="76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51357" y="1733103"/>
            <a:ext cx="737616" cy="76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148193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6581"/>
            <a:ext cx="9139566" cy="5536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0" y="5562600"/>
            <a:ext cx="9143999" cy="1295400"/>
          </a:xfrm>
          <a:prstGeom prst="rect">
            <a:avLst/>
          </a:prstGeom>
          <a:solidFill>
            <a:schemeClr val="tx1">
              <a:lumMod val="65000"/>
            </a:schemeClr>
          </a:solidFill>
          <a:ln>
            <a:solidFill>
              <a:schemeClr val="bg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bg1"/>
                </a:solidFill>
              </a:rPr>
              <a:t>Read messages can be deleted.  For Action Required messages, the action taken will automatically delete the message.</a:t>
            </a:r>
            <a:endParaRPr lang="en-US" sz="2400" b="1" dirty="0">
              <a:solidFill>
                <a:schemeClr val="bg1"/>
              </a:solidFill>
            </a:endParaRPr>
          </a:p>
        </p:txBody>
      </p:sp>
      <p:sp>
        <p:nvSpPr>
          <p:cNvPr id="2" name="Down Arrow 1"/>
          <p:cNvSpPr/>
          <p:nvPr/>
        </p:nvSpPr>
        <p:spPr>
          <a:xfrm>
            <a:off x="3810000" y="4724400"/>
            <a:ext cx="3810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324297" y="3581400"/>
            <a:ext cx="304800" cy="1066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562600" y="3657600"/>
            <a:ext cx="457200" cy="990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226918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1561244"/>
            <a:ext cx="8001000" cy="3908762"/>
          </a:xfrm>
          <a:prstGeom prst="rect">
            <a:avLst/>
          </a:prstGeom>
          <a:solidFill>
            <a:schemeClr val="tx1"/>
          </a:solidFill>
        </p:spPr>
        <p:txBody>
          <a:bodyPr wrap="square" rtlCol="0">
            <a:spAutoFit/>
          </a:bodyPr>
          <a:lstStyle/>
          <a:p>
            <a:pPr algn="ctr"/>
            <a:endParaRPr lang="en-US" sz="2800" dirty="0" smtClean="0">
              <a:solidFill>
                <a:schemeClr val="bg2"/>
              </a:solidFill>
            </a:endParaRPr>
          </a:p>
          <a:p>
            <a:pPr algn="ctr"/>
            <a:r>
              <a:rPr lang="en-US" sz="2800" b="1" dirty="0" smtClean="0">
                <a:solidFill>
                  <a:schemeClr val="bg2"/>
                </a:solidFill>
              </a:rPr>
              <a:t>For additional information on using ETID:</a:t>
            </a:r>
          </a:p>
          <a:p>
            <a:pPr algn="ctr"/>
            <a:endParaRPr lang="en-US" sz="2800" b="1" dirty="0">
              <a:solidFill>
                <a:schemeClr val="bg2"/>
              </a:solidFill>
            </a:endParaRPr>
          </a:p>
          <a:p>
            <a:pPr algn="ctr"/>
            <a:r>
              <a:rPr lang="en-US" sz="2400" b="1" dirty="0" smtClean="0">
                <a:solidFill>
                  <a:schemeClr val="bg2"/>
                </a:solidFill>
              </a:rPr>
              <a:t>Contact your local Disposition Service Site for questions regarding specific turn-ins</a:t>
            </a:r>
          </a:p>
          <a:p>
            <a:pPr algn="ctr"/>
            <a:r>
              <a:rPr lang="en-US" sz="2800" dirty="0"/>
              <a:t> </a:t>
            </a:r>
            <a:r>
              <a:rPr lang="en-US" sz="1600" dirty="0">
                <a:solidFill>
                  <a:srgbClr val="FF0000"/>
                </a:solidFill>
                <a:hlinkClick r:id="rId3"/>
              </a:rPr>
              <a:t>http://</a:t>
            </a:r>
            <a:r>
              <a:rPr lang="en-US" sz="1600" dirty="0" smtClean="0">
                <a:solidFill>
                  <a:srgbClr val="FF0000"/>
                </a:solidFill>
                <a:hlinkClick r:id="rId3"/>
              </a:rPr>
              <a:t>www.dispositionservices.dla.mil/drmo/drmo-locations.shtml</a:t>
            </a:r>
            <a:endParaRPr lang="en-US" sz="1600" dirty="0" smtClean="0">
              <a:solidFill>
                <a:srgbClr val="FF0000"/>
              </a:solidFill>
            </a:endParaRPr>
          </a:p>
          <a:p>
            <a:pPr algn="ctr"/>
            <a:endParaRPr lang="en-US" sz="1600" dirty="0">
              <a:solidFill>
                <a:srgbClr val="FF0000"/>
              </a:solidFill>
            </a:endParaRPr>
          </a:p>
          <a:p>
            <a:pPr algn="ctr"/>
            <a:r>
              <a:rPr lang="en-US" sz="2400" b="1" dirty="0" smtClean="0">
                <a:solidFill>
                  <a:schemeClr val="bg2"/>
                </a:solidFill>
              </a:rPr>
              <a:t>For Customer Support: </a:t>
            </a:r>
          </a:p>
          <a:p>
            <a:pPr algn="ctr"/>
            <a:r>
              <a:rPr lang="en-US" sz="1600" dirty="0" smtClean="0">
                <a:solidFill>
                  <a:schemeClr val="bg2"/>
                </a:solidFill>
              </a:rPr>
              <a:t>By email:                   </a:t>
            </a:r>
            <a:r>
              <a:rPr lang="en-US" sz="1600" dirty="0" smtClean="0">
                <a:solidFill>
                  <a:schemeClr val="bg2"/>
                </a:solidFill>
                <a:hlinkClick r:id="rId4"/>
              </a:rPr>
              <a:t>DLA Contact Center</a:t>
            </a:r>
            <a:endParaRPr lang="en-US" sz="1600" dirty="0" smtClean="0">
              <a:solidFill>
                <a:schemeClr val="bg2"/>
              </a:solidFill>
            </a:endParaRPr>
          </a:p>
          <a:p>
            <a:pPr algn="ctr"/>
            <a:r>
              <a:rPr lang="en-US" sz="1600" dirty="0" smtClean="0">
                <a:solidFill>
                  <a:schemeClr val="bg2"/>
                </a:solidFill>
              </a:rPr>
              <a:t>By Phone:                      1-877-352-2255</a:t>
            </a:r>
          </a:p>
          <a:p>
            <a:pPr algn="ctr"/>
            <a:endParaRPr lang="en-US" sz="1600" dirty="0">
              <a:solidFill>
                <a:schemeClr val="bg2"/>
              </a:solidFill>
            </a:endParaRPr>
          </a:p>
        </p:txBody>
      </p:sp>
    </p:spTree>
    <p:extLst>
      <p:ext uri="{BB962C8B-B14F-4D97-AF65-F5344CB8AC3E}">
        <p14:creationId xmlns:p14="http://schemas.microsoft.com/office/powerpoint/2010/main" val="11583872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Category xmlns="a82fa41e-4446-4eb6-a6a5-5a638b7dbbb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542EC536C19FF408C98AE0CBD42A8D2" ma:contentTypeVersion="2" ma:contentTypeDescription="Create a new document." ma:contentTypeScope="" ma:versionID="3afb5c99eec9983fdca6ecc77916f03a">
  <xsd:schema xmlns:xsd="http://www.w3.org/2001/XMLSchema" xmlns:p="http://schemas.microsoft.com/office/2006/metadata/properties" xmlns:ns2="a82fa41e-4446-4eb6-a6a5-5a638b7dbbbe" targetNamespace="http://schemas.microsoft.com/office/2006/metadata/properties" ma:root="true" ma:fieldsID="12bf29d304eb4aa1e265a69e90647c1d" ns2:_="">
    <xsd:import namespace="a82fa41e-4446-4eb6-a6a5-5a638b7dbbbe"/>
    <xsd:element name="properties">
      <xsd:complexType>
        <xsd:sequence>
          <xsd:element name="documentManagement">
            <xsd:complexType>
              <xsd:all>
                <xsd:element ref="ns2:Category" minOccurs="0"/>
              </xsd:all>
            </xsd:complexType>
          </xsd:element>
        </xsd:sequence>
      </xsd:complexType>
    </xsd:element>
  </xsd:schema>
  <xsd:schema xmlns:xsd="http://www.w3.org/2001/XMLSchema" xmlns:dms="http://schemas.microsoft.com/office/2006/documentManagement/types" targetNamespace="a82fa41e-4446-4eb6-a6a5-5a638b7dbbbe" elementFormDefault="qualified">
    <xsd:import namespace="http://schemas.microsoft.com/office/2006/documentManagement/types"/>
    <xsd:element name="Category" ma:index="8" nillable="true" ma:displayName="Category" ma:description="Assignment of a Category to be used for sorting purposes." ma:internalName="Category">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8E50BF6-89BB-45B9-882E-1F1B8AF109B5}">
  <ds:schemaRefs>
    <ds:schemaRef ds:uri="http://purl.org/dc/elements/1.1/"/>
    <ds:schemaRef ds:uri="http://schemas.microsoft.com/office/2006/metadata/properties"/>
    <ds:schemaRef ds:uri="http://purl.org/dc/dcmitype/"/>
    <ds:schemaRef ds:uri="http://schemas.microsoft.com/office/2006/documentManagement/types"/>
    <ds:schemaRef ds:uri="http://purl.org/dc/terms/"/>
    <ds:schemaRef ds:uri="http://www.w3.org/XML/1998/namespace"/>
    <ds:schemaRef ds:uri="http://schemas.openxmlformats.org/package/2006/metadata/core-properties"/>
    <ds:schemaRef ds:uri="a82fa41e-4446-4eb6-a6a5-5a638b7dbbbe"/>
  </ds:schemaRefs>
</ds:datastoreItem>
</file>

<file path=customXml/itemProps2.xml><?xml version="1.0" encoding="utf-8"?>
<ds:datastoreItem xmlns:ds="http://schemas.openxmlformats.org/officeDocument/2006/customXml" ds:itemID="{09CB07BB-4CEB-4A1B-BE9D-37B885D6F4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2fa41e-4446-4eb6-a6a5-5a638b7dbbb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22A6390E-BAC2-4290-AABF-A342A32D399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6006</TotalTime>
  <Words>2588</Words>
  <Application>Microsoft Office PowerPoint</Application>
  <PresentationFormat>On-screen Show (4:3)</PresentationFormat>
  <Paragraphs>231</Paragraphs>
  <Slides>49</Slides>
  <Notes>48</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ETID Electronic Turn-in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Defense Logistics Agency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LSC2609</dc:creator>
  <cp:lastModifiedBy>s9d4121</cp:lastModifiedBy>
  <cp:revision>377</cp:revision>
  <dcterms:created xsi:type="dcterms:W3CDTF">2011-11-29T07:15:48Z</dcterms:created>
  <dcterms:modified xsi:type="dcterms:W3CDTF">2012-04-30T15:35:16Z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0x0101001542EC536C19FF408C98AE0CBD42A8D2</vt:lpwstr>
  </property>
</Properties>
</file>