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376" autoAdjust="0"/>
  </p:normalViewPr>
  <p:slideViewPr>
    <p:cSldViewPr>
      <p:cViewPr varScale="1">
        <p:scale>
          <a:sx n="84" d="100"/>
          <a:sy n="84" d="100"/>
        </p:scale>
        <p:origin x="-3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NAIHS HCP </a:t>
            </a:r>
            <a:r>
              <a:rPr lang="en-US" dirty="0" smtClean="0"/>
              <a:t>VACCINATION</a:t>
            </a:r>
            <a:r>
              <a:rPr lang="en-US" baseline="0" dirty="0" smtClean="0"/>
              <a:t> RATES</a:t>
            </a:r>
            <a:endParaRPr lang="en-US" dirty="0"/>
          </a:p>
          <a:p>
            <a:pPr>
              <a:defRPr/>
            </a:pPr>
            <a:r>
              <a:rPr lang="en-US" dirty="0"/>
              <a:t>2009 -2010    (n = 5970)</a:t>
            </a:r>
          </a:p>
        </c:rich>
      </c:tx>
      <c:layout>
        <c:manualLayout>
          <c:xMode val="edge"/>
          <c:yMode val="edge"/>
          <c:x val="0.20517807587171685"/>
          <c:y val="1.10961286547576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56629939002869"/>
          <c:y val="0.33453597915413957"/>
          <c:w val="0.6910074481682541"/>
          <c:h val="0.37128070644306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Seasonal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Sheet2!$A$4:$A$6</c:f>
              <c:strCache>
                <c:ptCount val="3"/>
                <c:pt idx="0">
                  <c:v>unknown</c:v>
                </c:pt>
                <c:pt idx="1">
                  <c:v>refused</c:v>
                </c:pt>
                <c:pt idx="2">
                  <c:v>received</c:v>
                </c:pt>
              </c:strCache>
            </c:strRef>
          </c:cat>
          <c:val>
            <c:numRef>
              <c:f>Sheet2!$B$4:$B$6</c:f>
              <c:numCache>
                <c:formatCode>0%</c:formatCode>
                <c:ptCount val="3"/>
                <c:pt idx="0">
                  <c:v>0.13</c:v>
                </c:pt>
                <c:pt idx="1">
                  <c:v>7.0000000000000034E-2</c:v>
                </c:pt>
                <c:pt idx="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H1N1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Sheet2!$A$4:$A$6</c:f>
              <c:strCache>
                <c:ptCount val="3"/>
                <c:pt idx="0">
                  <c:v>unknown</c:v>
                </c:pt>
                <c:pt idx="1">
                  <c:v>refused</c:v>
                </c:pt>
                <c:pt idx="2">
                  <c:v>received</c:v>
                </c:pt>
              </c:strCache>
            </c:strRef>
          </c:cat>
          <c:val>
            <c:numRef>
              <c:f>Sheet2!$C$4:$C$6</c:f>
              <c:numCache>
                <c:formatCode>0%</c:formatCode>
                <c:ptCount val="3"/>
                <c:pt idx="0">
                  <c:v>0.37000000000000038</c:v>
                </c:pt>
                <c:pt idx="1">
                  <c:v>4.0000000000000112E-2</c:v>
                </c:pt>
                <c:pt idx="2">
                  <c:v>0.59000000000000064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497984"/>
        <c:axId val="89499520"/>
      </c:barChart>
      <c:catAx>
        <c:axId val="89497984"/>
        <c:scaling>
          <c:orientation val="minMax"/>
        </c:scaling>
        <c:delete val="0"/>
        <c:axPos val="b"/>
        <c:majorTickMark val="none"/>
        <c:minorTickMark val="none"/>
        <c:tickLblPos val="nextTo"/>
        <c:crossAx val="89499520"/>
        <c:crosses val="autoZero"/>
        <c:auto val="1"/>
        <c:lblAlgn val="ctr"/>
        <c:lblOffset val="100"/>
        <c:noMultiLvlLbl val="0"/>
      </c:catAx>
      <c:valAx>
        <c:axId val="894995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9497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534001883080744"/>
          <c:y val="0.81592533877560935"/>
          <c:w val="0.2840313371555977"/>
          <c:h val="0.178418277786888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TCRHCC </a:t>
            </a:r>
            <a:r>
              <a:rPr lang="en-US" dirty="0"/>
              <a:t>HCP VACCINATION RATES</a:t>
            </a:r>
          </a:p>
          <a:p>
            <a:pPr>
              <a:defRPr/>
            </a:pPr>
            <a:r>
              <a:rPr lang="en-US" dirty="0"/>
              <a:t>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           2007   </a:t>
            </a:r>
            <a:r>
              <a:rPr lang="en-US" baseline="0" dirty="0" smtClean="0"/>
              <a:t> 2008           </a:t>
            </a:r>
            <a:r>
              <a:rPr lang="en-US" dirty="0" smtClean="0"/>
              <a:t>2009</a:t>
            </a:r>
            <a:endParaRPr lang="en-US" dirty="0"/>
          </a:p>
        </c:rich>
      </c:tx>
      <c:layout>
        <c:manualLayout>
          <c:xMode val="edge"/>
          <c:yMode val="edge"/>
          <c:x val="0.2239473684210528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403739006308442"/>
          <c:y val="0.37427871620595676"/>
          <c:w val="0.81596260993691483"/>
          <c:h val="0.50123681189525948"/>
        </c:manualLayout>
      </c:layout>
      <c:barChart>
        <c:barDir val="col"/>
        <c:grouping val="clustered"/>
        <c:varyColors val="0"/>
        <c:ser>
          <c:idx val="0"/>
          <c:order val="0"/>
          <c:tx>
            <c:v>Unknown</c:v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Sheet1!$A$6:$C$6</c:f>
              <c:numCache>
                <c:formatCode>0%</c:formatCode>
                <c:ptCount val="3"/>
                <c:pt idx="0">
                  <c:v>0.11</c:v>
                </c:pt>
                <c:pt idx="1">
                  <c:v>7.0000000000000021E-2</c:v>
                </c:pt>
                <c:pt idx="2">
                  <c:v>7.0000000000000021E-2</c:v>
                </c:pt>
              </c:numCache>
            </c:numRef>
          </c:val>
        </c:ser>
        <c:ser>
          <c:idx val="1"/>
          <c:order val="1"/>
          <c:tx>
            <c:v>Declined</c:v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Sheet1!$A$7:$C$7</c:f>
              <c:numCache>
                <c:formatCode>0%</c:formatCode>
                <c:ptCount val="3"/>
                <c:pt idx="0">
                  <c:v>0.11</c:v>
                </c:pt>
                <c:pt idx="1">
                  <c:v>0.1</c:v>
                </c:pt>
                <c:pt idx="2">
                  <c:v>4.0000000000000022E-2</c:v>
                </c:pt>
              </c:numCache>
            </c:numRef>
          </c:val>
        </c:ser>
        <c:ser>
          <c:idx val="2"/>
          <c:order val="2"/>
          <c:tx>
            <c:v>Vaccinated</c:v>
          </c:tx>
          <c:invertIfNegative val="0"/>
          <c:val>
            <c:numRef>
              <c:f>Sheet1!$A$8:$C$8</c:f>
              <c:numCache>
                <c:formatCode>0%</c:formatCode>
                <c:ptCount val="3"/>
                <c:pt idx="0">
                  <c:v>0.78</c:v>
                </c:pt>
                <c:pt idx="1">
                  <c:v>0.83000000000000063</c:v>
                </c:pt>
                <c:pt idx="2">
                  <c:v>0.89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89543424"/>
        <c:axId val="89545344"/>
      </c:barChart>
      <c:catAx>
        <c:axId val="8954342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          </a:t>
                </a:r>
              </a:p>
            </c:rich>
          </c:tx>
          <c:layout>
            <c:manualLayout>
              <c:xMode val="edge"/>
              <c:yMode val="edge"/>
              <c:x val="0.23243853893263391"/>
              <c:y val="0.67459281131525262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89545344"/>
        <c:crosses val="autoZero"/>
        <c:auto val="1"/>
        <c:lblAlgn val="ctr"/>
        <c:lblOffset val="100"/>
        <c:noMultiLvlLbl val="0"/>
      </c:catAx>
      <c:valAx>
        <c:axId val="895453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9543424"/>
        <c:crossesAt val="1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0.14792</cdr:x>
      <cdr:y>0.66667</cdr:y>
    </cdr:from>
    <cdr:to>
      <cdr:x>0.93333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6275" y="1828800"/>
          <a:ext cx="35909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627DB9-0507-4093-9306-4474F04F41C2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FB2B07-9C1E-46C8-A83B-C4FED9466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94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The majority of professionals including non-Natives live in government provided housing and due to the closeness of the community, both have an increased opportunity for exposure and transmission. A small percentage of employees commute long distances from outlying areas. 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DB0397-8CA6-431C-810C-47D4307B829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8A72F-5270-4379-905B-55F1D9357B35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5FE8-ECE6-4465-B3BD-52C769A2B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9EB7-6C6B-4373-B870-EA23BBB2F943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ACCD-C6A7-4BFF-A0D0-E88F0CC43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C012-C223-459A-BB9C-FFBEAFF6DF70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50BB3-E700-433E-8DC4-3FCC3AD46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9A6D-6C18-4369-B521-950A7F855846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B154-5639-4284-8DA6-D2736060D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67C2-188C-4B27-845E-714143D64B52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F0100-3703-4F3E-9850-F35BEA41B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E686-0423-4F73-9545-3F18BE754909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1865B-F4FA-4CFB-8154-A8DEA994D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09C9-E47E-4F9C-B00D-C52B57D53898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4FCB9-2471-48D9-8A4A-68869CCF3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A7602-925D-4C0F-94A4-026C0D03F029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A558-924E-4482-9A31-AA2E8EFCF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86A8-D576-4B01-B8F8-5C50EA0FE601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F4268-3E07-4A00-97E0-67F471E7E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13E6-1D13-4534-BEDE-21C448D40CD8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4DAB-F399-4D1C-B252-757E0AFE3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2A20-FBAE-448B-A9DA-637A96057A6B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DB9C-DE4B-4060-92DF-4B984ABD9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E139E9-9CCE-4BEB-9B95-CADC178E8CE8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AF7129-BDD9-4488-9528-ECCEE2427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Coal Mine Canyon in Arizona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229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5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286000"/>
          </a:xfrm>
        </p:spPr>
        <p:txBody>
          <a:bodyPr/>
          <a:lstStyle/>
          <a:p>
            <a:r>
              <a:rPr lang="en-US" sz="3600" b="1" dirty="0" smtClean="0"/>
              <a:t>Implementation of a Mandatory Employee Influenza Vaccination Program in a Rural Tribal Health Care Facility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7924800" cy="2362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Deborah A. Farrell BSN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Jane A. Oski, MD, MPH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Epidemic Response Team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Tuba City Regional Health Care Corporation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2965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r>
              <a:rPr lang="en-US" dirty="0" smtClean="0"/>
              <a:t>The Setting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</a:pPr>
            <a:r>
              <a:rPr lang="en-US" sz="2200" smtClean="0"/>
              <a:t>Tuba City Regional Health Care Corporation (TCRHCC) is a 55-bed tribal facility located on the Navajo Nation in northeastern Arizona. 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US" sz="2200" smtClean="0"/>
              <a:t>The facility employs an average of 1076 health care personnel (HCP) and provides approximately 180,000 outpatient visits per year.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US" sz="2200" smtClean="0"/>
              <a:t>The majority of HCPs are American Indians (AI) with close ties to the community and extensive  clan relationships. </a:t>
            </a:r>
          </a:p>
          <a:p>
            <a:endParaRPr lang="en-US" sz="2400" smtClean="0"/>
          </a:p>
        </p:txBody>
      </p:sp>
      <p:pic>
        <p:nvPicPr>
          <p:cNvPr id="3076" name="Picture 6" descr="Native American ar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0"/>
            <a:ext cx="1371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Lived in Hogan - closeu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352800"/>
            <a:ext cx="52101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 descr="hoga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57600"/>
            <a:ext cx="3203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96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5029200"/>
          </a:xfrm>
        </p:spPr>
        <p:txBody>
          <a:bodyPr/>
          <a:lstStyle/>
          <a:p>
            <a:pPr>
              <a:buFont typeface="Arial" charset="0"/>
              <a:buBlip>
                <a:blip r:embed="rId2"/>
              </a:buBlip>
            </a:pPr>
            <a:r>
              <a:rPr lang="en-US" sz="2200" dirty="0" smtClean="0"/>
              <a:t>In the 2009 Influenza A (H1N1) Pandemic, the mortality rate for American Indians (AI) and Alaska Natives (AN) was 4 times higher compared to other racial/ethnic populations.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en-US" sz="2200" dirty="0" smtClean="0"/>
              <a:t>Disproportionate number of H1N1 influenza deaths among AI/AN’s in 12 states representing 50% of the AI/AN population. 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en-US" sz="2200" dirty="0" smtClean="0"/>
              <a:t>Total 426 deaths with 42 (9.9%) among AI/AN’s.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en-US" sz="2200" dirty="0" smtClean="0"/>
              <a:t>Majority of the AI/AN deaths:</a:t>
            </a:r>
          </a:p>
          <a:p>
            <a:pPr>
              <a:buFont typeface="Arial" charset="0"/>
              <a:buNone/>
            </a:pPr>
            <a:r>
              <a:rPr lang="en-US" sz="2200" dirty="0" smtClean="0"/>
              <a:t>	 Arizona (16) &amp; New Mexico (8).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en-US" sz="2200" dirty="0" smtClean="0"/>
              <a:t>50% of the total AI/AN population</a:t>
            </a:r>
          </a:p>
          <a:p>
            <a:pPr>
              <a:buFont typeface="Arial" charset="0"/>
              <a:buNone/>
            </a:pPr>
            <a:r>
              <a:rPr lang="en-US" sz="2200" dirty="0" smtClean="0"/>
              <a:t>	 falls  into one of the categories of</a:t>
            </a:r>
          </a:p>
          <a:p>
            <a:pPr>
              <a:buFont typeface="Arial" charset="0"/>
              <a:buNone/>
            </a:pPr>
            <a:r>
              <a:rPr lang="en-US" sz="2200" dirty="0" smtClean="0"/>
              <a:t>	 increased risk for medical</a:t>
            </a:r>
          </a:p>
          <a:p>
            <a:pPr>
              <a:buFont typeface="Arial" charset="0"/>
              <a:buNone/>
            </a:pPr>
            <a:r>
              <a:rPr lang="en-US" sz="2200" dirty="0" smtClean="0"/>
              <a:t>	 complications from influenza</a:t>
            </a:r>
            <a:r>
              <a:rPr lang="en-US" sz="2200" dirty="0" smtClean="0"/>
              <a:t>.</a:t>
            </a:r>
            <a:endParaRPr lang="en-US" sz="2200" dirty="0" smtClean="0"/>
          </a:p>
        </p:txBody>
      </p:sp>
      <p:pic>
        <p:nvPicPr>
          <p:cNvPr id="4100" name="Picture 2" descr="Woman on horseba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3810000"/>
            <a:ext cx="4343400" cy="2895600"/>
          </a:xfrm>
        </p:spPr>
      </p:pic>
      <p:pic>
        <p:nvPicPr>
          <p:cNvPr id="4101" name="Picture 7" descr="Hopi water supply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438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285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HCP Influenza Vaccination</a:t>
            </a:r>
          </a:p>
        </p:txBody>
      </p:sp>
      <p:sp>
        <p:nvSpPr>
          <p:cNvPr id="5123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33400"/>
          </a:xfrm>
        </p:spPr>
        <p:txBody>
          <a:bodyPr/>
          <a:lstStyle/>
          <a:p>
            <a:pPr algn="ctr"/>
            <a:r>
              <a:rPr lang="en-US" smtClean="0"/>
              <a:t>The CDC estimates HCP vaccination rates at 30% to 40%. </a:t>
            </a:r>
          </a:p>
        </p:txBody>
      </p:sp>
      <p:graphicFrame>
        <p:nvGraphicFramePr>
          <p:cNvPr id="8" name="Content Placeholder 7" descr="Chart showing NAIHS HCP Vaccination Rates 2009-20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091381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 descr="TCRHCC HCP Vaccination Rates 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63937474"/>
              </p:ext>
            </p:extLst>
          </p:nvPr>
        </p:nvGraphicFramePr>
        <p:xfrm>
          <a:off x="4343401" y="2174875"/>
          <a:ext cx="43434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7759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Employee Vaccination</a:t>
            </a:r>
          </a:p>
        </p:txBody>
      </p:sp>
      <p:pic>
        <p:nvPicPr>
          <p:cNvPr id="6148" name="Picture 10" descr="wedding bask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267200"/>
            <a:ext cx="1841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wedding bask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00"/>
            <a:ext cx="1825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2" descr="wedding bask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876800"/>
            <a:ext cx="1841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3" descr="wedding bask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257800"/>
            <a:ext cx="1841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wedding bask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562600"/>
            <a:ext cx="1841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do the right thing!</a:t>
            </a:r>
            <a:endParaRPr lang="en-US" dirty="0"/>
          </a:p>
        </p:txBody>
      </p:sp>
      <p:pic>
        <p:nvPicPr>
          <p:cNvPr id="10" name="Picture 9" descr="Hoga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895600"/>
            <a:ext cx="3203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663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Planning/Implementation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394325"/>
          </a:xfrm>
        </p:spPr>
        <p:txBody>
          <a:bodyPr/>
          <a:lstStyle/>
          <a:p>
            <a:pPr>
              <a:buSzPct val="125000"/>
              <a:buFont typeface="Arial" charset="0"/>
              <a:buBlip>
                <a:blip r:embed="rId2"/>
              </a:buBlip>
            </a:pPr>
            <a:r>
              <a:rPr lang="en-US" sz="2200" dirty="0" smtClean="0"/>
              <a:t>Feb 2010:  Epidemiology Response Team (ERT) identifies need for change.</a:t>
            </a:r>
          </a:p>
          <a:p>
            <a:pPr>
              <a:buSzPct val="125000"/>
              <a:buFont typeface="Arial" charset="0"/>
              <a:buBlip>
                <a:blip r:embed="rId2"/>
              </a:buBlip>
            </a:pPr>
            <a:r>
              <a:rPr lang="en-US" sz="2200" dirty="0" smtClean="0"/>
              <a:t>May: Nurse Executive Council unanimously passes policy.</a:t>
            </a:r>
          </a:p>
          <a:p>
            <a:pPr>
              <a:buSzPct val="125000"/>
              <a:buFont typeface="Arial" charset="0"/>
              <a:buBlip>
                <a:blip r:embed="rId2"/>
              </a:buBlip>
            </a:pPr>
            <a:r>
              <a:rPr lang="en-US" sz="2200" dirty="0" smtClean="0"/>
              <a:t>July: Medical Executive Committee passes policy by a 20-5 vote. </a:t>
            </a:r>
          </a:p>
          <a:p>
            <a:pPr>
              <a:buSzPct val="125000"/>
              <a:buFont typeface="Arial" charset="0"/>
              <a:buBlip>
                <a:blip r:embed="rId2"/>
              </a:buBlip>
            </a:pPr>
            <a:r>
              <a:rPr lang="en-US" sz="2200" dirty="0" smtClean="0"/>
              <a:t>August: Senior Leadership passes policy. </a:t>
            </a:r>
          </a:p>
          <a:p>
            <a:pPr>
              <a:buSzPct val="125000"/>
              <a:buFont typeface="Arial" charset="0"/>
              <a:buBlip>
                <a:blip r:embed="rId2"/>
              </a:buBlip>
            </a:pPr>
            <a:r>
              <a:rPr lang="en-US" sz="2200" dirty="0" smtClean="0"/>
              <a:t>Sept: Communication to staff.</a:t>
            </a:r>
          </a:p>
          <a:p>
            <a:pPr>
              <a:buSzPct val="125000"/>
              <a:buFont typeface="Arial" charset="0"/>
              <a:buBlip>
                <a:blip r:embed="rId2"/>
              </a:buBlip>
            </a:pPr>
            <a:r>
              <a:rPr lang="en-US" sz="2200" dirty="0" smtClean="0"/>
              <a:t>Oct 7: &gt;500 employees vaccinated.</a:t>
            </a:r>
          </a:p>
          <a:p>
            <a:pPr>
              <a:buSzPct val="125000"/>
              <a:buFont typeface="Arial" charset="0"/>
              <a:buNone/>
            </a:pPr>
            <a:r>
              <a:rPr lang="en-US" sz="2200" dirty="0" smtClean="0"/>
              <a:t>	 Incentive: $5 Subway cards. </a:t>
            </a:r>
          </a:p>
          <a:p>
            <a:pPr>
              <a:buSzPct val="125000"/>
              <a:buFont typeface="Arial" charset="0"/>
              <a:buBlip>
                <a:blip r:embed="rId2"/>
              </a:buBlip>
            </a:pPr>
            <a:r>
              <a:rPr lang="en-US" sz="2200" dirty="0" smtClean="0"/>
              <a:t>Oct 8 – 31: Mobile cart &amp; flexible hours </a:t>
            </a:r>
          </a:p>
          <a:p>
            <a:pPr>
              <a:buSzPct val="125000"/>
              <a:buFont typeface="Arial" charset="0"/>
              <a:buNone/>
            </a:pPr>
            <a:r>
              <a:rPr lang="en-US" sz="2200" dirty="0" smtClean="0"/>
              <a:t>	to capture remaining emp.</a:t>
            </a:r>
          </a:p>
          <a:p>
            <a:pPr>
              <a:buSzPct val="125000"/>
              <a:buFont typeface="Arial" charset="0"/>
              <a:buBlip>
                <a:blip r:embed="rId2"/>
              </a:buBlip>
            </a:pPr>
            <a:r>
              <a:rPr lang="en-US" sz="2200" dirty="0" smtClean="0"/>
              <a:t>Nov 1: 97% vaccinated. </a:t>
            </a:r>
          </a:p>
          <a:p>
            <a:pPr>
              <a:buSzPct val="125000"/>
              <a:buFont typeface="Arial" charset="0"/>
              <a:buNone/>
            </a:pPr>
            <a:r>
              <a:rPr lang="en-US" sz="2200" dirty="0" smtClean="0"/>
              <a:t>	2% declined &amp; wearing masks.</a:t>
            </a:r>
          </a:p>
          <a:p>
            <a:pPr>
              <a:buSzPct val="125000"/>
              <a:buFont typeface="Arial" charset="0"/>
              <a:buNone/>
            </a:pPr>
            <a:r>
              <a:rPr lang="en-US" sz="2200" dirty="0" smtClean="0"/>
              <a:t>	 1% unaccounted</a:t>
            </a:r>
            <a:r>
              <a:rPr lang="en-US" sz="2200" dirty="0" smtClean="0"/>
              <a:t>.</a:t>
            </a:r>
            <a:endParaRPr lang="en-US" sz="2000" dirty="0" smtClean="0"/>
          </a:p>
        </p:txBody>
      </p:sp>
      <p:pic>
        <p:nvPicPr>
          <p:cNvPr id="7172" name="Picture 5" descr="Tree of life weavi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638425"/>
            <a:ext cx="29718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222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Blip>
                <a:blip r:embed="rId2"/>
              </a:buBlip>
            </a:pPr>
            <a:r>
              <a:rPr lang="en-US" sz="2200" dirty="0" smtClean="0"/>
              <a:t>Balance between forces achieved</a:t>
            </a:r>
          </a:p>
          <a:p>
            <a:pPr>
              <a:buFont typeface="Arial" charset="0"/>
              <a:buNone/>
            </a:pPr>
            <a:endParaRPr lang="en-US" sz="2200" dirty="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en-US" sz="2200" dirty="0" smtClean="0"/>
              <a:t>Departmental enforcement</a:t>
            </a:r>
          </a:p>
          <a:p>
            <a:pPr>
              <a:buFont typeface="Arial" charset="0"/>
              <a:buNone/>
            </a:pPr>
            <a:endParaRPr lang="en-US" sz="2200" dirty="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en-US" sz="2200" dirty="0" smtClean="0"/>
              <a:t>Potential hires notified </a:t>
            </a:r>
          </a:p>
          <a:p>
            <a:pPr>
              <a:buFont typeface="Arial" charset="0"/>
              <a:buNone/>
            </a:pPr>
            <a:endParaRPr lang="en-US" sz="2200" dirty="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en-US" sz="2200" dirty="0" smtClean="0"/>
              <a:t>Feedback and recognition to</a:t>
            </a:r>
          </a:p>
          <a:p>
            <a:pPr>
              <a:buFont typeface="Arial" charset="0"/>
              <a:buNone/>
            </a:pPr>
            <a:r>
              <a:rPr lang="en-US" sz="2200" dirty="0" smtClean="0"/>
              <a:t>	 staff</a:t>
            </a:r>
          </a:p>
          <a:p>
            <a:pPr>
              <a:buFont typeface="Arial" charset="0"/>
              <a:buNone/>
            </a:pPr>
            <a:endParaRPr lang="en-US" sz="2200" dirty="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en-US" sz="2200" dirty="0" smtClean="0"/>
              <a:t>Monitoring</a:t>
            </a:r>
            <a:endParaRPr lang="en-US" dirty="0" smtClean="0"/>
          </a:p>
        </p:txBody>
      </p:sp>
      <p:pic>
        <p:nvPicPr>
          <p:cNvPr id="8196" name="Picture 2" descr="rock dra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19400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149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Implications for Advanced </a:t>
            </a:r>
            <a:br>
              <a:rPr lang="en-US" dirty="0" smtClean="0"/>
            </a:br>
            <a:r>
              <a:rPr lang="en-US" dirty="0" smtClean="0"/>
              <a:t>Practice Nurses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en-US" sz="2400" dirty="0" smtClean="0"/>
              <a:t>The Advanced Practice  Nurse is the agent of change.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en-US" sz="2400" dirty="0" smtClean="0"/>
              <a:t>Respected and regarded as a leader among staff.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en-US" sz="2400" dirty="0" smtClean="0"/>
              <a:t>Knows who to influence, when to influence, and how to influence.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en-US" sz="2400" dirty="0" smtClean="0"/>
              <a:t>Possess education, skills and integrity to make the change happen.</a:t>
            </a: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en-US" sz="2400" dirty="0" smtClean="0"/>
              <a:t>Sometimes you just need to lead and the others will follow.</a:t>
            </a:r>
            <a:endParaRPr lang="en-US" sz="2400" dirty="0"/>
          </a:p>
        </p:txBody>
      </p:sp>
    </p:spTree>
  </p:cSld>
  <p:clrMapOvr>
    <a:masterClrMapping/>
  </p:clrMapOvr>
  <p:transition advTm="8133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10245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Nursing Executive Council</a:t>
            </a:r>
          </a:p>
          <a:p>
            <a:r>
              <a:rPr lang="en-US" dirty="0" smtClean="0"/>
              <a:t>Medical Executive Committee</a:t>
            </a:r>
          </a:p>
          <a:p>
            <a:r>
              <a:rPr lang="en-US" dirty="0" smtClean="0"/>
              <a:t>Human Resources</a:t>
            </a:r>
          </a:p>
          <a:p>
            <a:r>
              <a:rPr lang="en-US" smtClean="0"/>
              <a:t>TCRHCC Employees!!!!       </a:t>
            </a:r>
            <a:endParaRPr lang="en-US" dirty="0" smtClean="0"/>
          </a:p>
        </p:txBody>
      </p:sp>
    </p:spTree>
  </p:cSld>
  <p:clrMapOvr>
    <a:masterClrMapping/>
  </p:clrMapOvr>
  <p:transition advTm="3029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410</Words>
  <Application>Microsoft Office PowerPoint</Application>
  <PresentationFormat>On-screen Show (4:3)</PresentationFormat>
  <Paragraphs>70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Implementation of a Mandatory Employee Influenza Vaccination Program in a Rural Tribal Health Care Facility</vt:lpstr>
      <vt:lpstr>The Setting</vt:lpstr>
      <vt:lpstr>Problem</vt:lpstr>
      <vt:lpstr>HCP Influenza Vaccination</vt:lpstr>
      <vt:lpstr>Mandatory Employee Vaccination</vt:lpstr>
      <vt:lpstr>Planning/Implementation</vt:lpstr>
      <vt:lpstr>Sustaining</vt:lpstr>
      <vt:lpstr>Implications for Advanced  Practice Nurses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a Mandatory Employee Influenza Vaccination Program in a Rural Tribal Health Care Facility</dc:title>
  <dc:subject>Implementation of a Mandatory Employee Influenza Vaccination Program in a Rural Tribal Health Care Facility</dc:subject>
  <dc:creator>Debi;IHS/Tuba City Regional Health Care Corporation</dc:creator>
  <cp:keywords>Implementation of a Mandatory Employee Influenza Vaccination Program in a Rural Tribal Health Care Facility</cp:keywords>
  <cp:lastModifiedBy>Waquie, Janell F (IHS/HQ)</cp:lastModifiedBy>
  <cp:revision>27</cp:revision>
  <dcterms:created xsi:type="dcterms:W3CDTF">2011-04-24T18:22:40Z</dcterms:created>
  <dcterms:modified xsi:type="dcterms:W3CDTF">2011-09-15T19:55:55Z</dcterms:modified>
</cp:coreProperties>
</file>