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43" r:id="rId2"/>
    <p:sldId id="403" r:id="rId3"/>
    <p:sldId id="284" r:id="rId4"/>
    <p:sldId id="301" r:id="rId5"/>
    <p:sldId id="295" r:id="rId6"/>
    <p:sldId id="298" r:id="rId7"/>
    <p:sldId id="341" r:id="rId8"/>
    <p:sldId id="445" r:id="rId9"/>
    <p:sldId id="400" r:id="rId10"/>
    <p:sldId id="437" r:id="rId11"/>
    <p:sldId id="444" r:id="rId12"/>
    <p:sldId id="436" r:id="rId13"/>
    <p:sldId id="438" r:id="rId14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clrMru>
    <a:srgbClr val="33CCFF"/>
    <a:srgbClr val="FF6600"/>
    <a:srgbClr val="FFFF99"/>
    <a:srgbClr val="66FF33"/>
    <a:srgbClr val="FFFFCC"/>
    <a:srgbClr val="C0C0C0"/>
    <a:srgbClr val="009900"/>
    <a:srgbClr val="000066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3" autoAdjust="0"/>
    <p:restoredTop sz="86455" autoAdjust="0"/>
  </p:normalViewPr>
  <p:slideViewPr>
    <p:cSldViewPr snapToObjects="1">
      <p:cViewPr varScale="1">
        <p:scale>
          <a:sx n="75" d="100"/>
          <a:sy n="75" d="100"/>
        </p:scale>
        <p:origin x="-4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80DF4D-0806-4383-AC65-7BD0B3DF3E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E2A13FBF-13B1-4E95-A253-1A885F9DE6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a number of systems for influenza surveillance in the US.  In order to have comparable national data, we designed our system to be comparable to the system monitoring outpatient illness, </a:t>
            </a:r>
            <a:r>
              <a:rPr lang="en-US" baseline="0" dirty="0" err="1" smtClean="0"/>
              <a:t>ILINet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A13FBF-13B1-4E95-A253-1A885F9DE6D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an example of data shared with the local sites—the</a:t>
            </a:r>
            <a:r>
              <a:rPr lang="en-US" baseline="0" dirty="0" smtClean="0"/>
              <a:t> feedback to local providers.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A13FBF-13B1-4E95-A253-1A885F9DE6D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CB2F5-58AF-40F7-9A57-8FF588F2A163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_tradnl" dirty="0" err="1" smtClean="0"/>
              <a:t>We</a:t>
            </a:r>
            <a:r>
              <a:rPr lang="es-ES_tradnl" dirty="0" smtClean="0"/>
              <a:t> </a:t>
            </a:r>
            <a:r>
              <a:rPr lang="es-ES_tradnl" dirty="0" err="1" smtClean="0"/>
              <a:t>developed</a:t>
            </a:r>
            <a:r>
              <a:rPr lang="es-ES_tradnl" dirty="0" smtClean="0"/>
              <a:t> a </a:t>
            </a:r>
            <a:r>
              <a:rPr lang="es-ES_tradnl" dirty="0" err="1" smtClean="0"/>
              <a:t>new</a:t>
            </a:r>
            <a:r>
              <a:rPr lang="es-ES_tradnl" dirty="0" smtClean="0"/>
              <a:t> </a:t>
            </a:r>
            <a:r>
              <a:rPr lang="es-ES_tradnl" dirty="0" err="1" smtClean="0"/>
              <a:t>surveillance</a:t>
            </a:r>
            <a:r>
              <a:rPr lang="es-ES_tradnl" dirty="0" smtClean="0"/>
              <a:t> </a:t>
            </a:r>
            <a:r>
              <a:rPr lang="es-ES_tradnl" dirty="0" err="1" smtClean="0"/>
              <a:t>system</a:t>
            </a:r>
            <a:r>
              <a:rPr lang="es-ES_tradnl" dirty="0" smtClean="0"/>
              <a:t> </a:t>
            </a:r>
            <a:r>
              <a:rPr lang="es-ES_tradnl" dirty="0" err="1" smtClean="0"/>
              <a:t>called</a:t>
            </a:r>
            <a:r>
              <a:rPr lang="es-ES_tradnl" dirty="0" smtClean="0"/>
              <a:t>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93D4F-EF90-4447-8CAD-20EB96960630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_tradnl" dirty="0" err="1" smtClean="0"/>
              <a:t>Let</a:t>
            </a:r>
            <a:r>
              <a:rPr lang="es-ES_tradnl" dirty="0" smtClean="0"/>
              <a:t> me </a:t>
            </a:r>
            <a:r>
              <a:rPr lang="es-ES_tradnl" dirty="0" err="1" smtClean="0"/>
              <a:t>cover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operation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of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IIAS…</a:t>
            </a:r>
            <a:endParaRPr lang="es-ES_tradnl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FC4A96-BFD7-4AB6-AE07-752D1425C71C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illustrates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flow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surveillance</a:t>
            </a:r>
            <a:r>
              <a:rPr lang="es-ES_tradnl" dirty="0" smtClean="0"/>
              <a:t> </a:t>
            </a:r>
            <a:r>
              <a:rPr lang="es-ES_tradnl" dirty="0" err="1" smtClean="0"/>
              <a:t>information</a:t>
            </a:r>
            <a:r>
              <a:rPr lang="es-ES_tradnl" dirty="0" smtClean="0"/>
              <a:t> in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system</a:t>
            </a:r>
            <a:r>
              <a:rPr lang="es-ES_tradnl" dirty="0" smtClean="0"/>
              <a:t>: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C54F4D-B739-477E-A2A1-3B6C1EE78713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s-ES_tradnl" dirty="0" err="1" smtClean="0"/>
              <a:t>Key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any</a:t>
            </a:r>
            <a:r>
              <a:rPr lang="es-ES_tradnl" dirty="0" smtClean="0"/>
              <a:t> </a:t>
            </a:r>
            <a:r>
              <a:rPr lang="es-ES_tradnl" dirty="0" err="1" smtClean="0"/>
              <a:t>surveillance</a:t>
            </a:r>
            <a:r>
              <a:rPr lang="es-ES_tradnl" dirty="0" smtClean="0"/>
              <a:t> </a:t>
            </a:r>
            <a:r>
              <a:rPr lang="es-ES_tradnl" dirty="0" err="1" smtClean="0"/>
              <a:t>system</a:t>
            </a:r>
            <a:r>
              <a:rPr lang="es-ES_tradnl" dirty="0" smtClean="0"/>
              <a:t>,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and</a:t>
            </a:r>
            <a:r>
              <a:rPr lang="es-ES_tradnl" baseline="0" dirty="0" smtClean="0"/>
              <a:t> as I </a:t>
            </a:r>
            <a:r>
              <a:rPr lang="es-ES_tradnl" baseline="0" dirty="0" err="1" smtClean="0"/>
              <a:t>mentioned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most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difficult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aspect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of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developing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electronic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surveillance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determining</a:t>
            </a:r>
            <a:r>
              <a:rPr lang="es-ES_tradnl" baseline="0" dirty="0" smtClean="0"/>
              <a:t> a </a:t>
            </a:r>
            <a:r>
              <a:rPr lang="es-ES_tradnl" baseline="0" dirty="0" err="1" smtClean="0"/>
              <a:t>valid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and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reliable</a:t>
            </a:r>
            <a:r>
              <a:rPr lang="es-ES_tradnl" baseline="0" dirty="0" smtClean="0"/>
              <a:t> case </a:t>
            </a:r>
            <a:r>
              <a:rPr lang="es-ES_tradnl" baseline="0" dirty="0" err="1" smtClean="0"/>
              <a:t>definition</a:t>
            </a:r>
            <a:r>
              <a:rPr lang="es-ES_tradnl" baseline="0" dirty="0" smtClean="0"/>
              <a:t>.  </a:t>
            </a:r>
            <a:r>
              <a:rPr lang="es-ES_tradnl" baseline="0" dirty="0" err="1" smtClean="0"/>
              <a:t>After</a:t>
            </a:r>
            <a:r>
              <a:rPr lang="es-ES_tradnl" baseline="0" dirty="0" smtClean="0"/>
              <a:t> a </a:t>
            </a:r>
            <a:r>
              <a:rPr lang="es-ES_tradnl" baseline="0" dirty="0" err="1" smtClean="0"/>
              <a:t>bit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of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trial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and</a:t>
            </a:r>
            <a:r>
              <a:rPr lang="es-ES_tradnl" baseline="0" dirty="0" smtClean="0"/>
              <a:t> error, </a:t>
            </a:r>
            <a:r>
              <a:rPr lang="es-ES_tradnl" baseline="0" dirty="0" err="1" smtClean="0"/>
              <a:t>we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developed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following</a:t>
            </a:r>
            <a:r>
              <a:rPr lang="es-ES_tradnl" baseline="0" dirty="0" smtClean="0"/>
              <a:t> ILI case </a:t>
            </a:r>
            <a:r>
              <a:rPr lang="es-ES_tradnl" baseline="0" dirty="0" err="1" smtClean="0"/>
              <a:t>definition</a:t>
            </a:r>
            <a:r>
              <a:rPr lang="es-ES_tradnl" baseline="0" dirty="0" smtClean="0"/>
              <a:t>:</a:t>
            </a:r>
            <a:endParaRPr lang="es-ES_tradnl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644A2-45AD-4AE9-8C89-0E93B5A999FF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You</a:t>
            </a:r>
            <a:r>
              <a:rPr lang="es-ES_tradnl" dirty="0" smtClean="0"/>
              <a:t> can </a:t>
            </a:r>
            <a:r>
              <a:rPr lang="es-ES_tradnl" dirty="0" err="1" smtClean="0"/>
              <a:t>see</a:t>
            </a:r>
            <a:r>
              <a:rPr lang="es-ES_tradnl" dirty="0" smtClean="0"/>
              <a:t> </a:t>
            </a:r>
            <a:r>
              <a:rPr lang="es-ES_tradnl" dirty="0" err="1" smtClean="0"/>
              <a:t>from</a:t>
            </a:r>
            <a:r>
              <a:rPr lang="es-ES_tradnl" dirty="0" smtClean="0"/>
              <a:t> </a:t>
            </a:r>
            <a:r>
              <a:rPr lang="es-ES_tradnl" dirty="0" err="1" smtClean="0"/>
              <a:t>this</a:t>
            </a:r>
            <a:r>
              <a:rPr lang="es-ES_tradnl" dirty="0" smtClean="0"/>
              <a:t> </a:t>
            </a:r>
            <a:r>
              <a:rPr lang="es-ES_tradnl" dirty="0" err="1" smtClean="0"/>
              <a:t>list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ILI-</a:t>
            </a:r>
            <a:r>
              <a:rPr lang="es-ES_tradnl" dirty="0" err="1" smtClean="0"/>
              <a:t>related</a:t>
            </a:r>
            <a:r>
              <a:rPr lang="es-ES_tradnl" dirty="0" smtClean="0"/>
              <a:t> ICD-9 </a:t>
            </a:r>
            <a:r>
              <a:rPr lang="es-ES_tradnl" dirty="0" err="1" smtClean="0"/>
              <a:t>codes</a:t>
            </a:r>
            <a:r>
              <a:rPr lang="es-ES_tradnl" dirty="0" smtClean="0"/>
              <a:t> </a:t>
            </a:r>
            <a:r>
              <a:rPr lang="es-ES_tradnl" dirty="0" err="1" smtClean="0"/>
              <a:t>that</a:t>
            </a:r>
            <a:r>
              <a:rPr lang="es-ES_tradnl" dirty="0" smtClean="0"/>
              <a:t> </a:t>
            </a:r>
            <a:r>
              <a:rPr lang="es-ES_tradnl" dirty="0" err="1" smtClean="0"/>
              <a:t>most</a:t>
            </a:r>
            <a:r>
              <a:rPr lang="es-ES_tradnl" dirty="0" smtClean="0"/>
              <a:t> </a:t>
            </a:r>
            <a:r>
              <a:rPr lang="es-ES_tradnl" dirty="0" err="1" smtClean="0"/>
              <a:t>of</a:t>
            </a:r>
            <a:r>
              <a:rPr lang="es-ES_tradnl" dirty="0" smtClean="0"/>
              <a:t> </a:t>
            </a:r>
            <a:r>
              <a:rPr lang="es-ES_tradnl" dirty="0" err="1" smtClean="0"/>
              <a:t>the</a:t>
            </a:r>
            <a:r>
              <a:rPr lang="es-ES_tradnl" dirty="0" smtClean="0"/>
              <a:t> </a:t>
            </a:r>
            <a:r>
              <a:rPr lang="es-ES_tradnl" dirty="0" err="1" smtClean="0"/>
              <a:t>codes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used</a:t>
            </a:r>
            <a:r>
              <a:rPr lang="es-ES_tradnl" baseline="0" dirty="0" smtClean="0"/>
              <a:t> are </a:t>
            </a:r>
            <a:r>
              <a:rPr lang="es-ES_tradnl" baseline="0" dirty="0" err="1" smtClean="0"/>
              <a:t>fairly</a:t>
            </a:r>
            <a:r>
              <a:rPr lang="es-ES_tradnl" baseline="0" dirty="0" smtClean="0"/>
              <a:t> non-</a:t>
            </a:r>
            <a:r>
              <a:rPr lang="es-ES_tradnl" baseline="0" dirty="0" err="1" smtClean="0"/>
              <a:t>specific</a:t>
            </a:r>
            <a:endParaRPr lang="es-ES_trad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see from this map of participating facilities that data come from throughout the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A13FBF-13B1-4E95-A253-1A885F9DE6D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</a:t>
            </a:r>
            <a:r>
              <a:rPr lang="en-US" baseline="0" dirty="0" smtClean="0"/>
              <a:t> some of the products?  This is an example of a weekly national summary of ILI visits showing the peak of the outbreak in 2009.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A13FBF-13B1-4E95-A253-1A885F9DE6D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shows the latest refinements incorporated in the national reports</a:t>
            </a:r>
            <a:r>
              <a:rPr lang="en-US" baseline="0" dirty="0" smtClean="0"/>
              <a:t> produced weekly.  By the way you can access this all at </a:t>
            </a:r>
            <a:r>
              <a:rPr lang="en-US" baseline="0" dirty="0" err="1" smtClean="0"/>
              <a:t>ihs.gov</a:t>
            </a:r>
            <a:r>
              <a:rPr lang="en-US" baseline="0" dirty="0" smtClean="0"/>
              <a:t>/flu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A13FBF-13B1-4E95-A253-1A885F9DE6D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2057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22860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D2FAD-1286-4DC7-8862-5547CEAA76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1B189-B3C1-42E4-98B1-B8A8FAA8A1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2F67B-84F7-4F19-82F0-2026137BCC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296F2-EA46-4B8A-9ECD-9A6DEB8B9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8D220-5748-48D9-A572-F81AA4112A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6E05D-0173-47CE-8A0C-CB6B228A9E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D35CB-8110-4DD9-ABDC-B8B23166E8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38FDC-3091-4BFF-972A-F65C3CD76D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E047F-37FE-4D5F-AD73-361640B6E4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4A5AC-013B-4112-BE9E-7D151AEFCB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817D0-FC7B-404D-9CFF-1915AD4C9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C77B8-594D-4665-9455-0CEE69E445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2637A-5AA2-49DD-83F3-37989DDAFC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31564-D71A-40F8-99C3-D19937B44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00001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AF6601A-587D-4D91-9CB7-6C1B327505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Font typeface="Wingdings 2" pitchFamily="18" charset="2"/>
        <a:buChar char="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­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 2" pitchFamily="18" charset="2"/>
        <a:buChar char="­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Influenza-like Illness (ILI) Surveillance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Jim Cheek, MD, MPH, FACPM</a:t>
            </a:r>
          </a:p>
          <a:p>
            <a:r>
              <a:rPr lang="en-US" dirty="0" smtClean="0"/>
              <a:t>Director, Div of Epi &amp; Disease </a:t>
            </a:r>
            <a:r>
              <a:rPr lang="en-US" dirty="0" err="1" smtClean="0"/>
              <a:t>Prev</a:t>
            </a:r>
            <a:endParaRPr lang="en-US" dirty="0" smtClean="0"/>
          </a:p>
          <a:p>
            <a:r>
              <a:rPr lang="en-US" dirty="0" smtClean="0"/>
              <a:t>Indian Health Service</a:t>
            </a:r>
          </a:p>
          <a:p>
            <a:endParaRPr lang="en-US" dirty="0" smtClean="0"/>
          </a:p>
          <a:p>
            <a:r>
              <a:rPr lang="en-US" dirty="0" err="1" smtClean="0"/>
              <a:t>james.cheek@ihs.gov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Image of a line graph showing the percentage of Visits for Influenza-Like Illness (ILI) in IHS, Weeks 12 of 2009 (3/22/09-03/28/09) through 21 of 2010 (5/23/10-05/29/10)&#10;Overall ILI % ,  A weekly national summary of ILI visits showing the peak of the outbreak in 2009.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" y="863600"/>
            <a:ext cx="88519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96400" y="1600200"/>
            <a:ext cx="7772400" cy="1219200"/>
          </a:xfrm>
        </p:spPr>
        <p:txBody>
          <a:bodyPr/>
          <a:lstStyle/>
          <a:p>
            <a:r>
              <a:rPr lang="en-US" dirty="0" smtClean="0"/>
              <a:t>Percentage</a:t>
            </a:r>
            <a:r>
              <a:rPr lang="en-US" baseline="0" dirty="0" smtClean="0"/>
              <a:t> of Visits for Influenza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ows a line graph of the Percentage of Visits for Influenza-like Illness (ILI) per week Overall ILI% (ILI visits per week/ Total visits per week) ILI in IHS, through 09/10/20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162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7068800" y="1905000"/>
            <a:ext cx="7772400" cy="1219200"/>
          </a:xfrm>
        </p:spPr>
        <p:txBody>
          <a:bodyPr/>
          <a:lstStyle/>
          <a:p>
            <a:r>
              <a:rPr lang="en-US" dirty="0" smtClean="0"/>
              <a:t>New ILI percentage of visits</a:t>
            </a:r>
            <a:r>
              <a:rPr lang="en-US" baseline="0" dirty="0" smtClean="0"/>
              <a:t> for Influenza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 shows a Map of the 12 IHS areas in the US.  IHS Influenza Awareness System (IIAS) Week 9: 02/27/2011-03/05/2011 Percentage of Influenza-like Illness Visits by Region.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l="-18288" r="-18288"/>
          <a:stretch>
            <a:fillRect/>
          </a:stretch>
        </p:blipFill>
        <p:spPr>
          <a:xfrm>
            <a:off x="-609600" y="533400"/>
            <a:ext cx="10549092" cy="5791200"/>
          </a:xfrm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939492" y="1447800"/>
            <a:ext cx="7510308" cy="1219200"/>
          </a:xfrm>
        </p:spPr>
        <p:txBody>
          <a:bodyPr/>
          <a:lstStyle/>
          <a:p>
            <a:r>
              <a:rPr lang="en-US" dirty="0" smtClean="0"/>
              <a:t>IHS Influenza Awareness System (IIAS)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Example of Data Shared with Local Site</a:t>
            </a:r>
            <a:endParaRPr lang="en-US" sz="4000" dirty="0"/>
          </a:p>
        </p:txBody>
      </p:sp>
      <p:pic>
        <p:nvPicPr>
          <p:cNvPr id="26626" name="Content Placeholder 3" descr="Image shows an example of data shared with the local sites, the feedback to local providers.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-22980" r="-22980"/>
          <a:stretch>
            <a:fillRect/>
          </a:stretch>
        </p:blipFill>
        <p:spPr>
          <a:xfrm>
            <a:off x="-2133600" y="0"/>
            <a:ext cx="13487400" cy="6858000"/>
          </a:xfrm>
        </p:spPr>
      </p:pic>
      <p:grpSp>
        <p:nvGrpSpPr>
          <p:cNvPr id="6" name="Group 5"/>
          <p:cNvGrpSpPr/>
          <p:nvPr/>
        </p:nvGrpSpPr>
        <p:grpSpPr>
          <a:xfrm>
            <a:off x="1676400" y="228600"/>
            <a:ext cx="5943600" cy="762000"/>
            <a:chOff x="1676400" y="228600"/>
            <a:chExt cx="5943600" cy="762000"/>
          </a:xfrm>
        </p:grpSpPr>
        <p:sp>
          <p:nvSpPr>
            <p:cNvPr id="26627" name="TextBox 3"/>
            <p:cNvSpPr txBox="1">
              <a:spLocks noChangeArrowheads="1"/>
            </p:cNvSpPr>
            <p:nvPr/>
          </p:nvSpPr>
          <p:spPr bwMode="auto">
            <a:xfrm>
              <a:off x="1676400" y="228600"/>
              <a:ext cx="5943600" cy="762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5" name="TextBox 3"/>
            <p:cNvSpPr txBox="1">
              <a:spLocks noChangeArrowheads="1"/>
            </p:cNvSpPr>
            <p:nvPr/>
          </p:nvSpPr>
          <p:spPr bwMode="auto">
            <a:xfrm>
              <a:off x="1676400" y="300038"/>
              <a:ext cx="5715000" cy="4619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2"/>
                  </a:solidFill>
                  <a:latin typeface="+mj-lt"/>
                  <a:ea typeface="ＭＳ Ｐゴシック" charset="0"/>
                  <a:cs typeface="ＭＳ Ｐゴシック" charset="0"/>
                </a:rPr>
                <a:t>Example of Data Shared with Local Site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Influenza Surveillance in the US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828800"/>
          <a:ext cx="7772400" cy="3901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8400"/>
                <a:gridCol w="53340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Information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System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Virology</a:t>
                      </a: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WHO/National Respiratory and Enteric Virus Surveillance System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2"/>
                          </a:solidFill>
                        </a:rPr>
                        <a:t>Outpatient illness </a:t>
                      </a:r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FFFF00"/>
                          </a:solidFill>
                        </a:rPr>
                        <a:t>US Outpatient Influenza-Like Illness Network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Hospitalizations</a:t>
                      </a: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Emerging Infections Program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New Vaccine Surveillance Network 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Mortality</a:t>
                      </a: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Pediatric (nationally notifiable disease)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122 Cities Mortality Reporting System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Geographic spread </a:t>
                      </a:r>
                      <a:endParaRPr lang="en-US" sz="2000" dirty="0"/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State and Territorial Epidemiologist reports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Indian Health Service Influenza Awareness System (IIAS)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810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IIAS electronically monitors:</a:t>
            </a:r>
          </a:p>
          <a:p>
            <a:pPr lvl="1" eaLnBrk="1" hangingPunct="1"/>
            <a:r>
              <a:rPr lang="en-US" sz="2400" dirty="0" smtClean="0">
                <a:solidFill>
                  <a:schemeClr val="tx2"/>
                </a:solidFill>
              </a:rPr>
              <a:t>Outpatient influenza-like illness (ILI)</a:t>
            </a:r>
          </a:p>
          <a:p>
            <a:pPr lvl="1" eaLnBrk="1" hangingPunct="1"/>
            <a:r>
              <a:rPr lang="en-US" sz="2400" dirty="0" smtClean="0"/>
              <a:t>ILI hospitalizations</a:t>
            </a:r>
          </a:p>
          <a:p>
            <a:pPr lvl="1" eaLnBrk="1" hangingPunct="1"/>
            <a:r>
              <a:rPr lang="en-US" sz="2400" dirty="0" smtClean="0"/>
              <a:t>Influenza vaccine coverage</a:t>
            </a:r>
          </a:p>
          <a:p>
            <a:pPr lvl="1" eaLnBrk="1" hangingPunct="1"/>
            <a:r>
              <a:rPr lang="en-US" sz="2400" dirty="0" smtClean="0"/>
              <a:t>Potential influenza vaccine adverse events</a:t>
            </a:r>
          </a:p>
          <a:p>
            <a:pPr eaLnBrk="1" hangingPunct="1"/>
            <a:r>
              <a:rPr lang="en-US" sz="2800" dirty="0" smtClean="0"/>
              <a:t>Operational within 3 weeks of first reported pH1N1 cases in 2009</a:t>
            </a:r>
          </a:p>
          <a:p>
            <a:pPr eaLnBrk="1" hangingPunct="1"/>
            <a:r>
              <a:rPr lang="en-US" sz="2800" dirty="0" smtClean="0"/>
              <a:t>Operating continuously since that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219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Operation of IIAS</a:t>
            </a:r>
          </a:p>
        </p:txBody>
      </p:sp>
      <p:graphicFrame>
        <p:nvGraphicFramePr>
          <p:cNvPr id="120944" name="Group 112"/>
          <p:cNvGraphicFramePr>
            <a:graphicFrameLocks noGrp="1"/>
          </p:cNvGraphicFramePr>
          <p:nvPr>
            <p:ph sz="half" idx="2"/>
          </p:nvPr>
        </p:nvGraphicFramePr>
        <p:xfrm>
          <a:off x="609600" y="2057400"/>
          <a:ext cx="8153400" cy="3733800"/>
        </p:xfrm>
        <a:graphic>
          <a:graphicData uri="http://schemas.openxmlformats.org/drawingml/2006/table">
            <a:tbl>
              <a:tblPr/>
              <a:tblGrid>
                <a:gridCol w="1222375"/>
                <a:gridCol w="6931025"/>
              </a:tblGrid>
              <a:tr h="1013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What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Software update of Resource and Patient Management System (RPMS)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3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How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Automated search of the health information system (RPMS) for ILI visits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Where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Any I/T/U facility with software installed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1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Who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Outpatient visits to participating facilities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When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 retrospective RPMS database search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Flow of Surveillance Information</a:t>
            </a:r>
          </a:p>
        </p:txBody>
      </p:sp>
      <p:grpSp>
        <p:nvGrpSpPr>
          <p:cNvPr id="25" name="Group 24" descr="This flowchart illustrates the flow of Surveillance information in the system.  Beginning at the Patient to Provider then to EMR &amp; Paper chart where the visit data transcribed to RPMS.  The IIAS data extraction to the IHS Division of Epidemiology.  Analysis &amp; report creation  to IHS partners (Tribal, state, Federal) and Feedback to Provider."/>
          <p:cNvGrpSpPr/>
          <p:nvPr/>
        </p:nvGrpSpPr>
        <p:grpSpPr>
          <a:xfrm>
            <a:off x="755301" y="1597966"/>
            <a:ext cx="7897689" cy="4801981"/>
            <a:chOff x="755301" y="1597966"/>
            <a:chExt cx="7897689" cy="4801981"/>
          </a:xfrm>
        </p:grpSpPr>
        <p:sp>
          <p:nvSpPr>
            <p:cNvPr id="13315" name="Text Box 4"/>
            <p:cNvSpPr txBox="1">
              <a:spLocks noChangeArrowheads="1"/>
            </p:cNvSpPr>
            <p:nvPr/>
          </p:nvSpPr>
          <p:spPr bwMode="auto">
            <a:xfrm>
              <a:off x="3363913" y="1600200"/>
              <a:ext cx="1332416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+mn-lt"/>
                </a:rPr>
                <a:t>Provider</a:t>
              </a:r>
            </a:p>
          </p:txBody>
        </p:sp>
        <p:sp>
          <p:nvSpPr>
            <p:cNvPr id="13317" name="Text Box 6"/>
            <p:cNvSpPr txBox="1">
              <a:spLocks noChangeArrowheads="1"/>
            </p:cNvSpPr>
            <p:nvPr/>
          </p:nvSpPr>
          <p:spPr bwMode="auto">
            <a:xfrm>
              <a:off x="3481388" y="3571875"/>
              <a:ext cx="1074333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+mn-lt"/>
                </a:rPr>
                <a:t>RPMS</a:t>
              </a:r>
            </a:p>
          </p:txBody>
        </p:sp>
        <p:sp>
          <p:nvSpPr>
            <p:cNvPr id="13318" name="Text Box 7"/>
            <p:cNvSpPr txBox="1">
              <a:spLocks noChangeArrowheads="1"/>
            </p:cNvSpPr>
            <p:nvPr/>
          </p:nvSpPr>
          <p:spPr bwMode="auto">
            <a:xfrm>
              <a:off x="1913366" y="4562475"/>
              <a:ext cx="4136168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+mn-lt"/>
                </a:rPr>
                <a:t>IHS Division of Epidemiology </a:t>
              </a:r>
              <a:endParaRPr lang="en-US" dirty="0">
                <a:latin typeface="+mn-lt"/>
              </a:endParaRPr>
            </a:p>
          </p:txBody>
        </p:sp>
        <p:sp>
          <p:nvSpPr>
            <p:cNvPr id="13319" name="Text Box 8"/>
            <p:cNvSpPr txBox="1">
              <a:spLocks noChangeArrowheads="1"/>
            </p:cNvSpPr>
            <p:nvPr/>
          </p:nvSpPr>
          <p:spPr bwMode="auto">
            <a:xfrm>
              <a:off x="4959350" y="5029200"/>
              <a:ext cx="36936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+mn-lt"/>
                </a:rPr>
                <a:t>Analysis &amp; report creation</a:t>
              </a:r>
            </a:p>
          </p:txBody>
        </p:sp>
        <p:sp>
          <p:nvSpPr>
            <p:cNvPr id="13320" name="Text Box 9"/>
            <p:cNvSpPr txBox="1">
              <a:spLocks noChangeArrowheads="1"/>
            </p:cNvSpPr>
            <p:nvPr/>
          </p:nvSpPr>
          <p:spPr bwMode="auto">
            <a:xfrm>
              <a:off x="2425734" y="5568950"/>
              <a:ext cx="3098733" cy="8309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IHS partners</a:t>
              </a:r>
            </a:p>
            <a:p>
              <a:pPr algn="ctr"/>
              <a:r>
                <a:rPr lang="en-US" dirty="0">
                  <a:latin typeface="+mn-lt"/>
                </a:rPr>
                <a:t>(Tribal, state, federal)</a:t>
              </a:r>
            </a:p>
          </p:txBody>
        </p:sp>
        <p:sp>
          <p:nvSpPr>
            <p:cNvPr id="13321" name="Rectangle 10"/>
            <p:cNvSpPr>
              <a:spLocks noChangeArrowheads="1"/>
            </p:cNvSpPr>
            <p:nvPr/>
          </p:nvSpPr>
          <p:spPr bwMode="auto">
            <a:xfrm>
              <a:off x="5299074" y="3119735"/>
              <a:ext cx="31591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+mn-lt"/>
                </a:rPr>
                <a:t>Visit data </a:t>
              </a:r>
              <a:r>
                <a:rPr lang="en-US" dirty="0" smtClean="0">
                  <a:solidFill>
                    <a:schemeClr val="tx2"/>
                  </a:solidFill>
                  <a:latin typeface="+mn-lt"/>
                </a:rPr>
                <a:t>transcribed</a:t>
              </a: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3322" name="Rectangle 11"/>
            <p:cNvSpPr>
              <a:spLocks noChangeArrowheads="1"/>
            </p:cNvSpPr>
            <p:nvPr/>
          </p:nvSpPr>
          <p:spPr bwMode="auto">
            <a:xfrm>
              <a:off x="4991100" y="4029075"/>
              <a:ext cx="28696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+mn-lt"/>
                </a:rPr>
                <a:t>IIAS </a:t>
              </a:r>
              <a:r>
                <a:rPr lang="en-US" dirty="0" smtClean="0">
                  <a:solidFill>
                    <a:schemeClr val="tx2"/>
                  </a:solidFill>
                  <a:latin typeface="+mn-lt"/>
                </a:rPr>
                <a:t>data extraction</a:t>
              </a: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3323" name="Line 12"/>
            <p:cNvSpPr>
              <a:spLocks noChangeShapeType="1"/>
            </p:cNvSpPr>
            <p:nvPr/>
          </p:nvSpPr>
          <p:spPr bwMode="auto">
            <a:xfrm>
              <a:off x="3981450" y="4062413"/>
              <a:ext cx="0" cy="423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324" name="Line 13"/>
            <p:cNvSpPr>
              <a:spLocks noChangeShapeType="1"/>
            </p:cNvSpPr>
            <p:nvPr/>
          </p:nvSpPr>
          <p:spPr bwMode="auto">
            <a:xfrm>
              <a:off x="3981450" y="5053013"/>
              <a:ext cx="0" cy="423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325" name="Line 14"/>
            <p:cNvSpPr>
              <a:spLocks noChangeShapeType="1"/>
            </p:cNvSpPr>
            <p:nvPr/>
          </p:nvSpPr>
          <p:spPr bwMode="auto">
            <a:xfrm rot="5400000">
              <a:off x="5010944" y="3140869"/>
              <a:ext cx="0" cy="42386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326" name="Line 15"/>
            <p:cNvSpPr>
              <a:spLocks noChangeShapeType="1"/>
            </p:cNvSpPr>
            <p:nvPr/>
          </p:nvSpPr>
          <p:spPr bwMode="auto">
            <a:xfrm rot="5400000">
              <a:off x="4647407" y="5036343"/>
              <a:ext cx="0" cy="42386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327" name="Line 16"/>
            <p:cNvSpPr>
              <a:spLocks noChangeShapeType="1"/>
            </p:cNvSpPr>
            <p:nvPr/>
          </p:nvSpPr>
          <p:spPr bwMode="auto">
            <a:xfrm rot="5400000">
              <a:off x="4647407" y="4074318"/>
              <a:ext cx="0" cy="423863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328" name="Text Box 17"/>
            <p:cNvSpPr txBox="1">
              <a:spLocks noChangeArrowheads="1"/>
            </p:cNvSpPr>
            <p:nvPr/>
          </p:nvSpPr>
          <p:spPr bwMode="auto">
            <a:xfrm>
              <a:off x="4067175" y="2581275"/>
              <a:ext cx="1776448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+mn-lt"/>
                </a:rPr>
                <a:t>Paper chart</a:t>
              </a:r>
            </a:p>
          </p:txBody>
        </p:sp>
        <p:sp>
          <p:nvSpPr>
            <p:cNvPr id="13329" name="Text Box 19"/>
            <p:cNvSpPr txBox="1">
              <a:spLocks noChangeArrowheads="1"/>
            </p:cNvSpPr>
            <p:nvPr/>
          </p:nvSpPr>
          <p:spPr bwMode="auto">
            <a:xfrm>
              <a:off x="5271992" y="1597966"/>
              <a:ext cx="1143262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+mn-lt"/>
                </a:rPr>
                <a:t>Patient</a:t>
              </a:r>
            </a:p>
          </p:txBody>
        </p:sp>
        <p:sp>
          <p:nvSpPr>
            <p:cNvPr id="13330" name="Line 20"/>
            <p:cNvSpPr>
              <a:spLocks noChangeShapeType="1"/>
            </p:cNvSpPr>
            <p:nvPr/>
          </p:nvSpPr>
          <p:spPr bwMode="auto">
            <a:xfrm rot="5400000">
              <a:off x="4991100" y="1616867"/>
              <a:ext cx="0" cy="4238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3331" name="Line 21"/>
            <p:cNvSpPr>
              <a:spLocks noChangeShapeType="1"/>
            </p:cNvSpPr>
            <p:nvPr/>
          </p:nvSpPr>
          <p:spPr bwMode="auto">
            <a:xfrm>
              <a:off x="4213225" y="2090738"/>
              <a:ext cx="241300" cy="423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0" name="Text Box 17"/>
            <p:cNvSpPr txBox="1">
              <a:spLocks noChangeArrowheads="1"/>
            </p:cNvSpPr>
            <p:nvPr/>
          </p:nvSpPr>
          <p:spPr bwMode="auto">
            <a:xfrm>
              <a:off x="2996892" y="2586335"/>
              <a:ext cx="869149" cy="4616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+mn-lt"/>
                </a:rPr>
                <a:t>EMR</a:t>
              </a:r>
              <a:endParaRPr lang="en-US" dirty="0">
                <a:latin typeface="+mn-lt"/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3540125" y="2090738"/>
              <a:ext cx="241300" cy="423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3419475" y="3081338"/>
              <a:ext cx="241300" cy="423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H="1">
              <a:off x="4314825" y="3081338"/>
              <a:ext cx="241300" cy="4238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+mn-lt"/>
              </a:endParaRPr>
            </a:p>
          </p:txBody>
        </p:sp>
        <p:cxnSp>
          <p:nvCxnSpPr>
            <p:cNvPr id="26" name="Elbow Connector 25"/>
            <p:cNvCxnSpPr>
              <a:endCxn id="13315" idx="1"/>
            </p:cNvCxnSpPr>
            <p:nvPr/>
          </p:nvCxnSpPr>
          <p:spPr>
            <a:xfrm rot="16200000" flipV="1">
              <a:off x="1964059" y="3230887"/>
              <a:ext cx="3417246" cy="617537"/>
            </a:xfrm>
            <a:prstGeom prst="bentConnector4">
              <a:avLst>
                <a:gd name="adj1" fmla="val -733"/>
                <a:gd name="adj2" fmla="val 413644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16200000">
              <a:off x="217985" y="3274367"/>
              <a:ext cx="15362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  <a:latin typeface="+mn-lt"/>
                </a:rPr>
                <a:t>Feedback</a:t>
              </a:r>
              <a:endParaRPr lang="en-US" dirty="0">
                <a:solidFill>
                  <a:schemeClr val="tx2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IIAS ILI Case Definition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3733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Outpatient visits with:</a:t>
            </a:r>
          </a:p>
          <a:p>
            <a:pPr lvl="1" eaLnBrk="1" hangingPunct="1">
              <a:buNone/>
            </a:pPr>
            <a:r>
              <a:rPr lang="en-US" sz="2400" dirty="0" smtClean="0"/>
              <a:t>1. </a:t>
            </a:r>
            <a:r>
              <a:rPr lang="en-US" sz="2400" dirty="0" smtClean="0">
                <a:solidFill>
                  <a:schemeClr val="tx2"/>
                </a:solidFill>
              </a:rPr>
              <a:t> ILI-related ICD-9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code + temp </a:t>
            </a: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≥ </a:t>
            </a:r>
            <a:r>
              <a:rPr lang="en-US" sz="2400" dirty="0" smtClean="0">
                <a:solidFill>
                  <a:schemeClr val="tx2"/>
                </a:solidFill>
              </a:rPr>
              <a:t>100</a:t>
            </a: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°F</a:t>
            </a:r>
            <a:r>
              <a:rPr lang="en-US" sz="2400" dirty="0" smtClean="0"/>
              <a:t> </a:t>
            </a:r>
          </a:p>
          <a:p>
            <a:pPr lvl="1" eaLnBrk="1" hangingPunct="1">
              <a:buNone/>
            </a:pPr>
            <a:r>
              <a:rPr lang="en-US" sz="2400" b="1" dirty="0" smtClean="0"/>
              <a:t>					</a:t>
            </a:r>
            <a:r>
              <a:rPr lang="en-US" sz="2000" b="1" u="sng" dirty="0" smtClean="0"/>
              <a:t>OR</a:t>
            </a:r>
            <a:r>
              <a:rPr lang="en-US" sz="1600" b="1" dirty="0" smtClean="0"/>
              <a:t> </a:t>
            </a:r>
          </a:p>
          <a:p>
            <a:pPr lvl="1" eaLnBrk="1" hangingPunct="1">
              <a:buNone/>
            </a:pPr>
            <a:r>
              <a:rPr lang="en-US" sz="2400" dirty="0" smtClean="0"/>
              <a:t>2.  </a:t>
            </a:r>
            <a:r>
              <a:rPr lang="en-US" sz="2400" dirty="0" smtClean="0">
                <a:solidFill>
                  <a:schemeClr val="tx2"/>
                </a:solidFill>
              </a:rPr>
              <a:t>influenza-specific ICD-9 code</a:t>
            </a:r>
          </a:p>
          <a:p>
            <a:pPr lvl="1" eaLnBrk="1" hangingPunct="1"/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800" dirty="0" smtClean="0"/>
              <a:t>ILI-related ICD-9 codes include:</a:t>
            </a:r>
          </a:p>
          <a:p>
            <a:pPr lvl="1" eaLnBrk="1" hangingPunct="1"/>
            <a:r>
              <a:rPr lang="en-US" sz="2400" dirty="0" smtClean="0"/>
              <a:t>Acute upper/lower respiratory tract infections </a:t>
            </a:r>
          </a:p>
          <a:p>
            <a:pPr lvl="1" eaLnBrk="1" hangingPunct="1"/>
            <a:r>
              <a:rPr lang="en-US" sz="2400" dirty="0" smtClean="0"/>
              <a:t>Viral disease symptoms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ILI-Related ICD-9 </a:t>
            </a:r>
            <a:r>
              <a:rPr lang="en-US" dirty="0"/>
              <a:t>Code </a:t>
            </a:r>
            <a:r>
              <a:rPr lang="en-US" dirty="0" smtClean="0"/>
              <a:t>Set</a:t>
            </a:r>
            <a:endParaRPr lang="en-US" dirty="0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079.99</a:t>
            </a:r>
            <a:r>
              <a:rPr lang="en-US" sz="1800" dirty="0"/>
              <a:t> 	</a:t>
            </a:r>
            <a:r>
              <a:rPr lang="en-US" sz="1800" dirty="0" smtClean="0"/>
              <a:t>Viral infection, NOS</a:t>
            </a:r>
            <a:endParaRPr lang="en-US" sz="1800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382.00</a:t>
            </a:r>
            <a:r>
              <a:rPr lang="en-US" sz="1800" dirty="0"/>
              <a:t> 	Acute </a:t>
            </a:r>
            <a:r>
              <a:rPr lang="en-US" sz="1800" dirty="0" smtClean="0"/>
              <a:t>otitis </a:t>
            </a:r>
            <a:r>
              <a:rPr lang="en-US" sz="1800" dirty="0"/>
              <a:t>media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382.9</a:t>
            </a:r>
            <a:r>
              <a:rPr lang="en-US" sz="1800" dirty="0"/>
              <a:t> 	</a:t>
            </a:r>
            <a:r>
              <a:rPr lang="en-US" sz="1800" dirty="0" smtClean="0"/>
              <a:t>Otitis media, NOS</a:t>
            </a:r>
            <a:endParaRPr lang="en-US" sz="1800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460</a:t>
            </a:r>
            <a:r>
              <a:rPr lang="en-US" sz="1800" dirty="0"/>
              <a:t> 	Acute nasopharyngitis 	[common </a:t>
            </a:r>
            <a:r>
              <a:rPr lang="en-US" sz="1800" dirty="0" smtClean="0"/>
              <a:t>cold</a:t>
            </a:r>
            <a:r>
              <a:rPr lang="en-US" sz="1800" dirty="0"/>
              <a:t>]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461.8</a:t>
            </a:r>
            <a:r>
              <a:rPr lang="en-US" sz="1800" dirty="0"/>
              <a:t> 	Other acute sinusitis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461.9</a:t>
            </a:r>
            <a:r>
              <a:rPr lang="en-US" sz="1800" dirty="0"/>
              <a:t> 	Acute sinusitis, </a:t>
            </a:r>
            <a:r>
              <a:rPr lang="en-US" sz="1800" dirty="0" smtClean="0"/>
              <a:t>NOS</a:t>
            </a:r>
            <a:endParaRPr lang="en-US" sz="1800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462</a:t>
            </a:r>
            <a:r>
              <a:rPr lang="en-US" sz="1800" dirty="0"/>
              <a:t> 	Acute pharyngitis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463</a:t>
            </a:r>
            <a:r>
              <a:rPr lang="en-US" sz="1800" dirty="0"/>
              <a:t> 	Acute tonsillitis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464.00</a:t>
            </a:r>
            <a:r>
              <a:rPr lang="en-US" sz="1800" dirty="0"/>
              <a:t> 	Acute </a:t>
            </a:r>
            <a:r>
              <a:rPr lang="en-US" sz="1800" dirty="0" smtClean="0"/>
              <a:t>laryngitis</a:t>
            </a:r>
            <a:endParaRPr lang="en-US" sz="1800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464.10</a:t>
            </a:r>
            <a:r>
              <a:rPr lang="en-US" sz="1800" dirty="0"/>
              <a:t> 	Acute </a:t>
            </a:r>
            <a:r>
              <a:rPr lang="en-US" sz="1800" dirty="0" smtClean="0"/>
              <a:t>tracheitis</a:t>
            </a:r>
            <a:endParaRPr lang="en-US" sz="1800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464.20</a:t>
            </a:r>
            <a:r>
              <a:rPr lang="en-US" sz="1800" dirty="0"/>
              <a:t> 	Acute laryngotracheitis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465.0</a:t>
            </a:r>
            <a:r>
              <a:rPr lang="en-US" sz="1800" dirty="0"/>
              <a:t> 	Acute </a:t>
            </a:r>
            <a:r>
              <a:rPr lang="en-US" sz="1800" dirty="0" smtClean="0"/>
              <a:t>laryngopharyngitis</a:t>
            </a:r>
            <a:endParaRPr lang="en-US" sz="1800" dirty="0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828800"/>
            <a:ext cx="4343400" cy="42672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1800" dirty="0" smtClean="0">
                <a:solidFill>
                  <a:srgbClr val="FFFF00"/>
                </a:solidFill>
              </a:rPr>
              <a:t>465.8</a:t>
            </a:r>
            <a:r>
              <a:rPr lang="en-US" sz="1800" dirty="0" smtClean="0"/>
              <a:t> 	Acute laryngopharyngitis, 	multiple sites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 smtClean="0">
                <a:solidFill>
                  <a:srgbClr val="FFFF00"/>
                </a:solidFill>
              </a:rPr>
              <a:t>465.9</a:t>
            </a:r>
            <a:r>
              <a:rPr lang="en-US" sz="1800" dirty="0" smtClean="0"/>
              <a:t> </a:t>
            </a:r>
            <a:r>
              <a:rPr lang="en-US" sz="1800" dirty="0"/>
              <a:t>	Acute </a:t>
            </a:r>
            <a:r>
              <a:rPr lang="en-US" sz="1800" dirty="0" smtClean="0"/>
              <a:t>laryngopharyngitis, NOS</a:t>
            </a:r>
            <a:endParaRPr lang="en-US" sz="1800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466.0</a:t>
            </a:r>
            <a:r>
              <a:rPr lang="en-US" sz="1800" dirty="0"/>
              <a:t> 	Acute bronchitis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466.19</a:t>
            </a:r>
            <a:r>
              <a:rPr lang="en-US" sz="1800" dirty="0"/>
              <a:t> 	Acute </a:t>
            </a:r>
            <a:r>
              <a:rPr lang="en-US" sz="1800" dirty="0" smtClean="0"/>
              <a:t>bronchiolitis, NOS</a:t>
            </a:r>
            <a:endParaRPr lang="en-US" sz="1800" dirty="0"/>
          </a:p>
          <a:p>
            <a:pPr>
              <a:lnSpc>
                <a:spcPct val="80000"/>
              </a:lnSpc>
              <a:buNone/>
            </a:pPr>
            <a:r>
              <a:rPr lang="en-US" sz="1800" dirty="0">
                <a:solidFill>
                  <a:srgbClr val="FFFF00"/>
                </a:solidFill>
              </a:rPr>
              <a:t>478.9</a:t>
            </a:r>
            <a:r>
              <a:rPr lang="en-US" sz="1800" dirty="0"/>
              <a:t> 	</a:t>
            </a:r>
            <a:r>
              <a:rPr lang="en-US" sz="1800" dirty="0" smtClean="0"/>
              <a:t>Upper </a:t>
            </a:r>
            <a:r>
              <a:rPr lang="en-US" sz="1800" dirty="0"/>
              <a:t>respiratory </a:t>
            </a:r>
            <a:r>
              <a:rPr lang="en-US" sz="1800" dirty="0" smtClean="0"/>
              <a:t>tract disease, 	NOS</a:t>
            </a:r>
            <a:endParaRPr lang="en-US" sz="1800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480.9</a:t>
            </a:r>
            <a:r>
              <a:rPr lang="en-US" sz="1800" dirty="0"/>
              <a:t> 	Viral pneumonia, </a:t>
            </a:r>
            <a:r>
              <a:rPr lang="en-US" sz="1800" dirty="0" smtClean="0"/>
              <a:t>NOS</a:t>
            </a:r>
            <a:endParaRPr lang="en-US" sz="1800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485</a:t>
            </a:r>
            <a:r>
              <a:rPr lang="en-US" sz="1800" dirty="0"/>
              <a:t> 	Bronchopneumonia, </a:t>
            </a:r>
            <a:r>
              <a:rPr lang="en-US" sz="1800" dirty="0" smtClean="0"/>
              <a:t>NOS</a:t>
            </a:r>
            <a:endParaRPr lang="en-US" sz="1800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486</a:t>
            </a:r>
            <a:r>
              <a:rPr lang="en-US" sz="1800" dirty="0"/>
              <a:t> 	Pneumonia, </a:t>
            </a:r>
            <a:r>
              <a:rPr lang="en-US" sz="1800" dirty="0" smtClean="0"/>
              <a:t>NOS</a:t>
            </a:r>
            <a:endParaRPr lang="en-US" sz="1800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490</a:t>
            </a:r>
            <a:r>
              <a:rPr lang="en-US" sz="1800" dirty="0"/>
              <a:t> 	Bronchitis, </a:t>
            </a:r>
            <a:r>
              <a:rPr lang="en-US" sz="1800" dirty="0" smtClean="0"/>
              <a:t>NOS</a:t>
            </a:r>
            <a:endParaRPr lang="en-US" sz="1800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780.6</a:t>
            </a:r>
            <a:r>
              <a:rPr lang="en-US" sz="1800" dirty="0"/>
              <a:t> 	</a:t>
            </a:r>
            <a:r>
              <a:rPr lang="en-US" sz="1800" dirty="0" smtClean="0"/>
              <a:t>Fever</a:t>
            </a:r>
            <a:endParaRPr lang="en-US" sz="1800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780.60</a:t>
            </a:r>
            <a:r>
              <a:rPr lang="en-US" sz="1800" dirty="0"/>
              <a:t> 	Fever, </a:t>
            </a:r>
            <a:r>
              <a:rPr lang="en-US" sz="1800" dirty="0" smtClean="0"/>
              <a:t>NOS</a:t>
            </a:r>
            <a:endParaRPr lang="en-US" sz="1800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800" dirty="0">
                <a:solidFill>
                  <a:srgbClr val="FFFF00"/>
                </a:solidFill>
              </a:rPr>
              <a:t>786.2</a:t>
            </a:r>
            <a:r>
              <a:rPr lang="en-US" sz="1800" dirty="0"/>
              <a:t> 	Cough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good is IIAS?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Good!</a:t>
            </a:r>
          </a:p>
          <a:p>
            <a:endParaRPr lang="en-US" dirty="0" smtClean="0"/>
          </a:p>
          <a:p>
            <a:r>
              <a:rPr lang="en-US" dirty="0" smtClean="0"/>
              <a:t>Evaluation of IIAS</a:t>
            </a:r>
          </a:p>
          <a:p>
            <a:pPr lvl="1"/>
            <a:r>
              <a:rPr lang="en-US" dirty="0" smtClean="0"/>
              <a:t>Sensitivity=96.4%</a:t>
            </a:r>
          </a:p>
          <a:p>
            <a:pPr lvl="1"/>
            <a:r>
              <a:rPr lang="en-US" dirty="0" smtClean="0"/>
              <a:t>Specificity=97.8%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Participating Facilities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5181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Approximately 60% (300/498) of IHS/Tribal facilities participate</a:t>
            </a:r>
          </a:p>
        </p:txBody>
      </p:sp>
      <p:grpSp>
        <p:nvGrpSpPr>
          <p:cNvPr id="6" name="Group 5" descr="Images of 2 maps of the US and Alaska of participating facilities. Approximately 60% (300/498) of IHS/Tribal faciities participate."/>
          <p:cNvGrpSpPr/>
          <p:nvPr/>
        </p:nvGrpSpPr>
        <p:grpSpPr>
          <a:xfrm>
            <a:off x="360218" y="1828800"/>
            <a:ext cx="8402781" cy="3209717"/>
            <a:chOff x="360218" y="1828800"/>
            <a:chExt cx="8402781" cy="320971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3886" t="39116" r="13333" b="8571"/>
            <a:stretch>
              <a:fillRect/>
            </a:stretch>
          </p:blipFill>
          <p:spPr bwMode="auto">
            <a:xfrm>
              <a:off x="3581399" y="1828800"/>
              <a:ext cx="5181600" cy="3209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3941" t="12190" r="53110" b="60884"/>
            <a:stretch>
              <a:fillRect/>
            </a:stretch>
          </p:blipFill>
          <p:spPr bwMode="auto">
            <a:xfrm>
              <a:off x="360218" y="1828800"/>
              <a:ext cx="3221182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C-tag-blu">
  <a:themeElements>
    <a:clrScheme name="CDC-tag-blu 8">
      <a:dk1>
        <a:srgbClr val="F8F8F8"/>
      </a:dk1>
      <a:lt1>
        <a:srgbClr val="FFFFFF"/>
      </a:lt1>
      <a:dk2>
        <a:srgbClr val="FFFF00"/>
      </a:dk2>
      <a:lt2>
        <a:srgbClr val="808080"/>
      </a:lt2>
      <a:accent1>
        <a:srgbClr val="FFFF00"/>
      </a:accent1>
      <a:accent2>
        <a:srgbClr val="CC3300"/>
      </a:accent2>
      <a:accent3>
        <a:srgbClr val="FFFFFF"/>
      </a:accent3>
      <a:accent4>
        <a:srgbClr val="D4D4D4"/>
      </a:accent4>
      <a:accent5>
        <a:srgbClr val="FFFFAA"/>
      </a:accent5>
      <a:accent6>
        <a:srgbClr val="B92D00"/>
      </a:accent6>
      <a:hlink>
        <a:srgbClr val="0033CC"/>
      </a:hlink>
      <a:folHlink>
        <a:srgbClr val="006600"/>
      </a:folHlink>
    </a:clrScheme>
    <a:fontScheme name="CDC-tag-bl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C-tag-blu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C-tag-blu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C-tag-blu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C-tag-blu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C-tag-blu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C-tag-blu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C-tag-blu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C-tag-blu 8">
        <a:dk1>
          <a:srgbClr val="F8F8F8"/>
        </a:dk1>
        <a:lt1>
          <a:srgbClr val="FFFFFF"/>
        </a:lt1>
        <a:dk2>
          <a:srgbClr val="FFFF00"/>
        </a:dk2>
        <a:lt2>
          <a:srgbClr val="808080"/>
        </a:lt2>
        <a:accent1>
          <a:srgbClr val="FFFF00"/>
        </a:accent1>
        <a:accent2>
          <a:srgbClr val="CC3300"/>
        </a:accent2>
        <a:accent3>
          <a:srgbClr val="FFFFFF"/>
        </a:accent3>
        <a:accent4>
          <a:srgbClr val="D4D4D4"/>
        </a:accent4>
        <a:accent5>
          <a:srgbClr val="FFFFAA"/>
        </a:accent5>
        <a:accent6>
          <a:srgbClr val="B92D00"/>
        </a:accent6>
        <a:hlink>
          <a:srgbClr val="0033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DDDDDD"/>
    </a:dk1>
    <a:lt1>
      <a:srgbClr val="FFFFFF"/>
    </a:lt1>
    <a:dk2>
      <a:srgbClr val="FFFF99"/>
    </a:dk2>
    <a:lt2>
      <a:srgbClr val="808080"/>
    </a:lt2>
    <a:accent1>
      <a:srgbClr val="339966"/>
    </a:accent1>
    <a:accent2>
      <a:srgbClr val="006600"/>
    </a:accent2>
    <a:accent3>
      <a:srgbClr val="FFFFFF"/>
    </a:accent3>
    <a:accent4>
      <a:srgbClr val="BDBDBD"/>
    </a:accent4>
    <a:accent5>
      <a:srgbClr val="ADCAB8"/>
    </a:accent5>
    <a:accent6>
      <a:srgbClr val="005C00"/>
    </a:accent6>
    <a:hlink>
      <a:srgbClr val="3366CC"/>
    </a:hlink>
    <a:folHlink>
      <a:srgbClr val="CC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CDC-tag-blu</Template>
  <TotalTime>10690</TotalTime>
  <Words>507</Words>
  <Application>Microsoft Office PowerPoint</Application>
  <PresentationFormat>On-screen Show (4:3)</PresentationFormat>
  <Paragraphs>120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CDC-tag-blu</vt:lpstr>
      <vt:lpstr>Influenza-like Illness (ILI) Surveillance</vt:lpstr>
      <vt:lpstr>Influenza Surveillance in the US</vt:lpstr>
      <vt:lpstr>Indian Health Service Influenza Awareness System (IIAS) </vt:lpstr>
      <vt:lpstr>Operation of IIAS</vt:lpstr>
      <vt:lpstr>Flow of Surveillance Information</vt:lpstr>
      <vt:lpstr>IIAS ILI Case Definition</vt:lpstr>
      <vt:lpstr>ILI-Related ICD-9 Code Set</vt:lpstr>
      <vt:lpstr>How good is IIAS?</vt:lpstr>
      <vt:lpstr>Participating Facilities</vt:lpstr>
      <vt:lpstr>Percentage of Visits for Influenza</vt:lpstr>
      <vt:lpstr>New ILI percentage of visits for Influenza</vt:lpstr>
      <vt:lpstr>IHS Influenza Awareness System (IIAS)</vt:lpstr>
      <vt:lpstr>Example of Data Shared with Local Site</vt:lpstr>
    </vt:vector>
  </TitlesOfParts>
  <Company>IHS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Influenza-like Illness (ILI) Surveillance</dc:title>
  <dc:subject>IHS  Influenza-like Illness (ILI) Surveillance</dc:subject>
  <dc:creator>Jim Cheek</dc:creator>
  <cp:keywords>ILI, Influenza-like Illness IHS</cp:keywords>
  <cp:lastModifiedBy>emb</cp:lastModifiedBy>
  <cp:revision>629</cp:revision>
  <cp:lastPrinted>2011-03-22T01:50:14Z</cp:lastPrinted>
  <dcterms:created xsi:type="dcterms:W3CDTF">2011-09-14T15:29:18Z</dcterms:created>
  <dcterms:modified xsi:type="dcterms:W3CDTF">2011-09-14T20:48:40Z</dcterms:modified>
</cp:coreProperties>
</file>