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506" r:id="rId5"/>
    <p:sldId id="606" r:id="rId6"/>
    <p:sldId id="607" r:id="rId7"/>
    <p:sldId id="608" r:id="rId8"/>
    <p:sldId id="615" r:id="rId9"/>
    <p:sldId id="609" r:id="rId10"/>
    <p:sldId id="610" r:id="rId11"/>
    <p:sldId id="611" r:id="rId12"/>
    <p:sldId id="612" r:id="rId13"/>
    <p:sldId id="613" r:id="rId14"/>
    <p:sldId id="614" r:id="rId15"/>
    <p:sldId id="618" r:id="rId16"/>
    <p:sldId id="619" r:id="rId17"/>
    <p:sldId id="616" r:id="rId1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sleyAWoodburn" initials="L" lastIdx="2" clrIdx="0"/>
  <p:cmAuthor id="1" name="Milasy" initials="M" lastIdx="1" clrIdx="1"/>
  <p:cmAuthor id="2" name="MilasyNMugnolo" initials="M" lastIdx="25" clrIdx="2"/>
  <p:cmAuthor id="3" name="mdalal" initials="MD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909"/>
    <a:srgbClr val="D4650A"/>
    <a:srgbClr val="FF2F2F"/>
    <a:srgbClr val="FFDE75"/>
    <a:srgbClr val="FFFF99"/>
    <a:srgbClr val="4B6BC7"/>
    <a:srgbClr val="AC9AC2"/>
    <a:srgbClr val="FF6969"/>
    <a:srgbClr val="FF9933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88380" autoAdjust="0"/>
  </p:normalViewPr>
  <p:slideViewPr>
    <p:cSldViewPr>
      <p:cViewPr varScale="1">
        <p:scale>
          <a:sx n="69" d="100"/>
          <a:sy n="69" d="100"/>
        </p:scale>
        <p:origin x="-5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54" d="100"/>
          <a:sy n="154" d="100"/>
        </p:scale>
        <p:origin x="882" y="279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1916-CAB6-4BEB-B44E-D33A1EA5EF37}" type="datetimeFigureOut">
              <a:rPr lang="en-US" smtClean="0"/>
              <a:pPr/>
              <a:t>7/16/2012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B52EC-C589-4828-B48A-CBAE249639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9855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56B451-B2F3-4A01-A14D-23C777465F4E}" type="datetimeFigureOut">
              <a:rPr lang="en-US" smtClean="0"/>
              <a:pPr/>
              <a:t>7/16/2012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04FE84-C420-40E7-8E1E-7FA0C3BA55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757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FE84-C420-40E7-8E1E-7FA0C3BA55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443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FE84-C420-40E7-8E1E-7FA0C3BA557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FE84-C420-40E7-8E1E-7FA0C3BA557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FE84-C420-40E7-8E1E-7FA0C3BA557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FE84-C420-40E7-8E1E-7FA0C3BA557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FE84-C420-40E7-8E1E-7FA0C3BA557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FE84-C420-40E7-8E1E-7FA0C3BA557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FE84-C420-40E7-8E1E-7FA0C3BA557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FE84-C420-40E7-8E1E-7FA0C3BA557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FE84-C420-40E7-8E1E-7FA0C3BA557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FE84-C420-40E7-8E1E-7FA0C3BA557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FE84-C420-40E7-8E1E-7FA0C3BA557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FE84-C420-40E7-8E1E-7FA0C3BA557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4FE84-C420-40E7-8E1E-7FA0C3BA557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SA_EA title bkgr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9144000" cy="914400"/>
          </a:xfrm>
        </p:spPr>
        <p:txBody>
          <a:bodyPr/>
          <a:lstStyle>
            <a:lvl1pPr algn="ctr"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362200"/>
            <a:ext cx="9144000" cy="635000"/>
          </a:xfrm>
        </p:spPr>
        <p:txBody>
          <a:bodyPr/>
          <a:lstStyle>
            <a:lvl1pPr marL="0" indent="0" algn="ctr">
              <a:buFontTx/>
              <a:buNone/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10" name="Picture 9" descr="GS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81058" y="6064709"/>
            <a:ext cx="709542" cy="71709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099621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907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1985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48220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940675" y="6248400"/>
            <a:ext cx="898525" cy="44362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/>
            </a:lvl1pPr>
          </a:lstStyle>
          <a:p>
            <a:fld id="{4999AE05-1C19-4C08-BEED-06AC42CE93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55247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7873906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219200"/>
            <a:ext cx="36957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027650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29201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47495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8377610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2701098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2217071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SA_EA text bkgrn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328269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" name="Picture 9" descr="GSA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" y="6019800"/>
            <a:ext cx="633342" cy="64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467F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itchFamily="2" charset="2"/>
        <a:buChar char="Ø"/>
        <a:defRPr sz="2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914400"/>
          </a:xfrm>
        </p:spPr>
        <p:txBody>
          <a:bodyPr/>
          <a:lstStyle/>
          <a:p>
            <a:r>
              <a:rPr lang="en-US" dirty="0" smtClean="0"/>
              <a:t>General Services Administration</a:t>
            </a:r>
            <a:br>
              <a:rPr lang="en-US" dirty="0" smtClean="0"/>
            </a:br>
            <a:r>
              <a:rPr lang="en-US" sz="3600" dirty="0" smtClean="0"/>
              <a:t>Shared Cloud Platform model</a:t>
            </a:r>
            <a:br>
              <a:rPr lang="en-US" sz="36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Informational Brief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i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9144000" cy="1295400"/>
          </a:xfrm>
        </p:spPr>
        <p:txBody>
          <a:bodyPr/>
          <a:lstStyle/>
          <a:p>
            <a:pPr algn="r"/>
            <a:r>
              <a:rPr lang="en-US" dirty="0" smtClean="0"/>
              <a:t>June 2012 </a:t>
            </a:r>
          </a:p>
          <a:p>
            <a:pPr algn="r"/>
            <a:r>
              <a:rPr lang="en-US" dirty="0" smtClean="0"/>
              <a:t>Sonny Hashmi – GSA Deputy CIO</a:t>
            </a:r>
          </a:p>
        </p:txBody>
      </p:sp>
    </p:spTree>
    <p:extLst>
      <p:ext uri="{BB962C8B-B14F-4D97-AF65-F5344CB8AC3E}">
        <p14:creationId xmlns="" xmlns:p14="http://schemas.microsoft.com/office/powerpoint/2010/main" val="31373697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Shared Cloud Platform</a:t>
            </a:r>
            <a:br>
              <a:rPr lang="en-US" sz="3200" dirty="0" smtClean="0"/>
            </a:br>
            <a:r>
              <a:rPr lang="en-US" sz="2400" dirty="0" smtClean="0"/>
              <a:t>App </a:t>
            </a:r>
            <a:r>
              <a:rPr lang="en-US" sz="2400" dirty="0" err="1" smtClean="0"/>
              <a:t>Dev</a:t>
            </a:r>
            <a:r>
              <a:rPr lang="en-US" sz="2400" dirty="0" smtClean="0"/>
              <a:t> Process Consistency – Agile Methodology</a:t>
            </a:r>
            <a:endParaRPr lang="en-US" sz="3200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111250" y="5437885"/>
            <a:ext cx="2119312" cy="366712"/>
          </a:xfrm>
          <a:prstGeom prst="homePlate">
            <a:avLst>
              <a:gd name="adj" fmla="val 144481"/>
            </a:avLst>
          </a:prstGeom>
          <a:solidFill>
            <a:srgbClr val="FF7C80"/>
          </a:solidFill>
          <a:ln w="9360">
            <a:solidFill>
              <a:srgbClr val="FF7C8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1">
                <a:solidFill>
                  <a:srgbClr val="002060"/>
                </a:solidFill>
              </a:rPr>
              <a:t>Phase 5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1">
                <a:solidFill>
                  <a:srgbClr val="002060"/>
                </a:solidFill>
              </a:rPr>
              <a:t>Implementation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098550" y="4615560"/>
            <a:ext cx="1471612" cy="366712"/>
          </a:xfrm>
          <a:prstGeom prst="homePlate">
            <a:avLst>
              <a:gd name="adj" fmla="val 100325"/>
            </a:avLst>
          </a:prstGeom>
          <a:solidFill>
            <a:srgbClr val="FFCC66"/>
          </a:solidFill>
          <a:ln w="9360">
            <a:solidFill>
              <a:srgbClr val="FFCC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1">
                <a:solidFill>
                  <a:srgbClr val="002060"/>
                </a:solidFill>
              </a:rPr>
              <a:t>Phase 4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1">
                <a:solidFill>
                  <a:srgbClr val="002060"/>
                </a:solidFill>
              </a:rPr>
              <a:t>Integration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1">
                <a:solidFill>
                  <a:srgbClr val="002060"/>
                </a:solidFill>
              </a:rPr>
              <a:t>And Testing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082675" y="3837685"/>
            <a:ext cx="1471612" cy="366712"/>
          </a:xfrm>
          <a:prstGeom prst="homePlate">
            <a:avLst>
              <a:gd name="adj" fmla="val 100325"/>
            </a:avLst>
          </a:prstGeom>
          <a:solidFill>
            <a:srgbClr val="FFFF66"/>
          </a:solidFill>
          <a:ln w="9360">
            <a:solidFill>
              <a:srgbClr val="D9D9D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1">
                <a:solidFill>
                  <a:srgbClr val="002060"/>
                </a:solidFill>
              </a:rPr>
              <a:t>Phase 3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1">
                <a:solidFill>
                  <a:srgbClr val="002060"/>
                </a:solidFill>
              </a:rPr>
              <a:t>Development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082675" y="3070922"/>
            <a:ext cx="2116137" cy="366713"/>
          </a:xfrm>
          <a:prstGeom prst="homePlate">
            <a:avLst>
              <a:gd name="adj" fmla="val 144264"/>
            </a:avLst>
          </a:prstGeom>
          <a:solidFill>
            <a:srgbClr val="8585E0"/>
          </a:solidFill>
          <a:ln w="9360">
            <a:solidFill>
              <a:srgbClr val="8585E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1">
                <a:solidFill>
                  <a:srgbClr val="002060"/>
                </a:solidFill>
              </a:rPr>
              <a:t>Phase 2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1">
                <a:solidFill>
                  <a:srgbClr val="002060"/>
                </a:solidFill>
              </a:rPr>
              <a:t>Requirements Analysis 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1">
                <a:solidFill>
                  <a:srgbClr val="002060"/>
                </a:solidFill>
              </a:rPr>
              <a:t>and Design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082675" y="2237485"/>
            <a:ext cx="1541462" cy="366712"/>
          </a:xfrm>
          <a:prstGeom prst="homePlate">
            <a:avLst>
              <a:gd name="adj" fmla="val 105087"/>
            </a:avLst>
          </a:prstGeom>
          <a:solidFill>
            <a:srgbClr val="60C99C"/>
          </a:solidFill>
          <a:ln w="9360">
            <a:solidFill>
              <a:srgbClr val="F2F2F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1">
                <a:solidFill>
                  <a:srgbClr val="002060"/>
                </a:solidFill>
              </a:rPr>
              <a:t>Phase 1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1">
                <a:solidFill>
                  <a:srgbClr val="002060"/>
                </a:solidFill>
              </a:rPr>
              <a:t>Concept development 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800" b="1">
                <a:solidFill>
                  <a:srgbClr val="002060"/>
                </a:solidFill>
              </a:rPr>
              <a:t>and Planning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590800" y="5804597"/>
            <a:ext cx="822325" cy="434975"/>
          </a:xfrm>
          <a:prstGeom prst="homePlate">
            <a:avLst>
              <a:gd name="adj" fmla="val 47263"/>
            </a:avLst>
          </a:prstGeom>
          <a:solidFill>
            <a:srgbClr val="FFCCCC"/>
          </a:solidFill>
          <a:ln w="9360">
            <a:solidFill>
              <a:srgbClr val="F2F2F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Closure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917700" y="5804597"/>
            <a:ext cx="877887" cy="434975"/>
          </a:xfrm>
          <a:prstGeom prst="homePlate">
            <a:avLst>
              <a:gd name="adj" fmla="val 50456"/>
            </a:avLst>
          </a:prstGeom>
          <a:solidFill>
            <a:srgbClr val="FFCCCC"/>
          </a:solidFill>
          <a:ln w="9360">
            <a:solidFill>
              <a:srgbClr val="F2F2F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Release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082675" y="5804597"/>
            <a:ext cx="1014412" cy="434975"/>
          </a:xfrm>
          <a:prstGeom prst="homePlate">
            <a:avLst>
              <a:gd name="adj" fmla="val 58303"/>
            </a:avLst>
          </a:prstGeom>
          <a:solidFill>
            <a:srgbClr val="FFCCCC"/>
          </a:solidFill>
          <a:ln w="9360">
            <a:solidFill>
              <a:srgbClr val="F2F2F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 dirty="0">
                <a:solidFill>
                  <a:srgbClr val="002060"/>
                </a:solidFill>
              </a:rPr>
              <a:t>Go-Live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 dirty="0">
                <a:solidFill>
                  <a:srgbClr val="002060"/>
                </a:solidFill>
              </a:rPr>
              <a:t>Gate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 dirty="0">
                <a:solidFill>
                  <a:srgbClr val="002060"/>
                </a:solidFill>
              </a:rPr>
              <a:t>Review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114425" y="4982272"/>
            <a:ext cx="1319212" cy="254000"/>
          </a:xfrm>
          <a:prstGeom prst="homePlate">
            <a:avLst>
              <a:gd name="adj" fmla="val 129844"/>
            </a:avLst>
          </a:prstGeom>
          <a:solidFill>
            <a:srgbClr val="FFE7B7"/>
          </a:solidFill>
          <a:ln w="9360">
            <a:solidFill>
              <a:srgbClr val="F2F2F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QA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1082675" y="5220397"/>
            <a:ext cx="1350962" cy="217488"/>
          </a:xfrm>
          <a:prstGeom prst="homePlate">
            <a:avLst>
              <a:gd name="adj" fmla="val 155292"/>
            </a:avLst>
          </a:prstGeom>
          <a:solidFill>
            <a:srgbClr val="FFE7B7"/>
          </a:solidFill>
          <a:ln w="9360">
            <a:solidFill>
              <a:srgbClr val="F2F2F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UAT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1700212" y="4204397"/>
            <a:ext cx="822325" cy="434975"/>
          </a:xfrm>
          <a:prstGeom prst="homePlate">
            <a:avLst>
              <a:gd name="adj" fmla="val 47263"/>
            </a:avLst>
          </a:prstGeom>
          <a:solidFill>
            <a:srgbClr val="FFFF99"/>
          </a:solidFill>
          <a:ln w="9360">
            <a:solidFill>
              <a:srgbClr val="F2F2F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Develop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Code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1082675" y="4204397"/>
            <a:ext cx="822325" cy="434975"/>
          </a:xfrm>
          <a:prstGeom prst="homePlate">
            <a:avLst>
              <a:gd name="adj" fmla="val 47263"/>
            </a:avLst>
          </a:prstGeom>
          <a:solidFill>
            <a:srgbClr val="FFFF99"/>
          </a:solidFill>
          <a:ln w="9360">
            <a:solidFill>
              <a:srgbClr val="F2F2F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Develop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Plan</a:t>
            </a: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>
            <a:off x="2225675" y="3437635"/>
            <a:ext cx="960437" cy="434975"/>
          </a:xfrm>
          <a:prstGeom prst="homePlate">
            <a:avLst>
              <a:gd name="adj" fmla="val 55201"/>
            </a:avLst>
          </a:prstGeom>
          <a:solidFill>
            <a:srgbClr val="D2D2F4"/>
          </a:solidFill>
          <a:ln w="9360">
            <a:solidFill>
              <a:srgbClr val="F2F2F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COE</a:t>
            </a:r>
          </a:p>
        </p:txBody>
      </p:sp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1700212" y="3437635"/>
            <a:ext cx="822325" cy="434975"/>
          </a:xfrm>
          <a:prstGeom prst="homePlate">
            <a:avLst>
              <a:gd name="adj" fmla="val 47263"/>
            </a:avLst>
          </a:prstGeom>
          <a:solidFill>
            <a:srgbClr val="D2D2F4"/>
          </a:solidFill>
          <a:ln w="9360">
            <a:solidFill>
              <a:srgbClr val="F2F2F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Technical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Design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Review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1082675" y="3437635"/>
            <a:ext cx="822325" cy="434975"/>
          </a:xfrm>
          <a:prstGeom prst="homePlate">
            <a:avLst>
              <a:gd name="adj" fmla="val 47263"/>
            </a:avLst>
          </a:prstGeom>
          <a:solidFill>
            <a:srgbClr val="D2D2F4"/>
          </a:solidFill>
          <a:ln w="9360">
            <a:solidFill>
              <a:srgbClr val="F2F2F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LOE/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Detailed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Design</a:t>
            </a: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1768475" y="2604197"/>
            <a:ext cx="822325" cy="434975"/>
          </a:xfrm>
          <a:prstGeom prst="homePlate">
            <a:avLst>
              <a:gd name="adj" fmla="val 47263"/>
            </a:avLst>
          </a:prstGeom>
          <a:solidFill>
            <a:srgbClr val="99FFCC"/>
          </a:solidFill>
          <a:ln w="9360">
            <a:solidFill>
              <a:srgbClr val="F2F2F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Concept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Dev</a:t>
            </a:r>
          </a:p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Review</a:t>
            </a:r>
          </a:p>
        </p:txBody>
      </p:sp>
      <p:sp>
        <p:nvSpPr>
          <p:cNvPr id="20" name="AutoShape 18"/>
          <p:cNvSpPr>
            <a:spLocks noChangeArrowheads="1"/>
          </p:cNvSpPr>
          <p:nvPr/>
        </p:nvSpPr>
        <p:spPr bwMode="auto">
          <a:xfrm>
            <a:off x="1082675" y="2604197"/>
            <a:ext cx="890587" cy="434975"/>
          </a:xfrm>
          <a:prstGeom prst="homePlate">
            <a:avLst>
              <a:gd name="adj" fmla="val 51186"/>
            </a:avLst>
          </a:prstGeom>
          <a:solidFill>
            <a:srgbClr val="99FFCC"/>
          </a:solidFill>
          <a:ln w="9360">
            <a:solidFill>
              <a:srgbClr val="F2F2F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45720" rIns="4572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700" b="1">
                <a:solidFill>
                  <a:srgbClr val="002060"/>
                </a:solidFill>
              </a:rPr>
              <a:t>Discovery</a:t>
            </a:r>
          </a:p>
        </p:txBody>
      </p:sp>
      <p:graphicFrame>
        <p:nvGraphicFramePr>
          <p:cNvPr id="21" name="Group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71507913"/>
              </p:ext>
            </p:extLst>
          </p:nvPr>
        </p:nvGraphicFramePr>
        <p:xfrm>
          <a:off x="3606800" y="2137472"/>
          <a:ext cx="5076825" cy="4187128"/>
        </p:xfrm>
        <a:graphic>
          <a:graphicData uri="http://schemas.openxmlformats.org/drawingml/2006/table">
            <a:tbl>
              <a:tblPr/>
              <a:tblGrid>
                <a:gridCol w="5076825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 Unicode MS" charset="0"/>
                        </a:rPr>
                        <a:t>1. Create and Approve application package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 Unicode MS" charset="0"/>
                        </a:rPr>
                        <a:t>2. Assign Platform and Overall Priority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Arial Unicode MS" charset="0"/>
                        </a:rPr>
                        <a:t>3. Approve for Detailed Review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1. Finalize Detailed Requirements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2. Establish LOE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3. Technical Review Board Approval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4. Sprint Assignment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1. Development Kickoff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2. Start of 8 week Sprint Cycle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3. Iterative Development with Customer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3. Outcome is Production Ready code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4. Test Cases Ready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1. Conduct QA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2. Perform UAT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3. Defect's Fixed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4. Documentation (technical, program and security) Finalized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1. Go-Live Review with Technical Review Board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2. Deployment Steps Taken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3. Training Released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ＭＳ Ｐゴシック" charset="0"/>
                          <a:cs typeface="Verdana" charset="0"/>
                        </a:rPr>
                        <a:t>4. Security Audit Performed</a:t>
                      </a:r>
                    </a:p>
                  </a:txBody>
                  <a:tcPr marL="90000" marR="90000" marT="46800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990600" y="1786635"/>
            <a:ext cx="247491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u="sng">
                <a:solidFill>
                  <a:srgbClr val="000000"/>
                </a:solidFill>
                <a:latin typeface="Verdana" charset="0"/>
                <a:cs typeface="Verdana" charset="0"/>
              </a:rPr>
              <a:t>Phases and Sub-Phases</a:t>
            </a: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3549650" y="1786635"/>
            <a:ext cx="2474912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u="sng">
                <a:solidFill>
                  <a:srgbClr val="000000"/>
                </a:solidFill>
                <a:latin typeface="Verdana" charset="0"/>
                <a:cs typeface="Verdana" charset="0"/>
              </a:rPr>
              <a:t>Key Activities</a:t>
            </a:r>
          </a:p>
        </p:txBody>
      </p:sp>
    </p:spTree>
    <p:extLst>
      <p:ext uri="{BB962C8B-B14F-4D97-AF65-F5344CB8AC3E}">
        <p14:creationId xmlns="" xmlns:p14="http://schemas.microsoft.com/office/powerpoint/2010/main" val="10064291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Shared Cloud Platform</a:t>
            </a:r>
            <a:br>
              <a:rPr lang="en-US" sz="3200" dirty="0" smtClean="0"/>
            </a:br>
            <a:r>
              <a:rPr lang="en-US" sz="2400" dirty="0" smtClean="0"/>
              <a:t>App </a:t>
            </a:r>
            <a:r>
              <a:rPr lang="en-US" sz="2400" dirty="0" err="1" smtClean="0"/>
              <a:t>Dev</a:t>
            </a:r>
            <a:r>
              <a:rPr lang="en-US" sz="2400" dirty="0" smtClean="0"/>
              <a:t> Process Consistency – Agile Methodology</a:t>
            </a:r>
            <a:endParaRPr lang="en-US" sz="3200" dirty="0"/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2476" y="1295400"/>
            <a:ext cx="7614324" cy="53102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43202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Where we are today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lvl="0">
              <a:buClr>
                <a:srgbClr val="000000"/>
              </a:buClr>
              <a:buSzPct val="36666"/>
              <a:buNone/>
            </a:pPr>
            <a:r>
              <a:rPr lang="en" u="sng" dirty="0"/>
              <a:t>force.com Applications Statistics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26 Production Apps Built in less than 6 months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Another 44 Applications in pipeline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Average 6-8 weeks development cycle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Functioning Technical Governance and De-duplication.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dirty="0" smtClean="0"/>
              <a:t>Cross-BU</a:t>
            </a:r>
            <a:r>
              <a:rPr lang="en" dirty="0" smtClean="0"/>
              <a:t> </a:t>
            </a:r>
            <a:r>
              <a:rPr lang="en" dirty="0"/>
              <a:t>partnership to reduce costs and reuse resources - Shared services O&amp;M </a:t>
            </a:r>
            <a:r>
              <a:rPr lang="en" dirty="0" smtClean="0"/>
              <a:t>model</a:t>
            </a:r>
            <a:endParaRPr lang="en" dirty="0"/>
          </a:p>
          <a:p>
            <a:pPr marL="457200" lvl="1" indent="0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None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9990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Case Study – </a:t>
            </a:r>
            <a:br>
              <a:rPr lang="en-US" sz="3200" dirty="0" smtClean="0"/>
            </a:br>
            <a:r>
              <a:rPr lang="en-US" sz="2800" dirty="0" smtClean="0"/>
              <a:t>Engine behind </a:t>
            </a:r>
            <a:r>
              <a:rPr lang="en-US" sz="2800" dirty="0" err="1" smtClean="0"/>
              <a:t>FedRAMP</a:t>
            </a:r>
            <a:r>
              <a:rPr lang="en-US" sz="2800" dirty="0" smtClean="0"/>
              <a:t> assessments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lvl="0">
              <a:buClr>
                <a:srgbClr val="000000"/>
              </a:buClr>
              <a:buSzPct val="36666"/>
              <a:buNone/>
            </a:pPr>
            <a:r>
              <a:rPr lang="en" u="sng" dirty="0"/>
              <a:t>FedRAMP Assessment App Case Study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Sponsor: OCSIT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Scope: Inter-Agency App with </a:t>
            </a:r>
            <a:r>
              <a:rPr lang="en" dirty="0" smtClean="0"/>
              <a:t>sensitive data</a:t>
            </a:r>
            <a:r>
              <a:rPr lang="en-US" dirty="0" smtClean="0"/>
              <a:t> (moderate), strong authentication.</a:t>
            </a:r>
            <a:endParaRPr lang="en" dirty="0"/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Highly Visible initiative for GSA with tight deadline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Estimated Traditional Cost: $</a:t>
            </a:r>
            <a:r>
              <a:rPr lang="en" dirty="0" smtClean="0"/>
              <a:t>400</a:t>
            </a:r>
            <a:r>
              <a:rPr lang="en-US" dirty="0" smtClean="0"/>
              <a:t>K</a:t>
            </a:r>
            <a:r>
              <a:rPr lang="en" dirty="0" smtClean="0"/>
              <a:t>-</a:t>
            </a:r>
            <a:r>
              <a:rPr lang="en" dirty="0"/>
              <a:t>$600K, 6 months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Delivered in 8 weeks, &lt;$100K</a:t>
            </a:r>
          </a:p>
          <a:p>
            <a:pPr marL="457200" lvl="1" indent="0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None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3953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Lessons Learned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Leveraging a shared platform requires establishing technology governance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Rights and responsibilities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Business Prioritization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Funding and Service Charge-back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Data Governance, sharing and interfacing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Shared cloud platform models can shared significant costs and improve business performance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Over $9M in cost avoidance through building 26 apps so far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Average Time-to-value is 6-8 weeks vs. 6 months previously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Center of Excellence should have strict guiding principles, tech. governing authority and cross-org representation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4D4D4D"/>
              </a:buClr>
              <a:buFont typeface="Wingdings" charset="0"/>
              <a:buChar char=""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67646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TOPICS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r>
              <a:rPr lang="en-US" sz="2400" dirty="0" smtClean="0"/>
              <a:t>Business Challenge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GSA’s Cloud Based Approach</a:t>
            </a:r>
          </a:p>
          <a:p>
            <a:endParaRPr lang="en-US" sz="2400" dirty="0"/>
          </a:p>
          <a:p>
            <a:r>
              <a:rPr lang="en-US" sz="2400" dirty="0" err="1" smtClean="0"/>
              <a:t>Force.com</a:t>
            </a:r>
            <a:r>
              <a:rPr lang="en-US" sz="2400" dirty="0" smtClean="0"/>
              <a:t> Enterprise Platform</a:t>
            </a:r>
          </a:p>
          <a:p>
            <a:pPr lvl="1"/>
            <a:r>
              <a:rPr lang="en-US" sz="2200" dirty="0" smtClean="0"/>
              <a:t>Risks of weak shared services model</a:t>
            </a:r>
          </a:p>
          <a:p>
            <a:pPr lvl="1"/>
            <a:r>
              <a:rPr lang="en-US" sz="2200" dirty="0" smtClean="0"/>
              <a:t>Best Practice – GSA Cloud Center of Excellence</a:t>
            </a:r>
          </a:p>
          <a:p>
            <a:pPr lvl="1"/>
            <a:r>
              <a:rPr lang="en-US" sz="2200" dirty="0" smtClean="0"/>
              <a:t>Cloud App Governance</a:t>
            </a:r>
          </a:p>
          <a:p>
            <a:pPr lvl="1"/>
            <a:r>
              <a:rPr lang="en-US" sz="2200" dirty="0" smtClean="0"/>
              <a:t>App </a:t>
            </a:r>
            <a:r>
              <a:rPr lang="en-US" sz="2200" dirty="0" err="1" smtClean="0"/>
              <a:t>Dev</a:t>
            </a:r>
            <a:r>
              <a:rPr lang="en-US" sz="2200" dirty="0" smtClean="0"/>
              <a:t> Process</a:t>
            </a:r>
          </a:p>
          <a:p>
            <a:pPr lvl="1"/>
            <a:endParaRPr lang="en-US" sz="2200" dirty="0"/>
          </a:p>
          <a:p>
            <a:r>
              <a:rPr lang="en-US" sz="2400" dirty="0" smtClean="0"/>
              <a:t>Lessons learned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066800" y="4267200"/>
            <a:ext cx="7467600" cy="1828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Business Challenge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r>
              <a:rPr lang="en-US" sz="2400" dirty="0" smtClean="0"/>
              <a:t>Traditionally de-centralized IT environment</a:t>
            </a:r>
          </a:p>
          <a:p>
            <a:r>
              <a:rPr lang="en-US" sz="2400" dirty="0" smtClean="0"/>
              <a:t>Proliferation of tools, applications and technology</a:t>
            </a:r>
          </a:p>
          <a:p>
            <a:r>
              <a:rPr lang="en-US" sz="2400" dirty="0" smtClean="0"/>
              <a:t>Complexity</a:t>
            </a:r>
          </a:p>
          <a:p>
            <a:r>
              <a:rPr lang="en-US" sz="2400" dirty="0" smtClean="0"/>
              <a:t>Lack of governance/control</a:t>
            </a:r>
          </a:p>
          <a:p>
            <a:r>
              <a:rPr lang="en-US" sz="2400" dirty="0" smtClean="0"/>
              <a:t>Cost</a:t>
            </a:r>
          </a:p>
          <a:p>
            <a:endParaRPr lang="en-US" sz="2400" dirty="0"/>
          </a:p>
          <a:p>
            <a:pPr lvl="1"/>
            <a:r>
              <a:rPr lang="en-US" sz="2200" b="1" dirty="0" smtClean="0">
                <a:solidFill>
                  <a:schemeClr val="bg1"/>
                </a:solidFill>
              </a:rPr>
              <a:t>2500+ mid-tier Domino applications to serve 12,000 people</a:t>
            </a:r>
          </a:p>
          <a:p>
            <a:pPr lvl="1"/>
            <a:r>
              <a:rPr lang="en-US" sz="2200" b="1" dirty="0" smtClean="0">
                <a:solidFill>
                  <a:schemeClr val="bg1"/>
                </a:solidFill>
              </a:rPr>
              <a:t>1000+ non-platform apps (</a:t>
            </a:r>
            <a:r>
              <a:rPr lang="en-US" sz="2200" b="1" dirty="0" err="1" smtClean="0">
                <a:solidFill>
                  <a:schemeClr val="bg1"/>
                </a:solidFill>
              </a:rPr>
              <a:t>.net</a:t>
            </a:r>
            <a:r>
              <a:rPr lang="en-US" sz="2200" b="1" dirty="0" smtClean="0">
                <a:solidFill>
                  <a:schemeClr val="bg1"/>
                </a:solidFill>
              </a:rPr>
              <a:t>, Java, </a:t>
            </a:r>
            <a:r>
              <a:rPr lang="en-US" sz="2200" b="1" dirty="0" err="1" smtClean="0">
                <a:solidFill>
                  <a:schemeClr val="bg1"/>
                </a:solidFill>
              </a:rPr>
              <a:t>Sharepoint</a:t>
            </a:r>
            <a:r>
              <a:rPr lang="en-US" sz="2200" b="1" dirty="0" smtClean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2200" b="1" dirty="0" smtClean="0">
                <a:solidFill>
                  <a:schemeClr val="bg1"/>
                </a:solidFill>
              </a:rPr>
              <a:t>Hundreds of regional/local servers</a:t>
            </a:r>
          </a:p>
        </p:txBody>
      </p:sp>
    </p:spTree>
    <p:extLst>
      <p:ext uri="{BB962C8B-B14F-4D97-AF65-F5344CB8AC3E}">
        <p14:creationId xmlns="" xmlns:p14="http://schemas.microsoft.com/office/powerpoint/2010/main" val="37225161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GSA’s cloud based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r>
              <a:rPr lang="en-US" sz="2200" dirty="0" smtClean="0">
                <a:solidFill>
                  <a:srgbClr val="000000"/>
                </a:solidFill>
              </a:rPr>
              <a:t>2010 – GSA decision to leverage cloud computing to modernize enterprise IT services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Phase 1: Email, Team Collaboration, Sharing, Storage, Mobility, infrastructure, hosting.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Phase 2: Mid-tier Apps, Social Collaboration, CRM, KM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2011 – Phase 1 largely completed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Public facing websites (</a:t>
            </a:r>
            <a:r>
              <a:rPr lang="en-US" sz="2000" dirty="0" err="1" smtClean="0">
                <a:solidFill>
                  <a:srgbClr val="000000"/>
                </a:solidFill>
              </a:rPr>
              <a:t>data.gov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usa.gov</a:t>
            </a:r>
            <a:r>
              <a:rPr lang="en-US" sz="2000" dirty="0" smtClean="0">
                <a:solidFill>
                  <a:srgbClr val="000000"/>
                </a:solidFill>
              </a:rPr>
              <a:t>) hosted with CSPs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Migrated to Google Apps for Email/Collaboration/Storage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Migrating ITSM and MDM to cloud for mobility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2012 – Phase 2 underway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Implemented </a:t>
            </a:r>
            <a:r>
              <a:rPr lang="en-US" sz="2000" dirty="0" err="1" smtClean="0">
                <a:solidFill>
                  <a:srgbClr val="000000"/>
                </a:solidFill>
              </a:rPr>
              <a:t>Salesforce.com</a:t>
            </a:r>
            <a:r>
              <a:rPr lang="en-US" sz="2000" dirty="0" smtClean="0">
                <a:solidFill>
                  <a:srgbClr val="000000"/>
                </a:solidFill>
              </a:rPr>
              <a:t> as enterprise platform</a:t>
            </a:r>
          </a:p>
        </p:txBody>
      </p:sp>
    </p:spTree>
    <p:extLst>
      <p:ext uri="{BB962C8B-B14F-4D97-AF65-F5344CB8AC3E}">
        <p14:creationId xmlns="" xmlns:p14="http://schemas.microsoft.com/office/powerpoint/2010/main" val="26688588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GSA’s cloud based approach</a:t>
            </a:r>
            <a:endParaRPr lang="en-US" sz="3200" dirty="0"/>
          </a:p>
        </p:txBody>
      </p:sp>
      <p:pic>
        <p:nvPicPr>
          <p:cNvPr id="5" name="Picture 2" descr="C:\Documents and Settings\MohammadSHashmi\My Documents\Downloads\Drive to the Cloud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8050" y="1160399"/>
            <a:ext cx="1763415" cy="1295400"/>
          </a:xfrm>
          <a:prstGeom prst="rect">
            <a:avLst/>
          </a:prstGeom>
          <a:noFill/>
        </p:spPr>
      </p:pic>
      <p:pic>
        <p:nvPicPr>
          <p:cNvPr id="6" name="Picture 5" descr="http://www.franklinmillsco.com/spaw2/uploads/images/GSA-logo_bl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0234" y="1236598"/>
            <a:ext cx="1141095" cy="11430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43250" y="2608199"/>
            <a:ext cx="8382000" cy="1828800"/>
            <a:chOff x="660400" y="2895600"/>
            <a:chExt cx="8382000" cy="18288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36600" y="2895600"/>
              <a:ext cx="83058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6" descr="http://www.ubergizmo.com/wp-content/uploads/2011/01/18_google_app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0400" y="2969973"/>
              <a:ext cx="1739900" cy="1297227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812800" y="4267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Calibri" pitchFamily="34" charset="0"/>
                </a:rPr>
                <a:t>Phase 1</a:t>
              </a:r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736600" y="4724400"/>
              <a:ext cx="83058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413000" y="3048000"/>
              <a:ext cx="6629400" cy="1477328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1:few Document Collaboration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Team/Project Sites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Address Book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Email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Instant Messaging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Video Chat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Mailing Lists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Document Sharing 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Google Voice/VOIP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Smartphone/Tablet Integration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9450" y="4513200"/>
            <a:ext cx="8305800" cy="2031325"/>
            <a:chOff x="736600" y="4800601"/>
            <a:chExt cx="8305800" cy="2031325"/>
          </a:xfrm>
        </p:grpSpPr>
        <p:pic>
          <p:nvPicPr>
            <p:cNvPr id="14" name="Picture 8" descr="http://www.appichar.com.au/data/images/salesforce_logo_201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9000" y="4876800"/>
              <a:ext cx="1261910" cy="9906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812800" y="58674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Calibri" pitchFamily="34" charset="0"/>
                </a:rPr>
                <a:t>Phase 2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13000" y="4800601"/>
              <a:ext cx="6629400" cy="2031325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Workflow/Approvals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GSA-wide sharing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Communities of interest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Collect input from crowd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dirty="0" smtClean="0">
                  <a:latin typeface="Calibri" pitchFamily="34" charset="0"/>
                </a:rPr>
                <a:t>Find Expertise</a:t>
              </a:r>
              <a:endParaRPr lang="en-US" sz="1800" dirty="0" smtClean="0">
                <a:latin typeface="Calibri" pitchFamily="34" charset="0"/>
              </a:endParaRPr>
            </a:p>
            <a:p>
              <a:pPr marL="228600" indent="-228600">
                <a:buFont typeface="Arial" pitchFamily="34" charset="0"/>
                <a:buChar char="•"/>
              </a:pPr>
              <a:endParaRPr lang="en-US" sz="1800" dirty="0">
                <a:latin typeface="Calibri" pitchFamily="34" charset="0"/>
              </a:endParaRPr>
            </a:p>
            <a:p>
              <a:pPr marL="228600" indent="-228600">
                <a:buFont typeface="Arial" pitchFamily="34" charset="0"/>
                <a:buChar char="•"/>
              </a:pPr>
              <a:endParaRPr lang="en-US" sz="1800" dirty="0" smtClean="0">
                <a:latin typeface="Calibri" pitchFamily="34" charset="0"/>
              </a:endParaRP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Crowd-sourcing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Customer Portals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Idea Factory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Knowledge Base</a:t>
              </a:r>
            </a:p>
            <a:p>
              <a:pPr marL="228600" indent="-228600">
                <a:buFont typeface="Arial" pitchFamily="34" charset="0"/>
                <a:buChar char="•"/>
              </a:pPr>
              <a:r>
                <a:rPr lang="en-US" sz="1800" dirty="0" smtClean="0">
                  <a:latin typeface="Calibri" pitchFamily="34" charset="0"/>
                </a:rPr>
                <a:t>Team/org folders</a:t>
              </a:r>
            </a:p>
            <a:p>
              <a:pPr marL="228600" indent="-228600"/>
              <a:endParaRPr lang="en-US" sz="1800" dirty="0">
                <a:latin typeface="Calibri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36600" y="6553200"/>
              <a:ext cx="830580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573609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F</a:t>
            </a:r>
            <a:r>
              <a:rPr lang="en-US" sz="3200" dirty="0" err="1" smtClean="0"/>
              <a:t>orce.com</a:t>
            </a:r>
            <a:r>
              <a:rPr lang="en-US" sz="3200" dirty="0" smtClean="0"/>
              <a:t> enterprise platform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Core Capabilities: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Social Collaboration – Connect the Dots across GSA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Knowledge and Content Management</a:t>
            </a: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Automate core business processes and workflow</a:t>
            </a: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Application platform – Agile platform reduces app TCO by 75%+</a:t>
            </a:r>
          </a:p>
          <a:p>
            <a:pPr lvl="1"/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CRM – Customer portals and capabilities, service management, call centers,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8420102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Shared Cloud Platform</a:t>
            </a:r>
            <a:br>
              <a:rPr lang="en-US" sz="3200" dirty="0" smtClean="0"/>
            </a:br>
            <a:r>
              <a:rPr lang="en-US" sz="2400" dirty="0" smtClean="0"/>
              <a:t>Risks of weak shared services model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1625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Inefficient use of resources</a:t>
            </a:r>
          </a:p>
          <a:p>
            <a:pPr>
              <a:lnSpc>
                <a:spcPct val="110000"/>
              </a:lnSpc>
              <a:spcAft>
                <a:spcPts val="1625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Duplication of tasks</a:t>
            </a:r>
          </a:p>
          <a:p>
            <a:pPr>
              <a:lnSpc>
                <a:spcPct val="110000"/>
              </a:lnSpc>
              <a:spcAft>
                <a:spcPts val="1625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Poor communication and visibility</a:t>
            </a:r>
          </a:p>
          <a:p>
            <a:pPr>
              <a:lnSpc>
                <a:spcPct val="110000"/>
              </a:lnSpc>
              <a:spcAft>
                <a:spcPts val="1625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Inability to maximize ROI and adoption</a:t>
            </a:r>
          </a:p>
          <a:p>
            <a:pPr>
              <a:lnSpc>
                <a:spcPct val="110000"/>
              </a:lnSpc>
              <a:spcAft>
                <a:spcPts val="1625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Lack of insight into all associated costs</a:t>
            </a:r>
          </a:p>
          <a:p>
            <a:pPr>
              <a:lnSpc>
                <a:spcPct val="110000"/>
              </a:lnSpc>
              <a:spcAft>
                <a:spcPts val="1625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Lowers ability to achieve adoption and deployment success</a:t>
            </a:r>
          </a:p>
          <a:p>
            <a:pPr>
              <a:lnSpc>
                <a:spcPct val="110000"/>
              </a:lnSpc>
              <a:spcAft>
                <a:spcPts val="1625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Platform knowledge and specialty skillsets are splintered</a:t>
            </a:r>
          </a:p>
          <a:p>
            <a:pPr>
              <a:lnSpc>
                <a:spcPct val="110000"/>
              </a:lnSpc>
              <a:spcAft>
                <a:spcPts val="1625"/>
              </a:spcAft>
              <a:buClr>
                <a:srgbClr val="4D4D4D"/>
              </a:buClr>
              <a:buFont typeface="Wingdings" charset="0"/>
              <a:buChar char=""/>
            </a:pPr>
            <a:r>
              <a:rPr lang="en-US" sz="2000" dirty="0">
                <a:solidFill>
                  <a:srgbClr val="000000"/>
                </a:solidFill>
                <a:cs typeface="Arial" charset="0"/>
              </a:rPr>
              <a:t>Divides core components of platform across internal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customers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5166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Shared Cloud Platform</a:t>
            </a:r>
            <a:br>
              <a:rPr lang="en-US" sz="3200" dirty="0" smtClean="0"/>
            </a:br>
            <a:r>
              <a:rPr lang="en-US" sz="2400" dirty="0" smtClean="0"/>
              <a:t>Best Practice – GSA cloud center of excellence</a:t>
            </a:r>
            <a:endParaRPr lang="en-US" sz="32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4335463" cy="40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7338" y="2111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endParaRPr lang="en-US" sz="1800" b="1" i="1" dirty="0">
              <a:solidFill>
                <a:srgbClr val="FE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00600" y="1600200"/>
            <a:ext cx="398145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157163" indent="-157163">
              <a:lnSpc>
                <a:spcPct val="120000"/>
              </a:lnSpc>
              <a:spcBef>
                <a:spcPts val="450"/>
              </a:spcBef>
              <a:buClr>
                <a:srgbClr val="4D4D4D"/>
              </a:buClr>
              <a:buFont typeface="Wingdings" charset="0"/>
              <a:buChar char=""/>
              <a:tabLst>
                <a:tab pos="157163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en-US" sz="1800">
                <a:solidFill>
                  <a:srgbClr val="000000"/>
                </a:solidFill>
              </a:rPr>
              <a:t>Drive </a:t>
            </a:r>
            <a:r>
              <a:rPr lang="en-US" sz="1800">
                <a:solidFill>
                  <a:srgbClr val="FF0000"/>
                </a:solidFill>
              </a:rPr>
              <a:t>global</a:t>
            </a:r>
            <a:r>
              <a:rPr lang="en-US" sz="1800">
                <a:solidFill>
                  <a:srgbClr val="000000"/>
                </a:solidFill>
              </a:rPr>
              <a:t> and large organizational projects</a:t>
            </a:r>
          </a:p>
          <a:p>
            <a:pPr marL="157163" indent="-157163">
              <a:lnSpc>
                <a:spcPct val="120000"/>
              </a:lnSpc>
              <a:spcBef>
                <a:spcPts val="450"/>
              </a:spcBef>
              <a:buClr>
                <a:srgbClr val="4D4D4D"/>
              </a:buClr>
              <a:buFont typeface="Wingdings" charset="0"/>
              <a:buChar char=""/>
              <a:tabLst>
                <a:tab pos="157163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en-US" sz="1800">
                <a:solidFill>
                  <a:srgbClr val="000000"/>
                </a:solidFill>
              </a:rPr>
              <a:t>Drive strategic technology adoption through </a:t>
            </a:r>
            <a:r>
              <a:rPr lang="en-US" sz="1800">
                <a:solidFill>
                  <a:srgbClr val="FF0000"/>
                </a:solidFill>
              </a:rPr>
              <a:t>leadership</a:t>
            </a:r>
            <a:r>
              <a:rPr lang="en-US" sz="1800">
                <a:solidFill>
                  <a:srgbClr val="000000"/>
                </a:solidFill>
              </a:rPr>
              <a:t> and </a:t>
            </a:r>
            <a:r>
              <a:rPr lang="en-US" sz="1800">
                <a:solidFill>
                  <a:srgbClr val="FF0000"/>
                </a:solidFill>
              </a:rPr>
              <a:t>execution.</a:t>
            </a:r>
          </a:p>
          <a:p>
            <a:pPr marL="157163" indent="-157163">
              <a:lnSpc>
                <a:spcPct val="120000"/>
              </a:lnSpc>
              <a:spcBef>
                <a:spcPts val="450"/>
              </a:spcBef>
              <a:buClr>
                <a:srgbClr val="4D4D4D"/>
              </a:buClr>
              <a:buFont typeface="Wingdings" charset="0"/>
              <a:buChar char=""/>
              <a:tabLst>
                <a:tab pos="157163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en-US" sz="1800">
                <a:solidFill>
                  <a:srgbClr val="000000"/>
                </a:solidFill>
              </a:rPr>
              <a:t>Ensure </a:t>
            </a:r>
            <a:r>
              <a:rPr lang="en-US" sz="1800">
                <a:solidFill>
                  <a:srgbClr val="FF0000"/>
                </a:solidFill>
              </a:rPr>
              <a:t>consistent experiences</a:t>
            </a:r>
            <a:r>
              <a:rPr lang="en-US" sz="1800">
                <a:solidFill>
                  <a:srgbClr val="000000"/>
                </a:solidFill>
              </a:rPr>
              <a:t> for our customers</a:t>
            </a:r>
          </a:p>
          <a:p>
            <a:pPr marL="157163" indent="-157163">
              <a:lnSpc>
                <a:spcPct val="120000"/>
              </a:lnSpc>
              <a:spcBef>
                <a:spcPts val="450"/>
              </a:spcBef>
              <a:buClr>
                <a:srgbClr val="4D4D4D"/>
              </a:buClr>
              <a:buFont typeface="Wingdings" charset="0"/>
              <a:buChar char=""/>
              <a:tabLst>
                <a:tab pos="157163" algn="l"/>
                <a:tab pos="614363" algn="l"/>
                <a:tab pos="1071563" algn="l"/>
                <a:tab pos="1528763" algn="l"/>
                <a:tab pos="1985963" algn="l"/>
                <a:tab pos="2443163" algn="l"/>
                <a:tab pos="2900363" algn="l"/>
                <a:tab pos="3357563" algn="l"/>
                <a:tab pos="3814763" algn="l"/>
                <a:tab pos="4271963" algn="l"/>
                <a:tab pos="4729163" algn="l"/>
                <a:tab pos="5186363" algn="l"/>
                <a:tab pos="5643563" algn="l"/>
                <a:tab pos="6100763" algn="l"/>
                <a:tab pos="6557963" algn="l"/>
                <a:tab pos="7015163" algn="l"/>
                <a:tab pos="7472363" algn="l"/>
                <a:tab pos="7929563" algn="l"/>
                <a:tab pos="8386763" algn="l"/>
                <a:tab pos="8843963" algn="l"/>
                <a:tab pos="9301163" algn="l"/>
              </a:tabLst>
            </a:pPr>
            <a:r>
              <a:rPr lang="en-US" sz="1800">
                <a:solidFill>
                  <a:srgbClr val="000000"/>
                </a:solidFill>
              </a:rPr>
              <a:t>Create </a:t>
            </a:r>
            <a:r>
              <a:rPr lang="en-US" sz="1800">
                <a:solidFill>
                  <a:srgbClr val="FF0000"/>
                </a:solidFill>
              </a:rPr>
              <a:t>best practices</a:t>
            </a:r>
            <a:r>
              <a:rPr lang="en-US" sz="1800">
                <a:solidFill>
                  <a:srgbClr val="000000"/>
                </a:solidFill>
              </a:rPr>
              <a:t> and processes, and monitor </a:t>
            </a:r>
            <a:r>
              <a:rPr lang="en-US" sz="1800">
                <a:solidFill>
                  <a:srgbClr val="FF0000"/>
                </a:solidFill>
              </a:rPr>
              <a:t>adherence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81163" y="5643563"/>
            <a:ext cx="711041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400">
                <a:solidFill>
                  <a:srgbClr val="000000"/>
                </a:solidFill>
              </a:rPr>
              <a:t>The purpose of the COE is to provide a governance framework of policies, procedures &amp; standards to ensure effective execution of projects/programs and provide strategic decision support &amp; alignment - </a:t>
            </a:r>
            <a:r>
              <a:rPr lang="en-US" sz="1400" b="1">
                <a:solidFill>
                  <a:srgbClr val="000000"/>
                </a:solidFill>
              </a:rPr>
              <a:t>bridging the tactical with the strategic</a:t>
            </a:r>
          </a:p>
        </p:txBody>
      </p:sp>
    </p:spTree>
    <p:extLst>
      <p:ext uri="{BB962C8B-B14F-4D97-AF65-F5344CB8AC3E}">
        <p14:creationId xmlns="" xmlns:p14="http://schemas.microsoft.com/office/powerpoint/2010/main" val="2615664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0" y="1619250"/>
            <a:ext cx="8610600" cy="2667000"/>
          </a:xfrm>
          <a:prstGeom prst="ellipse">
            <a:avLst/>
          </a:prstGeom>
          <a:gradFill rotWithShape="0">
            <a:gsLst>
              <a:gs pos="0">
                <a:srgbClr val="FF9898"/>
              </a:gs>
              <a:gs pos="100000">
                <a:srgbClr val="FFE3E3"/>
              </a:gs>
            </a:gsLst>
            <a:lin ang="16200000" scaled="1"/>
          </a:gradFill>
          <a:ln w="9360">
            <a:solidFill>
              <a:srgbClr val="B80000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883025"/>
            <a:ext cx="8218487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81000" y="990600"/>
            <a:ext cx="2057400" cy="1143000"/>
          </a:xfrm>
          <a:prstGeom prst="rect">
            <a:avLst/>
          </a:prstGeom>
          <a:gradFill rotWithShape="0">
            <a:gsLst>
              <a:gs pos="0">
                <a:srgbClr val="1889E9"/>
              </a:gs>
              <a:gs pos="100000">
                <a:srgbClr val="88C2FF"/>
              </a:gs>
            </a:gsLst>
            <a:lin ang="16200000" scaled="1"/>
          </a:gradFill>
          <a:ln w="9360">
            <a:solidFill>
              <a:srgbClr val="2B84D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FFFFFF"/>
                </a:solidFill>
              </a:rPr>
              <a:t>Business</a:t>
            </a:r>
            <a:endParaRPr lang="en-US" sz="2000" dirty="0">
              <a:solidFill>
                <a:srgbClr val="FFFFFF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FFFFFF"/>
                </a:solidFill>
              </a:rPr>
              <a:t>Committee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Function A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19200" y="2590800"/>
            <a:ext cx="6248400" cy="914400"/>
          </a:xfrm>
          <a:prstGeom prst="rect">
            <a:avLst/>
          </a:prstGeom>
          <a:gradFill rotWithShape="0">
            <a:gsLst>
              <a:gs pos="0">
                <a:srgbClr val="1889E9"/>
              </a:gs>
              <a:gs pos="100000">
                <a:srgbClr val="88C2FF"/>
              </a:gs>
            </a:gsLst>
            <a:lin ang="16200000" scaled="1"/>
          </a:gradFill>
          <a:ln w="9360">
            <a:solidFill>
              <a:srgbClr val="2B84D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</a:rPr>
              <a:t>GSA Center of Excellence 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>
                <a:solidFill>
                  <a:srgbClr val="FFFFFF"/>
                </a:solidFill>
              </a:rPr>
              <a:t>– Platform Strategy, Architecture, Best Practices, Org Strategy, standards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200400" y="990600"/>
            <a:ext cx="2057400" cy="1143000"/>
          </a:xfrm>
          <a:prstGeom prst="rect">
            <a:avLst/>
          </a:prstGeom>
          <a:gradFill rotWithShape="0">
            <a:gsLst>
              <a:gs pos="0">
                <a:srgbClr val="1889E9"/>
              </a:gs>
              <a:gs pos="100000">
                <a:srgbClr val="88C2FF"/>
              </a:gs>
            </a:gsLst>
            <a:lin ang="16200000" scaled="1"/>
          </a:gradFill>
          <a:ln w="9360">
            <a:solidFill>
              <a:srgbClr val="2B84D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FFFFFF"/>
                </a:solidFill>
              </a:rPr>
              <a:t>Business </a:t>
            </a:r>
            <a:r>
              <a:rPr lang="en-US" sz="2000" dirty="0" smtClean="0">
                <a:solidFill>
                  <a:srgbClr val="FFFFFF"/>
                </a:solidFill>
              </a:rPr>
              <a:t>Committee</a:t>
            </a:r>
            <a:endParaRPr lang="en-US" sz="1200" dirty="0" smtClean="0">
              <a:solidFill>
                <a:srgbClr val="FFFFFF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FFFFFF"/>
                </a:solidFill>
              </a:rPr>
              <a:t>Function B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943600" y="990600"/>
            <a:ext cx="2057400" cy="1143000"/>
          </a:xfrm>
          <a:prstGeom prst="rect">
            <a:avLst/>
          </a:prstGeom>
          <a:gradFill rotWithShape="0">
            <a:gsLst>
              <a:gs pos="0">
                <a:srgbClr val="1889E9"/>
              </a:gs>
              <a:gs pos="100000">
                <a:srgbClr val="88C2FF"/>
              </a:gs>
            </a:gsLst>
            <a:lin ang="16200000" scaled="1"/>
          </a:gradFill>
          <a:ln w="9360">
            <a:solidFill>
              <a:srgbClr val="2B84D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FFFFFF"/>
                </a:solidFill>
              </a:rPr>
              <a:t>Business </a:t>
            </a:r>
            <a:r>
              <a:rPr lang="en-US" sz="2000" dirty="0" smtClean="0">
                <a:solidFill>
                  <a:srgbClr val="FFFFFF"/>
                </a:solidFill>
              </a:rPr>
              <a:t>Committee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FFFFFF"/>
                </a:solidFill>
              </a:rPr>
              <a:t>Function C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001000" y="1219200"/>
            <a:ext cx="1143000" cy="8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000" dirty="0" err="1">
                <a:solidFill>
                  <a:srgbClr val="000000"/>
                </a:solidFill>
              </a:rPr>
              <a:t>Eg</a:t>
            </a:r>
            <a:r>
              <a:rPr lang="en-US" sz="1000" dirty="0">
                <a:solidFill>
                  <a:srgbClr val="000000"/>
                </a:solidFill>
              </a:rPr>
              <a:t>.  </a:t>
            </a:r>
            <a:r>
              <a:rPr lang="en-US" sz="1000" dirty="0" smtClean="0">
                <a:solidFill>
                  <a:srgbClr val="000000"/>
                </a:solidFill>
              </a:rPr>
              <a:t>Workspaces, Acquisitions, Personnel, Administration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81000" y="228600"/>
            <a:ext cx="7620000" cy="457200"/>
          </a:xfrm>
          <a:prstGeom prst="rect">
            <a:avLst/>
          </a:prstGeom>
          <a:gradFill rotWithShape="0">
            <a:gsLst>
              <a:gs pos="0">
                <a:srgbClr val="1889E9"/>
              </a:gs>
              <a:gs pos="100000">
                <a:srgbClr val="88C2FF"/>
              </a:gs>
            </a:gsLst>
            <a:lin ang="16200000" scaled="1"/>
          </a:gradFill>
          <a:ln w="9360">
            <a:solidFill>
              <a:srgbClr val="2B84D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FFFFFF"/>
                </a:solidFill>
              </a:rPr>
              <a:t>Business Governance and ITEC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219200" y="2209800"/>
            <a:ext cx="6324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1800" dirty="0" err="1">
                <a:solidFill>
                  <a:srgbClr val="174469"/>
                </a:solidFill>
              </a:rPr>
              <a:t>Salesforce</a:t>
            </a:r>
            <a:r>
              <a:rPr lang="en-US" sz="1800" dirty="0">
                <a:solidFill>
                  <a:srgbClr val="174469"/>
                </a:solidFill>
              </a:rPr>
              <a:t> </a:t>
            </a:r>
            <a:r>
              <a:rPr lang="en-US" sz="1800" dirty="0" smtClean="0">
                <a:solidFill>
                  <a:srgbClr val="174469"/>
                </a:solidFill>
              </a:rPr>
              <a:t>PMOs and Development teams</a:t>
            </a:r>
            <a:endParaRPr lang="en-US" sz="1800" dirty="0">
              <a:solidFill>
                <a:srgbClr val="17446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49530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Platform Capabilities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Social Collaboration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Content Management/KM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CRM/Portals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Workflow Engine</a:t>
            </a:r>
          </a:p>
        </p:txBody>
      </p:sp>
    </p:spTree>
    <p:extLst>
      <p:ext uri="{BB962C8B-B14F-4D97-AF65-F5344CB8AC3E}">
        <p14:creationId xmlns="" xmlns:p14="http://schemas.microsoft.com/office/powerpoint/2010/main" val="20038182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municatingBadNe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oud skipper design 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6051C55AB334993986EC70B110DDF" ma:contentTypeVersion="1" ma:contentTypeDescription="Create a new document." ma:contentTypeScope="" ma:versionID="330f49452f223f1c904c8532e2e2c07d">
  <xsd:schema xmlns:xsd="http://www.w3.org/2001/XMLSchema" xmlns:p="http://schemas.microsoft.com/office/2006/metadata/properties" targetNamespace="http://schemas.microsoft.com/office/2006/metadata/properties" ma:root="true" ma:fieldsID="67a4aecaa6439d9201bdcb0d55cdeb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2768B06-2532-4BCC-BFA4-4C04024988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7B6E5B-6EA9-41F0-B9DD-77E360CF5E03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7D664C-F6A8-4A2D-8EDC-79FB2B591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20062</TotalTime>
  <Words>805</Words>
  <Application>Microsoft Office PowerPoint</Application>
  <PresentationFormat>On-screen Show (4:3)</PresentationFormat>
  <Paragraphs>202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CommunicatingBadNews</vt:lpstr>
      <vt:lpstr>General Services Administration Shared Cloud Platform model  Informational Brief </vt:lpstr>
      <vt:lpstr>TOPICS</vt:lpstr>
      <vt:lpstr>Business Challenge</vt:lpstr>
      <vt:lpstr>GSA’s cloud based approach</vt:lpstr>
      <vt:lpstr>GSA’s cloud based approach</vt:lpstr>
      <vt:lpstr>Force.com enterprise platform</vt:lpstr>
      <vt:lpstr>Shared Cloud Platform Risks of weak shared services model</vt:lpstr>
      <vt:lpstr>Shared Cloud Platform Best Practice – GSA cloud center of excellence</vt:lpstr>
      <vt:lpstr>Slide 9</vt:lpstr>
      <vt:lpstr>Shared Cloud Platform App Dev Process Consistency – Agile Methodology</vt:lpstr>
      <vt:lpstr>Shared Cloud Platform App Dev Process Consistency – Agile Methodology</vt:lpstr>
      <vt:lpstr>Where we are today</vt:lpstr>
      <vt:lpstr>Case Study –  Engine behind FedRAMP assessments</vt:lpstr>
      <vt:lpstr>Lessons Learned</vt:lpstr>
    </vt:vector>
  </TitlesOfParts>
  <Company>LMI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Briefing</dc:title>
  <dc:creator>DONOHOE, Diane</dc:creator>
  <cp:lastModifiedBy>Gray, gru-Justin</cp:lastModifiedBy>
  <cp:revision>1455</cp:revision>
  <cp:lastPrinted>1601-01-01T00:00:00Z</cp:lastPrinted>
  <dcterms:created xsi:type="dcterms:W3CDTF">2010-12-10T16:40:00Z</dcterms:created>
  <dcterms:modified xsi:type="dcterms:W3CDTF">2012-07-16T18:26:01Z</dcterms:modified>
  <cp:contentStatus>Draft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TC062560581033</vt:lpwstr>
  </property>
  <property fmtid="{D5CDD505-2E9C-101B-9397-08002B2CF9AE}" pid="3" name="ContentTypeId">
    <vt:lpwstr>0x0101004DF6051C55AB334993986EC70B110DDF</vt:lpwstr>
  </property>
  <property fmtid="{D5CDD505-2E9C-101B-9397-08002B2CF9AE}" pid="4" name="CommentListName">
    <vt:lpwstr>Comments_661_3b6a469e-9bd3-468e-8f29-1e3d9e93b7c9</vt:lpwstr>
  </property>
  <property fmtid="{D5CDD505-2E9C-101B-9397-08002B2CF9AE}" pid="5" name="CommentListPath">
    <vt:lpwstr>https://sharepoint.pbs.gsa.gov/ocio/ea/iea/Lists/Comments_661_3b6a469e9bd3468e8f291e3d9e93b7c9/AllItems.aspxhttp://g06r6s-shardv01:37342/iea/Lists/Comments_661_3b6a469e9bd3468e8f291e3d9e93b7c9/AllItems.aspx</vt:lpwstr>
  </property>
  <property fmtid="{D5CDD505-2E9C-101B-9397-08002B2CF9AE}" pid="6" name="_DCDateCreated">
    <vt:lpwstr>2010-12-23T05:00:00+00:00</vt:lpwstr>
  </property>
</Properties>
</file>