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  <p:sldId id="260" r:id="rId5"/>
    <p:sldId id="259" r:id="rId6"/>
    <p:sldId id="272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7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printerSettings" Target="printerSettings/printerSettings1.bin"/><Relationship Id="rId18" Type="http://schemas.openxmlformats.org/officeDocument/2006/relationships/tags" Target="tags/tag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8163" y="476250"/>
            <a:ext cx="2058987" cy="54594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8025" y="476250"/>
            <a:ext cx="6027738" cy="54594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90413F5-4F1C-4EE8-93FA-20B23D419C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C3DAA1A-1531-4369-A0C5-6F167BC18B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D15B334-3202-4A9F-A674-9CA9EB7833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8663" y="1600200"/>
            <a:ext cx="3938587" cy="4335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9650" y="1600200"/>
            <a:ext cx="3938588" cy="4335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26F4469-01CB-4859-83E9-7DC27432F4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64182AD-6909-4696-9360-35F78DFE7E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E2A4277-851C-4A1F-BE2B-0E001A6E98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FE15659-4C6A-4377-9D44-F3CAC9668F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8EC9B23-FD39-4786-9464-C3D60AA5D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5E095A0-C0DE-478E-8A69-ED4D718CF5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E0D9201-9BB1-4687-81C5-4C29061127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8163" y="476250"/>
            <a:ext cx="2058987" cy="54594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8025" y="476250"/>
            <a:ext cx="6027738" cy="54594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A5CA9F9-7E8B-49E9-8ED0-DA03E6DC1D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8663" y="1600200"/>
            <a:ext cx="3938587" cy="4335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9650" y="1600200"/>
            <a:ext cx="3938588" cy="4335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tags" Target="../tags/tag2.xml"/><Relationship Id="rId14" Type="http://schemas.openxmlformats.org/officeDocument/2006/relationships/tags" Target="../tags/tag3.xml"/><Relationship Id="rId15" Type="http://schemas.openxmlformats.org/officeDocument/2006/relationships/tags" Target="../tags/tag4.xml"/><Relationship Id="rId16" Type="http://schemas.openxmlformats.org/officeDocument/2006/relationships/image" Target="../media/image1.jpeg"/><Relationship Id="rId17" Type="http://schemas.openxmlformats.org/officeDocument/2006/relationships/image" Target="../media/image2.png"/><Relationship Id="rId18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reen_sideimage"/>
          <p:cNvPicPr>
            <a:picLocks noChangeAspect="1" noChangeArrowheads="1"/>
          </p:cNvPicPr>
          <p:nvPr userDrawn="1">
            <p:custDataLst>
              <p:tags r:id="rId13"/>
            </p:custDataLst>
          </p:nvPr>
        </p:nvPicPr>
        <p:blipFill>
          <a:blip r:embed="rId16" cstate="print">
            <a:lum bright="40000" contrast="-50000"/>
          </a:blip>
          <a:srcRect/>
          <a:stretch>
            <a:fillRect/>
          </a:stretch>
        </p:blipFill>
        <p:spPr bwMode="auto">
          <a:xfrm>
            <a:off x="0" y="1220788"/>
            <a:ext cx="630238" cy="563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 userDrawn="1">
            <p:custDataLst>
              <p:tags r:id="rId14"/>
            </p:custDataLst>
          </p:nvPr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0" y="0"/>
            <a:ext cx="9144000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9"/>
          <p:cNvPicPr>
            <a:picLocks noChangeAspect="1" noChangeArrowheads="1"/>
          </p:cNvPicPr>
          <p:nvPr userDrawn="1">
            <p:custDataLst>
              <p:tags r:id="rId15"/>
            </p:custDataLst>
          </p:nvPr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88913" y="504825"/>
            <a:ext cx="2351087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08025" y="476250"/>
            <a:ext cx="8239125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8663" y="1600200"/>
            <a:ext cx="8029575" cy="433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4850" y="6381750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81750"/>
            <a:ext cx="2895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A547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A547E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A547E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A547E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A547E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2A547E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2A547E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2A547E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2A547E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A547E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2A547E"/>
        </a:buClr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2A547E"/>
        </a:buClr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2A547E"/>
        </a:buClr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2A547E"/>
        </a:buClr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2A547E"/>
        </a:buClr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2A547E"/>
        </a:buClr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2A547E"/>
        </a:buClr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2A547E"/>
        </a:buClr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4" descr="green_sideimage"/>
          <p:cNvPicPr>
            <a:picLocks noChangeAspect="1" noChangeArrowheads="1"/>
          </p:cNvPicPr>
          <p:nvPr userDrawn="1"/>
        </p:nvPicPr>
        <p:blipFill>
          <a:blip r:embed="rId13" cstate="print">
            <a:lum bright="40000" contrast="-50000"/>
          </a:blip>
          <a:srcRect/>
          <a:stretch>
            <a:fillRect/>
          </a:stretch>
        </p:blipFill>
        <p:spPr bwMode="auto">
          <a:xfrm>
            <a:off x="0" y="1220788"/>
            <a:ext cx="630238" cy="563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20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08025" y="476250"/>
            <a:ext cx="8239125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8663" y="1600200"/>
            <a:ext cx="8029575" cy="433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880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88088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880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17133A-F34D-4F5F-BC45-F92D0D38E71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A547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A547E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A547E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A547E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A547E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A547E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A547E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A547E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A547E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A547E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2A547E"/>
        </a:buClr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2A547E"/>
        </a:buClr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2A547E"/>
        </a:buClr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2A547E"/>
        </a:buClr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2A547E"/>
        </a:buClr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2A547E"/>
        </a:buClr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2A547E"/>
        </a:buClr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2A547E"/>
        </a:buClr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hyperlink" Target="http://imagic.nlm.nih.gov/imagic/code/map" TargetMode="Externa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Stage 2 EHR Certification:</a:t>
            </a:r>
            <a:b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NLM Vocabulary </a:t>
            </a:r>
            <a: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Update</a:t>
            </a:r>
            <a:r>
              <a:rPr lang="en-US" sz="4800" b="1" dirty="0"/>
              <a:t> </a:t>
            </a:r>
            <a:r>
              <a:rPr lang="en-US" sz="4800" dirty="0"/>
              <a:t/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066800" y="3886200"/>
            <a:ext cx="7086600" cy="2133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sz="2400" dirty="0" smtClean="0"/>
              <a:t>Betsy Humphreys, MLS, FACMI</a:t>
            </a:r>
            <a:endParaRPr lang="en-US" sz="2400" dirty="0"/>
          </a:p>
          <a:p>
            <a:pPr marL="0" indent="0" algn="ctr">
              <a:buFontTx/>
              <a:buNone/>
            </a:pPr>
            <a:r>
              <a:rPr lang="en-US" sz="2400" dirty="0"/>
              <a:t>Deputy </a:t>
            </a:r>
            <a:r>
              <a:rPr lang="en-US" sz="2400" dirty="0" smtClean="0"/>
              <a:t>Director</a:t>
            </a:r>
            <a:endParaRPr lang="en-US" dirty="0"/>
          </a:p>
          <a:p>
            <a:pPr marL="0" indent="0" algn="ctr">
              <a:buFontTx/>
              <a:buNone/>
            </a:pPr>
            <a:r>
              <a:rPr lang="en-US" sz="2400" dirty="0" smtClean="0"/>
              <a:t>National </a:t>
            </a:r>
            <a:r>
              <a:rPr lang="en-US" dirty="0" smtClean="0"/>
              <a:t>Library of Medicine</a:t>
            </a:r>
          </a:p>
          <a:p>
            <a:pPr marL="0" indent="0" algn="ctr">
              <a:buFontTx/>
              <a:buNone/>
            </a:pPr>
            <a:r>
              <a:rPr lang="en-US" sz="2400" dirty="0" smtClean="0"/>
              <a:t>National Institutes of Health</a:t>
            </a:r>
          </a:p>
          <a:p>
            <a:pPr marL="0" indent="0" algn="ctr">
              <a:buFontTx/>
              <a:buNone/>
            </a:pPr>
            <a:r>
              <a:rPr lang="en-US" dirty="0" smtClean="0"/>
              <a:t>Department of Health and Human Services</a:t>
            </a:r>
          </a:p>
          <a:p>
            <a:pPr marL="0" indent="0" algn="ctr">
              <a:buNone/>
            </a:pPr>
            <a:endParaRPr lang="en-US" sz="1800" dirty="0" smtClean="0"/>
          </a:p>
          <a:p>
            <a:pPr marL="0" indent="0" algn="ctr">
              <a:buNone/>
            </a:pPr>
            <a:r>
              <a:rPr lang="en-US" sz="1800" dirty="0" smtClean="0"/>
              <a:t>Presented </a:t>
            </a:r>
            <a:r>
              <a:rPr lang="en-US" sz="1800" dirty="0"/>
              <a:t>to the HIT Policy Committee </a:t>
            </a:r>
            <a:r>
              <a:rPr lang="en-US" sz="1800" dirty="0" smtClean="0"/>
              <a:t>February 29, </a:t>
            </a:r>
            <a:r>
              <a:rPr lang="en-US" sz="1800" dirty="0"/>
              <a:t>2012</a:t>
            </a:r>
          </a:p>
          <a:p>
            <a:pPr marL="0" indent="0" algn="ctr">
              <a:buFontTx/>
              <a:buNone/>
            </a:pPr>
            <a:endParaRPr lang="en-US" sz="2400" dirty="0" smtClean="0"/>
          </a:p>
          <a:p>
            <a:pPr marL="0" indent="0" algn="ctr">
              <a:buFontTx/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Medications, medication allergies</a:t>
            </a:r>
          </a:p>
        </p:txBody>
      </p:sp>
      <p:sp>
        <p:nvSpPr>
          <p:cNvPr id="41986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Target: 	 </a:t>
            </a:r>
            <a:r>
              <a:rPr lang="en-US" dirty="0" err="1"/>
              <a:t>RxNorm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Assets available from NLM: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RxNorm</a:t>
            </a:r>
            <a:r>
              <a:rPr lang="en-US" dirty="0"/>
              <a:t> – monthly – complete release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RxNorm</a:t>
            </a:r>
            <a:r>
              <a:rPr lang="en-US" dirty="0"/>
              <a:t> – weekly – </a:t>
            </a:r>
            <a:r>
              <a:rPr lang="en-US" sz="2400" dirty="0"/>
              <a:t>drugs newly approved by FDA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RxNorm</a:t>
            </a:r>
            <a:r>
              <a:rPr lang="en-US" dirty="0"/>
              <a:t> Current US </a:t>
            </a:r>
            <a:r>
              <a:rPr lang="en-US" dirty="0" err="1"/>
              <a:t>Prescribable</a:t>
            </a:r>
            <a:r>
              <a:rPr lang="en-US" dirty="0"/>
              <a:t> </a:t>
            </a:r>
            <a:r>
              <a:rPr lang="en-US" dirty="0" smtClean="0"/>
              <a:t>Subset</a:t>
            </a:r>
            <a:endParaRPr lang="en-US" dirty="0">
              <a:solidFill>
                <a:srgbClr val="FF33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 err="1"/>
              <a:t>RxTerms</a:t>
            </a:r>
            <a:r>
              <a:rPr lang="en-US" dirty="0"/>
              <a:t> interface terminology for orders, medication lists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RxNav</a:t>
            </a:r>
            <a:r>
              <a:rPr lang="en-US" dirty="0"/>
              <a:t> browser, </a:t>
            </a:r>
            <a:r>
              <a:rPr lang="en-US" dirty="0" smtClean="0"/>
              <a:t>API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rgbClr val="00B0F0"/>
                </a:solidFill>
              </a:rPr>
              <a:t>?? What else needed to support MU??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Medications and  </a:t>
            </a:r>
            <a:r>
              <a:rPr lang="en-US" sz="3200" dirty="0"/>
              <a:t>medication allergies</a:t>
            </a:r>
          </a:p>
        </p:txBody>
      </p:sp>
      <p:pic>
        <p:nvPicPr>
          <p:cNvPr id="2050" name="Picture 2" descr="This sectio contain the design details of the RxNorm API. Each function contains a description, the inputs to the function, the outputs from the functio and examples, show available functions" title="Medications and Medications Allergies"/>
          <p:cNvPicPr>
            <a:picLocks noChangeAspect="1" noChangeArrowheads="1"/>
          </p:cNvPicPr>
          <p:nvPr/>
        </p:nvPicPr>
        <p:blipFill>
          <a:blip r:embed="rId2" cstate="print"/>
          <a:srcRect t="14636" r="4151" b="3226"/>
          <a:stretch>
            <a:fillRect/>
          </a:stretch>
        </p:blipFill>
        <p:spPr bwMode="auto">
          <a:xfrm>
            <a:off x="0" y="1164692"/>
            <a:ext cx="9144000" cy="569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Tests and measures</a:t>
            </a:r>
          </a:p>
        </p:txBody>
      </p:sp>
      <p:sp>
        <p:nvSpPr>
          <p:cNvPr id="43010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Target: 	 LOINC</a:t>
            </a:r>
          </a:p>
          <a:p>
            <a:r>
              <a:rPr lang="en-US" sz="2800" dirty="0"/>
              <a:t>Assets available (from </a:t>
            </a:r>
            <a:r>
              <a:rPr lang="en-US" sz="2800" dirty="0" err="1"/>
              <a:t>Regenstrief</a:t>
            </a:r>
            <a:r>
              <a:rPr lang="en-US" sz="2800" dirty="0"/>
              <a:t> Institute):</a:t>
            </a:r>
          </a:p>
          <a:p>
            <a:pPr lvl="1"/>
            <a:r>
              <a:rPr lang="en-US" sz="2400" dirty="0"/>
              <a:t>LOINC (in multiple languages)</a:t>
            </a:r>
          </a:p>
          <a:p>
            <a:pPr lvl="1"/>
            <a:r>
              <a:rPr lang="en-US" sz="2400" dirty="0"/>
              <a:t>Top 2000+ Lab Observations &amp; </a:t>
            </a:r>
            <a:r>
              <a:rPr lang="en-US" sz="2400" dirty="0" err="1"/>
              <a:t>Mapper’s</a:t>
            </a:r>
            <a:r>
              <a:rPr lang="en-US" sz="2400" dirty="0"/>
              <a:t> Guide</a:t>
            </a:r>
          </a:p>
          <a:p>
            <a:pPr lvl="1"/>
            <a:r>
              <a:rPr lang="en-US" sz="2400" dirty="0"/>
              <a:t>Common Lab Orders Value Set</a:t>
            </a:r>
          </a:p>
          <a:p>
            <a:pPr lvl="1"/>
            <a:r>
              <a:rPr lang="en-US" sz="2400" dirty="0"/>
              <a:t>Subsets for Test Panels &amp; Assessment Forms (including CMS survey instruments)</a:t>
            </a:r>
          </a:p>
          <a:p>
            <a:pPr lvl="1"/>
            <a:r>
              <a:rPr lang="en-US" sz="2400" dirty="0"/>
              <a:t>RELMA tool - searching (in multiple languages) &amp; </a:t>
            </a:r>
            <a:r>
              <a:rPr lang="en-US" sz="2400" dirty="0" smtClean="0"/>
              <a:t>mapping</a:t>
            </a:r>
          </a:p>
          <a:p>
            <a:pPr lvl="1"/>
            <a:r>
              <a:rPr lang="en-US" sz="2400" dirty="0" smtClean="0">
                <a:solidFill>
                  <a:srgbClr val="00B0F0"/>
                </a:solidFill>
              </a:rPr>
              <a:t>??Other high priority convenience subsets??</a:t>
            </a:r>
          </a:p>
          <a:p>
            <a:pPr lvl="1"/>
            <a:r>
              <a:rPr lang="en-US" sz="2400" dirty="0" smtClean="0">
                <a:solidFill>
                  <a:srgbClr val="00B0F0"/>
                </a:solidFill>
              </a:rPr>
              <a:t>??API use cases beyond code/term resolution??</a:t>
            </a:r>
            <a:endParaRPr lang="en-US" sz="2400" dirty="0">
              <a:solidFill>
                <a:srgbClr val="00B0F0"/>
              </a:solidFill>
            </a:endParaRPr>
          </a:p>
          <a:p>
            <a:pPr lvl="1">
              <a:buFontTx/>
              <a:buNone/>
            </a:pP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Discussion</a:t>
            </a:r>
            <a:endParaRPr lang="en-US" sz="3600" dirty="0"/>
          </a:p>
        </p:txBody>
      </p:sp>
      <p:sp>
        <p:nvSpPr>
          <p:cNvPr id="47106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Tx/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Other activities that could promote/support MU of SNOMED CT, </a:t>
            </a:r>
            <a:r>
              <a:rPr lang="en-US" dirty="0" err="1" smtClean="0"/>
              <a:t>RxNorm</a:t>
            </a:r>
            <a:r>
              <a:rPr lang="en-US" dirty="0" smtClean="0"/>
              <a:t>, LOINC? </a:t>
            </a:r>
          </a:p>
          <a:p>
            <a:pPr marL="0" indent="0" algn="ctr">
              <a:buFontTx/>
              <a:buChar char="-"/>
            </a:pPr>
            <a:r>
              <a:rPr lang="en-US" dirty="0" smtClean="0"/>
              <a:t>Additional high priority convenience subsets?</a:t>
            </a:r>
          </a:p>
          <a:p>
            <a:pPr marL="0" indent="0" algn="ctr">
              <a:buFontTx/>
              <a:buChar char="-"/>
            </a:pPr>
            <a:r>
              <a:rPr lang="en-US" dirty="0" smtClean="0"/>
              <a:t>API use cases?</a:t>
            </a:r>
          </a:p>
          <a:p>
            <a:pPr marL="0" indent="0" algn="ctr">
              <a:buFontTx/>
              <a:buChar char="-"/>
            </a:pPr>
            <a:r>
              <a:rPr lang="en-US" dirty="0" smtClean="0"/>
              <a:t>Use of subsets in certification?</a:t>
            </a:r>
          </a:p>
          <a:p>
            <a:pPr marL="0" indent="0" algn="ctr">
              <a:buFontTx/>
              <a:buNone/>
            </a:pPr>
            <a:endParaRPr lang="en-US" dirty="0" smtClean="0"/>
          </a:p>
          <a:p>
            <a:pPr marL="0" indent="0" algn="ctr">
              <a:buFontTx/>
              <a:buNone/>
            </a:pPr>
            <a:r>
              <a:rPr lang="en-US" dirty="0" smtClean="0">
                <a:solidFill>
                  <a:srgbClr val="00B0F0"/>
                </a:solidFill>
              </a:rPr>
              <a:t>Future Topic</a:t>
            </a:r>
          </a:p>
          <a:p>
            <a:pPr marL="0" indent="0" algn="ctr">
              <a:buNone/>
            </a:pPr>
            <a:r>
              <a:rPr lang="en-US" dirty="0" smtClean="0"/>
              <a:t>Value set creation, validation, maintenance, dissemination</a:t>
            </a:r>
          </a:p>
          <a:p>
            <a:pPr marL="0" indent="0">
              <a:buFontTx/>
              <a:buNone/>
            </a:pPr>
            <a:endParaRPr lang="en-US" dirty="0" smtClean="0"/>
          </a:p>
          <a:p>
            <a:pPr marL="0" indent="0" algn="ctr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Selected NLM Contacts- </a:t>
            </a:r>
            <a:br>
              <a:rPr lang="en-US" sz="3200" dirty="0" smtClean="0"/>
            </a:br>
            <a:r>
              <a:rPr lang="en-US" sz="32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https://ned.nih.gov/search/search.aspx </a:t>
            </a:r>
            <a:endParaRPr lang="en-US" sz="2800" b="0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28663" y="1600200"/>
            <a:ext cx="4452937" cy="4335463"/>
          </a:xfrm>
        </p:spPr>
        <p:txBody>
          <a:bodyPr/>
          <a:lstStyle/>
          <a:p>
            <a:r>
              <a:rPr lang="en-US" sz="2400" dirty="0" smtClean="0"/>
              <a:t>SNOMED CT– Jim Case</a:t>
            </a:r>
          </a:p>
          <a:p>
            <a:r>
              <a:rPr lang="en-US" sz="2400" dirty="0" smtClean="0"/>
              <a:t>SNOMED CT subsets, mappings – Kin Wah Fung, Vivian Auld</a:t>
            </a:r>
          </a:p>
          <a:p>
            <a:r>
              <a:rPr lang="en-US" sz="2400" dirty="0" smtClean="0"/>
              <a:t>NLM-IHTSDO interface – Vivian Auld, Jan Willis</a:t>
            </a:r>
          </a:p>
          <a:p>
            <a:r>
              <a:rPr lang="en-US" sz="2400" dirty="0" smtClean="0"/>
              <a:t>UMLS/SCT APIs, downloads, browsers– Suresh Srinivasan</a:t>
            </a:r>
          </a:p>
          <a:p>
            <a:r>
              <a:rPr lang="en-US" sz="2400" dirty="0" smtClean="0"/>
              <a:t>LOINC content, subsets – Clem McDonald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4294967295"/>
          </p:nvPr>
        </p:nvSpPr>
        <p:spPr>
          <a:xfrm>
            <a:off x="5029200" y="1600200"/>
            <a:ext cx="3938587" cy="4335463"/>
          </a:xfrm>
        </p:spPr>
        <p:txBody>
          <a:bodyPr/>
          <a:lstStyle/>
          <a:p>
            <a:r>
              <a:rPr lang="en-US" sz="2400" dirty="0" smtClean="0"/>
              <a:t>NLM-</a:t>
            </a:r>
            <a:r>
              <a:rPr lang="en-US" sz="2400" dirty="0" err="1" smtClean="0"/>
              <a:t>Regenstrief</a:t>
            </a:r>
            <a:r>
              <a:rPr lang="en-US" sz="2400" dirty="0" smtClean="0"/>
              <a:t> interface – Vivian Auld</a:t>
            </a:r>
          </a:p>
          <a:p>
            <a:r>
              <a:rPr lang="en-US" sz="2400" dirty="0" err="1" smtClean="0"/>
              <a:t>RxNorm</a:t>
            </a:r>
            <a:r>
              <a:rPr lang="en-US" sz="2400" dirty="0" smtClean="0"/>
              <a:t> – Stuart Nelson, John Kilbourne</a:t>
            </a:r>
          </a:p>
          <a:p>
            <a:r>
              <a:rPr lang="en-US" sz="2400" dirty="0" err="1" smtClean="0"/>
              <a:t>RxTerms</a:t>
            </a:r>
            <a:r>
              <a:rPr lang="en-US" sz="2400" dirty="0" smtClean="0"/>
              <a:t> – Kin Wah Fung </a:t>
            </a:r>
          </a:p>
          <a:p>
            <a:r>
              <a:rPr lang="en-US" sz="2400" dirty="0" err="1" smtClean="0"/>
              <a:t>RxNav</a:t>
            </a:r>
            <a:r>
              <a:rPr lang="en-US" sz="2400" dirty="0" smtClean="0"/>
              <a:t> browser, drug terminology/info APIs – Olivier Bodenreider</a:t>
            </a:r>
          </a:p>
          <a:p>
            <a:r>
              <a:rPr lang="en-US" sz="2400" dirty="0" smtClean="0"/>
              <a:t>NLM vocabulary services customer support – Steve Emrick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i="1" dirty="0" smtClean="0"/>
              <a:t>Proposed</a:t>
            </a:r>
            <a:r>
              <a:rPr lang="en-US" sz="3200" dirty="0" smtClean="0"/>
              <a:t> Stage 2 certification criteria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**</a:t>
            </a:r>
            <a:r>
              <a:rPr lang="en-US" dirty="0" smtClean="0"/>
              <a:t>SNOMED CT – problem list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dirty="0" smtClean="0"/>
              <a:t>LOINC – laboratory tests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dirty="0" err="1" smtClean="0"/>
              <a:t>RxNorm</a:t>
            </a:r>
            <a:r>
              <a:rPr lang="en-US" dirty="0" smtClean="0"/>
              <a:t> – medications, med. allergies</a:t>
            </a:r>
          </a:p>
          <a:p>
            <a:r>
              <a:rPr lang="en-US" dirty="0" smtClean="0"/>
              <a:t>CVX – vaccines</a:t>
            </a:r>
          </a:p>
          <a:p>
            <a:r>
              <a:rPr lang="en-US" dirty="0" smtClean="0"/>
              <a:t>OMB Standard – race &amp; ethnicity</a:t>
            </a:r>
          </a:p>
          <a:p>
            <a:r>
              <a:rPr lang="en-US" dirty="0" smtClean="0"/>
              <a:t>ISO 639-1:2002 – preferred language</a:t>
            </a:r>
          </a:p>
          <a:p>
            <a:r>
              <a:rPr lang="en-US" dirty="0" smtClean="0"/>
              <a:t>ICD-10-CM – cause of death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**</a:t>
            </a:r>
            <a:r>
              <a:rPr lang="en-US" dirty="0" smtClean="0"/>
              <a:t>ICD-10-CM or ICD-9-CM – encounter diagnosis</a:t>
            </a:r>
          </a:p>
          <a:p>
            <a:pPr lvl="1">
              <a:buNone/>
            </a:pPr>
            <a:r>
              <a:rPr lang="en-US" dirty="0" smtClean="0">
                <a:solidFill>
                  <a:srgbClr val="FF0000"/>
                </a:solidFill>
              </a:rPr>
              <a:t>			   * </a:t>
            </a:r>
            <a:r>
              <a:rPr lang="en-US" sz="2400" dirty="0" smtClean="0">
                <a:solidFill>
                  <a:srgbClr val="FF0000"/>
                </a:solidFill>
              </a:rPr>
              <a:t>today’s focus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Problem list</a:t>
            </a:r>
          </a:p>
        </p:txBody>
      </p:sp>
      <p:sp>
        <p:nvSpPr>
          <p:cNvPr id="40962" name="Rectangle 3"/>
          <p:cNvSpPr>
            <a:spLocks noGrp="1"/>
          </p:cNvSpPr>
          <p:nvPr>
            <p:ph idx="1"/>
          </p:nvPr>
        </p:nvSpPr>
        <p:spPr>
          <a:xfrm>
            <a:off x="728663" y="1295400"/>
            <a:ext cx="8029575" cy="4335463"/>
          </a:xfrm>
        </p:spPr>
        <p:txBody>
          <a:bodyPr/>
          <a:lstStyle/>
          <a:p>
            <a:r>
              <a:rPr lang="en-US" dirty="0"/>
              <a:t>Target:	SNOMED CT (SCT)</a:t>
            </a:r>
          </a:p>
          <a:p>
            <a:r>
              <a:rPr lang="en-US" dirty="0"/>
              <a:t>Assets available from NLM (US Member of IHTSDO)</a:t>
            </a:r>
          </a:p>
          <a:p>
            <a:pPr lvl="1"/>
            <a:r>
              <a:rPr lang="en-US" dirty="0"/>
              <a:t>SCT International Release (in English &amp; Spanish)</a:t>
            </a:r>
          </a:p>
          <a:p>
            <a:pPr lvl="1"/>
            <a:r>
              <a:rPr lang="en-US" dirty="0"/>
              <a:t>SCT </a:t>
            </a:r>
            <a:r>
              <a:rPr lang="en-US" dirty="0" smtClean="0"/>
              <a:t>problem subsets</a:t>
            </a:r>
          </a:p>
          <a:p>
            <a:pPr lvl="2"/>
            <a:r>
              <a:rPr lang="en-US" dirty="0" smtClean="0"/>
              <a:t>CORE </a:t>
            </a:r>
            <a:r>
              <a:rPr lang="en-US" dirty="0"/>
              <a:t>(frequently seen) </a:t>
            </a:r>
            <a:r>
              <a:rPr lang="en-US" dirty="0" smtClean="0"/>
              <a:t>problems subset</a:t>
            </a:r>
          </a:p>
          <a:p>
            <a:pPr lvl="2"/>
            <a:r>
              <a:rPr lang="en-US" dirty="0" smtClean="0"/>
              <a:t>Nursing problem list subset</a:t>
            </a:r>
          </a:p>
          <a:p>
            <a:pPr lvl="1"/>
            <a:r>
              <a:rPr lang="en-US" dirty="0" smtClean="0"/>
              <a:t>US </a:t>
            </a:r>
            <a:r>
              <a:rPr lang="en-US" dirty="0"/>
              <a:t>extension to </a:t>
            </a:r>
            <a:r>
              <a:rPr lang="en-US" dirty="0" smtClean="0"/>
              <a:t>SCT </a:t>
            </a:r>
            <a:r>
              <a:rPr lang="en-US" dirty="0" smtClean="0">
                <a:solidFill>
                  <a:srgbClr val="0070C0"/>
                </a:solidFill>
              </a:rPr>
              <a:t>next release Mar 2012</a:t>
            </a:r>
            <a:endParaRPr lang="en-US" dirty="0"/>
          </a:p>
          <a:p>
            <a:pPr lvl="1"/>
            <a:r>
              <a:rPr lang="en-US" dirty="0"/>
              <a:t>KP Convergent Medical Terminology (CMT) problem subsets (6 to date, 13,000+)</a:t>
            </a:r>
          </a:p>
          <a:p>
            <a:pPr lvl="1"/>
            <a:r>
              <a:rPr lang="en-US" dirty="0"/>
              <a:t>Download site for all content sets</a:t>
            </a:r>
          </a:p>
          <a:p>
            <a:pPr lvl="1"/>
            <a:r>
              <a:rPr lang="en-US" dirty="0"/>
              <a:t>UMLS-enhanced API access to </a:t>
            </a:r>
            <a:r>
              <a:rPr lang="en-US" dirty="0" smtClean="0"/>
              <a:t>SCT </a:t>
            </a:r>
            <a:r>
              <a:rPr lang="en-US" dirty="0" smtClean="0">
                <a:solidFill>
                  <a:srgbClr val="0070C0"/>
                </a:solidFill>
              </a:rPr>
              <a:t>new version Mar 2012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dirty="0" smtClean="0"/>
              <a:t>SCT </a:t>
            </a:r>
            <a:r>
              <a:rPr lang="en-US" dirty="0"/>
              <a:t>web </a:t>
            </a:r>
            <a:r>
              <a:rPr lang="en-US" dirty="0" smtClean="0"/>
              <a:t>browser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   Problem </a:t>
            </a:r>
            <a:r>
              <a:rPr lang="en-US" sz="3200" dirty="0"/>
              <a:t>list</a:t>
            </a:r>
          </a:p>
        </p:txBody>
      </p:sp>
      <p:sp>
        <p:nvSpPr>
          <p:cNvPr id="40962" name="Rectangle 3"/>
          <p:cNvSpPr>
            <a:spLocks noGrp="1"/>
          </p:cNvSpPr>
          <p:nvPr>
            <p:ph idx="1"/>
          </p:nvPr>
        </p:nvSpPr>
        <p:spPr>
          <a:xfrm>
            <a:off x="728663" y="1371600"/>
            <a:ext cx="8029575" cy="4335463"/>
          </a:xfrm>
        </p:spPr>
        <p:txBody>
          <a:bodyPr/>
          <a:lstStyle/>
          <a:p>
            <a:r>
              <a:rPr lang="en-US" sz="2800" dirty="0"/>
              <a:t>Target:	SNOMED CT (SCT)</a:t>
            </a:r>
          </a:p>
          <a:p>
            <a:r>
              <a:rPr lang="en-US" sz="2800" dirty="0" smtClean="0"/>
              <a:t>Issue:  Rate/speed of new content additions</a:t>
            </a:r>
            <a:endParaRPr lang="en-US" sz="2800" dirty="0"/>
          </a:p>
          <a:p>
            <a:pPr lvl="1"/>
            <a:r>
              <a:rPr lang="en-US" sz="2400" dirty="0" smtClean="0"/>
              <a:t>IHTSDO actions:</a:t>
            </a:r>
          </a:p>
          <a:p>
            <a:pPr lvl="2"/>
            <a:r>
              <a:rPr lang="en-US" sz="2000" dirty="0" smtClean="0"/>
              <a:t>Selection/training of Consultant Terminologists</a:t>
            </a:r>
          </a:p>
          <a:p>
            <a:pPr lvl="3"/>
            <a:r>
              <a:rPr lang="en-US" sz="1600" dirty="0" smtClean="0"/>
              <a:t>Initial 5 last year (includes Jim Case, NLM)</a:t>
            </a:r>
          </a:p>
          <a:p>
            <a:pPr lvl="3"/>
            <a:r>
              <a:rPr lang="en-US" sz="1600" dirty="0" smtClean="0">
                <a:solidFill>
                  <a:srgbClr val="0070C0"/>
                </a:solidFill>
              </a:rPr>
              <a:t>Applications for next group due March 2, 2012 </a:t>
            </a:r>
            <a:r>
              <a:rPr lang="en-US" sz="1600" dirty="0" smtClean="0"/>
              <a:t>(see http://www.ihtsdo.org)</a:t>
            </a:r>
          </a:p>
          <a:p>
            <a:pPr lvl="2"/>
            <a:r>
              <a:rPr lang="en-US" sz="2000" dirty="0" smtClean="0"/>
              <a:t>Distributed editing – </a:t>
            </a:r>
          </a:p>
          <a:p>
            <a:pPr lvl="3"/>
            <a:r>
              <a:rPr lang="en-US" sz="1600" dirty="0" smtClean="0">
                <a:solidFill>
                  <a:srgbClr val="0070C0"/>
                </a:solidFill>
              </a:rPr>
              <a:t>1</a:t>
            </a:r>
            <a:r>
              <a:rPr lang="en-US" sz="1600" baseline="30000" dirty="0" smtClean="0">
                <a:solidFill>
                  <a:srgbClr val="0070C0"/>
                </a:solidFill>
              </a:rPr>
              <a:t>st</a:t>
            </a:r>
            <a:r>
              <a:rPr lang="en-US" sz="1600" dirty="0" smtClean="0">
                <a:solidFill>
                  <a:srgbClr val="0070C0"/>
                </a:solidFill>
              </a:rPr>
              <a:t> step: Feb. 2012: </a:t>
            </a:r>
            <a:r>
              <a:rPr lang="en-US" sz="1600" dirty="0" smtClean="0"/>
              <a:t>consultant terminologists can edit </a:t>
            </a:r>
            <a:r>
              <a:rPr lang="en-US" sz="1600" dirty="0" err="1" smtClean="0"/>
              <a:t>lnt</a:t>
            </a:r>
            <a:r>
              <a:rPr lang="en-US" sz="1600" dirty="0" smtClean="0"/>
              <a:t>. Release directly</a:t>
            </a:r>
          </a:p>
          <a:p>
            <a:pPr lvl="3"/>
            <a:r>
              <a:rPr lang="en-US" sz="1600" dirty="0" smtClean="0"/>
              <a:t>Gradual expansion to other consultant terminologists &amp; vetted editors</a:t>
            </a:r>
            <a:endParaRPr lang="en-US" sz="2000" dirty="0" smtClean="0"/>
          </a:p>
          <a:p>
            <a:pPr lvl="1"/>
            <a:r>
              <a:rPr lang="en-US" sz="2400" dirty="0" smtClean="0"/>
              <a:t>NLM actions:</a:t>
            </a:r>
          </a:p>
          <a:p>
            <a:pPr lvl="2"/>
            <a:r>
              <a:rPr lang="en-US" sz="2000" dirty="0" smtClean="0"/>
              <a:t>US extension to SNOMED CT </a:t>
            </a:r>
            <a:r>
              <a:rPr lang="en-US" sz="2000" dirty="0" smtClean="0">
                <a:solidFill>
                  <a:srgbClr val="0070C0"/>
                </a:solidFill>
              </a:rPr>
              <a:t>Next release March 2012</a:t>
            </a:r>
          </a:p>
          <a:p>
            <a:pPr lvl="2"/>
            <a:r>
              <a:rPr lang="en-US" sz="2000" dirty="0" smtClean="0"/>
              <a:t>US SNOMED CT Content Request System </a:t>
            </a:r>
            <a:r>
              <a:rPr lang="en-US" sz="2000" dirty="0" smtClean="0">
                <a:solidFill>
                  <a:srgbClr val="0070C0"/>
                </a:solidFill>
              </a:rPr>
              <a:t>New version Feb 2012</a:t>
            </a: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U.S. </a:t>
            </a:r>
            <a:r>
              <a:rPr lang="en-US" dirty="0" err="1" smtClean="0"/>
              <a:t>Snomed</a:t>
            </a:r>
            <a:r>
              <a:rPr lang="en-US" dirty="0" smtClean="0"/>
              <a:t> CT Content Request System (USCRS)</a:t>
            </a:r>
            <a:endParaRPr lang="en-US" dirty="0"/>
          </a:p>
        </p:txBody>
      </p:sp>
      <p:pic>
        <p:nvPicPr>
          <p:cNvPr id="3" name="Picture 2" descr="U.S. Snomed CT Content Request System list" title="U.S Snomed CT Content Request System (USCRS)"/>
          <p:cNvPicPr>
            <a:picLocks noChangeAspect="1" noChangeArrowheads="1"/>
          </p:cNvPicPr>
          <p:nvPr/>
        </p:nvPicPr>
        <p:blipFill>
          <a:blip r:embed="rId2" cstate="print"/>
          <a:srcRect t="10751" r="1772" b="3226"/>
          <a:stretch>
            <a:fillRect/>
          </a:stretch>
        </p:blipFill>
        <p:spPr bwMode="auto">
          <a:xfrm>
            <a:off x="0" y="1143000"/>
            <a:ext cx="9144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26382189"/>
      </p:ext>
    </p:extLst>
  </p:cSld>
  <p:clrMapOvr>
    <a:masterClrMapping/>
  </p:clrMapOvr>
  <p:transition xmlns:p14="http://schemas.microsoft.com/office/powerpoint/2010/main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Problem </a:t>
            </a:r>
            <a:r>
              <a:rPr lang="en-US" sz="3200" dirty="0" smtClean="0"/>
              <a:t>list (continue)</a:t>
            </a:r>
            <a:endParaRPr lang="en-US" sz="3200" dirty="0"/>
          </a:p>
        </p:txBody>
      </p:sp>
      <p:sp>
        <p:nvSpPr>
          <p:cNvPr id="40962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Target:	SNOMED CT (SCT)</a:t>
            </a:r>
          </a:p>
          <a:p>
            <a:r>
              <a:rPr lang="en-US" sz="2800" dirty="0" smtClean="0"/>
              <a:t>Issue:  Transition from use of ICD-9-CM for problems</a:t>
            </a:r>
            <a:endParaRPr lang="en-US" sz="2800" dirty="0"/>
          </a:p>
          <a:p>
            <a:pPr lvl="1"/>
            <a:r>
              <a:rPr lang="en-US" sz="2400" dirty="0" smtClean="0"/>
              <a:t>Available from IHTSDO:</a:t>
            </a:r>
          </a:p>
          <a:p>
            <a:pPr lvl="2"/>
            <a:r>
              <a:rPr lang="en-US" sz="2000" dirty="0" smtClean="0"/>
              <a:t>Conceptual mapping FROM SCT TO ICD-9-CM</a:t>
            </a:r>
          </a:p>
          <a:p>
            <a:pPr lvl="1"/>
            <a:r>
              <a:rPr lang="en-US" sz="2400" dirty="0" smtClean="0"/>
              <a:t>Available from NLM:</a:t>
            </a:r>
          </a:p>
          <a:p>
            <a:pPr lvl="2"/>
            <a:r>
              <a:rPr lang="en-US" sz="2000" dirty="0" smtClean="0"/>
              <a:t>Synonymous mappings in UMLS </a:t>
            </a:r>
            <a:r>
              <a:rPr lang="en-US" sz="2000" dirty="0" err="1" smtClean="0"/>
              <a:t>Metathesaurus</a:t>
            </a:r>
            <a:endParaRPr lang="en-US" sz="2000" dirty="0" smtClean="0"/>
          </a:p>
          <a:p>
            <a:pPr lvl="2"/>
            <a:r>
              <a:rPr lang="en-US" sz="2000" dirty="0" smtClean="0">
                <a:solidFill>
                  <a:srgbClr val="0070C0"/>
                </a:solidFill>
              </a:rPr>
              <a:t>April 2012:  </a:t>
            </a:r>
            <a:r>
              <a:rPr lang="en-US" sz="2000" dirty="0" smtClean="0"/>
              <a:t>Trial map for evaluation</a:t>
            </a:r>
          </a:p>
          <a:p>
            <a:pPr lvl="3"/>
            <a:r>
              <a:rPr lang="en-US" dirty="0" smtClean="0"/>
              <a:t>FROM heavily used ICD-9-CM (based on CMS data) TO SCT</a:t>
            </a:r>
          </a:p>
          <a:p>
            <a:pPr lvl="4"/>
            <a:r>
              <a:rPr lang="en-US" dirty="0" smtClean="0"/>
              <a:t>~40% will NOT be 1-to-1 mappings</a:t>
            </a:r>
          </a:p>
          <a:p>
            <a:pPr lvl="2"/>
            <a:endParaRPr lang="en-US" sz="2000" dirty="0" smtClean="0"/>
          </a:p>
          <a:p>
            <a:pPr lvl="1"/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Problem </a:t>
            </a:r>
            <a:r>
              <a:rPr lang="en-US" sz="3200" dirty="0" smtClean="0"/>
              <a:t>list (Cont.)</a:t>
            </a:r>
            <a:endParaRPr lang="en-US" sz="3200" dirty="0"/>
          </a:p>
        </p:txBody>
      </p:sp>
      <p:sp>
        <p:nvSpPr>
          <p:cNvPr id="40962" name="Rectangle 3"/>
          <p:cNvSpPr>
            <a:spLocks noGrp="1"/>
          </p:cNvSpPr>
          <p:nvPr>
            <p:ph idx="1"/>
          </p:nvPr>
        </p:nvSpPr>
        <p:spPr>
          <a:xfrm>
            <a:off x="728663" y="1295400"/>
            <a:ext cx="8029575" cy="4335463"/>
          </a:xfrm>
        </p:spPr>
        <p:txBody>
          <a:bodyPr/>
          <a:lstStyle/>
          <a:p>
            <a:r>
              <a:rPr lang="en-US" dirty="0"/>
              <a:t>Target:	SNOMED CT (SCT)</a:t>
            </a:r>
          </a:p>
          <a:p>
            <a:r>
              <a:rPr lang="en-US" dirty="0" smtClean="0"/>
              <a:t>Issue:  Use of SCT to generate encounter diagnoses (in ICD-10-CM or ICD-9-CM) for billing/statistics</a:t>
            </a:r>
            <a:endParaRPr lang="en-US" dirty="0"/>
          </a:p>
          <a:p>
            <a:pPr lvl="1"/>
            <a:r>
              <a:rPr lang="en-US" dirty="0" smtClean="0"/>
              <a:t>Available from IHTSDO:</a:t>
            </a:r>
          </a:p>
          <a:p>
            <a:pPr lvl="2"/>
            <a:r>
              <a:rPr lang="en-US" dirty="0" smtClean="0"/>
              <a:t>Conceptual mapping from SCT to ICD-9-CM</a:t>
            </a:r>
          </a:p>
          <a:p>
            <a:pPr lvl="1"/>
            <a:r>
              <a:rPr lang="en-US" dirty="0" smtClean="0"/>
              <a:t>Available from NLM:</a:t>
            </a:r>
          </a:p>
          <a:p>
            <a:pPr lvl="2"/>
            <a:r>
              <a:rPr lang="en-US" dirty="0" smtClean="0"/>
              <a:t>Synonymous mappings in UMLS </a:t>
            </a:r>
            <a:r>
              <a:rPr lang="en-US" dirty="0" err="1" smtClean="0"/>
              <a:t>Metathesaurus</a:t>
            </a:r>
            <a:endParaRPr lang="en-US" dirty="0" smtClean="0"/>
          </a:p>
          <a:p>
            <a:pPr lvl="2"/>
            <a:r>
              <a:rPr lang="en-US" dirty="0" smtClean="0"/>
              <a:t>Old (2008) rule-based map FROM SCT subset TO ICD-9-CM</a:t>
            </a:r>
          </a:p>
          <a:p>
            <a:pPr lvl="3"/>
            <a:r>
              <a:rPr lang="en-US" sz="1600" dirty="0" smtClean="0">
                <a:solidFill>
                  <a:srgbClr val="00B0F0"/>
                </a:solidFill>
              </a:rPr>
              <a:t>?? Is it a priority to update /improve this??</a:t>
            </a:r>
          </a:p>
          <a:p>
            <a:pPr lvl="2"/>
            <a:r>
              <a:rPr lang="en-US" b="1" dirty="0" smtClean="0">
                <a:solidFill>
                  <a:srgbClr val="0070C0"/>
                </a:solidFill>
              </a:rPr>
              <a:t>NEW</a:t>
            </a:r>
            <a:r>
              <a:rPr lang="en-US" dirty="0" smtClean="0">
                <a:solidFill>
                  <a:srgbClr val="0070C0"/>
                </a:solidFill>
              </a:rPr>
              <a:t>: </a:t>
            </a:r>
            <a:r>
              <a:rPr lang="en-US" dirty="0" smtClean="0"/>
              <a:t>FROM SCT subset to ICD-10-CM, with demonstration tool</a:t>
            </a:r>
          </a:p>
          <a:p>
            <a:pPr lvl="3"/>
            <a:r>
              <a:rPr lang="en-US" sz="1400" dirty="0" smtClean="0">
                <a:solidFill>
                  <a:srgbClr val="0070C0"/>
                </a:solidFill>
              </a:rPr>
              <a:t>TODAY:  </a:t>
            </a:r>
            <a:r>
              <a:rPr lang="en-US" sz="1400" dirty="0" smtClean="0"/>
              <a:t>From 7,277 SCT concepts</a:t>
            </a:r>
          </a:p>
          <a:p>
            <a:pPr lvl="3"/>
            <a:r>
              <a:rPr lang="en-US" sz="1400" dirty="0" smtClean="0"/>
              <a:t>June 2012: Complete initial map. From ~15,000 SCT concepts</a:t>
            </a:r>
          </a:p>
          <a:p>
            <a:pPr lvl="4"/>
            <a:r>
              <a:rPr lang="en-US" sz="1400" dirty="0" smtClean="0"/>
              <a:t>Leverages procedures, data &amp; tools from the IHTSDO and UK NHS Terminology Centre and data from Kaiser Permanente’s CMT donations</a:t>
            </a:r>
            <a:endParaRPr 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" dirty="0" smtClean="0">
                <a:solidFill>
                  <a:schemeClr val="bg1"/>
                </a:solidFill>
              </a:rPr>
              <a:t>I-magic</a:t>
            </a:r>
            <a:endParaRPr lang="en-US" sz="200" dirty="0">
              <a:solidFill>
                <a:schemeClr val="bg1"/>
              </a:solidFill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2228" name="Picture 4" descr="I-Magic Form, show Patient name, gender and Date of birth" title="I-Magic"/>
          <p:cNvPicPr>
            <a:picLocks noChangeAspect="1" noChangeArrowheads="1"/>
          </p:cNvPicPr>
          <p:nvPr/>
        </p:nvPicPr>
        <p:blipFill>
          <a:blip r:embed="rId2" cstate="print"/>
          <a:srcRect t="11859" r="3125"/>
          <a:stretch>
            <a:fillRect/>
          </a:stretch>
        </p:blipFill>
        <p:spPr bwMode="auto">
          <a:xfrm>
            <a:off x="0" y="1219201"/>
            <a:ext cx="9144000" cy="561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1" y="617537"/>
            <a:ext cx="8566150" cy="677863"/>
          </a:xfrm>
        </p:spPr>
        <p:txBody>
          <a:bodyPr/>
          <a:lstStyle/>
          <a:p>
            <a:r>
              <a:rPr lang="en-US" sz="3200" dirty="0">
                <a:hlinkClick r:id="rId2" tooltip="http://imagic.nlm.nih.gov/imagic/code/map"/>
              </a:rPr>
              <a:t>http://imagic.nlm.nih.gov/imagic/code/map</a:t>
            </a:r>
            <a:endParaRPr lang="en-US" sz="3200" dirty="0"/>
          </a:p>
        </p:txBody>
      </p:sp>
      <p:pic>
        <p:nvPicPr>
          <p:cNvPr id="51204" name="Picture 4" descr="After type the patient's name, gender and date of birth, I-Magic show Mapping Problem to ICD-10-CM" title="I-Magic (continue)"/>
          <p:cNvPicPr>
            <a:picLocks noChangeAspect="1" noChangeArrowheads="1"/>
          </p:cNvPicPr>
          <p:nvPr/>
        </p:nvPicPr>
        <p:blipFill>
          <a:blip r:embed="rId3" cstate="print"/>
          <a:srcRect t="13889" r="3125" b="3125"/>
          <a:stretch>
            <a:fillRect/>
          </a:stretch>
        </p:blipFill>
        <p:spPr bwMode="auto">
          <a:xfrm>
            <a:off x="0" y="1295400"/>
            <a:ext cx="91440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8&quot; unique_id=&quot;12040&quot;&gt;&lt;/object&gt;&lt;object type=&quot;2&quot; unique_id=&quot;12041&quot;&gt;&lt;object type=&quot;3&quot; unique_id=&quot;12042&quot;&gt;&lt;property id=&quot;20148&quot; value=&quot;5&quot;/&gt;&lt;property id=&quot;20300&quot; value=&quot;Slide 1 - &amp;quot;Stage 2 EHR Certification:&amp;#x0D;&amp;#x0A;NLM Vocabulary Update &amp;#x0D;&amp;#x0A;&amp;quot;&quot;/&gt;&lt;property id=&quot;20307&quot; value=&quot;257&quot;/&gt;&lt;/object&gt;&lt;object type=&quot;3&quot; unique_id=&quot;12043&quot;&gt;&lt;property id=&quot;20148&quot; value=&quot;5&quot;/&gt;&lt;property id=&quot;20300&quot; value=&quot;Slide 2 - &amp;quot;Proposed Stage 2 certification criteria&amp;quot;&quot;/&gt;&lt;property id=&quot;20307&quot; value=&quot;258&quot;/&gt;&lt;/object&gt;&lt;object type=&quot;3&quot; unique_id=&quot;12044&quot;&gt;&lt;property id=&quot;20148&quot; value=&quot;5&quot;/&gt;&lt;property id=&quot;20300&quot; value=&quot;Slide 3 - &amp;quot;Problem list&amp;quot;&quot;/&gt;&lt;property id=&quot;20307&quot; value=&quot;259&quot;/&gt;&lt;/object&gt;&lt;object type=&quot;3&quot; unique_id=&quot;12045&quot;&gt;&lt;property id=&quot;20148&quot; value=&quot;5&quot;/&gt;&lt;property id=&quot;20300&quot; value=&quot;Slide 4 - &amp;quot;Problem list&amp;quot;&quot;/&gt;&lt;property id=&quot;20307&quot; value=&quot;260&quot;/&gt;&lt;/object&gt;&lt;object type=&quot;3&quot; unique_id=&quot;12046&quot;&gt;&lt;property id=&quot;20148&quot; value=&quot;5&quot;/&gt;&lt;property id=&quot;20300&quot; value=&quot;Slide 5 - &amp;quot;USCRS&amp;quot;&quot;/&gt;&lt;property id=&quot;20307&quot; value=&quot;261&quot;/&gt;&lt;/object&gt;&lt;object type=&quot;3&quot; unique_id=&quot;12047&quot;&gt;&lt;property id=&quot;20148&quot; value=&quot;5&quot;/&gt;&lt;property id=&quot;20300&quot; value=&quot;Slide 6 - &amp;quot;Problem list&amp;quot;&quot;/&gt;&lt;property id=&quot;20307&quot; value=&quot;262&quot;/&gt;&lt;/object&gt;&lt;object type=&quot;3&quot; unique_id=&quot;12048&quot;&gt;&lt;property id=&quot;20148&quot; value=&quot;5&quot;/&gt;&lt;property id=&quot;20300&quot; value=&quot;Slide 7 - &amp;quot;Problem list&amp;quot;&quot;/&gt;&lt;property id=&quot;20307&quot; value=&quot;263&quot;/&gt;&lt;/object&gt;&lt;object type=&quot;3&quot; unique_id=&quot;12049&quot;&gt;&lt;property id=&quot;20148&quot; value=&quot;5&quot;/&gt;&lt;property id=&quot;20300&quot; value=&quot;Slide 8 - &amp;quot;I-magic&amp;quot;&quot;/&gt;&lt;property id=&quot;20307&quot; value=&quot;264&quot;/&gt;&lt;/object&gt;&lt;object type=&quot;3&quot; unique_id=&quot;12050&quot;&gt;&lt;property id=&quot;20148&quot; value=&quot;5&quot;/&gt;&lt;property id=&quot;20300&quot; value=&quot;Slide 9 - &amp;quot;http://imagic.nlm.nih.gov/imagic/code/map&amp;quot;&quot;/&gt;&lt;property id=&quot;20307&quot; value=&quot;265&quot;/&gt;&lt;/object&gt;&lt;object type=&quot;3&quot; unique_id=&quot;12051&quot;&gt;&lt;property id=&quot;20148&quot; value=&quot;5&quot;/&gt;&lt;property id=&quot;20300&quot; value=&quot;Slide 10 - &amp;quot;Medications, medication allergies&amp;quot;&quot;/&gt;&lt;property id=&quot;20307&quot; value=&quot;266&quot;/&gt;&lt;/object&gt;&lt;object type=&quot;3&quot; unique_id=&quot;12052&quot;&gt;&lt;property id=&quot;20148&quot; value=&quot;5&quot;/&gt;&lt;property id=&quot;20300&quot; value=&quot;Slide 11 - &amp;quot;Medications, medication allergies&amp;quot;&quot;/&gt;&lt;property id=&quot;20307&quot; value=&quot;267&quot;/&gt;&lt;/object&gt;&lt;object type=&quot;3&quot; unique_id=&quot;12053&quot;&gt;&lt;property id=&quot;20148&quot; value=&quot;5&quot;/&gt;&lt;property id=&quot;20300&quot; value=&quot;Slide 12 - &amp;quot;Tests and measures&amp;quot;&quot;/&gt;&lt;property id=&quot;20307&quot; value=&quot;268&quot;/&gt;&lt;/object&gt;&lt;object type=&quot;3&quot; unique_id=&quot;12054&quot;&gt;&lt;property id=&quot;20148&quot; value=&quot;5&quot;/&gt;&lt;property id=&quot;20300&quot; value=&quot;Slide 13 - &amp;quot;Discussion&amp;quot;&quot;/&gt;&lt;property id=&quot;20307&quot; value=&quot;269&quot;/&gt;&lt;/object&gt;&lt;object type=&quot;3&quot; unique_id=&quot;12055&quot;&gt;&lt;property id=&quot;20148&quot; value=&quot;5&quot;/&gt;&lt;property id=&quot;20300&quot; value=&quot;Slide 14 - &amp;quot;Selected NLM Contacts for HITSC CreVTF&amp;quot;&quot;/&gt;&lt;property id=&quot;20307&quot; value=&quot;270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EAF979C2-91F7-4F3A-8B5F-C1EB01051C48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3955687C-2E46-402B-8A22-DEB2AB737D56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4F4CF658-AE07-4065-B0B8-CEDA7D5F0FB2}"/>
</p:tagLst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299</Words>
  <Application>Microsoft Macintosh PowerPoint</Application>
  <PresentationFormat>On-screen Show (4:3)</PresentationFormat>
  <Paragraphs>110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1_Default Design</vt:lpstr>
      <vt:lpstr>7_Default Design</vt:lpstr>
      <vt:lpstr>Stage 2 EHR Certification: NLM Vocabulary Update  </vt:lpstr>
      <vt:lpstr>Proposed Stage 2 certification criteria</vt:lpstr>
      <vt:lpstr>Problem list</vt:lpstr>
      <vt:lpstr>   Problem list</vt:lpstr>
      <vt:lpstr>U.S. Snomed CT Content Request System (USCRS)</vt:lpstr>
      <vt:lpstr>Problem list (continue)</vt:lpstr>
      <vt:lpstr>Problem list (Cont.)</vt:lpstr>
      <vt:lpstr>I-magic</vt:lpstr>
      <vt:lpstr>http://imagic.nlm.nih.gov/imagic/code/map</vt:lpstr>
      <vt:lpstr>Medications, medication allergies</vt:lpstr>
      <vt:lpstr>Medications and  medication allergies</vt:lpstr>
      <vt:lpstr>Tests and measures</vt:lpstr>
      <vt:lpstr>Discussion</vt:lpstr>
      <vt:lpstr>Selected NLM Contacts-   https://ned.nih.gov/search/search.aspx </vt:lpstr>
    </vt:vector>
  </TitlesOfParts>
  <Company>Altarum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Stage 2 EHR Certification: NLM Vocabulary Update  </dc:title>
  <dc:creator>Caitlin Collins</dc:creator>
  <cp:lastModifiedBy>Steve Emrick</cp:lastModifiedBy>
  <cp:revision>17</cp:revision>
  <dcterms:created xsi:type="dcterms:W3CDTF">2012-02-28T21:53:40Z</dcterms:created>
  <dcterms:modified xsi:type="dcterms:W3CDTF">2012-03-08T19:40:32Z</dcterms:modified>
</cp:coreProperties>
</file>