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8"/>
  </p:notesMasterIdLst>
  <p:sldIdLst>
    <p:sldId id="279" r:id="rId2"/>
    <p:sldId id="295" r:id="rId3"/>
    <p:sldId id="281" r:id="rId4"/>
    <p:sldId id="280" r:id="rId5"/>
    <p:sldId id="284" r:id="rId6"/>
    <p:sldId id="285" r:id="rId7"/>
    <p:sldId id="282" r:id="rId8"/>
    <p:sldId id="288" r:id="rId9"/>
    <p:sldId id="286" r:id="rId10"/>
    <p:sldId id="287" r:id="rId11"/>
    <p:sldId id="290" r:id="rId12"/>
    <p:sldId id="291" r:id="rId13"/>
    <p:sldId id="292" r:id="rId14"/>
    <p:sldId id="296" r:id="rId15"/>
    <p:sldId id="293" r:id="rId16"/>
    <p:sldId id="297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192" autoAdjust="0"/>
  </p:normalViewPr>
  <p:slideViewPr>
    <p:cSldViewPr>
      <p:cViewPr varScale="1">
        <p:scale>
          <a:sx n="92" d="100"/>
          <a:sy n="92" d="100"/>
        </p:scale>
        <p:origin x="-120" y="-3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137" d="100"/>
          <a:sy n="137" d="100"/>
        </p:scale>
        <p:origin x="-4578" y="-7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149C67-8DCD-4F01-B7BE-F8A140DE526E}" type="datetimeFigureOut">
              <a:rPr lang="en-US" smtClean="0"/>
              <a:pPr/>
              <a:t>6/6/2012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9CE53C-1F75-4ED7-ABE4-505700EA8C9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8922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gif"/><Relationship Id="rId4" Type="http://schemas.openxmlformats.org/officeDocument/2006/relationships/image" Target="../media/image4.gif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  <a:prstGeom prst="rect">
            <a:avLst/>
          </a:prstGeom>
        </p:spPr>
        <p:txBody>
          <a:bodyPr/>
          <a:lstStyle/>
          <a:p>
            <a:fld id="{F4740E90-B0F3-4C86-B554-31182944440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Rectangle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Rectangle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/>
          <a:lstStyle/>
          <a:p>
            <a:fld id="{F4740E90-B0F3-4C86-B554-31182944440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/>
          <a:lstStyle/>
          <a:p>
            <a:fld id="{F4740E90-B0F3-4C86-B554-31182944440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Isosceles Triangle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pic>
        <p:nvPicPr>
          <p:cNvPr id="7" name="Picture 6" descr="LHC-bw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609600" y="6367435"/>
            <a:ext cx="938706" cy="365730"/>
          </a:xfrm>
          <a:prstGeom prst="rect">
            <a:avLst/>
          </a:prstGeom>
        </p:spPr>
      </p:pic>
      <p:pic>
        <p:nvPicPr>
          <p:cNvPr id="9" name="Picture 8" descr="nlmlogo-small.gif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7162800" y="6367405"/>
            <a:ext cx="365760" cy="365760"/>
          </a:xfrm>
          <a:prstGeom prst="rect">
            <a:avLst/>
          </a:prstGeom>
        </p:spPr>
      </p:pic>
      <p:pic>
        <p:nvPicPr>
          <p:cNvPr id="10" name="Picture 9" descr="nih_logo_2.gif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7672173" y="6367405"/>
            <a:ext cx="490013" cy="365760"/>
          </a:xfrm>
          <a:prstGeom prst="rect">
            <a:avLst/>
          </a:prstGeom>
        </p:spPr>
      </p:pic>
      <p:pic>
        <p:nvPicPr>
          <p:cNvPr id="11" name="Picture 10" descr="hhs_logo_2.gif"/>
          <p:cNvPicPr>
            <a:picLocks noChangeAspect="1"/>
          </p:cNvPicPr>
          <p:nvPr userDrawn="1"/>
        </p:nvPicPr>
        <p:blipFill>
          <a:blip r:embed="rId5" cstate="print"/>
          <a:stretch>
            <a:fillRect/>
          </a:stretch>
        </p:blipFill>
        <p:spPr>
          <a:xfrm>
            <a:off x="8305800" y="6367405"/>
            <a:ext cx="305459" cy="365760"/>
          </a:xfrm>
          <a:prstGeom prst="rect">
            <a:avLst/>
          </a:prstGeom>
        </p:spPr>
      </p:pic>
      <p:sp>
        <p:nvSpPr>
          <p:cNvPr id="12" name="Straight Connector 11"/>
          <p:cNvSpPr>
            <a:spLocks noChangeShapeType="1"/>
          </p:cNvSpPr>
          <p:nvPr userDrawn="1"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  <a:prstGeom prst="rect">
            <a:avLst/>
          </a:prstGeom>
        </p:spPr>
        <p:txBody>
          <a:bodyPr/>
          <a:lstStyle/>
          <a:p>
            <a:fld id="{F4740E90-B0F3-4C86-B554-31182944440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Straight Connector 6"/>
          <p:cNvSpPr>
            <a:spLocks noChangeShapeType="1"/>
          </p:cNvSpPr>
          <p:nvPr userDrawn="1"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traight Connector 6"/>
          <p:cNvSpPr>
            <a:spLocks noChangeShapeType="1"/>
          </p:cNvSpPr>
          <p:nvPr userDrawn="1"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>
          <a:xfrm>
            <a:off x="6400800" y="6356350"/>
            <a:ext cx="2289048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898648" y="6356350"/>
            <a:ext cx="350520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9" name="Isosceles Triangle 8"/>
          <p:cNvSpPr>
            <a:spLocks noChangeAspect="1"/>
          </p:cNvSpPr>
          <p:nvPr userDrawn="1"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/>
          <a:lstStyle/>
          <a:p>
            <a:fld id="{F4740E90-B0F3-4C86-B554-31182944440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/>
          <a:lstStyle/>
          <a:p>
            <a:fld id="{F4740E90-B0F3-4C86-B554-31182944440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5.gi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4.gif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gi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Date Placeholder 3"/>
          <p:cNvSpPr txBox="1">
            <a:spLocks/>
          </p:cNvSpPr>
          <p:nvPr userDrawn="1"/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p:sp>
        <p:nvSpPr>
          <p:cNvPr id="12" name="Slide Number Placeholder 5"/>
          <p:cNvSpPr txBox="1">
            <a:spLocks/>
          </p:cNvSpPr>
          <p:nvPr userDrawn="1"/>
        </p:nvSpPr>
        <p:spPr>
          <a:xfrm>
            <a:off x="8686800" y="6356350"/>
            <a:ext cx="457200" cy="36576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4740E90-B0F3-4C86-B554-311829444404}" type="slidenum">
              <a:rPr lang="en-US" sz="1600" b="1" smtClean="0">
                <a:solidFill>
                  <a:schemeClr val="bg1">
                    <a:lumMod val="65000"/>
                  </a:schemeClr>
                </a:solidFill>
              </a:rPr>
              <a:pPr/>
              <a:t>‹#›</a:t>
            </a:fld>
            <a:endParaRPr lang="en-US" sz="1600" b="1" dirty="0">
              <a:solidFill>
                <a:schemeClr val="bg1">
                  <a:lumMod val="65000"/>
                </a:schemeClr>
              </a:solidFill>
            </a:endParaRPr>
          </a:p>
        </p:txBody>
      </p:sp>
      <p:pic>
        <p:nvPicPr>
          <p:cNvPr id="15" name="Picture 14" descr="LHC-bw.png"/>
          <p:cNvPicPr>
            <a:picLocks noChangeAspect="1"/>
          </p:cNvPicPr>
          <p:nvPr userDrawn="1"/>
        </p:nvPicPr>
        <p:blipFill>
          <a:blip r:embed="rId13" cstate="print"/>
          <a:stretch>
            <a:fillRect/>
          </a:stretch>
        </p:blipFill>
        <p:spPr>
          <a:xfrm>
            <a:off x="609600" y="6367435"/>
            <a:ext cx="938706" cy="365730"/>
          </a:xfrm>
          <a:prstGeom prst="rect">
            <a:avLst/>
          </a:prstGeom>
        </p:spPr>
      </p:pic>
      <p:pic>
        <p:nvPicPr>
          <p:cNvPr id="16" name="Picture 15" descr="nlmlogo-small.gif"/>
          <p:cNvPicPr>
            <a:picLocks noChangeAspect="1"/>
          </p:cNvPicPr>
          <p:nvPr userDrawn="1"/>
        </p:nvPicPr>
        <p:blipFill>
          <a:blip r:embed="rId14" cstate="print"/>
          <a:stretch>
            <a:fillRect/>
          </a:stretch>
        </p:blipFill>
        <p:spPr>
          <a:xfrm>
            <a:off x="7162800" y="6367405"/>
            <a:ext cx="365760" cy="365760"/>
          </a:xfrm>
          <a:prstGeom prst="rect">
            <a:avLst/>
          </a:prstGeom>
        </p:spPr>
      </p:pic>
      <p:pic>
        <p:nvPicPr>
          <p:cNvPr id="17" name="Picture 16" descr="nih_logo_2.gif"/>
          <p:cNvPicPr>
            <a:picLocks noChangeAspect="1"/>
          </p:cNvPicPr>
          <p:nvPr userDrawn="1"/>
        </p:nvPicPr>
        <p:blipFill>
          <a:blip r:embed="rId15" cstate="print"/>
          <a:stretch>
            <a:fillRect/>
          </a:stretch>
        </p:blipFill>
        <p:spPr>
          <a:xfrm>
            <a:off x="7672173" y="6367405"/>
            <a:ext cx="490013" cy="365760"/>
          </a:xfrm>
          <a:prstGeom prst="rect">
            <a:avLst/>
          </a:prstGeom>
        </p:spPr>
      </p:pic>
      <p:pic>
        <p:nvPicPr>
          <p:cNvPr id="18" name="Picture 17" descr="hhs_logo_2.gif"/>
          <p:cNvPicPr>
            <a:picLocks noChangeAspect="1"/>
          </p:cNvPicPr>
          <p:nvPr userDrawn="1"/>
        </p:nvPicPr>
        <p:blipFill>
          <a:blip r:embed="rId16" cstate="print"/>
          <a:stretch>
            <a:fillRect/>
          </a:stretch>
        </p:blipFill>
        <p:spPr>
          <a:xfrm>
            <a:off x="8305800" y="6367405"/>
            <a:ext cx="305459" cy="36576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dirty="0" smtClean="0"/>
              <a:t>NLM Value Set Authority Center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Curation and delivery of value sets for </a:t>
            </a:r>
            <a:r>
              <a:rPr lang="en-US" dirty="0" err="1" smtClean="0"/>
              <a:t>eMeasures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952500" y="685800"/>
            <a:ext cx="72390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err="1" smtClean="0">
                <a:latin typeface="Bookman Old Style" pitchFamily="18" charset="0"/>
              </a:rPr>
              <a:t>eMeasures</a:t>
            </a:r>
            <a:r>
              <a:rPr lang="en-US" sz="2000" dirty="0" smtClean="0">
                <a:latin typeface="Bookman Old Style" pitchFamily="18" charset="0"/>
              </a:rPr>
              <a:t> Issues Group (</a:t>
            </a:r>
            <a:r>
              <a:rPr lang="en-US" sz="2000" dirty="0" err="1" smtClean="0">
                <a:latin typeface="Bookman Old Style" pitchFamily="18" charset="0"/>
              </a:rPr>
              <a:t>eMIG</a:t>
            </a:r>
            <a:r>
              <a:rPr lang="en-US" sz="2000" dirty="0" smtClean="0">
                <a:latin typeface="Bookman Old Style" pitchFamily="18" charset="0"/>
              </a:rPr>
              <a:t>)</a:t>
            </a:r>
          </a:p>
          <a:p>
            <a:r>
              <a:rPr lang="en-US" sz="2000" dirty="0" smtClean="0">
                <a:solidFill>
                  <a:srgbClr val="7030A0"/>
                </a:solidFill>
                <a:latin typeface="Bookman Old Style" pitchFamily="18" charset="0"/>
              </a:rPr>
              <a:t>May 24, 2012</a:t>
            </a:r>
            <a:endParaRPr lang="en-US" sz="2000" dirty="0">
              <a:solidFill>
                <a:srgbClr val="7030A0"/>
              </a:solidFill>
              <a:latin typeface="Bookman Old Style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952500" y="1524000"/>
            <a:ext cx="72390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sz="2000" dirty="0" smtClean="0">
                <a:latin typeface="Bookman Old Style" pitchFamily="18" charset="0"/>
              </a:rPr>
              <a:t>NLM</a:t>
            </a:r>
          </a:p>
        </p:txBody>
      </p:sp>
      <p:pic>
        <p:nvPicPr>
          <p:cNvPr id="6" name="Picture 4" descr="NLM LOGO-JPEG" title="nlm 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32666" y="762000"/>
            <a:ext cx="1792288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44005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Terminology services  </a:t>
            </a:r>
            <a:r>
              <a:rPr lang="en-US" dirty="0" smtClean="0">
                <a:solidFill>
                  <a:srgbClr val="7030A0"/>
                </a:solidFill>
              </a:rPr>
              <a:t>UMLS (cont.)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Unified Medical Language System (UMLS)</a:t>
            </a:r>
          </a:p>
          <a:p>
            <a:pPr lvl="1"/>
            <a:r>
              <a:rPr lang="en-US" dirty="0" smtClean="0"/>
              <a:t>Multiple interfaces</a:t>
            </a:r>
          </a:p>
          <a:p>
            <a:pPr lvl="2"/>
            <a:r>
              <a:rPr lang="en-US" dirty="0" smtClean="0"/>
              <a:t>Graphical – UTS browser</a:t>
            </a:r>
          </a:p>
          <a:p>
            <a:pPr lvl="2"/>
            <a:r>
              <a:rPr lang="en-US" dirty="0" smtClean="0"/>
              <a:t>Application Programming Interface (API)</a:t>
            </a:r>
          </a:p>
          <a:p>
            <a:pPr lvl="1"/>
            <a:r>
              <a:rPr lang="en-US" dirty="0" smtClean="0"/>
              <a:t>Ensures protection of intellectual property</a:t>
            </a:r>
          </a:p>
          <a:p>
            <a:pPr lvl="2"/>
            <a:r>
              <a:rPr lang="en-US" dirty="0" smtClean="0"/>
              <a:t>UMLS license agreement</a:t>
            </a:r>
          </a:p>
          <a:p>
            <a:pPr lvl="2"/>
            <a:r>
              <a:rPr lang="en-US" dirty="0"/>
              <a:t>UTS authentication</a:t>
            </a:r>
            <a:endParaRPr lang="en-US" dirty="0" smtClean="0"/>
          </a:p>
        </p:txBody>
      </p:sp>
      <p:pic>
        <p:nvPicPr>
          <p:cNvPr id="4" name="Picture 2" descr="C:\Documents and Settings\obodenreider\My Documents\shared\papers\--logos\UTS\jpg\ULMS.NOTYPE.jpg" title="uts log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50264" y="152400"/>
            <a:ext cx="803275" cy="9144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27305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</p:spPr>
        <p:txBody>
          <a:bodyPr/>
          <a:lstStyle/>
          <a:p>
            <a:r>
              <a:rPr lang="en-US" dirty="0" smtClean="0"/>
              <a:t>Terminology services  </a:t>
            </a:r>
            <a:r>
              <a:rPr lang="en-US" dirty="0" smtClean="0">
                <a:solidFill>
                  <a:srgbClr val="7030A0"/>
                </a:solidFill>
              </a:rPr>
              <a:t>RxNorm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RxNorm</a:t>
            </a:r>
          </a:p>
          <a:p>
            <a:pPr lvl="1"/>
            <a:r>
              <a:rPr lang="en-US" dirty="0" smtClean="0"/>
              <a:t>Integrates names and codes from multiple drug information sources</a:t>
            </a:r>
            <a:br>
              <a:rPr lang="en-US" dirty="0" smtClean="0"/>
            </a:br>
            <a:r>
              <a:rPr lang="en-US" dirty="0" smtClean="0"/>
              <a:t>(First </a:t>
            </a:r>
            <a:r>
              <a:rPr lang="en-US" dirty="0" err="1" smtClean="0"/>
              <a:t>DataBank</a:t>
            </a:r>
            <a:r>
              <a:rPr lang="en-US" dirty="0" smtClean="0"/>
              <a:t>, </a:t>
            </a:r>
            <a:r>
              <a:rPr lang="en-US" dirty="0" err="1" smtClean="0"/>
              <a:t>Multum</a:t>
            </a:r>
            <a:r>
              <a:rPr lang="en-US" dirty="0" smtClean="0"/>
              <a:t>, SNOMED CT, NDF-RT, Structured Product Labels,…)</a:t>
            </a:r>
          </a:p>
          <a:p>
            <a:pPr lvl="1"/>
            <a:r>
              <a:rPr lang="en-US" dirty="0" smtClean="0"/>
              <a:t>Updated monthly (with weekly additions)</a:t>
            </a:r>
          </a:p>
          <a:p>
            <a:pPr lvl="1"/>
            <a:r>
              <a:rPr lang="en-US" dirty="0" smtClean="0"/>
              <a:t>Provides terminology services (similar to UTS)</a:t>
            </a:r>
          </a:p>
          <a:p>
            <a:pPr lvl="1"/>
            <a:r>
              <a:rPr lang="en-US" dirty="0"/>
              <a:t>Multiple interfaces</a:t>
            </a:r>
          </a:p>
          <a:p>
            <a:pPr lvl="2"/>
            <a:r>
              <a:rPr lang="en-US" dirty="0"/>
              <a:t>Graphical – </a:t>
            </a:r>
            <a:r>
              <a:rPr lang="en-US" dirty="0" err="1" smtClean="0"/>
              <a:t>RxNav</a:t>
            </a:r>
            <a:r>
              <a:rPr lang="en-US" dirty="0" smtClean="0"/>
              <a:t> </a:t>
            </a:r>
            <a:r>
              <a:rPr lang="en-US" dirty="0"/>
              <a:t>browser</a:t>
            </a:r>
          </a:p>
          <a:p>
            <a:pPr lvl="2"/>
            <a:r>
              <a:rPr lang="en-US" dirty="0"/>
              <a:t>Application Programming Interface (API</a:t>
            </a:r>
            <a:r>
              <a:rPr lang="en-US" dirty="0" smtClean="0"/>
              <a:t>)</a:t>
            </a:r>
            <a:endParaRPr lang="en-US" dirty="0"/>
          </a:p>
        </p:txBody>
      </p:sp>
      <p:pic>
        <p:nvPicPr>
          <p:cNvPr id="2050" name="Picture 2" descr="RxNav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6600" y="600075"/>
            <a:ext cx="1600200" cy="466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27596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Terminology services and value set curation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Terminology services are useful for value set curation</a:t>
            </a:r>
          </a:p>
          <a:p>
            <a:pPr lvl="1"/>
            <a:r>
              <a:rPr lang="en-US" dirty="0" smtClean="0">
                <a:solidFill>
                  <a:srgbClr val="00B0F0"/>
                </a:solidFill>
              </a:rPr>
              <a:t>Referential integrity</a:t>
            </a:r>
          </a:p>
          <a:p>
            <a:pPr lvl="2"/>
            <a:r>
              <a:rPr lang="en-US" dirty="0" smtClean="0"/>
              <a:t>Identify if a code exists in a code system</a:t>
            </a:r>
          </a:p>
          <a:p>
            <a:pPr lvl="3"/>
            <a:r>
              <a:rPr lang="en-US" dirty="0" smtClean="0"/>
              <a:t>Including specific versions</a:t>
            </a:r>
          </a:p>
          <a:p>
            <a:pPr lvl="3"/>
            <a:r>
              <a:rPr lang="en-US" dirty="0" smtClean="0"/>
              <a:t>Map obsolete codes to current codes</a:t>
            </a:r>
          </a:p>
          <a:p>
            <a:pPr lvl="2"/>
            <a:r>
              <a:rPr lang="en-US" dirty="0" smtClean="0"/>
              <a:t>Identify if a term corresponds to a code</a:t>
            </a:r>
          </a:p>
          <a:p>
            <a:pPr lvl="1"/>
            <a:r>
              <a:rPr lang="en-US" dirty="0" smtClean="0">
                <a:solidFill>
                  <a:srgbClr val="00B0F0"/>
                </a:solidFill>
              </a:rPr>
              <a:t>Similarity</a:t>
            </a:r>
          </a:p>
          <a:p>
            <a:pPr lvl="2"/>
            <a:r>
              <a:rPr lang="en-US" dirty="0" smtClean="0"/>
              <a:t>Identify similar value sets</a:t>
            </a:r>
          </a:p>
          <a:p>
            <a:pPr lvl="3"/>
            <a:r>
              <a:rPr lang="en-US" dirty="0" smtClean="0"/>
              <a:t>Across code systems through UMLS mappings</a:t>
            </a:r>
          </a:p>
          <a:p>
            <a:pPr lvl="3"/>
            <a:r>
              <a:rPr lang="en-US" dirty="0" smtClean="0"/>
              <a:t>Between </a:t>
            </a:r>
            <a:r>
              <a:rPr lang="en-US" dirty="0" err="1" smtClean="0"/>
              <a:t>intensional</a:t>
            </a:r>
            <a:r>
              <a:rPr lang="en-US" dirty="0" smtClean="0"/>
              <a:t> and extensional definitions</a:t>
            </a:r>
          </a:p>
          <a:p>
            <a:r>
              <a:rPr lang="en-US" dirty="0" smtClean="0"/>
              <a:t>Value set curation also involves</a:t>
            </a:r>
          </a:p>
          <a:p>
            <a:pPr lvl="1"/>
            <a:r>
              <a:rPr lang="en-US" dirty="0" smtClean="0"/>
              <a:t>Informing VS developers of changes to the code systems</a:t>
            </a:r>
          </a:p>
          <a:p>
            <a:pPr lvl="1"/>
            <a:r>
              <a:rPr lang="en-US" dirty="0" smtClean="0"/>
              <a:t>Coordinating with VS developers for validating changes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4968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600" dirty="0"/>
              <a:t>Terminology services and value set </a:t>
            </a:r>
            <a:r>
              <a:rPr lang="en-US" sz="2600" dirty="0" smtClean="0"/>
              <a:t>development</a:t>
            </a:r>
            <a:endParaRPr lang="en-US" sz="26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Interface between terminology services and value set authoring tools</a:t>
            </a:r>
          </a:p>
          <a:p>
            <a:pPr lvl="1"/>
            <a:r>
              <a:rPr lang="en-US" dirty="0" smtClean="0"/>
              <a:t>Integration through APIs (Phase 2)</a:t>
            </a:r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marL="274320" lvl="1" indent="0">
              <a:buNone/>
            </a:pPr>
            <a:endParaRPr lang="en-US" dirty="0" smtClean="0"/>
          </a:p>
          <a:p>
            <a:pPr marL="274320" lvl="1" indent="0">
              <a:buNone/>
            </a:pPr>
            <a:endParaRPr lang="en-US" dirty="0" smtClean="0"/>
          </a:p>
          <a:p>
            <a:pPr lvl="1"/>
            <a:r>
              <a:rPr lang="en-US" dirty="0" smtClean="0"/>
              <a:t>Ensure referential integrity</a:t>
            </a:r>
          </a:p>
          <a:p>
            <a:pPr lvl="1"/>
            <a:r>
              <a:rPr lang="en-US" dirty="0" smtClean="0"/>
              <a:t>Access to the latest version of code systems</a:t>
            </a:r>
          </a:p>
          <a:p>
            <a:pPr lvl="1"/>
            <a:r>
              <a:rPr lang="en-US" dirty="0" smtClean="0"/>
              <a:t>VS authoring tools can focus on VS, not terminology</a:t>
            </a:r>
          </a:p>
        </p:txBody>
      </p:sp>
      <p:pic>
        <p:nvPicPr>
          <p:cNvPr id="7170" name="Picture 2" descr="Interface between terminology services and value set authoring tools" title="Integration through APIs 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2040595"/>
            <a:ext cx="2986087" cy="23790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59450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Value set repository  </a:t>
            </a:r>
            <a:r>
              <a:rPr lang="en-US" dirty="0" err="1" smtClean="0">
                <a:solidFill>
                  <a:srgbClr val="7030A0"/>
                </a:solidFill>
              </a:rPr>
              <a:t>Charateristics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One-stop shop for all value sets for MU</a:t>
            </a:r>
          </a:p>
          <a:p>
            <a:r>
              <a:rPr lang="en-US" dirty="0" smtClean="0"/>
              <a:t>Authoritative source</a:t>
            </a:r>
          </a:p>
          <a:p>
            <a:pPr lvl="1"/>
            <a:r>
              <a:rPr lang="en-US" dirty="0" smtClean="0"/>
              <a:t>Curated value sets</a:t>
            </a:r>
          </a:p>
          <a:p>
            <a:pPr lvl="1"/>
            <a:r>
              <a:rPr lang="en-US" dirty="0"/>
              <a:t>Latest version (&amp; archived previous versions)</a:t>
            </a:r>
            <a:endParaRPr lang="en-US" dirty="0" smtClean="0"/>
          </a:p>
          <a:p>
            <a:r>
              <a:rPr lang="en-US" dirty="0" smtClean="0"/>
              <a:t>Publicly available</a:t>
            </a:r>
          </a:p>
          <a:p>
            <a:pPr lvl="1"/>
            <a:r>
              <a:rPr lang="en-US" dirty="0"/>
              <a:t>But does not mean value sets are in the public domain; copyrights and, in some cases licensing restrictions, apply</a:t>
            </a:r>
            <a:endParaRPr lang="en-US" dirty="0" smtClean="0"/>
          </a:p>
          <a:p>
            <a:r>
              <a:rPr lang="en-US" dirty="0" smtClean="0"/>
              <a:t>Used by</a:t>
            </a:r>
          </a:p>
          <a:p>
            <a:pPr lvl="1"/>
            <a:r>
              <a:rPr lang="en-US" dirty="0" err="1" smtClean="0"/>
              <a:t>eMeasure</a:t>
            </a:r>
            <a:r>
              <a:rPr lang="en-US" dirty="0" smtClean="0"/>
              <a:t> developers (check existing value sets)</a:t>
            </a:r>
          </a:p>
          <a:p>
            <a:pPr lvl="1"/>
            <a:r>
              <a:rPr lang="en-US" dirty="0" smtClean="0"/>
              <a:t>Value set developers (get terminology, validate value sets)</a:t>
            </a:r>
          </a:p>
          <a:p>
            <a:pPr lvl="1"/>
            <a:r>
              <a:rPr lang="en-US" dirty="0" err="1" smtClean="0"/>
              <a:t>eMeasure</a:t>
            </a:r>
            <a:r>
              <a:rPr lang="en-US" dirty="0" smtClean="0"/>
              <a:t> implementers (get curated value sets)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7149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Metadata for value sets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Several metadata schemata</a:t>
            </a:r>
          </a:p>
          <a:p>
            <a:pPr lvl="1"/>
            <a:r>
              <a:rPr lang="en-US" dirty="0" smtClean="0"/>
              <a:t>CTS2 (Common Terminology Services)</a:t>
            </a:r>
          </a:p>
          <a:p>
            <a:pPr lvl="1"/>
            <a:r>
              <a:rPr lang="en-US" dirty="0" smtClean="0"/>
              <a:t>IHE SVS (Sharing Value Sets)</a:t>
            </a:r>
          </a:p>
          <a:p>
            <a:pPr lvl="1"/>
            <a:r>
              <a:rPr lang="en-US" dirty="0" smtClean="0"/>
              <a:t>…</a:t>
            </a:r>
          </a:p>
          <a:p>
            <a:r>
              <a:rPr lang="en-US" dirty="0" smtClean="0"/>
              <a:t>Major metadata elements</a:t>
            </a:r>
          </a:p>
          <a:p>
            <a:pPr lvl="1"/>
            <a:r>
              <a:rPr lang="en-US" dirty="0" smtClean="0"/>
              <a:t>Value set identification (OID) + version</a:t>
            </a:r>
          </a:p>
          <a:p>
            <a:pPr lvl="1"/>
            <a:r>
              <a:rPr lang="en-US" dirty="0" smtClean="0"/>
              <a:t>Code system + version</a:t>
            </a:r>
          </a:p>
          <a:p>
            <a:pPr lvl="1"/>
            <a:r>
              <a:rPr lang="en-US" dirty="0" smtClean="0"/>
              <a:t>Author</a:t>
            </a:r>
          </a:p>
          <a:p>
            <a:pPr lvl="1"/>
            <a:r>
              <a:rPr lang="en-US" dirty="0" smtClean="0"/>
              <a:t>Creation date</a:t>
            </a:r>
          </a:p>
          <a:p>
            <a:pPr lvl="1"/>
            <a:r>
              <a:rPr lang="en-US" dirty="0" smtClean="0"/>
              <a:t>Purpose</a:t>
            </a:r>
          </a:p>
          <a:p>
            <a:pPr lvl="1"/>
            <a:r>
              <a:rPr lang="en-US" dirty="0" err="1" smtClean="0"/>
              <a:t>eMeasures</a:t>
            </a:r>
            <a:r>
              <a:rPr lang="en-US" dirty="0" smtClean="0"/>
              <a:t> associated with</a:t>
            </a:r>
          </a:p>
          <a:p>
            <a:pPr lvl="1"/>
            <a:r>
              <a:rPr lang="en-US" dirty="0" smtClean="0"/>
              <a:t>…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4386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Value set delivery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Search for published value sets</a:t>
            </a:r>
          </a:p>
          <a:p>
            <a:pPr lvl="1"/>
            <a:r>
              <a:rPr lang="en-US" dirty="0" smtClean="0"/>
              <a:t>By name, identifier (OID), members (codes)</a:t>
            </a:r>
          </a:p>
          <a:p>
            <a:pPr lvl="2"/>
            <a:r>
              <a:rPr lang="en-US" dirty="0" smtClean="0"/>
              <a:t>Additional metadata</a:t>
            </a:r>
            <a:br>
              <a:rPr lang="en-US" dirty="0" smtClean="0"/>
            </a:br>
            <a:r>
              <a:rPr lang="en-US" dirty="0" smtClean="0"/>
              <a:t>(</a:t>
            </a:r>
            <a:r>
              <a:rPr lang="en-US" dirty="0"/>
              <a:t>author, date, measure(s), message segment(s), etc.)</a:t>
            </a:r>
            <a:endParaRPr lang="en-US" dirty="0" smtClean="0"/>
          </a:p>
          <a:p>
            <a:r>
              <a:rPr lang="en-US" dirty="0" smtClean="0"/>
              <a:t>Retrieve value sets and their metadata</a:t>
            </a:r>
          </a:p>
          <a:p>
            <a:pPr lvl="1"/>
            <a:r>
              <a:rPr lang="en-US" dirty="0" smtClean="0"/>
              <a:t>Human consumption</a:t>
            </a:r>
          </a:p>
          <a:p>
            <a:pPr lvl="2"/>
            <a:r>
              <a:rPr lang="en-US" dirty="0" smtClean="0"/>
              <a:t>Web display</a:t>
            </a:r>
          </a:p>
          <a:p>
            <a:pPr lvl="2"/>
            <a:r>
              <a:rPr lang="en-US" dirty="0" smtClean="0"/>
              <a:t>HTML-based</a:t>
            </a:r>
          </a:p>
          <a:p>
            <a:pPr lvl="1"/>
            <a:r>
              <a:rPr lang="en-US" dirty="0" smtClean="0"/>
              <a:t>Machine consumption</a:t>
            </a:r>
          </a:p>
          <a:p>
            <a:pPr lvl="2"/>
            <a:r>
              <a:rPr lang="en-US" dirty="0" smtClean="0"/>
              <a:t>Download</a:t>
            </a:r>
            <a:br>
              <a:rPr lang="en-US" dirty="0" smtClean="0"/>
            </a:br>
            <a:r>
              <a:rPr lang="en-US" dirty="0" smtClean="0"/>
              <a:t>+ Access through an API</a:t>
            </a:r>
          </a:p>
          <a:p>
            <a:pPr lvl="2"/>
            <a:r>
              <a:rPr lang="en-US" dirty="0" smtClean="0"/>
              <a:t>XML-based</a:t>
            </a:r>
          </a:p>
          <a:p>
            <a:pPr lvl="1"/>
            <a:endParaRPr lang="en-US" dirty="0" smtClean="0"/>
          </a:p>
          <a:p>
            <a:endParaRPr lang="en-US" dirty="0"/>
          </a:p>
        </p:txBody>
      </p:sp>
      <p:pic>
        <p:nvPicPr>
          <p:cNvPr id="8194" name="Picture 2" descr="this image tell you Human consumption and machine consumption" title="Retrieve value sets and their metadat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5800" y="3334132"/>
            <a:ext cx="3919537" cy="27618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14684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Motivation for a Value Set Authority Center at NLM</a:t>
            </a:r>
          </a:p>
          <a:p>
            <a:r>
              <a:rPr lang="en-US" dirty="0" smtClean="0"/>
              <a:t>NLM Terminology services</a:t>
            </a:r>
          </a:p>
          <a:p>
            <a:pPr lvl="1"/>
            <a:r>
              <a:rPr lang="en-US" dirty="0" smtClean="0"/>
              <a:t>In support of </a:t>
            </a:r>
            <a:r>
              <a:rPr lang="en-US" dirty="0"/>
              <a:t>value set</a:t>
            </a:r>
            <a:r>
              <a:rPr lang="en-US" dirty="0" smtClean="0"/>
              <a:t> curation</a:t>
            </a:r>
          </a:p>
          <a:p>
            <a:pPr lvl="1"/>
            <a:r>
              <a:rPr lang="en-US" dirty="0" smtClean="0"/>
              <a:t>In support of </a:t>
            </a:r>
            <a:r>
              <a:rPr lang="en-US" dirty="0"/>
              <a:t>value set</a:t>
            </a:r>
            <a:r>
              <a:rPr lang="en-US" dirty="0" smtClean="0"/>
              <a:t> development</a:t>
            </a:r>
          </a:p>
          <a:p>
            <a:r>
              <a:rPr lang="en-US" dirty="0" smtClean="0"/>
              <a:t>Value set repository</a:t>
            </a:r>
          </a:p>
          <a:p>
            <a:r>
              <a:rPr lang="en-US" dirty="0" smtClean="0"/>
              <a:t>Value set delivery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5449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Between </a:t>
            </a:r>
            <a:r>
              <a:rPr lang="en-US" dirty="0" err="1" smtClean="0"/>
              <a:t>eMeasures</a:t>
            </a:r>
            <a:r>
              <a:rPr lang="en-US" dirty="0" smtClean="0"/>
              <a:t> and Code Systems</a:t>
            </a:r>
            <a:endParaRPr lang="en-US" dirty="0"/>
          </a:p>
        </p:txBody>
      </p:sp>
      <p:sp>
        <p:nvSpPr>
          <p:cNvPr id="5" name="Oval 4"/>
          <p:cNvSpPr/>
          <p:nvPr/>
        </p:nvSpPr>
        <p:spPr>
          <a:xfrm>
            <a:off x="932944" y="1635752"/>
            <a:ext cx="2209800" cy="1981200"/>
          </a:xfrm>
          <a:prstGeom prst="ellipse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Value Sets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Oval 5"/>
          <p:cNvSpPr/>
          <p:nvPr/>
        </p:nvSpPr>
        <p:spPr>
          <a:xfrm>
            <a:off x="4666744" y="1635752"/>
            <a:ext cx="2209800" cy="1981200"/>
          </a:xfrm>
          <a:prstGeom prst="ellipse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eMeasures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Oval 6"/>
          <p:cNvSpPr/>
          <p:nvPr/>
        </p:nvSpPr>
        <p:spPr>
          <a:xfrm>
            <a:off x="3218944" y="3921752"/>
            <a:ext cx="2209800" cy="1981200"/>
          </a:xfrm>
          <a:prstGeom prst="ellipse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Code Systems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9" name="Straight Arrow Connector 8" descr="Connect from eMeasures and Value Sets" title="Arrow connector "/>
          <p:cNvCxnSpPr>
            <a:stCxn id="6" idx="2"/>
            <a:endCxn id="5" idx="6"/>
          </p:cNvCxnSpPr>
          <p:nvPr/>
        </p:nvCxnSpPr>
        <p:spPr>
          <a:xfrm flipH="1">
            <a:off x="3142744" y="2626352"/>
            <a:ext cx="1524000" cy="0"/>
          </a:xfrm>
          <a:prstGeom prst="straightConnector1">
            <a:avLst/>
          </a:prstGeom>
          <a:ln w="38100">
            <a:tailEnd type="stealth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 descr="Conect from Value Sets to Code Systems" title="Straight arrow connector"/>
          <p:cNvCxnSpPr>
            <a:stCxn id="5" idx="5"/>
            <a:endCxn id="7" idx="1"/>
          </p:cNvCxnSpPr>
          <p:nvPr/>
        </p:nvCxnSpPr>
        <p:spPr>
          <a:xfrm>
            <a:off x="2819126" y="3326812"/>
            <a:ext cx="723436" cy="885080"/>
          </a:xfrm>
          <a:prstGeom prst="straightConnector1">
            <a:avLst/>
          </a:prstGeom>
          <a:ln w="38100">
            <a:tailEnd type="stealth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6" name="Group 25" descr="This is a group between Value Sets and Code Systems" title="Value set curation"/>
          <p:cNvGrpSpPr/>
          <p:nvPr/>
        </p:nvGrpSpPr>
        <p:grpSpPr>
          <a:xfrm>
            <a:off x="1219200" y="988617"/>
            <a:ext cx="3083172" cy="5572421"/>
            <a:chOff x="1219200" y="988617"/>
            <a:chExt cx="3083172" cy="5572421"/>
          </a:xfrm>
        </p:grpSpPr>
        <p:sp>
          <p:nvSpPr>
            <p:cNvPr id="21" name="Rounded Rectangle 20"/>
            <p:cNvSpPr/>
            <p:nvPr/>
          </p:nvSpPr>
          <p:spPr>
            <a:xfrm rot="2700000">
              <a:off x="373161" y="2631828"/>
              <a:ext cx="5572421" cy="2286000"/>
            </a:xfrm>
            <a:prstGeom prst="roundRect">
              <a:avLst/>
            </a:prstGeom>
            <a:noFill/>
            <a:ln>
              <a:solidFill>
                <a:srgbClr val="00B0F0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1219200" y="4648200"/>
              <a:ext cx="1025217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00B0F0"/>
                  </a:solidFill>
                </a:rPr>
                <a:t>Value set</a:t>
              </a:r>
              <a:br>
                <a:rPr lang="en-US" dirty="0" smtClean="0">
                  <a:solidFill>
                    <a:srgbClr val="00B0F0"/>
                  </a:solidFill>
                </a:rPr>
              </a:br>
              <a:r>
                <a:rPr lang="en-US" dirty="0" smtClean="0">
                  <a:solidFill>
                    <a:srgbClr val="00B0F0"/>
                  </a:solidFill>
                </a:rPr>
                <a:t>curation</a:t>
              </a:r>
              <a:endParaRPr lang="en-US" dirty="0">
                <a:solidFill>
                  <a:srgbClr val="00B0F0"/>
                </a:solidFill>
              </a:endParaRPr>
            </a:p>
          </p:txBody>
        </p:sp>
      </p:grpSp>
      <p:grpSp>
        <p:nvGrpSpPr>
          <p:cNvPr id="25" name="Group 24" descr="This is a group of Value Sets and Value Sets" title="eMeasure development"/>
          <p:cNvGrpSpPr/>
          <p:nvPr/>
        </p:nvGrpSpPr>
        <p:grpSpPr>
          <a:xfrm>
            <a:off x="475744" y="1483352"/>
            <a:ext cx="8324261" cy="2286000"/>
            <a:chOff x="475744" y="1483352"/>
            <a:chExt cx="8324261" cy="2286000"/>
          </a:xfrm>
        </p:grpSpPr>
        <p:sp>
          <p:nvSpPr>
            <p:cNvPr id="20" name="Rounded Rectangle 19"/>
            <p:cNvSpPr/>
            <p:nvPr/>
          </p:nvSpPr>
          <p:spPr>
            <a:xfrm>
              <a:off x="475744" y="1483352"/>
              <a:ext cx="6781800" cy="2286000"/>
            </a:xfrm>
            <a:prstGeom prst="roundRect">
              <a:avLst/>
            </a:prstGeom>
            <a:noFill/>
            <a:ln>
              <a:solidFill>
                <a:srgbClr val="00B050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7409944" y="2303187"/>
              <a:ext cx="1390061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err="1" smtClean="0">
                  <a:solidFill>
                    <a:srgbClr val="00B050"/>
                  </a:solidFill>
                </a:rPr>
                <a:t>eMeasure</a:t>
              </a:r>
              <a:endParaRPr lang="en-US" dirty="0" smtClean="0">
                <a:solidFill>
                  <a:srgbClr val="00B050"/>
                </a:solidFill>
              </a:endParaRPr>
            </a:p>
            <a:p>
              <a:r>
                <a:rPr lang="en-US" dirty="0" smtClean="0">
                  <a:solidFill>
                    <a:srgbClr val="00B050"/>
                  </a:solidFill>
                </a:rPr>
                <a:t>development</a:t>
              </a:r>
              <a:endParaRPr lang="en-US" dirty="0">
                <a:solidFill>
                  <a:srgbClr val="00B05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8096535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Motivation  </a:t>
            </a:r>
            <a:r>
              <a:rPr lang="en-US" dirty="0" smtClean="0">
                <a:solidFill>
                  <a:srgbClr val="7030A0"/>
                </a:solidFill>
              </a:rPr>
              <a:t>Value set development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Value set development requires integration with </a:t>
            </a:r>
            <a:r>
              <a:rPr lang="en-US" dirty="0" smtClean="0">
                <a:solidFill>
                  <a:srgbClr val="00B0F0"/>
                </a:solidFill>
              </a:rPr>
              <a:t>terminology services</a:t>
            </a:r>
          </a:p>
          <a:p>
            <a:pPr lvl="1"/>
            <a:r>
              <a:rPr lang="en-US" dirty="0" smtClean="0"/>
              <a:t>Find codes using synonyms, approximate matches, …</a:t>
            </a:r>
          </a:p>
          <a:p>
            <a:pPr lvl="1"/>
            <a:r>
              <a:rPr lang="en-US" dirty="0" smtClean="0"/>
              <a:t>Exploit the structure of code systems</a:t>
            </a:r>
          </a:p>
          <a:p>
            <a:pPr lvl="3"/>
            <a:r>
              <a:rPr lang="en-US" dirty="0" smtClean="0"/>
              <a:t>All procedures requiring fluoroscopy</a:t>
            </a:r>
          </a:p>
          <a:p>
            <a:pPr lvl="3"/>
            <a:r>
              <a:rPr lang="en-US" dirty="0" smtClean="0"/>
              <a:t>All </a:t>
            </a:r>
            <a:r>
              <a:rPr lang="en-US" dirty="0"/>
              <a:t>drugs containing </a:t>
            </a:r>
            <a:r>
              <a:rPr lang="en-US" dirty="0" smtClean="0"/>
              <a:t>“Macrolides” as an ingredient</a:t>
            </a:r>
          </a:p>
        </p:txBody>
      </p:sp>
    </p:spTree>
    <p:extLst>
      <p:ext uri="{BB962C8B-B14F-4D97-AF65-F5344CB8AC3E}">
        <p14:creationId xmlns:p14="http://schemas.microsoft.com/office/powerpoint/2010/main" val="806379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Motivation  </a:t>
            </a:r>
            <a:r>
              <a:rPr lang="en-US" dirty="0" smtClean="0">
                <a:solidFill>
                  <a:srgbClr val="7030A0"/>
                </a:solidFill>
              </a:rPr>
              <a:t>Value set curation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Value set curation</a:t>
            </a:r>
            <a:endParaRPr lang="en-US" dirty="0" smtClean="0">
              <a:solidFill>
                <a:srgbClr val="00B0F0"/>
              </a:solidFill>
            </a:endParaRPr>
          </a:p>
          <a:p>
            <a:pPr lvl="1"/>
            <a:r>
              <a:rPr lang="en-US" dirty="0" smtClean="0"/>
              <a:t>Ensure </a:t>
            </a:r>
            <a:r>
              <a:rPr lang="en-US" dirty="0" smtClean="0">
                <a:solidFill>
                  <a:srgbClr val="00B0F0"/>
                </a:solidFill>
              </a:rPr>
              <a:t>referential integrity</a:t>
            </a:r>
          </a:p>
          <a:p>
            <a:pPr lvl="2"/>
            <a:r>
              <a:rPr lang="en-US" dirty="0" smtClean="0"/>
              <a:t>All codes in a VS are valid codes in the corresponding code system</a:t>
            </a:r>
          </a:p>
          <a:p>
            <a:pPr lvl="3"/>
            <a:r>
              <a:rPr lang="en-US" dirty="0" smtClean="0">
                <a:solidFill>
                  <a:srgbClr val="FF0000"/>
                </a:solidFill>
              </a:rPr>
              <a:t>2474318017</a:t>
            </a:r>
            <a:r>
              <a:rPr lang="en-US" dirty="0" smtClean="0"/>
              <a:t> (urine screen for chlamydia)</a:t>
            </a:r>
            <a:r>
              <a:rPr lang="en-US" dirty="0"/>
              <a:t> 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– code for the term (wrong)</a:t>
            </a:r>
          </a:p>
          <a:p>
            <a:pPr lvl="3"/>
            <a:r>
              <a:rPr lang="en-US" dirty="0" smtClean="0">
                <a:solidFill>
                  <a:srgbClr val="00B050"/>
                </a:solidFill>
              </a:rPr>
              <a:t>412761009</a:t>
            </a:r>
            <a:r>
              <a:rPr lang="en-US" dirty="0" smtClean="0"/>
              <a:t> (urine screen for chlamydia) 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– code for the concept (OK)</a:t>
            </a:r>
          </a:p>
          <a:p>
            <a:pPr lvl="2"/>
            <a:r>
              <a:rPr lang="en-US" dirty="0" smtClean="0"/>
              <a:t>Update VSs when the code systems are updated (no “stale” codes)</a:t>
            </a:r>
          </a:p>
          <a:p>
            <a:pPr lvl="3"/>
            <a:r>
              <a:rPr lang="en-US" dirty="0" smtClean="0">
                <a:solidFill>
                  <a:srgbClr val="FF0000"/>
                </a:solidFill>
              </a:rPr>
              <a:t>346892</a:t>
            </a:r>
            <a:r>
              <a:rPr lang="en-US" dirty="0"/>
              <a:t>	</a:t>
            </a:r>
            <a:r>
              <a:rPr lang="en-US" dirty="0" smtClean="0"/>
              <a:t>(Amoxicillin </a:t>
            </a:r>
            <a:r>
              <a:rPr lang="en-US" dirty="0"/>
              <a:t>25 MG/ML Oral </a:t>
            </a:r>
            <a:r>
              <a:rPr lang="en-US" dirty="0" smtClean="0"/>
              <a:t>Suspension)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 – 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obsolete code</a:t>
            </a:r>
            <a:endParaRPr lang="en-US" dirty="0" smtClean="0"/>
          </a:p>
          <a:p>
            <a:pPr lvl="3"/>
            <a:r>
              <a:rPr lang="en-US" dirty="0">
                <a:solidFill>
                  <a:srgbClr val="00B050"/>
                </a:solidFill>
              </a:rPr>
              <a:t>313797</a:t>
            </a:r>
            <a:r>
              <a:rPr lang="en-US" dirty="0"/>
              <a:t>	</a:t>
            </a:r>
            <a:r>
              <a:rPr lang="en-US" dirty="0" smtClean="0"/>
              <a:t>(Amoxicillin </a:t>
            </a:r>
            <a:r>
              <a:rPr lang="en-US" dirty="0"/>
              <a:t>25 MG/ML Oral </a:t>
            </a:r>
            <a:r>
              <a:rPr lang="en-US" dirty="0" smtClean="0"/>
              <a:t>Suspension)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– 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active code</a:t>
            </a:r>
            <a:endParaRPr lang="en-US" dirty="0" smtClean="0"/>
          </a:p>
          <a:p>
            <a:pPr lvl="1"/>
            <a:r>
              <a:rPr lang="en-US" dirty="0" smtClean="0"/>
              <a:t>Avoid </a:t>
            </a:r>
            <a:r>
              <a:rPr lang="en-US" dirty="0" smtClean="0">
                <a:solidFill>
                  <a:srgbClr val="00B0F0"/>
                </a:solidFill>
              </a:rPr>
              <a:t>duplication</a:t>
            </a:r>
          </a:p>
          <a:p>
            <a:pPr lvl="2"/>
            <a:r>
              <a:rPr lang="en-US" dirty="0" smtClean="0"/>
              <a:t>Find value sets having similar members</a:t>
            </a:r>
          </a:p>
          <a:p>
            <a:pPr lvl="3"/>
            <a:r>
              <a:rPr lang="en-US" dirty="0" smtClean="0"/>
              <a:t>In the same code system</a:t>
            </a:r>
          </a:p>
          <a:p>
            <a:pPr lvl="3"/>
            <a:r>
              <a:rPr lang="en-US" dirty="0" smtClean="0"/>
              <a:t>Across code systems (using UMLS concept mappings)</a:t>
            </a:r>
          </a:p>
          <a:p>
            <a:pPr lvl="3"/>
            <a:r>
              <a:rPr lang="en-US" dirty="0" smtClean="0"/>
              <a:t>Between </a:t>
            </a:r>
            <a:r>
              <a:rPr lang="en-US" dirty="0" err="1" smtClean="0"/>
              <a:t>intensional</a:t>
            </a:r>
            <a:r>
              <a:rPr lang="en-US" dirty="0" smtClean="0"/>
              <a:t> and extensional definitions</a:t>
            </a:r>
          </a:p>
          <a:p>
            <a:pPr lvl="2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669800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Motivation  </a:t>
            </a:r>
            <a:r>
              <a:rPr lang="en-US" dirty="0" smtClean="0">
                <a:solidFill>
                  <a:srgbClr val="7030A0"/>
                </a:solidFill>
              </a:rPr>
              <a:t>Value set delivery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Value set delivery</a:t>
            </a:r>
          </a:p>
          <a:p>
            <a:pPr lvl="1"/>
            <a:r>
              <a:rPr lang="en-US" dirty="0" smtClean="0"/>
              <a:t>Authoritative</a:t>
            </a:r>
          </a:p>
          <a:p>
            <a:pPr lvl="2"/>
            <a:r>
              <a:rPr lang="en-US" dirty="0" smtClean="0"/>
              <a:t>Curated value sets</a:t>
            </a:r>
          </a:p>
          <a:p>
            <a:pPr lvl="2"/>
            <a:r>
              <a:rPr lang="en-US" dirty="0" smtClean="0"/>
              <a:t>Latest version</a:t>
            </a:r>
          </a:p>
          <a:p>
            <a:pPr lvl="3"/>
            <a:r>
              <a:rPr lang="en-US" dirty="0"/>
              <a:t>Previous versions archived &amp; available for reference</a:t>
            </a:r>
            <a:endParaRPr lang="en-US" dirty="0" smtClean="0"/>
          </a:p>
          <a:p>
            <a:pPr lvl="1"/>
            <a:r>
              <a:rPr lang="en-US" dirty="0" smtClean="0"/>
              <a:t>Format</a:t>
            </a:r>
          </a:p>
          <a:p>
            <a:pPr lvl="2"/>
            <a:r>
              <a:rPr lang="en-US" dirty="0" smtClean="0"/>
              <a:t>Human-readable </a:t>
            </a:r>
            <a:r>
              <a:rPr lang="en-US" dirty="0"/>
              <a:t>format</a:t>
            </a:r>
          </a:p>
          <a:p>
            <a:pPr lvl="3"/>
            <a:r>
              <a:rPr lang="en-US" dirty="0" smtClean="0"/>
              <a:t>Web site, HTML-based</a:t>
            </a:r>
          </a:p>
          <a:p>
            <a:pPr lvl="2"/>
            <a:r>
              <a:rPr lang="en-US" dirty="0" smtClean="0"/>
              <a:t>Machine-readable format</a:t>
            </a:r>
          </a:p>
          <a:p>
            <a:pPr lvl="3"/>
            <a:r>
              <a:rPr lang="en-US" dirty="0" smtClean="0"/>
              <a:t>Web service, XML-based</a:t>
            </a:r>
            <a:endParaRPr lang="en-US" dirty="0"/>
          </a:p>
          <a:p>
            <a:pPr lvl="2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134872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Between developers and consumers of VSs</a:t>
            </a:r>
            <a:endParaRPr lang="en-US" dirty="0"/>
          </a:p>
        </p:txBody>
      </p:sp>
      <p:grpSp>
        <p:nvGrpSpPr>
          <p:cNvPr id="38" name="Group 37" descr="this is an image of phase 1 and phase between developers and consumers of VSs" title="Between devlopers and consumers of VSs"/>
          <p:cNvGrpSpPr/>
          <p:nvPr/>
        </p:nvGrpSpPr>
        <p:grpSpPr>
          <a:xfrm>
            <a:off x="494312" y="1219200"/>
            <a:ext cx="8155377" cy="4267200"/>
            <a:chOff x="494312" y="1219200"/>
            <a:chExt cx="8155377" cy="4267200"/>
          </a:xfrm>
        </p:grpSpPr>
        <p:sp>
          <p:nvSpPr>
            <p:cNvPr id="36" name="Rectangle 35"/>
            <p:cNvSpPr/>
            <p:nvPr/>
          </p:nvSpPr>
          <p:spPr>
            <a:xfrm>
              <a:off x="3740150" y="1828800"/>
              <a:ext cx="4909539" cy="2667000"/>
            </a:xfrm>
            <a:prstGeom prst="rect">
              <a:avLst/>
            </a:prstGeom>
            <a:solidFill>
              <a:schemeClr val="accent3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endParaRPr lang="en-US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sp>
          <p:nvSpPr>
            <p:cNvPr id="4" name="Can 3"/>
            <p:cNvSpPr/>
            <p:nvPr/>
          </p:nvSpPr>
          <p:spPr>
            <a:xfrm>
              <a:off x="3942223" y="2362200"/>
              <a:ext cx="1574799" cy="1752600"/>
            </a:xfrm>
            <a:prstGeom prst="can">
              <a:avLst>
                <a:gd name="adj" fmla="val 17988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5" name="Rectangle 4"/>
            <p:cNvSpPr/>
            <p:nvPr/>
          </p:nvSpPr>
          <p:spPr>
            <a:xfrm>
              <a:off x="6329824" y="1828800"/>
              <a:ext cx="2015816" cy="31242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r>
                <a:rPr lang="en-US" dirty="0" smtClean="0">
                  <a:solidFill>
                    <a:schemeClr val="accent1">
                      <a:lumMod val="75000"/>
                    </a:schemeClr>
                  </a:solidFill>
                </a:rPr>
                <a:t>Consumption</a:t>
              </a:r>
              <a:endParaRPr lang="en-US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sp>
          <p:nvSpPr>
            <p:cNvPr id="6" name="Rectangle 5"/>
            <p:cNvSpPr/>
            <p:nvPr/>
          </p:nvSpPr>
          <p:spPr>
            <a:xfrm>
              <a:off x="3408823" y="1828800"/>
              <a:ext cx="2783343" cy="26670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r>
                <a:rPr lang="en-US" dirty="0" smtClean="0">
                  <a:solidFill>
                    <a:schemeClr val="accent1">
                      <a:lumMod val="75000"/>
                    </a:schemeClr>
                  </a:solidFill>
                </a:rPr>
                <a:t> </a:t>
              </a:r>
              <a:r>
                <a:rPr lang="en-US" dirty="0" err="1" smtClean="0">
                  <a:solidFill>
                    <a:schemeClr val="accent1">
                      <a:lumMod val="75000"/>
                    </a:schemeClr>
                  </a:solidFill>
                </a:rPr>
                <a:t>Curation</a:t>
              </a:r>
              <a:r>
                <a:rPr lang="en-US" dirty="0" smtClean="0">
                  <a:solidFill>
                    <a:schemeClr val="accent1">
                      <a:lumMod val="75000"/>
                    </a:schemeClr>
                  </a:solidFill>
                </a:rPr>
                <a:t>      Delivery     </a:t>
              </a:r>
              <a:endParaRPr lang="en-US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sp>
          <p:nvSpPr>
            <p:cNvPr id="7" name="Rectangle 6"/>
            <p:cNvSpPr/>
            <p:nvPr/>
          </p:nvSpPr>
          <p:spPr>
            <a:xfrm>
              <a:off x="494312" y="1828800"/>
              <a:ext cx="3168509" cy="26670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r>
                <a:rPr lang="en-US" dirty="0" smtClean="0">
                  <a:solidFill>
                    <a:schemeClr val="accent1">
                      <a:lumMod val="75000"/>
                    </a:schemeClr>
                  </a:solidFill>
                </a:rPr>
                <a:t>Authorship    </a:t>
              </a:r>
              <a:endParaRPr lang="en-US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sp>
          <p:nvSpPr>
            <p:cNvPr id="8" name="Freeform 7"/>
            <p:cNvSpPr/>
            <p:nvPr/>
          </p:nvSpPr>
          <p:spPr>
            <a:xfrm>
              <a:off x="6558418" y="2514600"/>
              <a:ext cx="1600200" cy="749441"/>
            </a:xfrm>
            <a:custGeom>
              <a:avLst/>
              <a:gdLst>
                <a:gd name="connsiteX0" fmla="*/ 0 w 1195461"/>
                <a:gd name="connsiteY0" fmla="*/ 95671 h 574012"/>
                <a:gd name="connsiteX1" fmla="*/ 95671 w 1195461"/>
                <a:gd name="connsiteY1" fmla="*/ 0 h 574012"/>
                <a:gd name="connsiteX2" fmla="*/ 1099790 w 1195461"/>
                <a:gd name="connsiteY2" fmla="*/ 0 h 574012"/>
                <a:gd name="connsiteX3" fmla="*/ 1195461 w 1195461"/>
                <a:gd name="connsiteY3" fmla="*/ 95671 h 574012"/>
                <a:gd name="connsiteX4" fmla="*/ 1195461 w 1195461"/>
                <a:gd name="connsiteY4" fmla="*/ 478341 h 574012"/>
                <a:gd name="connsiteX5" fmla="*/ 1099790 w 1195461"/>
                <a:gd name="connsiteY5" fmla="*/ 574012 h 574012"/>
                <a:gd name="connsiteX6" fmla="*/ 95671 w 1195461"/>
                <a:gd name="connsiteY6" fmla="*/ 574012 h 574012"/>
                <a:gd name="connsiteX7" fmla="*/ 0 w 1195461"/>
                <a:gd name="connsiteY7" fmla="*/ 478341 h 574012"/>
                <a:gd name="connsiteX8" fmla="*/ 0 w 1195461"/>
                <a:gd name="connsiteY8" fmla="*/ 95671 h 5740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195461" h="574012">
                  <a:moveTo>
                    <a:pt x="0" y="95671"/>
                  </a:moveTo>
                  <a:cubicBezTo>
                    <a:pt x="0" y="42833"/>
                    <a:pt x="42833" y="0"/>
                    <a:pt x="95671" y="0"/>
                  </a:cubicBezTo>
                  <a:lnTo>
                    <a:pt x="1099790" y="0"/>
                  </a:lnTo>
                  <a:cubicBezTo>
                    <a:pt x="1152628" y="0"/>
                    <a:pt x="1195461" y="42833"/>
                    <a:pt x="1195461" y="95671"/>
                  </a:cubicBezTo>
                  <a:lnTo>
                    <a:pt x="1195461" y="478341"/>
                  </a:lnTo>
                  <a:cubicBezTo>
                    <a:pt x="1195461" y="531179"/>
                    <a:pt x="1152628" y="574012"/>
                    <a:pt x="1099790" y="574012"/>
                  </a:cubicBezTo>
                  <a:lnTo>
                    <a:pt x="95671" y="574012"/>
                  </a:lnTo>
                  <a:cubicBezTo>
                    <a:pt x="42833" y="574012"/>
                    <a:pt x="0" y="531179"/>
                    <a:pt x="0" y="478341"/>
                  </a:cubicBezTo>
                  <a:lnTo>
                    <a:pt x="0" y="95671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47071" tIns="47071" rIns="47071" bIns="47071" numCol="1" spcCol="1270" anchor="t" anchorCtr="0">
              <a:noAutofit/>
            </a:bodyPr>
            <a:lstStyle/>
            <a:p>
              <a:pPr lvl="0" algn="ctr" defTabSz="1333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400" dirty="0" smtClean="0"/>
                <a:t>Web page population for </a:t>
              </a:r>
              <a:r>
                <a:rPr lang="en-US" sz="1400" dirty="0"/>
                <a:t>human </a:t>
              </a:r>
              <a:r>
                <a:rPr lang="en-US" sz="1400" dirty="0" smtClean="0"/>
                <a:t>consumption</a:t>
              </a:r>
              <a:endParaRPr lang="en-US" sz="1100" kern="1200" dirty="0"/>
            </a:p>
          </p:txBody>
        </p:sp>
        <p:grpSp>
          <p:nvGrpSpPr>
            <p:cNvPr id="9" name="Group 8"/>
            <p:cNvGrpSpPr/>
            <p:nvPr/>
          </p:nvGrpSpPr>
          <p:grpSpPr>
            <a:xfrm>
              <a:off x="938272" y="2252133"/>
              <a:ext cx="1834555" cy="877380"/>
              <a:chOff x="0" y="378139"/>
              <a:chExt cx="1834555" cy="505213"/>
            </a:xfrm>
          </p:grpSpPr>
          <p:sp>
            <p:nvSpPr>
              <p:cNvPr id="10" name="Rounded Rectangle 9"/>
              <p:cNvSpPr/>
              <p:nvPr/>
            </p:nvSpPr>
            <p:spPr>
              <a:xfrm>
                <a:off x="0" y="378139"/>
                <a:ext cx="1834555" cy="505213"/>
              </a:xfrm>
              <a:prstGeom prst="roundRect">
                <a:avLst/>
              </a:prstGeom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11" name="Rounded Rectangle 4"/>
              <p:cNvSpPr/>
              <p:nvPr/>
            </p:nvSpPr>
            <p:spPr>
              <a:xfrm>
                <a:off x="24662" y="402801"/>
                <a:ext cx="1785231" cy="455889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9525" tIns="9525" rIns="9525" bIns="9525" numCol="1" spcCol="1270" anchor="ctr" anchorCtr="0">
                <a:noAutofit/>
              </a:bodyPr>
              <a:lstStyle/>
              <a:p>
                <a:pPr lvl="0" algn="ctr" defTabSz="6667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US" sz="1400" kern="1200" dirty="0" smtClean="0"/>
                  <a:t>Integration with </a:t>
                </a:r>
                <a:r>
                  <a:rPr lang="en-US" sz="1400" dirty="0" smtClean="0"/>
                  <a:t>Authoring Tool(s) to support value set authorship</a:t>
                </a:r>
                <a:endParaRPr lang="en-US" sz="1400" kern="1200" dirty="0" smtClean="0"/>
              </a:p>
            </p:txBody>
          </p:sp>
        </p:grpSp>
        <p:sp>
          <p:nvSpPr>
            <p:cNvPr id="12" name="Freeform 11"/>
            <p:cNvSpPr/>
            <p:nvPr/>
          </p:nvSpPr>
          <p:spPr>
            <a:xfrm>
              <a:off x="6566888" y="3297903"/>
              <a:ext cx="1600200" cy="880538"/>
            </a:xfrm>
            <a:custGeom>
              <a:avLst/>
              <a:gdLst>
                <a:gd name="connsiteX0" fmla="*/ 0 w 1195461"/>
                <a:gd name="connsiteY0" fmla="*/ 95671 h 574012"/>
                <a:gd name="connsiteX1" fmla="*/ 95671 w 1195461"/>
                <a:gd name="connsiteY1" fmla="*/ 0 h 574012"/>
                <a:gd name="connsiteX2" fmla="*/ 1099790 w 1195461"/>
                <a:gd name="connsiteY2" fmla="*/ 0 h 574012"/>
                <a:gd name="connsiteX3" fmla="*/ 1195461 w 1195461"/>
                <a:gd name="connsiteY3" fmla="*/ 95671 h 574012"/>
                <a:gd name="connsiteX4" fmla="*/ 1195461 w 1195461"/>
                <a:gd name="connsiteY4" fmla="*/ 478341 h 574012"/>
                <a:gd name="connsiteX5" fmla="*/ 1099790 w 1195461"/>
                <a:gd name="connsiteY5" fmla="*/ 574012 h 574012"/>
                <a:gd name="connsiteX6" fmla="*/ 95671 w 1195461"/>
                <a:gd name="connsiteY6" fmla="*/ 574012 h 574012"/>
                <a:gd name="connsiteX7" fmla="*/ 0 w 1195461"/>
                <a:gd name="connsiteY7" fmla="*/ 478341 h 574012"/>
                <a:gd name="connsiteX8" fmla="*/ 0 w 1195461"/>
                <a:gd name="connsiteY8" fmla="*/ 95671 h 5740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195461" h="574012">
                  <a:moveTo>
                    <a:pt x="0" y="95671"/>
                  </a:moveTo>
                  <a:cubicBezTo>
                    <a:pt x="0" y="42833"/>
                    <a:pt x="42833" y="0"/>
                    <a:pt x="95671" y="0"/>
                  </a:cubicBezTo>
                  <a:lnTo>
                    <a:pt x="1099790" y="0"/>
                  </a:lnTo>
                  <a:cubicBezTo>
                    <a:pt x="1152628" y="0"/>
                    <a:pt x="1195461" y="42833"/>
                    <a:pt x="1195461" y="95671"/>
                  </a:cubicBezTo>
                  <a:lnTo>
                    <a:pt x="1195461" y="478341"/>
                  </a:lnTo>
                  <a:cubicBezTo>
                    <a:pt x="1195461" y="531179"/>
                    <a:pt x="1152628" y="574012"/>
                    <a:pt x="1099790" y="574012"/>
                  </a:cubicBezTo>
                  <a:lnTo>
                    <a:pt x="95671" y="574012"/>
                  </a:lnTo>
                  <a:cubicBezTo>
                    <a:pt x="42833" y="574012"/>
                    <a:pt x="0" y="531179"/>
                    <a:pt x="0" y="478341"/>
                  </a:cubicBezTo>
                  <a:lnTo>
                    <a:pt x="0" y="95671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47071" tIns="47071" rIns="47071" bIns="47071" numCol="1" spcCol="1270" anchor="t" anchorCtr="0">
              <a:noAutofit/>
            </a:bodyPr>
            <a:lstStyle/>
            <a:p>
              <a:pPr lvl="0" algn="ctr" defTabSz="1333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400" dirty="0" smtClean="0"/>
                <a:t>Web download / web services for machine consumption</a:t>
              </a:r>
              <a:endParaRPr lang="en-US" sz="1100" kern="1200" dirty="0"/>
            </a:p>
          </p:txBody>
        </p:sp>
        <p:grpSp>
          <p:nvGrpSpPr>
            <p:cNvPr id="13" name="Group 12"/>
            <p:cNvGrpSpPr/>
            <p:nvPr/>
          </p:nvGrpSpPr>
          <p:grpSpPr>
            <a:xfrm>
              <a:off x="938271" y="3177750"/>
              <a:ext cx="1834555" cy="826982"/>
              <a:chOff x="0" y="378139"/>
              <a:chExt cx="1834555" cy="505213"/>
            </a:xfrm>
          </p:grpSpPr>
          <p:sp>
            <p:nvSpPr>
              <p:cNvPr id="14" name="Rounded Rectangle 13"/>
              <p:cNvSpPr/>
              <p:nvPr/>
            </p:nvSpPr>
            <p:spPr>
              <a:xfrm>
                <a:off x="0" y="378139"/>
                <a:ext cx="1834555" cy="505213"/>
              </a:xfrm>
              <a:prstGeom prst="roundRect">
                <a:avLst/>
              </a:prstGeom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15" name="Rounded Rectangle 4"/>
              <p:cNvSpPr/>
              <p:nvPr/>
            </p:nvSpPr>
            <p:spPr>
              <a:xfrm>
                <a:off x="24662" y="402801"/>
                <a:ext cx="1785231" cy="455889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9525" tIns="9525" rIns="9525" bIns="9525" numCol="1" spcCol="1270" anchor="ctr" anchorCtr="0">
                <a:noAutofit/>
              </a:bodyPr>
              <a:lstStyle/>
              <a:p>
                <a:pPr lvl="0" algn="ctr" defTabSz="6667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US" sz="1400" dirty="0" smtClean="0"/>
                  <a:t>Free-standing, web-based value set authoring tool(s) </a:t>
                </a:r>
                <a:endParaRPr lang="en-US" sz="1400" kern="1200" dirty="0" smtClean="0"/>
              </a:p>
            </p:txBody>
          </p:sp>
        </p:grpSp>
        <p:grpSp>
          <p:nvGrpSpPr>
            <p:cNvPr id="16" name="Group 15"/>
            <p:cNvGrpSpPr/>
            <p:nvPr/>
          </p:nvGrpSpPr>
          <p:grpSpPr>
            <a:xfrm>
              <a:off x="3129250" y="2937931"/>
              <a:ext cx="482772" cy="461721"/>
              <a:chOff x="0" y="470643"/>
              <a:chExt cx="1834555" cy="388046"/>
            </a:xfrm>
          </p:grpSpPr>
          <p:sp>
            <p:nvSpPr>
              <p:cNvPr id="17" name="Rounded Rectangle 16"/>
              <p:cNvSpPr/>
              <p:nvPr/>
            </p:nvSpPr>
            <p:spPr>
              <a:xfrm>
                <a:off x="0" y="470643"/>
                <a:ext cx="1834555" cy="386739"/>
              </a:xfrm>
              <a:prstGeom prst="roundRect">
                <a:avLst/>
              </a:prstGeom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18" name="Rounded Rectangle 4"/>
              <p:cNvSpPr/>
              <p:nvPr/>
            </p:nvSpPr>
            <p:spPr>
              <a:xfrm>
                <a:off x="24662" y="470644"/>
                <a:ext cx="1785230" cy="388045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9525" tIns="9525" rIns="9525" bIns="9525" numCol="1" spcCol="1270" anchor="ctr" anchorCtr="0">
                <a:noAutofit/>
              </a:bodyPr>
              <a:lstStyle/>
              <a:p>
                <a:pPr lvl="0" algn="ctr" defTabSz="6667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US" sz="1500" dirty="0" smtClean="0"/>
                  <a:t>API</a:t>
                </a:r>
                <a:endParaRPr lang="en-US" sz="1500" kern="1200" dirty="0" smtClean="0"/>
              </a:p>
            </p:txBody>
          </p:sp>
        </p:grpSp>
        <p:cxnSp>
          <p:nvCxnSpPr>
            <p:cNvPr id="19" name="Straight Arrow Connector 18"/>
            <p:cNvCxnSpPr/>
            <p:nvPr/>
          </p:nvCxnSpPr>
          <p:spPr>
            <a:xfrm>
              <a:off x="2799223" y="2937932"/>
              <a:ext cx="338494" cy="148751"/>
            </a:xfrm>
            <a:prstGeom prst="straightConnector1">
              <a:avLst/>
            </a:prstGeom>
            <a:ln w="15875">
              <a:headEnd type="triangl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Arrow Connector 19"/>
            <p:cNvCxnSpPr/>
            <p:nvPr/>
          </p:nvCxnSpPr>
          <p:spPr>
            <a:xfrm flipV="1">
              <a:off x="2799223" y="3128430"/>
              <a:ext cx="457200" cy="271223"/>
            </a:xfrm>
            <a:prstGeom prst="straightConnector1">
              <a:avLst/>
            </a:prstGeom>
            <a:ln w="15875">
              <a:headEnd type="triangl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0"/>
            <p:cNvSpPr/>
            <p:nvPr/>
          </p:nvSpPr>
          <p:spPr>
            <a:xfrm>
              <a:off x="3740149" y="1219200"/>
              <a:ext cx="4909539" cy="533400"/>
            </a:xfrm>
            <a:prstGeom prst="rect">
              <a:avLst/>
            </a:prstGeom>
            <a:solidFill>
              <a:schemeClr val="accent3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b="1" dirty="0" smtClean="0">
                  <a:solidFill>
                    <a:schemeClr val="accent1">
                      <a:lumMod val="75000"/>
                    </a:schemeClr>
                  </a:solidFill>
                </a:rPr>
                <a:t>Phase 1 </a:t>
              </a:r>
              <a:endParaRPr lang="en-US" sz="1600" b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sp>
          <p:nvSpPr>
            <p:cNvPr id="22" name="Rectangle 21"/>
            <p:cNvSpPr/>
            <p:nvPr/>
          </p:nvSpPr>
          <p:spPr>
            <a:xfrm>
              <a:off x="494315" y="1219200"/>
              <a:ext cx="3168506" cy="5334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accent1">
                      <a:lumMod val="75000"/>
                    </a:schemeClr>
                  </a:solidFill>
                </a:rPr>
                <a:t>Phase 2</a:t>
              </a:r>
              <a:endParaRPr lang="en-US" sz="1600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grpSp>
          <p:nvGrpSpPr>
            <p:cNvPr id="23" name="Group 22"/>
            <p:cNvGrpSpPr/>
            <p:nvPr/>
          </p:nvGrpSpPr>
          <p:grpSpPr>
            <a:xfrm>
              <a:off x="5662459" y="3372968"/>
              <a:ext cx="667362" cy="428565"/>
              <a:chOff x="115262" y="198482"/>
              <a:chExt cx="1785230" cy="505214"/>
            </a:xfrm>
          </p:grpSpPr>
          <p:sp>
            <p:nvSpPr>
              <p:cNvPr id="24" name="Rounded Rectangle 23"/>
              <p:cNvSpPr/>
              <p:nvPr/>
            </p:nvSpPr>
            <p:spPr>
              <a:xfrm>
                <a:off x="388447" y="198482"/>
                <a:ext cx="1242266" cy="505214"/>
              </a:xfrm>
              <a:prstGeom prst="roundRect">
                <a:avLst/>
              </a:prstGeom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25" name="Rounded Rectangle 4"/>
              <p:cNvSpPr/>
              <p:nvPr/>
            </p:nvSpPr>
            <p:spPr>
              <a:xfrm>
                <a:off x="115262" y="224610"/>
                <a:ext cx="1785230" cy="455890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9525" tIns="9525" rIns="9525" bIns="9525" numCol="1" spcCol="1270" anchor="ctr" anchorCtr="0">
                <a:noAutofit/>
              </a:bodyPr>
              <a:lstStyle/>
              <a:p>
                <a:pPr lvl="0" algn="ctr" defTabSz="666750">
                  <a:lnSpc>
                    <a:spcPts val="1500"/>
                  </a:lnSpc>
                  <a:spcBef>
                    <a:spcPct val="0"/>
                  </a:spcBef>
                </a:pPr>
                <a:r>
                  <a:rPr lang="en-US" sz="1500" dirty="0" smtClean="0"/>
                  <a:t>API</a:t>
                </a:r>
                <a:endParaRPr lang="en-US" sz="1500" kern="1200" dirty="0" smtClean="0"/>
              </a:p>
            </p:txBody>
          </p:sp>
        </p:grpSp>
        <p:cxnSp>
          <p:nvCxnSpPr>
            <p:cNvPr id="26" name="Straight Arrow Connector 25"/>
            <p:cNvCxnSpPr/>
            <p:nvPr/>
          </p:nvCxnSpPr>
          <p:spPr>
            <a:xfrm>
              <a:off x="3662531" y="3158065"/>
              <a:ext cx="220426" cy="0"/>
            </a:xfrm>
            <a:prstGeom prst="straightConnector1">
              <a:avLst/>
            </a:prstGeom>
            <a:ln w="15875"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Arrow Connector 26"/>
            <p:cNvCxnSpPr/>
            <p:nvPr/>
          </p:nvCxnSpPr>
          <p:spPr>
            <a:xfrm flipH="1">
              <a:off x="5533957" y="2893775"/>
              <a:ext cx="947516" cy="0"/>
            </a:xfrm>
            <a:prstGeom prst="straightConnector1">
              <a:avLst/>
            </a:prstGeom>
            <a:ln w="15875">
              <a:headEnd type="triangl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flipH="1">
              <a:off x="4780423" y="1888066"/>
              <a:ext cx="2" cy="3293534"/>
            </a:xfrm>
            <a:prstGeom prst="line">
              <a:avLst/>
            </a:prstGeom>
            <a:ln w="15875"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9" name="TextBox 28"/>
            <p:cNvSpPr txBox="1"/>
            <p:nvPr/>
          </p:nvSpPr>
          <p:spPr>
            <a:xfrm>
              <a:off x="4069222" y="2743200"/>
              <a:ext cx="1278469" cy="1182375"/>
            </a:xfrm>
            <a:prstGeom prst="rect">
              <a:avLst/>
            </a:prstGeom>
            <a:solidFill>
              <a:schemeClr val="tx2">
                <a:lumMod val="60000"/>
                <a:lumOff val="40000"/>
              </a:schemeClr>
            </a:solidFill>
            <a:effectLst/>
          </p:spPr>
          <p:txBody>
            <a:bodyPr wrap="square" rtlCol="0">
              <a:spAutoFit/>
            </a:bodyPr>
            <a:lstStyle/>
            <a:p>
              <a:pPr algn="ctr">
                <a:lnSpc>
                  <a:spcPts val="1700"/>
                </a:lnSpc>
              </a:pPr>
              <a:r>
                <a:rPr lang="en-US" sz="1400" dirty="0" smtClean="0">
                  <a:solidFill>
                    <a:schemeClr val="bg1"/>
                  </a:solidFill>
                </a:rPr>
                <a:t>Controlled </a:t>
              </a:r>
              <a:r>
                <a:rPr lang="en-US" sz="1400" dirty="0">
                  <a:solidFill>
                    <a:schemeClr val="bg1"/>
                  </a:solidFill>
                </a:rPr>
                <a:t>Value </a:t>
              </a:r>
              <a:r>
                <a:rPr lang="en-US" sz="1400" dirty="0" smtClean="0">
                  <a:solidFill>
                    <a:schemeClr val="bg1"/>
                  </a:solidFill>
                </a:rPr>
                <a:t>Set Repository &amp; Validation Engine</a:t>
              </a:r>
              <a:endParaRPr lang="en-US" sz="1400" dirty="0">
                <a:solidFill>
                  <a:schemeClr val="bg1"/>
                </a:solidFill>
              </a:endParaRPr>
            </a:p>
          </p:txBody>
        </p:sp>
        <p:sp>
          <p:nvSpPr>
            <p:cNvPr id="30" name="Rectangle 29"/>
            <p:cNvSpPr/>
            <p:nvPr/>
          </p:nvSpPr>
          <p:spPr>
            <a:xfrm>
              <a:off x="801089" y="4572000"/>
              <a:ext cx="2057400" cy="6858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r>
                <a:rPr lang="en-US" sz="1200" dirty="0" smtClean="0">
                  <a:solidFill>
                    <a:schemeClr val="tx2"/>
                  </a:solidFill>
                </a:rPr>
                <a:t>Value Set / Measure Authors</a:t>
              </a:r>
            </a:p>
            <a:p>
              <a:pPr algn="ctr"/>
              <a:r>
                <a:rPr lang="en-US" sz="1200" dirty="0" smtClean="0">
                  <a:solidFill>
                    <a:schemeClr val="tx2"/>
                  </a:solidFill>
                </a:rPr>
                <a:t>Consensus Organization(s)</a:t>
              </a:r>
            </a:p>
          </p:txBody>
        </p:sp>
        <p:sp>
          <p:nvSpPr>
            <p:cNvPr id="31" name="Rectangle 30"/>
            <p:cNvSpPr/>
            <p:nvPr/>
          </p:nvSpPr>
          <p:spPr>
            <a:xfrm>
              <a:off x="3391889" y="4572000"/>
              <a:ext cx="1316567" cy="9144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r>
                <a:rPr lang="en-US" sz="1200" dirty="0" smtClean="0">
                  <a:solidFill>
                    <a:schemeClr val="tx2"/>
                  </a:solidFill>
                </a:rPr>
                <a:t>NLM</a:t>
              </a:r>
            </a:p>
            <a:p>
              <a:pPr algn="ctr"/>
              <a:r>
                <a:rPr lang="en-US" sz="1200" dirty="0" smtClean="0">
                  <a:solidFill>
                    <a:schemeClr val="tx2"/>
                  </a:solidFill>
                </a:rPr>
                <a:t>ONC</a:t>
              </a:r>
            </a:p>
            <a:p>
              <a:pPr algn="ctr"/>
              <a:r>
                <a:rPr lang="en-US" sz="1200" dirty="0" smtClean="0">
                  <a:solidFill>
                    <a:schemeClr val="tx2"/>
                  </a:solidFill>
                </a:rPr>
                <a:t>Consensus Org(s)</a:t>
              </a:r>
            </a:p>
            <a:p>
              <a:pPr algn="ctr"/>
              <a:endParaRPr lang="en-US" sz="1200" dirty="0" smtClean="0">
                <a:solidFill>
                  <a:schemeClr val="tx2"/>
                </a:solidFill>
              </a:endParaRPr>
            </a:p>
          </p:txBody>
        </p:sp>
        <p:cxnSp>
          <p:nvCxnSpPr>
            <p:cNvPr id="32" name="Straight Arrow Connector 31"/>
            <p:cNvCxnSpPr/>
            <p:nvPr/>
          </p:nvCxnSpPr>
          <p:spPr>
            <a:xfrm>
              <a:off x="5533663" y="3581400"/>
              <a:ext cx="220426" cy="0"/>
            </a:xfrm>
            <a:prstGeom prst="straightConnector1">
              <a:avLst/>
            </a:prstGeom>
            <a:ln w="15875">
              <a:headEnd type="non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Arrow Connector 32"/>
            <p:cNvCxnSpPr/>
            <p:nvPr/>
          </p:nvCxnSpPr>
          <p:spPr>
            <a:xfrm>
              <a:off x="6253328" y="3581400"/>
              <a:ext cx="220426" cy="0"/>
            </a:xfrm>
            <a:prstGeom prst="straightConnector1">
              <a:avLst/>
            </a:prstGeom>
            <a:ln w="15875">
              <a:headEnd type="non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4" name="Rectangle 33"/>
            <p:cNvSpPr/>
            <p:nvPr/>
          </p:nvSpPr>
          <p:spPr>
            <a:xfrm>
              <a:off x="4666122" y="4572000"/>
              <a:ext cx="1316567" cy="9144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r>
                <a:rPr lang="en-US" sz="1200" dirty="0" smtClean="0">
                  <a:solidFill>
                    <a:schemeClr val="tx2"/>
                  </a:solidFill>
                </a:rPr>
                <a:t>NLM</a:t>
              </a:r>
            </a:p>
            <a:p>
              <a:pPr algn="ctr"/>
              <a:endParaRPr lang="en-US" sz="1200" dirty="0" smtClean="0">
                <a:solidFill>
                  <a:schemeClr val="tx2"/>
                </a:solidFill>
              </a:endParaRPr>
            </a:p>
          </p:txBody>
        </p:sp>
        <p:sp>
          <p:nvSpPr>
            <p:cNvPr id="35" name="Rectangle 34"/>
            <p:cNvSpPr/>
            <p:nvPr/>
          </p:nvSpPr>
          <p:spPr>
            <a:xfrm>
              <a:off x="6668489" y="4572000"/>
              <a:ext cx="1435096" cy="9144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r>
                <a:rPr lang="en-US" sz="1200" dirty="0" smtClean="0">
                  <a:solidFill>
                    <a:schemeClr val="tx2"/>
                  </a:solidFill>
                </a:rPr>
                <a:t>Vendors</a:t>
              </a:r>
            </a:p>
            <a:p>
              <a:pPr algn="ctr"/>
              <a:r>
                <a:rPr lang="en-US" sz="1200" dirty="0" smtClean="0">
                  <a:solidFill>
                    <a:schemeClr val="tx2"/>
                  </a:solidFill>
                </a:rPr>
                <a:t>Providers</a:t>
              </a:r>
            </a:p>
            <a:p>
              <a:pPr algn="ctr"/>
              <a:r>
                <a:rPr lang="en-US" sz="1200" dirty="0" smtClean="0">
                  <a:solidFill>
                    <a:schemeClr val="tx2"/>
                  </a:solidFill>
                </a:rPr>
                <a:t>Public Health Orgs</a:t>
              </a:r>
            </a:p>
            <a:p>
              <a:pPr algn="ctr"/>
              <a:endParaRPr lang="en-US" sz="1200" dirty="0" smtClean="0">
                <a:solidFill>
                  <a:schemeClr val="tx2"/>
                </a:solidFill>
              </a:endParaRPr>
            </a:p>
          </p:txBody>
        </p:sp>
      </p:grpSp>
      <p:sp>
        <p:nvSpPr>
          <p:cNvPr id="39" name="Rectangle 38"/>
          <p:cNvSpPr/>
          <p:nvPr/>
        </p:nvSpPr>
        <p:spPr>
          <a:xfrm>
            <a:off x="6351752" y="5715000"/>
            <a:ext cx="2297937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i="1" dirty="0" smtClean="0">
                <a:solidFill>
                  <a:schemeClr val="tx2"/>
                </a:solidFill>
              </a:rPr>
              <a:t>Courtesy of J. </a:t>
            </a:r>
            <a:r>
              <a:rPr lang="en-US" sz="1600" i="1" dirty="0" err="1" smtClean="0">
                <a:solidFill>
                  <a:schemeClr val="tx2"/>
                </a:solidFill>
              </a:rPr>
              <a:t>Reider</a:t>
            </a:r>
            <a:r>
              <a:rPr lang="en-US" sz="1600" i="1" dirty="0" smtClean="0">
                <a:solidFill>
                  <a:schemeClr val="tx2"/>
                </a:solidFill>
              </a:rPr>
              <a:t> (ONC)</a:t>
            </a:r>
            <a:endParaRPr lang="en-US" sz="1600" i="1" dirty="0"/>
          </a:p>
        </p:txBody>
      </p:sp>
      <p:sp>
        <p:nvSpPr>
          <p:cNvPr id="40" name="Rounded Rectangle 39" descr="This image tell you &quot;controlled value set repository and validation engine and API" title="Curation and Delivery"/>
          <p:cNvSpPr/>
          <p:nvPr/>
        </p:nvSpPr>
        <p:spPr>
          <a:xfrm>
            <a:off x="3020848" y="1752600"/>
            <a:ext cx="3342693" cy="3581400"/>
          </a:xfrm>
          <a:prstGeom prst="roundRect">
            <a:avLst/>
          </a:prstGeom>
          <a:noFill/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9087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Terminology at NLM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NLM has a long tradition of integrating terminologies</a:t>
            </a:r>
          </a:p>
          <a:p>
            <a:pPr lvl="1"/>
            <a:r>
              <a:rPr lang="en-US" dirty="0" smtClean="0"/>
              <a:t>Unified Medical Language System (UMLS)</a:t>
            </a:r>
          </a:p>
          <a:p>
            <a:pPr lvl="1"/>
            <a:r>
              <a:rPr lang="en-US" dirty="0" smtClean="0"/>
              <a:t>RxNorm</a:t>
            </a:r>
          </a:p>
          <a:p>
            <a:r>
              <a:rPr lang="en-US" dirty="0"/>
              <a:t>NLM </a:t>
            </a:r>
            <a:r>
              <a:rPr lang="en-US" dirty="0" smtClean="0"/>
              <a:t>provides </a:t>
            </a:r>
            <a:r>
              <a:rPr lang="en-US" dirty="0" smtClean="0">
                <a:solidFill>
                  <a:srgbClr val="00B0F0"/>
                </a:solidFill>
              </a:rPr>
              <a:t>terminology </a:t>
            </a:r>
            <a:r>
              <a:rPr lang="en-US" dirty="0">
                <a:solidFill>
                  <a:srgbClr val="00B0F0"/>
                </a:solidFill>
              </a:rPr>
              <a:t>services</a:t>
            </a:r>
          </a:p>
          <a:p>
            <a:pPr lvl="1"/>
            <a:r>
              <a:rPr lang="en-US" dirty="0" smtClean="0"/>
              <a:t>UMLS Terminology Services (UTS) API</a:t>
            </a:r>
            <a:endParaRPr lang="en-US" dirty="0"/>
          </a:p>
          <a:p>
            <a:pPr lvl="1"/>
            <a:r>
              <a:rPr lang="en-US" dirty="0" smtClean="0"/>
              <a:t>RxNorm API</a:t>
            </a:r>
            <a:endParaRPr lang="en-US" dirty="0"/>
          </a:p>
          <a:p>
            <a:r>
              <a:rPr lang="en-US" dirty="0" smtClean="0"/>
              <a:t>NLM is involved in terminology development</a:t>
            </a:r>
          </a:p>
          <a:p>
            <a:pPr lvl="1"/>
            <a:r>
              <a:rPr lang="en-US" dirty="0" smtClean="0"/>
              <a:t>In house development</a:t>
            </a:r>
          </a:p>
          <a:p>
            <a:pPr lvl="2"/>
            <a:r>
              <a:rPr lang="en-US" dirty="0" smtClean="0"/>
              <a:t>Medical Subject Headings (</a:t>
            </a:r>
            <a:r>
              <a:rPr lang="en-US" dirty="0" err="1" smtClean="0"/>
              <a:t>MeSH</a:t>
            </a:r>
            <a:r>
              <a:rPr lang="en-US" dirty="0" smtClean="0"/>
              <a:t>)</a:t>
            </a:r>
          </a:p>
          <a:p>
            <a:pPr lvl="2"/>
            <a:r>
              <a:rPr lang="en-US" dirty="0" smtClean="0"/>
              <a:t>U.S. extension of SNOMED CT</a:t>
            </a:r>
          </a:p>
          <a:p>
            <a:pPr lvl="1"/>
            <a:r>
              <a:rPr lang="en-US" dirty="0" smtClean="0"/>
              <a:t>Funding support</a:t>
            </a:r>
          </a:p>
          <a:p>
            <a:pPr lvl="2"/>
            <a:r>
              <a:rPr lang="en-US" dirty="0" smtClean="0"/>
              <a:t>SNOMED CT, LOINC, …</a:t>
            </a:r>
          </a:p>
        </p:txBody>
      </p:sp>
    </p:spTree>
    <p:extLst>
      <p:ext uri="{BB962C8B-B14F-4D97-AF65-F5344CB8AC3E}">
        <p14:creationId xmlns:p14="http://schemas.microsoft.com/office/powerpoint/2010/main" val="1988642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Terminology services  </a:t>
            </a:r>
            <a:r>
              <a:rPr lang="en-US" dirty="0" smtClean="0">
                <a:solidFill>
                  <a:srgbClr val="7030A0"/>
                </a:solidFill>
              </a:rPr>
              <a:t>UMLS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Unified Medical Language System (UMLS)</a:t>
            </a:r>
          </a:p>
          <a:p>
            <a:pPr lvl="1"/>
            <a:r>
              <a:rPr lang="en-US" dirty="0" smtClean="0"/>
              <a:t>Contains all major terminologies required for MU2</a:t>
            </a:r>
            <a:br>
              <a:rPr lang="en-US" dirty="0" smtClean="0"/>
            </a:br>
            <a:r>
              <a:rPr lang="en-US" dirty="0" smtClean="0"/>
              <a:t>(SNOMED CT, RxNorm, LOINC, …)</a:t>
            </a:r>
          </a:p>
          <a:p>
            <a:pPr lvl="1"/>
            <a:r>
              <a:rPr lang="en-US" dirty="0" smtClean="0"/>
              <a:t>Updated twice a year (May and November)</a:t>
            </a:r>
          </a:p>
          <a:p>
            <a:pPr lvl="1"/>
            <a:r>
              <a:rPr lang="en-US" dirty="0" smtClean="0"/>
              <a:t>Provides terminology services (UTS = UMLS Terminology Services)</a:t>
            </a:r>
          </a:p>
          <a:p>
            <a:pPr lvl="2"/>
            <a:r>
              <a:rPr lang="en-US" dirty="0" smtClean="0"/>
              <a:t>Search by name, by code</a:t>
            </a:r>
          </a:p>
          <a:p>
            <a:pPr lvl="3"/>
            <a:r>
              <a:rPr lang="en-US" dirty="0" smtClean="0"/>
              <a:t>Exact, normalized, approximate matches</a:t>
            </a:r>
          </a:p>
          <a:p>
            <a:pPr lvl="3"/>
            <a:r>
              <a:rPr lang="en-US" dirty="0" smtClean="0"/>
              <a:t>Within or across code systems</a:t>
            </a:r>
          </a:p>
          <a:p>
            <a:pPr lvl="2"/>
            <a:r>
              <a:rPr lang="en-US" dirty="0" smtClean="0"/>
              <a:t>Access to the structure of a code system</a:t>
            </a:r>
          </a:p>
          <a:p>
            <a:pPr lvl="3"/>
            <a:r>
              <a:rPr lang="en-US" dirty="0" smtClean="0"/>
              <a:t>Hierarchical and other relations</a:t>
            </a:r>
          </a:p>
        </p:txBody>
      </p:sp>
      <p:pic>
        <p:nvPicPr>
          <p:cNvPr id="5" name="Picture 2" descr="C:\Documents and Settings\obodenreider\My Documents\shared\papers\--logos\UTS\jpg\ULMS.NOTYPE.jpg" title="uts log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50264" y="152400"/>
            <a:ext cx="803275" cy="9144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26724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1945</TotalTime>
  <Words>684</Words>
  <Application>Microsoft Office PowerPoint</Application>
  <PresentationFormat>On-screen Show (4:3)</PresentationFormat>
  <Paragraphs>171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Origin</vt:lpstr>
      <vt:lpstr>NLM Value Set Authority Center</vt:lpstr>
      <vt:lpstr>Overview</vt:lpstr>
      <vt:lpstr>Between eMeasures and Code Systems</vt:lpstr>
      <vt:lpstr>Motivation  Value set development</vt:lpstr>
      <vt:lpstr>Motivation  Value set curation</vt:lpstr>
      <vt:lpstr>Motivation  Value set delivery</vt:lpstr>
      <vt:lpstr>Between developers and consumers of VSs</vt:lpstr>
      <vt:lpstr>Terminology at NLM</vt:lpstr>
      <vt:lpstr>Terminology services  UMLS</vt:lpstr>
      <vt:lpstr>Terminology services  UMLS (cont.)</vt:lpstr>
      <vt:lpstr>Terminology services  RxNorm</vt:lpstr>
      <vt:lpstr>Terminology services and value set curation</vt:lpstr>
      <vt:lpstr>Terminology services and value set development</vt:lpstr>
      <vt:lpstr>Value set repository  Charateristics</vt:lpstr>
      <vt:lpstr>Metadata for value sets</vt:lpstr>
      <vt:lpstr>Value set delivery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Dina Demner-Fushman</dc:creator>
  <cp:lastModifiedBy>nlmlocal</cp:lastModifiedBy>
  <cp:revision>236</cp:revision>
  <dcterms:created xsi:type="dcterms:W3CDTF">2012-03-19T03:00:04Z</dcterms:created>
  <dcterms:modified xsi:type="dcterms:W3CDTF">2012-06-06T13:49:35Z</dcterms:modified>
</cp:coreProperties>
</file>