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jpeg" ContentType="image/jpeg"/>
  <Default Extension="emf" ContentType="image/x-emf"/>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18.xml" ContentType="application/vnd.openxmlformats-officedocument.presentationml.slide+xml"/>
  <Override PartName="/ppt/slides/slide6.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21.xml" ContentType="application/vnd.openxmlformats-officedocument.presentationml.slide+xml"/>
  <Override PartName="/ppt/slides/slide9.xml" ContentType="application/vnd.openxmlformats-officedocument.presentationml.slide+xml"/>
  <Override PartName="/ppt/slides/slide16.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5.xml" ContentType="application/vnd.openxmlformats-officedocument.presentationml.slideLayout+xml"/>
  <Override PartName="/ppt/notesSlides/notesSlide3.xml" ContentType="application/vnd.openxmlformats-officedocument.presentationml.notesSlide+xml"/>
  <Override PartName="/ppt/slideLayouts/slideLayout12.xml" ContentType="application/vnd.openxmlformats-officedocument.presentationml.slideLayout+xml"/>
  <Override PartName="/ppt/notesSlides/notesSlide4.xml" ContentType="application/vnd.openxmlformats-officedocument.presentationml.notesSlide+xml"/>
  <Override PartName="/ppt/slideLayouts/slideLayout11.xml" ContentType="application/vnd.openxmlformats-officedocument.presentationml.slideLayout+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4.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3.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Layouts/slideLayout4.xml" ContentType="application/vnd.openxmlformats-officedocument.presentationml.slideLayout+xml"/>
  <Override PartName="/ppt/notesSlides/notesSlide20.xml" ContentType="application/vnd.openxmlformats-officedocument.presentationml.notesSlide+xml"/>
  <Override PartName="/ppt/slideLayouts/slideLayout3.xml" ContentType="application/vnd.openxmlformats-officedocument.presentationml.slideLayout+xml"/>
  <Override PartName="/ppt/notesSlides/notesSlide21.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8.xml" ContentType="application/vnd.openxmlformats-officedocument.presentationml.notesSlide+xml"/>
  <Override PartName="/ppt/slideLayouts/slideLayout7.xml" ContentType="application/vnd.openxmlformats-officedocument.presentationml.slideLayou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16.xml" ContentType="application/vnd.openxmlformats-officedocument.presentationml.notesSlid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75" r:id="rId2"/>
  </p:sldMasterIdLst>
  <p:notesMasterIdLst>
    <p:notesMasterId r:id="rId24"/>
  </p:notesMasterIdLst>
  <p:handoutMasterIdLst>
    <p:handoutMasterId r:id="rId25"/>
  </p:handoutMasterIdLst>
  <p:sldIdLst>
    <p:sldId id="286" r:id="rId3"/>
    <p:sldId id="285" r:id="rId4"/>
    <p:sldId id="289" r:id="rId5"/>
    <p:sldId id="290" r:id="rId6"/>
    <p:sldId id="291" r:id="rId7"/>
    <p:sldId id="292" r:id="rId8"/>
    <p:sldId id="293" r:id="rId9"/>
    <p:sldId id="300" r:id="rId10"/>
    <p:sldId id="302" r:id="rId11"/>
    <p:sldId id="308" r:id="rId12"/>
    <p:sldId id="306" r:id="rId13"/>
    <p:sldId id="305" r:id="rId14"/>
    <p:sldId id="309" r:id="rId15"/>
    <p:sldId id="288" r:id="rId16"/>
    <p:sldId id="304" r:id="rId17"/>
    <p:sldId id="296" r:id="rId18"/>
    <p:sldId id="298" r:id="rId19"/>
    <p:sldId id="299" r:id="rId20"/>
    <p:sldId id="294" r:id="rId21"/>
    <p:sldId id="310" r:id="rId22"/>
    <p:sldId id="297" r:id="rId2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onstantia" pitchFamily="18" charset="0"/>
        <a:ea typeface="+mn-ea"/>
        <a:cs typeface="Arial" charset="0"/>
      </a:defRPr>
    </a:lvl1pPr>
    <a:lvl2pPr marL="457200" algn="l" rtl="0" fontAlgn="base">
      <a:spcBef>
        <a:spcPct val="0"/>
      </a:spcBef>
      <a:spcAft>
        <a:spcPct val="0"/>
      </a:spcAft>
      <a:defRPr kern="1200">
        <a:solidFill>
          <a:schemeClr val="tx1"/>
        </a:solidFill>
        <a:latin typeface="Constantia" pitchFamily="18" charset="0"/>
        <a:ea typeface="+mn-ea"/>
        <a:cs typeface="Arial" charset="0"/>
      </a:defRPr>
    </a:lvl2pPr>
    <a:lvl3pPr marL="914400" algn="l" rtl="0" fontAlgn="base">
      <a:spcBef>
        <a:spcPct val="0"/>
      </a:spcBef>
      <a:spcAft>
        <a:spcPct val="0"/>
      </a:spcAft>
      <a:defRPr kern="1200">
        <a:solidFill>
          <a:schemeClr val="tx1"/>
        </a:solidFill>
        <a:latin typeface="Constantia" pitchFamily="18" charset="0"/>
        <a:ea typeface="+mn-ea"/>
        <a:cs typeface="Arial" charset="0"/>
      </a:defRPr>
    </a:lvl3pPr>
    <a:lvl4pPr marL="1371600" algn="l" rtl="0" fontAlgn="base">
      <a:spcBef>
        <a:spcPct val="0"/>
      </a:spcBef>
      <a:spcAft>
        <a:spcPct val="0"/>
      </a:spcAft>
      <a:defRPr kern="1200">
        <a:solidFill>
          <a:schemeClr val="tx1"/>
        </a:solidFill>
        <a:latin typeface="Constantia" pitchFamily="18" charset="0"/>
        <a:ea typeface="+mn-ea"/>
        <a:cs typeface="Arial" charset="0"/>
      </a:defRPr>
    </a:lvl4pPr>
    <a:lvl5pPr marL="1828800" algn="l" rtl="0" fontAlgn="base">
      <a:spcBef>
        <a:spcPct val="0"/>
      </a:spcBef>
      <a:spcAft>
        <a:spcPct val="0"/>
      </a:spcAft>
      <a:defRPr kern="1200">
        <a:solidFill>
          <a:schemeClr val="tx1"/>
        </a:solidFill>
        <a:latin typeface="Constantia" pitchFamily="18" charset="0"/>
        <a:ea typeface="+mn-ea"/>
        <a:cs typeface="Arial" charset="0"/>
      </a:defRPr>
    </a:lvl5pPr>
    <a:lvl6pPr marL="2286000" algn="l" defTabSz="914400" rtl="0" eaLnBrk="1" latinLnBrk="0" hangingPunct="1">
      <a:defRPr kern="1200">
        <a:solidFill>
          <a:schemeClr val="tx1"/>
        </a:solidFill>
        <a:latin typeface="Constantia" pitchFamily="18" charset="0"/>
        <a:ea typeface="+mn-ea"/>
        <a:cs typeface="Arial" charset="0"/>
      </a:defRPr>
    </a:lvl6pPr>
    <a:lvl7pPr marL="2743200" algn="l" defTabSz="914400" rtl="0" eaLnBrk="1" latinLnBrk="0" hangingPunct="1">
      <a:defRPr kern="1200">
        <a:solidFill>
          <a:schemeClr val="tx1"/>
        </a:solidFill>
        <a:latin typeface="Constantia" pitchFamily="18" charset="0"/>
        <a:ea typeface="+mn-ea"/>
        <a:cs typeface="Arial" charset="0"/>
      </a:defRPr>
    </a:lvl7pPr>
    <a:lvl8pPr marL="3200400" algn="l" defTabSz="914400" rtl="0" eaLnBrk="1" latinLnBrk="0" hangingPunct="1">
      <a:defRPr kern="1200">
        <a:solidFill>
          <a:schemeClr val="tx1"/>
        </a:solidFill>
        <a:latin typeface="Constantia" pitchFamily="18" charset="0"/>
        <a:ea typeface="+mn-ea"/>
        <a:cs typeface="Arial" charset="0"/>
      </a:defRPr>
    </a:lvl8pPr>
    <a:lvl9pPr marL="3657600" algn="l" defTabSz="914400" rtl="0" eaLnBrk="1" latinLnBrk="0" hangingPunct="1">
      <a:defRPr kern="1200">
        <a:solidFill>
          <a:schemeClr val="tx1"/>
        </a:solidFill>
        <a:latin typeface="Constantia"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C9900"/>
    <a:srgbClr val="00267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88" autoAdjust="0"/>
    <p:restoredTop sz="81775" autoAdjust="0"/>
  </p:normalViewPr>
  <p:slideViewPr>
    <p:cSldViewPr>
      <p:cViewPr>
        <p:scale>
          <a:sx n="70" d="100"/>
          <a:sy n="70" d="100"/>
        </p:scale>
        <p:origin x="-78" y="666"/>
      </p:cViewPr>
      <p:guideLst>
        <p:guide orient="horz" pos="2160"/>
        <p:guide pos="2880"/>
      </p:guideLst>
    </p:cSldViewPr>
  </p:slideViewPr>
  <p:outlineViewPr>
    <p:cViewPr>
      <p:scale>
        <a:sx n="33" d="100"/>
        <a:sy n="33" d="100"/>
      </p:scale>
      <p:origin x="0" y="1050"/>
    </p:cViewPr>
  </p:outlineViewPr>
  <p:notesTextViewPr>
    <p:cViewPr>
      <p:scale>
        <a:sx n="75" d="100"/>
        <a:sy n="75" d="100"/>
      </p:scale>
      <p:origin x="0" y="0"/>
    </p:cViewPr>
  </p:notesTextViewPr>
  <p:sorterViewPr>
    <p:cViewPr>
      <p:scale>
        <a:sx n="66" d="100"/>
        <a:sy n="66" d="100"/>
      </p:scale>
      <p:origin x="0" y="0"/>
    </p:cViewPr>
  </p:sorterViewPr>
  <p:notesViewPr>
    <p:cSldViewPr>
      <p:cViewPr varScale="1">
        <p:scale>
          <a:sx n="68" d="100"/>
          <a:sy n="68" d="100"/>
        </p:scale>
        <p:origin x="-2808" y="-120"/>
      </p:cViewPr>
      <p:guideLst>
        <p:guide orient="horz" pos="2928"/>
        <p:guide pos="220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Rectangle 2"/>
          <p:cNvSpPr>
            <a:spLocks noGrp="1" noChangeArrowheads="1"/>
          </p:cNvSpPr>
          <p:nvPr>
            <p:ph type="hdr" sz="quarter"/>
          </p:nvPr>
        </p:nvSpPr>
        <p:spPr bwMode="auto">
          <a:xfrm>
            <a:off x="1" y="0"/>
            <a:ext cx="303847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l" defTabSz="931863">
              <a:defRPr sz="1200">
                <a:latin typeface="Arial" charset="0"/>
                <a:cs typeface="+mn-cs"/>
              </a:defRPr>
            </a:lvl1pPr>
          </a:lstStyle>
          <a:p>
            <a:pPr>
              <a:defRPr/>
            </a:pPr>
            <a:endParaRPr lang="en-US"/>
          </a:p>
        </p:txBody>
      </p:sp>
      <p:sp>
        <p:nvSpPr>
          <p:cNvPr id="152579" name="Rectangle 3"/>
          <p:cNvSpPr>
            <a:spLocks noGrp="1" noChangeArrowheads="1"/>
          </p:cNvSpPr>
          <p:nvPr>
            <p:ph type="dt" sz="quarter" idx="1"/>
          </p:nvPr>
        </p:nvSpPr>
        <p:spPr bwMode="auto">
          <a:xfrm>
            <a:off x="3970339" y="0"/>
            <a:ext cx="303847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52580" name="Rectangle 4"/>
          <p:cNvSpPr>
            <a:spLocks noGrp="1" noChangeArrowheads="1"/>
          </p:cNvSpPr>
          <p:nvPr>
            <p:ph type="ftr" sz="quarter" idx="2"/>
          </p:nvPr>
        </p:nvSpPr>
        <p:spPr bwMode="auto">
          <a:xfrm>
            <a:off x="1" y="8829676"/>
            <a:ext cx="303847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l" defTabSz="931863">
              <a:defRPr sz="1200">
                <a:latin typeface="Arial" charset="0"/>
                <a:cs typeface="+mn-cs"/>
              </a:defRPr>
            </a:lvl1pPr>
          </a:lstStyle>
          <a:p>
            <a:pPr>
              <a:defRPr/>
            </a:pPr>
            <a:endParaRPr lang="en-US"/>
          </a:p>
        </p:txBody>
      </p:sp>
      <p:sp>
        <p:nvSpPr>
          <p:cNvPr id="152581" name="Rectangle 5"/>
          <p:cNvSpPr>
            <a:spLocks noGrp="1" noChangeArrowheads="1"/>
          </p:cNvSpPr>
          <p:nvPr>
            <p:ph type="sldNum" sz="quarter" idx="3"/>
          </p:nvPr>
        </p:nvSpPr>
        <p:spPr bwMode="auto">
          <a:xfrm>
            <a:off x="3970339" y="8829676"/>
            <a:ext cx="303847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29903305-71F5-4EC2-A942-1E7FF1321E9F}" type="slidenum">
              <a:rPr lang="en-US"/>
              <a:pPr>
                <a:defRPr/>
              </a:pPr>
              <a:t>‹#›</a:t>
            </a:fld>
            <a:endParaRPr lang="en-US"/>
          </a:p>
        </p:txBody>
      </p:sp>
    </p:spTree>
    <p:extLst>
      <p:ext uri="{BB962C8B-B14F-4D97-AF65-F5344CB8AC3E}">
        <p14:creationId xmlns="" xmlns:p14="http://schemas.microsoft.com/office/powerpoint/2010/main" val="778828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0"/>
            <a:ext cx="303847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l" defTabSz="931863">
              <a:defRPr sz="1200">
                <a:latin typeface="Arial" charset="0"/>
                <a:cs typeface="+mn-cs"/>
              </a:defRPr>
            </a:lvl1pPr>
          </a:lstStyle>
          <a:p>
            <a:pPr>
              <a:defRPr/>
            </a:pPr>
            <a:endParaRPr lang="en-US"/>
          </a:p>
        </p:txBody>
      </p:sp>
      <p:sp>
        <p:nvSpPr>
          <p:cNvPr id="18435" name="Rectangle 3"/>
          <p:cNvSpPr>
            <a:spLocks noGrp="1" noChangeArrowheads="1"/>
          </p:cNvSpPr>
          <p:nvPr>
            <p:ph type="dt" idx="1"/>
          </p:nvPr>
        </p:nvSpPr>
        <p:spPr bwMode="auto">
          <a:xfrm>
            <a:off x="3970339" y="0"/>
            <a:ext cx="303847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18437" name="Rectangle 5"/>
          <p:cNvSpPr>
            <a:spLocks noGrp="1" noChangeArrowheads="1"/>
          </p:cNvSpPr>
          <p:nvPr>
            <p:ph type="body" sz="quarter" idx="3"/>
          </p:nvPr>
        </p:nvSpPr>
        <p:spPr bwMode="auto">
          <a:xfrm>
            <a:off x="701675" y="4416426"/>
            <a:ext cx="5607050" cy="41830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1" y="8829676"/>
            <a:ext cx="303847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l" defTabSz="931863">
              <a:defRPr sz="1200">
                <a:latin typeface="Arial" charset="0"/>
                <a:cs typeface="+mn-cs"/>
              </a:defRPr>
            </a:lvl1pPr>
          </a:lstStyle>
          <a:p>
            <a:pPr>
              <a:defRPr/>
            </a:pPr>
            <a:endParaRPr lang="en-US"/>
          </a:p>
        </p:txBody>
      </p:sp>
      <p:sp>
        <p:nvSpPr>
          <p:cNvPr id="18439" name="Rectangle 7"/>
          <p:cNvSpPr>
            <a:spLocks noGrp="1" noChangeArrowheads="1"/>
          </p:cNvSpPr>
          <p:nvPr>
            <p:ph type="sldNum" sz="quarter" idx="5"/>
          </p:nvPr>
        </p:nvSpPr>
        <p:spPr bwMode="auto">
          <a:xfrm>
            <a:off x="3970339" y="8829676"/>
            <a:ext cx="303847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F8FE2B99-2B99-4ABF-95F8-BF5417324AF9}" type="slidenum">
              <a:rPr lang="en-US"/>
              <a:pPr>
                <a:defRPr/>
              </a:pPr>
              <a:t>‹#›</a:t>
            </a:fld>
            <a:endParaRPr lang="en-US"/>
          </a:p>
        </p:txBody>
      </p:sp>
    </p:spTree>
    <p:extLst>
      <p:ext uri="{BB962C8B-B14F-4D97-AF65-F5344CB8AC3E}">
        <p14:creationId xmlns="" xmlns:p14="http://schemas.microsoft.com/office/powerpoint/2010/main" val="20523766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FE2B99-2B99-4ABF-95F8-BF5417324AF9}" type="slidenum">
              <a:rPr lang="en-US" smtClean="0"/>
              <a:pPr>
                <a:defRPr/>
              </a:pPr>
              <a:t>1</a:t>
            </a:fld>
            <a:endParaRPr lang="en-US"/>
          </a:p>
        </p:txBody>
      </p:sp>
    </p:spTree>
    <p:extLst>
      <p:ext uri="{BB962C8B-B14F-4D97-AF65-F5344CB8AC3E}">
        <p14:creationId xmlns="" xmlns:p14="http://schemas.microsoft.com/office/powerpoint/2010/main" val="27728965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FE2B99-2B99-4ABF-95F8-BF5417324AF9}" type="slidenum">
              <a:rPr lang="en-US" smtClean="0"/>
              <a:pPr>
                <a:defRPr/>
              </a:pPr>
              <a:t>10</a:t>
            </a:fld>
            <a:endParaRPr lang="en-US"/>
          </a:p>
        </p:txBody>
      </p:sp>
    </p:spTree>
    <p:extLst>
      <p:ext uri="{BB962C8B-B14F-4D97-AF65-F5344CB8AC3E}">
        <p14:creationId xmlns="" xmlns:p14="http://schemas.microsoft.com/office/powerpoint/2010/main" val="3100032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FE2B99-2B99-4ABF-95F8-BF5417324AF9}" type="slidenum">
              <a:rPr lang="en-US" smtClean="0"/>
              <a:pPr>
                <a:defRPr/>
              </a:pPr>
              <a:t>11</a:t>
            </a:fld>
            <a:endParaRPr lang="en-US"/>
          </a:p>
        </p:txBody>
      </p:sp>
    </p:spTree>
    <p:extLst>
      <p:ext uri="{BB962C8B-B14F-4D97-AF65-F5344CB8AC3E}">
        <p14:creationId xmlns="" xmlns:p14="http://schemas.microsoft.com/office/powerpoint/2010/main" val="21054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7844E494-DFAE-4D09-A1AF-8301D0C0BDBF}" type="slidenum">
              <a:rPr lang="en-US" smtClean="0">
                <a:solidFill>
                  <a:prstClr val="black"/>
                </a:solidFill>
              </a:rPr>
              <a:pPr>
                <a:defRPr/>
              </a:pPr>
              <a:t>12</a:t>
            </a:fld>
            <a:endParaRPr 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11212F2D-32A5-44EE-8EB9-9B3FF85524EA}" type="slidenum">
              <a:rPr lang="en-US">
                <a:solidFill>
                  <a:prstClr val="black"/>
                </a:solidFill>
              </a:rPr>
              <a:pPr>
                <a:defRPr/>
              </a:pPr>
              <a:t>13</a:t>
            </a:fld>
            <a:endParaRPr lang="en-US">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FE2B99-2B99-4ABF-95F8-BF5417324AF9}" type="slidenum">
              <a:rPr lang="en-US" smtClean="0"/>
              <a:pPr>
                <a:defRPr/>
              </a:pPr>
              <a:t>14</a:t>
            </a:fld>
            <a:endParaRPr lang="en-US"/>
          </a:p>
        </p:txBody>
      </p:sp>
    </p:spTree>
    <p:extLst>
      <p:ext uri="{BB962C8B-B14F-4D97-AF65-F5344CB8AC3E}">
        <p14:creationId xmlns="" xmlns:p14="http://schemas.microsoft.com/office/powerpoint/2010/main" val="2743446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FE2B99-2B99-4ABF-95F8-BF5417324AF9}" type="slidenum">
              <a:rPr lang="en-US" smtClean="0"/>
              <a:pPr>
                <a:defRPr/>
              </a:pPr>
              <a:t>15</a:t>
            </a:fld>
            <a:endParaRPr lang="en-US"/>
          </a:p>
        </p:txBody>
      </p:sp>
    </p:spTree>
    <p:extLst>
      <p:ext uri="{BB962C8B-B14F-4D97-AF65-F5344CB8AC3E}">
        <p14:creationId xmlns="" xmlns:p14="http://schemas.microsoft.com/office/powerpoint/2010/main" val="7540475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FE2B99-2B99-4ABF-95F8-BF5417324AF9}" type="slidenum">
              <a:rPr lang="en-US" smtClean="0"/>
              <a:pPr>
                <a:defRPr/>
              </a:pPr>
              <a:t>16</a:t>
            </a:fld>
            <a:endParaRPr lang="en-US"/>
          </a:p>
        </p:txBody>
      </p:sp>
    </p:spTree>
    <p:extLst>
      <p:ext uri="{BB962C8B-B14F-4D97-AF65-F5344CB8AC3E}">
        <p14:creationId xmlns="" xmlns:p14="http://schemas.microsoft.com/office/powerpoint/2010/main" val="7513488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FE2B99-2B99-4ABF-95F8-BF5417324AF9}" type="slidenum">
              <a:rPr lang="en-US" smtClean="0"/>
              <a:pPr>
                <a:defRPr/>
              </a:pPr>
              <a:t>17</a:t>
            </a:fld>
            <a:endParaRPr lang="en-US"/>
          </a:p>
        </p:txBody>
      </p:sp>
    </p:spTree>
    <p:extLst>
      <p:ext uri="{BB962C8B-B14F-4D97-AF65-F5344CB8AC3E}">
        <p14:creationId xmlns="" xmlns:p14="http://schemas.microsoft.com/office/powerpoint/2010/main" val="18073089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FE2B99-2B99-4ABF-95F8-BF5417324AF9}" type="slidenum">
              <a:rPr lang="en-US" smtClean="0"/>
              <a:pPr>
                <a:defRPr/>
              </a:pPr>
              <a:t>18</a:t>
            </a:fld>
            <a:endParaRPr lang="en-US"/>
          </a:p>
        </p:txBody>
      </p:sp>
    </p:spTree>
    <p:extLst>
      <p:ext uri="{BB962C8B-B14F-4D97-AF65-F5344CB8AC3E}">
        <p14:creationId xmlns="" xmlns:p14="http://schemas.microsoft.com/office/powerpoint/2010/main" val="39863979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FE2B99-2B99-4ABF-95F8-BF5417324AF9}" type="slidenum">
              <a:rPr lang="en-US" smtClean="0"/>
              <a:pPr>
                <a:defRPr/>
              </a:pPr>
              <a:t>19</a:t>
            </a:fld>
            <a:endParaRPr lang="en-US"/>
          </a:p>
        </p:txBody>
      </p:sp>
    </p:spTree>
    <p:extLst>
      <p:ext uri="{BB962C8B-B14F-4D97-AF65-F5344CB8AC3E}">
        <p14:creationId xmlns="" xmlns:p14="http://schemas.microsoft.com/office/powerpoint/2010/main" val="3906509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pPr eaLnBrk="1" hangingPunct="1"/>
            <a:endParaRPr lang="en-US" smtClean="0"/>
          </a:p>
        </p:txBody>
      </p:sp>
      <p:sp>
        <p:nvSpPr>
          <p:cNvPr id="25604" name="Slide Number Placeholder 3"/>
          <p:cNvSpPr>
            <a:spLocks noGrp="1"/>
          </p:cNvSpPr>
          <p:nvPr>
            <p:ph type="sldNum" sz="quarter" idx="5"/>
          </p:nvPr>
        </p:nvSpPr>
        <p:spPr/>
        <p:txBody>
          <a:bodyPr/>
          <a:lstStyle>
            <a:lvl1pPr algn="ctr" defTabSz="931863" eaLnBrk="0" hangingPunct="0">
              <a:defRPr>
                <a:solidFill>
                  <a:schemeClr val="tx1"/>
                </a:solidFill>
                <a:latin typeface="Constantia" pitchFamily="18" charset="0"/>
              </a:defRPr>
            </a:lvl1pPr>
            <a:lvl2pPr marL="742950" indent="-285750" algn="ctr" defTabSz="931863" eaLnBrk="0" hangingPunct="0">
              <a:defRPr>
                <a:solidFill>
                  <a:schemeClr val="tx1"/>
                </a:solidFill>
                <a:latin typeface="Constantia" pitchFamily="18" charset="0"/>
              </a:defRPr>
            </a:lvl2pPr>
            <a:lvl3pPr marL="1143000" indent="-228600" algn="ctr" defTabSz="931863" eaLnBrk="0" hangingPunct="0">
              <a:defRPr>
                <a:solidFill>
                  <a:schemeClr val="tx1"/>
                </a:solidFill>
                <a:latin typeface="Constantia" pitchFamily="18" charset="0"/>
              </a:defRPr>
            </a:lvl3pPr>
            <a:lvl4pPr marL="1600200" indent="-228600" algn="ctr" defTabSz="931863" eaLnBrk="0" hangingPunct="0">
              <a:defRPr>
                <a:solidFill>
                  <a:schemeClr val="tx1"/>
                </a:solidFill>
                <a:latin typeface="Constantia" pitchFamily="18" charset="0"/>
              </a:defRPr>
            </a:lvl4pPr>
            <a:lvl5pPr marL="2057400" indent="-228600" algn="ctr" defTabSz="931863" eaLnBrk="0" hangingPunct="0">
              <a:defRPr>
                <a:solidFill>
                  <a:schemeClr val="tx1"/>
                </a:solidFill>
                <a:latin typeface="Constantia" pitchFamily="18" charset="0"/>
              </a:defRPr>
            </a:lvl5pPr>
            <a:lvl6pPr marL="2514600" indent="-228600" algn="ctr" defTabSz="931863" eaLnBrk="0" fontAlgn="base" hangingPunct="0">
              <a:spcBef>
                <a:spcPct val="0"/>
              </a:spcBef>
              <a:spcAft>
                <a:spcPct val="0"/>
              </a:spcAft>
              <a:defRPr>
                <a:solidFill>
                  <a:schemeClr val="tx1"/>
                </a:solidFill>
                <a:latin typeface="Constantia" pitchFamily="18" charset="0"/>
              </a:defRPr>
            </a:lvl6pPr>
            <a:lvl7pPr marL="2971800" indent="-228600" algn="ctr" defTabSz="931863" eaLnBrk="0" fontAlgn="base" hangingPunct="0">
              <a:spcBef>
                <a:spcPct val="0"/>
              </a:spcBef>
              <a:spcAft>
                <a:spcPct val="0"/>
              </a:spcAft>
              <a:defRPr>
                <a:solidFill>
                  <a:schemeClr val="tx1"/>
                </a:solidFill>
                <a:latin typeface="Constantia" pitchFamily="18" charset="0"/>
              </a:defRPr>
            </a:lvl7pPr>
            <a:lvl8pPr marL="3429000" indent="-228600" algn="ctr" defTabSz="931863" eaLnBrk="0" fontAlgn="base" hangingPunct="0">
              <a:spcBef>
                <a:spcPct val="0"/>
              </a:spcBef>
              <a:spcAft>
                <a:spcPct val="0"/>
              </a:spcAft>
              <a:defRPr>
                <a:solidFill>
                  <a:schemeClr val="tx1"/>
                </a:solidFill>
                <a:latin typeface="Constantia" pitchFamily="18" charset="0"/>
              </a:defRPr>
            </a:lvl8pPr>
            <a:lvl9pPr marL="3886200" indent="-228600" algn="ctr" defTabSz="931863" eaLnBrk="0" fontAlgn="base" hangingPunct="0">
              <a:spcBef>
                <a:spcPct val="0"/>
              </a:spcBef>
              <a:spcAft>
                <a:spcPct val="0"/>
              </a:spcAft>
              <a:defRPr>
                <a:solidFill>
                  <a:schemeClr val="tx1"/>
                </a:solidFill>
                <a:latin typeface="Constantia" pitchFamily="18" charset="0"/>
              </a:defRPr>
            </a:lvl9pPr>
          </a:lstStyle>
          <a:p>
            <a:pPr algn="r" eaLnBrk="1" hangingPunct="1">
              <a:defRPr/>
            </a:pPr>
            <a:fld id="{FD9AD8D6-B660-4B30-A694-8A4AFD27A8DC}" type="slidenum">
              <a:rPr lang="en-US" smtClean="0">
                <a:latin typeface="Arial" charset="0"/>
              </a:rPr>
              <a:pPr algn="r" eaLnBrk="1" hangingPunct="1">
                <a:defRPr/>
              </a:pPr>
              <a:t>2</a:t>
            </a:fld>
            <a:endParaRPr lang="en-US"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FE2B99-2B99-4ABF-95F8-BF5417324AF9}" type="slidenum">
              <a:rPr lang="en-US" smtClean="0"/>
              <a:pPr>
                <a:defRPr/>
              </a:pPr>
              <a:t>20</a:t>
            </a:fld>
            <a:endParaRPr lang="en-US"/>
          </a:p>
        </p:txBody>
      </p:sp>
    </p:spTree>
    <p:extLst>
      <p:ext uri="{BB962C8B-B14F-4D97-AF65-F5344CB8AC3E}">
        <p14:creationId xmlns="" xmlns:p14="http://schemas.microsoft.com/office/powerpoint/2010/main" val="206202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lvl1pPr algn="ctr" defTabSz="931863" eaLnBrk="0" hangingPunct="0">
              <a:defRPr>
                <a:solidFill>
                  <a:schemeClr val="tx1"/>
                </a:solidFill>
                <a:latin typeface="Constantia" pitchFamily="18" charset="0"/>
              </a:defRPr>
            </a:lvl1pPr>
            <a:lvl2pPr marL="742950" indent="-285750" algn="ctr" defTabSz="931863" eaLnBrk="0" hangingPunct="0">
              <a:defRPr>
                <a:solidFill>
                  <a:schemeClr val="tx1"/>
                </a:solidFill>
                <a:latin typeface="Constantia" pitchFamily="18" charset="0"/>
              </a:defRPr>
            </a:lvl2pPr>
            <a:lvl3pPr marL="1143000" indent="-228600" algn="ctr" defTabSz="931863" eaLnBrk="0" hangingPunct="0">
              <a:defRPr>
                <a:solidFill>
                  <a:schemeClr val="tx1"/>
                </a:solidFill>
                <a:latin typeface="Constantia" pitchFamily="18" charset="0"/>
              </a:defRPr>
            </a:lvl3pPr>
            <a:lvl4pPr marL="1600200" indent="-228600" algn="ctr" defTabSz="931863" eaLnBrk="0" hangingPunct="0">
              <a:defRPr>
                <a:solidFill>
                  <a:schemeClr val="tx1"/>
                </a:solidFill>
                <a:latin typeface="Constantia" pitchFamily="18" charset="0"/>
              </a:defRPr>
            </a:lvl4pPr>
            <a:lvl5pPr marL="2057400" indent="-228600" algn="ctr" defTabSz="931863" eaLnBrk="0" hangingPunct="0">
              <a:defRPr>
                <a:solidFill>
                  <a:schemeClr val="tx1"/>
                </a:solidFill>
                <a:latin typeface="Constantia" pitchFamily="18" charset="0"/>
              </a:defRPr>
            </a:lvl5pPr>
            <a:lvl6pPr marL="2514600" indent="-228600" algn="ctr" defTabSz="931863" eaLnBrk="0" fontAlgn="base" hangingPunct="0">
              <a:spcBef>
                <a:spcPct val="0"/>
              </a:spcBef>
              <a:spcAft>
                <a:spcPct val="0"/>
              </a:spcAft>
              <a:defRPr>
                <a:solidFill>
                  <a:schemeClr val="tx1"/>
                </a:solidFill>
                <a:latin typeface="Constantia" pitchFamily="18" charset="0"/>
              </a:defRPr>
            </a:lvl6pPr>
            <a:lvl7pPr marL="2971800" indent="-228600" algn="ctr" defTabSz="931863" eaLnBrk="0" fontAlgn="base" hangingPunct="0">
              <a:spcBef>
                <a:spcPct val="0"/>
              </a:spcBef>
              <a:spcAft>
                <a:spcPct val="0"/>
              </a:spcAft>
              <a:defRPr>
                <a:solidFill>
                  <a:schemeClr val="tx1"/>
                </a:solidFill>
                <a:latin typeface="Constantia" pitchFamily="18" charset="0"/>
              </a:defRPr>
            </a:lvl7pPr>
            <a:lvl8pPr marL="3429000" indent="-228600" algn="ctr" defTabSz="931863" eaLnBrk="0" fontAlgn="base" hangingPunct="0">
              <a:spcBef>
                <a:spcPct val="0"/>
              </a:spcBef>
              <a:spcAft>
                <a:spcPct val="0"/>
              </a:spcAft>
              <a:defRPr>
                <a:solidFill>
                  <a:schemeClr val="tx1"/>
                </a:solidFill>
                <a:latin typeface="Constantia" pitchFamily="18" charset="0"/>
              </a:defRPr>
            </a:lvl8pPr>
            <a:lvl9pPr marL="3886200" indent="-228600" algn="ctr" defTabSz="931863" eaLnBrk="0" fontAlgn="base" hangingPunct="0">
              <a:spcBef>
                <a:spcPct val="0"/>
              </a:spcBef>
              <a:spcAft>
                <a:spcPct val="0"/>
              </a:spcAft>
              <a:defRPr>
                <a:solidFill>
                  <a:schemeClr val="tx1"/>
                </a:solidFill>
                <a:latin typeface="Constantia" pitchFamily="18" charset="0"/>
              </a:defRPr>
            </a:lvl9pPr>
          </a:lstStyle>
          <a:p>
            <a:pPr algn="r" eaLnBrk="1" hangingPunct="1">
              <a:defRPr/>
            </a:pPr>
            <a:fld id="{96E29D6B-32CF-43A0-A62D-8085384DC97A}" type="slidenum">
              <a:rPr lang="en-US" smtClean="0">
                <a:latin typeface="Arial" charset="0"/>
              </a:rPr>
              <a:pPr algn="r" eaLnBrk="1" hangingPunct="1">
                <a:defRPr/>
              </a:pPr>
              <a:t>21</a:t>
            </a:fld>
            <a:endParaRPr lang="en-US" smtClean="0">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buFontTx/>
              <a:buChar char="•"/>
            </a:pPr>
            <a:r>
              <a:rPr lang="en-US" smtClean="0"/>
              <a:t>Two measures trend together until around </a:t>
            </a:r>
            <a:r>
              <a:rPr lang="en-US" b="1" smtClean="0"/>
              <a:t>2008 (recent financial crisis!) </a:t>
            </a:r>
            <a:r>
              <a:rPr lang="en-US" smtClean="0"/>
              <a:t>where financial NLNB drops dramatically.</a:t>
            </a:r>
          </a:p>
          <a:p>
            <a:pPr eaLnBrk="1" hangingPunct="1">
              <a:buFontTx/>
              <a:buChar char="•"/>
            </a:pPr>
            <a:endParaRPr lang="en-US" smtClean="0"/>
          </a:p>
          <a:p>
            <a:pPr eaLnBrk="1" hangingPunct="1">
              <a:buFontTx/>
              <a:buChar char="•"/>
            </a:pPr>
            <a:r>
              <a:rPr lang="en-US" smtClean="0"/>
              <a:t>Still analyzing this, but </a:t>
            </a:r>
            <a:r>
              <a:rPr lang="en-US" b="1" smtClean="0"/>
              <a:t>Fed believes </a:t>
            </a:r>
            <a:r>
              <a:rPr lang="en-US" smtClean="0"/>
              <a:t>the divergence reflects source data not yet available and data gaps in the financial accounts.</a:t>
            </a:r>
          </a:p>
          <a:p>
            <a:pPr eaLnBrk="1" hangingPunct="1">
              <a:buFontTx/>
              <a:buChar char="•"/>
            </a:pPr>
            <a:r>
              <a:rPr lang="en-US" smtClean="0"/>
              <a:t>Divergence </a:t>
            </a:r>
            <a:r>
              <a:rPr lang="en-US" b="1" smtClean="0"/>
              <a:t>is telling </a:t>
            </a:r>
            <a:r>
              <a:rPr lang="en-US" smtClean="0"/>
              <a:t>and strongly suggests data gap.</a:t>
            </a:r>
          </a:p>
          <a:p>
            <a:pPr eaLnBrk="1" hangingPunct="1">
              <a:buFontTx/>
              <a:buChar char="•"/>
            </a:pPr>
            <a:r>
              <a:rPr lang="en-US" smtClean="0"/>
              <a:t>Note – measures </a:t>
            </a:r>
            <a:r>
              <a:rPr lang="en-US" b="1" smtClean="0"/>
              <a:t>move closer together </a:t>
            </a:r>
            <a:r>
              <a:rPr lang="en-US" smtClean="0"/>
              <a:t>in 2010!</a:t>
            </a:r>
          </a:p>
          <a:p>
            <a:pPr eaLnBrk="1" hangingPunct="1">
              <a:buFontTx/>
              <a:buChar char="•"/>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FE2B99-2B99-4ABF-95F8-BF5417324AF9}" type="slidenum">
              <a:rPr lang="en-US" smtClean="0"/>
              <a:pPr>
                <a:defRPr/>
              </a:pPr>
              <a:t>3</a:t>
            </a:fld>
            <a:endParaRPr lang="en-US"/>
          </a:p>
        </p:txBody>
      </p:sp>
    </p:spTree>
    <p:extLst>
      <p:ext uri="{BB962C8B-B14F-4D97-AF65-F5344CB8AC3E}">
        <p14:creationId xmlns="" xmlns:p14="http://schemas.microsoft.com/office/powerpoint/2010/main" val="592381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FE2B99-2B99-4ABF-95F8-BF5417324AF9}" type="slidenum">
              <a:rPr lang="en-US" smtClean="0"/>
              <a:pPr>
                <a:defRPr/>
              </a:pPr>
              <a:t>4</a:t>
            </a:fld>
            <a:endParaRPr lang="en-US"/>
          </a:p>
        </p:txBody>
      </p:sp>
    </p:spTree>
    <p:extLst>
      <p:ext uri="{BB962C8B-B14F-4D97-AF65-F5344CB8AC3E}">
        <p14:creationId xmlns="" xmlns:p14="http://schemas.microsoft.com/office/powerpoint/2010/main" val="464055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pPr eaLnBrk="1" hangingPunct="1"/>
            <a:r>
              <a:rPr lang="en-US" sz="1400" dirty="0" smtClean="0"/>
              <a:t>- For the QSS in particular, we aggressively responded to policymakers' needs for data on financial services during the financial crisis.  </a:t>
            </a:r>
          </a:p>
          <a:p>
            <a:pPr eaLnBrk="1" hangingPunct="1"/>
            <a:endParaRPr lang="en-US" sz="1400" dirty="0" smtClean="0"/>
          </a:p>
          <a:p>
            <a:pPr marL="285750" indent="-285750" eaLnBrk="1" hangingPunct="1">
              <a:buFontTx/>
              <a:buChar char="-"/>
            </a:pPr>
            <a:r>
              <a:rPr lang="en-US" sz="1400" dirty="0" smtClean="0"/>
              <a:t>We expedited by 18 months the collection of data for Monetary Authorities - Central Banks, Commercial Banking, Savings Institutions, and </a:t>
            </a:r>
            <a:r>
              <a:rPr lang="en-US" sz="1400" dirty="0" err="1" smtClean="0"/>
              <a:t>Nondepository</a:t>
            </a:r>
            <a:r>
              <a:rPr lang="en-US" sz="1400" dirty="0" smtClean="0"/>
              <a:t> Credit Intermediation, and Securities, Commodity Contracts, Other Financial Investments and Related Activities, and Insurance Carriers. </a:t>
            </a:r>
          </a:p>
          <a:p>
            <a:pPr marL="285750" indent="-285750" eaLnBrk="1" hangingPunct="1">
              <a:buFontTx/>
              <a:buChar char="-"/>
            </a:pPr>
            <a:endParaRPr lang="en-US" sz="1400" dirty="0" smtClean="0"/>
          </a:p>
          <a:p>
            <a:pPr marL="171450" indent="-171450">
              <a:buFont typeface="Arial" pitchFamily="34" charset="0"/>
              <a:buChar char="•"/>
            </a:pPr>
            <a:r>
              <a:rPr lang="en-US" sz="1400" kern="1200" dirty="0" smtClean="0">
                <a:solidFill>
                  <a:schemeClr val="tx1"/>
                </a:solidFill>
                <a:effectLst/>
                <a:latin typeface="Arial" charset="0"/>
                <a:ea typeface="+mn-ea"/>
                <a:cs typeface="+mn-cs"/>
              </a:rPr>
              <a:t>And going forward, beginning with data collected for the third calendar quarter of 2012, we will be adding new questions on the QSS finance forms, questions suggested by BEA, that will help fill a void in current industry data since total revenue can already be obtained from the Call reports.</a:t>
            </a:r>
          </a:p>
          <a:p>
            <a:pPr marL="171450" indent="-171450">
              <a:buFont typeface="Arial" pitchFamily="34" charset="0"/>
              <a:buChar char="•"/>
            </a:pPr>
            <a:endParaRPr lang="en-US" sz="1400" kern="1200" dirty="0" smtClean="0">
              <a:solidFill>
                <a:schemeClr val="tx1"/>
              </a:solidFill>
              <a:effectLst/>
              <a:latin typeface="Arial" charset="0"/>
              <a:ea typeface="+mn-ea"/>
              <a:cs typeface="+mn-cs"/>
            </a:endParaRPr>
          </a:p>
          <a:p>
            <a:pPr marL="171450" indent="-171450">
              <a:buFont typeface="Arial" pitchFamily="34" charset="0"/>
              <a:buChar char="•"/>
            </a:pPr>
            <a:r>
              <a:rPr lang="en-US" sz="1400" kern="1200" dirty="0" smtClean="0">
                <a:solidFill>
                  <a:schemeClr val="tx1"/>
                </a:solidFill>
                <a:effectLst/>
                <a:latin typeface="Arial" charset="0"/>
                <a:ea typeface="+mn-ea"/>
                <a:cs typeface="+mn-cs"/>
              </a:rPr>
              <a:t>Using feedback obtained from several company visits in the New York area, a working group of staff from BEA and Census has collaborated to make these revisions to the QSS forms. </a:t>
            </a:r>
            <a:endParaRPr lang="en-US" sz="1400" dirty="0" smtClean="0"/>
          </a:p>
        </p:txBody>
      </p:sp>
      <p:sp>
        <p:nvSpPr>
          <p:cNvPr id="21508" name="Slide Number Placeholder 3"/>
          <p:cNvSpPr>
            <a:spLocks noGrp="1"/>
          </p:cNvSpPr>
          <p:nvPr>
            <p:ph type="sldNum" sz="quarter" idx="5"/>
          </p:nvPr>
        </p:nvSpPr>
        <p:spPr/>
        <p:txBody>
          <a:bodyPr/>
          <a:lstStyle>
            <a:lvl1pPr algn="ctr" defTabSz="931863" eaLnBrk="0" hangingPunct="0">
              <a:defRPr>
                <a:solidFill>
                  <a:schemeClr val="tx1"/>
                </a:solidFill>
                <a:latin typeface="Constantia" pitchFamily="18" charset="0"/>
              </a:defRPr>
            </a:lvl1pPr>
            <a:lvl2pPr marL="742950" indent="-285750" algn="ctr" defTabSz="931863" eaLnBrk="0" hangingPunct="0">
              <a:defRPr>
                <a:solidFill>
                  <a:schemeClr val="tx1"/>
                </a:solidFill>
                <a:latin typeface="Constantia" pitchFamily="18" charset="0"/>
              </a:defRPr>
            </a:lvl2pPr>
            <a:lvl3pPr marL="1143000" indent="-228600" algn="ctr" defTabSz="931863" eaLnBrk="0" hangingPunct="0">
              <a:defRPr>
                <a:solidFill>
                  <a:schemeClr val="tx1"/>
                </a:solidFill>
                <a:latin typeface="Constantia" pitchFamily="18" charset="0"/>
              </a:defRPr>
            </a:lvl3pPr>
            <a:lvl4pPr marL="1600200" indent="-228600" algn="ctr" defTabSz="931863" eaLnBrk="0" hangingPunct="0">
              <a:defRPr>
                <a:solidFill>
                  <a:schemeClr val="tx1"/>
                </a:solidFill>
                <a:latin typeface="Constantia" pitchFamily="18" charset="0"/>
              </a:defRPr>
            </a:lvl4pPr>
            <a:lvl5pPr marL="2057400" indent="-228600" algn="ctr" defTabSz="931863" eaLnBrk="0" hangingPunct="0">
              <a:defRPr>
                <a:solidFill>
                  <a:schemeClr val="tx1"/>
                </a:solidFill>
                <a:latin typeface="Constantia" pitchFamily="18" charset="0"/>
              </a:defRPr>
            </a:lvl5pPr>
            <a:lvl6pPr marL="2514600" indent="-228600" algn="ctr" defTabSz="931863" eaLnBrk="0" fontAlgn="base" hangingPunct="0">
              <a:spcBef>
                <a:spcPct val="0"/>
              </a:spcBef>
              <a:spcAft>
                <a:spcPct val="0"/>
              </a:spcAft>
              <a:defRPr>
                <a:solidFill>
                  <a:schemeClr val="tx1"/>
                </a:solidFill>
                <a:latin typeface="Constantia" pitchFamily="18" charset="0"/>
              </a:defRPr>
            </a:lvl6pPr>
            <a:lvl7pPr marL="2971800" indent="-228600" algn="ctr" defTabSz="931863" eaLnBrk="0" fontAlgn="base" hangingPunct="0">
              <a:spcBef>
                <a:spcPct val="0"/>
              </a:spcBef>
              <a:spcAft>
                <a:spcPct val="0"/>
              </a:spcAft>
              <a:defRPr>
                <a:solidFill>
                  <a:schemeClr val="tx1"/>
                </a:solidFill>
                <a:latin typeface="Constantia" pitchFamily="18" charset="0"/>
              </a:defRPr>
            </a:lvl7pPr>
            <a:lvl8pPr marL="3429000" indent="-228600" algn="ctr" defTabSz="931863" eaLnBrk="0" fontAlgn="base" hangingPunct="0">
              <a:spcBef>
                <a:spcPct val="0"/>
              </a:spcBef>
              <a:spcAft>
                <a:spcPct val="0"/>
              </a:spcAft>
              <a:defRPr>
                <a:solidFill>
                  <a:schemeClr val="tx1"/>
                </a:solidFill>
                <a:latin typeface="Constantia" pitchFamily="18" charset="0"/>
              </a:defRPr>
            </a:lvl8pPr>
            <a:lvl9pPr marL="3886200" indent="-228600" algn="ctr" defTabSz="931863" eaLnBrk="0" fontAlgn="base" hangingPunct="0">
              <a:spcBef>
                <a:spcPct val="0"/>
              </a:spcBef>
              <a:spcAft>
                <a:spcPct val="0"/>
              </a:spcAft>
              <a:defRPr>
                <a:solidFill>
                  <a:schemeClr val="tx1"/>
                </a:solidFill>
                <a:latin typeface="Constantia" pitchFamily="18" charset="0"/>
              </a:defRPr>
            </a:lvl9pPr>
          </a:lstStyle>
          <a:p>
            <a:pPr algn="r" eaLnBrk="1" hangingPunct="1">
              <a:defRPr/>
            </a:pPr>
            <a:fld id="{1F04B75D-5255-430E-8E7E-40C694539AEE}" type="slidenum">
              <a:rPr lang="en-US" smtClean="0">
                <a:latin typeface="Arial" charset="0"/>
              </a:rPr>
              <a:pPr algn="r" eaLnBrk="1" hangingPunct="1">
                <a:defRPr/>
              </a:pPr>
              <a:t>5</a:t>
            </a:fld>
            <a:endParaRPr 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lstStyle/>
          <a:p>
            <a:pPr marL="171450" marR="0"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sz="1200" kern="1200" dirty="0" smtClean="0">
                <a:solidFill>
                  <a:schemeClr val="tx1"/>
                </a:solidFill>
                <a:effectLst/>
                <a:latin typeface="Arial" charset="0"/>
                <a:ea typeface="+mn-ea"/>
                <a:cs typeface="+mn-cs"/>
              </a:rPr>
              <a:t>Also for the SAS, we are now, beginning with the 2009 survey year published on January 26, 2011, including expanded industry coverage for all of NAICS Sector 52, Finance and Insurance.  </a:t>
            </a:r>
            <a:endParaRPr lang="en-US" sz="1400" dirty="0" smtClean="0"/>
          </a:p>
        </p:txBody>
      </p:sp>
      <p:sp>
        <p:nvSpPr>
          <p:cNvPr id="22532" name="Slide Number Placeholder 3"/>
          <p:cNvSpPr>
            <a:spLocks noGrp="1"/>
          </p:cNvSpPr>
          <p:nvPr>
            <p:ph type="sldNum" sz="quarter" idx="5"/>
          </p:nvPr>
        </p:nvSpPr>
        <p:spPr/>
        <p:txBody>
          <a:bodyPr/>
          <a:lstStyle>
            <a:lvl1pPr algn="ctr" defTabSz="931863" eaLnBrk="0" hangingPunct="0">
              <a:defRPr>
                <a:solidFill>
                  <a:schemeClr val="tx1"/>
                </a:solidFill>
                <a:latin typeface="Constantia" pitchFamily="18" charset="0"/>
              </a:defRPr>
            </a:lvl1pPr>
            <a:lvl2pPr marL="742950" indent="-285750" algn="ctr" defTabSz="931863" eaLnBrk="0" hangingPunct="0">
              <a:defRPr>
                <a:solidFill>
                  <a:schemeClr val="tx1"/>
                </a:solidFill>
                <a:latin typeface="Constantia" pitchFamily="18" charset="0"/>
              </a:defRPr>
            </a:lvl2pPr>
            <a:lvl3pPr marL="1143000" indent="-228600" algn="ctr" defTabSz="931863" eaLnBrk="0" hangingPunct="0">
              <a:defRPr>
                <a:solidFill>
                  <a:schemeClr val="tx1"/>
                </a:solidFill>
                <a:latin typeface="Constantia" pitchFamily="18" charset="0"/>
              </a:defRPr>
            </a:lvl3pPr>
            <a:lvl4pPr marL="1600200" indent="-228600" algn="ctr" defTabSz="931863" eaLnBrk="0" hangingPunct="0">
              <a:defRPr>
                <a:solidFill>
                  <a:schemeClr val="tx1"/>
                </a:solidFill>
                <a:latin typeface="Constantia" pitchFamily="18" charset="0"/>
              </a:defRPr>
            </a:lvl4pPr>
            <a:lvl5pPr marL="2057400" indent="-228600" algn="ctr" defTabSz="931863" eaLnBrk="0" hangingPunct="0">
              <a:defRPr>
                <a:solidFill>
                  <a:schemeClr val="tx1"/>
                </a:solidFill>
                <a:latin typeface="Constantia" pitchFamily="18" charset="0"/>
              </a:defRPr>
            </a:lvl5pPr>
            <a:lvl6pPr marL="2514600" indent="-228600" algn="ctr" defTabSz="931863" eaLnBrk="0" fontAlgn="base" hangingPunct="0">
              <a:spcBef>
                <a:spcPct val="0"/>
              </a:spcBef>
              <a:spcAft>
                <a:spcPct val="0"/>
              </a:spcAft>
              <a:defRPr>
                <a:solidFill>
                  <a:schemeClr val="tx1"/>
                </a:solidFill>
                <a:latin typeface="Constantia" pitchFamily="18" charset="0"/>
              </a:defRPr>
            </a:lvl6pPr>
            <a:lvl7pPr marL="2971800" indent="-228600" algn="ctr" defTabSz="931863" eaLnBrk="0" fontAlgn="base" hangingPunct="0">
              <a:spcBef>
                <a:spcPct val="0"/>
              </a:spcBef>
              <a:spcAft>
                <a:spcPct val="0"/>
              </a:spcAft>
              <a:defRPr>
                <a:solidFill>
                  <a:schemeClr val="tx1"/>
                </a:solidFill>
                <a:latin typeface="Constantia" pitchFamily="18" charset="0"/>
              </a:defRPr>
            </a:lvl7pPr>
            <a:lvl8pPr marL="3429000" indent="-228600" algn="ctr" defTabSz="931863" eaLnBrk="0" fontAlgn="base" hangingPunct="0">
              <a:spcBef>
                <a:spcPct val="0"/>
              </a:spcBef>
              <a:spcAft>
                <a:spcPct val="0"/>
              </a:spcAft>
              <a:defRPr>
                <a:solidFill>
                  <a:schemeClr val="tx1"/>
                </a:solidFill>
                <a:latin typeface="Constantia" pitchFamily="18" charset="0"/>
              </a:defRPr>
            </a:lvl8pPr>
            <a:lvl9pPr marL="3886200" indent="-228600" algn="ctr" defTabSz="931863" eaLnBrk="0" fontAlgn="base" hangingPunct="0">
              <a:spcBef>
                <a:spcPct val="0"/>
              </a:spcBef>
              <a:spcAft>
                <a:spcPct val="0"/>
              </a:spcAft>
              <a:defRPr>
                <a:solidFill>
                  <a:schemeClr val="tx1"/>
                </a:solidFill>
                <a:latin typeface="Constantia" pitchFamily="18" charset="0"/>
              </a:defRPr>
            </a:lvl9pPr>
          </a:lstStyle>
          <a:p>
            <a:pPr algn="r" eaLnBrk="1" hangingPunct="1">
              <a:defRPr/>
            </a:pPr>
            <a:fld id="{6BACD90E-2C1E-4C7A-985B-2E821CDD19F7}" type="slidenum">
              <a:rPr lang="en-US" smtClean="0">
                <a:latin typeface="Arial" charset="0"/>
              </a:rPr>
              <a:pPr algn="r" eaLnBrk="1" hangingPunct="1">
                <a:defRPr/>
              </a:pPr>
              <a:t>6</a:t>
            </a:fld>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t>For the SAS, data published on NAICS 523 (Securities, Commodity Contracts, and Other Financial Investment Activities), which represents about 14% of NAICS Sector 52 (NAICS 523 was all that was available for Sector 52 until SAS was expanded), shows a marked decline in operating revenue during the recessionary period from late 2007 to the middle of 2009.</a:t>
            </a:r>
          </a:p>
          <a:p>
            <a:pPr eaLnBrk="1" hangingPunct="1"/>
            <a:endParaRPr lang="en-US" dirty="0" smtClean="0"/>
          </a:p>
        </p:txBody>
      </p:sp>
      <p:sp>
        <p:nvSpPr>
          <p:cNvPr id="23556" name="Slide Number Placeholder 3"/>
          <p:cNvSpPr>
            <a:spLocks noGrp="1"/>
          </p:cNvSpPr>
          <p:nvPr>
            <p:ph type="sldNum" sz="quarter" idx="5"/>
          </p:nvPr>
        </p:nvSpPr>
        <p:spPr/>
        <p:txBody>
          <a:bodyPr/>
          <a:lstStyle>
            <a:lvl1pPr algn="ctr" defTabSz="931863" eaLnBrk="0" hangingPunct="0">
              <a:defRPr>
                <a:solidFill>
                  <a:schemeClr val="tx1"/>
                </a:solidFill>
                <a:latin typeface="Constantia" pitchFamily="18" charset="0"/>
              </a:defRPr>
            </a:lvl1pPr>
            <a:lvl2pPr marL="742950" indent="-285750" algn="ctr" defTabSz="931863" eaLnBrk="0" hangingPunct="0">
              <a:defRPr>
                <a:solidFill>
                  <a:schemeClr val="tx1"/>
                </a:solidFill>
                <a:latin typeface="Constantia" pitchFamily="18" charset="0"/>
              </a:defRPr>
            </a:lvl2pPr>
            <a:lvl3pPr marL="1143000" indent="-228600" algn="ctr" defTabSz="931863" eaLnBrk="0" hangingPunct="0">
              <a:defRPr>
                <a:solidFill>
                  <a:schemeClr val="tx1"/>
                </a:solidFill>
                <a:latin typeface="Constantia" pitchFamily="18" charset="0"/>
              </a:defRPr>
            </a:lvl3pPr>
            <a:lvl4pPr marL="1600200" indent="-228600" algn="ctr" defTabSz="931863" eaLnBrk="0" hangingPunct="0">
              <a:defRPr>
                <a:solidFill>
                  <a:schemeClr val="tx1"/>
                </a:solidFill>
                <a:latin typeface="Constantia" pitchFamily="18" charset="0"/>
              </a:defRPr>
            </a:lvl4pPr>
            <a:lvl5pPr marL="2057400" indent="-228600" algn="ctr" defTabSz="931863" eaLnBrk="0" hangingPunct="0">
              <a:defRPr>
                <a:solidFill>
                  <a:schemeClr val="tx1"/>
                </a:solidFill>
                <a:latin typeface="Constantia" pitchFamily="18" charset="0"/>
              </a:defRPr>
            </a:lvl5pPr>
            <a:lvl6pPr marL="2514600" indent="-228600" algn="ctr" defTabSz="931863" eaLnBrk="0" fontAlgn="base" hangingPunct="0">
              <a:spcBef>
                <a:spcPct val="0"/>
              </a:spcBef>
              <a:spcAft>
                <a:spcPct val="0"/>
              </a:spcAft>
              <a:defRPr>
                <a:solidFill>
                  <a:schemeClr val="tx1"/>
                </a:solidFill>
                <a:latin typeface="Constantia" pitchFamily="18" charset="0"/>
              </a:defRPr>
            </a:lvl6pPr>
            <a:lvl7pPr marL="2971800" indent="-228600" algn="ctr" defTabSz="931863" eaLnBrk="0" fontAlgn="base" hangingPunct="0">
              <a:spcBef>
                <a:spcPct val="0"/>
              </a:spcBef>
              <a:spcAft>
                <a:spcPct val="0"/>
              </a:spcAft>
              <a:defRPr>
                <a:solidFill>
                  <a:schemeClr val="tx1"/>
                </a:solidFill>
                <a:latin typeface="Constantia" pitchFamily="18" charset="0"/>
              </a:defRPr>
            </a:lvl7pPr>
            <a:lvl8pPr marL="3429000" indent="-228600" algn="ctr" defTabSz="931863" eaLnBrk="0" fontAlgn="base" hangingPunct="0">
              <a:spcBef>
                <a:spcPct val="0"/>
              </a:spcBef>
              <a:spcAft>
                <a:spcPct val="0"/>
              </a:spcAft>
              <a:defRPr>
                <a:solidFill>
                  <a:schemeClr val="tx1"/>
                </a:solidFill>
                <a:latin typeface="Constantia" pitchFamily="18" charset="0"/>
              </a:defRPr>
            </a:lvl8pPr>
            <a:lvl9pPr marL="3886200" indent="-228600" algn="ctr" defTabSz="931863" eaLnBrk="0" fontAlgn="base" hangingPunct="0">
              <a:spcBef>
                <a:spcPct val="0"/>
              </a:spcBef>
              <a:spcAft>
                <a:spcPct val="0"/>
              </a:spcAft>
              <a:defRPr>
                <a:solidFill>
                  <a:schemeClr val="tx1"/>
                </a:solidFill>
                <a:latin typeface="Constantia" pitchFamily="18" charset="0"/>
              </a:defRPr>
            </a:lvl9pPr>
          </a:lstStyle>
          <a:p>
            <a:pPr algn="r" eaLnBrk="1" hangingPunct="1">
              <a:defRPr/>
            </a:pPr>
            <a:fld id="{2B03AE2D-C8EA-4E4D-9501-30B7A5A2FD92}" type="slidenum">
              <a:rPr lang="en-US" smtClean="0">
                <a:latin typeface="Arial" charset="0"/>
              </a:rPr>
              <a:pPr algn="r" eaLnBrk="1" hangingPunct="1">
                <a:defRPr/>
              </a:pPr>
              <a:t>7</a:t>
            </a:fld>
            <a:endParaRPr 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FE2B99-2B99-4ABF-95F8-BF5417324AF9}" type="slidenum">
              <a:rPr lang="en-US" smtClean="0"/>
              <a:pPr>
                <a:defRPr/>
              </a:pPr>
              <a:t>8</a:t>
            </a:fld>
            <a:endParaRPr lang="en-US"/>
          </a:p>
        </p:txBody>
      </p:sp>
    </p:spTree>
    <p:extLst>
      <p:ext uri="{BB962C8B-B14F-4D97-AF65-F5344CB8AC3E}">
        <p14:creationId xmlns="" xmlns:p14="http://schemas.microsoft.com/office/powerpoint/2010/main" val="24301688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FE2B99-2B99-4ABF-95F8-BF5417324AF9}" type="slidenum">
              <a:rPr lang="en-US" smtClean="0"/>
              <a:pPr>
                <a:defRPr/>
              </a:pPr>
              <a:t>9</a:t>
            </a:fld>
            <a:endParaRPr lang="en-US"/>
          </a:p>
        </p:txBody>
      </p:sp>
    </p:spTree>
    <p:extLst>
      <p:ext uri="{BB962C8B-B14F-4D97-AF65-F5344CB8AC3E}">
        <p14:creationId xmlns="" xmlns:p14="http://schemas.microsoft.com/office/powerpoint/2010/main" val="25803573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106363" y="6492875"/>
            <a:ext cx="1316037"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b">
            <a:spAutoFit/>
          </a:bodyPr>
          <a:lstStyle>
            <a:lvl1pPr algn="ctr" eaLnBrk="0" hangingPunct="0">
              <a:defRPr>
                <a:solidFill>
                  <a:schemeClr val="tx1"/>
                </a:solidFill>
                <a:latin typeface="Constantia" pitchFamily="18" charset="0"/>
              </a:defRPr>
            </a:lvl1pPr>
            <a:lvl2pPr marL="742950" indent="-285750" algn="ctr" eaLnBrk="0" hangingPunct="0">
              <a:defRPr>
                <a:solidFill>
                  <a:schemeClr val="tx1"/>
                </a:solidFill>
                <a:latin typeface="Constantia" pitchFamily="18" charset="0"/>
              </a:defRPr>
            </a:lvl2pPr>
            <a:lvl3pPr marL="1143000" indent="-228600" algn="ctr" eaLnBrk="0" hangingPunct="0">
              <a:defRPr>
                <a:solidFill>
                  <a:schemeClr val="tx1"/>
                </a:solidFill>
                <a:latin typeface="Constantia" pitchFamily="18" charset="0"/>
              </a:defRPr>
            </a:lvl3pPr>
            <a:lvl4pPr marL="1600200" indent="-228600" algn="ctr" eaLnBrk="0" hangingPunct="0">
              <a:defRPr>
                <a:solidFill>
                  <a:schemeClr val="tx1"/>
                </a:solidFill>
                <a:latin typeface="Constantia" pitchFamily="18" charset="0"/>
              </a:defRPr>
            </a:lvl4pPr>
            <a:lvl5pPr marL="2057400" indent="-228600" algn="ctr" eaLnBrk="0" hangingPunct="0">
              <a:defRPr>
                <a:solidFill>
                  <a:schemeClr val="tx1"/>
                </a:solidFill>
                <a:latin typeface="Constantia" pitchFamily="18" charset="0"/>
              </a:defRPr>
            </a:lvl5pPr>
            <a:lvl6pPr marL="2514600" indent="-228600" algn="ctr" eaLnBrk="0" fontAlgn="base" hangingPunct="0">
              <a:spcBef>
                <a:spcPct val="0"/>
              </a:spcBef>
              <a:spcAft>
                <a:spcPct val="0"/>
              </a:spcAft>
              <a:defRPr>
                <a:solidFill>
                  <a:schemeClr val="tx1"/>
                </a:solidFill>
                <a:latin typeface="Constantia" pitchFamily="18" charset="0"/>
              </a:defRPr>
            </a:lvl6pPr>
            <a:lvl7pPr marL="2971800" indent="-228600" algn="ctr" eaLnBrk="0" fontAlgn="base" hangingPunct="0">
              <a:spcBef>
                <a:spcPct val="0"/>
              </a:spcBef>
              <a:spcAft>
                <a:spcPct val="0"/>
              </a:spcAft>
              <a:defRPr>
                <a:solidFill>
                  <a:schemeClr val="tx1"/>
                </a:solidFill>
                <a:latin typeface="Constantia" pitchFamily="18" charset="0"/>
              </a:defRPr>
            </a:lvl7pPr>
            <a:lvl8pPr marL="3429000" indent="-228600" algn="ctr" eaLnBrk="0" fontAlgn="base" hangingPunct="0">
              <a:spcBef>
                <a:spcPct val="0"/>
              </a:spcBef>
              <a:spcAft>
                <a:spcPct val="0"/>
              </a:spcAft>
              <a:defRPr>
                <a:solidFill>
                  <a:schemeClr val="tx1"/>
                </a:solidFill>
                <a:latin typeface="Constantia" pitchFamily="18" charset="0"/>
              </a:defRPr>
            </a:lvl8pPr>
            <a:lvl9pPr marL="3886200" indent="-228600" algn="ctr" eaLnBrk="0" fontAlgn="base" hangingPunct="0">
              <a:spcBef>
                <a:spcPct val="0"/>
              </a:spcBef>
              <a:spcAft>
                <a:spcPct val="0"/>
              </a:spcAft>
              <a:defRPr>
                <a:solidFill>
                  <a:schemeClr val="tx1"/>
                </a:solidFill>
                <a:latin typeface="Constantia" pitchFamily="18" charset="0"/>
              </a:defRPr>
            </a:lvl9pPr>
          </a:lstStyle>
          <a:p>
            <a:pPr algn="l" eaLnBrk="1" hangingPunct="1">
              <a:defRPr/>
            </a:pPr>
            <a:r>
              <a:rPr lang="en-US" sz="1400" b="1" smtClean="0">
                <a:solidFill>
                  <a:srgbClr val="00267F"/>
                </a:solidFill>
                <a:latin typeface="Trebuchet MS" pitchFamily="34" charset="0"/>
              </a:rPr>
              <a:t>www.bea.gov</a:t>
            </a:r>
          </a:p>
        </p:txBody>
      </p:sp>
      <p:sp>
        <p:nvSpPr>
          <p:cNvPr id="16386" name="Rectangle 2"/>
          <p:cNvSpPr>
            <a:spLocks noGrp="1" noChangeArrowheads="1"/>
          </p:cNvSpPr>
          <p:nvPr>
            <p:ph type="ctrTitle"/>
          </p:nvPr>
        </p:nvSpPr>
        <p:spPr>
          <a:xfrm>
            <a:off x="304800" y="1371600"/>
            <a:ext cx="8534400" cy="1470025"/>
          </a:xfrm>
        </p:spPr>
        <p:txBody>
          <a:bodyPr/>
          <a:lstStyle>
            <a:lvl1pPr>
              <a:defRPr sz="4800" b="1"/>
            </a:lvl1pPr>
          </a:lstStyle>
          <a:p>
            <a:pPr lvl="0"/>
            <a:r>
              <a:rPr lang="en-US" noProof="0" smtClean="0"/>
              <a:t>Click to edit Master title style</a:t>
            </a:r>
          </a:p>
        </p:txBody>
      </p:sp>
      <p:sp>
        <p:nvSpPr>
          <p:cNvPr id="16387" name="Rectangle 3"/>
          <p:cNvSpPr>
            <a:spLocks noGrp="1" noChangeArrowheads="1"/>
          </p:cNvSpPr>
          <p:nvPr>
            <p:ph type="subTitle" idx="1"/>
          </p:nvPr>
        </p:nvSpPr>
        <p:spPr>
          <a:xfrm>
            <a:off x="685800" y="2971800"/>
            <a:ext cx="7772400" cy="838200"/>
          </a:xfrm>
        </p:spPr>
        <p:txBody>
          <a:bodyPr/>
          <a:lstStyle>
            <a:lvl1pPr marL="0" indent="0" algn="ctr">
              <a:buFont typeface="Trebuchet MS" pitchFamily="34" charset="0"/>
              <a:buNone/>
              <a:defRPr sz="3600">
                <a:solidFill>
                  <a:schemeClr val="bg1"/>
                </a:solidFill>
              </a:defRPr>
            </a:lvl1pPr>
          </a:lstStyle>
          <a:p>
            <a:pPr lvl="0"/>
            <a:r>
              <a:rPr lang="en-US" noProof="0" smtClean="0"/>
              <a:t>Click to edit Master subtitle style</a:t>
            </a:r>
          </a:p>
        </p:txBody>
      </p:sp>
      <p:sp>
        <p:nvSpPr>
          <p:cNvPr id="5" name="Rectangle 4"/>
          <p:cNvSpPr>
            <a:spLocks noGrp="1" noChangeArrowheads="1"/>
          </p:cNvSpPr>
          <p:nvPr>
            <p:ph type="sldNum" sz="quarter" idx="10"/>
          </p:nvPr>
        </p:nvSpPr>
        <p:spPr>
          <a:xfrm>
            <a:off x="6553200" y="6245225"/>
            <a:ext cx="2133600" cy="476250"/>
          </a:xfrm>
        </p:spPr>
        <p:txBody>
          <a:bodyPr/>
          <a:lstStyle>
            <a:lvl1pPr>
              <a:defRPr/>
            </a:lvl1pPr>
          </a:lstStyle>
          <a:p>
            <a:pPr>
              <a:defRPr/>
            </a:pPr>
            <a:fld id="{0A166206-140A-46CE-BE5E-812CC552DED3}" type="slidenum">
              <a:rPr lang="en-US"/>
              <a:pPr>
                <a:defRPr/>
              </a:pPr>
              <a:t>‹#›</a:t>
            </a:fld>
            <a:endParaRPr lang="en-US"/>
          </a:p>
        </p:txBody>
      </p:sp>
    </p:spTree>
    <p:extLst>
      <p:ext uri="{BB962C8B-B14F-4D97-AF65-F5344CB8AC3E}">
        <p14:creationId xmlns="" xmlns:p14="http://schemas.microsoft.com/office/powerpoint/2010/main" val="1170595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F219BEF3-C3E2-4FFC-985D-5FEA1136E74C}" type="slidenum">
              <a:rPr lang="en-US"/>
              <a:pPr>
                <a:defRPr/>
              </a:pPr>
              <a:t>‹#›</a:t>
            </a:fld>
            <a:endParaRPr lang="en-US"/>
          </a:p>
        </p:txBody>
      </p:sp>
    </p:spTree>
    <p:extLst>
      <p:ext uri="{BB962C8B-B14F-4D97-AF65-F5344CB8AC3E}">
        <p14:creationId xmlns="" xmlns:p14="http://schemas.microsoft.com/office/powerpoint/2010/main" val="2315237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AE1319C6-15FF-4CB9-9F98-313E34F0E675}" type="slidenum">
              <a:rPr lang="en-US"/>
              <a:pPr>
                <a:defRPr/>
              </a:pPr>
              <a:t>‹#›</a:t>
            </a:fld>
            <a:endParaRPr lang="en-US"/>
          </a:p>
        </p:txBody>
      </p:sp>
    </p:spTree>
    <p:extLst>
      <p:ext uri="{BB962C8B-B14F-4D97-AF65-F5344CB8AC3E}">
        <p14:creationId xmlns="" xmlns:p14="http://schemas.microsoft.com/office/powerpoint/2010/main" val="15885691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08413"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6613" y="1447800"/>
            <a:ext cx="3808412"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6613" y="3924300"/>
            <a:ext cx="3808412"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sldNum" sz="quarter" idx="10"/>
          </p:nvPr>
        </p:nvSpPr>
        <p:spPr>
          <a:ln/>
        </p:spPr>
        <p:txBody>
          <a:bodyPr/>
          <a:lstStyle>
            <a:lvl1pPr>
              <a:defRPr/>
            </a:lvl1pPr>
          </a:lstStyle>
          <a:p>
            <a:pPr>
              <a:defRPr/>
            </a:pPr>
            <a:fld id="{A1BE3D82-3602-4B4C-AA52-F20CDFE477D3}" type="slidenum">
              <a:rPr lang="en-US"/>
              <a:pPr>
                <a:defRPr/>
              </a:pPr>
              <a:t>‹#›</a:t>
            </a:fld>
            <a:endParaRPr lang="en-US"/>
          </a:p>
        </p:txBody>
      </p:sp>
    </p:spTree>
    <p:extLst>
      <p:ext uri="{BB962C8B-B14F-4D97-AF65-F5344CB8AC3E}">
        <p14:creationId xmlns="" xmlns:p14="http://schemas.microsoft.com/office/powerpoint/2010/main" val="3421033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106363" y="6492875"/>
            <a:ext cx="1316037"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eaLnBrk="1" hangingPunct="1">
              <a:defRPr/>
            </a:pPr>
            <a:r>
              <a:rPr lang="en-US" sz="1400" b="1" smtClean="0">
                <a:solidFill>
                  <a:srgbClr val="00267F"/>
                </a:solidFill>
                <a:latin typeface="Trebuchet MS" pitchFamily="34" charset="0"/>
              </a:rPr>
              <a:t>www.bea.gov</a:t>
            </a:r>
          </a:p>
        </p:txBody>
      </p:sp>
      <p:sp>
        <p:nvSpPr>
          <p:cNvPr id="16386" name="Rectangle 2"/>
          <p:cNvSpPr>
            <a:spLocks noGrp="1" noChangeArrowheads="1"/>
          </p:cNvSpPr>
          <p:nvPr>
            <p:ph type="ctrTitle"/>
          </p:nvPr>
        </p:nvSpPr>
        <p:spPr>
          <a:xfrm>
            <a:off x="304800" y="1371600"/>
            <a:ext cx="8534400" cy="1470025"/>
          </a:xfrm>
        </p:spPr>
        <p:txBody>
          <a:bodyPr/>
          <a:lstStyle>
            <a:lvl1pPr>
              <a:defRPr sz="4800" b="1"/>
            </a:lvl1pPr>
          </a:lstStyle>
          <a:p>
            <a:pPr lvl="0"/>
            <a:r>
              <a:rPr lang="en-US" noProof="0" smtClean="0"/>
              <a:t>Click to edit Master title style</a:t>
            </a:r>
          </a:p>
        </p:txBody>
      </p:sp>
      <p:sp>
        <p:nvSpPr>
          <p:cNvPr id="16387" name="Rectangle 3"/>
          <p:cNvSpPr>
            <a:spLocks noGrp="1" noChangeArrowheads="1"/>
          </p:cNvSpPr>
          <p:nvPr>
            <p:ph type="subTitle" idx="1"/>
          </p:nvPr>
        </p:nvSpPr>
        <p:spPr>
          <a:xfrm>
            <a:off x="685800" y="2971800"/>
            <a:ext cx="7772400" cy="838200"/>
          </a:xfrm>
        </p:spPr>
        <p:txBody>
          <a:bodyPr/>
          <a:lstStyle>
            <a:lvl1pPr marL="0" indent="0" algn="ctr">
              <a:buFont typeface="Trebuchet MS" pitchFamily="34" charset="0"/>
              <a:buNone/>
              <a:defRPr sz="3600">
                <a:solidFill>
                  <a:schemeClr val="bg1"/>
                </a:solidFill>
              </a:defRPr>
            </a:lvl1pPr>
          </a:lstStyle>
          <a:p>
            <a:pPr lvl="0"/>
            <a:r>
              <a:rPr lang="en-US" noProof="0" smtClean="0"/>
              <a:t>Click to edit Master subtitle style</a:t>
            </a:r>
          </a:p>
        </p:txBody>
      </p:sp>
      <p:sp>
        <p:nvSpPr>
          <p:cNvPr id="5" name="Rectangle 4"/>
          <p:cNvSpPr>
            <a:spLocks noGrp="1" noChangeArrowheads="1"/>
          </p:cNvSpPr>
          <p:nvPr>
            <p:ph type="sldNum" sz="quarter" idx="10"/>
          </p:nvPr>
        </p:nvSpPr>
        <p:spPr>
          <a:xfrm>
            <a:off x="6553200" y="6245225"/>
            <a:ext cx="2133600" cy="476250"/>
          </a:xfrm>
        </p:spPr>
        <p:txBody>
          <a:bodyPr/>
          <a:lstStyle>
            <a:lvl1pPr>
              <a:defRPr>
                <a:cs typeface="Arial" charset="0"/>
              </a:defRPr>
            </a:lvl1pPr>
          </a:lstStyle>
          <a:p>
            <a:pPr>
              <a:defRPr/>
            </a:pPr>
            <a:fld id="{AB5E8A6A-80E3-4798-98D7-73B788F6A326}" type="slidenum">
              <a:rPr lang="en-US"/>
              <a:pPr>
                <a:defRPr/>
              </a:pPr>
              <a:t>‹#›</a:t>
            </a:fld>
            <a:endParaRPr lang="en-US"/>
          </a:p>
        </p:txBody>
      </p:sp>
    </p:spTree>
    <p:extLst>
      <p:ext uri="{BB962C8B-B14F-4D97-AF65-F5344CB8AC3E}">
        <p14:creationId xmlns="" xmlns:p14="http://schemas.microsoft.com/office/powerpoint/2010/main" val="9123432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cs typeface="Arial" charset="0"/>
              </a:defRPr>
            </a:lvl1pPr>
          </a:lstStyle>
          <a:p>
            <a:pPr>
              <a:defRPr/>
            </a:pPr>
            <a:fld id="{FA73E810-D11A-4C3A-AC91-CC3BE8B33458}" type="slidenum">
              <a:rPr lang="en-US"/>
              <a:pPr>
                <a:defRPr/>
              </a:pPr>
              <a:t>‹#›</a:t>
            </a:fld>
            <a:endParaRPr lang="en-US"/>
          </a:p>
        </p:txBody>
      </p:sp>
    </p:spTree>
    <p:extLst>
      <p:ext uri="{BB962C8B-B14F-4D97-AF65-F5344CB8AC3E}">
        <p14:creationId xmlns="" xmlns:p14="http://schemas.microsoft.com/office/powerpoint/2010/main" val="40063320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cs typeface="Arial" charset="0"/>
              </a:defRPr>
            </a:lvl1pPr>
          </a:lstStyle>
          <a:p>
            <a:pPr>
              <a:defRPr/>
            </a:pPr>
            <a:fld id="{DF3EE392-0204-45F4-95DE-007522772BA3}" type="slidenum">
              <a:rPr lang="en-US"/>
              <a:pPr>
                <a:defRPr/>
              </a:pPr>
              <a:t>‹#›</a:t>
            </a:fld>
            <a:endParaRPr lang="en-US"/>
          </a:p>
        </p:txBody>
      </p:sp>
    </p:spTree>
    <p:extLst>
      <p:ext uri="{BB962C8B-B14F-4D97-AF65-F5344CB8AC3E}">
        <p14:creationId xmlns="" xmlns:p14="http://schemas.microsoft.com/office/powerpoint/2010/main" val="5195768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447800"/>
            <a:ext cx="3808413"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447800"/>
            <a:ext cx="3808412"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cs typeface="Arial" charset="0"/>
              </a:defRPr>
            </a:lvl1pPr>
          </a:lstStyle>
          <a:p>
            <a:pPr>
              <a:defRPr/>
            </a:pPr>
            <a:fld id="{652DE9CA-93B6-4717-A3F5-FFC357F65E73}" type="slidenum">
              <a:rPr lang="en-US"/>
              <a:pPr>
                <a:defRPr/>
              </a:pPr>
              <a:t>‹#›</a:t>
            </a:fld>
            <a:endParaRPr lang="en-US"/>
          </a:p>
        </p:txBody>
      </p:sp>
    </p:spTree>
    <p:extLst>
      <p:ext uri="{BB962C8B-B14F-4D97-AF65-F5344CB8AC3E}">
        <p14:creationId xmlns="" xmlns:p14="http://schemas.microsoft.com/office/powerpoint/2010/main" val="30217364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cs typeface="Arial" charset="0"/>
              </a:defRPr>
            </a:lvl1pPr>
          </a:lstStyle>
          <a:p>
            <a:pPr>
              <a:defRPr/>
            </a:pPr>
            <a:fld id="{88CB82E5-9362-40A4-8071-6144AC0FD292}" type="slidenum">
              <a:rPr lang="en-US"/>
              <a:pPr>
                <a:defRPr/>
              </a:pPr>
              <a:t>‹#›</a:t>
            </a:fld>
            <a:endParaRPr lang="en-US"/>
          </a:p>
        </p:txBody>
      </p:sp>
    </p:spTree>
    <p:extLst>
      <p:ext uri="{BB962C8B-B14F-4D97-AF65-F5344CB8AC3E}">
        <p14:creationId xmlns="" xmlns:p14="http://schemas.microsoft.com/office/powerpoint/2010/main" val="26467681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cs typeface="Arial" charset="0"/>
              </a:defRPr>
            </a:lvl1pPr>
          </a:lstStyle>
          <a:p>
            <a:pPr>
              <a:defRPr/>
            </a:pPr>
            <a:fld id="{F5E060C9-B9EA-444E-8CE5-72188D112D9C}" type="slidenum">
              <a:rPr lang="en-US"/>
              <a:pPr>
                <a:defRPr/>
              </a:pPr>
              <a:t>‹#›</a:t>
            </a:fld>
            <a:endParaRPr lang="en-US"/>
          </a:p>
        </p:txBody>
      </p:sp>
    </p:spTree>
    <p:extLst>
      <p:ext uri="{BB962C8B-B14F-4D97-AF65-F5344CB8AC3E}">
        <p14:creationId xmlns="" xmlns:p14="http://schemas.microsoft.com/office/powerpoint/2010/main" val="30600771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cs typeface="Arial" charset="0"/>
              </a:defRPr>
            </a:lvl1pPr>
          </a:lstStyle>
          <a:p>
            <a:pPr>
              <a:defRPr/>
            </a:pPr>
            <a:fld id="{8D255A3E-5FA2-4FC2-89FA-B958091E5CF6}" type="slidenum">
              <a:rPr lang="en-US"/>
              <a:pPr>
                <a:defRPr/>
              </a:pPr>
              <a:t>‹#›</a:t>
            </a:fld>
            <a:endParaRPr lang="en-US"/>
          </a:p>
        </p:txBody>
      </p:sp>
    </p:spTree>
    <p:extLst>
      <p:ext uri="{BB962C8B-B14F-4D97-AF65-F5344CB8AC3E}">
        <p14:creationId xmlns="" xmlns:p14="http://schemas.microsoft.com/office/powerpoint/2010/main" val="16822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32AD64E5-3CE6-4852-B4FD-713AC0B42171}" type="slidenum">
              <a:rPr lang="en-US"/>
              <a:pPr>
                <a:defRPr/>
              </a:pPr>
              <a:t>‹#›</a:t>
            </a:fld>
            <a:endParaRPr lang="en-US"/>
          </a:p>
        </p:txBody>
      </p:sp>
    </p:spTree>
    <p:extLst>
      <p:ext uri="{BB962C8B-B14F-4D97-AF65-F5344CB8AC3E}">
        <p14:creationId xmlns="" xmlns:p14="http://schemas.microsoft.com/office/powerpoint/2010/main" val="41549194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cs typeface="Arial" charset="0"/>
              </a:defRPr>
            </a:lvl1pPr>
          </a:lstStyle>
          <a:p>
            <a:pPr>
              <a:defRPr/>
            </a:pPr>
            <a:fld id="{BA3AC6E8-B272-4328-8860-8E8536D1F628}" type="slidenum">
              <a:rPr lang="en-US"/>
              <a:pPr>
                <a:defRPr/>
              </a:pPr>
              <a:t>‹#›</a:t>
            </a:fld>
            <a:endParaRPr lang="en-US"/>
          </a:p>
        </p:txBody>
      </p:sp>
    </p:spTree>
    <p:extLst>
      <p:ext uri="{BB962C8B-B14F-4D97-AF65-F5344CB8AC3E}">
        <p14:creationId xmlns="" xmlns:p14="http://schemas.microsoft.com/office/powerpoint/2010/main" val="23332963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cs typeface="Arial" charset="0"/>
              </a:defRPr>
            </a:lvl1pPr>
          </a:lstStyle>
          <a:p>
            <a:pPr>
              <a:defRPr/>
            </a:pPr>
            <a:fld id="{88B09B68-BAC4-4EB1-94D7-3C2966FC064E}" type="slidenum">
              <a:rPr lang="en-US"/>
              <a:pPr>
                <a:defRPr/>
              </a:pPr>
              <a:t>‹#›</a:t>
            </a:fld>
            <a:endParaRPr lang="en-US"/>
          </a:p>
        </p:txBody>
      </p:sp>
    </p:spTree>
    <p:extLst>
      <p:ext uri="{BB962C8B-B14F-4D97-AF65-F5344CB8AC3E}">
        <p14:creationId xmlns="" xmlns:p14="http://schemas.microsoft.com/office/powerpoint/2010/main" val="27241656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cs typeface="Arial" charset="0"/>
              </a:defRPr>
            </a:lvl1pPr>
          </a:lstStyle>
          <a:p>
            <a:pPr>
              <a:defRPr/>
            </a:pPr>
            <a:fld id="{7889EA3C-BB3C-462E-826B-3F7219B2F676}" type="slidenum">
              <a:rPr lang="en-US"/>
              <a:pPr>
                <a:defRPr/>
              </a:pPr>
              <a:t>‹#›</a:t>
            </a:fld>
            <a:endParaRPr lang="en-US"/>
          </a:p>
        </p:txBody>
      </p:sp>
    </p:spTree>
    <p:extLst>
      <p:ext uri="{BB962C8B-B14F-4D97-AF65-F5344CB8AC3E}">
        <p14:creationId xmlns="" xmlns:p14="http://schemas.microsoft.com/office/powerpoint/2010/main" val="14371745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cs typeface="Arial" charset="0"/>
              </a:defRPr>
            </a:lvl1pPr>
          </a:lstStyle>
          <a:p>
            <a:pPr>
              <a:defRPr/>
            </a:pPr>
            <a:fld id="{F23F4FFA-A8AC-44F1-9EBD-4C2376118884}" type="slidenum">
              <a:rPr lang="en-US"/>
              <a:pPr>
                <a:defRPr/>
              </a:pPr>
              <a:t>‹#›</a:t>
            </a:fld>
            <a:endParaRPr lang="en-US"/>
          </a:p>
        </p:txBody>
      </p:sp>
    </p:spTree>
    <p:extLst>
      <p:ext uri="{BB962C8B-B14F-4D97-AF65-F5344CB8AC3E}">
        <p14:creationId xmlns="" xmlns:p14="http://schemas.microsoft.com/office/powerpoint/2010/main" val="9724722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08413"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6613" y="1447800"/>
            <a:ext cx="3808412"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6613" y="3924300"/>
            <a:ext cx="3808412"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p:txBody>
          <a:bodyPr/>
          <a:lstStyle>
            <a:lvl1pPr>
              <a:defRPr>
                <a:cs typeface="Arial" charset="0"/>
              </a:defRPr>
            </a:lvl1pPr>
          </a:lstStyle>
          <a:p>
            <a:pPr>
              <a:defRPr/>
            </a:pPr>
            <a:fld id="{C85CFC5E-CE7E-483E-A40C-BF5AA4AB40C9}" type="slidenum">
              <a:rPr lang="en-US"/>
              <a:pPr>
                <a:defRPr/>
              </a:pPr>
              <a:t>‹#›</a:t>
            </a:fld>
            <a:endParaRPr lang="en-US"/>
          </a:p>
        </p:txBody>
      </p:sp>
    </p:spTree>
    <p:extLst>
      <p:ext uri="{BB962C8B-B14F-4D97-AF65-F5344CB8AC3E}">
        <p14:creationId xmlns="" xmlns:p14="http://schemas.microsoft.com/office/powerpoint/2010/main" val="2763482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25A139AF-C70D-487D-A0DA-E5F17FFCAA7A}" type="slidenum">
              <a:rPr lang="en-US"/>
              <a:pPr>
                <a:defRPr/>
              </a:pPr>
              <a:t>‹#›</a:t>
            </a:fld>
            <a:endParaRPr lang="en-US"/>
          </a:p>
        </p:txBody>
      </p:sp>
    </p:spTree>
    <p:extLst>
      <p:ext uri="{BB962C8B-B14F-4D97-AF65-F5344CB8AC3E}">
        <p14:creationId xmlns="" xmlns:p14="http://schemas.microsoft.com/office/powerpoint/2010/main" val="675084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447800"/>
            <a:ext cx="3808413"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447800"/>
            <a:ext cx="3808412"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229602E5-3027-4E71-BD20-1F76655D468F}" type="slidenum">
              <a:rPr lang="en-US"/>
              <a:pPr>
                <a:defRPr/>
              </a:pPr>
              <a:t>‹#›</a:t>
            </a:fld>
            <a:endParaRPr lang="en-US"/>
          </a:p>
        </p:txBody>
      </p:sp>
    </p:spTree>
    <p:extLst>
      <p:ext uri="{BB962C8B-B14F-4D97-AF65-F5344CB8AC3E}">
        <p14:creationId xmlns="" xmlns:p14="http://schemas.microsoft.com/office/powerpoint/2010/main" val="4251669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4BE52434-C5CE-4BBE-BDB4-4EE220B9D76A}" type="slidenum">
              <a:rPr lang="en-US"/>
              <a:pPr>
                <a:defRPr/>
              </a:pPr>
              <a:t>‹#›</a:t>
            </a:fld>
            <a:endParaRPr lang="en-US"/>
          </a:p>
        </p:txBody>
      </p:sp>
    </p:spTree>
    <p:extLst>
      <p:ext uri="{BB962C8B-B14F-4D97-AF65-F5344CB8AC3E}">
        <p14:creationId xmlns="" xmlns:p14="http://schemas.microsoft.com/office/powerpoint/2010/main" val="1686488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BC05A83A-E916-4661-8ADB-A2E65701A177}" type="slidenum">
              <a:rPr lang="en-US"/>
              <a:pPr>
                <a:defRPr/>
              </a:pPr>
              <a:t>‹#›</a:t>
            </a:fld>
            <a:endParaRPr lang="en-US"/>
          </a:p>
        </p:txBody>
      </p:sp>
    </p:spTree>
    <p:extLst>
      <p:ext uri="{BB962C8B-B14F-4D97-AF65-F5344CB8AC3E}">
        <p14:creationId xmlns="" xmlns:p14="http://schemas.microsoft.com/office/powerpoint/2010/main" val="1232068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47A8B412-B83A-446A-B169-88D230C3A512}" type="slidenum">
              <a:rPr lang="en-US"/>
              <a:pPr>
                <a:defRPr/>
              </a:pPr>
              <a:t>‹#›</a:t>
            </a:fld>
            <a:endParaRPr lang="en-US"/>
          </a:p>
        </p:txBody>
      </p:sp>
    </p:spTree>
    <p:extLst>
      <p:ext uri="{BB962C8B-B14F-4D97-AF65-F5344CB8AC3E}">
        <p14:creationId xmlns="" xmlns:p14="http://schemas.microsoft.com/office/powerpoint/2010/main" val="1712226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836F7FF6-45F0-429F-91AE-805CFBC44D6F}" type="slidenum">
              <a:rPr lang="en-US"/>
              <a:pPr>
                <a:defRPr/>
              </a:pPr>
              <a:t>‹#›</a:t>
            </a:fld>
            <a:endParaRPr lang="en-US"/>
          </a:p>
        </p:txBody>
      </p:sp>
    </p:spTree>
    <p:extLst>
      <p:ext uri="{BB962C8B-B14F-4D97-AF65-F5344CB8AC3E}">
        <p14:creationId xmlns="" xmlns:p14="http://schemas.microsoft.com/office/powerpoint/2010/main" val="3038648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4649091F-62A4-480A-98DB-D6C13AF210F5}" type="slidenum">
              <a:rPr lang="en-US"/>
              <a:pPr>
                <a:defRPr/>
              </a:pPr>
              <a:t>‹#›</a:t>
            </a:fld>
            <a:endParaRPr lang="en-US"/>
          </a:p>
        </p:txBody>
      </p:sp>
    </p:spTree>
    <p:extLst>
      <p:ext uri="{BB962C8B-B14F-4D97-AF65-F5344CB8AC3E}">
        <p14:creationId xmlns="" xmlns:p14="http://schemas.microsoft.com/office/powerpoint/2010/main" val="767478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descr="BAR FINAL wZero"/>
          <p:cNvPicPr>
            <a:picLocks noChangeAspect="1" noChangeArrowheads="1"/>
          </p:cNvPicPr>
          <p:nvPr/>
        </p:nvPicPr>
        <p:blipFill>
          <a:blip r:embed="rId14">
            <a:extLst>
              <a:ext uri="{28A0092B-C50C-407E-A947-70E740481C1C}">
                <a14:useLocalDpi xmlns="" xmlns:a14="http://schemas.microsoft.com/office/drawing/2010/main" val="0"/>
              </a:ext>
            </a:extLst>
          </a:blip>
          <a:srcRect/>
          <a:stretch>
            <a:fillRect/>
          </a:stretch>
        </p:blipFill>
        <p:spPr bwMode="auto">
          <a:xfrm>
            <a:off x="0" y="0"/>
            <a:ext cx="9144000" cy="963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gray">
          <a:xfrm>
            <a:off x="0" y="0"/>
            <a:ext cx="9144000" cy="838200"/>
          </a:xfrm>
          <a:prstGeom prst="rect">
            <a:avLst/>
          </a:prstGeom>
          <a:noFill/>
          <a:ln>
            <a:noFill/>
          </a:ln>
          <a:effectLst/>
          <a:extLst>
            <a:ext uri="{909E8E84-426E-40DD-AFC4-6F175D3DCCD1}">
              <a14:hiddenFill xmlns="" xmlns:a14="http://schemas.microsoft.com/office/drawing/2010/main">
                <a:solidFill>
                  <a:srgbClr val="00267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1447800"/>
            <a:ext cx="7769225" cy="4800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sldNum" sz="quarter" idx="4"/>
          </p:nvPr>
        </p:nvSpPr>
        <p:spPr bwMode="auto">
          <a:xfrm>
            <a:off x="8534400" y="6477000"/>
            <a:ext cx="381000" cy="320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00267F"/>
                </a:solidFill>
                <a:latin typeface="Trebuchet MS" pitchFamily="34" charset="0"/>
                <a:cs typeface="+mn-cs"/>
              </a:defRPr>
            </a:lvl1pPr>
          </a:lstStyle>
          <a:p>
            <a:pPr>
              <a:defRPr/>
            </a:pPr>
            <a:fld id="{73BDEA43-A86E-4798-9061-5A1A53CC2975}" type="slidenum">
              <a:rPr lang="en-US"/>
              <a:pPr>
                <a:defRPr/>
              </a:pPr>
              <a:t>‹#›</a:t>
            </a:fld>
            <a:endParaRPr lang="en-US"/>
          </a:p>
        </p:txBody>
      </p:sp>
      <p:sp>
        <p:nvSpPr>
          <p:cNvPr id="1030" name="Text Box 5"/>
          <p:cNvSpPr txBox="1">
            <a:spLocks noChangeArrowheads="1"/>
          </p:cNvSpPr>
          <p:nvPr/>
        </p:nvSpPr>
        <p:spPr bwMode="auto">
          <a:xfrm>
            <a:off x="106363" y="6492875"/>
            <a:ext cx="1316037"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b">
            <a:spAutoFit/>
          </a:bodyPr>
          <a:lstStyle>
            <a:lvl1pPr algn="ctr" eaLnBrk="0" hangingPunct="0">
              <a:defRPr>
                <a:solidFill>
                  <a:schemeClr val="tx1"/>
                </a:solidFill>
                <a:latin typeface="Constantia" pitchFamily="18" charset="0"/>
              </a:defRPr>
            </a:lvl1pPr>
            <a:lvl2pPr marL="742950" indent="-285750" algn="ctr" eaLnBrk="0" hangingPunct="0">
              <a:defRPr>
                <a:solidFill>
                  <a:schemeClr val="tx1"/>
                </a:solidFill>
                <a:latin typeface="Constantia" pitchFamily="18" charset="0"/>
              </a:defRPr>
            </a:lvl2pPr>
            <a:lvl3pPr marL="1143000" indent="-228600" algn="ctr" eaLnBrk="0" hangingPunct="0">
              <a:defRPr>
                <a:solidFill>
                  <a:schemeClr val="tx1"/>
                </a:solidFill>
                <a:latin typeface="Constantia" pitchFamily="18" charset="0"/>
              </a:defRPr>
            </a:lvl3pPr>
            <a:lvl4pPr marL="1600200" indent="-228600" algn="ctr" eaLnBrk="0" hangingPunct="0">
              <a:defRPr>
                <a:solidFill>
                  <a:schemeClr val="tx1"/>
                </a:solidFill>
                <a:latin typeface="Constantia" pitchFamily="18" charset="0"/>
              </a:defRPr>
            </a:lvl4pPr>
            <a:lvl5pPr marL="2057400" indent="-228600" algn="ctr" eaLnBrk="0" hangingPunct="0">
              <a:defRPr>
                <a:solidFill>
                  <a:schemeClr val="tx1"/>
                </a:solidFill>
                <a:latin typeface="Constantia" pitchFamily="18" charset="0"/>
              </a:defRPr>
            </a:lvl5pPr>
            <a:lvl6pPr marL="2514600" indent="-228600" algn="ctr" eaLnBrk="0" fontAlgn="base" hangingPunct="0">
              <a:spcBef>
                <a:spcPct val="0"/>
              </a:spcBef>
              <a:spcAft>
                <a:spcPct val="0"/>
              </a:spcAft>
              <a:defRPr>
                <a:solidFill>
                  <a:schemeClr val="tx1"/>
                </a:solidFill>
                <a:latin typeface="Constantia" pitchFamily="18" charset="0"/>
              </a:defRPr>
            </a:lvl6pPr>
            <a:lvl7pPr marL="2971800" indent="-228600" algn="ctr" eaLnBrk="0" fontAlgn="base" hangingPunct="0">
              <a:spcBef>
                <a:spcPct val="0"/>
              </a:spcBef>
              <a:spcAft>
                <a:spcPct val="0"/>
              </a:spcAft>
              <a:defRPr>
                <a:solidFill>
                  <a:schemeClr val="tx1"/>
                </a:solidFill>
                <a:latin typeface="Constantia" pitchFamily="18" charset="0"/>
              </a:defRPr>
            </a:lvl7pPr>
            <a:lvl8pPr marL="3429000" indent="-228600" algn="ctr" eaLnBrk="0" fontAlgn="base" hangingPunct="0">
              <a:spcBef>
                <a:spcPct val="0"/>
              </a:spcBef>
              <a:spcAft>
                <a:spcPct val="0"/>
              </a:spcAft>
              <a:defRPr>
                <a:solidFill>
                  <a:schemeClr val="tx1"/>
                </a:solidFill>
                <a:latin typeface="Constantia" pitchFamily="18" charset="0"/>
              </a:defRPr>
            </a:lvl8pPr>
            <a:lvl9pPr marL="3886200" indent="-228600" algn="ctr" eaLnBrk="0" fontAlgn="base" hangingPunct="0">
              <a:spcBef>
                <a:spcPct val="0"/>
              </a:spcBef>
              <a:spcAft>
                <a:spcPct val="0"/>
              </a:spcAft>
              <a:defRPr>
                <a:solidFill>
                  <a:schemeClr val="tx1"/>
                </a:solidFill>
                <a:latin typeface="Constantia" pitchFamily="18" charset="0"/>
              </a:defRPr>
            </a:lvl9pPr>
          </a:lstStyle>
          <a:p>
            <a:pPr algn="l" eaLnBrk="1" hangingPunct="1">
              <a:defRPr/>
            </a:pPr>
            <a:r>
              <a:rPr lang="en-US" sz="1400" b="1" smtClean="0">
                <a:solidFill>
                  <a:srgbClr val="00267F"/>
                </a:solidFill>
                <a:latin typeface="Trebuchet MS" pitchFamily="34" charset="0"/>
              </a:rPr>
              <a:t>www.bea.gov</a:t>
            </a:r>
          </a:p>
        </p:txBody>
      </p:sp>
    </p:spTree>
  </p:cSld>
  <p:clrMap bg1="lt1" tx1="dk1" bg2="lt2" tx2="dk2" accent1="accent1" accent2="accent2" accent3="accent3" accent4="accent4" accent5="accent5" accent6="accent6" hlink="hlink" folHlink="folHlink"/>
  <p:sldLayoutIdLst>
    <p:sldLayoutId id="2147483749"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Lst>
  <p:hf hdr="0" ftr="0" dt="0"/>
  <p:txStyles>
    <p:titleStyle>
      <a:lvl1pPr algn="ctr" rtl="0" eaLnBrk="0" fontAlgn="base" hangingPunct="0">
        <a:spcBef>
          <a:spcPct val="0"/>
        </a:spcBef>
        <a:spcAft>
          <a:spcPct val="0"/>
        </a:spcAft>
        <a:defRPr sz="3800">
          <a:solidFill>
            <a:schemeClr val="bg1"/>
          </a:solidFill>
          <a:latin typeface="+mj-lt"/>
          <a:ea typeface="+mj-ea"/>
          <a:cs typeface="+mj-cs"/>
        </a:defRPr>
      </a:lvl1pPr>
      <a:lvl2pPr algn="ctr" rtl="0" eaLnBrk="0" fontAlgn="base" hangingPunct="0">
        <a:spcBef>
          <a:spcPct val="0"/>
        </a:spcBef>
        <a:spcAft>
          <a:spcPct val="0"/>
        </a:spcAft>
        <a:defRPr sz="3800">
          <a:solidFill>
            <a:schemeClr val="bg1"/>
          </a:solidFill>
          <a:latin typeface="Constantia" pitchFamily="18" charset="0"/>
        </a:defRPr>
      </a:lvl2pPr>
      <a:lvl3pPr algn="ctr" rtl="0" eaLnBrk="0" fontAlgn="base" hangingPunct="0">
        <a:spcBef>
          <a:spcPct val="0"/>
        </a:spcBef>
        <a:spcAft>
          <a:spcPct val="0"/>
        </a:spcAft>
        <a:defRPr sz="3800">
          <a:solidFill>
            <a:schemeClr val="bg1"/>
          </a:solidFill>
          <a:latin typeface="Constantia" pitchFamily="18" charset="0"/>
        </a:defRPr>
      </a:lvl3pPr>
      <a:lvl4pPr algn="ctr" rtl="0" eaLnBrk="0" fontAlgn="base" hangingPunct="0">
        <a:spcBef>
          <a:spcPct val="0"/>
        </a:spcBef>
        <a:spcAft>
          <a:spcPct val="0"/>
        </a:spcAft>
        <a:defRPr sz="3800">
          <a:solidFill>
            <a:schemeClr val="bg1"/>
          </a:solidFill>
          <a:latin typeface="Constantia" pitchFamily="18" charset="0"/>
        </a:defRPr>
      </a:lvl4pPr>
      <a:lvl5pPr algn="ctr" rtl="0" eaLnBrk="0" fontAlgn="base" hangingPunct="0">
        <a:spcBef>
          <a:spcPct val="0"/>
        </a:spcBef>
        <a:spcAft>
          <a:spcPct val="0"/>
        </a:spcAft>
        <a:defRPr sz="3800">
          <a:solidFill>
            <a:schemeClr val="bg1"/>
          </a:solidFill>
          <a:latin typeface="Constantia" pitchFamily="18" charset="0"/>
        </a:defRPr>
      </a:lvl5pPr>
      <a:lvl6pPr marL="457200" algn="ctr" rtl="0" eaLnBrk="1" fontAlgn="base" hangingPunct="1">
        <a:spcBef>
          <a:spcPct val="0"/>
        </a:spcBef>
        <a:spcAft>
          <a:spcPct val="0"/>
        </a:spcAft>
        <a:defRPr sz="3800">
          <a:solidFill>
            <a:schemeClr val="bg1"/>
          </a:solidFill>
          <a:latin typeface="Constantia" pitchFamily="18" charset="0"/>
        </a:defRPr>
      </a:lvl6pPr>
      <a:lvl7pPr marL="914400" algn="ctr" rtl="0" eaLnBrk="1" fontAlgn="base" hangingPunct="1">
        <a:spcBef>
          <a:spcPct val="0"/>
        </a:spcBef>
        <a:spcAft>
          <a:spcPct val="0"/>
        </a:spcAft>
        <a:defRPr sz="3800">
          <a:solidFill>
            <a:schemeClr val="bg1"/>
          </a:solidFill>
          <a:latin typeface="Constantia" pitchFamily="18" charset="0"/>
        </a:defRPr>
      </a:lvl7pPr>
      <a:lvl8pPr marL="1371600" algn="ctr" rtl="0" eaLnBrk="1" fontAlgn="base" hangingPunct="1">
        <a:spcBef>
          <a:spcPct val="0"/>
        </a:spcBef>
        <a:spcAft>
          <a:spcPct val="0"/>
        </a:spcAft>
        <a:defRPr sz="3800">
          <a:solidFill>
            <a:schemeClr val="bg1"/>
          </a:solidFill>
          <a:latin typeface="Constantia" pitchFamily="18" charset="0"/>
        </a:defRPr>
      </a:lvl8pPr>
      <a:lvl9pPr marL="1828800" algn="ctr" rtl="0" eaLnBrk="1" fontAlgn="base" hangingPunct="1">
        <a:spcBef>
          <a:spcPct val="0"/>
        </a:spcBef>
        <a:spcAft>
          <a:spcPct val="0"/>
        </a:spcAft>
        <a:defRPr sz="3800">
          <a:solidFill>
            <a:schemeClr val="bg1"/>
          </a:solidFill>
          <a:latin typeface="Constantia" pitchFamily="18" charset="0"/>
        </a:defRPr>
      </a:lvl9pPr>
    </p:titleStyle>
    <p:bodyStyle>
      <a:lvl1pPr marL="342900" indent="-342900" algn="l" rtl="0" eaLnBrk="0" fontAlgn="base" hangingPunct="0">
        <a:spcBef>
          <a:spcPct val="20000"/>
        </a:spcBef>
        <a:spcAft>
          <a:spcPct val="0"/>
        </a:spcAft>
        <a:buClr>
          <a:srgbClr val="C69200"/>
        </a:buClr>
        <a:buFont typeface="Trebuchet MS" pitchFamily="34" charset="0"/>
        <a:buChar char="▪"/>
        <a:defRPr sz="3200">
          <a:solidFill>
            <a:srgbClr val="00267F"/>
          </a:solidFill>
          <a:latin typeface="+mn-lt"/>
          <a:ea typeface="+mn-ea"/>
          <a:cs typeface="+mn-cs"/>
        </a:defRPr>
      </a:lvl1pPr>
      <a:lvl2pPr marL="742950" indent="-285750" algn="l" rtl="0" eaLnBrk="0" fontAlgn="base" hangingPunct="0">
        <a:spcBef>
          <a:spcPct val="20000"/>
        </a:spcBef>
        <a:spcAft>
          <a:spcPct val="0"/>
        </a:spcAft>
        <a:buClr>
          <a:srgbClr val="C69200"/>
        </a:buClr>
        <a:buFont typeface="Wingdings" pitchFamily="2" charset="2"/>
        <a:buChar char="§"/>
        <a:defRPr sz="2800">
          <a:solidFill>
            <a:srgbClr val="00267F"/>
          </a:solidFill>
          <a:latin typeface="+mn-lt"/>
        </a:defRPr>
      </a:lvl2pPr>
      <a:lvl3pPr marL="1143000" indent="-228600" algn="l" rtl="0" eaLnBrk="0" fontAlgn="base" hangingPunct="0">
        <a:spcBef>
          <a:spcPct val="20000"/>
        </a:spcBef>
        <a:spcAft>
          <a:spcPct val="0"/>
        </a:spcAft>
        <a:buClr>
          <a:srgbClr val="C69200"/>
        </a:buClr>
        <a:buFont typeface="Wingdings" pitchFamily="2" charset="2"/>
        <a:buChar char="§"/>
        <a:defRPr sz="2400">
          <a:solidFill>
            <a:srgbClr val="00267F"/>
          </a:solidFill>
          <a:latin typeface="+mn-lt"/>
        </a:defRPr>
      </a:lvl3pPr>
      <a:lvl4pPr marL="1600200" indent="-228600" algn="l" rtl="0" eaLnBrk="0" fontAlgn="base" hangingPunct="0">
        <a:spcBef>
          <a:spcPct val="20000"/>
        </a:spcBef>
        <a:spcAft>
          <a:spcPct val="0"/>
        </a:spcAft>
        <a:buClr>
          <a:srgbClr val="C69200"/>
        </a:buClr>
        <a:buFont typeface="Wingdings" pitchFamily="2" charset="2"/>
        <a:buChar char="§"/>
        <a:defRPr sz="2000">
          <a:solidFill>
            <a:srgbClr val="00267F"/>
          </a:solidFill>
          <a:latin typeface="+mn-lt"/>
        </a:defRPr>
      </a:lvl4pPr>
      <a:lvl5pPr marL="2057400" indent="-228600" algn="l" rtl="0" eaLnBrk="0" fontAlgn="base" hangingPunct="0">
        <a:spcBef>
          <a:spcPct val="20000"/>
        </a:spcBef>
        <a:spcAft>
          <a:spcPct val="0"/>
        </a:spcAft>
        <a:buClr>
          <a:srgbClr val="C69200"/>
        </a:buClr>
        <a:buFont typeface="Wingdings" pitchFamily="2" charset="2"/>
        <a:buChar char="§"/>
        <a:defRPr sz="2000">
          <a:solidFill>
            <a:srgbClr val="00267F"/>
          </a:solidFill>
          <a:latin typeface="+mn-lt"/>
        </a:defRPr>
      </a:lvl5pPr>
      <a:lvl6pPr marL="2514600" indent="-228600" algn="l" rtl="0" eaLnBrk="1" fontAlgn="base" hangingPunct="1">
        <a:spcBef>
          <a:spcPct val="20000"/>
        </a:spcBef>
        <a:spcAft>
          <a:spcPct val="0"/>
        </a:spcAft>
        <a:buClr>
          <a:srgbClr val="C69200"/>
        </a:buClr>
        <a:buFont typeface="Wingdings" pitchFamily="2" charset="2"/>
        <a:buChar char="§"/>
        <a:defRPr sz="2000">
          <a:solidFill>
            <a:srgbClr val="00267F"/>
          </a:solidFill>
          <a:latin typeface="+mn-lt"/>
        </a:defRPr>
      </a:lvl6pPr>
      <a:lvl7pPr marL="2971800" indent="-228600" algn="l" rtl="0" eaLnBrk="1" fontAlgn="base" hangingPunct="1">
        <a:spcBef>
          <a:spcPct val="20000"/>
        </a:spcBef>
        <a:spcAft>
          <a:spcPct val="0"/>
        </a:spcAft>
        <a:buClr>
          <a:srgbClr val="C69200"/>
        </a:buClr>
        <a:buFont typeface="Wingdings" pitchFamily="2" charset="2"/>
        <a:buChar char="§"/>
        <a:defRPr sz="2000">
          <a:solidFill>
            <a:srgbClr val="00267F"/>
          </a:solidFill>
          <a:latin typeface="+mn-lt"/>
        </a:defRPr>
      </a:lvl7pPr>
      <a:lvl8pPr marL="3429000" indent="-228600" algn="l" rtl="0" eaLnBrk="1" fontAlgn="base" hangingPunct="1">
        <a:spcBef>
          <a:spcPct val="20000"/>
        </a:spcBef>
        <a:spcAft>
          <a:spcPct val="0"/>
        </a:spcAft>
        <a:buClr>
          <a:srgbClr val="C69200"/>
        </a:buClr>
        <a:buFont typeface="Wingdings" pitchFamily="2" charset="2"/>
        <a:buChar char="§"/>
        <a:defRPr sz="2000">
          <a:solidFill>
            <a:srgbClr val="00267F"/>
          </a:solidFill>
          <a:latin typeface="+mn-lt"/>
        </a:defRPr>
      </a:lvl8pPr>
      <a:lvl9pPr marL="3886200" indent="-228600" algn="l" rtl="0" eaLnBrk="1" fontAlgn="base" hangingPunct="1">
        <a:spcBef>
          <a:spcPct val="20000"/>
        </a:spcBef>
        <a:spcAft>
          <a:spcPct val="0"/>
        </a:spcAft>
        <a:buClr>
          <a:srgbClr val="C69200"/>
        </a:buClr>
        <a:buFont typeface="Wingdings" pitchFamily="2" charset="2"/>
        <a:buChar char="§"/>
        <a:defRPr sz="2000">
          <a:solidFill>
            <a:srgbClr val="00267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6" descr="BAR FINAL wZero"/>
          <p:cNvPicPr>
            <a:picLocks noChangeAspect="1" noChangeArrowheads="1"/>
          </p:cNvPicPr>
          <p:nvPr/>
        </p:nvPicPr>
        <p:blipFill>
          <a:blip r:embed="rId14">
            <a:extLst>
              <a:ext uri="{28A0092B-C50C-407E-A947-70E740481C1C}">
                <a14:useLocalDpi xmlns="" xmlns:a14="http://schemas.microsoft.com/office/drawing/2010/main" val="0"/>
              </a:ext>
            </a:extLst>
          </a:blip>
          <a:srcRect/>
          <a:stretch>
            <a:fillRect/>
          </a:stretch>
        </p:blipFill>
        <p:spPr bwMode="auto">
          <a:xfrm>
            <a:off x="0" y="0"/>
            <a:ext cx="9144000" cy="963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gray">
          <a:xfrm>
            <a:off x="0" y="0"/>
            <a:ext cx="9144000" cy="838200"/>
          </a:xfrm>
          <a:prstGeom prst="rect">
            <a:avLst/>
          </a:prstGeom>
          <a:noFill/>
          <a:ln>
            <a:noFill/>
          </a:ln>
          <a:effectLst/>
          <a:extLst>
            <a:ext uri="{909E8E84-426E-40DD-AFC4-6F175D3DCCD1}">
              <a14:hiddenFill xmlns="" xmlns:a14="http://schemas.microsoft.com/office/drawing/2010/main">
                <a:solidFill>
                  <a:srgbClr val="00267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3"/>
          <p:cNvSpPr>
            <a:spLocks noGrp="1" noChangeArrowheads="1"/>
          </p:cNvSpPr>
          <p:nvPr>
            <p:ph type="body" idx="1"/>
          </p:nvPr>
        </p:nvSpPr>
        <p:spPr bwMode="auto">
          <a:xfrm>
            <a:off x="685800" y="1447800"/>
            <a:ext cx="7769225" cy="4800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sldNum" sz="quarter" idx="4"/>
          </p:nvPr>
        </p:nvSpPr>
        <p:spPr bwMode="auto">
          <a:xfrm>
            <a:off x="8534400" y="6477000"/>
            <a:ext cx="381000" cy="320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00267F"/>
                </a:solidFill>
                <a:latin typeface="Trebuchet MS" pitchFamily="34" charset="0"/>
                <a:cs typeface="+mn-cs"/>
              </a:defRPr>
            </a:lvl1pPr>
          </a:lstStyle>
          <a:p>
            <a:pPr>
              <a:defRPr/>
            </a:pPr>
            <a:fld id="{6AC797A2-090E-40D6-8DB0-E648054DC2E8}" type="slidenum">
              <a:rPr lang="en-US"/>
              <a:pPr>
                <a:defRPr/>
              </a:pPr>
              <a:t>‹#›</a:t>
            </a:fld>
            <a:endParaRPr lang="en-US"/>
          </a:p>
        </p:txBody>
      </p:sp>
      <p:sp>
        <p:nvSpPr>
          <p:cNvPr id="2054" name="Text Box 5"/>
          <p:cNvSpPr txBox="1">
            <a:spLocks noChangeArrowheads="1"/>
          </p:cNvSpPr>
          <p:nvPr/>
        </p:nvSpPr>
        <p:spPr bwMode="auto">
          <a:xfrm>
            <a:off x="106363" y="6492875"/>
            <a:ext cx="1316037"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eaLnBrk="1" hangingPunct="1">
              <a:defRPr/>
            </a:pPr>
            <a:r>
              <a:rPr lang="en-US" sz="1400" b="1" smtClean="0">
                <a:solidFill>
                  <a:srgbClr val="00267F"/>
                </a:solidFill>
                <a:latin typeface="Trebuchet MS" pitchFamily="34" charset="0"/>
              </a:rPr>
              <a:t>www.bea.gov</a:t>
            </a:r>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Lst>
  <p:hf hdr="0" ftr="0" dt="0"/>
  <p:txStyles>
    <p:titleStyle>
      <a:lvl1pPr algn="ctr" rtl="0" eaLnBrk="0" fontAlgn="base" hangingPunct="0">
        <a:spcBef>
          <a:spcPct val="0"/>
        </a:spcBef>
        <a:spcAft>
          <a:spcPct val="0"/>
        </a:spcAft>
        <a:defRPr sz="3800">
          <a:solidFill>
            <a:schemeClr val="bg1"/>
          </a:solidFill>
          <a:latin typeface="+mj-lt"/>
          <a:ea typeface="+mj-ea"/>
          <a:cs typeface="+mj-cs"/>
        </a:defRPr>
      </a:lvl1pPr>
      <a:lvl2pPr algn="ctr" rtl="0" eaLnBrk="0" fontAlgn="base" hangingPunct="0">
        <a:spcBef>
          <a:spcPct val="0"/>
        </a:spcBef>
        <a:spcAft>
          <a:spcPct val="0"/>
        </a:spcAft>
        <a:defRPr sz="3800">
          <a:solidFill>
            <a:schemeClr val="bg1"/>
          </a:solidFill>
          <a:latin typeface="Constantia" pitchFamily="18" charset="0"/>
        </a:defRPr>
      </a:lvl2pPr>
      <a:lvl3pPr algn="ctr" rtl="0" eaLnBrk="0" fontAlgn="base" hangingPunct="0">
        <a:spcBef>
          <a:spcPct val="0"/>
        </a:spcBef>
        <a:spcAft>
          <a:spcPct val="0"/>
        </a:spcAft>
        <a:defRPr sz="3800">
          <a:solidFill>
            <a:schemeClr val="bg1"/>
          </a:solidFill>
          <a:latin typeface="Constantia" pitchFamily="18" charset="0"/>
        </a:defRPr>
      </a:lvl3pPr>
      <a:lvl4pPr algn="ctr" rtl="0" eaLnBrk="0" fontAlgn="base" hangingPunct="0">
        <a:spcBef>
          <a:spcPct val="0"/>
        </a:spcBef>
        <a:spcAft>
          <a:spcPct val="0"/>
        </a:spcAft>
        <a:defRPr sz="3800">
          <a:solidFill>
            <a:schemeClr val="bg1"/>
          </a:solidFill>
          <a:latin typeface="Constantia" pitchFamily="18" charset="0"/>
        </a:defRPr>
      </a:lvl4pPr>
      <a:lvl5pPr algn="ctr" rtl="0" eaLnBrk="0" fontAlgn="base" hangingPunct="0">
        <a:spcBef>
          <a:spcPct val="0"/>
        </a:spcBef>
        <a:spcAft>
          <a:spcPct val="0"/>
        </a:spcAft>
        <a:defRPr sz="3800">
          <a:solidFill>
            <a:schemeClr val="bg1"/>
          </a:solidFill>
          <a:latin typeface="Constantia" pitchFamily="18" charset="0"/>
        </a:defRPr>
      </a:lvl5pPr>
      <a:lvl6pPr marL="457200" algn="ctr" rtl="0" eaLnBrk="1" fontAlgn="base" hangingPunct="1">
        <a:spcBef>
          <a:spcPct val="0"/>
        </a:spcBef>
        <a:spcAft>
          <a:spcPct val="0"/>
        </a:spcAft>
        <a:defRPr sz="3800">
          <a:solidFill>
            <a:schemeClr val="bg1"/>
          </a:solidFill>
          <a:latin typeface="Constantia" pitchFamily="18" charset="0"/>
        </a:defRPr>
      </a:lvl6pPr>
      <a:lvl7pPr marL="914400" algn="ctr" rtl="0" eaLnBrk="1" fontAlgn="base" hangingPunct="1">
        <a:spcBef>
          <a:spcPct val="0"/>
        </a:spcBef>
        <a:spcAft>
          <a:spcPct val="0"/>
        </a:spcAft>
        <a:defRPr sz="3800">
          <a:solidFill>
            <a:schemeClr val="bg1"/>
          </a:solidFill>
          <a:latin typeface="Constantia" pitchFamily="18" charset="0"/>
        </a:defRPr>
      </a:lvl7pPr>
      <a:lvl8pPr marL="1371600" algn="ctr" rtl="0" eaLnBrk="1" fontAlgn="base" hangingPunct="1">
        <a:spcBef>
          <a:spcPct val="0"/>
        </a:spcBef>
        <a:spcAft>
          <a:spcPct val="0"/>
        </a:spcAft>
        <a:defRPr sz="3800">
          <a:solidFill>
            <a:schemeClr val="bg1"/>
          </a:solidFill>
          <a:latin typeface="Constantia" pitchFamily="18" charset="0"/>
        </a:defRPr>
      </a:lvl8pPr>
      <a:lvl9pPr marL="1828800" algn="ctr" rtl="0" eaLnBrk="1" fontAlgn="base" hangingPunct="1">
        <a:spcBef>
          <a:spcPct val="0"/>
        </a:spcBef>
        <a:spcAft>
          <a:spcPct val="0"/>
        </a:spcAft>
        <a:defRPr sz="3800">
          <a:solidFill>
            <a:schemeClr val="bg1"/>
          </a:solidFill>
          <a:latin typeface="Constantia" pitchFamily="18" charset="0"/>
        </a:defRPr>
      </a:lvl9pPr>
    </p:titleStyle>
    <p:bodyStyle>
      <a:lvl1pPr marL="342900" indent="-342900" algn="l" rtl="0" eaLnBrk="0" fontAlgn="base" hangingPunct="0">
        <a:spcBef>
          <a:spcPct val="20000"/>
        </a:spcBef>
        <a:spcAft>
          <a:spcPct val="0"/>
        </a:spcAft>
        <a:buClr>
          <a:srgbClr val="C69200"/>
        </a:buClr>
        <a:buFont typeface="Trebuchet MS" pitchFamily="34" charset="0"/>
        <a:buChar char="▪"/>
        <a:defRPr sz="3200">
          <a:solidFill>
            <a:srgbClr val="00267F"/>
          </a:solidFill>
          <a:latin typeface="+mn-lt"/>
          <a:ea typeface="+mn-ea"/>
          <a:cs typeface="+mn-cs"/>
        </a:defRPr>
      </a:lvl1pPr>
      <a:lvl2pPr marL="742950" indent="-285750" algn="l" rtl="0" eaLnBrk="0" fontAlgn="base" hangingPunct="0">
        <a:spcBef>
          <a:spcPct val="20000"/>
        </a:spcBef>
        <a:spcAft>
          <a:spcPct val="0"/>
        </a:spcAft>
        <a:buClr>
          <a:srgbClr val="C69200"/>
        </a:buClr>
        <a:buFont typeface="Wingdings" pitchFamily="2" charset="2"/>
        <a:buChar char="§"/>
        <a:defRPr sz="2800">
          <a:solidFill>
            <a:srgbClr val="00267F"/>
          </a:solidFill>
          <a:latin typeface="+mn-lt"/>
        </a:defRPr>
      </a:lvl2pPr>
      <a:lvl3pPr marL="1143000" indent="-228600" algn="l" rtl="0" eaLnBrk="0" fontAlgn="base" hangingPunct="0">
        <a:spcBef>
          <a:spcPct val="20000"/>
        </a:spcBef>
        <a:spcAft>
          <a:spcPct val="0"/>
        </a:spcAft>
        <a:buClr>
          <a:srgbClr val="C69200"/>
        </a:buClr>
        <a:buFont typeface="Wingdings" pitchFamily="2" charset="2"/>
        <a:buChar char="§"/>
        <a:defRPr sz="2400">
          <a:solidFill>
            <a:srgbClr val="00267F"/>
          </a:solidFill>
          <a:latin typeface="+mn-lt"/>
        </a:defRPr>
      </a:lvl3pPr>
      <a:lvl4pPr marL="1600200" indent="-228600" algn="l" rtl="0" eaLnBrk="0" fontAlgn="base" hangingPunct="0">
        <a:spcBef>
          <a:spcPct val="20000"/>
        </a:spcBef>
        <a:spcAft>
          <a:spcPct val="0"/>
        </a:spcAft>
        <a:buClr>
          <a:srgbClr val="C69200"/>
        </a:buClr>
        <a:buFont typeface="Wingdings" pitchFamily="2" charset="2"/>
        <a:buChar char="§"/>
        <a:defRPr sz="2000">
          <a:solidFill>
            <a:srgbClr val="00267F"/>
          </a:solidFill>
          <a:latin typeface="+mn-lt"/>
        </a:defRPr>
      </a:lvl4pPr>
      <a:lvl5pPr marL="2057400" indent="-228600" algn="l" rtl="0" eaLnBrk="0" fontAlgn="base" hangingPunct="0">
        <a:spcBef>
          <a:spcPct val="20000"/>
        </a:spcBef>
        <a:spcAft>
          <a:spcPct val="0"/>
        </a:spcAft>
        <a:buClr>
          <a:srgbClr val="C69200"/>
        </a:buClr>
        <a:buFont typeface="Wingdings" pitchFamily="2" charset="2"/>
        <a:buChar char="§"/>
        <a:defRPr sz="2000">
          <a:solidFill>
            <a:srgbClr val="00267F"/>
          </a:solidFill>
          <a:latin typeface="+mn-lt"/>
        </a:defRPr>
      </a:lvl5pPr>
      <a:lvl6pPr marL="2514600" indent="-228600" algn="l" rtl="0" eaLnBrk="1" fontAlgn="base" hangingPunct="1">
        <a:spcBef>
          <a:spcPct val="20000"/>
        </a:spcBef>
        <a:spcAft>
          <a:spcPct val="0"/>
        </a:spcAft>
        <a:buClr>
          <a:srgbClr val="C69200"/>
        </a:buClr>
        <a:buFont typeface="Wingdings" pitchFamily="2" charset="2"/>
        <a:buChar char="§"/>
        <a:defRPr sz="2000">
          <a:solidFill>
            <a:srgbClr val="00267F"/>
          </a:solidFill>
          <a:latin typeface="+mn-lt"/>
        </a:defRPr>
      </a:lvl6pPr>
      <a:lvl7pPr marL="2971800" indent="-228600" algn="l" rtl="0" eaLnBrk="1" fontAlgn="base" hangingPunct="1">
        <a:spcBef>
          <a:spcPct val="20000"/>
        </a:spcBef>
        <a:spcAft>
          <a:spcPct val="0"/>
        </a:spcAft>
        <a:buClr>
          <a:srgbClr val="C69200"/>
        </a:buClr>
        <a:buFont typeface="Wingdings" pitchFamily="2" charset="2"/>
        <a:buChar char="§"/>
        <a:defRPr sz="2000">
          <a:solidFill>
            <a:srgbClr val="00267F"/>
          </a:solidFill>
          <a:latin typeface="+mn-lt"/>
        </a:defRPr>
      </a:lvl7pPr>
      <a:lvl8pPr marL="3429000" indent="-228600" algn="l" rtl="0" eaLnBrk="1" fontAlgn="base" hangingPunct="1">
        <a:spcBef>
          <a:spcPct val="20000"/>
        </a:spcBef>
        <a:spcAft>
          <a:spcPct val="0"/>
        </a:spcAft>
        <a:buClr>
          <a:srgbClr val="C69200"/>
        </a:buClr>
        <a:buFont typeface="Wingdings" pitchFamily="2" charset="2"/>
        <a:buChar char="§"/>
        <a:defRPr sz="2000">
          <a:solidFill>
            <a:srgbClr val="00267F"/>
          </a:solidFill>
          <a:latin typeface="+mn-lt"/>
        </a:defRPr>
      </a:lvl8pPr>
      <a:lvl9pPr marL="3886200" indent="-228600" algn="l" rtl="0" eaLnBrk="1" fontAlgn="base" hangingPunct="1">
        <a:spcBef>
          <a:spcPct val="20000"/>
        </a:spcBef>
        <a:spcAft>
          <a:spcPct val="0"/>
        </a:spcAft>
        <a:buClr>
          <a:srgbClr val="C69200"/>
        </a:buClr>
        <a:buFont typeface="Wingdings" pitchFamily="2" charset="2"/>
        <a:buChar char="§"/>
        <a:defRPr sz="2000">
          <a:solidFill>
            <a:srgbClr val="00267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304800" y="2438400"/>
            <a:ext cx="8534400" cy="1470025"/>
          </a:xfrm>
        </p:spPr>
        <p:txBody>
          <a:bodyPr/>
          <a:lstStyle/>
          <a:p>
            <a:pPr eaLnBrk="1" hangingPunct="1"/>
            <a:r>
              <a:rPr lang="en-US" sz="3200" smtClean="0"/>
              <a:t>Measurement of the Financial Sector: FESAC Agencies Response to the Financial Crisis</a:t>
            </a:r>
            <a:r>
              <a:rPr lang="en-US" smtClean="0"/>
              <a:t/>
            </a:r>
            <a:br>
              <a:rPr lang="en-US" smtClean="0"/>
            </a:br>
            <a:endParaRPr lang="en-US" smtClean="0"/>
          </a:p>
        </p:txBody>
      </p:sp>
      <p:sp>
        <p:nvSpPr>
          <p:cNvPr id="16387" name="Text Box 6"/>
          <p:cNvSpPr txBox="1">
            <a:spLocks noChangeArrowheads="1"/>
          </p:cNvSpPr>
          <p:nvPr/>
        </p:nvSpPr>
        <p:spPr bwMode="auto">
          <a:xfrm>
            <a:off x="609600" y="3962400"/>
            <a:ext cx="8229600" cy="2246313"/>
          </a:xfrm>
          <a:prstGeom prst="rect">
            <a:avLst/>
          </a:prstGeom>
          <a:noFill/>
          <a:ln>
            <a:noFill/>
          </a:ln>
          <a:effectLst/>
          <a:extLst>
            <a:ext uri="{909E8E84-426E-40DD-AFC4-6F175D3DCCD1}">
              <a14:hiddenFill xmlns="" xmlns:a14="http://schemas.microsoft.com/office/drawing/2010/main">
                <a:solidFill>
                  <a:srgbClr val="00267F"/>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algn="ctr" eaLnBrk="1" hangingPunct="1">
              <a:spcBef>
                <a:spcPct val="50000"/>
              </a:spcBef>
            </a:pPr>
            <a:r>
              <a:rPr lang="en-US" sz="2000" b="1">
                <a:solidFill>
                  <a:schemeClr val="bg1"/>
                </a:solidFill>
              </a:rPr>
              <a:t>J. Steven Landefeld, Director, BEA </a:t>
            </a:r>
          </a:p>
          <a:p>
            <a:pPr algn="ctr" eaLnBrk="1" hangingPunct="1">
              <a:spcBef>
                <a:spcPct val="50000"/>
              </a:spcBef>
            </a:pPr>
            <a:r>
              <a:rPr lang="en-US" sz="2000" b="1">
                <a:solidFill>
                  <a:schemeClr val="bg1"/>
                </a:solidFill>
              </a:rPr>
              <a:t>Mark E. Wallace, Census Bureau</a:t>
            </a:r>
          </a:p>
          <a:p>
            <a:pPr algn="ctr" eaLnBrk="1" hangingPunct="1">
              <a:spcBef>
                <a:spcPct val="50000"/>
              </a:spcBef>
            </a:pPr>
            <a:r>
              <a:rPr lang="en-US" sz="2000" b="1">
                <a:solidFill>
                  <a:schemeClr val="bg1"/>
                </a:solidFill>
              </a:rPr>
              <a:t>David M. Friedman, BLS</a:t>
            </a:r>
          </a:p>
          <a:p>
            <a:pPr algn="ctr" eaLnBrk="1" hangingPunct="1">
              <a:spcBef>
                <a:spcPct val="50000"/>
              </a:spcBef>
            </a:pPr>
            <a:endParaRPr lang="en-US" sz="2000" b="1">
              <a:solidFill>
                <a:schemeClr val="bg1"/>
              </a:solidFill>
            </a:endParaRPr>
          </a:p>
          <a:p>
            <a:pPr algn="ctr" eaLnBrk="1" hangingPunct="1">
              <a:spcBef>
                <a:spcPct val="50000"/>
              </a:spcBef>
            </a:pPr>
            <a:endParaRPr lang="en-US" sz="2000" b="1">
              <a:solidFill>
                <a:schemeClr val="bg1"/>
              </a:solidFill>
            </a:endParaRPr>
          </a:p>
        </p:txBody>
      </p:sp>
      <p:sp>
        <p:nvSpPr>
          <p:cNvPr id="16388" name="Text Box 5"/>
          <p:cNvSpPr txBox="1">
            <a:spLocks noChangeArrowheads="1"/>
          </p:cNvSpPr>
          <p:nvPr/>
        </p:nvSpPr>
        <p:spPr bwMode="gray">
          <a:xfrm>
            <a:off x="723900" y="5486400"/>
            <a:ext cx="76962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algn="r" eaLnBrk="1" hangingPunct="1"/>
            <a:r>
              <a:rPr lang="en-US" sz="2000">
                <a:solidFill>
                  <a:schemeClr val="bg1"/>
                </a:solidFill>
                <a:latin typeface="Calisto MT" pitchFamily="18" charset="0"/>
              </a:rPr>
              <a:t>FESAC Meeting</a:t>
            </a:r>
          </a:p>
          <a:p>
            <a:pPr algn="r" eaLnBrk="1" hangingPunct="1"/>
            <a:r>
              <a:rPr lang="en-US" sz="2000">
                <a:solidFill>
                  <a:schemeClr val="bg1"/>
                </a:solidFill>
                <a:latin typeface="Calisto MT" pitchFamily="18" charset="0"/>
              </a:rPr>
              <a:t>June 17th, 2011</a:t>
            </a:r>
            <a:r>
              <a:rPr lang="en-US" sz="1600">
                <a:solidFill>
                  <a:schemeClr val="bg1"/>
                </a:solidFill>
                <a:latin typeface="Calisto MT" pitchFamily="18" charset="0"/>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p:txBody>
          <a:bodyPr/>
          <a:lstStyle/>
          <a:p>
            <a:pPr eaLnBrk="1" hangingPunct="1"/>
            <a:r>
              <a:rPr lang="en-US" sz="3200" smtClean="0"/>
              <a:t>BEA National and Industry Accounts </a:t>
            </a:r>
          </a:p>
        </p:txBody>
      </p:sp>
      <p:sp>
        <p:nvSpPr>
          <p:cNvPr id="25603" name="Content Placeholder 2"/>
          <p:cNvSpPr>
            <a:spLocks noGrp="1"/>
          </p:cNvSpPr>
          <p:nvPr>
            <p:ph idx="4294967295"/>
          </p:nvPr>
        </p:nvSpPr>
        <p:spPr>
          <a:xfrm>
            <a:off x="685800" y="1219200"/>
            <a:ext cx="7769225" cy="4800600"/>
          </a:xfrm>
        </p:spPr>
        <p:txBody>
          <a:bodyPr/>
          <a:lstStyle/>
          <a:p>
            <a:pPr eaLnBrk="1" hangingPunct="1"/>
            <a:r>
              <a:rPr lang="en-US" sz="2800" dirty="0" smtClean="0"/>
              <a:t>As part of the benchmark revision for financial services furnished without payment, expected credit losses will be excluded from borrower services</a:t>
            </a:r>
          </a:p>
          <a:p>
            <a:pPr eaLnBrk="1" hangingPunct="1"/>
            <a:endParaRPr lang="en-US" sz="1600" dirty="0" smtClean="0"/>
          </a:p>
          <a:p>
            <a:pPr eaLnBrk="1" hangingPunct="1"/>
            <a:r>
              <a:rPr lang="en-US" sz="2800" dirty="0" smtClean="0"/>
              <a:t>Financial services without payment will be split between depositor and borrower services to avoid  spurious volatility.</a:t>
            </a:r>
          </a:p>
          <a:p>
            <a:pPr eaLnBrk="1" hangingPunct="1"/>
            <a:endParaRPr lang="en-US" sz="1600" dirty="0" smtClean="0"/>
          </a:p>
          <a:p>
            <a:pPr eaLnBrk="1" hangingPunct="1"/>
            <a:r>
              <a:rPr lang="en-US" sz="2800" dirty="0" smtClean="0"/>
              <a:t>The reference rate approach (currently used for commercial banks) will be extended to thrifts</a:t>
            </a:r>
          </a:p>
          <a:p>
            <a:pPr lvl="1" eaLnBrk="1" hangingPunct="1"/>
            <a:endParaRPr lang="en-US" sz="2400" dirty="0" smtClean="0"/>
          </a:p>
          <a:p>
            <a:pPr eaLnBrk="1" hangingPunct="1"/>
            <a:endParaRPr lang="en-US" sz="2800" dirty="0" smtClean="0"/>
          </a:p>
          <a:p>
            <a:pPr eaLnBrk="1" hangingPunct="1"/>
            <a:endParaRPr lang="en-US" sz="2400" dirty="0" smtClean="0"/>
          </a:p>
        </p:txBody>
      </p:sp>
      <p:sp>
        <p:nvSpPr>
          <p:cNvPr id="25604" name="Slide Number Placeholder 3"/>
          <p:cNvSpPr txBox="1">
            <a:spLocks noGrp="1"/>
          </p:cNvSpPr>
          <p:nvPr/>
        </p:nvSpPr>
        <p:spPr bwMode="auto">
          <a:xfrm>
            <a:off x="8534400" y="6477000"/>
            <a:ext cx="381000" cy="320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algn="r" eaLnBrk="1" hangingPunct="1"/>
            <a:fld id="{25319100-4751-42DE-B2DE-2974E264B127}" type="slidenum">
              <a:rPr lang="en-US" sz="1200">
                <a:solidFill>
                  <a:srgbClr val="00267F"/>
                </a:solidFill>
                <a:latin typeface="Trebuchet MS" pitchFamily="34" charset="0"/>
              </a:rPr>
              <a:pPr algn="r" eaLnBrk="1" hangingPunct="1"/>
              <a:t>10</a:t>
            </a:fld>
            <a:endParaRPr lang="en-US" sz="1200">
              <a:solidFill>
                <a:srgbClr val="00267F"/>
              </a:solidFill>
              <a:latin typeface="Trebuchet MS"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p:txBody>
          <a:bodyPr/>
          <a:lstStyle/>
          <a:p>
            <a:pPr eaLnBrk="1" hangingPunct="1"/>
            <a:r>
              <a:rPr lang="en-US" sz="3200" smtClean="0"/>
              <a:t>BEA National and Industry Accounts  </a:t>
            </a:r>
          </a:p>
        </p:txBody>
      </p:sp>
      <p:sp>
        <p:nvSpPr>
          <p:cNvPr id="26627" name="Content Placeholder 2"/>
          <p:cNvSpPr>
            <a:spLocks noGrp="1"/>
          </p:cNvSpPr>
          <p:nvPr>
            <p:ph idx="4294967295"/>
          </p:nvPr>
        </p:nvSpPr>
        <p:spPr>
          <a:xfrm>
            <a:off x="765175" y="1219200"/>
            <a:ext cx="7769225" cy="4800600"/>
          </a:xfrm>
        </p:spPr>
        <p:txBody>
          <a:bodyPr/>
          <a:lstStyle/>
          <a:p>
            <a:pPr eaLnBrk="1" hangingPunct="1"/>
            <a:r>
              <a:rPr lang="en-US" sz="2400" dirty="0" smtClean="0"/>
              <a:t>The newly available and accelerated QSS and SAS data will help in improving the accuracy of BEA’s quarterly GDP estimates, especially around turning points.</a:t>
            </a:r>
          </a:p>
          <a:p>
            <a:pPr eaLnBrk="1" hangingPunct="1"/>
            <a:endParaRPr lang="en-US" sz="1400" dirty="0" smtClean="0"/>
          </a:p>
          <a:p>
            <a:pPr eaLnBrk="1" hangingPunct="1"/>
            <a:r>
              <a:rPr lang="en-US" sz="2400" dirty="0" smtClean="0"/>
              <a:t>BEA is exploring the contribution of income in the financial services industries to the statistical discrepancy during recent business cycles.</a:t>
            </a:r>
          </a:p>
          <a:p>
            <a:pPr eaLnBrk="1" hangingPunct="1"/>
            <a:endParaRPr lang="en-US" sz="1400" dirty="0" smtClean="0"/>
          </a:p>
          <a:p>
            <a:pPr eaLnBrk="1" hangingPunct="1"/>
            <a:r>
              <a:rPr lang="en-US" sz="2400" dirty="0" smtClean="0"/>
              <a:t>Post-financial crisis, BEA has developed tracking systems or tracking the Recovery Act and other tax and spending changes and their impact on GDP and GDI.      </a:t>
            </a:r>
          </a:p>
          <a:p>
            <a:pPr eaLnBrk="1" hangingPunct="1"/>
            <a:endParaRPr lang="en-US" sz="2400" dirty="0" smtClean="0"/>
          </a:p>
        </p:txBody>
      </p:sp>
      <p:sp>
        <p:nvSpPr>
          <p:cNvPr id="26628" name="Slide Number Placeholder 3"/>
          <p:cNvSpPr txBox="1">
            <a:spLocks noGrp="1"/>
          </p:cNvSpPr>
          <p:nvPr/>
        </p:nvSpPr>
        <p:spPr bwMode="auto">
          <a:xfrm>
            <a:off x="8534400" y="6477000"/>
            <a:ext cx="381000" cy="320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algn="r" eaLnBrk="1" hangingPunct="1"/>
            <a:fld id="{1EDDA2EA-3BE5-4A08-85AA-4D9DD77B3916}" type="slidenum">
              <a:rPr lang="en-US" sz="1200">
                <a:solidFill>
                  <a:srgbClr val="00267F"/>
                </a:solidFill>
                <a:latin typeface="Trebuchet MS" pitchFamily="34" charset="0"/>
              </a:rPr>
              <a:pPr algn="r" eaLnBrk="1" hangingPunct="1"/>
              <a:t>11</a:t>
            </a:fld>
            <a:endParaRPr lang="en-US" sz="1200">
              <a:solidFill>
                <a:srgbClr val="00267F"/>
              </a:solidFill>
              <a:latin typeface="Trebuchet MS"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82550"/>
            <a:ext cx="9144000" cy="838200"/>
          </a:xfrm>
        </p:spPr>
        <p:txBody>
          <a:bodyPr/>
          <a:lstStyle/>
          <a:p>
            <a:pPr eaLnBrk="1" hangingPunct="1"/>
            <a:r>
              <a:rPr lang="en-US" sz="2800" smtClean="0"/>
              <a:t>BEA International Accounts: Balance of Payments and International Investment Position</a:t>
            </a:r>
          </a:p>
        </p:txBody>
      </p:sp>
      <p:sp>
        <p:nvSpPr>
          <p:cNvPr id="27651" name="Content Placeholder 2"/>
          <p:cNvSpPr>
            <a:spLocks noGrp="1"/>
          </p:cNvSpPr>
          <p:nvPr>
            <p:ph idx="1"/>
          </p:nvPr>
        </p:nvSpPr>
        <p:spPr>
          <a:xfrm>
            <a:off x="365125" y="1325563"/>
            <a:ext cx="8686800" cy="5486400"/>
          </a:xfrm>
        </p:spPr>
        <p:txBody>
          <a:bodyPr/>
          <a:lstStyle/>
          <a:p>
            <a:pPr eaLnBrk="1" hangingPunct="1"/>
            <a:r>
              <a:rPr lang="en-US" sz="2800" smtClean="0"/>
              <a:t>Current Account of the Balance of Payments</a:t>
            </a:r>
          </a:p>
          <a:p>
            <a:pPr lvl="1" eaLnBrk="1" hangingPunct="1"/>
            <a:r>
              <a:rPr lang="en-US" sz="2400" smtClean="0"/>
              <a:t>Exports and imports of financial and insurance services</a:t>
            </a:r>
          </a:p>
          <a:p>
            <a:pPr lvl="1" eaLnBrk="1" hangingPunct="1"/>
            <a:r>
              <a:rPr lang="en-US" sz="2400" smtClean="0"/>
              <a:t>Portfolio and direct investment income </a:t>
            </a:r>
          </a:p>
          <a:p>
            <a:pPr eaLnBrk="1" hangingPunct="1"/>
            <a:r>
              <a:rPr lang="en-US" sz="2800" smtClean="0"/>
              <a:t>Financial Account of the Balance of Payments</a:t>
            </a:r>
          </a:p>
          <a:p>
            <a:pPr lvl="1" eaLnBrk="1" hangingPunct="1"/>
            <a:r>
              <a:rPr lang="en-US" sz="2400" smtClean="0"/>
              <a:t>Transactions in U.S.-owned assets abroad and in foreign-owned assets in the United States</a:t>
            </a:r>
          </a:p>
          <a:p>
            <a:pPr lvl="2" eaLnBrk="1" hangingPunct="1"/>
            <a:r>
              <a:rPr lang="en-US" sz="2000" smtClean="0"/>
              <a:t>Net purchases/sales of securities</a:t>
            </a:r>
          </a:p>
          <a:p>
            <a:pPr lvl="2" eaLnBrk="1" hangingPunct="1"/>
            <a:r>
              <a:rPr lang="en-US" sz="2000" smtClean="0"/>
              <a:t>Change in outstanding amounts for deposits, loans, and other claims and liabilities</a:t>
            </a:r>
          </a:p>
          <a:p>
            <a:pPr lvl="2" eaLnBrk="1" hangingPunct="1"/>
            <a:r>
              <a:rPr lang="en-US" sz="2000" smtClean="0"/>
              <a:t>Transactions in direct investment, U.S. reserve assets, other U.S. government accounts</a:t>
            </a:r>
          </a:p>
          <a:p>
            <a:pPr lvl="1" eaLnBrk="1" hangingPunct="1"/>
            <a:r>
              <a:rPr lang="en-US" sz="2400" smtClean="0"/>
              <a:t>Financial derivatives  - net settlements</a:t>
            </a:r>
          </a:p>
          <a:p>
            <a:pPr lvl="2" eaLnBrk="1" hangingPunct="1"/>
            <a:endParaRPr lang="en-US" sz="2200" smtClean="0"/>
          </a:p>
          <a:p>
            <a:pPr eaLnBrk="1" hangingPunct="1"/>
            <a:endParaRPr lang="en-US" smtClean="0"/>
          </a:p>
        </p:txBody>
      </p:sp>
      <p:sp>
        <p:nvSpPr>
          <p:cNvPr id="27652" name="Slide Number Placeholder 3"/>
          <p:cNvSpPr>
            <a:spLocks noGrp="1"/>
          </p:cNvSpPr>
          <p:nvPr>
            <p:ph type="sldNum" sz="quarter" idx="10"/>
          </p:nvPr>
        </p:nvSpPr>
        <p:spPr>
          <a:noFill/>
        </p:spPr>
        <p:txBody>
          <a:bodyP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eaLnBrk="1" hangingPunct="1"/>
            <a:fld id="{D378B806-0329-4160-B1FC-74A12876EC66}" type="slidenum">
              <a:rPr lang="en-US" smtClean="0">
                <a:solidFill>
                  <a:srgbClr val="00267F"/>
                </a:solidFill>
                <a:latin typeface="Trebuchet MS" pitchFamily="34" charset="0"/>
              </a:rPr>
              <a:pPr eaLnBrk="1" hangingPunct="1"/>
              <a:t>12</a:t>
            </a:fld>
            <a:endParaRPr lang="en-US" smtClean="0">
              <a:solidFill>
                <a:srgbClr val="00267F"/>
              </a:solidFill>
              <a:latin typeface="Trebuchet MS"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z="3200" smtClean="0"/>
              <a:t>BEA International Accounts  </a:t>
            </a:r>
          </a:p>
        </p:txBody>
      </p:sp>
      <p:sp>
        <p:nvSpPr>
          <p:cNvPr id="28675" name="Content Placeholder 2"/>
          <p:cNvSpPr>
            <a:spLocks noGrp="1"/>
          </p:cNvSpPr>
          <p:nvPr>
            <p:ph idx="1"/>
          </p:nvPr>
        </p:nvSpPr>
        <p:spPr>
          <a:xfrm>
            <a:off x="228600" y="1066800"/>
            <a:ext cx="8458200" cy="5181600"/>
          </a:xfrm>
        </p:spPr>
        <p:txBody>
          <a:bodyPr/>
          <a:lstStyle/>
          <a:p>
            <a:pPr eaLnBrk="1" hangingPunct="1"/>
            <a:r>
              <a:rPr lang="en-US" sz="2400" smtClean="0"/>
              <a:t>International Investment Position </a:t>
            </a:r>
          </a:p>
          <a:p>
            <a:pPr lvl="1" eaLnBrk="1" hangingPunct="1"/>
            <a:r>
              <a:rPr lang="en-US" sz="2000" smtClean="0"/>
              <a:t>U.S.-owned assets abroad and foreign-owned assets in the United States (U.S. liabilities)</a:t>
            </a:r>
          </a:p>
          <a:p>
            <a:pPr lvl="2" eaLnBrk="1" hangingPunct="1"/>
            <a:r>
              <a:rPr lang="en-US" sz="2000" smtClean="0"/>
              <a:t>Positions at yearend</a:t>
            </a:r>
          </a:p>
          <a:p>
            <a:pPr lvl="2" eaLnBrk="1" hangingPunct="1"/>
            <a:r>
              <a:rPr lang="en-US" sz="2000" smtClean="0"/>
              <a:t>Adjusted for valuation changes and other changes</a:t>
            </a:r>
          </a:p>
          <a:p>
            <a:pPr lvl="2" eaLnBrk="1" hangingPunct="1"/>
            <a:r>
              <a:rPr lang="en-US" sz="2000" smtClean="0"/>
              <a:t>Gross positive/negative fair value of derivatives at yearend</a:t>
            </a:r>
          </a:p>
          <a:p>
            <a:pPr eaLnBrk="1" hangingPunct="1"/>
            <a:r>
              <a:rPr lang="en-US" sz="2400" smtClean="0"/>
              <a:t>BEA will be making significant changes in the financial accounts to better decompose by functional category, by type instrument, by maturity, and by sector.</a:t>
            </a:r>
          </a:p>
          <a:p>
            <a:pPr eaLnBrk="1" hangingPunct="1"/>
            <a:r>
              <a:rPr lang="en-US" sz="2400" smtClean="0"/>
              <a:t>BEA is developing new estimates for insurance technical reserves, provisions for calls under standardized guarantees, and implicit financial services.</a:t>
            </a:r>
          </a:p>
          <a:p>
            <a:pPr lvl="2" eaLnBrk="1" hangingPunct="1"/>
            <a:endParaRPr lang="en-US" sz="2200" smtClean="0"/>
          </a:p>
          <a:p>
            <a:pPr eaLnBrk="1" hangingPunct="1"/>
            <a:endParaRPr lang="en-US" smtClean="0"/>
          </a:p>
        </p:txBody>
      </p:sp>
      <p:sp>
        <p:nvSpPr>
          <p:cNvPr id="28676" name="Slide Number Placeholder 3"/>
          <p:cNvSpPr>
            <a:spLocks noGrp="1"/>
          </p:cNvSpPr>
          <p:nvPr>
            <p:ph type="sldNum" sz="quarter" idx="10"/>
          </p:nvPr>
        </p:nvSpPr>
        <p:spPr>
          <a:noFill/>
        </p:spPr>
        <p:txBody>
          <a:bodyP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eaLnBrk="1" hangingPunct="1"/>
            <a:fld id="{A7884FB2-EE09-43A5-B1F5-C7B4F7F7C7B1}" type="slidenum">
              <a:rPr lang="en-US" smtClean="0">
                <a:solidFill>
                  <a:srgbClr val="00267F"/>
                </a:solidFill>
                <a:latin typeface="Trebuchet MS" pitchFamily="34" charset="0"/>
              </a:rPr>
              <a:pPr eaLnBrk="1" hangingPunct="1"/>
              <a:t>13</a:t>
            </a:fld>
            <a:endParaRPr lang="en-US" smtClean="0">
              <a:solidFill>
                <a:srgbClr val="00267F"/>
              </a:solidFill>
              <a:latin typeface="Trebuchet MS"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z="3200" smtClean="0"/>
              <a:t>Implications of the Financial Crisis</a:t>
            </a:r>
          </a:p>
        </p:txBody>
      </p:sp>
      <p:sp>
        <p:nvSpPr>
          <p:cNvPr id="29699" name="Content Placeholder 2"/>
          <p:cNvSpPr>
            <a:spLocks noGrp="1"/>
          </p:cNvSpPr>
          <p:nvPr>
            <p:ph idx="1"/>
          </p:nvPr>
        </p:nvSpPr>
        <p:spPr>
          <a:xfrm>
            <a:off x="457200" y="1219200"/>
            <a:ext cx="8458200" cy="5029200"/>
          </a:xfrm>
        </p:spPr>
        <p:txBody>
          <a:bodyPr/>
          <a:lstStyle/>
          <a:p>
            <a:pPr eaLnBrk="1" hangingPunct="1"/>
            <a:r>
              <a:rPr lang="en-US" sz="2800" smtClean="0"/>
              <a:t>Cross Boarder Financial Linkages: BEA, Treasury &amp; FRB</a:t>
            </a:r>
          </a:p>
          <a:p>
            <a:pPr lvl="1" eaLnBrk="1" hangingPunct="1"/>
            <a:r>
              <a:rPr lang="en-US" sz="2400" smtClean="0"/>
              <a:t>BEA participated in the IMF’s first Coordinated Direct Investment Survey last year</a:t>
            </a:r>
          </a:p>
          <a:p>
            <a:pPr lvl="1" eaLnBrk="1" hangingPunct="1"/>
            <a:r>
              <a:rPr lang="en-US" sz="2400" smtClean="0"/>
              <a:t>BEA is planning to introduce quarterly IIP by fall of 2012</a:t>
            </a:r>
          </a:p>
          <a:p>
            <a:pPr lvl="1" eaLnBrk="1" hangingPunct="1"/>
            <a:r>
              <a:rPr lang="en-US" sz="2400" smtClean="0"/>
              <a:t>Treasury acceleration of TIC data on financial derivatives transactions and positions for BOP and IIP is expected</a:t>
            </a:r>
          </a:p>
          <a:p>
            <a:pPr lvl="1" eaLnBrk="1" hangingPunct="1"/>
            <a:r>
              <a:rPr lang="en-US" sz="2400" smtClean="0"/>
              <a:t>BEA and Treasury are linking data to close gaps and eliminate possible duplication for nonbanks that became banks during the financial crisis</a:t>
            </a:r>
          </a:p>
          <a:p>
            <a:pPr lvl="1" eaLnBrk="1" hangingPunct="1"/>
            <a:r>
              <a:rPr lang="en-US" sz="2400" smtClean="0"/>
              <a:t>BEA and Treasury are working to improve reporting by respondents.</a:t>
            </a:r>
          </a:p>
          <a:p>
            <a:pPr eaLnBrk="1" hangingPunct="1"/>
            <a:endParaRPr lang="en-US" smtClean="0"/>
          </a:p>
          <a:p>
            <a:pPr lvl="1" eaLnBrk="1" hangingPunct="1"/>
            <a:endParaRPr lang="en-US" sz="2000" smtClean="0"/>
          </a:p>
        </p:txBody>
      </p:sp>
      <p:sp>
        <p:nvSpPr>
          <p:cNvPr id="15364" name="Slide Number Placeholder 3"/>
          <p:cNvSpPr>
            <a:spLocks noGrp="1"/>
          </p:cNvSpPr>
          <p:nvPr>
            <p:ph type="sldNum" sz="quarter" idx="10"/>
          </p:nvPr>
        </p:nvSpPr>
        <p:spPr/>
        <p:txBody>
          <a:bodyPr/>
          <a:lstStyle>
            <a:lvl1pPr algn="ctr" eaLnBrk="0" hangingPunct="0">
              <a:defRPr>
                <a:solidFill>
                  <a:schemeClr val="tx1"/>
                </a:solidFill>
                <a:latin typeface="Constantia" pitchFamily="18" charset="0"/>
              </a:defRPr>
            </a:lvl1pPr>
            <a:lvl2pPr marL="742950" indent="-285750" algn="ctr" eaLnBrk="0" hangingPunct="0">
              <a:defRPr>
                <a:solidFill>
                  <a:schemeClr val="tx1"/>
                </a:solidFill>
                <a:latin typeface="Constantia" pitchFamily="18" charset="0"/>
              </a:defRPr>
            </a:lvl2pPr>
            <a:lvl3pPr marL="1143000" indent="-228600" algn="ctr" eaLnBrk="0" hangingPunct="0">
              <a:defRPr>
                <a:solidFill>
                  <a:schemeClr val="tx1"/>
                </a:solidFill>
                <a:latin typeface="Constantia" pitchFamily="18" charset="0"/>
              </a:defRPr>
            </a:lvl3pPr>
            <a:lvl4pPr marL="1600200" indent="-228600" algn="ctr" eaLnBrk="0" hangingPunct="0">
              <a:defRPr>
                <a:solidFill>
                  <a:schemeClr val="tx1"/>
                </a:solidFill>
                <a:latin typeface="Constantia" pitchFamily="18" charset="0"/>
              </a:defRPr>
            </a:lvl4pPr>
            <a:lvl5pPr marL="2057400" indent="-228600" algn="ctr" eaLnBrk="0" hangingPunct="0">
              <a:defRPr>
                <a:solidFill>
                  <a:schemeClr val="tx1"/>
                </a:solidFill>
                <a:latin typeface="Constantia" pitchFamily="18" charset="0"/>
              </a:defRPr>
            </a:lvl5pPr>
            <a:lvl6pPr marL="2514600" indent="-228600" algn="ctr" eaLnBrk="0" fontAlgn="base" hangingPunct="0">
              <a:spcBef>
                <a:spcPct val="0"/>
              </a:spcBef>
              <a:spcAft>
                <a:spcPct val="0"/>
              </a:spcAft>
              <a:defRPr>
                <a:solidFill>
                  <a:schemeClr val="tx1"/>
                </a:solidFill>
                <a:latin typeface="Constantia" pitchFamily="18" charset="0"/>
              </a:defRPr>
            </a:lvl6pPr>
            <a:lvl7pPr marL="2971800" indent="-228600" algn="ctr" eaLnBrk="0" fontAlgn="base" hangingPunct="0">
              <a:spcBef>
                <a:spcPct val="0"/>
              </a:spcBef>
              <a:spcAft>
                <a:spcPct val="0"/>
              </a:spcAft>
              <a:defRPr>
                <a:solidFill>
                  <a:schemeClr val="tx1"/>
                </a:solidFill>
                <a:latin typeface="Constantia" pitchFamily="18" charset="0"/>
              </a:defRPr>
            </a:lvl7pPr>
            <a:lvl8pPr marL="3429000" indent="-228600" algn="ctr" eaLnBrk="0" fontAlgn="base" hangingPunct="0">
              <a:spcBef>
                <a:spcPct val="0"/>
              </a:spcBef>
              <a:spcAft>
                <a:spcPct val="0"/>
              </a:spcAft>
              <a:defRPr>
                <a:solidFill>
                  <a:schemeClr val="tx1"/>
                </a:solidFill>
                <a:latin typeface="Constantia" pitchFamily="18" charset="0"/>
              </a:defRPr>
            </a:lvl8pPr>
            <a:lvl9pPr marL="3886200" indent="-228600" algn="ctr" eaLnBrk="0" fontAlgn="base" hangingPunct="0">
              <a:spcBef>
                <a:spcPct val="0"/>
              </a:spcBef>
              <a:spcAft>
                <a:spcPct val="0"/>
              </a:spcAft>
              <a:defRPr>
                <a:solidFill>
                  <a:schemeClr val="tx1"/>
                </a:solidFill>
                <a:latin typeface="Constantia" pitchFamily="18" charset="0"/>
              </a:defRPr>
            </a:lvl9pPr>
          </a:lstStyle>
          <a:p>
            <a:pPr algn="r" eaLnBrk="1" hangingPunct="1">
              <a:defRPr/>
            </a:pPr>
            <a:fld id="{64C55EB0-6BFF-4352-A6D7-E82C8267CEC7}" type="slidenum">
              <a:rPr lang="en-US" smtClean="0">
                <a:solidFill>
                  <a:srgbClr val="00267F"/>
                </a:solidFill>
                <a:latin typeface="Trebuchet MS" pitchFamily="34" charset="0"/>
              </a:rPr>
              <a:pPr algn="r" eaLnBrk="1" hangingPunct="1">
                <a:defRPr/>
              </a:pPr>
              <a:t>14</a:t>
            </a:fld>
            <a:endParaRPr lang="en-US" smtClean="0">
              <a:solidFill>
                <a:srgbClr val="00267F"/>
              </a:solidFill>
              <a:latin typeface="Trebuchet MS"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p:txBody>
          <a:bodyPr/>
          <a:lstStyle/>
          <a:p>
            <a:pPr eaLnBrk="1" hangingPunct="1"/>
            <a:r>
              <a:rPr lang="en-US" sz="3200" smtClean="0"/>
              <a:t>Implications of the Financial Crisis</a:t>
            </a:r>
          </a:p>
        </p:txBody>
      </p:sp>
      <p:sp>
        <p:nvSpPr>
          <p:cNvPr id="30723" name="Content Placeholder 2"/>
          <p:cNvSpPr>
            <a:spLocks noGrp="1"/>
          </p:cNvSpPr>
          <p:nvPr>
            <p:ph idx="4294967295"/>
          </p:nvPr>
        </p:nvSpPr>
        <p:spPr/>
        <p:txBody>
          <a:bodyPr/>
          <a:lstStyle/>
          <a:p>
            <a:pPr eaLnBrk="1" hangingPunct="1"/>
            <a:r>
              <a:rPr lang="en-US" sz="2800" dirty="0" smtClean="0"/>
              <a:t>Cross Boarder Financial Linkages: BEA, Treasury &amp; FRB (continued)</a:t>
            </a:r>
          </a:p>
          <a:p>
            <a:pPr lvl="1" eaLnBrk="1" hangingPunct="1"/>
            <a:r>
              <a:rPr lang="en-US" sz="2400" dirty="0" smtClean="0"/>
              <a:t>BEA is planning to incorporate improved source data from new Treasury International Capital Reporting (TIC) Form SLT</a:t>
            </a:r>
          </a:p>
          <a:p>
            <a:pPr lvl="2" eaLnBrk="1" hangingPunct="1"/>
            <a:r>
              <a:rPr lang="en-US" sz="2000" dirty="0" smtClean="0"/>
              <a:t>More timely data on cross-border holdings of long-term securities</a:t>
            </a:r>
          </a:p>
          <a:p>
            <a:pPr lvl="2" eaLnBrk="1" hangingPunct="1"/>
            <a:r>
              <a:rPr lang="en-US" sz="2000" dirty="0" smtClean="0"/>
              <a:t>Improved coverage of hedge fund and private equity investment</a:t>
            </a:r>
          </a:p>
          <a:p>
            <a:pPr lvl="2" eaLnBrk="1" hangingPunct="1"/>
            <a:r>
              <a:rPr lang="en-US" sz="2000" dirty="0" smtClean="0"/>
              <a:t>Improved detail on domestic sectors (assets - U.S. issuer; liabilities - U.S. holder)</a:t>
            </a:r>
          </a:p>
          <a:p>
            <a:pPr lvl="1" eaLnBrk="1" hangingPunct="1">
              <a:buFont typeface="Wingdings" pitchFamily="2" charset="2"/>
              <a:buNone/>
            </a:pPr>
            <a:endParaRPr lang="en-US" sz="2000" dirty="0" smtClean="0"/>
          </a:p>
          <a:p>
            <a:pPr eaLnBrk="1" hangingPunct="1"/>
            <a:endParaRPr lang="en-US" dirty="0" smtClean="0"/>
          </a:p>
          <a:p>
            <a:pPr lvl="1" eaLnBrk="1" hangingPunct="1"/>
            <a:endParaRPr lang="en-US" sz="2000" dirty="0" smtClean="0"/>
          </a:p>
        </p:txBody>
      </p:sp>
      <p:sp>
        <p:nvSpPr>
          <p:cNvPr id="30724" name="Slide Number Placeholder 3"/>
          <p:cNvSpPr txBox="1">
            <a:spLocks noGrp="1"/>
          </p:cNvSpPr>
          <p:nvPr/>
        </p:nvSpPr>
        <p:spPr bwMode="auto">
          <a:xfrm>
            <a:off x="8534400" y="6477000"/>
            <a:ext cx="381000" cy="320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algn="r" eaLnBrk="1" hangingPunct="1"/>
            <a:fld id="{310E0789-37E8-466B-B249-470DDEBAFCE7}" type="slidenum">
              <a:rPr lang="en-US" sz="1200">
                <a:solidFill>
                  <a:srgbClr val="00267F"/>
                </a:solidFill>
                <a:latin typeface="Trebuchet MS" pitchFamily="34" charset="0"/>
              </a:rPr>
              <a:pPr algn="r" eaLnBrk="1" hangingPunct="1"/>
              <a:t>15</a:t>
            </a:fld>
            <a:endParaRPr lang="en-US" sz="1200">
              <a:solidFill>
                <a:srgbClr val="00267F"/>
              </a:solidFill>
              <a:latin typeface="Trebuchet MS"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685800" y="1311320"/>
            <a:ext cx="7769225" cy="4800600"/>
          </a:xfrm>
        </p:spPr>
        <p:txBody>
          <a:bodyPr/>
          <a:lstStyle/>
          <a:p>
            <a:pPr eaLnBrk="1" hangingPunct="1"/>
            <a:r>
              <a:rPr lang="en-US" sz="2800" dirty="0" smtClean="0"/>
              <a:t>Better data from BEA, Treasury and Fed on the vulnerability of the domestic economy to shocks</a:t>
            </a:r>
            <a:r>
              <a:rPr lang="en-US" sz="2000" dirty="0" smtClean="0"/>
              <a:t>:</a:t>
            </a:r>
          </a:p>
          <a:p>
            <a:pPr lvl="1" eaLnBrk="1" hangingPunct="1"/>
            <a:r>
              <a:rPr lang="en-US" sz="2000" dirty="0" smtClean="0"/>
              <a:t>Integrated real and financial sector accounts – quarterly with more detail on the financial sector </a:t>
            </a:r>
          </a:p>
          <a:p>
            <a:pPr lvl="1" eaLnBrk="1" hangingPunct="1"/>
            <a:r>
              <a:rPr lang="en-US" sz="2000" dirty="0" smtClean="0"/>
              <a:t>Improved government finance statistics (with Treasury)</a:t>
            </a:r>
          </a:p>
          <a:p>
            <a:pPr lvl="1" eaLnBrk="1" hangingPunct="1"/>
            <a:r>
              <a:rPr lang="en-US" sz="2000" dirty="0" smtClean="0"/>
              <a:t>Add distributional information on income, consumption, and wealth to the national accounts. </a:t>
            </a:r>
          </a:p>
          <a:p>
            <a:pPr lvl="1" eaLnBrk="1" hangingPunct="1"/>
            <a:r>
              <a:rPr lang="en-US" sz="2000" dirty="0" smtClean="0"/>
              <a:t>Improve communication of official statistics</a:t>
            </a:r>
          </a:p>
          <a:p>
            <a:pPr lvl="2" eaLnBrk="1" hangingPunct="1"/>
            <a:r>
              <a:rPr lang="en-US" sz="1600" dirty="0" smtClean="0"/>
              <a:t>Integrated presentation of real estate, and other asset prices – and other financial information, relative to income, profits, and other information.</a:t>
            </a:r>
          </a:p>
          <a:p>
            <a:pPr lvl="2" eaLnBrk="1" hangingPunct="1"/>
            <a:r>
              <a:rPr lang="en-US" sz="1600" dirty="0" smtClean="0"/>
              <a:t> Mo</a:t>
            </a:r>
            <a:r>
              <a:rPr lang="en-US" sz="1800" dirty="0" smtClean="0"/>
              <a:t>nitor economic vulnerabilities</a:t>
            </a:r>
          </a:p>
          <a:p>
            <a:pPr lvl="1" eaLnBrk="1" hangingPunct="1">
              <a:buFont typeface="Wingdings" pitchFamily="2" charset="2"/>
              <a:buNone/>
            </a:pPr>
            <a:endParaRPr lang="en-US" sz="2000" dirty="0" smtClean="0"/>
          </a:p>
        </p:txBody>
      </p:sp>
      <p:sp>
        <p:nvSpPr>
          <p:cNvPr id="16387" name="Slide Number Placeholder 3"/>
          <p:cNvSpPr>
            <a:spLocks noGrp="1"/>
          </p:cNvSpPr>
          <p:nvPr>
            <p:ph type="sldNum" sz="quarter" idx="10"/>
          </p:nvPr>
        </p:nvSpPr>
        <p:spPr/>
        <p:txBody>
          <a:bodyPr/>
          <a:lstStyle>
            <a:lvl1pPr algn="ctr" eaLnBrk="0" hangingPunct="0">
              <a:defRPr>
                <a:solidFill>
                  <a:schemeClr val="tx1"/>
                </a:solidFill>
                <a:latin typeface="Constantia" pitchFamily="18" charset="0"/>
              </a:defRPr>
            </a:lvl1pPr>
            <a:lvl2pPr marL="742950" indent="-285750" algn="ctr" eaLnBrk="0" hangingPunct="0">
              <a:defRPr>
                <a:solidFill>
                  <a:schemeClr val="tx1"/>
                </a:solidFill>
                <a:latin typeface="Constantia" pitchFamily="18" charset="0"/>
              </a:defRPr>
            </a:lvl2pPr>
            <a:lvl3pPr marL="1143000" indent="-228600" algn="ctr" eaLnBrk="0" hangingPunct="0">
              <a:defRPr>
                <a:solidFill>
                  <a:schemeClr val="tx1"/>
                </a:solidFill>
                <a:latin typeface="Constantia" pitchFamily="18" charset="0"/>
              </a:defRPr>
            </a:lvl3pPr>
            <a:lvl4pPr marL="1600200" indent="-228600" algn="ctr" eaLnBrk="0" hangingPunct="0">
              <a:defRPr>
                <a:solidFill>
                  <a:schemeClr val="tx1"/>
                </a:solidFill>
                <a:latin typeface="Constantia" pitchFamily="18" charset="0"/>
              </a:defRPr>
            </a:lvl4pPr>
            <a:lvl5pPr marL="2057400" indent="-228600" algn="ctr" eaLnBrk="0" hangingPunct="0">
              <a:defRPr>
                <a:solidFill>
                  <a:schemeClr val="tx1"/>
                </a:solidFill>
                <a:latin typeface="Constantia" pitchFamily="18" charset="0"/>
              </a:defRPr>
            </a:lvl5pPr>
            <a:lvl6pPr marL="2514600" indent="-228600" algn="ctr" eaLnBrk="0" fontAlgn="base" hangingPunct="0">
              <a:spcBef>
                <a:spcPct val="0"/>
              </a:spcBef>
              <a:spcAft>
                <a:spcPct val="0"/>
              </a:spcAft>
              <a:defRPr>
                <a:solidFill>
                  <a:schemeClr val="tx1"/>
                </a:solidFill>
                <a:latin typeface="Constantia" pitchFamily="18" charset="0"/>
              </a:defRPr>
            </a:lvl6pPr>
            <a:lvl7pPr marL="2971800" indent="-228600" algn="ctr" eaLnBrk="0" fontAlgn="base" hangingPunct="0">
              <a:spcBef>
                <a:spcPct val="0"/>
              </a:spcBef>
              <a:spcAft>
                <a:spcPct val="0"/>
              </a:spcAft>
              <a:defRPr>
                <a:solidFill>
                  <a:schemeClr val="tx1"/>
                </a:solidFill>
                <a:latin typeface="Constantia" pitchFamily="18" charset="0"/>
              </a:defRPr>
            </a:lvl7pPr>
            <a:lvl8pPr marL="3429000" indent="-228600" algn="ctr" eaLnBrk="0" fontAlgn="base" hangingPunct="0">
              <a:spcBef>
                <a:spcPct val="0"/>
              </a:spcBef>
              <a:spcAft>
                <a:spcPct val="0"/>
              </a:spcAft>
              <a:defRPr>
                <a:solidFill>
                  <a:schemeClr val="tx1"/>
                </a:solidFill>
                <a:latin typeface="Constantia" pitchFamily="18" charset="0"/>
              </a:defRPr>
            </a:lvl8pPr>
            <a:lvl9pPr marL="3886200" indent="-228600" algn="ctr" eaLnBrk="0" fontAlgn="base" hangingPunct="0">
              <a:spcBef>
                <a:spcPct val="0"/>
              </a:spcBef>
              <a:spcAft>
                <a:spcPct val="0"/>
              </a:spcAft>
              <a:defRPr>
                <a:solidFill>
                  <a:schemeClr val="tx1"/>
                </a:solidFill>
                <a:latin typeface="Constantia" pitchFamily="18" charset="0"/>
              </a:defRPr>
            </a:lvl9pPr>
          </a:lstStyle>
          <a:p>
            <a:pPr algn="r" eaLnBrk="1" hangingPunct="1">
              <a:defRPr/>
            </a:pPr>
            <a:fld id="{C7ACDDC1-7AD0-4119-9495-884892B50511}" type="slidenum">
              <a:rPr lang="en-US" smtClean="0">
                <a:solidFill>
                  <a:srgbClr val="00267F"/>
                </a:solidFill>
                <a:latin typeface="Trebuchet MS" pitchFamily="34" charset="0"/>
              </a:rPr>
              <a:pPr algn="r" eaLnBrk="1" hangingPunct="1">
                <a:defRPr/>
              </a:pPr>
              <a:t>16</a:t>
            </a:fld>
            <a:endParaRPr lang="en-US" smtClean="0">
              <a:solidFill>
                <a:srgbClr val="00267F"/>
              </a:solidFill>
              <a:latin typeface="Trebuchet MS" pitchFamily="34" charset="0"/>
            </a:endParaRPr>
          </a:p>
        </p:txBody>
      </p:sp>
      <p:sp>
        <p:nvSpPr>
          <p:cNvPr id="31748" name="Rectangle 2"/>
          <p:cNvSpPr>
            <a:spLocks noGrp="1" noChangeArrowheads="1"/>
          </p:cNvSpPr>
          <p:nvPr>
            <p:ph type="title"/>
          </p:nvPr>
        </p:nvSpPr>
        <p:spPr/>
        <p:txBody>
          <a:bodyPr/>
          <a:lstStyle/>
          <a:p>
            <a:pPr marL="723900" indent="-723900" eaLnBrk="1" hangingPunct="1"/>
            <a:r>
              <a:rPr lang="en-US" sz="3200" smtClean="0"/>
              <a:t>Other Implications of the Financial Crisis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txBox="1">
            <a:spLocks noGrp="1"/>
          </p:cNvSpPr>
          <p:nvPr/>
        </p:nvSpPr>
        <p:spPr bwMode="auto">
          <a:xfrm>
            <a:off x="8534400" y="6477000"/>
            <a:ext cx="381000" cy="320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algn="r" eaLnBrk="1" hangingPunct="1"/>
            <a:fld id="{7127BC5E-1215-4A73-8864-5253AD83E2E5}" type="slidenum">
              <a:rPr lang="en-US" sz="1200">
                <a:solidFill>
                  <a:srgbClr val="00267F"/>
                </a:solidFill>
                <a:latin typeface="Trebuchet MS" pitchFamily="34" charset="0"/>
              </a:rPr>
              <a:pPr algn="r" eaLnBrk="1" hangingPunct="1"/>
              <a:t>17</a:t>
            </a:fld>
            <a:endParaRPr lang="en-US" sz="1200">
              <a:solidFill>
                <a:srgbClr val="00267F"/>
              </a:solidFill>
              <a:latin typeface="Trebuchet MS" pitchFamily="34" charset="0"/>
            </a:endParaRPr>
          </a:p>
        </p:txBody>
      </p:sp>
      <p:sp>
        <p:nvSpPr>
          <p:cNvPr id="32771" name="Rectangle 2"/>
          <p:cNvSpPr>
            <a:spLocks noGrp="1" noChangeArrowheads="1"/>
          </p:cNvSpPr>
          <p:nvPr>
            <p:ph type="title" idx="4294967295"/>
          </p:nvPr>
        </p:nvSpPr>
        <p:spPr/>
        <p:txBody>
          <a:bodyPr/>
          <a:lstStyle/>
          <a:p>
            <a:pPr eaLnBrk="1" hangingPunct="1"/>
            <a:r>
              <a:rPr lang="en-US" sz="3400" dirty="0" smtClean="0"/>
              <a:t>Feeling Rich on Unrealized Gains</a:t>
            </a:r>
          </a:p>
        </p:txBody>
      </p:sp>
      <p:sp>
        <p:nvSpPr>
          <p:cNvPr id="32772" name="Text Box 7"/>
          <p:cNvSpPr txBox="1">
            <a:spLocks noChangeArrowheads="1"/>
          </p:cNvSpPr>
          <p:nvPr/>
        </p:nvSpPr>
        <p:spPr bwMode="auto">
          <a:xfrm>
            <a:off x="1574800" y="6545263"/>
            <a:ext cx="4352925"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algn="ctr" eaLnBrk="1" hangingPunct="1"/>
            <a:r>
              <a:rPr lang="en-US" sz="1200">
                <a:latin typeface="Calibri" pitchFamily="34" charset="0"/>
              </a:rPr>
              <a:t>Source: BEA NIPA data &amp; Federal Reserve Board Flow of Funds data</a:t>
            </a:r>
          </a:p>
        </p:txBody>
      </p:sp>
      <p:pic>
        <p:nvPicPr>
          <p:cNvPr id="32773" name="Picture 6"/>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203200" y="992188"/>
            <a:ext cx="8915400" cy="5316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81000" y="1143560"/>
            <a:ext cx="8458200" cy="538900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9458"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Constantia" pitchFamily="18" charset="0"/>
              </a:defRPr>
            </a:lvl1pPr>
            <a:lvl2pPr marL="742950" indent="-285750" algn="ctr" eaLnBrk="0" hangingPunct="0">
              <a:defRPr>
                <a:solidFill>
                  <a:schemeClr val="tx1"/>
                </a:solidFill>
                <a:latin typeface="Constantia" pitchFamily="18" charset="0"/>
              </a:defRPr>
            </a:lvl2pPr>
            <a:lvl3pPr marL="1143000" indent="-228600" algn="ctr" eaLnBrk="0" hangingPunct="0">
              <a:defRPr>
                <a:solidFill>
                  <a:schemeClr val="tx1"/>
                </a:solidFill>
                <a:latin typeface="Constantia" pitchFamily="18" charset="0"/>
              </a:defRPr>
            </a:lvl3pPr>
            <a:lvl4pPr marL="1600200" indent="-228600" algn="ctr" eaLnBrk="0" hangingPunct="0">
              <a:defRPr>
                <a:solidFill>
                  <a:schemeClr val="tx1"/>
                </a:solidFill>
                <a:latin typeface="Constantia" pitchFamily="18" charset="0"/>
              </a:defRPr>
            </a:lvl4pPr>
            <a:lvl5pPr marL="2057400" indent="-228600" algn="ctr" eaLnBrk="0" hangingPunct="0">
              <a:defRPr>
                <a:solidFill>
                  <a:schemeClr val="tx1"/>
                </a:solidFill>
                <a:latin typeface="Constantia" pitchFamily="18" charset="0"/>
              </a:defRPr>
            </a:lvl5pPr>
            <a:lvl6pPr marL="2514600" indent="-228600" algn="ctr" eaLnBrk="0" fontAlgn="base" hangingPunct="0">
              <a:spcBef>
                <a:spcPct val="0"/>
              </a:spcBef>
              <a:spcAft>
                <a:spcPct val="0"/>
              </a:spcAft>
              <a:defRPr>
                <a:solidFill>
                  <a:schemeClr val="tx1"/>
                </a:solidFill>
                <a:latin typeface="Constantia" pitchFamily="18" charset="0"/>
              </a:defRPr>
            </a:lvl6pPr>
            <a:lvl7pPr marL="2971800" indent="-228600" algn="ctr" eaLnBrk="0" fontAlgn="base" hangingPunct="0">
              <a:spcBef>
                <a:spcPct val="0"/>
              </a:spcBef>
              <a:spcAft>
                <a:spcPct val="0"/>
              </a:spcAft>
              <a:defRPr>
                <a:solidFill>
                  <a:schemeClr val="tx1"/>
                </a:solidFill>
                <a:latin typeface="Constantia" pitchFamily="18" charset="0"/>
              </a:defRPr>
            </a:lvl7pPr>
            <a:lvl8pPr marL="3429000" indent="-228600" algn="ctr" eaLnBrk="0" fontAlgn="base" hangingPunct="0">
              <a:spcBef>
                <a:spcPct val="0"/>
              </a:spcBef>
              <a:spcAft>
                <a:spcPct val="0"/>
              </a:spcAft>
              <a:defRPr>
                <a:solidFill>
                  <a:schemeClr val="tx1"/>
                </a:solidFill>
                <a:latin typeface="Constantia" pitchFamily="18" charset="0"/>
              </a:defRPr>
            </a:lvl8pPr>
            <a:lvl9pPr marL="3886200" indent="-228600" algn="ctr" eaLnBrk="0" fontAlgn="base" hangingPunct="0">
              <a:spcBef>
                <a:spcPct val="0"/>
              </a:spcBef>
              <a:spcAft>
                <a:spcPct val="0"/>
              </a:spcAft>
              <a:defRPr>
                <a:solidFill>
                  <a:schemeClr val="tx1"/>
                </a:solidFill>
                <a:latin typeface="Constantia" pitchFamily="18" charset="0"/>
              </a:defRPr>
            </a:lvl9pPr>
          </a:lstStyle>
          <a:p>
            <a:pPr algn="r" eaLnBrk="1" hangingPunct="1">
              <a:defRPr/>
            </a:pPr>
            <a:fld id="{8D73BBBC-56E2-47EE-B999-3D4F9D30F680}" type="slidenum">
              <a:rPr lang="en-US" smtClean="0">
                <a:solidFill>
                  <a:srgbClr val="00267F"/>
                </a:solidFill>
                <a:latin typeface="Trebuchet MS" pitchFamily="34" charset="0"/>
              </a:rPr>
              <a:pPr algn="r" eaLnBrk="1" hangingPunct="1">
                <a:defRPr/>
              </a:pPr>
              <a:t>18</a:t>
            </a:fld>
            <a:endParaRPr lang="en-US" smtClean="0">
              <a:solidFill>
                <a:srgbClr val="00267F"/>
              </a:solidFill>
              <a:latin typeface="Trebuchet MS" pitchFamily="34" charset="0"/>
            </a:endParaRPr>
          </a:p>
        </p:txBody>
      </p:sp>
      <p:sp>
        <p:nvSpPr>
          <p:cNvPr id="33795" name="Rectangle 2"/>
          <p:cNvSpPr>
            <a:spLocks noGrp="1" noChangeArrowheads="1"/>
          </p:cNvSpPr>
          <p:nvPr>
            <p:ph type="title"/>
          </p:nvPr>
        </p:nvSpPr>
        <p:spPr>
          <a:xfrm>
            <a:off x="574675" y="68263"/>
            <a:ext cx="8264525" cy="838200"/>
          </a:xfrm>
        </p:spPr>
        <p:txBody>
          <a:bodyPr/>
          <a:lstStyle/>
          <a:p>
            <a:pPr eaLnBrk="1" hangingPunct="1"/>
            <a:r>
              <a:rPr lang="en-US" sz="3200" smtClean="0"/>
              <a:t>“How Did the Bubble Stay Under the Radar?”</a:t>
            </a:r>
          </a:p>
        </p:txBody>
      </p:sp>
      <p:sp>
        <p:nvSpPr>
          <p:cNvPr id="33796" name="Text Box 4"/>
          <p:cNvSpPr txBox="1">
            <a:spLocks noChangeArrowheads="1"/>
          </p:cNvSpPr>
          <p:nvPr/>
        </p:nvSpPr>
        <p:spPr bwMode="auto">
          <a:xfrm>
            <a:off x="1524000" y="6532563"/>
            <a:ext cx="6964363"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algn="ctr" eaLnBrk="1" hangingPunct="1"/>
            <a:r>
              <a:rPr lang="en-US" sz="1200">
                <a:latin typeface="Calibri" pitchFamily="34" charset="0"/>
              </a:rPr>
              <a:t>Source: BEA NIPA data, Federal Reserve Board Flow of Funds data, Case-Shiller index -10 city composite index</a:t>
            </a:r>
          </a:p>
        </p:txBody>
      </p:sp>
      <p:sp>
        <p:nvSpPr>
          <p:cNvPr id="33798" name="TextBox 1"/>
          <p:cNvSpPr txBox="1">
            <a:spLocks noChangeArrowheads="1"/>
          </p:cNvSpPr>
          <p:nvPr/>
        </p:nvSpPr>
        <p:spPr bwMode="auto">
          <a:xfrm>
            <a:off x="2695575" y="941388"/>
            <a:ext cx="38100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eaLnBrk="1" hangingPunct="1"/>
            <a:r>
              <a:rPr lang="en-US" sz="2400"/>
              <a:t>Response to Robert Shiller?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Constantia" pitchFamily="18" charset="0"/>
              </a:defRPr>
            </a:lvl1pPr>
            <a:lvl2pPr marL="742950" indent="-285750" algn="ctr" eaLnBrk="0" hangingPunct="0">
              <a:defRPr>
                <a:solidFill>
                  <a:schemeClr val="tx1"/>
                </a:solidFill>
                <a:latin typeface="Constantia" pitchFamily="18" charset="0"/>
              </a:defRPr>
            </a:lvl2pPr>
            <a:lvl3pPr marL="1143000" indent="-228600" algn="ctr" eaLnBrk="0" hangingPunct="0">
              <a:defRPr>
                <a:solidFill>
                  <a:schemeClr val="tx1"/>
                </a:solidFill>
                <a:latin typeface="Constantia" pitchFamily="18" charset="0"/>
              </a:defRPr>
            </a:lvl3pPr>
            <a:lvl4pPr marL="1600200" indent="-228600" algn="ctr" eaLnBrk="0" hangingPunct="0">
              <a:defRPr>
                <a:solidFill>
                  <a:schemeClr val="tx1"/>
                </a:solidFill>
                <a:latin typeface="Constantia" pitchFamily="18" charset="0"/>
              </a:defRPr>
            </a:lvl4pPr>
            <a:lvl5pPr marL="2057400" indent="-228600" algn="ctr" eaLnBrk="0" hangingPunct="0">
              <a:defRPr>
                <a:solidFill>
                  <a:schemeClr val="tx1"/>
                </a:solidFill>
                <a:latin typeface="Constantia" pitchFamily="18" charset="0"/>
              </a:defRPr>
            </a:lvl5pPr>
            <a:lvl6pPr marL="2514600" indent="-228600" algn="ctr" eaLnBrk="0" fontAlgn="base" hangingPunct="0">
              <a:spcBef>
                <a:spcPct val="0"/>
              </a:spcBef>
              <a:spcAft>
                <a:spcPct val="0"/>
              </a:spcAft>
              <a:defRPr>
                <a:solidFill>
                  <a:schemeClr val="tx1"/>
                </a:solidFill>
                <a:latin typeface="Constantia" pitchFamily="18" charset="0"/>
              </a:defRPr>
            </a:lvl6pPr>
            <a:lvl7pPr marL="2971800" indent="-228600" algn="ctr" eaLnBrk="0" fontAlgn="base" hangingPunct="0">
              <a:spcBef>
                <a:spcPct val="0"/>
              </a:spcBef>
              <a:spcAft>
                <a:spcPct val="0"/>
              </a:spcAft>
              <a:defRPr>
                <a:solidFill>
                  <a:schemeClr val="tx1"/>
                </a:solidFill>
                <a:latin typeface="Constantia" pitchFamily="18" charset="0"/>
              </a:defRPr>
            </a:lvl7pPr>
            <a:lvl8pPr marL="3429000" indent="-228600" algn="ctr" eaLnBrk="0" fontAlgn="base" hangingPunct="0">
              <a:spcBef>
                <a:spcPct val="0"/>
              </a:spcBef>
              <a:spcAft>
                <a:spcPct val="0"/>
              </a:spcAft>
              <a:defRPr>
                <a:solidFill>
                  <a:schemeClr val="tx1"/>
                </a:solidFill>
                <a:latin typeface="Constantia" pitchFamily="18" charset="0"/>
              </a:defRPr>
            </a:lvl8pPr>
            <a:lvl9pPr marL="3886200" indent="-228600" algn="ctr" eaLnBrk="0" fontAlgn="base" hangingPunct="0">
              <a:spcBef>
                <a:spcPct val="0"/>
              </a:spcBef>
              <a:spcAft>
                <a:spcPct val="0"/>
              </a:spcAft>
              <a:defRPr>
                <a:solidFill>
                  <a:schemeClr val="tx1"/>
                </a:solidFill>
                <a:latin typeface="Constantia" pitchFamily="18" charset="0"/>
              </a:defRPr>
            </a:lvl9pPr>
          </a:lstStyle>
          <a:p>
            <a:pPr algn="r" eaLnBrk="1" hangingPunct="1">
              <a:defRPr/>
            </a:pPr>
            <a:fld id="{9C3D4432-C25E-4A91-8265-A13DC67C3567}" type="slidenum">
              <a:rPr lang="en-US" smtClean="0">
                <a:solidFill>
                  <a:srgbClr val="00267F"/>
                </a:solidFill>
                <a:latin typeface="Trebuchet MS" pitchFamily="34" charset="0"/>
              </a:rPr>
              <a:pPr algn="r" eaLnBrk="1" hangingPunct="1">
                <a:defRPr/>
              </a:pPr>
              <a:t>19</a:t>
            </a:fld>
            <a:endParaRPr lang="en-US" smtClean="0">
              <a:solidFill>
                <a:srgbClr val="00267F"/>
              </a:solidFill>
              <a:latin typeface="Trebuchet MS" pitchFamily="34" charset="0"/>
            </a:endParaRPr>
          </a:p>
        </p:txBody>
      </p:sp>
      <p:sp>
        <p:nvSpPr>
          <p:cNvPr id="34819" name="Rectangle 2"/>
          <p:cNvSpPr>
            <a:spLocks noGrp="1" noChangeArrowheads="1"/>
          </p:cNvSpPr>
          <p:nvPr>
            <p:ph type="title"/>
          </p:nvPr>
        </p:nvSpPr>
        <p:spPr>
          <a:xfrm>
            <a:off x="595313" y="84138"/>
            <a:ext cx="7924800" cy="838200"/>
          </a:xfrm>
        </p:spPr>
        <p:txBody>
          <a:bodyPr/>
          <a:lstStyle/>
          <a:p>
            <a:pPr marL="723900" indent="-723900" eaLnBrk="1" hangingPunct="1"/>
            <a:r>
              <a:rPr lang="en-US" sz="3000" smtClean="0"/>
              <a:t>Why Didn’t We See the Equity Bubble in the Official Statistics?</a:t>
            </a:r>
          </a:p>
        </p:txBody>
      </p:sp>
      <p:sp>
        <p:nvSpPr>
          <p:cNvPr id="34821" name="Text Box 6"/>
          <p:cNvSpPr txBox="1">
            <a:spLocks noChangeArrowheads="1"/>
          </p:cNvSpPr>
          <p:nvPr/>
        </p:nvSpPr>
        <p:spPr bwMode="auto">
          <a:xfrm>
            <a:off x="1689100" y="6532563"/>
            <a:ext cx="3216275"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algn="ctr" eaLnBrk="1" hangingPunct="1"/>
            <a:r>
              <a:rPr lang="en-US" sz="1200">
                <a:latin typeface="Calibri" pitchFamily="34" charset="0"/>
              </a:rPr>
              <a:t>Source: BEA NIPA data, Standard and Poor’s data</a:t>
            </a:r>
          </a:p>
        </p:txBody>
      </p:sp>
      <p:sp>
        <p:nvSpPr>
          <p:cNvPr id="34822" name="TextBox 1"/>
          <p:cNvSpPr txBox="1">
            <a:spLocks noChangeArrowheads="1"/>
          </p:cNvSpPr>
          <p:nvPr/>
        </p:nvSpPr>
        <p:spPr bwMode="auto">
          <a:xfrm>
            <a:off x="2309813" y="758825"/>
            <a:ext cx="4495800"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algn="ctr" eaLnBrk="1" hangingPunct="1"/>
            <a:r>
              <a:rPr lang="en-US" sz="2000" dirty="0"/>
              <a:t/>
            </a:r>
            <a:br>
              <a:rPr lang="en-US" sz="2000" dirty="0"/>
            </a:br>
            <a:r>
              <a:rPr lang="en-US" sz="2000" dirty="0"/>
              <a:t>Equity prices, NIPA profits &amp; GDP</a:t>
            </a:r>
          </a:p>
        </p:txBody>
      </p:sp>
      <p:pic>
        <p:nvPicPr>
          <p:cNvPr id="1027" name="Picture 3"/>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53714" y="920930"/>
            <a:ext cx="8407997" cy="57239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z="2800" smtClean="0"/>
              <a:t>FESAC Agencies Response to the Financial Crisis</a:t>
            </a:r>
          </a:p>
        </p:txBody>
      </p:sp>
      <p:sp>
        <p:nvSpPr>
          <p:cNvPr id="17411" name="Content Placeholder 2"/>
          <p:cNvSpPr>
            <a:spLocks noGrp="1"/>
          </p:cNvSpPr>
          <p:nvPr>
            <p:ph idx="1"/>
          </p:nvPr>
        </p:nvSpPr>
        <p:spPr>
          <a:xfrm>
            <a:off x="228600" y="1066800"/>
            <a:ext cx="8458200" cy="5181600"/>
          </a:xfrm>
        </p:spPr>
        <p:txBody>
          <a:bodyPr/>
          <a:lstStyle/>
          <a:p>
            <a:pPr eaLnBrk="1" hangingPunct="1"/>
            <a:r>
              <a:rPr lang="en-US" sz="2800" smtClean="0"/>
              <a:t>BEA, BLS, and Census produce estimates of the financial sector’s receipts, expenses, output, income, prices, tangible wealth, and productivity.</a:t>
            </a:r>
          </a:p>
          <a:p>
            <a:pPr eaLnBrk="1" hangingPunct="1"/>
            <a:endParaRPr lang="en-US" sz="1600" smtClean="0"/>
          </a:p>
          <a:p>
            <a:pPr eaLnBrk="1" hangingPunct="1"/>
            <a:r>
              <a:rPr lang="en-US" sz="2800" smtClean="0"/>
              <a:t>BEA, the Federal Reserve, and Treasury produce estimates of the financial sectors financial flows and stocks. </a:t>
            </a:r>
          </a:p>
          <a:p>
            <a:pPr eaLnBrk="1" hangingPunct="1"/>
            <a:endParaRPr lang="en-US" sz="1600" smtClean="0"/>
          </a:p>
          <a:p>
            <a:pPr eaLnBrk="1" hangingPunct="1"/>
            <a:r>
              <a:rPr lang="en-US" sz="2800" smtClean="0"/>
              <a:t>Since the financial crisis, the FESAC and other agencies have been actively involved in improving timeliness, filling gaps in coverage, tracking the recovery, and better integrating their data.  </a:t>
            </a:r>
          </a:p>
          <a:p>
            <a:pPr eaLnBrk="1" hangingPunct="1"/>
            <a:endParaRPr lang="en-US" sz="2800" smtClean="0"/>
          </a:p>
        </p:txBody>
      </p:sp>
      <p:sp>
        <p:nvSpPr>
          <p:cNvPr id="10244" name="Slide Number Placeholder 3"/>
          <p:cNvSpPr>
            <a:spLocks noGrp="1"/>
          </p:cNvSpPr>
          <p:nvPr>
            <p:ph type="sldNum" sz="quarter" idx="10"/>
          </p:nvPr>
        </p:nvSpPr>
        <p:spPr/>
        <p:txBody>
          <a:bodyPr/>
          <a:lstStyle>
            <a:lvl1pPr algn="ctr" eaLnBrk="0" hangingPunct="0">
              <a:defRPr>
                <a:solidFill>
                  <a:schemeClr val="tx1"/>
                </a:solidFill>
                <a:latin typeface="Constantia" pitchFamily="18" charset="0"/>
              </a:defRPr>
            </a:lvl1pPr>
            <a:lvl2pPr marL="742950" indent="-285750" algn="ctr" eaLnBrk="0" hangingPunct="0">
              <a:defRPr>
                <a:solidFill>
                  <a:schemeClr val="tx1"/>
                </a:solidFill>
                <a:latin typeface="Constantia" pitchFamily="18" charset="0"/>
              </a:defRPr>
            </a:lvl2pPr>
            <a:lvl3pPr marL="1143000" indent="-228600" algn="ctr" eaLnBrk="0" hangingPunct="0">
              <a:defRPr>
                <a:solidFill>
                  <a:schemeClr val="tx1"/>
                </a:solidFill>
                <a:latin typeface="Constantia" pitchFamily="18" charset="0"/>
              </a:defRPr>
            </a:lvl3pPr>
            <a:lvl4pPr marL="1600200" indent="-228600" algn="ctr" eaLnBrk="0" hangingPunct="0">
              <a:defRPr>
                <a:solidFill>
                  <a:schemeClr val="tx1"/>
                </a:solidFill>
                <a:latin typeface="Constantia" pitchFamily="18" charset="0"/>
              </a:defRPr>
            </a:lvl4pPr>
            <a:lvl5pPr marL="2057400" indent="-228600" algn="ctr" eaLnBrk="0" hangingPunct="0">
              <a:defRPr>
                <a:solidFill>
                  <a:schemeClr val="tx1"/>
                </a:solidFill>
                <a:latin typeface="Constantia" pitchFamily="18" charset="0"/>
              </a:defRPr>
            </a:lvl5pPr>
            <a:lvl6pPr marL="2514600" indent="-228600" algn="ctr" eaLnBrk="0" fontAlgn="base" hangingPunct="0">
              <a:spcBef>
                <a:spcPct val="0"/>
              </a:spcBef>
              <a:spcAft>
                <a:spcPct val="0"/>
              </a:spcAft>
              <a:defRPr>
                <a:solidFill>
                  <a:schemeClr val="tx1"/>
                </a:solidFill>
                <a:latin typeface="Constantia" pitchFamily="18" charset="0"/>
              </a:defRPr>
            </a:lvl6pPr>
            <a:lvl7pPr marL="2971800" indent="-228600" algn="ctr" eaLnBrk="0" fontAlgn="base" hangingPunct="0">
              <a:spcBef>
                <a:spcPct val="0"/>
              </a:spcBef>
              <a:spcAft>
                <a:spcPct val="0"/>
              </a:spcAft>
              <a:defRPr>
                <a:solidFill>
                  <a:schemeClr val="tx1"/>
                </a:solidFill>
                <a:latin typeface="Constantia" pitchFamily="18" charset="0"/>
              </a:defRPr>
            </a:lvl7pPr>
            <a:lvl8pPr marL="3429000" indent="-228600" algn="ctr" eaLnBrk="0" fontAlgn="base" hangingPunct="0">
              <a:spcBef>
                <a:spcPct val="0"/>
              </a:spcBef>
              <a:spcAft>
                <a:spcPct val="0"/>
              </a:spcAft>
              <a:defRPr>
                <a:solidFill>
                  <a:schemeClr val="tx1"/>
                </a:solidFill>
                <a:latin typeface="Constantia" pitchFamily="18" charset="0"/>
              </a:defRPr>
            </a:lvl8pPr>
            <a:lvl9pPr marL="3886200" indent="-228600" algn="ctr" eaLnBrk="0" fontAlgn="base" hangingPunct="0">
              <a:spcBef>
                <a:spcPct val="0"/>
              </a:spcBef>
              <a:spcAft>
                <a:spcPct val="0"/>
              </a:spcAft>
              <a:defRPr>
                <a:solidFill>
                  <a:schemeClr val="tx1"/>
                </a:solidFill>
                <a:latin typeface="Constantia" pitchFamily="18" charset="0"/>
              </a:defRPr>
            </a:lvl9pPr>
          </a:lstStyle>
          <a:p>
            <a:pPr algn="r" eaLnBrk="1" hangingPunct="1">
              <a:defRPr/>
            </a:pPr>
            <a:fld id="{20B84BE7-A100-4420-B8A9-E903554A9D4E}" type="slidenum">
              <a:rPr lang="en-US" smtClean="0">
                <a:solidFill>
                  <a:srgbClr val="00267F"/>
                </a:solidFill>
                <a:latin typeface="Trebuchet MS" pitchFamily="34" charset="0"/>
              </a:rPr>
              <a:pPr algn="r" eaLnBrk="1" hangingPunct="1">
                <a:defRPr/>
              </a:pPr>
              <a:t>2</a:t>
            </a:fld>
            <a:endParaRPr lang="en-US" smtClean="0">
              <a:solidFill>
                <a:srgbClr val="00267F"/>
              </a:solidFill>
              <a:latin typeface="Trebuchet MS"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725488" y="23813"/>
            <a:ext cx="7391400" cy="838200"/>
          </a:xfrm>
        </p:spPr>
        <p:txBody>
          <a:bodyPr/>
          <a:lstStyle/>
          <a:p>
            <a:pPr marL="723900" indent="-723900" eaLnBrk="1" hangingPunct="1"/>
            <a:r>
              <a:rPr lang="en-US" sz="2800" smtClean="0"/>
              <a:t>What Didn’t We See An Increase in Leverage in the Official Statistics?</a:t>
            </a:r>
          </a:p>
        </p:txBody>
      </p:sp>
      <p:pic>
        <p:nvPicPr>
          <p:cNvPr id="35843" name="Picture 6"/>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63500" y="1244600"/>
            <a:ext cx="8458200" cy="533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pic>
      <p:sp>
        <p:nvSpPr>
          <p:cNvPr id="35844" name="Text Box 7"/>
          <p:cNvSpPr txBox="1">
            <a:spLocks noChangeArrowheads="1"/>
          </p:cNvSpPr>
          <p:nvPr/>
        </p:nvSpPr>
        <p:spPr bwMode="auto">
          <a:xfrm>
            <a:off x="2638425" y="1119188"/>
            <a:ext cx="386715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algn="ctr" eaLnBrk="1" hangingPunct="1"/>
            <a:r>
              <a:rPr lang="en-US">
                <a:latin typeface="Arial" charset="0"/>
              </a:rPr>
              <a:t>Total financial assets / total liabilities</a:t>
            </a:r>
          </a:p>
        </p:txBody>
      </p:sp>
      <p:sp>
        <p:nvSpPr>
          <p:cNvPr id="35845" name="Text Box 8"/>
          <p:cNvSpPr txBox="1">
            <a:spLocks noChangeArrowheads="1"/>
          </p:cNvSpPr>
          <p:nvPr/>
        </p:nvSpPr>
        <p:spPr bwMode="auto">
          <a:xfrm>
            <a:off x="449263" y="1154113"/>
            <a:ext cx="627062"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algn="ctr" eaLnBrk="1" hangingPunct="1"/>
            <a:r>
              <a:rPr lang="en-US" sz="1400">
                <a:latin typeface="Arial" charset="0"/>
              </a:rPr>
              <a:t>[ratio]</a:t>
            </a:r>
          </a:p>
        </p:txBody>
      </p:sp>
      <p:sp>
        <p:nvSpPr>
          <p:cNvPr id="35846" name="Text Box 7"/>
          <p:cNvSpPr txBox="1">
            <a:spLocks noChangeArrowheads="1"/>
          </p:cNvSpPr>
          <p:nvPr/>
        </p:nvSpPr>
        <p:spPr bwMode="auto">
          <a:xfrm>
            <a:off x="1525588" y="6565900"/>
            <a:ext cx="3702050"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algn="ctr" eaLnBrk="1" hangingPunct="1"/>
            <a:r>
              <a:rPr lang="en-US" sz="1200">
                <a:latin typeface="Calibri" pitchFamily="34" charset="0"/>
              </a:rPr>
              <a:t>Source: BEA &amp; Federal Reserve Board Flow of Funds data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p:txBody>
          <a:bodyPr/>
          <a:lstStyle>
            <a:lvl1pPr algn="ctr" eaLnBrk="0" hangingPunct="0">
              <a:defRPr>
                <a:solidFill>
                  <a:schemeClr val="tx1"/>
                </a:solidFill>
                <a:latin typeface="Constantia" pitchFamily="18" charset="0"/>
              </a:defRPr>
            </a:lvl1pPr>
            <a:lvl2pPr marL="742950" indent="-285750" algn="ctr" eaLnBrk="0" hangingPunct="0">
              <a:defRPr>
                <a:solidFill>
                  <a:schemeClr val="tx1"/>
                </a:solidFill>
                <a:latin typeface="Constantia" pitchFamily="18" charset="0"/>
              </a:defRPr>
            </a:lvl2pPr>
            <a:lvl3pPr marL="1143000" indent="-228600" algn="ctr" eaLnBrk="0" hangingPunct="0">
              <a:defRPr>
                <a:solidFill>
                  <a:schemeClr val="tx1"/>
                </a:solidFill>
                <a:latin typeface="Constantia" pitchFamily="18" charset="0"/>
              </a:defRPr>
            </a:lvl3pPr>
            <a:lvl4pPr marL="1600200" indent="-228600" algn="ctr" eaLnBrk="0" hangingPunct="0">
              <a:defRPr>
                <a:solidFill>
                  <a:schemeClr val="tx1"/>
                </a:solidFill>
                <a:latin typeface="Constantia" pitchFamily="18" charset="0"/>
              </a:defRPr>
            </a:lvl4pPr>
            <a:lvl5pPr marL="2057400" indent="-228600" algn="ctr" eaLnBrk="0" hangingPunct="0">
              <a:defRPr>
                <a:solidFill>
                  <a:schemeClr val="tx1"/>
                </a:solidFill>
                <a:latin typeface="Constantia" pitchFamily="18" charset="0"/>
              </a:defRPr>
            </a:lvl5pPr>
            <a:lvl6pPr marL="2514600" indent="-228600" algn="ctr" eaLnBrk="0" fontAlgn="base" hangingPunct="0">
              <a:spcBef>
                <a:spcPct val="0"/>
              </a:spcBef>
              <a:spcAft>
                <a:spcPct val="0"/>
              </a:spcAft>
              <a:defRPr>
                <a:solidFill>
                  <a:schemeClr val="tx1"/>
                </a:solidFill>
                <a:latin typeface="Constantia" pitchFamily="18" charset="0"/>
              </a:defRPr>
            </a:lvl6pPr>
            <a:lvl7pPr marL="2971800" indent="-228600" algn="ctr" eaLnBrk="0" fontAlgn="base" hangingPunct="0">
              <a:spcBef>
                <a:spcPct val="0"/>
              </a:spcBef>
              <a:spcAft>
                <a:spcPct val="0"/>
              </a:spcAft>
              <a:defRPr>
                <a:solidFill>
                  <a:schemeClr val="tx1"/>
                </a:solidFill>
                <a:latin typeface="Constantia" pitchFamily="18" charset="0"/>
              </a:defRPr>
            </a:lvl7pPr>
            <a:lvl8pPr marL="3429000" indent="-228600" algn="ctr" eaLnBrk="0" fontAlgn="base" hangingPunct="0">
              <a:spcBef>
                <a:spcPct val="0"/>
              </a:spcBef>
              <a:spcAft>
                <a:spcPct val="0"/>
              </a:spcAft>
              <a:defRPr>
                <a:solidFill>
                  <a:schemeClr val="tx1"/>
                </a:solidFill>
                <a:latin typeface="Constantia" pitchFamily="18" charset="0"/>
              </a:defRPr>
            </a:lvl8pPr>
            <a:lvl9pPr marL="3886200" indent="-228600" algn="ctr" eaLnBrk="0" fontAlgn="base" hangingPunct="0">
              <a:spcBef>
                <a:spcPct val="0"/>
              </a:spcBef>
              <a:spcAft>
                <a:spcPct val="0"/>
              </a:spcAft>
              <a:defRPr>
                <a:solidFill>
                  <a:schemeClr val="tx1"/>
                </a:solidFill>
                <a:latin typeface="Constantia" pitchFamily="18" charset="0"/>
              </a:defRPr>
            </a:lvl9pPr>
          </a:lstStyle>
          <a:p>
            <a:pPr algn="r" eaLnBrk="1" hangingPunct="1">
              <a:defRPr/>
            </a:pPr>
            <a:fld id="{E830DF38-4E08-435D-B1E9-57BE11A03296}" type="slidenum">
              <a:rPr lang="en-US" smtClean="0">
                <a:solidFill>
                  <a:srgbClr val="00267F"/>
                </a:solidFill>
                <a:latin typeface="Trebuchet MS" pitchFamily="34" charset="0"/>
              </a:rPr>
              <a:pPr algn="r" eaLnBrk="1" hangingPunct="1">
                <a:defRPr/>
              </a:pPr>
              <a:t>21</a:t>
            </a:fld>
            <a:endParaRPr lang="en-US" smtClean="0">
              <a:solidFill>
                <a:srgbClr val="00267F"/>
              </a:solidFill>
              <a:latin typeface="Trebuchet MS" pitchFamily="34" charset="0"/>
            </a:endParaRPr>
          </a:p>
        </p:txBody>
      </p:sp>
      <p:sp>
        <p:nvSpPr>
          <p:cNvPr id="36867" name="Rectangle 2"/>
          <p:cNvSpPr>
            <a:spLocks noGrp="1" noChangeArrowheads="1"/>
          </p:cNvSpPr>
          <p:nvPr>
            <p:ph type="title"/>
          </p:nvPr>
        </p:nvSpPr>
        <p:spPr/>
        <p:txBody>
          <a:bodyPr/>
          <a:lstStyle/>
          <a:p>
            <a:pPr eaLnBrk="1" hangingPunct="1"/>
            <a:r>
              <a:rPr lang="en-US" smtClean="0"/>
              <a:t>Integrating &amp; Reconciling Statistics</a:t>
            </a:r>
          </a:p>
        </p:txBody>
      </p:sp>
      <p:pic>
        <p:nvPicPr>
          <p:cNvPr id="36868" name="Picture 5"/>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04800" y="1143000"/>
            <a:ext cx="8534400" cy="5181600"/>
          </a:xfrm>
          <a:prstGeom prst="rect">
            <a:avLst/>
          </a:prstGeom>
          <a:noFill/>
          <a:ln>
            <a:noFill/>
          </a:ln>
          <a:effectLst/>
          <a:extLst>
            <a:ext uri="{909E8E84-426E-40DD-AFC4-6F175D3DCCD1}">
              <a14:hiddenFill xmlns="" xmlns:a14="http://schemas.microsoft.com/office/drawing/2010/main">
                <a:solidFill>
                  <a:srgbClr val="00267F"/>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z="3200" smtClean="0"/>
              <a:t>BLS Productivity Measures for Financial Services</a:t>
            </a:r>
          </a:p>
        </p:txBody>
      </p:sp>
      <p:sp>
        <p:nvSpPr>
          <p:cNvPr id="3" name="Content Placeholder 2"/>
          <p:cNvSpPr>
            <a:spLocks noGrp="1"/>
          </p:cNvSpPr>
          <p:nvPr>
            <p:ph idx="1"/>
          </p:nvPr>
        </p:nvSpPr>
        <p:spPr>
          <a:xfrm>
            <a:off x="685800" y="1219200"/>
            <a:ext cx="7769225" cy="5029200"/>
          </a:xfrm>
        </p:spPr>
        <p:txBody>
          <a:bodyPr/>
          <a:lstStyle/>
          <a:p>
            <a:pPr marL="333375" indent="-333375" defTabSz="889000" eaLnBrk="1" hangingPunct="1">
              <a:lnSpc>
                <a:spcPct val="90000"/>
              </a:lnSpc>
              <a:spcBef>
                <a:spcPts val="600"/>
              </a:spcBef>
              <a:spcAft>
                <a:spcPts val="600"/>
              </a:spcAft>
              <a:buSzPct val="100000"/>
              <a:defRPr/>
            </a:pPr>
            <a:r>
              <a:rPr lang="en-US" sz="2200" dirty="0"/>
              <a:t>Industry productivity program publishes labor productivity  measures for Commercial Banking, NAICS 52211 </a:t>
            </a:r>
            <a:endParaRPr lang="en-US" sz="2200" dirty="0" smtClean="0"/>
          </a:p>
          <a:p>
            <a:pPr marL="733425" lvl="1" indent="-333375" defTabSz="889000" eaLnBrk="1" hangingPunct="1">
              <a:lnSpc>
                <a:spcPct val="90000"/>
              </a:lnSpc>
              <a:spcBef>
                <a:spcPts val="600"/>
              </a:spcBef>
              <a:spcAft>
                <a:spcPts val="600"/>
              </a:spcAft>
              <a:buSzPct val="100000"/>
              <a:defRPr/>
            </a:pPr>
            <a:r>
              <a:rPr lang="en-US" sz="2000" dirty="0" smtClean="0"/>
              <a:t>Banking industry output is based on transactions approach</a:t>
            </a:r>
          </a:p>
          <a:p>
            <a:pPr marL="1133475" lvl="2" indent="-333375" defTabSz="889000" eaLnBrk="1" hangingPunct="1">
              <a:lnSpc>
                <a:spcPct val="90000"/>
              </a:lnSpc>
              <a:spcBef>
                <a:spcPts val="600"/>
              </a:spcBef>
              <a:spcAft>
                <a:spcPts val="600"/>
              </a:spcAft>
              <a:buSzPct val="100000"/>
              <a:defRPr/>
            </a:pPr>
            <a:r>
              <a:rPr lang="en-US" sz="1800" dirty="0" smtClean="0"/>
              <a:t>Combines </a:t>
            </a:r>
            <a:r>
              <a:rPr lang="en-US" sz="1800" dirty="0"/>
              <a:t>a variety of transactions in deposits, loans, trusts</a:t>
            </a:r>
          </a:p>
          <a:p>
            <a:pPr marL="1133475" lvl="2" indent="-333375" defTabSz="889000" eaLnBrk="1" hangingPunct="1">
              <a:lnSpc>
                <a:spcPct val="90000"/>
              </a:lnSpc>
              <a:spcBef>
                <a:spcPts val="600"/>
              </a:spcBef>
              <a:spcAft>
                <a:spcPts val="600"/>
              </a:spcAft>
              <a:buSzPct val="100000"/>
              <a:defRPr/>
            </a:pPr>
            <a:r>
              <a:rPr lang="en-US" sz="1800" dirty="0"/>
              <a:t>BLS is currently revising its output measure to include additional banking services and updated weights</a:t>
            </a:r>
          </a:p>
          <a:p>
            <a:pPr marL="333375" indent="-333375" defTabSz="889000" eaLnBrk="1" hangingPunct="1">
              <a:lnSpc>
                <a:spcPct val="90000"/>
              </a:lnSpc>
              <a:spcBef>
                <a:spcPts val="600"/>
              </a:spcBef>
              <a:spcAft>
                <a:spcPts val="600"/>
              </a:spcAft>
              <a:buSzPct val="100000"/>
              <a:defRPr/>
            </a:pPr>
            <a:r>
              <a:rPr lang="en-US" sz="2200" dirty="0"/>
              <a:t>A multifactor productivity “research dataset” (production account) for non-manufacturing sectors is maintained by </a:t>
            </a:r>
            <a:r>
              <a:rPr lang="en-US" sz="2200" dirty="0" smtClean="0"/>
              <a:t>BLS</a:t>
            </a:r>
          </a:p>
          <a:p>
            <a:pPr marL="333375" indent="-333375" defTabSz="889000" eaLnBrk="1" hangingPunct="1">
              <a:lnSpc>
                <a:spcPct val="90000"/>
              </a:lnSpc>
              <a:spcBef>
                <a:spcPts val="600"/>
              </a:spcBef>
              <a:spcAft>
                <a:spcPts val="600"/>
              </a:spcAft>
              <a:buSzPct val="100000"/>
              <a:defRPr/>
            </a:pPr>
            <a:r>
              <a:rPr lang="en-US" sz="2200" dirty="0" smtClean="0"/>
              <a:t>Four </a:t>
            </a:r>
            <a:r>
              <a:rPr lang="en-US" sz="2200" dirty="0"/>
              <a:t>sectors within NAICS 52 (finance and insurance) are </a:t>
            </a:r>
            <a:r>
              <a:rPr lang="en-US" sz="2200" dirty="0" smtClean="0"/>
              <a:t> covered </a:t>
            </a:r>
            <a:endParaRPr lang="en-US" sz="2200" dirty="0"/>
          </a:p>
          <a:p>
            <a:pPr marL="733425" lvl="1" indent="-333375" defTabSz="889000" eaLnBrk="1" hangingPunct="1">
              <a:lnSpc>
                <a:spcPct val="90000"/>
              </a:lnSpc>
              <a:spcBef>
                <a:spcPts val="600"/>
              </a:spcBef>
              <a:spcAft>
                <a:spcPts val="600"/>
              </a:spcAft>
              <a:buSzPct val="100000"/>
              <a:defRPr/>
            </a:pPr>
            <a:r>
              <a:rPr lang="en-US" sz="2000" dirty="0"/>
              <a:t>Concerns about MFP results include the negative trends for banking and volatility of annual movements for securities</a:t>
            </a:r>
          </a:p>
          <a:p>
            <a:pPr eaLnBrk="1" hangingPunct="1">
              <a:defRPr/>
            </a:pPr>
            <a:endParaRPr lang="en-US" dirty="0"/>
          </a:p>
        </p:txBody>
      </p:sp>
      <p:sp>
        <p:nvSpPr>
          <p:cNvPr id="4100" name="Slide Number Placeholder 3"/>
          <p:cNvSpPr>
            <a:spLocks noGrp="1"/>
          </p:cNvSpPr>
          <p:nvPr>
            <p:ph type="sldNum" sz="quarter" idx="10"/>
          </p:nvPr>
        </p:nvSpPr>
        <p:spPr/>
        <p:txBody>
          <a:bodyPr/>
          <a:lstStyle>
            <a:lvl1pPr algn="ctr" eaLnBrk="0" hangingPunct="0">
              <a:defRPr>
                <a:solidFill>
                  <a:schemeClr val="tx1"/>
                </a:solidFill>
                <a:latin typeface="Constantia" pitchFamily="18" charset="0"/>
              </a:defRPr>
            </a:lvl1pPr>
            <a:lvl2pPr marL="742950" indent="-285750" algn="ctr" eaLnBrk="0" hangingPunct="0">
              <a:defRPr>
                <a:solidFill>
                  <a:schemeClr val="tx1"/>
                </a:solidFill>
                <a:latin typeface="Constantia" pitchFamily="18" charset="0"/>
              </a:defRPr>
            </a:lvl2pPr>
            <a:lvl3pPr marL="1143000" indent="-228600" algn="ctr" eaLnBrk="0" hangingPunct="0">
              <a:defRPr>
                <a:solidFill>
                  <a:schemeClr val="tx1"/>
                </a:solidFill>
                <a:latin typeface="Constantia" pitchFamily="18" charset="0"/>
              </a:defRPr>
            </a:lvl3pPr>
            <a:lvl4pPr marL="1600200" indent="-228600" algn="ctr" eaLnBrk="0" hangingPunct="0">
              <a:defRPr>
                <a:solidFill>
                  <a:schemeClr val="tx1"/>
                </a:solidFill>
                <a:latin typeface="Constantia" pitchFamily="18" charset="0"/>
              </a:defRPr>
            </a:lvl4pPr>
            <a:lvl5pPr marL="2057400" indent="-228600" algn="ctr" eaLnBrk="0" hangingPunct="0">
              <a:defRPr>
                <a:solidFill>
                  <a:schemeClr val="tx1"/>
                </a:solidFill>
                <a:latin typeface="Constantia" pitchFamily="18" charset="0"/>
              </a:defRPr>
            </a:lvl5pPr>
            <a:lvl6pPr marL="2514600" indent="-228600" algn="ctr" eaLnBrk="0" fontAlgn="base" hangingPunct="0">
              <a:spcBef>
                <a:spcPct val="0"/>
              </a:spcBef>
              <a:spcAft>
                <a:spcPct val="0"/>
              </a:spcAft>
              <a:defRPr>
                <a:solidFill>
                  <a:schemeClr val="tx1"/>
                </a:solidFill>
                <a:latin typeface="Constantia" pitchFamily="18" charset="0"/>
              </a:defRPr>
            </a:lvl6pPr>
            <a:lvl7pPr marL="2971800" indent="-228600" algn="ctr" eaLnBrk="0" fontAlgn="base" hangingPunct="0">
              <a:spcBef>
                <a:spcPct val="0"/>
              </a:spcBef>
              <a:spcAft>
                <a:spcPct val="0"/>
              </a:spcAft>
              <a:defRPr>
                <a:solidFill>
                  <a:schemeClr val="tx1"/>
                </a:solidFill>
                <a:latin typeface="Constantia" pitchFamily="18" charset="0"/>
              </a:defRPr>
            </a:lvl7pPr>
            <a:lvl8pPr marL="3429000" indent="-228600" algn="ctr" eaLnBrk="0" fontAlgn="base" hangingPunct="0">
              <a:spcBef>
                <a:spcPct val="0"/>
              </a:spcBef>
              <a:spcAft>
                <a:spcPct val="0"/>
              </a:spcAft>
              <a:defRPr>
                <a:solidFill>
                  <a:schemeClr val="tx1"/>
                </a:solidFill>
                <a:latin typeface="Constantia" pitchFamily="18" charset="0"/>
              </a:defRPr>
            </a:lvl8pPr>
            <a:lvl9pPr marL="3886200" indent="-228600" algn="ctr" eaLnBrk="0" fontAlgn="base" hangingPunct="0">
              <a:spcBef>
                <a:spcPct val="0"/>
              </a:spcBef>
              <a:spcAft>
                <a:spcPct val="0"/>
              </a:spcAft>
              <a:defRPr>
                <a:solidFill>
                  <a:schemeClr val="tx1"/>
                </a:solidFill>
                <a:latin typeface="Constantia" pitchFamily="18" charset="0"/>
              </a:defRPr>
            </a:lvl9pPr>
          </a:lstStyle>
          <a:p>
            <a:pPr algn="r" eaLnBrk="1" hangingPunct="1">
              <a:defRPr/>
            </a:pPr>
            <a:fld id="{A43D7A68-B1DA-4F8E-977E-CA0404082FEC}" type="slidenum">
              <a:rPr lang="en-US" smtClean="0">
                <a:solidFill>
                  <a:srgbClr val="00267F"/>
                </a:solidFill>
                <a:latin typeface="Trebuchet MS" pitchFamily="34" charset="0"/>
              </a:rPr>
              <a:pPr algn="r" eaLnBrk="1" hangingPunct="1">
                <a:defRPr/>
              </a:pPr>
              <a:t>3</a:t>
            </a:fld>
            <a:endParaRPr lang="en-US" smtClean="0">
              <a:solidFill>
                <a:srgbClr val="00267F"/>
              </a:solidFill>
              <a:latin typeface="Trebuchet MS" pitchFamily="34" charset="0"/>
            </a:endParaRPr>
          </a:p>
        </p:txBody>
      </p:sp>
      <p:sp>
        <p:nvSpPr>
          <p:cNvPr id="18437" name="Rectangle 5"/>
          <p:cNvSpPr>
            <a:spLocks noChangeArrowheads="1"/>
          </p:cNvSpPr>
          <p:nvPr/>
        </p:nvSpPr>
        <p:spPr bwMode="auto">
          <a:xfrm>
            <a:off x="152400" y="6477000"/>
            <a:ext cx="1295400" cy="304800"/>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endParaRPr lang="en-US"/>
          </a:p>
        </p:txBody>
      </p:sp>
      <p:pic>
        <p:nvPicPr>
          <p:cNvPr id="18438" name="Picture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0488" y="5765800"/>
            <a:ext cx="1109662" cy="973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0" y="63500"/>
            <a:ext cx="9144000" cy="838200"/>
          </a:xfrm>
        </p:spPr>
        <p:txBody>
          <a:bodyPr/>
          <a:lstStyle/>
          <a:p>
            <a:pPr eaLnBrk="1" hangingPunct="1"/>
            <a:r>
              <a:rPr lang="en-US" sz="2800" smtClean="0"/>
              <a:t>BLS Producer Price Indexes for Banking and Financial Services</a:t>
            </a:r>
          </a:p>
        </p:txBody>
      </p:sp>
      <p:sp>
        <p:nvSpPr>
          <p:cNvPr id="5123" name="Slide Number Placeholder 3"/>
          <p:cNvSpPr>
            <a:spLocks noGrp="1"/>
          </p:cNvSpPr>
          <p:nvPr>
            <p:ph type="sldNum" sz="quarter" idx="10"/>
          </p:nvPr>
        </p:nvSpPr>
        <p:spPr/>
        <p:txBody>
          <a:bodyPr/>
          <a:lstStyle>
            <a:lvl1pPr algn="ctr" eaLnBrk="0" hangingPunct="0">
              <a:defRPr>
                <a:solidFill>
                  <a:schemeClr val="tx1"/>
                </a:solidFill>
                <a:latin typeface="Constantia" pitchFamily="18" charset="0"/>
              </a:defRPr>
            </a:lvl1pPr>
            <a:lvl2pPr marL="742950" indent="-285750" algn="ctr" eaLnBrk="0" hangingPunct="0">
              <a:defRPr>
                <a:solidFill>
                  <a:schemeClr val="tx1"/>
                </a:solidFill>
                <a:latin typeface="Constantia" pitchFamily="18" charset="0"/>
              </a:defRPr>
            </a:lvl2pPr>
            <a:lvl3pPr marL="1143000" indent="-228600" algn="ctr" eaLnBrk="0" hangingPunct="0">
              <a:defRPr>
                <a:solidFill>
                  <a:schemeClr val="tx1"/>
                </a:solidFill>
                <a:latin typeface="Constantia" pitchFamily="18" charset="0"/>
              </a:defRPr>
            </a:lvl3pPr>
            <a:lvl4pPr marL="1600200" indent="-228600" algn="ctr" eaLnBrk="0" hangingPunct="0">
              <a:defRPr>
                <a:solidFill>
                  <a:schemeClr val="tx1"/>
                </a:solidFill>
                <a:latin typeface="Constantia" pitchFamily="18" charset="0"/>
              </a:defRPr>
            </a:lvl4pPr>
            <a:lvl5pPr marL="2057400" indent="-228600" algn="ctr" eaLnBrk="0" hangingPunct="0">
              <a:defRPr>
                <a:solidFill>
                  <a:schemeClr val="tx1"/>
                </a:solidFill>
                <a:latin typeface="Constantia" pitchFamily="18" charset="0"/>
              </a:defRPr>
            </a:lvl5pPr>
            <a:lvl6pPr marL="2514600" indent="-228600" algn="ctr" eaLnBrk="0" fontAlgn="base" hangingPunct="0">
              <a:spcBef>
                <a:spcPct val="0"/>
              </a:spcBef>
              <a:spcAft>
                <a:spcPct val="0"/>
              </a:spcAft>
              <a:defRPr>
                <a:solidFill>
                  <a:schemeClr val="tx1"/>
                </a:solidFill>
                <a:latin typeface="Constantia" pitchFamily="18" charset="0"/>
              </a:defRPr>
            </a:lvl6pPr>
            <a:lvl7pPr marL="2971800" indent="-228600" algn="ctr" eaLnBrk="0" fontAlgn="base" hangingPunct="0">
              <a:spcBef>
                <a:spcPct val="0"/>
              </a:spcBef>
              <a:spcAft>
                <a:spcPct val="0"/>
              </a:spcAft>
              <a:defRPr>
                <a:solidFill>
                  <a:schemeClr val="tx1"/>
                </a:solidFill>
                <a:latin typeface="Constantia" pitchFamily="18" charset="0"/>
              </a:defRPr>
            </a:lvl7pPr>
            <a:lvl8pPr marL="3429000" indent="-228600" algn="ctr" eaLnBrk="0" fontAlgn="base" hangingPunct="0">
              <a:spcBef>
                <a:spcPct val="0"/>
              </a:spcBef>
              <a:spcAft>
                <a:spcPct val="0"/>
              </a:spcAft>
              <a:defRPr>
                <a:solidFill>
                  <a:schemeClr val="tx1"/>
                </a:solidFill>
                <a:latin typeface="Constantia" pitchFamily="18" charset="0"/>
              </a:defRPr>
            </a:lvl8pPr>
            <a:lvl9pPr marL="3886200" indent="-228600" algn="ctr" eaLnBrk="0" fontAlgn="base" hangingPunct="0">
              <a:spcBef>
                <a:spcPct val="0"/>
              </a:spcBef>
              <a:spcAft>
                <a:spcPct val="0"/>
              </a:spcAft>
              <a:defRPr>
                <a:solidFill>
                  <a:schemeClr val="tx1"/>
                </a:solidFill>
                <a:latin typeface="Constantia" pitchFamily="18" charset="0"/>
              </a:defRPr>
            </a:lvl9pPr>
          </a:lstStyle>
          <a:p>
            <a:pPr algn="r" eaLnBrk="1" hangingPunct="1">
              <a:defRPr/>
            </a:pPr>
            <a:fld id="{F10334F5-458B-4FB7-8E07-D41AE5749813}" type="slidenum">
              <a:rPr lang="en-US" smtClean="0">
                <a:solidFill>
                  <a:srgbClr val="00267F"/>
                </a:solidFill>
                <a:latin typeface="Trebuchet MS" pitchFamily="34" charset="0"/>
              </a:rPr>
              <a:pPr algn="r" eaLnBrk="1" hangingPunct="1">
                <a:defRPr/>
              </a:pPr>
              <a:t>4</a:t>
            </a:fld>
            <a:endParaRPr lang="en-US" smtClean="0">
              <a:solidFill>
                <a:srgbClr val="00267F"/>
              </a:solidFill>
              <a:latin typeface="Trebuchet MS" pitchFamily="34" charset="0"/>
            </a:endParaRPr>
          </a:p>
        </p:txBody>
      </p:sp>
      <p:sp>
        <p:nvSpPr>
          <p:cNvPr id="19460" name="Content Placeholder 2"/>
          <p:cNvSpPr>
            <a:spLocks noGrp="1"/>
          </p:cNvSpPr>
          <p:nvPr>
            <p:ph idx="1"/>
          </p:nvPr>
        </p:nvSpPr>
        <p:spPr>
          <a:xfrm>
            <a:off x="673100" y="977900"/>
            <a:ext cx="8534400" cy="5410200"/>
          </a:xfrm>
        </p:spPr>
        <p:txBody>
          <a:bodyPr/>
          <a:lstStyle/>
          <a:p>
            <a:pPr eaLnBrk="1" hangingPunct="1">
              <a:spcBef>
                <a:spcPct val="0"/>
              </a:spcBef>
            </a:pPr>
            <a:r>
              <a:rPr lang="en-US" sz="2400" dirty="0" smtClean="0"/>
              <a:t>PPI program publishes indexes that cover 64% of in-scope financial services in the following industries:</a:t>
            </a:r>
          </a:p>
          <a:p>
            <a:pPr lvl="1" eaLnBrk="1" hangingPunct="1">
              <a:spcBef>
                <a:spcPct val="0"/>
              </a:spcBef>
            </a:pPr>
            <a:r>
              <a:rPr lang="en-US" sz="1600" dirty="0" smtClean="0"/>
              <a:t>Investment Banking &amp; Securities Dealing</a:t>
            </a:r>
          </a:p>
          <a:p>
            <a:pPr lvl="1" eaLnBrk="1" hangingPunct="1">
              <a:spcBef>
                <a:spcPct val="0"/>
              </a:spcBef>
            </a:pPr>
            <a:r>
              <a:rPr lang="en-US" sz="1600" dirty="0" smtClean="0"/>
              <a:t>Securities Brokerage</a:t>
            </a:r>
          </a:p>
          <a:p>
            <a:pPr lvl="1" eaLnBrk="1" hangingPunct="1">
              <a:spcBef>
                <a:spcPct val="0"/>
              </a:spcBef>
            </a:pPr>
            <a:r>
              <a:rPr lang="en-US" sz="1600" dirty="0" smtClean="0"/>
              <a:t>Portfolio Management</a:t>
            </a:r>
          </a:p>
          <a:p>
            <a:pPr lvl="1" eaLnBrk="1" hangingPunct="1">
              <a:spcBef>
                <a:spcPct val="0"/>
              </a:spcBef>
            </a:pPr>
            <a:r>
              <a:rPr lang="en-US" sz="1600" dirty="0" smtClean="0"/>
              <a:t>Investment Advice</a:t>
            </a:r>
          </a:p>
          <a:p>
            <a:pPr lvl="1" eaLnBrk="1" hangingPunct="1">
              <a:spcBef>
                <a:spcPct val="0"/>
              </a:spcBef>
            </a:pPr>
            <a:r>
              <a:rPr lang="en-US" sz="1600" dirty="0" smtClean="0"/>
              <a:t>Commercial Banking</a:t>
            </a:r>
          </a:p>
          <a:p>
            <a:pPr lvl="1" eaLnBrk="1" hangingPunct="1">
              <a:spcBef>
                <a:spcPct val="0"/>
              </a:spcBef>
            </a:pPr>
            <a:r>
              <a:rPr lang="en-US" sz="1600" dirty="0" smtClean="0"/>
              <a:t>Savings Institutions</a:t>
            </a:r>
          </a:p>
          <a:p>
            <a:pPr eaLnBrk="1" hangingPunct="1"/>
            <a:r>
              <a:rPr lang="en-US" sz="2400" dirty="0" smtClean="0"/>
              <a:t>Gaps in PPI Financial Services coverage:</a:t>
            </a:r>
          </a:p>
          <a:p>
            <a:pPr lvl="1" eaLnBrk="1" hangingPunct="1"/>
            <a:r>
              <a:rPr lang="en-US" sz="1600" dirty="0" smtClean="0"/>
              <a:t>Depository Credit Intermediation:  Credit Unions and Other Depository Credit Intermediation </a:t>
            </a:r>
          </a:p>
          <a:p>
            <a:pPr lvl="1" eaLnBrk="1" hangingPunct="1"/>
            <a:r>
              <a:rPr lang="en-US" sz="1600" dirty="0" smtClean="0"/>
              <a:t>Non-depository Credit Intermediation (includes credit issuing, sales financing, consumer lending, real estate credit, etc.)</a:t>
            </a:r>
          </a:p>
          <a:p>
            <a:pPr lvl="1" eaLnBrk="1" hangingPunct="1"/>
            <a:r>
              <a:rPr lang="en-US" sz="1600" dirty="0" smtClean="0"/>
              <a:t>Commodities Contracts Dealing</a:t>
            </a:r>
          </a:p>
          <a:p>
            <a:pPr lvl="1" eaLnBrk="1" hangingPunct="1"/>
            <a:r>
              <a:rPr lang="en-US" sz="1600" dirty="0" smtClean="0"/>
              <a:t>Commodities Contracts Brokerage</a:t>
            </a:r>
          </a:p>
          <a:p>
            <a:pPr lvl="1" eaLnBrk="1" hangingPunct="1"/>
            <a:r>
              <a:rPr lang="en-US" sz="1600" dirty="0" smtClean="0"/>
              <a:t>Securities and Commodity Exchanges</a:t>
            </a:r>
          </a:p>
          <a:p>
            <a:pPr lvl="1" eaLnBrk="1" hangingPunct="1"/>
            <a:r>
              <a:rPr lang="en-US" sz="1600" dirty="0" smtClean="0"/>
              <a:t>Miscellaneous Intermediation</a:t>
            </a:r>
          </a:p>
          <a:p>
            <a:pPr lvl="1" eaLnBrk="1" hangingPunct="1"/>
            <a:r>
              <a:rPr lang="en-US" sz="1600" dirty="0" smtClean="0"/>
              <a:t>Trust, Fiduciary, and Custody Activities</a:t>
            </a:r>
          </a:p>
          <a:p>
            <a:pPr lvl="1" eaLnBrk="1" hangingPunct="1"/>
            <a:r>
              <a:rPr lang="en-US" sz="1600" dirty="0" smtClean="0"/>
              <a:t>Miscellaneous Financial Investment Activities</a:t>
            </a:r>
          </a:p>
          <a:p>
            <a:pPr lvl="1" eaLnBrk="1" hangingPunct="1"/>
            <a:endParaRPr lang="en-US" sz="1400" dirty="0" smtClean="0"/>
          </a:p>
        </p:txBody>
      </p:sp>
      <p:sp>
        <p:nvSpPr>
          <p:cNvPr id="19461" name="Rectangle 6"/>
          <p:cNvSpPr>
            <a:spLocks noChangeArrowheads="1"/>
          </p:cNvSpPr>
          <p:nvPr/>
        </p:nvSpPr>
        <p:spPr bwMode="auto">
          <a:xfrm>
            <a:off x="76200" y="6477000"/>
            <a:ext cx="1371600" cy="381000"/>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endParaRPr lang="en-US"/>
          </a:p>
        </p:txBody>
      </p:sp>
      <p:pic>
        <p:nvPicPr>
          <p:cNvPr id="19462" name="Picture 5"/>
          <p:cNvPicPr>
            <a:picLocks noChangeAspect="1"/>
          </p:cNvPicPr>
          <p:nvPr/>
        </p:nvPicPr>
        <p:blipFill>
          <a:blip r:embed="rId3">
            <a:extLst>
              <a:ext uri="{28A0092B-C50C-407E-A947-70E740481C1C}">
                <a14:useLocalDpi xmlns="" xmlns:a14="http://schemas.microsoft.com/office/drawing/2010/main" val="0"/>
              </a:ext>
            </a:extLst>
          </a:blip>
          <a:srcRect/>
          <a:stretch>
            <a:fillRect/>
          </a:stretch>
        </p:blipFill>
        <p:spPr bwMode="auto">
          <a:xfrm>
            <a:off x="119063" y="5903913"/>
            <a:ext cx="1023937" cy="8969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38100"/>
            <a:ext cx="9144000" cy="762000"/>
          </a:xfrm>
        </p:spPr>
        <p:txBody>
          <a:bodyPr/>
          <a:lstStyle/>
          <a:p>
            <a:pPr eaLnBrk="1" hangingPunct="1"/>
            <a:r>
              <a:rPr lang="en-US" smtClean="0"/>
              <a:t>Census – Quarterly Services Survey</a:t>
            </a:r>
          </a:p>
        </p:txBody>
      </p:sp>
      <p:sp>
        <p:nvSpPr>
          <p:cNvPr id="6147" name="Slide Number Placeholder 3"/>
          <p:cNvSpPr>
            <a:spLocks noGrp="1"/>
          </p:cNvSpPr>
          <p:nvPr>
            <p:ph type="sldNum" sz="quarter" idx="10"/>
          </p:nvPr>
        </p:nvSpPr>
        <p:spPr/>
        <p:txBody>
          <a:bodyPr/>
          <a:lstStyle>
            <a:lvl1pPr algn="ctr" eaLnBrk="0" hangingPunct="0">
              <a:defRPr>
                <a:solidFill>
                  <a:schemeClr val="tx1"/>
                </a:solidFill>
                <a:latin typeface="Constantia" pitchFamily="18" charset="0"/>
              </a:defRPr>
            </a:lvl1pPr>
            <a:lvl2pPr marL="742950" indent="-285750" algn="ctr" eaLnBrk="0" hangingPunct="0">
              <a:defRPr>
                <a:solidFill>
                  <a:schemeClr val="tx1"/>
                </a:solidFill>
                <a:latin typeface="Constantia" pitchFamily="18" charset="0"/>
              </a:defRPr>
            </a:lvl2pPr>
            <a:lvl3pPr marL="1143000" indent="-228600" algn="ctr" eaLnBrk="0" hangingPunct="0">
              <a:defRPr>
                <a:solidFill>
                  <a:schemeClr val="tx1"/>
                </a:solidFill>
                <a:latin typeface="Constantia" pitchFamily="18" charset="0"/>
              </a:defRPr>
            </a:lvl3pPr>
            <a:lvl4pPr marL="1600200" indent="-228600" algn="ctr" eaLnBrk="0" hangingPunct="0">
              <a:defRPr>
                <a:solidFill>
                  <a:schemeClr val="tx1"/>
                </a:solidFill>
                <a:latin typeface="Constantia" pitchFamily="18" charset="0"/>
              </a:defRPr>
            </a:lvl4pPr>
            <a:lvl5pPr marL="2057400" indent="-228600" algn="ctr" eaLnBrk="0" hangingPunct="0">
              <a:defRPr>
                <a:solidFill>
                  <a:schemeClr val="tx1"/>
                </a:solidFill>
                <a:latin typeface="Constantia" pitchFamily="18" charset="0"/>
              </a:defRPr>
            </a:lvl5pPr>
            <a:lvl6pPr marL="2514600" indent="-228600" algn="ctr" eaLnBrk="0" fontAlgn="base" hangingPunct="0">
              <a:spcBef>
                <a:spcPct val="0"/>
              </a:spcBef>
              <a:spcAft>
                <a:spcPct val="0"/>
              </a:spcAft>
              <a:defRPr>
                <a:solidFill>
                  <a:schemeClr val="tx1"/>
                </a:solidFill>
                <a:latin typeface="Constantia" pitchFamily="18" charset="0"/>
              </a:defRPr>
            </a:lvl6pPr>
            <a:lvl7pPr marL="2971800" indent="-228600" algn="ctr" eaLnBrk="0" fontAlgn="base" hangingPunct="0">
              <a:spcBef>
                <a:spcPct val="0"/>
              </a:spcBef>
              <a:spcAft>
                <a:spcPct val="0"/>
              </a:spcAft>
              <a:defRPr>
                <a:solidFill>
                  <a:schemeClr val="tx1"/>
                </a:solidFill>
                <a:latin typeface="Constantia" pitchFamily="18" charset="0"/>
              </a:defRPr>
            </a:lvl7pPr>
            <a:lvl8pPr marL="3429000" indent="-228600" algn="ctr" eaLnBrk="0" fontAlgn="base" hangingPunct="0">
              <a:spcBef>
                <a:spcPct val="0"/>
              </a:spcBef>
              <a:spcAft>
                <a:spcPct val="0"/>
              </a:spcAft>
              <a:defRPr>
                <a:solidFill>
                  <a:schemeClr val="tx1"/>
                </a:solidFill>
                <a:latin typeface="Constantia" pitchFamily="18" charset="0"/>
              </a:defRPr>
            </a:lvl8pPr>
            <a:lvl9pPr marL="3886200" indent="-228600" algn="ctr" eaLnBrk="0" fontAlgn="base" hangingPunct="0">
              <a:spcBef>
                <a:spcPct val="0"/>
              </a:spcBef>
              <a:spcAft>
                <a:spcPct val="0"/>
              </a:spcAft>
              <a:defRPr>
                <a:solidFill>
                  <a:schemeClr val="tx1"/>
                </a:solidFill>
                <a:latin typeface="Constantia" pitchFamily="18" charset="0"/>
              </a:defRPr>
            </a:lvl9pPr>
          </a:lstStyle>
          <a:p>
            <a:pPr algn="r" eaLnBrk="1" hangingPunct="1">
              <a:defRPr/>
            </a:pPr>
            <a:fld id="{70395263-9776-4D16-A4AF-648F7F76D889}" type="slidenum">
              <a:rPr lang="en-US" smtClean="0">
                <a:solidFill>
                  <a:srgbClr val="00267F"/>
                </a:solidFill>
                <a:latin typeface="Trebuchet MS" pitchFamily="34" charset="0"/>
              </a:rPr>
              <a:pPr algn="r" eaLnBrk="1" hangingPunct="1">
                <a:defRPr/>
              </a:pPr>
              <a:t>5</a:t>
            </a:fld>
            <a:endParaRPr lang="en-US" smtClean="0">
              <a:solidFill>
                <a:srgbClr val="00267F"/>
              </a:solidFill>
              <a:latin typeface="Trebuchet MS" pitchFamily="34" charset="0"/>
            </a:endParaRPr>
          </a:p>
        </p:txBody>
      </p:sp>
      <p:pic>
        <p:nvPicPr>
          <p:cNvPr id="20485" name="Picture 6"/>
          <p:cNvPicPr>
            <a:picLocks noChangeAspect="1"/>
          </p:cNvPicPr>
          <p:nvPr/>
        </p:nvPicPr>
        <p:blipFill>
          <a:blip r:embed="rId3">
            <a:extLst>
              <a:ext uri="{28A0092B-C50C-407E-A947-70E740481C1C}">
                <a14:useLocalDpi xmlns="" xmlns:a14="http://schemas.microsoft.com/office/drawing/2010/main" val="0"/>
              </a:ext>
            </a:extLst>
          </a:blip>
          <a:srcRect/>
          <a:stretch>
            <a:fillRect/>
          </a:stretch>
        </p:blipFill>
        <p:spPr bwMode="auto">
          <a:xfrm>
            <a:off x="60325" y="6164263"/>
            <a:ext cx="1360488" cy="655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Rectangle 1"/>
          <p:cNvSpPr/>
          <p:nvPr/>
        </p:nvSpPr>
        <p:spPr>
          <a:xfrm>
            <a:off x="391232" y="1106344"/>
            <a:ext cx="8458200" cy="4801314"/>
          </a:xfrm>
          <a:prstGeom prst="rect">
            <a:avLst/>
          </a:prstGeom>
        </p:spPr>
        <p:txBody>
          <a:bodyPr wrap="square">
            <a:spAutoFit/>
          </a:bodyPr>
          <a:lstStyle/>
          <a:p>
            <a:pPr algn="ctr">
              <a:buClr>
                <a:srgbClr val="C69200"/>
              </a:buClr>
            </a:pPr>
            <a:r>
              <a:rPr lang="en-US" dirty="0" smtClean="0">
                <a:solidFill>
                  <a:srgbClr val="00267F"/>
                </a:solidFill>
                <a:latin typeface="+mn-lt"/>
                <a:cs typeface="+mn-cs"/>
              </a:rPr>
              <a:t>Expedited Quarterly </a:t>
            </a:r>
            <a:r>
              <a:rPr lang="en-US" dirty="0">
                <a:solidFill>
                  <a:srgbClr val="00267F"/>
                </a:solidFill>
                <a:latin typeface="+mn-lt"/>
                <a:cs typeface="+mn-cs"/>
              </a:rPr>
              <a:t>Services Survey Expansion </a:t>
            </a:r>
            <a:endParaRPr lang="en-US" dirty="0" smtClean="0">
              <a:solidFill>
                <a:srgbClr val="00267F"/>
              </a:solidFill>
              <a:latin typeface="+mn-lt"/>
              <a:cs typeface="+mn-cs"/>
            </a:endParaRPr>
          </a:p>
          <a:p>
            <a:pPr algn="ctr">
              <a:buClr>
                <a:srgbClr val="C69200"/>
              </a:buClr>
            </a:pPr>
            <a:r>
              <a:rPr lang="en-US" dirty="0" smtClean="0">
                <a:solidFill>
                  <a:srgbClr val="00267F"/>
                </a:solidFill>
                <a:latin typeface="+mn-lt"/>
                <a:cs typeface="+mn-cs"/>
              </a:rPr>
              <a:t> </a:t>
            </a:r>
            <a:r>
              <a:rPr lang="en-US" dirty="0">
                <a:solidFill>
                  <a:srgbClr val="00267F"/>
                </a:solidFill>
                <a:latin typeface="+mn-lt"/>
                <a:cs typeface="+mn-cs"/>
              </a:rPr>
              <a:t> </a:t>
            </a:r>
          </a:p>
          <a:p>
            <a:pPr marL="342900" indent="-342900">
              <a:buClr>
                <a:srgbClr val="C69200"/>
              </a:buClr>
              <a:buFont typeface="Arial" pitchFamily="34" charset="0"/>
              <a:buChar char="•"/>
            </a:pPr>
            <a:r>
              <a:rPr lang="en-US" dirty="0">
                <a:solidFill>
                  <a:srgbClr val="00267F"/>
                </a:solidFill>
                <a:latin typeface="+mn-lt"/>
                <a:cs typeface="+mn-cs"/>
              </a:rPr>
              <a:t>Ambulatory Health Care Services and Social </a:t>
            </a:r>
            <a:r>
              <a:rPr lang="en-US" dirty="0" smtClean="0">
                <a:solidFill>
                  <a:srgbClr val="00267F"/>
                </a:solidFill>
                <a:latin typeface="+mn-lt"/>
                <a:cs typeface="+mn-cs"/>
              </a:rPr>
              <a:t>Assistance</a:t>
            </a:r>
            <a:endParaRPr lang="en-US" dirty="0">
              <a:solidFill>
                <a:srgbClr val="00267F"/>
              </a:solidFill>
              <a:latin typeface="+mn-lt"/>
              <a:cs typeface="+mn-cs"/>
            </a:endParaRPr>
          </a:p>
          <a:p>
            <a:pPr>
              <a:buClr>
                <a:srgbClr val="C69200"/>
              </a:buClr>
            </a:pPr>
            <a:r>
              <a:rPr lang="en-US" dirty="0">
                <a:solidFill>
                  <a:srgbClr val="00267F"/>
                </a:solidFill>
                <a:latin typeface="+mn-lt"/>
                <a:cs typeface="+mn-cs"/>
              </a:rPr>
              <a:t> </a:t>
            </a:r>
          </a:p>
          <a:p>
            <a:pPr marL="342900" indent="-342900">
              <a:buClr>
                <a:srgbClr val="C69200"/>
              </a:buClr>
              <a:buFont typeface="Arial" pitchFamily="34" charset="0"/>
              <a:buChar char="•"/>
            </a:pPr>
            <a:r>
              <a:rPr lang="en-US" dirty="0">
                <a:solidFill>
                  <a:srgbClr val="00267F"/>
                </a:solidFill>
                <a:latin typeface="+mn-lt"/>
                <a:cs typeface="+mn-cs"/>
              </a:rPr>
              <a:t>Truck Transportation, Courier Services, Warehousing, Rental and Leasing Services, Arts, Entertainment, and Recreation, and Other </a:t>
            </a:r>
            <a:r>
              <a:rPr lang="en-US" dirty="0" smtClean="0">
                <a:solidFill>
                  <a:srgbClr val="00267F"/>
                </a:solidFill>
                <a:latin typeface="+mn-lt"/>
                <a:cs typeface="+mn-cs"/>
              </a:rPr>
              <a:t>Services</a:t>
            </a:r>
            <a:endParaRPr lang="en-US" dirty="0">
              <a:solidFill>
                <a:srgbClr val="00267F"/>
              </a:solidFill>
              <a:latin typeface="+mn-lt"/>
              <a:cs typeface="+mn-cs"/>
            </a:endParaRPr>
          </a:p>
          <a:p>
            <a:pPr>
              <a:buClr>
                <a:srgbClr val="C69200"/>
              </a:buClr>
            </a:pPr>
            <a:r>
              <a:rPr lang="en-US" dirty="0">
                <a:solidFill>
                  <a:srgbClr val="00267F"/>
                </a:solidFill>
                <a:latin typeface="+mn-lt"/>
                <a:cs typeface="+mn-cs"/>
              </a:rPr>
              <a:t> </a:t>
            </a:r>
          </a:p>
          <a:p>
            <a:pPr marL="285750" indent="-285750">
              <a:buClr>
                <a:srgbClr val="C69200"/>
              </a:buClr>
              <a:buFont typeface="Arial" pitchFamily="34" charset="0"/>
              <a:buChar char="•"/>
            </a:pPr>
            <a:r>
              <a:rPr lang="en-US" dirty="0">
                <a:solidFill>
                  <a:srgbClr val="FF0000"/>
                </a:solidFill>
                <a:latin typeface="+mn-lt"/>
                <a:cs typeface="+mn-cs"/>
              </a:rPr>
              <a:t>Monetary Authorities – Central Banks, Commercial Banking, Savings Institutions, and </a:t>
            </a:r>
            <a:r>
              <a:rPr lang="en-US" dirty="0" err="1">
                <a:solidFill>
                  <a:srgbClr val="FF0000"/>
                </a:solidFill>
                <a:latin typeface="+mn-lt"/>
                <a:cs typeface="+mn-cs"/>
              </a:rPr>
              <a:t>Nondepository</a:t>
            </a:r>
            <a:r>
              <a:rPr lang="en-US" dirty="0">
                <a:solidFill>
                  <a:srgbClr val="FF0000"/>
                </a:solidFill>
                <a:latin typeface="+mn-lt"/>
                <a:cs typeface="+mn-cs"/>
              </a:rPr>
              <a:t> Credit Intermediation, Securities, Commodity Contracts, and Other Financial Investments and Related Activities, and Insurance Carriers </a:t>
            </a:r>
            <a:r>
              <a:rPr lang="en-US" dirty="0" smtClean="0">
                <a:solidFill>
                  <a:srgbClr val="FF0000"/>
                </a:solidFill>
                <a:latin typeface="+mn-lt"/>
                <a:cs typeface="+mn-cs"/>
              </a:rPr>
              <a:t>- EXPEDITED </a:t>
            </a:r>
            <a:r>
              <a:rPr lang="en-US" dirty="0">
                <a:solidFill>
                  <a:srgbClr val="FF0000"/>
                </a:solidFill>
                <a:latin typeface="+mn-lt"/>
                <a:cs typeface="+mn-cs"/>
              </a:rPr>
              <a:t>BY 18 MONTHS</a:t>
            </a:r>
          </a:p>
          <a:p>
            <a:pPr>
              <a:buClr>
                <a:srgbClr val="C69200"/>
              </a:buClr>
            </a:pPr>
            <a:r>
              <a:rPr lang="en-US" dirty="0">
                <a:solidFill>
                  <a:srgbClr val="00267F"/>
                </a:solidFill>
                <a:latin typeface="+mn-lt"/>
                <a:cs typeface="+mn-cs"/>
              </a:rPr>
              <a:t> </a:t>
            </a:r>
          </a:p>
          <a:p>
            <a:pPr marL="342900" indent="-342900">
              <a:buClr>
                <a:srgbClr val="C69200"/>
              </a:buClr>
              <a:buFont typeface="Arial" pitchFamily="34" charset="0"/>
              <a:buChar char="•"/>
            </a:pPr>
            <a:r>
              <a:rPr lang="en-US" dirty="0">
                <a:solidFill>
                  <a:srgbClr val="00267F"/>
                </a:solidFill>
                <a:latin typeface="+mn-lt"/>
                <a:cs typeface="+mn-cs"/>
              </a:rPr>
              <a:t>Utilities, Air Transportation, Water Transportation, Transit and Ground Transportation, Pipeline Transportation, Scenic and Sightseeing Transportation, Transportation Support, Real Estate, Lessors of Nonfinancial Intangible Assets, and Educational </a:t>
            </a:r>
            <a:r>
              <a:rPr lang="en-US" dirty="0" smtClean="0">
                <a:solidFill>
                  <a:srgbClr val="00267F"/>
                </a:solidFill>
                <a:latin typeface="+mn-lt"/>
                <a:cs typeface="+mn-cs"/>
              </a:rPr>
              <a:t>Services</a:t>
            </a:r>
            <a:endParaRPr lang="en-US" dirty="0">
              <a:solidFill>
                <a:srgbClr val="00267F"/>
              </a:solidFill>
              <a:latin typeface="+mn-lt"/>
              <a:cs typeface="+mn-cs"/>
            </a:endParaRPr>
          </a:p>
          <a:p>
            <a:pPr>
              <a:buClr>
                <a:srgbClr val="C69200"/>
              </a:buClr>
            </a:pPr>
            <a:r>
              <a:rPr lang="en-US" dirty="0">
                <a:solidFill>
                  <a:srgbClr val="00267F"/>
                </a:solidFill>
                <a:latin typeface="+mn-lt"/>
                <a:cs typeface="+mn-cs"/>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t>Census: Service Annual Survey</a:t>
            </a:r>
          </a:p>
        </p:txBody>
      </p:sp>
      <p:sp>
        <p:nvSpPr>
          <p:cNvPr id="7171" name="Slide Number Placeholder 3"/>
          <p:cNvSpPr>
            <a:spLocks noGrp="1"/>
          </p:cNvSpPr>
          <p:nvPr>
            <p:ph type="sldNum" sz="quarter" idx="10"/>
          </p:nvPr>
        </p:nvSpPr>
        <p:spPr/>
        <p:txBody>
          <a:bodyPr/>
          <a:lstStyle>
            <a:lvl1pPr algn="ctr" eaLnBrk="0" hangingPunct="0">
              <a:defRPr>
                <a:solidFill>
                  <a:schemeClr val="tx1"/>
                </a:solidFill>
                <a:latin typeface="Constantia" pitchFamily="18" charset="0"/>
              </a:defRPr>
            </a:lvl1pPr>
            <a:lvl2pPr marL="742950" indent="-285750" algn="ctr" eaLnBrk="0" hangingPunct="0">
              <a:defRPr>
                <a:solidFill>
                  <a:schemeClr val="tx1"/>
                </a:solidFill>
                <a:latin typeface="Constantia" pitchFamily="18" charset="0"/>
              </a:defRPr>
            </a:lvl2pPr>
            <a:lvl3pPr marL="1143000" indent="-228600" algn="ctr" eaLnBrk="0" hangingPunct="0">
              <a:defRPr>
                <a:solidFill>
                  <a:schemeClr val="tx1"/>
                </a:solidFill>
                <a:latin typeface="Constantia" pitchFamily="18" charset="0"/>
              </a:defRPr>
            </a:lvl3pPr>
            <a:lvl4pPr marL="1600200" indent="-228600" algn="ctr" eaLnBrk="0" hangingPunct="0">
              <a:defRPr>
                <a:solidFill>
                  <a:schemeClr val="tx1"/>
                </a:solidFill>
                <a:latin typeface="Constantia" pitchFamily="18" charset="0"/>
              </a:defRPr>
            </a:lvl4pPr>
            <a:lvl5pPr marL="2057400" indent="-228600" algn="ctr" eaLnBrk="0" hangingPunct="0">
              <a:defRPr>
                <a:solidFill>
                  <a:schemeClr val="tx1"/>
                </a:solidFill>
                <a:latin typeface="Constantia" pitchFamily="18" charset="0"/>
              </a:defRPr>
            </a:lvl5pPr>
            <a:lvl6pPr marL="2514600" indent="-228600" algn="ctr" eaLnBrk="0" fontAlgn="base" hangingPunct="0">
              <a:spcBef>
                <a:spcPct val="0"/>
              </a:spcBef>
              <a:spcAft>
                <a:spcPct val="0"/>
              </a:spcAft>
              <a:defRPr>
                <a:solidFill>
                  <a:schemeClr val="tx1"/>
                </a:solidFill>
                <a:latin typeface="Constantia" pitchFamily="18" charset="0"/>
              </a:defRPr>
            </a:lvl6pPr>
            <a:lvl7pPr marL="2971800" indent="-228600" algn="ctr" eaLnBrk="0" fontAlgn="base" hangingPunct="0">
              <a:spcBef>
                <a:spcPct val="0"/>
              </a:spcBef>
              <a:spcAft>
                <a:spcPct val="0"/>
              </a:spcAft>
              <a:defRPr>
                <a:solidFill>
                  <a:schemeClr val="tx1"/>
                </a:solidFill>
                <a:latin typeface="Constantia" pitchFamily="18" charset="0"/>
              </a:defRPr>
            </a:lvl7pPr>
            <a:lvl8pPr marL="3429000" indent="-228600" algn="ctr" eaLnBrk="0" fontAlgn="base" hangingPunct="0">
              <a:spcBef>
                <a:spcPct val="0"/>
              </a:spcBef>
              <a:spcAft>
                <a:spcPct val="0"/>
              </a:spcAft>
              <a:defRPr>
                <a:solidFill>
                  <a:schemeClr val="tx1"/>
                </a:solidFill>
                <a:latin typeface="Constantia" pitchFamily="18" charset="0"/>
              </a:defRPr>
            </a:lvl8pPr>
            <a:lvl9pPr marL="3886200" indent="-228600" algn="ctr" eaLnBrk="0" fontAlgn="base" hangingPunct="0">
              <a:spcBef>
                <a:spcPct val="0"/>
              </a:spcBef>
              <a:spcAft>
                <a:spcPct val="0"/>
              </a:spcAft>
              <a:defRPr>
                <a:solidFill>
                  <a:schemeClr val="tx1"/>
                </a:solidFill>
                <a:latin typeface="Constantia" pitchFamily="18" charset="0"/>
              </a:defRPr>
            </a:lvl9pPr>
          </a:lstStyle>
          <a:p>
            <a:pPr algn="r" eaLnBrk="1" hangingPunct="1">
              <a:defRPr/>
            </a:pPr>
            <a:fld id="{44B23414-F393-4B28-B6CD-09E09556C5CA}" type="slidenum">
              <a:rPr lang="en-US" smtClean="0">
                <a:solidFill>
                  <a:srgbClr val="00267F"/>
                </a:solidFill>
                <a:latin typeface="Trebuchet MS" pitchFamily="34" charset="0"/>
              </a:rPr>
              <a:pPr algn="r" eaLnBrk="1" hangingPunct="1">
                <a:defRPr/>
              </a:pPr>
              <a:t>6</a:t>
            </a:fld>
            <a:endParaRPr lang="en-US" smtClean="0">
              <a:solidFill>
                <a:srgbClr val="00267F"/>
              </a:solidFill>
              <a:latin typeface="Trebuchet MS" pitchFamily="34" charset="0"/>
            </a:endParaRPr>
          </a:p>
        </p:txBody>
      </p:sp>
      <p:pic>
        <p:nvPicPr>
          <p:cNvPr id="21509" name="Picture 5"/>
          <p:cNvPicPr>
            <a:picLocks noChangeAspect="1"/>
          </p:cNvPicPr>
          <p:nvPr/>
        </p:nvPicPr>
        <p:blipFill>
          <a:blip r:embed="rId3">
            <a:extLst>
              <a:ext uri="{28A0092B-C50C-407E-A947-70E740481C1C}">
                <a14:useLocalDpi xmlns="" xmlns:a14="http://schemas.microsoft.com/office/drawing/2010/main" val="0"/>
              </a:ext>
            </a:extLst>
          </a:blip>
          <a:srcRect/>
          <a:stretch>
            <a:fillRect/>
          </a:stretch>
        </p:blipFill>
        <p:spPr bwMode="auto">
          <a:xfrm>
            <a:off x="60325" y="6164263"/>
            <a:ext cx="1360488" cy="655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Rectangle 1"/>
          <p:cNvSpPr/>
          <p:nvPr/>
        </p:nvSpPr>
        <p:spPr>
          <a:xfrm>
            <a:off x="544773" y="1270616"/>
            <a:ext cx="8169275" cy="4893647"/>
          </a:xfrm>
          <a:prstGeom prst="rect">
            <a:avLst/>
          </a:prstGeom>
        </p:spPr>
        <p:txBody>
          <a:bodyPr wrap="square">
            <a:spAutoFit/>
          </a:bodyPr>
          <a:lstStyle/>
          <a:p>
            <a:pPr marL="285750" indent="-285750">
              <a:buFont typeface="Arial" pitchFamily="34" charset="0"/>
              <a:buChar char="•"/>
            </a:pPr>
            <a:endParaRPr lang="en-US" sz="2000" dirty="0"/>
          </a:p>
          <a:p>
            <a:pPr algn="ctr">
              <a:buClr>
                <a:srgbClr val="C69200"/>
              </a:buClr>
            </a:pPr>
            <a:r>
              <a:rPr lang="en-US" sz="2800" dirty="0">
                <a:solidFill>
                  <a:srgbClr val="00267F"/>
                </a:solidFill>
                <a:latin typeface="+mn-lt"/>
                <a:cs typeface="+mn-cs"/>
              </a:rPr>
              <a:t>Services Annual Survey </a:t>
            </a:r>
            <a:r>
              <a:rPr lang="en-US" sz="2800" dirty="0" smtClean="0">
                <a:solidFill>
                  <a:srgbClr val="00267F"/>
                </a:solidFill>
                <a:latin typeface="+mn-lt"/>
                <a:cs typeface="+mn-cs"/>
              </a:rPr>
              <a:t>Expansion</a:t>
            </a:r>
            <a:endParaRPr lang="en-US" sz="2800" dirty="0">
              <a:solidFill>
                <a:srgbClr val="00267F"/>
              </a:solidFill>
              <a:latin typeface="+mn-lt"/>
              <a:cs typeface="+mn-cs"/>
            </a:endParaRPr>
          </a:p>
          <a:p>
            <a:pPr>
              <a:buClr>
                <a:srgbClr val="C69200"/>
              </a:buClr>
            </a:pPr>
            <a:r>
              <a:rPr lang="en-US" sz="2400" dirty="0">
                <a:solidFill>
                  <a:srgbClr val="00267F"/>
                </a:solidFill>
                <a:latin typeface="+mn-lt"/>
                <a:cs typeface="+mn-cs"/>
              </a:rPr>
              <a:t> </a:t>
            </a:r>
          </a:p>
          <a:p>
            <a:pPr marL="285750" indent="-285750">
              <a:buClr>
                <a:srgbClr val="C69200"/>
              </a:buClr>
              <a:buFont typeface="Arial" pitchFamily="34" charset="0"/>
              <a:buChar char="•"/>
            </a:pPr>
            <a:r>
              <a:rPr lang="en-US" sz="2400" dirty="0">
                <a:solidFill>
                  <a:srgbClr val="00267F"/>
                </a:solidFill>
                <a:latin typeface="+mn-lt"/>
                <a:cs typeface="+mn-cs"/>
              </a:rPr>
              <a:t>Utilities, Air Transportation, Water Transportation, Transit and Ground Transportation, Pipeline Transportation, Scenic and Sightseeing Transportation, Transportation Support, </a:t>
            </a:r>
            <a:r>
              <a:rPr lang="en-US" sz="2400" dirty="0">
                <a:solidFill>
                  <a:srgbClr val="FF0000"/>
                </a:solidFill>
                <a:latin typeface="+mn-lt"/>
                <a:cs typeface="+mn-cs"/>
              </a:rPr>
              <a:t>Monetary Authorities – Central Banks, Commercial Banking, Savings Institutions, and </a:t>
            </a:r>
            <a:r>
              <a:rPr lang="en-US" sz="2400" dirty="0" err="1">
                <a:solidFill>
                  <a:srgbClr val="FF0000"/>
                </a:solidFill>
                <a:latin typeface="+mn-lt"/>
                <a:cs typeface="+mn-cs"/>
              </a:rPr>
              <a:t>Nondepository</a:t>
            </a:r>
            <a:r>
              <a:rPr lang="en-US" sz="2400" dirty="0">
                <a:solidFill>
                  <a:srgbClr val="FF0000"/>
                </a:solidFill>
                <a:latin typeface="+mn-lt"/>
                <a:cs typeface="+mn-cs"/>
              </a:rPr>
              <a:t> Credit Intermediation, Security and Commodity Exchanges, Insurance Carriers</a:t>
            </a:r>
            <a:r>
              <a:rPr lang="en-US" sz="2400" dirty="0">
                <a:solidFill>
                  <a:srgbClr val="00267F"/>
                </a:solidFill>
                <a:latin typeface="+mn-lt"/>
                <a:cs typeface="+mn-cs"/>
              </a:rPr>
              <a:t>, Real Estate, Lessors of Nonfinancial Intangible Assets, and Educational Services (22, 481, 483, 485, 486, 487, 488, </a:t>
            </a:r>
            <a:r>
              <a:rPr lang="en-US" sz="2400" dirty="0">
                <a:solidFill>
                  <a:srgbClr val="FF0000"/>
                </a:solidFill>
                <a:latin typeface="+mn-lt"/>
                <a:cs typeface="+mn-cs"/>
              </a:rPr>
              <a:t>521, 522, 5232, 524, </a:t>
            </a:r>
            <a:r>
              <a:rPr lang="en-US" sz="2400" dirty="0">
                <a:solidFill>
                  <a:srgbClr val="00267F"/>
                </a:solidFill>
                <a:latin typeface="+mn-lt"/>
                <a:cs typeface="+mn-cs"/>
              </a:rPr>
              <a:t>531, 533, 61)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t>Expanded Coverage of SAS</a:t>
            </a:r>
          </a:p>
        </p:txBody>
      </p:sp>
      <p:sp>
        <p:nvSpPr>
          <p:cNvPr id="8195" name="Slide Number Placeholder 3"/>
          <p:cNvSpPr>
            <a:spLocks noGrp="1"/>
          </p:cNvSpPr>
          <p:nvPr>
            <p:ph type="sldNum" sz="quarter" idx="10"/>
          </p:nvPr>
        </p:nvSpPr>
        <p:spPr/>
        <p:txBody>
          <a:bodyPr/>
          <a:lstStyle>
            <a:lvl1pPr algn="ctr" eaLnBrk="0" hangingPunct="0">
              <a:defRPr>
                <a:solidFill>
                  <a:schemeClr val="tx1"/>
                </a:solidFill>
                <a:latin typeface="Constantia" pitchFamily="18" charset="0"/>
              </a:defRPr>
            </a:lvl1pPr>
            <a:lvl2pPr marL="742950" indent="-285750" algn="ctr" eaLnBrk="0" hangingPunct="0">
              <a:defRPr>
                <a:solidFill>
                  <a:schemeClr val="tx1"/>
                </a:solidFill>
                <a:latin typeface="Constantia" pitchFamily="18" charset="0"/>
              </a:defRPr>
            </a:lvl2pPr>
            <a:lvl3pPr marL="1143000" indent="-228600" algn="ctr" eaLnBrk="0" hangingPunct="0">
              <a:defRPr>
                <a:solidFill>
                  <a:schemeClr val="tx1"/>
                </a:solidFill>
                <a:latin typeface="Constantia" pitchFamily="18" charset="0"/>
              </a:defRPr>
            </a:lvl3pPr>
            <a:lvl4pPr marL="1600200" indent="-228600" algn="ctr" eaLnBrk="0" hangingPunct="0">
              <a:defRPr>
                <a:solidFill>
                  <a:schemeClr val="tx1"/>
                </a:solidFill>
                <a:latin typeface="Constantia" pitchFamily="18" charset="0"/>
              </a:defRPr>
            </a:lvl4pPr>
            <a:lvl5pPr marL="2057400" indent="-228600" algn="ctr" eaLnBrk="0" hangingPunct="0">
              <a:defRPr>
                <a:solidFill>
                  <a:schemeClr val="tx1"/>
                </a:solidFill>
                <a:latin typeface="Constantia" pitchFamily="18" charset="0"/>
              </a:defRPr>
            </a:lvl5pPr>
            <a:lvl6pPr marL="2514600" indent="-228600" algn="ctr" eaLnBrk="0" fontAlgn="base" hangingPunct="0">
              <a:spcBef>
                <a:spcPct val="0"/>
              </a:spcBef>
              <a:spcAft>
                <a:spcPct val="0"/>
              </a:spcAft>
              <a:defRPr>
                <a:solidFill>
                  <a:schemeClr val="tx1"/>
                </a:solidFill>
                <a:latin typeface="Constantia" pitchFamily="18" charset="0"/>
              </a:defRPr>
            </a:lvl6pPr>
            <a:lvl7pPr marL="2971800" indent="-228600" algn="ctr" eaLnBrk="0" fontAlgn="base" hangingPunct="0">
              <a:spcBef>
                <a:spcPct val="0"/>
              </a:spcBef>
              <a:spcAft>
                <a:spcPct val="0"/>
              </a:spcAft>
              <a:defRPr>
                <a:solidFill>
                  <a:schemeClr val="tx1"/>
                </a:solidFill>
                <a:latin typeface="Constantia" pitchFamily="18" charset="0"/>
              </a:defRPr>
            </a:lvl7pPr>
            <a:lvl8pPr marL="3429000" indent="-228600" algn="ctr" eaLnBrk="0" fontAlgn="base" hangingPunct="0">
              <a:spcBef>
                <a:spcPct val="0"/>
              </a:spcBef>
              <a:spcAft>
                <a:spcPct val="0"/>
              </a:spcAft>
              <a:defRPr>
                <a:solidFill>
                  <a:schemeClr val="tx1"/>
                </a:solidFill>
                <a:latin typeface="Constantia" pitchFamily="18" charset="0"/>
              </a:defRPr>
            </a:lvl8pPr>
            <a:lvl9pPr marL="3886200" indent="-228600" algn="ctr" eaLnBrk="0" fontAlgn="base" hangingPunct="0">
              <a:spcBef>
                <a:spcPct val="0"/>
              </a:spcBef>
              <a:spcAft>
                <a:spcPct val="0"/>
              </a:spcAft>
              <a:defRPr>
                <a:solidFill>
                  <a:schemeClr val="tx1"/>
                </a:solidFill>
                <a:latin typeface="Constantia" pitchFamily="18" charset="0"/>
              </a:defRPr>
            </a:lvl9pPr>
          </a:lstStyle>
          <a:p>
            <a:pPr algn="r" eaLnBrk="1" hangingPunct="1">
              <a:defRPr/>
            </a:pPr>
            <a:fld id="{F910A5C2-E6AF-431E-870E-56218EC33E0E}" type="slidenum">
              <a:rPr lang="en-US" smtClean="0">
                <a:solidFill>
                  <a:srgbClr val="00267F"/>
                </a:solidFill>
                <a:latin typeface="Trebuchet MS" pitchFamily="34" charset="0"/>
              </a:rPr>
              <a:pPr algn="r" eaLnBrk="1" hangingPunct="1">
                <a:defRPr/>
              </a:pPr>
              <a:t>7</a:t>
            </a:fld>
            <a:endParaRPr lang="en-US" smtClean="0">
              <a:solidFill>
                <a:srgbClr val="00267F"/>
              </a:solidFill>
              <a:latin typeface="Trebuchet MS" pitchFamily="34" charset="0"/>
            </a:endParaRPr>
          </a:p>
        </p:txBody>
      </p:sp>
      <p:pic>
        <p:nvPicPr>
          <p:cNvPr id="22532"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8513" y="930275"/>
            <a:ext cx="8229600" cy="55800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2533" name="Picture 6"/>
          <p:cNvPicPr>
            <a:picLocks noChangeAspect="1"/>
          </p:cNvPicPr>
          <p:nvPr/>
        </p:nvPicPr>
        <p:blipFill>
          <a:blip r:embed="rId4">
            <a:extLst>
              <a:ext uri="{28A0092B-C50C-407E-A947-70E740481C1C}">
                <a14:useLocalDpi xmlns="" xmlns:a14="http://schemas.microsoft.com/office/drawing/2010/main" val="0"/>
              </a:ext>
            </a:extLst>
          </a:blip>
          <a:srcRect/>
          <a:stretch>
            <a:fillRect/>
          </a:stretch>
        </p:blipFill>
        <p:spPr bwMode="auto">
          <a:xfrm>
            <a:off x="60325" y="6164263"/>
            <a:ext cx="1360488" cy="655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txBox="1">
            <a:spLocks noGrp="1"/>
          </p:cNvSpPr>
          <p:nvPr/>
        </p:nvSpPr>
        <p:spPr bwMode="auto">
          <a:xfrm>
            <a:off x="8534400" y="6477000"/>
            <a:ext cx="381000" cy="320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algn="r" eaLnBrk="1" hangingPunct="1"/>
            <a:fld id="{CFAA017A-6E71-4196-80F8-657B6F6CB175}" type="slidenum">
              <a:rPr lang="en-US" sz="1200">
                <a:solidFill>
                  <a:srgbClr val="00267F"/>
                </a:solidFill>
                <a:latin typeface="Trebuchet MS" pitchFamily="34" charset="0"/>
              </a:rPr>
              <a:pPr algn="r" eaLnBrk="1" hangingPunct="1"/>
              <a:t>8</a:t>
            </a:fld>
            <a:endParaRPr lang="en-US" sz="1200">
              <a:solidFill>
                <a:srgbClr val="00267F"/>
              </a:solidFill>
              <a:latin typeface="Trebuchet MS" pitchFamily="34" charset="0"/>
            </a:endParaRPr>
          </a:p>
        </p:txBody>
      </p:sp>
      <p:sp>
        <p:nvSpPr>
          <p:cNvPr id="23555" name="Rectangle 2"/>
          <p:cNvSpPr>
            <a:spLocks noGrp="1" noChangeArrowheads="1"/>
          </p:cNvSpPr>
          <p:nvPr>
            <p:ph type="title" idx="4294967295"/>
          </p:nvPr>
        </p:nvSpPr>
        <p:spPr/>
        <p:txBody>
          <a:bodyPr/>
          <a:lstStyle/>
          <a:p>
            <a:pPr eaLnBrk="1" hangingPunct="1"/>
            <a:r>
              <a:rPr lang="en-US" sz="2800" dirty="0" smtClean="0"/>
              <a:t>BEA National Accounts: Finance and insurance industry</a:t>
            </a:r>
          </a:p>
        </p:txBody>
      </p:sp>
      <p:sp>
        <p:nvSpPr>
          <p:cNvPr id="23556" name="Rectangle 3"/>
          <p:cNvSpPr>
            <a:spLocks noGrp="1" noChangeArrowheads="1"/>
          </p:cNvSpPr>
          <p:nvPr>
            <p:ph type="body" idx="4294967295"/>
          </p:nvPr>
        </p:nvSpPr>
        <p:spPr/>
        <p:txBody>
          <a:bodyPr/>
          <a:lstStyle/>
          <a:p>
            <a:pPr marL="0" indent="0" eaLnBrk="1" hangingPunct="1">
              <a:buFont typeface="Trebuchet MS" pitchFamily="34" charset="0"/>
              <a:buNone/>
            </a:pPr>
            <a:endParaRPr lang="en-US" smtClean="0"/>
          </a:p>
          <a:p>
            <a:pPr marL="0" indent="0" eaLnBrk="1" hangingPunct="1">
              <a:buFont typeface="Trebuchet MS" pitchFamily="34" charset="0"/>
              <a:buNone/>
            </a:pPr>
            <a:endParaRPr lang="en-US" smtClean="0"/>
          </a:p>
        </p:txBody>
      </p:sp>
      <p:graphicFrame>
        <p:nvGraphicFramePr>
          <p:cNvPr id="2" name="Table 1"/>
          <p:cNvGraphicFramePr>
            <a:graphicFrameLocks noGrp="1"/>
          </p:cNvGraphicFramePr>
          <p:nvPr/>
        </p:nvGraphicFramePr>
        <p:xfrm>
          <a:off x="304800" y="1371600"/>
          <a:ext cx="8458200" cy="3743323"/>
        </p:xfrm>
        <a:graphic>
          <a:graphicData uri="http://schemas.openxmlformats.org/drawingml/2006/table">
            <a:tbl>
              <a:tblPr>
                <a:tableStyleId>{5C22544A-7EE6-4342-B048-85BDC9FD1C3A}</a:tableStyleId>
              </a:tblPr>
              <a:tblGrid>
                <a:gridCol w="3248115"/>
                <a:gridCol w="969067"/>
                <a:gridCol w="969067"/>
                <a:gridCol w="733722"/>
                <a:gridCol w="1633570"/>
                <a:gridCol w="904659"/>
              </a:tblGrid>
              <a:tr h="463569">
                <a:tc gridSpan="6">
                  <a:txBody>
                    <a:bodyPr/>
                    <a:lstStyle/>
                    <a:p>
                      <a:pPr algn="ctr" fontAlgn="b"/>
                      <a:r>
                        <a:rPr lang="en-US" sz="2200" b="1" u="none" strike="noStrike" dirty="0">
                          <a:effectLst/>
                        </a:rPr>
                        <a:t>Finance and insurance sector, 2009</a:t>
                      </a:r>
                      <a:endParaRPr lang="en-US" sz="2200" b="1" i="0" u="none" strike="noStrike" dirty="0">
                        <a:solidFill>
                          <a:srgbClr val="000000"/>
                        </a:solidFill>
                        <a:effectLst/>
                        <a:latin typeface="Calibri"/>
                      </a:endParaRPr>
                    </a:p>
                  </a:txBody>
                  <a:tcPr marL="7620" marR="7620" marT="7619"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6650">
                <a:tc gridSpan="6">
                  <a:txBody>
                    <a:bodyPr/>
                    <a:lstStyle/>
                    <a:p>
                      <a:pPr algn="ctr" fontAlgn="b"/>
                      <a:r>
                        <a:rPr lang="en-US" sz="1600" u="none" strike="noStrike" dirty="0">
                          <a:effectLst/>
                        </a:rPr>
                        <a:t>(Billions of dollars)</a:t>
                      </a:r>
                      <a:endParaRPr lang="en-US" sz="1600" b="0" i="0" u="none" strike="noStrike" dirty="0">
                        <a:solidFill>
                          <a:srgbClr val="000000"/>
                        </a:solidFill>
                        <a:effectLst/>
                        <a:latin typeface="Calibri"/>
                      </a:endParaRPr>
                    </a:p>
                  </a:txBody>
                  <a:tcPr marL="7620" marR="7620" marT="7619"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30562">
                <a:tc>
                  <a:txBody>
                    <a:bodyPr/>
                    <a:lstStyle/>
                    <a:p>
                      <a:pPr algn="ctr" fontAlgn="b"/>
                      <a:endParaRPr lang="en-US" sz="2000" b="0" i="0" u="none" strike="noStrike" dirty="0">
                        <a:solidFill>
                          <a:srgbClr val="000000"/>
                        </a:solidFill>
                        <a:effectLst/>
                        <a:latin typeface="Calibri"/>
                      </a:endParaRPr>
                    </a:p>
                  </a:txBody>
                  <a:tcPr marL="7620" marR="7620" marT="7619" marB="0" anchor="b"/>
                </a:tc>
                <a:tc>
                  <a:txBody>
                    <a:bodyPr/>
                    <a:lstStyle/>
                    <a:p>
                      <a:pPr algn="ctr" fontAlgn="b"/>
                      <a:r>
                        <a:rPr lang="en-US" sz="2000" b="1" u="none" strike="noStrike" dirty="0">
                          <a:effectLst/>
                        </a:rPr>
                        <a:t>Gross output</a:t>
                      </a:r>
                      <a:endParaRPr lang="en-US" sz="2000" b="1" i="0" u="none" strike="noStrike" dirty="0">
                        <a:solidFill>
                          <a:srgbClr val="000000"/>
                        </a:solidFill>
                        <a:effectLst/>
                        <a:latin typeface="Calibri"/>
                      </a:endParaRPr>
                    </a:p>
                  </a:txBody>
                  <a:tcPr marL="7620" marR="7620" marT="7619" marB="0" anchor="b"/>
                </a:tc>
                <a:tc>
                  <a:txBody>
                    <a:bodyPr/>
                    <a:lstStyle/>
                    <a:p>
                      <a:pPr algn="ctr" fontAlgn="b"/>
                      <a:r>
                        <a:rPr lang="en-US" sz="2000" b="1" u="none" strike="noStrike" dirty="0">
                          <a:effectLst/>
                        </a:rPr>
                        <a:t>Value added</a:t>
                      </a:r>
                      <a:endParaRPr lang="en-US" sz="2000" b="1" i="0" u="none" strike="noStrike" dirty="0">
                        <a:solidFill>
                          <a:srgbClr val="000000"/>
                        </a:solidFill>
                        <a:effectLst/>
                        <a:latin typeface="Calibri"/>
                      </a:endParaRPr>
                    </a:p>
                  </a:txBody>
                  <a:tcPr marL="7620" marR="7620" marT="7619" marB="0" anchor="b"/>
                </a:tc>
                <a:tc>
                  <a:txBody>
                    <a:bodyPr/>
                    <a:lstStyle/>
                    <a:p>
                      <a:pPr algn="ctr" fontAlgn="b"/>
                      <a:r>
                        <a:rPr lang="en-US" sz="2000" b="1" u="none" strike="noStrike" dirty="0">
                          <a:effectLst/>
                        </a:rPr>
                        <a:t>% of GDP</a:t>
                      </a:r>
                      <a:endParaRPr lang="en-US" sz="2000" b="1" i="0" u="none" strike="noStrike" dirty="0">
                        <a:solidFill>
                          <a:srgbClr val="000000"/>
                        </a:solidFill>
                        <a:effectLst/>
                        <a:latin typeface="Calibri"/>
                      </a:endParaRPr>
                    </a:p>
                  </a:txBody>
                  <a:tcPr marL="7620" marR="7620" marT="7619" marB="0" anchor="b"/>
                </a:tc>
                <a:tc>
                  <a:txBody>
                    <a:bodyPr/>
                    <a:lstStyle/>
                    <a:p>
                      <a:pPr algn="ctr" fontAlgn="b"/>
                      <a:r>
                        <a:rPr lang="en-US" sz="2000" b="1" u="none" strike="noStrike" dirty="0">
                          <a:effectLst/>
                        </a:rPr>
                        <a:t>Personal consumption</a:t>
                      </a:r>
                      <a:endParaRPr lang="en-US" sz="2000" b="1" i="0" u="none" strike="noStrike" dirty="0">
                        <a:solidFill>
                          <a:srgbClr val="000000"/>
                        </a:solidFill>
                        <a:effectLst/>
                        <a:latin typeface="Calibri"/>
                      </a:endParaRPr>
                    </a:p>
                  </a:txBody>
                  <a:tcPr marL="7620" marR="7620" marT="7619" marB="0" anchor="b"/>
                </a:tc>
                <a:tc>
                  <a:txBody>
                    <a:bodyPr/>
                    <a:lstStyle/>
                    <a:p>
                      <a:pPr algn="ctr" fontAlgn="b"/>
                      <a:r>
                        <a:rPr lang="en-US" sz="2000" b="1" u="none" strike="noStrike" dirty="0">
                          <a:effectLst/>
                        </a:rPr>
                        <a:t>% of PCE</a:t>
                      </a:r>
                      <a:endParaRPr lang="en-US" sz="2000" b="1" i="0" u="none" strike="noStrike" dirty="0">
                        <a:solidFill>
                          <a:srgbClr val="000000"/>
                        </a:solidFill>
                        <a:effectLst/>
                        <a:latin typeface="Calibri"/>
                      </a:endParaRPr>
                    </a:p>
                  </a:txBody>
                  <a:tcPr marL="7620" marR="7620" marT="7619" marB="0" anchor="b"/>
                </a:tc>
              </a:tr>
              <a:tr h="415281">
                <a:tc>
                  <a:txBody>
                    <a:bodyPr/>
                    <a:lstStyle/>
                    <a:p>
                      <a:pPr algn="l" fontAlgn="b"/>
                      <a:r>
                        <a:rPr lang="en-US" sz="1800" b="1" u="none" strike="noStrike" dirty="0">
                          <a:effectLst/>
                        </a:rPr>
                        <a:t>Finance and insurance</a:t>
                      </a:r>
                      <a:endParaRPr lang="en-US" sz="1800" b="1" i="0" u="none" strike="noStrike" dirty="0">
                        <a:solidFill>
                          <a:srgbClr val="000000"/>
                        </a:solidFill>
                        <a:effectLst/>
                        <a:latin typeface="Calibri"/>
                      </a:endParaRPr>
                    </a:p>
                  </a:txBody>
                  <a:tcPr marL="7620" marR="7620" marT="7619" marB="0" anchor="b"/>
                </a:tc>
                <a:tc>
                  <a:txBody>
                    <a:bodyPr/>
                    <a:lstStyle/>
                    <a:p>
                      <a:pPr algn="r" fontAlgn="b"/>
                      <a:r>
                        <a:rPr lang="en-US" sz="1800" b="1" u="none" strike="noStrike" dirty="0">
                          <a:effectLst/>
                        </a:rPr>
                        <a:t>2,264.7</a:t>
                      </a:r>
                      <a:endParaRPr lang="en-US" sz="1800" b="1" i="0" u="none" strike="noStrike" dirty="0">
                        <a:solidFill>
                          <a:srgbClr val="000000"/>
                        </a:solidFill>
                        <a:effectLst/>
                        <a:latin typeface="Calibri"/>
                      </a:endParaRPr>
                    </a:p>
                  </a:txBody>
                  <a:tcPr marL="7620" marR="7620" marT="7619" marB="0" anchor="b"/>
                </a:tc>
                <a:tc>
                  <a:txBody>
                    <a:bodyPr/>
                    <a:lstStyle/>
                    <a:p>
                      <a:pPr algn="r" fontAlgn="b"/>
                      <a:r>
                        <a:rPr lang="en-US" sz="1800" b="1" u="none" strike="noStrike" dirty="0">
                          <a:effectLst/>
                        </a:rPr>
                        <a:t>1,171.6</a:t>
                      </a:r>
                      <a:endParaRPr lang="en-US" sz="1800" b="1" i="0" u="none" strike="noStrike" dirty="0">
                        <a:solidFill>
                          <a:srgbClr val="000000"/>
                        </a:solidFill>
                        <a:effectLst/>
                        <a:latin typeface="Calibri"/>
                      </a:endParaRPr>
                    </a:p>
                  </a:txBody>
                  <a:tcPr marL="7620" marR="7620" marT="7619" marB="0" anchor="b"/>
                </a:tc>
                <a:tc>
                  <a:txBody>
                    <a:bodyPr/>
                    <a:lstStyle/>
                    <a:p>
                      <a:pPr algn="r" fontAlgn="b"/>
                      <a:r>
                        <a:rPr lang="en-US" sz="1800" b="1" u="none" strike="noStrike" dirty="0">
                          <a:effectLst/>
                        </a:rPr>
                        <a:t>8.3</a:t>
                      </a:r>
                      <a:endParaRPr lang="en-US" sz="1800" b="1" i="0" u="none" strike="noStrike" dirty="0">
                        <a:solidFill>
                          <a:srgbClr val="000000"/>
                        </a:solidFill>
                        <a:effectLst/>
                        <a:latin typeface="Calibri"/>
                      </a:endParaRPr>
                    </a:p>
                  </a:txBody>
                  <a:tcPr marL="7620" marR="7620" marT="7619" marB="0" anchor="b"/>
                </a:tc>
                <a:tc>
                  <a:txBody>
                    <a:bodyPr/>
                    <a:lstStyle/>
                    <a:p>
                      <a:pPr algn="r" fontAlgn="b"/>
                      <a:r>
                        <a:rPr lang="en-US" sz="1800" b="1" u="none" strike="noStrike" dirty="0">
                          <a:effectLst/>
                        </a:rPr>
                        <a:t>813.8</a:t>
                      </a:r>
                      <a:endParaRPr lang="en-US" sz="1800" b="1" i="0" u="none" strike="noStrike" dirty="0">
                        <a:solidFill>
                          <a:srgbClr val="000000"/>
                        </a:solidFill>
                        <a:effectLst/>
                        <a:latin typeface="Calibri"/>
                      </a:endParaRPr>
                    </a:p>
                  </a:txBody>
                  <a:tcPr marL="7620" marR="7620" marT="7619" marB="0" anchor="b"/>
                </a:tc>
                <a:tc>
                  <a:txBody>
                    <a:bodyPr/>
                    <a:lstStyle/>
                    <a:p>
                      <a:pPr algn="r" fontAlgn="b"/>
                      <a:r>
                        <a:rPr lang="en-US" sz="1800" b="1" u="none" strike="noStrike" dirty="0">
                          <a:effectLst/>
                        </a:rPr>
                        <a:t>8.1</a:t>
                      </a:r>
                      <a:endParaRPr lang="en-US" sz="1800" b="1" i="0" u="none" strike="noStrike" dirty="0">
                        <a:solidFill>
                          <a:srgbClr val="000000"/>
                        </a:solidFill>
                        <a:effectLst/>
                        <a:latin typeface="Calibri"/>
                      </a:endParaRPr>
                    </a:p>
                  </a:txBody>
                  <a:tcPr marL="7620" marR="7620" marT="7619" marB="0" anchor="b"/>
                </a:tc>
              </a:tr>
              <a:tr h="411418">
                <a:tc>
                  <a:txBody>
                    <a:bodyPr/>
                    <a:lstStyle/>
                    <a:p>
                      <a:pPr algn="l" fontAlgn="b"/>
                      <a:r>
                        <a:rPr lang="en-US" sz="1800" u="none" strike="noStrike" dirty="0">
                          <a:effectLst/>
                        </a:rPr>
                        <a:t>   Banks/credit intermediation</a:t>
                      </a:r>
                      <a:endParaRPr lang="en-US" sz="1800" b="0" i="0" u="none" strike="noStrike" dirty="0">
                        <a:solidFill>
                          <a:srgbClr val="000000"/>
                        </a:solidFill>
                        <a:effectLst/>
                        <a:latin typeface="Calibri"/>
                      </a:endParaRPr>
                    </a:p>
                  </a:txBody>
                  <a:tcPr marL="7620" marR="7620" marT="7619" marB="0" anchor="b"/>
                </a:tc>
                <a:tc>
                  <a:txBody>
                    <a:bodyPr/>
                    <a:lstStyle/>
                    <a:p>
                      <a:pPr algn="r" fontAlgn="b"/>
                      <a:r>
                        <a:rPr lang="en-US" sz="1800" u="none" strike="noStrike" dirty="0">
                          <a:effectLst/>
                        </a:rPr>
                        <a:t>1,027.8</a:t>
                      </a:r>
                      <a:endParaRPr lang="en-US" sz="1800" b="0" i="0" u="none" strike="noStrike" dirty="0">
                        <a:solidFill>
                          <a:srgbClr val="000000"/>
                        </a:solidFill>
                        <a:effectLst/>
                        <a:latin typeface="Calibri"/>
                      </a:endParaRPr>
                    </a:p>
                  </a:txBody>
                  <a:tcPr marL="7620" marR="7620" marT="7619" marB="0" anchor="b"/>
                </a:tc>
                <a:tc>
                  <a:txBody>
                    <a:bodyPr/>
                    <a:lstStyle/>
                    <a:p>
                      <a:pPr algn="r" fontAlgn="b"/>
                      <a:r>
                        <a:rPr lang="en-US" sz="1800" u="none" strike="noStrike" dirty="0">
                          <a:effectLst/>
                        </a:rPr>
                        <a:t>514.0</a:t>
                      </a:r>
                      <a:endParaRPr lang="en-US" sz="1800" b="0" i="0" u="none" strike="noStrike" dirty="0">
                        <a:solidFill>
                          <a:srgbClr val="000000"/>
                        </a:solidFill>
                        <a:effectLst/>
                        <a:latin typeface="Calibri"/>
                      </a:endParaRPr>
                    </a:p>
                  </a:txBody>
                  <a:tcPr marL="7620" marR="7620" marT="7619" marB="0" anchor="b"/>
                </a:tc>
                <a:tc>
                  <a:txBody>
                    <a:bodyPr/>
                    <a:lstStyle/>
                    <a:p>
                      <a:pPr algn="r" fontAlgn="b"/>
                      <a:r>
                        <a:rPr lang="en-US" sz="1800" u="none" strike="noStrike" dirty="0">
                          <a:effectLst/>
                        </a:rPr>
                        <a:t>3.6</a:t>
                      </a:r>
                      <a:endParaRPr lang="en-US" sz="1800" b="0" i="0" u="none" strike="noStrike" dirty="0">
                        <a:solidFill>
                          <a:srgbClr val="000000"/>
                        </a:solidFill>
                        <a:effectLst/>
                        <a:latin typeface="Calibri"/>
                      </a:endParaRPr>
                    </a:p>
                  </a:txBody>
                  <a:tcPr marL="7620" marR="7620" marT="7619" marB="0" anchor="b"/>
                </a:tc>
                <a:tc>
                  <a:txBody>
                    <a:bodyPr/>
                    <a:lstStyle/>
                    <a:p>
                      <a:pPr algn="r" fontAlgn="b"/>
                      <a:r>
                        <a:rPr lang="en-US" sz="1800" u="none" strike="noStrike" dirty="0">
                          <a:effectLst/>
                        </a:rPr>
                        <a:t>327.5</a:t>
                      </a:r>
                      <a:endParaRPr lang="en-US" sz="1800" b="0" i="0" u="none" strike="noStrike" dirty="0">
                        <a:solidFill>
                          <a:srgbClr val="000000"/>
                        </a:solidFill>
                        <a:effectLst/>
                        <a:latin typeface="Calibri"/>
                      </a:endParaRPr>
                    </a:p>
                  </a:txBody>
                  <a:tcPr marL="7620" marR="7620" marT="7619" marB="0" anchor="b"/>
                </a:tc>
                <a:tc>
                  <a:txBody>
                    <a:bodyPr/>
                    <a:lstStyle/>
                    <a:p>
                      <a:pPr algn="r" fontAlgn="b"/>
                      <a:r>
                        <a:rPr lang="en-US" sz="1800" u="none" strike="noStrike" dirty="0">
                          <a:effectLst/>
                        </a:rPr>
                        <a:t>3.3</a:t>
                      </a:r>
                      <a:endParaRPr lang="en-US" sz="1800" b="0" i="0" u="none" strike="noStrike" dirty="0">
                        <a:solidFill>
                          <a:srgbClr val="000000"/>
                        </a:solidFill>
                        <a:effectLst/>
                        <a:latin typeface="Calibri"/>
                      </a:endParaRPr>
                    </a:p>
                  </a:txBody>
                  <a:tcPr marL="7620" marR="7620" marT="7619" marB="0" anchor="b"/>
                </a:tc>
              </a:tr>
              <a:tr h="415281">
                <a:tc>
                  <a:txBody>
                    <a:bodyPr/>
                    <a:lstStyle/>
                    <a:p>
                      <a:pPr algn="l" fontAlgn="b"/>
                      <a:r>
                        <a:rPr lang="en-US" sz="1800" u="none" strike="noStrike" dirty="0">
                          <a:effectLst/>
                        </a:rPr>
                        <a:t>   Securities/investments</a:t>
                      </a:r>
                      <a:endParaRPr lang="en-US" sz="1800" b="0" i="0" u="none" strike="noStrike" dirty="0">
                        <a:solidFill>
                          <a:srgbClr val="000000"/>
                        </a:solidFill>
                        <a:effectLst/>
                        <a:latin typeface="Calibri"/>
                      </a:endParaRPr>
                    </a:p>
                  </a:txBody>
                  <a:tcPr marL="7620" marR="7620" marT="7619" marB="0" anchor="b"/>
                </a:tc>
                <a:tc>
                  <a:txBody>
                    <a:bodyPr/>
                    <a:lstStyle/>
                    <a:p>
                      <a:pPr algn="r" fontAlgn="b"/>
                      <a:r>
                        <a:rPr lang="en-US" sz="1800" u="none" strike="noStrike" dirty="0">
                          <a:effectLst/>
                        </a:rPr>
                        <a:t>442.5</a:t>
                      </a:r>
                      <a:endParaRPr lang="en-US" sz="1800" b="0" i="0" u="none" strike="noStrike" dirty="0">
                        <a:solidFill>
                          <a:srgbClr val="000000"/>
                        </a:solidFill>
                        <a:effectLst/>
                        <a:latin typeface="Calibri"/>
                      </a:endParaRPr>
                    </a:p>
                  </a:txBody>
                  <a:tcPr marL="7620" marR="7620" marT="7619" marB="0" anchor="b"/>
                </a:tc>
                <a:tc>
                  <a:txBody>
                    <a:bodyPr/>
                    <a:lstStyle/>
                    <a:p>
                      <a:pPr algn="r" fontAlgn="b"/>
                      <a:r>
                        <a:rPr lang="en-US" sz="1800" u="none" strike="noStrike">
                          <a:effectLst/>
                        </a:rPr>
                        <a:t>175.2</a:t>
                      </a:r>
                      <a:endParaRPr lang="en-US" sz="1800" b="0" i="0" u="none" strike="noStrike">
                        <a:solidFill>
                          <a:srgbClr val="000000"/>
                        </a:solidFill>
                        <a:effectLst/>
                        <a:latin typeface="Calibri"/>
                      </a:endParaRPr>
                    </a:p>
                  </a:txBody>
                  <a:tcPr marL="7620" marR="7620" marT="7619" marB="0" anchor="b"/>
                </a:tc>
                <a:tc>
                  <a:txBody>
                    <a:bodyPr/>
                    <a:lstStyle/>
                    <a:p>
                      <a:pPr algn="r" fontAlgn="b"/>
                      <a:r>
                        <a:rPr lang="en-US" sz="1800" u="none" strike="noStrike">
                          <a:effectLst/>
                        </a:rPr>
                        <a:t>1.2</a:t>
                      </a:r>
                      <a:endParaRPr lang="en-US" sz="1800" b="0" i="0" u="none" strike="noStrike">
                        <a:solidFill>
                          <a:srgbClr val="000000"/>
                        </a:solidFill>
                        <a:effectLst/>
                        <a:latin typeface="Calibri"/>
                      </a:endParaRPr>
                    </a:p>
                  </a:txBody>
                  <a:tcPr marL="7620" marR="7620" marT="7619" marB="0" anchor="b"/>
                </a:tc>
                <a:tc>
                  <a:txBody>
                    <a:bodyPr/>
                    <a:lstStyle/>
                    <a:p>
                      <a:pPr algn="r" fontAlgn="b"/>
                      <a:r>
                        <a:rPr lang="en-US" sz="1800" u="none" strike="noStrike">
                          <a:effectLst/>
                        </a:rPr>
                        <a:t>129.8</a:t>
                      </a:r>
                      <a:endParaRPr lang="en-US" sz="1800" b="0" i="0" u="none" strike="noStrike">
                        <a:solidFill>
                          <a:srgbClr val="000000"/>
                        </a:solidFill>
                        <a:effectLst/>
                        <a:latin typeface="Calibri"/>
                      </a:endParaRPr>
                    </a:p>
                  </a:txBody>
                  <a:tcPr marL="7620" marR="7620" marT="7619" marB="0" anchor="b"/>
                </a:tc>
                <a:tc>
                  <a:txBody>
                    <a:bodyPr/>
                    <a:lstStyle/>
                    <a:p>
                      <a:pPr algn="r" fontAlgn="b"/>
                      <a:r>
                        <a:rPr lang="en-US" sz="1800" u="none" strike="noStrike" dirty="0">
                          <a:effectLst/>
                        </a:rPr>
                        <a:t>1.3</a:t>
                      </a:r>
                      <a:endParaRPr lang="en-US" sz="1800" b="0" i="0" u="none" strike="noStrike" dirty="0">
                        <a:solidFill>
                          <a:srgbClr val="000000"/>
                        </a:solidFill>
                        <a:effectLst/>
                        <a:latin typeface="Calibri"/>
                      </a:endParaRPr>
                    </a:p>
                  </a:txBody>
                  <a:tcPr marL="7620" marR="7620" marT="7619" marB="0" anchor="b"/>
                </a:tc>
              </a:tr>
              <a:tr h="415281">
                <a:tc>
                  <a:txBody>
                    <a:bodyPr/>
                    <a:lstStyle/>
                    <a:p>
                      <a:pPr algn="l" fontAlgn="b"/>
                      <a:r>
                        <a:rPr lang="en-US" sz="1800" u="none" strike="noStrike" dirty="0">
                          <a:effectLst/>
                        </a:rPr>
                        <a:t>   Insurance</a:t>
                      </a:r>
                      <a:endParaRPr lang="en-US" sz="1800" b="0" i="0" u="none" strike="noStrike" dirty="0">
                        <a:solidFill>
                          <a:srgbClr val="000000"/>
                        </a:solidFill>
                        <a:effectLst/>
                        <a:latin typeface="Calibri"/>
                      </a:endParaRPr>
                    </a:p>
                  </a:txBody>
                  <a:tcPr marL="7620" marR="7620" marT="7619" marB="0" anchor="b"/>
                </a:tc>
                <a:tc>
                  <a:txBody>
                    <a:bodyPr/>
                    <a:lstStyle/>
                    <a:p>
                      <a:pPr algn="r" fontAlgn="b"/>
                      <a:r>
                        <a:rPr lang="en-US" sz="1800" u="none" strike="noStrike">
                          <a:effectLst/>
                        </a:rPr>
                        <a:t>669.2</a:t>
                      </a:r>
                      <a:endParaRPr lang="en-US" sz="1800" b="0" i="0" u="none" strike="noStrike">
                        <a:solidFill>
                          <a:srgbClr val="000000"/>
                        </a:solidFill>
                        <a:effectLst/>
                        <a:latin typeface="Calibri"/>
                      </a:endParaRPr>
                    </a:p>
                  </a:txBody>
                  <a:tcPr marL="7620" marR="7620" marT="7619" marB="0" anchor="b"/>
                </a:tc>
                <a:tc>
                  <a:txBody>
                    <a:bodyPr/>
                    <a:lstStyle/>
                    <a:p>
                      <a:pPr algn="r" fontAlgn="b"/>
                      <a:r>
                        <a:rPr lang="en-US" sz="1800" u="none" strike="noStrike">
                          <a:effectLst/>
                        </a:rPr>
                        <a:t>424.5</a:t>
                      </a:r>
                      <a:endParaRPr lang="en-US" sz="1800" b="0" i="0" u="none" strike="noStrike">
                        <a:solidFill>
                          <a:srgbClr val="000000"/>
                        </a:solidFill>
                        <a:effectLst/>
                        <a:latin typeface="Calibri"/>
                      </a:endParaRPr>
                    </a:p>
                  </a:txBody>
                  <a:tcPr marL="7620" marR="7620" marT="7619" marB="0" anchor="b"/>
                </a:tc>
                <a:tc>
                  <a:txBody>
                    <a:bodyPr/>
                    <a:lstStyle/>
                    <a:p>
                      <a:pPr algn="r" fontAlgn="b"/>
                      <a:r>
                        <a:rPr lang="en-US" sz="1800" u="none" strike="noStrike">
                          <a:effectLst/>
                        </a:rPr>
                        <a:t>3.0</a:t>
                      </a:r>
                      <a:endParaRPr lang="en-US" sz="1800" b="0" i="0" u="none" strike="noStrike">
                        <a:solidFill>
                          <a:srgbClr val="000000"/>
                        </a:solidFill>
                        <a:effectLst/>
                        <a:latin typeface="Calibri"/>
                      </a:endParaRPr>
                    </a:p>
                  </a:txBody>
                  <a:tcPr marL="7620" marR="7620" marT="7619" marB="0" anchor="b"/>
                </a:tc>
                <a:tc>
                  <a:txBody>
                    <a:bodyPr/>
                    <a:lstStyle/>
                    <a:p>
                      <a:pPr algn="r" fontAlgn="b"/>
                      <a:r>
                        <a:rPr lang="en-US" sz="1800" u="none" strike="noStrike">
                          <a:effectLst/>
                        </a:rPr>
                        <a:t>308.6</a:t>
                      </a:r>
                      <a:endParaRPr lang="en-US" sz="1800" b="0" i="0" u="none" strike="noStrike">
                        <a:solidFill>
                          <a:srgbClr val="000000"/>
                        </a:solidFill>
                        <a:effectLst/>
                        <a:latin typeface="Calibri"/>
                      </a:endParaRPr>
                    </a:p>
                  </a:txBody>
                  <a:tcPr marL="7620" marR="7620" marT="7619" marB="0" anchor="b"/>
                </a:tc>
                <a:tc>
                  <a:txBody>
                    <a:bodyPr/>
                    <a:lstStyle/>
                    <a:p>
                      <a:pPr algn="r" fontAlgn="b"/>
                      <a:r>
                        <a:rPr lang="en-US" sz="1800" u="none" strike="noStrike" dirty="0">
                          <a:effectLst/>
                        </a:rPr>
                        <a:t>3.1</a:t>
                      </a:r>
                      <a:endParaRPr lang="en-US" sz="1800" b="0" i="0" u="none" strike="noStrike" dirty="0">
                        <a:solidFill>
                          <a:srgbClr val="000000"/>
                        </a:solidFill>
                        <a:effectLst/>
                        <a:latin typeface="Calibri"/>
                      </a:endParaRPr>
                    </a:p>
                  </a:txBody>
                  <a:tcPr marL="7620" marR="7620" marT="7619" marB="0" anchor="b"/>
                </a:tc>
              </a:tr>
              <a:tr h="415281">
                <a:tc>
                  <a:txBody>
                    <a:bodyPr/>
                    <a:lstStyle/>
                    <a:p>
                      <a:pPr algn="l" fontAlgn="b"/>
                      <a:r>
                        <a:rPr lang="en-US" sz="1800" u="none" strike="noStrike" dirty="0">
                          <a:effectLst/>
                        </a:rPr>
                        <a:t>   Funds, trusts, etc.</a:t>
                      </a:r>
                      <a:endParaRPr lang="en-US" sz="1800" b="0" i="0" u="none" strike="noStrike" dirty="0">
                        <a:solidFill>
                          <a:srgbClr val="000000"/>
                        </a:solidFill>
                        <a:effectLst/>
                        <a:latin typeface="Calibri"/>
                      </a:endParaRPr>
                    </a:p>
                  </a:txBody>
                  <a:tcPr marL="7620" marR="7620" marT="7619" marB="0" anchor="b"/>
                </a:tc>
                <a:tc>
                  <a:txBody>
                    <a:bodyPr/>
                    <a:lstStyle/>
                    <a:p>
                      <a:pPr algn="r" fontAlgn="b"/>
                      <a:r>
                        <a:rPr lang="en-US" sz="1800" u="none" strike="noStrike" dirty="0">
                          <a:effectLst/>
                        </a:rPr>
                        <a:t>125.2</a:t>
                      </a:r>
                      <a:endParaRPr lang="en-US" sz="1800" b="0" i="0" u="none" strike="noStrike" dirty="0">
                        <a:solidFill>
                          <a:srgbClr val="000000"/>
                        </a:solidFill>
                        <a:effectLst/>
                        <a:latin typeface="Calibri"/>
                      </a:endParaRPr>
                    </a:p>
                  </a:txBody>
                  <a:tcPr marL="7620" marR="7620" marT="7619" marB="0" anchor="b"/>
                </a:tc>
                <a:tc>
                  <a:txBody>
                    <a:bodyPr/>
                    <a:lstStyle/>
                    <a:p>
                      <a:pPr algn="r" fontAlgn="b"/>
                      <a:r>
                        <a:rPr lang="en-US" sz="1800" u="none" strike="noStrike" dirty="0">
                          <a:effectLst/>
                        </a:rPr>
                        <a:t>57.8</a:t>
                      </a:r>
                      <a:endParaRPr lang="en-US" sz="1800" b="0" i="0" u="none" strike="noStrike" dirty="0">
                        <a:solidFill>
                          <a:srgbClr val="000000"/>
                        </a:solidFill>
                        <a:effectLst/>
                        <a:latin typeface="Calibri"/>
                      </a:endParaRPr>
                    </a:p>
                  </a:txBody>
                  <a:tcPr marL="7620" marR="7620" marT="7619" marB="0" anchor="b"/>
                </a:tc>
                <a:tc>
                  <a:txBody>
                    <a:bodyPr/>
                    <a:lstStyle/>
                    <a:p>
                      <a:pPr algn="r" fontAlgn="b"/>
                      <a:r>
                        <a:rPr lang="en-US" sz="1800" u="none" strike="noStrike" dirty="0">
                          <a:effectLst/>
                        </a:rPr>
                        <a:t>0.4</a:t>
                      </a:r>
                      <a:endParaRPr lang="en-US" sz="1800" b="0" i="0" u="none" strike="noStrike" dirty="0">
                        <a:solidFill>
                          <a:srgbClr val="000000"/>
                        </a:solidFill>
                        <a:effectLst/>
                        <a:latin typeface="Calibri"/>
                      </a:endParaRPr>
                    </a:p>
                  </a:txBody>
                  <a:tcPr marL="7620" marR="7620" marT="7619" marB="0" anchor="b"/>
                </a:tc>
                <a:tc>
                  <a:txBody>
                    <a:bodyPr/>
                    <a:lstStyle/>
                    <a:p>
                      <a:pPr algn="r" fontAlgn="b"/>
                      <a:r>
                        <a:rPr lang="en-US" sz="1800" u="none" strike="noStrike" dirty="0">
                          <a:effectLst/>
                        </a:rPr>
                        <a:t>47.9</a:t>
                      </a:r>
                      <a:endParaRPr lang="en-US" sz="1800" b="0" i="0" u="none" strike="noStrike" dirty="0">
                        <a:solidFill>
                          <a:srgbClr val="000000"/>
                        </a:solidFill>
                        <a:effectLst/>
                        <a:latin typeface="Calibri"/>
                      </a:endParaRPr>
                    </a:p>
                  </a:txBody>
                  <a:tcPr marL="7620" marR="7620" marT="7619" marB="0" anchor="b"/>
                </a:tc>
                <a:tc>
                  <a:txBody>
                    <a:bodyPr/>
                    <a:lstStyle/>
                    <a:p>
                      <a:pPr algn="r" fontAlgn="b"/>
                      <a:r>
                        <a:rPr lang="en-US" sz="1800" u="none" strike="noStrike" dirty="0">
                          <a:effectLst/>
                        </a:rPr>
                        <a:t>0.5</a:t>
                      </a:r>
                      <a:endParaRPr lang="en-US" sz="1800" b="0" i="0" u="none" strike="noStrike" dirty="0">
                        <a:solidFill>
                          <a:srgbClr val="000000"/>
                        </a:solidFill>
                        <a:effectLst/>
                        <a:latin typeface="Calibri"/>
                      </a:endParaRPr>
                    </a:p>
                  </a:txBody>
                  <a:tcPr marL="7620" marR="7620" marT="7619" marB="0" anchor="b"/>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p:txBody>
          <a:bodyPr/>
          <a:lstStyle/>
          <a:p>
            <a:pPr eaLnBrk="1" hangingPunct="1"/>
            <a:r>
              <a:rPr lang="en-US" sz="3200" smtClean="0"/>
              <a:t>BEA National and Industry Accounts: </a:t>
            </a:r>
          </a:p>
        </p:txBody>
      </p:sp>
      <p:sp>
        <p:nvSpPr>
          <p:cNvPr id="24579" name="Content Placeholder 2"/>
          <p:cNvSpPr>
            <a:spLocks noGrp="1"/>
          </p:cNvSpPr>
          <p:nvPr>
            <p:ph idx="4294967295"/>
          </p:nvPr>
        </p:nvSpPr>
        <p:spPr>
          <a:xfrm>
            <a:off x="685800" y="1295400"/>
            <a:ext cx="7769225" cy="4800600"/>
          </a:xfrm>
        </p:spPr>
        <p:txBody>
          <a:bodyPr/>
          <a:lstStyle/>
          <a:p>
            <a:pPr eaLnBrk="1" hangingPunct="1"/>
            <a:r>
              <a:rPr lang="en-US" sz="2400" dirty="0" smtClean="0"/>
              <a:t>In addition to direct fees, some financial services are funded indirectly:</a:t>
            </a:r>
          </a:p>
          <a:p>
            <a:pPr eaLnBrk="1" hangingPunct="1"/>
            <a:endParaRPr lang="en-US" sz="2400" dirty="0" smtClean="0"/>
          </a:p>
          <a:p>
            <a:pPr eaLnBrk="1" hangingPunct="1"/>
            <a:r>
              <a:rPr lang="en-US" sz="2400" dirty="0" smtClean="0"/>
              <a:t>To capture financial services funded in this manner, the national accounts add imputed service fees (and equivalent imputed interest) </a:t>
            </a:r>
          </a:p>
          <a:p>
            <a:pPr eaLnBrk="1" hangingPunct="1"/>
            <a:endParaRPr lang="en-US" sz="2400" dirty="0" smtClean="0"/>
          </a:p>
          <a:p>
            <a:pPr eaLnBrk="1" hangingPunct="1"/>
            <a:r>
              <a:rPr lang="en-US" sz="2400" dirty="0" smtClean="0"/>
              <a:t>For 2009, imputed financial and insurance services to consumers were $215.6 billion (2.2% of PCE)</a:t>
            </a:r>
          </a:p>
          <a:p>
            <a:pPr eaLnBrk="1" hangingPunct="1"/>
            <a:endParaRPr lang="en-US" sz="2400" dirty="0" smtClean="0"/>
          </a:p>
        </p:txBody>
      </p:sp>
      <p:sp>
        <p:nvSpPr>
          <p:cNvPr id="24580" name="Slide Number Placeholder 3"/>
          <p:cNvSpPr txBox="1">
            <a:spLocks noGrp="1"/>
          </p:cNvSpPr>
          <p:nvPr/>
        </p:nvSpPr>
        <p:spPr bwMode="auto">
          <a:xfrm>
            <a:off x="8534400" y="6477000"/>
            <a:ext cx="381000" cy="320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algn="r" eaLnBrk="1" hangingPunct="1"/>
            <a:fld id="{AB2692D5-02EF-42F7-BB73-4F7B7615876F}" type="slidenum">
              <a:rPr lang="en-US" sz="1200">
                <a:solidFill>
                  <a:srgbClr val="00267F"/>
                </a:solidFill>
                <a:latin typeface="Trebuchet MS" pitchFamily="34" charset="0"/>
              </a:rPr>
              <a:pPr algn="r" eaLnBrk="1" hangingPunct="1"/>
              <a:t>9</a:t>
            </a:fld>
            <a:endParaRPr lang="en-US" sz="1200">
              <a:solidFill>
                <a:srgbClr val="00267F"/>
              </a:solidFill>
              <a:latin typeface="Trebuchet MS"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ssion 1 - Intro to Intl Accounts v2">
  <a:themeElements>
    <a:clrScheme name="BEA Template_v4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A Template_v4a">
      <a:majorFont>
        <a:latin typeface="Constantia"/>
        <a:ea typeface=""/>
        <a:cs typeface=""/>
      </a:majorFont>
      <a:minorFont>
        <a:latin typeface="Constant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267F"/>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nstantia" pitchFamily="18" charset="0"/>
          </a:defRPr>
        </a:defPPr>
      </a:lstStyle>
    </a:spDef>
    <a:lnDef>
      <a:spPr bwMode="auto">
        <a:xfrm>
          <a:off x="0" y="0"/>
          <a:ext cx="1" cy="1"/>
        </a:xfrm>
        <a:custGeom>
          <a:avLst/>
          <a:gdLst/>
          <a:ahLst/>
          <a:cxnLst/>
          <a:rect l="0" t="0" r="0" b="0"/>
          <a:pathLst/>
        </a:custGeom>
        <a:solidFill>
          <a:srgbClr val="00267F"/>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nstantia" pitchFamily="18" charset="0"/>
          </a:defRPr>
        </a:defPPr>
      </a:lstStyle>
    </a:lnDef>
  </a:objectDefaults>
  <a:extraClrSchemeLst>
    <a:extraClrScheme>
      <a:clrScheme name="BEA Template_v4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A Template_v4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A Template_v4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A Template_v4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A Template_v4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A Template_v4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A Template_v4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A Template_v4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A Template_v4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A Template_v4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A Template_v4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A Template_v4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ession 1 - Intro to Intl Accounts v2">
  <a:themeElements>
    <a:clrScheme name="BEA Template_v4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A Template_v4a">
      <a:majorFont>
        <a:latin typeface="Constantia"/>
        <a:ea typeface=""/>
        <a:cs typeface=""/>
      </a:majorFont>
      <a:minorFont>
        <a:latin typeface="Constant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267F"/>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nstantia" pitchFamily="18" charset="0"/>
          </a:defRPr>
        </a:defPPr>
      </a:lstStyle>
    </a:spDef>
    <a:lnDef>
      <a:spPr bwMode="auto">
        <a:xfrm>
          <a:off x="0" y="0"/>
          <a:ext cx="1" cy="1"/>
        </a:xfrm>
        <a:custGeom>
          <a:avLst/>
          <a:gdLst/>
          <a:ahLst/>
          <a:cxnLst/>
          <a:rect l="0" t="0" r="0" b="0"/>
          <a:pathLst/>
        </a:custGeom>
        <a:solidFill>
          <a:srgbClr val="00267F"/>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nstantia" pitchFamily="18" charset="0"/>
          </a:defRPr>
        </a:defPPr>
      </a:lstStyle>
    </a:lnDef>
  </a:objectDefaults>
  <a:extraClrSchemeLst>
    <a:extraClrScheme>
      <a:clrScheme name="BEA Template_v4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A Template_v4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A Template_v4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A Template_v4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A Template_v4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A Template_v4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A Template_v4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A Template_v4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A Template_v4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A Template_v4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A Template_v4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A Template_v4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Session 1 - Intro to Intl Accounts v2</Template>
  <TotalTime>809</TotalTime>
  <Words>1537</Words>
  <Application>Microsoft Office PowerPoint</Application>
  <PresentationFormat>On-screen Show (4:3)</PresentationFormat>
  <Paragraphs>218</Paragraphs>
  <Slides>21</Slides>
  <Notes>21</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Session 1 - Intro to Intl Accounts v2</vt:lpstr>
      <vt:lpstr>1_Session 1 - Intro to Intl Accounts v2</vt:lpstr>
      <vt:lpstr>Measurement of the Financial Sector: FESAC Agencies Response to the Financial Crisis </vt:lpstr>
      <vt:lpstr>FESAC Agencies Response to the Financial Crisis</vt:lpstr>
      <vt:lpstr>BLS Productivity Measures for Financial Services</vt:lpstr>
      <vt:lpstr>BLS Producer Price Indexes for Banking and Financial Services</vt:lpstr>
      <vt:lpstr>Census – Quarterly Services Survey</vt:lpstr>
      <vt:lpstr>Census: Service Annual Survey</vt:lpstr>
      <vt:lpstr>Expanded Coverage of SAS</vt:lpstr>
      <vt:lpstr>BEA National Accounts: Finance and insurance industry</vt:lpstr>
      <vt:lpstr>BEA National and Industry Accounts: </vt:lpstr>
      <vt:lpstr>BEA National and Industry Accounts </vt:lpstr>
      <vt:lpstr>BEA National and Industry Accounts  </vt:lpstr>
      <vt:lpstr>BEA International Accounts: Balance of Payments and International Investment Position</vt:lpstr>
      <vt:lpstr>BEA International Accounts  </vt:lpstr>
      <vt:lpstr>Implications of the Financial Crisis</vt:lpstr>
      <vt:lpstr>Implications of the Financial Crisis</vt:lpstr>
      <vt:lpstr>Other Implications of the Financial Crisis</vt:lpstr>
      <vt:lpstr>Feeling Rich on Unrealized Gains</vt:lpstr>
      <vt:lpstr>“How Did the Bubble Stay Under the Radar?”</vt:lpstr>
      <vt:lpstr>Why Didn’t We See the Equity Bubble in the Official Statistics?</vt:lpstr>
      <vt:lpstr>What Didn’t We See An Increase in Leverage in the Official Statistics?</vt:lpstr>
      <vt:lpstr>Integrating &amp; Reconciling Statistics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Account</dc:title>
  <dc:creator>Howell, Kristy</dc:creator>
  <cp:lastModifiedBy>baljsl</cp:lastModifiedBy>
  <cp:revision>83</cp:revision>
  <cp:lastPrinted>2011-06-16T19:53:22Z</cp:lastPrinted>
  <dcterms:created xsi:type="dcterms:W3CDTF">2011-05-20T19:53:28Z</dcterms:created>
  <dcterms:modified xsi:type="dcterms:W3CDTF">2011-06-17T10:14:00Z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1293583607</vt:i4>
  </property>
  <property fmtid="{D5CDD505-2E9C-101B-9397-08002B2CF9AE}" pid="3" name="_NewReviewCycle">
    <vt:lpwstr/>
  </property>
  <property fmtid="{D5CDD505-2E9C-101B-9397-08002B2CF9AE}" pid="4" name="_EmailSubject">
    <vt:lpwstr>Links for Director's Page</vt:lpwstr>
  </property>
  <property fmtid="{D5CDD505-2E9C-101B-9397-08002B2CF9AE}" pid="5" name="_AuthorEmail">
    <vt:lpwstr>Vicki.Bingham@bea.gov</vt:lpwstr>
  </property>
  <property fmtid="{D5CDD505-2E9C-101B-9397-08002B2CF9AE}" pid="6" name="_AuthorEmailDisplayName">
    <vt:lpwstr>Bingham, Vicki</vt:lpwstr>
  </property>
</Properties>
</file>