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28" r:id="rId4"/>
    <p:sldId id="329" r:id="rId5"/>
    <p:sldId id="330" r:id="rId6"/>
    <p:sldId id="331" r:id="rId7"/>
    <p:sldId id="332" r:id="rId8"/>
    <p:sldId id="258" r:id="rId9"/>
    <p:sldId id="259" r:id="rId10"/>
    <p:sldId id="260" r:id="rId11"/>
    <p:sldId id="277" r:id="rId12"/>
    <p:sldId id="278" r:id="rId13"/>
    <p:sldId id="262" r:id="rId14"/>
    <p:sldId id="319" r:id="rId15"/>
    <p:sldId id="333" r:id="rId16"/>
    <p:sldId id="267" r:id="rId17"/>
    <p:sldId id="344" r:id="rId18"/>
    <p:sldId id="345" r:id="rId19"/>
    <p:sldId id="268" r:id="rId20"/>
    <p:sldId id="269" r:id="rId21"/>
    <p:sldId id="346" r:id="rId22"/>
    <p:sldId id="347" r:id="rId23"/>
    <p:sldId id="348" r:id="rId24"/>
    <p:sldId id="349" r:id="rId25"/>
    <p:sldId id="350" r:id="rId26"/>
    <p:sldId id="281" r:id="rId27"/>
    <p:sldId id="282" r:id="rId28"/>
    <p:sldId id="287" r:id="rId29"/>
    <p:sldId id="288" r:id="rId30"/>
    <p:sldId id="289" r:id="rId31"/>
    <p:sldId id="290" r:id="rId32"/>
    <p:sldId id="292" r:id="rId33"/>
    <p:sldId id="291" r:id="rId34"/>
    <p:sldId id="293" r:id="rId35"/>
    <p:sldId id="341" r:id="rId36"/>
    <p:sldId id="342" r:id="rId37"/>
    <p:sldId id="343" r:id="rId38"/>
    <p:sldId id="355" r:id="rId39"/>
    <p:sldId id="295" r:id="rId40"/>
    <p:sldId id="296" r:id="rId41"/>
    <p:sldId id="338" r:id="rId42"/>
    <p:sldId id="299" r:id="rId43"/>
    <p:sldId id="300" r:id="rId44"/>
    <p:sldId id="301" r:id="rId45"/>
    <p:sldId id="302" r:id="rId46"/>
    <p:sldId id="304" r:id="rId47"/>
    <p:sldId id="306" r:id="rId48"/>
    <p:sldId id="318" r:id="rId49"/>
    <p:sldId id="351" r:id="rId50"/>
    <p:sldId id="352" r:id="rId51"/>
    <p:sldId id="353" r:id="rId52"/>
    <p:sldId id="311" r:id="rId53"/>
    <p:sldId id="354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ESAFS01\USERS\ssmith3\seasonal%20adjustment\histogra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ESAFS01\USERS\ssmith3\seasonal%20adjustment\histogram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ESAFS01\USERS\ssmith3\seasonal%20adjustment\histogr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0363936507210067E-3"/>
          <c:w val="0.95922119190296906"/>
          <c:h val="0.95559966984206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New Homes Sold (South)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Sheet1!$C$19</c:f>
              <c:numCache>
                <c:formatCode>0.00%</c:formatCode>
                <c:ptCount val="1"/>
                <c:pt idx="0">
                  <c:v>4.4000000000000011E-3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Single Family Housing Starts (NE)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Sheet1!$D$19</c:f>
              <c:numCache>
                <c:formatCode>0.00%</c:formatCode>
                <c:ptCount val="1"/>
                <c:pt idx="0">
                  <c:v>-1.1700000000000002E-2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Single Family Building Permits (MW)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Sheet1!$E$19</c:f>
              <c:numCache>
                <c:formatCode>0.00%</c:formatCode>
                <c:ptCount val="1"/>
                <c:pt idx="0">
                  <c:v>-2.0999999999999999E-3</c:v>
                </c:pt>
              </c:numCache>
            </c:numRef>
          </c:val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General Merchandise Construction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Sheet1!$F$19</c:f>
              <c:numCache>
                <c:formatCode>0.00%</c:formatCode>
                <c:ptCount val="1"/>
                <c:pt idx="0">
                  <c:v>1.1700000000000002E-2</c:v>
                </c:pt>
              </c:numCache>
            </c:numRef>
          </c:val>
        </c:ser>
        <c:ser>
          <c:idx val="4"/>
          <c:order val="4"/>
          <c:tx>
            <c:strRef>
              <c:f>Sheet1!$G$3</c:f>
              <c:strCache>
                <c:ptCount val="1"/>
                <c:pt idx="0">
                  <c:v>Multifamily Construction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Sheet1!$G$19</c:f>
              <c:numCache>
                <c:formatCode>0.00%</c:formatCode>
                <c:ptCount val="1"/>
                <c:pt idx="0">
                  <c:v>-4.000000000000001E-3</c:v>
                </c:pt>
              </c:numCache>
            </c:numRef>
          </c:val>
        </c:ser>
        <c:ser>
          <c:idx val="5"/>
          <c:order val="5"/>
          <c:tx>
            <c:strRef>
              <c:f>Sheet1!$H$3</c:f>
              <c:strCache>
                <c:ptCount val="1"/>
                <c:pt idx="0">
                  <c:v>Computer Accessories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Sheet1!$H$19</c:f>
              <c:numCache>
                <c:formatCode>0.00%</c:formatCode>
                <c:ptCount val="1"/>
                <c:pt idx="0">
                  <c:v>-3.5000000000000005E-3</c:v>
                </c:pt>
              </c:numCache>
            </c:numRef>
          </c:val>
        </c:ser>
        <c:ser>
          <c:idx val="6"/>
          <c:order val="6"/>
          <c:tx>
            <c:strRef>
              <c:f>Sheet1!$I$3</c:f>
              <c:strCache>
                <c:ptCount val="1"/>
                <c:pt idx="0">
                  <c:v>Engines and Car Parts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val>
            <c:numRef>
              <c:f>Sheet1!$I$19</c:f>
              <c:numCache>
                <c:formatCode>0.00%</c:formatCode>
                <c:ptCount val="1"/>
                <c:pt idx="0">
                  <c:v>8.0000000000000019E-3</c:v>
                </c:pt>
              </c:numCache>
            </c:numRef>
          </c:val>
        </c:ser>
        <c:ser>
          <c:idx val="7"/>
          <c:order val="7"/>
          <c:tx>
            <c:strRef>
              <c:f>Sheet1!$J$3</c:f>
              <c:strCache>
                <c:ptCount val="1"/>
                <c:pt idx="0">
                  <c:v>Industrial Organic Chemicals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Sheet1!$J$19</c:f>
              <c:numCache>
                <c:formatCode>0.00%</c:formatCode>
                <c:ptCount val="1"/>
                <c:pt idx="0">
                  <c:v>-1.0900000000000002E-2</c:v>
                </c:pt>
              </c:numCache>
            </c:numRef>
          </c:val>
        </c:ser>
        <c:ser>
          <c:idx val="8"/>
          <c:order val="8"/>
          <c:tx>
            <c:strRef>
              <c:f>Sheet1!$K$3</c:f>
              <c:strCache>
                <c:ptCount val="1"/>
                <c:pt idx="0">
                  <c:v>Crude Petroleum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Sheet1!$K$19</c:f>
              <c:numCache>
                <c:formatCode>0.00%</c:formatCode>
                <c:ptCount val="1"/>
                <c:pt idx="0">
                  <c:v>-6.8000000000000014E-3</c:v>
                </c:pt>
              </c:numCache>
            </c:numRef>
          </c:val>
        </c:ser>
        <c:ser>
          <c:idx val="9"/>
          <c:order val="9"/>
          <c:tx>
            <c:strRef>
              <c:f>Sheet1!$L$3</c:f>
              <c:strCache>
                <c:ptCount val="1"/>
                <c:pt idx="0">
                  <c:v>Telecommunications Equipment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Sheet1!$L$19</c:f>
              <c:numCache>
                <c:formatCode>0.00%</c:formatCode>
                <c:ptCount val="1"/>
                <c:pt idx="0">
                  <c:v>2.5999999999999999E-3</c:v>
                </c:pt>
              </c:numCache>
            </c:numRef>
          </c:val>
        </c:ser>
        <c:ser>
          <c:idx val="10"/>
          <c:order val="10"/>
          <c:tx>
            <c:strRef>
              <c:f>Sheet1!$M$3</c:f>
              <c:strCache>
                <c:ptCount val="1"/>
                <c:pt idx="0">
                  <c:v>WS Motor Vehicle and Parts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Sheet1!$M$19</c:f>
              <c:numCache>
                <c:formatCode>0.00%</c:formatCode>
                <c:ptCount val="1"/>
                <c:pt idx="0">
                  <c:v>2.3999999999999998E-3</c:v>
                </c:pt>
              </c:numCache>
            </c:numRef>
          </c:val>
        </c:ser>
        <c:ser>
          <c:idx val="11"/>
          <c:order val="11"/>
          <c:tx>
            <c:strRef>
              <c:f>Sheet1!$N$3</c:f>
              <c:strCache>
                <c:ptCount val="1"/>
                <c:pt idx="0">
                  <c:v>WS Miscellaneous Durable Goods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Sheet1!$N$19</c:f>
              <c:numCache>
                <c:formatCode>0.00%</c:formatCode>
                <c:ptCount val="1"/>
                <c:pt idx="0">
                  <c:v>-2.5000000000000005E-3</c:v>
                </c:pt>
              </c:numCache>
            </c:numRef>
          </c:val>
        </c:ser>
        <c:ser>
          <c:idx val="12"/>
          <c:order val="12"/>
          <c:tx>
            <c:strRef>
              <c:f>Sheet1!$O$3</c:f>
              <c:strCache>
                <c:ptCount val="1"/>
                <c:pt idx="0">
                  <c:v>WS Petroleum and Parts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Sheet1!$O$19</c:f>
              <c:numCache>
                <c:formatCode>0.00%</c:formatCode>
                <c:ptCount val="1"/>
                <c:pt idx="0">
                  <c:v>-1.6600000000000004E-2</c:v>
                </c:pt>
              </c:numCache>
            </c:numRef>
          </c:val>
        </c:ser>
        <c:ser>
          <c:idx val="13"/>
          <c:order val="13"/>
          <c:tx>
            <c:strRef>
              <c:f>Sheet1!$P$3</c:f>
              <c:strCache>
                <c:ptCount val="1"/>
                <c:pt idx="0">
                  <c:v>Retail Motor Vehicle and Parts Dealer Sales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Sheet1!$P$19</c:f>
              <c:numCache>
                <c:formatCode>0.00%</c:formatCode>
                <c:ptCount val="1"/>
                <c:pt idx="0">
                  <c:v>5.0000000000000012E-4</c:v>
                </c:pt>
              </c:numCache>
            </c:numRef>
          </c:val>
        </c:ser>
        <c:ser>
          <c:idx val="14"/>
          <c:order val="14"/>
          <c:tx>
            <c:strRef>
              <c:f>Sheet1!$Q$3</c:f>
              <c:strCache>
                <c:ptCount val="1"/>
                <c:pt idx="0">
                  <c:v>WS Machinery, Equipment, and Supplies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Sheet1!$Q$19</c:f>
              <c:numCache>
                <c:formatCode>0.00%</c:formatCode>
                <c:ptCount val="1"/>
                <c:pt idx="0">
                  <c:v>-2.0999999999999999E-3</c:v>
                </c:pt>
              </c:numCache>
            </c:numRef>
          </c:val>
        </c:ser>
        <c:ser>
          <c:idx val="15"/>
          <c:order val="15"/>
          <c:tx>
            <c:strRef>
              <c:f>Sheet1!$R$3</c:f>
              <c:strCache>
                <c:ptCount val="1"/>
                <c:pt idx="0">
                  <c:v>Auto Manufacturing</c:v>
                </c:pt>
              </c:strCache>
            </c:strRef>
          </c:tx>
          <c:spPr>
            <a:solidFill>
              <a:srgbClr val="FFFF65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Sheet1!$R$19</c:f>
              <c:numCache>
                <c:formatCode>0.00%</c:formatCode>
                <c:ptCount val="1"/>
                <c:pt idx="0">
                  <c:v>1.6000000000000003E-3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806528"/>
        <c:axId val="28812416"/>
      </c:barChart>
      <c:catAx>
        <c:axId val="28806528"/>
        <c:scaling>
          <c:orientation val="minMax"/>
        </c:scaling>
        <c:delete val="1"/>
        <c:axPos val="l"/>
        <c:majorTickMark val="out"/>
        <c:minorTickMark val="none"/>
        <c:tickLblPos val="none"/>
        <c:crossAx val="28812416"/>
        <c:crosses val="autoZero"/>
        <c:auto val="1"/>
        <c:lblAlgn val="ctr"/>
        <c:lblOffset val="100"/>
        <c:noMultiLvlLbl val="0"/>
      </c:catAx>
      <c:valAx>
        <c:axId val="28812416"/>
        <c:scaling>
          <c:orientation val="minMax"/>
          <c:max val="2.0000000000000011E-2"/>
          <c:min val="-2.0000000000000011E-2"/>
        </c:scaling>
        <c:delete val="1"/>
        <c:axPos val="b"/>
        <c:numFmt formatCode="0.0%" sourceLinked="0"/>
        <c:majorTickMark val="out"/>
        <c:minorTickMark val="none"/>
        <c:tickLblPos val="none"/>
        <c:crossAx val="28806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Sheet1!$C$28</c:f>
              <c:numCache>
                <c:formatCode>0.00%</c:formatCode>
                <c:ptCount val="1"/>
                <c:pt idx="0">
                  <c:v>4.1999999999999997E-3</c:v>
                </c:pt>
              </c:numCache>
            </c:numRef>
          </c:val>
        </c:ser>
        <c:ser>
          <c:idx val="1"/>
          <c:order val="1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Sheet1!$D$28</c:f>
              <c:numCache>
                <c:formatCode>0.00%</c:formatCode>
                <c:ptCount val="1"/>
                <c:pt idx="0">
                  <c:v>4.3099999999999999E-2</c:v>
                </c:pt>
              </c:numCache>
            </c:numRef>
          </c:val>
        </c:ser>
        <c:ser>
          <c:idx val="2"/>
          <c:order val="2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Sheet1!$E$28</c:f>
              <c:numCache>
                <c:formatCode>0.00%</c:formatCode>
                <c:ptCount val="1"/>
                <c:pt idx="0">
                  <c:v>-1.4000000000000002E-3</c:v>
                </c:pt>
              </c:numCache>
            </c:numRef>
          </c:val>
        </c:ser>
        <c:ser>
          <c:idx val="3"/>
          <c:order val="3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Sheet1!$F$28</c:f>
              <c:numCache>
                <c:formatCode>0.00%</c:formatCode>
                <c:ptCount val="1"/>
                <c:pt idx="0">
                  <c:v>-6.9000000000000008E-3</c:v>
                </c:pt>
              </c:numCache>
            </c:numRef>
          </c:val>
        </c:ser>
        <c:ser>
          <c:idx val="4"/>
          <c:order val="4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Sheet1!$G$28</c:f>
              <c:numCache>
                <c:formatCode>0.00%</c:formatCode>
                <c:ptCount val="1"/>
                <c:pt idx="0">
                  <c:v>-8.8000000000000023E-3</c:v>
                </c:pt>
              </c:numCache>
            </c:numRef>
          </c:val>
        </c:ser>
        <c:ser>
          <c:idx val="5"/>
          <c:order val="5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Sheet1!$H$28</c:f>
              <c:numCache>
                <c:formatCode>0.00%</c:formatCode>
                <c:ptCount val="1"/>
                <c:pt idx="0">
                  <c:v>-7.000000000000001E-4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val>
            <c:numRef>
              <c:f>Sheet1!$I$28</c:f>
              <c:numCache>
                <c:formatCode>0.00%</c:formatCode>
                <c:ptCount val="1"/>
                <c:pt idx="0">
                  <c:v>-2.4E-2</c:v>
                </c:pt>
              </c:numCache>
            </c:numRef>
          </c:val>
        </c:ser>
        <c:ser>
          <c:idx val="7"/>
          <c:order val="7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Sheet1!$J$28</c:f>
              <c:numCache>
                <c:formatCode>0.00%</c:formatCode>
                <c:ptCount val="1"/>
                <c:pt idx="0">
                  <c:v>-3.2000000000000006E-3</c:v>
                </c:pt>
              </c:numCache>
            </c:numRef>
          </c:val>
        </c:ser>
        <c:ser>
          <c:idx val="8"/>
          <c:order val="8"/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Sheet1!$K$28</c:f>
              <c:numCache>
                <c:formatCode>0.00%</c:formatCode>
                <c:ptCount val="1"/>
                <c:pt idx="0">
                  <c:v>1.6500000000000004E-2</c:v>
                </c:pt>
              </c:numCache>
            </c:numRef>
          </c:val>
        </c:ser>
        <c:ser>
          <c:idx val="9"/>
          <c:order val="9"/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Sheet1!$L$28</c:f>
              <c:numCache>
                <c:formatCode>0.00%</c:formatCode>
                <c:ptCount val="1"/>
                <c:pt idx="0">
                  <c:v>-1.1900000000000003E-2</c:v>
                </c:pt>
              </c:numCache>
            </c:numRef>
          </c:val>
        </c:ser>
        <c:ser>
          <c:idx val="10"/>
          <c:order val="10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Sheet1!$M$28</c:f>
              <c:numCache>
                <c:formatCode>0.00%</c:formatCode>
                <c:ptCount val="1"/>
                <c:pt idx="0">
                  <c:v>-4.1999999999999997E-3</c:v>
                </c:pt>
              </c:numCache>
            </c:numRef>
          </c:val>
        </c:ser>
        <c:ser>
          <c:idx val="11"/>
          <c:order val="11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Sheet1!$N$28</c:f>
              <c:numCache>
                <c:formatCode>0.00%</c:formatCode>
                <c:ptCount val="1"/>
                <c:pt idx="0">
                  <c:v>2.2000000000000006E-3</c:v>
                </c:pt>
              </c:numCache>
            </c:numRef>
          </c:val>
        </c:ser>
        <c:ser>
          <c:idx val="12"/>
          <c:order val="12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Sheet1!$O$28</c:f>
              <c:numCache>
                <c:formatCode>0.00%</c:formatCode>
                <c:ptCount val="1"/>
                <c:pt idx="0">
                  <c:v>1.3299999999999998E-2</c:v>
                </c:pt>
              </c:numCache>
            </c:numRef>
          </c:val>
        </c:ser>
        <c:ser>
          <c:idx val="13"/>
          <c:order val="13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Sheet1!$P$28</c:f>
              <c:numCache>
                <c:formatCode>0.00%</c:formatCode>
                <c:ptCount val="1"/>
                <c:pt idx="0">
                  <c:v>-3.0000000000000003E-4</c:v>
                </c:pt>
              </c:numCache>
            </c:numRef>
          </c:val>
        </c:ser>
        <c:ser>
          <c:idx val="14"/>
          <c:order val="14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Sheet1!$Q$28</c:f>
              <c:numCache>
                <c:formatCode>0.00%</c:formatCode>
                <c:ptCount val="1"/>
                <c:pt idx="0">
                  <c:v>-6.0000000000000016E-4</c:v>
                </c:pt>
              </c:numCache>
            </c:numRef>
          </c:val>
        </c:ser>
        <c:ser>
          <c:idx val="15"/>
          <c:order val="15"/>
          <c:spPr>
            <a:solidFill>
              <a:srgbClr val="FFFF65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Sheet1!$R$28</c:f>
              <c:numCache>
                <c:formatCode>0.00%</c:formatCode>
                <c:ptCount val="1"/>
                <c:pt idx="0">
                  <c:v>-5.000000000000001E-3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123328"/>
        <c:axId val="29124864"/>
      </c:barChart>
      <c:catAx>
        <c:axId val="29123328"/>
        <c:scaling>
          <c:orientation val="minMax"/>
        </c:scaling>
        <c:delete val="1"/>
        <c:axPos val="l"/>
        <c:majorTickMark val="out"/>
        <c:minorTickMark val="none"/>
        <c:tickLblPos val="none"/>
        <c:crossAx val="29124864"/>
        <c:crosses val="autoZero"/>
        <c:auto val="1"/>
        <c:lblAlgn val="ctr"/>
        <c:lblOffset val="100"/>
        <c:noMultiLvlLbl val="0"/>
      </c:catAx>
      <c:valAx>
        <c:axId val="29124864"/>
        <c:scaling>
          <c:orientation val="minMax"/>
        </c:scaling>
        <c:delete val="1"/>
        <c:axPos val="b"/>
        <c:numFmt formatCode="0.0%" sourceLinked="0"/>
        <c:majorTickMark val="out"/>
        <c:minorTickMark val="none"/>
        <c:tickLblPos val="none"/>
        <c:crossAx val="29123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06751054852322E-2"/>
          <c:y val="2.1825396825396824E-2"/>
          <c:w val="0.97679324894514763"/>
          <c:h val="0.956349206349206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Sheet1!$C$31</c:f>
              <c:numCache>
                <c:formatCode>0.00%</c:formatCode>
                <c:ptCount val="1"/>
                <c:pt idx="0">
                  <c:v>1.04E-2</c:v>
                </c:pt>
              </c:numCache>
            </c:numRef>
          </c:val>
        </c:ser>
        <c:ser>
          <c:idx val="1"/>
          <c:order val="1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Sheet1!$D$31</c:f>
              <c:numCache>
                <c:formatCode>0.00%</c:formatCode>
                <c:ptCount val="1"/>
                <c:pt idx="0">
                  <c:v>-7.6E-3</c:v>
                </c:pt>
              </c:numCache>
            </c:numRef>
          </c:val>
        </c:ser>
        <c:ser>
          <c:idx val="2"/>
          <c:order val="2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Sheet1!$E$31</c:f>
              <c:numCache>
                <c:formatCode>0.00%</c:formatCode>
                <c:ptCount val="1"/>
                <c:pt idx="0">
                  <c:v>-1.6999999999999999E-3</c:v>
                </c:pt>
              </c:numCache>
            </c:numRef>
          </c:val>
        </c:ser>
        <c:ser>
          <c:idx val="3"/>
          <c:order val="3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Sheet1!$F$31</c:f>
              <c:numCache>
                <c:formatCode>0.00%</c:formatCode>
                <c:ptCount val="1"/>
                <c:pt idx="0">
                  <c:v>7.9000000000000008E-3</c:v>
                </c:pt>
              </c:numCache>
            </c:numRef>
          </c:val>
        </c:ser>
        <c:ser>
          <c:idx val="4"/>
          <c:order val="4"/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Sheet1!$G$31</c:f>
              <c:numCache>
                <c:formatCode>0.00%</c:formatCode>
                <c:ptCount val="1"/>
                <c:pt idx="0">
                  <c:v>-5.4999999999999997E-3</c:v>
                </c:pt>
              </c:numCache>
            </c:numRef>
          </c:val>
        </c:ser>
        <c:ser>
          <c:idx val="5"/>
          <c:order val="5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Sheet1!$H$31</c:f>
              <c:numCache>
                <c:formatCode>0.00%</c:formatCode>
                <c:ptCount val="1"/>
                <c:pt idx="0">
                  <c:v>-2.0000000000000001E-4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val>
            <c:numRef>
              <c:f>Sheet1!$I$31</c:f>
              <c:numCache>
                <c:formatCode>0.00%</c:formatCode>
                <c:ptCount val="1"/>
                <c:pt idx="0">
                  <c:v>4.3E-3</c:v>
                </c:pt>
              </c:numCache>
            </c:numRef>
          </c:val>
        </c:ser>
        <c:ser>
          <c:idx val="7"/>
          <c:order val="7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Sheet1!$J$31</c:f>
              <c:numCache>
                <c:formatCode>0.00%</c:formatCode>
                <c:ptCount val="1"/>
                <c:pt idx="0">
                  <c:v>-6.0000000000000001E-3</c:v>
                </c:pt>
              </c:numCache>
            </c:numRef>
          </c:val>
        </c:ser>
        <c:ser>
          <c:idx val="8"/>
          <c:order val="8"/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Sheet1!$K$31</c:f>
              <c:numCache>
                <c:formatCode>0.00%</c:formatCode>
                <c:ptCount val="1"/>
                <c:pt idx="0">
                  <c:v>-5.1999999999999998E-3</c:v>
                </c:pt>
              </c:numCache>
            </c:numRef>
          </c:val>
        </c:ser>
        <c:ser>
          <c:idx val="9"/>
          <c:order val="9"/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Sheet1!$L$31</c:f>
              <c:numCache>
                <c:formatCode>0.00%</c:formatCode>
                <c:ptCount val="1"/>
                <c:pt idx="0">
                  <c:v>2.7000000000000001E-3</c:v>
                </c:pt>
              </c:numCache>
            </c:numRef>
          </c:val>
        </c:ser>
        <c:ser>
          <c:idx val="10"/>
          <c:order val="10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Sheet1!$M$31</c:f>
              <c:numCache>
                <c:formatCode>0.00%</c:formatCode>
                <c:ptCount val="1"/>
                <c:pt idx="0">
                  <c:v>4.1999999999999997E-3</c:v>
                </c:pt>
              </c:numCache>
            </c:numRef>
          </c:val>
        </c:ser>
        <c:ser>
          <c:idx val="11"/>
          <c:order val="11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Sheet1!$N$31</c:f>
              <c:numCache>
                <c:formatCode>0.00%</c:formatCode>
                <c:ptCount val="1"/>
                <c:pt idx="0">
                  <c:v>5.9999999999999995E-4</c:v>
                </c:pt>
              </c:numCache>
            </c:numRef>
          </c:val>
        </c:ser>
        <c:ser>
          <c:idx val="12"/>
          <c:order val="12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Sheet1!$O$31</c:f>
              <c:numCache>
                <c:formatCode>0.00%</c:formatCode>
                <c:ptCount val="1"/>
                <c:pt idx="0">
                  <c:v>-1.4800000000000001E-2</c:v>
                </c:pt>
              </c:numCache>
            </c:numRef>
          </c:val>
        </c:ser>
        <c:ser>
          <c:idx val="13"/>
          <c:order val="13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Sheet1!$P$31</c:f>
              <c:numCache>
                <c:formatCode>0.00%</c:formatCode>
                <c:ptCount val="1"/>
                <c:pt idx="0">
                  <c:v>-1.1000000000000001E-3</c:v>
                </c:pt>
              </c:numCache>
            </c:numRef>
          </c:val>
        </c:ser>
        <c:ser>
          <c:idx val="14"/>
          <c:order val="14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Sheet1!$Q$31</c:f>
              <c:numCache>
                <c:formatCode>0.00%</c:formatCode>
                <c:ptCount val="1"/>
                <c:pt idx="0">
                  <c:v>-4.1000000000000003E-3</c:v>
                </c:pt>
              </c:numCache>
            </c:numRef>
          </c:val>
        </c:ser>
        <c:ser>
          <c:idx val="15"/>
          <c:order val="15"/>
          <c:spPr>
            <a:solidFill>
              <a:srgbClr val="FFFF65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Sheet1!$R$31</c:f>
              <c:numCache>
                <c:formatCode>0.00%</c:formatCode>
                <c:ptCount val="1"/>
                <c:pt idx="0">
                  <c:v>-4.0000000000000002E-4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542272"/>
        <c:axId val="29543808"/>
      </c:barChart>
      <c:catAx>
        <c:axId val="29542272"/>
        <c:scaling>
          <c:orientation val="minMax"/>
        </c:scaling>
        <c:delete val="1"/>
        <c:axPos val="l"/>
        <c:majorTickMark val="out"/>
        <c:minorTickMark val="none"/>
        <c:tickLblPos val="none"/>
        <c:crossAx val="29543808"/>
        <c:crosses val="autoZero"/>
        <c:auto val="1"/>
        <c:lblAlgn val="ctr"/>
        <c:lblOffset val="100"/>
        <c:noMultiLvlLbl val="0"/>
      </c:catAx>
      <c:valAx>
        <c:axId val="29543808"/>
        <c:scaling>
          <c:orientation val="minMax"/>
          <c:max val="2.0000000000000011E-2"/>
          <c:min val="-2.0000000000000011E-2"/>
        </c:scaling>
        <c:delete val="1"/>
        <c:axPos val="b"/>
        <c:numFmt formatCode="0.0%" sourceLinked="0"/>
        <c:majorTickMark val="out"/>
        <c:minorTickMark val="none"/>
        <c:tickLblPos val="none"/>
        <c:crossAx val="29542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3E983-7E42-4B9D-90DF-1F94E24BE79C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AB3B1-3CD8-4667-98EF-EA116D27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60B6-6435-4450-ADE2-B2109C899E39}" type="datetime1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E224-8138-452F-8D83-18A6962EEB5B}" type="datetime1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7107-010D-4431-A585-340B78DEFC55}" type="datetime1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EFBC-08CC-46A9-88D6-67C877A59ACF}" type="datetime1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363-CF0A-4601-BD5C-64FF26CD7F98}" type="datetime1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40E0-2EF0-43A3-BEA8-2D0939CF4945}" type="datetime1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E4B6-53D2-4CC4-966C-C9AC8C459F3C}" type="datetime1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7BB2-00F4-4257-88F5-302F886FD29E}" type="datetime1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5D8C-0B6C-493B-9F15-6926DC7CC9D7}" type="datetime1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4F30-0571-49B8-A493-C1ECE4F27416}" type="datetime1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F6E9-ED34-4F56-8844-2B6C502EF023}" type="datetime1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CB0FA48-FA48-44A9-BF3B-A66184A305C6}" type="datetime1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P_Band_blue.jpg"/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417575"/>
            <a:ext cx="9153144" cy="1451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38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Recession Effects and the Consequences for Seasonal Adjustment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Demetra Lytras</a:t>
            </a:r>
          </a:p>
          <a:p>
            <a:r>
              <a:rPr lang="en-US" sz="2000" dirty="0" smtClean="0"/>
              <a:t>Office of Statistical Methods and Research for Economic Programs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systematic search for interventions in this period.</a:t>
            </a:r>
          </a:p>
          <a:p>
            <a:r>
              <a:rPr lang="en-US" dirty="0" smtClean="0"/>
              <a:t>For short declines (four or fewer months), series of level shifts.</a:t>
            </a:r>
          </a:p>
          <a:p>
            <a:r>
              <a:rPr lang="en-US" dirty="0" smtClean="0"/>
              <a:t>For longer declines, ramps.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496446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7"/>
            <a:ext cx="8233909" cy="49670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for Short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Run the current spec. Examine graphs of trend and seasonal adjustment to estimate start and end of decline.</a:t>
            </a:r>
          </a:p>
          <a:p>
            <a:endParaRPr lang="en-US" dirty="0" smtClean="0"/>
          </a:p>
          <a:p>
            <a:r>
              <a:rPr lang="en-US" dirty="0" smtClean="0"/>
              <a:t>2) Fit level shifts to all these months. Look for outliers over the entire series with default critical value and hard-code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for Short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859"/>
            <a:ext cx="8229600" cy="4516304"/>
          </a:xfrm>
        </p:spPr>
        <p:txBody>
          <a:bodyPr/>
          <a:lstStyle/>
          <a:p>
            <a:r>
              <a:rPr lang="en-US" dirty="0"/>
              <a:t>3) </a:t>
            </a:r>
            <a:r>
              <a:rPr lang="en-US" dirty="0" smtClean="0"/>
              <a:t>With outlier identifications turned off, try shifting the start/end points of the LS sequence. Compare fits with AICC and t-statistics of the level shifts (with t = 2).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4) Once a model is chosen, redo outlier detection.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AICC is a model fit diagnostic based on likelihood statistics.</a:t>
            </a:r>
          </a:p>
          <a:p>
            <a:r>
              <a:rPr lang="en-US" dirty="0" smtClean="0"/>
              <a:t>When comparing AICC, the lower value is preferred.</a:t>
            </a:r>
          </a:p>
          <a:p>
            <a:r>
              <a:rPr lang="en-US" dirty="0" smtClean="0"/>
              <a:t>Can’t be used to compare models with different outlier sets; can be used to compare a model with and without an intervention.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Interventions for Short Declines,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142268"/>
              </p:ext>
            </p:extLst>
          </p:nvPr>
        </p:nvGraphicFramePr>
        <p:xfrm>
          <a:off x="457200" y="1600200"/>
          <a:ext cx="8229600" cy="192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new level shifts: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Decline in AICC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3, 4, 4, 5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Largest Difference in Seasonally Adjusted Series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112368"/>
              </p:ext>
            </p:extLst>
          </p:nvPr>
        </p:nvGraphicFramePr>
        <p:xfrm>
          <a:off x="182880" y="1169126"/>
          <a:ext cx="8229600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463"/>
                <a:gridCol w="548640"/>
                <a:gridCol w="666206"/>
                <a:gridCol w="1319348"/>
                <a:gridCol w="1463040"/>
                <a:gridCol w="1018903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Seasonally Adjusted 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Seasonally Adjusted Series with Level Shift Sequence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 Difference in Seas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Adj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Series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Telecommunications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Equipment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3,764,737,800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3,806,310,900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Industrial Organic Chemicals Exports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3,161,369,200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3,236,461,700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Engines and Parts for Cars Exports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1,495,445,900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1,460,894,100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-2.30%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Automobile Manufacturing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Petroleum and Petroleum Products, Wholesale Inventories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Furniture, Furnishings, Electronics, and Appliances, Retail Inventories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Machinery, Equipment, and Supplies,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5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Largest Differences in the Month-to-Month Percent Changes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607318"/>
              </p:ext>
            </p:extLst>
          </p:nvPr>
        </p:nvGraphicFramePr>
        <p:xfrm>
          <a:off x="457200" y="1600200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411"/>
                <a:gridCol w="640080"/>
                <a:gridCol w="744583"/>
                <a:gridCol w="1005840"/>
                <a:gridCol w="1097280"/>
                <a:gridCol w="1123406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Month-to-Month Percent 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M-to-M Percent Change, Level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Shift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Model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Difference in the M-to-M Percent 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Telecommunications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Equipment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Industrial Organic Chemicals Exports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Engines and Parts for Cars Exports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Automobile Manufacturing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Petroleum and Petroleum Products, Wholesale Inventories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Furniture, Furnishings, Electronics, and Appliances, Retail Inventories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Machinery, Equipment, and Supplies,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Interventions for Longer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Graph series, seasonally adjusted series, trend. Estimate start and end date for ramp(s).</a:t>
            </a:r>
          </a:p>
          <a:p>
            <a:endParaRPr lang="en-US" dirty="0" smtClean="0"/>
          </a:p>
          <a:p>
            <a:r>
              <a:rPr lang="en-US" dirty="0" smtClean="0"/>
              <a:t>2) Replace outliers in the decline with this ramp. Do outlier identification over the series. Hard-code the selected outliers.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</a:t>
            </a:r>
            <a:r>
              <a:rPr lang="en-US" dirty="0" err="1" smtClean="0"/>
              <a:t>regARIMA</a:t>
            </a:r>
            <a:r>
              <a:rPr lang="en-US" dirty="0" smtClean="0"/>
              <a:t> models used fitting the recession data well? Can intervention effects improve model fit?</a:t>
            </a:r>
          </a:p>
          <a:p>
            <a:r>
              <a:rPr lang="en-US" dirty="0" smtClean="0"/>
              <a:t>Is the seasonal pattern changing? How can we account for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Interventions for Longer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3) Turn off outlier identification. Shift start/end dates of ramp; compare fit with AICC.</a:t>
            </a:r>
          </a:p>
          <a:p>
            <a:endParaRPr lang="en-US" dirty="0" smtClean="0"/>
          </a:p>
          <a:p>
            <a:r>
              <a:rPr lang="en-US" dirty="0" smtClean="0"/>
              <a:t>4) With selected ramp, identify outliers over the ramp interval with a lower critical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0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Interventions for Longer Declines, Results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300272"/>
              </p:ext>
            </p:extLst>
          </p:nvPr>
        </p:nvGraphicFramePr>
        <p:xfrm>
          <a:off x="457200" y="979710"/>
          <a:ext cx="8229600" cy="540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097"/>
                <a:gridCol w="1371600"/>
                <a:gridCol w="2403566"/>
                <a:gridCol w="901337"/>
              </a:tblGrid>
              <a:tr h="619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Series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Old Outliers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New Outlier</a:t>
                      </a:r>
                      <a:r>
                        <a:rPr lang="en-US" sz="1600" baseline="0" dirty="0" smtClean="0">
                          <a:latin typeface="+mn-lt"/>
                        </a:rPr>
                        <a:t> Set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AICC Decline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8226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New Homes Sold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outliers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(38 m), 1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561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Merchandise (Department store) Construction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outliers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(8 m)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6.7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014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Northeast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Family Housing Starts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TC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(36 m), 2 AO, 1 TC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23.5</a:t>
                      </a:r>
                    </a:p>
                  </a:txBody>
                  <a:tcPr marL="0" marR="0" marT="0" marB="0" anchor="b"/>
                </a:tc>
              </a:tr>
              <a:tr h="3004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Multifamily Construction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outliers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(21 m)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Permits MW Single Family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AO, 1TC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(36 m), 2 AO, 3 TC, 1LS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29.4</a:t>
                      </a:r>
                    </a:p>
                  </a:txBody>
                  <a:tcPr marL="0" marR="0" marT="0" marB="0" anchor="b"/>
                </a:tc>
              </a:tr>
              <a:tr h="239018"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81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Petroleum Imports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(6 m), 1 AO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</a:t>
                      </a:r>
                    </a:p>
                  </a:txBody>
                  <a:tcPr marL="0" marR="0" marT="0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Accessories Exports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(6 m)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5.6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61257"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Metals and Minerals, Wholesale Inventories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ramp (12 m), 2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13.8</a:t>
                      </a:r>
                    </a:p>
                  </a:txBody>
                  <a:tcPr marL="0" marR="0" marT="0" marB="0" anchor="b"/>
                </a:tc>
              </a:tr>
              <a:tr h="4561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 Vehicle and Motor Vehicle Parts,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AO, 2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ramps (10 m), 1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24.6</a:t>
                      </a:r>
                    </a:p>
                  </a:txBody>
                  <a:tcPr marL="0" marR="0" marT="0" marB="0" anchor="b"/>
                </a:tc>
              </a:tr>
              <a:tr h="31454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Miscellaneous Durable Goods,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(4 m), 1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</a:t>
                      </a:r>
                    </a:p>
                  </a:txBody>
                  <a:tcPr marL="0" marR="0" marT="0" marB="0" anchor="b"/>
                </a:tc>
              </a:tr>
              <a:tr h="4561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Petroleum and Petroleum Products,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ramp (6 m)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561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Motor Vehicle and Parts Dealers, Retail Sales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ramps (15 m)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27.6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1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Largest Differences in the Seasonally Adjusted Series, Construction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478422"/>
              </p:ext>
            </p:extLst>
          </p:nvPr>
        </p:nvGraphicFramePr>
        <p:xfrm>
          <a:off x="378823" y="1913708"/>
          <a:ext cx="8229600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823"/>
                <a:gridCol w="600891"/>
                <a:gridCol w="731520"/>
                <a:gridCol w="1489166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Seasonally Adjusted 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Seasonally Adjusted Series with Ramp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 Difference in Seas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Adj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Series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South New Homes Sold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Merchandise (Department store) Construction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Northeast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Family Housing Starts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Multifamily Construction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Building Permits MW Single Family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8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Largest Differences in the Seasonally Adjusted Series, Imports/Exports and Retail/Wholesale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738978"/>
              </p:ext>
            </p:extLst>
          </p:nvPr>
        </p:nvGraphicFramePr>
        <p:xfrm>
          <a:off x="457200" y="1600200"/>
          <a:ext cx="82296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063"/>
                <a:gridCol w="692331"/>
                <a:gridCol w="653143"/>
                <a:gridCol w="1658983"/>
                <a:gridCol w="1436914"/>
                <a:gridCol w="1489166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Seasonally Adjusted 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Seasonally Adjusted Series with Ramp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 Difference in Seas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Adj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Series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Petroleum Imports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21,157,087,900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20,419,927,800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Computer Accessories Exports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2,648,372,500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2,680,234,800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Metals and Minerals, Wholesale Inventories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Vehicle and Motor Vehicle Parts,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Miscellaneous Durable Goods,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Petroleum and Petroleum Products,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Vehicle and Parts Dealers, Retail Sales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Largest Differences in the Month-to-Month Percent Changes, Construction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0700"/>
              </p:ext>
            </p:extLst>
          </p:nvPr>
        </p:nvGraphicFramePr>
        <p:xfrm>
          <a:off x="457200" y="1770017"/>
          <a:ext cx="8229600" cy="443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194"/>
                <a:gridCol w="705395"/>
                <a:gridCol w="875211"/>
                <a:gridCol w="1371600"/>
                <a:gridCol w="1371600"/>
                <a:gridCol w="1371600"/>
              </a:tblGrid>
              <a:tr h="9318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Month-to-Month Percent 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M-to-M Percent Change, Ramp Model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Difference in the M-to-M Percent 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6590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South New Homes Sold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-2.90%</a:t>
                      </a:r>
                    </a:p>
                  </a:txBody>
                  <a:tcPr marL="0" marR="0" marT="0" marB="0" anchor="b"/>
                </a:tc>
              </a:tr>
              <a:tr h="91222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Merchandise (Department store) Construction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-2.10%</a:t>
                      </a:r>
                    </a:p>
                  </a:txBody>
                  <a:tcPr marL="0" marR="0" marT="0" marB="0" anchor="b"/>
                </a:tc>
              </a:tr>
              <a:tr h="7315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Northeast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Family Housing Starts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-9.90%</a:t>
                      </a:r>
                    </a:p>
                  </a:txBody>
                  <a:tcPr marL="0" marR="0" marT="0" marB="0" anchor="b"/>
                </a:tc>
              </a:tr>
              <a:tr h="69886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Multifamily Construction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-1.30%</a:t>
                      </a:r>
                    </a:p>
                  </a:txBody>
                  <a:tcPr marL="0" marR="0" marT="0" marB="0" anchor="b"/>
                </a:tc>
              </a:tr>
              <a:tr h="69886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Building Permits MW Single Family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-6.60%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1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Largest Differences in the Month-to-Month Percent </a:t>
            </a:r>
            <a:r>
              <a:rPr lang="en-US" sz="3200" dirty="0" smtClean="0">
                <a:latin typeface="+mn-lt"/>
              </a:rPr>
              <a:t>Changes, Exports/Imports and Retail/Wholesale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549955"/>
              </p:ext>
            </p:extLst>
          </p:nvPr>
        </p:nvGraphicFramePr>
        <p:xfrm>
          <a:off x="235129" y="1600200"/>
          <a:ext cx="8621489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05"/>
                <a:gridCol w="796835"/>
                <a:gridCol w="849085"/>
                <a:gridCol w="1254034"/>
                <a:gridCol w="1436915"/>
                <a:gridCol w="1436915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Month-to-Month Percent 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M-to-M Percent Change, Ramp Model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Difference in the M-to-M Percent 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Petroleum Imports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Computer Accessories Exports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Metals and Minerals, Wholesale Inventories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Vehicle and Motor Vehicle Parts,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Miscellaneous Durable Goods,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Petroleum and Petroleum Products, Wholesale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-3.60%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 Vehicle and Parts Dealers, Retail Sales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-4.30%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8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Imports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4" y="1202944"/>
            <a:ext cx="7438343" cy="53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12" y="154195"/>
            <a:ext cx="5950559" cy="389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28" y="3513908"/>
            <a:ext cx="6063771" cy="3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7"/>
            <a:ext cx="8229600" cy="558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146" name="Picture 2" descr="C:\DOCUME~1\lytra001\LOCALS~1\Temp\SNAGHTML1e6fe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9375"/>
            <a:ext cx="809625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X-13A-S Outlier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Additive Outliers</a:t>
            </a:r>
            <a:endParaRPr lang="en-US" dirty="0"/>
          </a:p>
          <a:p>
            <a:pPr>
              <a:buNone/>
            </a:pPr>
            <a:r>
              <a:rPr lang="en-US" dirty="0">
                <a:latin typeface="Lucida Sans" pitchFamily="34" charset="0"/>
              </a:rPr>
              <a:t>			</a:t>
            </a:r>
            <a:r>
              <a:rPr lang="en-US" sz="2800" dirty="0">
                <a:latin typeface="Lucida Sans" pitchFamily="34" charset="0"/>
              </a:rPr>
              <a:t>1 for t = t</a:t>
            </a:r>
            <a:r>
              <a:rPr lang="en-US" sz="2800" baseline="-25000" dirty="0">
                <a:latin typeface="Lucida Sans" pitchFamily="34" charset="0"/>
              </a:rPr>
              <a:t>0</a:t>
            </a:r>
          </a:p>
          <a:p>
            <a:pPr>
              <a:buNone/>
            </a:pPr>
            <a:r>
              <a:rPr lang="en-US" sz="2800" dirty="0">
                <a:latin typeface="Lucida Sans" pitchFamily="34" charset="0"/>
              </a:rPr>
              <a:t>			0 for t </a:t>
            </a:r>
            <a:r>
              <a:rPr lang="en-US" sz="2800" dirty="0">
                <a:latin typeface="Lucida Sans" pitchFamily="34" charset="0"/>
                <a:sym typeface="Symbol" pitchFamily="18" charset="2"/>
              </a:rPr>
              <a:t> </a:t>
            </a:r>
            <a:r>
              <a:rPr lang="en-US" sz="2800" dirty="0" smtClean="0">
                <a:latin typeface="Lucida Sans" pitchFamily="34" charset="0"/>
              </a:rPr>
              <a:t>t</a:t>
            </a:r>
            <a:r>
              <a:rPr lang="en-US" sz="2800" baseline="-25000" dirty="0" smtClean="0">
                <a:latin typeface="Lucida Sans" pitchFamily="34" charset="0"/>
              </a:rPr>
              <a:t>0</a:t>
            </a:r>
          </a:p>
          <a:p>
            <a:r>
              <a:rPr lang="en-US" dirty="0" smtClean="0"/>
              <a:t>Level Shifts</a:t>
            </a:r>
          </a:p>
          <a:p>
            <a:pPr lvl="1"/>
            <a:r>
              <a:rPr lang="en-US" dirty="0" smtClean="0"/>
              <a:t>Series shifts suddenly, continues on at new level</a:t>
            </a:r>
          </a:p>
          <a:p>
            <a:pPr>
              <a:buNone/>
            </a:pPr>
            <a:r>
              <a:rPr lang="en-US" dirty="0">
                <a:latin typeface="Lucida Sans" pitchFamily="34" charset="0"/>
              </a:rPr>
              <a:t>			</a:t>
            </a:r>
            <a:r>
              <a:rPr lang="en-US" sz="2800" dirty="0">
                <a:latin typeface="Lucida Sans" pitchFamily="34" charset="0"/>
              </a:rPr>
              <a:t>– 1 	for t &lt; t</a:t>
            </a:r>
            <a:r>
              <a:rPr lang="en-US" sz="2800" baseline="-25000" dirty="0">
                <a:latin typeface="Lucida Sans" pitchFamily="34" charset="0"/>
              </a:rPr>
              <a:t>0</a:t>
            </a:r>
          </a:p>
          <a:p>
            <a:pPr>
              <a:buNone/>
            </a:pPr>
            <a:r>
              <a:rPr lang="en-US" sz="2800" dirty="0">
                <a:latin typeface="Lucida Sans" pitchFamily="34" charset="0"/>
              </a:rPr>
              <a:t>			   0  	for t </a:t>
            </a:r>
            <a:r>
              <a:rPr lang="en-US" sz="2800" dirty="0">
                <a:latin typeface="Lucida Sans" pitchFamily="34" charset="0"/>
                <a:sym typeface="Symbol" pitchFamily="18" charset="2"/>
              </a:rPr>
              <a:t> </a:t>
            </a:r>
            <a:r>
              <a:rPr lang="en-US" sz="2800" dirty="0">
                <a:latin typeface="Lucida Sans" pitchFamily="34" charset="0"/>
              </a:rPr>
              <a:t>t</a:t>
            </a:r>
            <a:r>
              <a:rPr lang="en-US" sz="2800" baseline="-25000" dirty="0">
                <a:latin typeface="Lucida Sans" pitchFamily="34" charset="0"/>
              </a:rPr>
              <a:t>0</a:t>
            </a:r>
            <a:endParaRPr lang="en-US" sz="2800" dirty="0">
              <a:latin typeface="Lucida Sans" pitchFamily="34" charset="0"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4206024" y="2506551"/>
            <a:ext cx="3962400" cy="685800"/>
            <a:chOff x="816" y="1776"/>
            <a:chExt cx="2496" cy="432"/>
          </a:xfrm>
        </p:grpSpPr>
        <p:sp>
          <p:nvSpPr>
            <p:cNvPr id="5" name="Line 1029"/>
            <p:cNvSpPr>
              <a:spLocks noChangeShapeType="1"/>
            </p:cNvSpPr>
            <p:nvPr/>
          </p:nvSpPr>
          <p:spPr bwMode="auto">
            <a:xfrm>
              <a:off x="816" y="2160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2016" y="2112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2016" y="1776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32"/>
            <p:cNvSpPr>
              <a:spLocks noChangeShapeType="1"/>
            </p:cNvSpPr>
            <p:nvPr/>
          </p:nvSpPr>
          <p:spPr bwMode="auto">
            <a:xfrm>
              <a:off x="2112" y="2160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4"/>
          <p:cNvSpPr>
            <a:spLocks/>
          </p:cNvSpPr>
          <p:nvPr/>
        </p:nvSpPr>
        <p:spPr bwMode="auto">
          <a:xfrm>
            <a:off x="1178953" y="2136284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194" name="Picture 2" descr="C:\DOCUME~1\lytra001\LOCALS~1\Temp\SNAGHTML1a641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24" y="4480886"/>
            <a:ext cx="3962400" cy="12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/>
          <p:cNvSpPr>
            <a:spLocks/>
          </p:cNvSpPr>
          <p:nvPr/>
        </p:nvSpPr>
        <p:spPr bwMode="auto">
          <a:xfrm>
            <a:off x="1178953" y="485158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 descr="C:\DOCUME~1\lytra001\LOCALS~1\Temp\SNAGHTML1e77b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5574"/>
            <a:ext cx="8162925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 descr="C:\DOCUME~1\lytra001\LOCALS~1\Temp\SNAGHTML1e822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93946"/>
            <a:ext cx="8029575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8" name="Picture 2" descr="C:\DOCUME~1\lytra001\LOCALS~1\Temp\SNAGHTML1e9ea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12724"/>
            <a:ext cx="8124825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42" name="Picture 2" descr="C:\DOCUME~1\lytra001\LOCALS~1\Temp\SNAGHTML1ea9e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8587"/>
            <a:ext cx="8048625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266" name="Picture 2" descr="C:\DOCUME~1\lytra001\LOCALS~1\Temp\SNAGHTML1eb0c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2" y="133258"/>
            <a:ext cx="8048625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352800" y="457200"/>
          <a:ext cx="6096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609600"/>
          <a:ext cx="3955323" cy="5638800"/>
        </p:xfrm>
        <a:graphic>
          <a:graphicData uri="http://schemas.openxmlformats.org/drawingml/2006/table">
            <a:tbl>
              <a:tblPr/>
              <a:tblGrid>
                <a:gridCol w="3955323"/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 Manufacturing Shipments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Machinery, Equipment, and Supplies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Retail Motor Vehicle and Parts Dealer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WS Petroleum and Parts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Miscellaneous Durable Goods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Motor Vehicle and Parts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Telecommunications Equipment Imports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Crude Petroleum Imports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Industrial Organic Chemicals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Engines and Car Parts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Accessories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Multifamily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 Merchandise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Single Family Building Permits (MW)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Family Housing Starts (NE)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Homes Sold (South)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Revisions to Quarterly Percent Change in Selected Census Series, 2008q4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48718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-Shelly Smith,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609600"/>
          <a:ext cx="3955323" cy="5638800"/>
        </p:xfrm>
        <a:graphic>
          <a:graphicData uri="http://schemas.openxmlformats.org/drawingml/2006/table">
            <a:tbl>
              <a:tblPr/>
              <a:tblGrid>
                <a:gridCol w="3955323"/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 Manufacturing Shipments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Machinery, Equipment, and Supplies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Retail Motor Vehicle and Parts Dealer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WS Petroleum and Parts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Miscellaneous Durable Goods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Motor Vehicle and Parts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Telecommunications Equipment Imports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Crude Petroleum Imports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Industrial Organic Chemicals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Engines and Car Parts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Computer Accessories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Multifamily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 Merchandise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Single Family Building Permits (MW)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Family Housing Starts (NE)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Homes Sold (South)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Revisions to Quarterly Percent Change in Selected Census Series, 2011q1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819400" y="304800"/>
          <a:ext cx="6324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48718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-Shelly Smith,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609600"/>
          <a:ext cx="3955323" cy="5638800"/>
        </p:xfrm>
        <a:graphic>
          <a:graphicData uri="http://schemas.openxmlformats.org/drawingml/2006/table">
            <a:tbl>
              <a:tblPr/>
              <a:tblGrid>
                <a:gridCol w="3955323"/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 Manufacturing Shipments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Machinery, Equipment, and Supplies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Retail Motor Vehicle and Parts Dealer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WS Petroleum and Parts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Miscellaneous Durable Goods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 Motor Vehicle and Parts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Telecommunications Equipment Imports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Crude Petroleum Imports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Industrial Organic Chemicals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Engines and Car Parts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Computer Accessories Exports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Multifamily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 Merchandise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Single Family Building Permits (MW)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Family Housing Starts (NE)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Homes Sold (South)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Revisions to Quarterly Percent Change in Selected Census Series, 2011q4</a:t>
            </a:r>
            <a:endParaRPr lang="en-US" b="1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971800" y="304800"/>
          <a:ext cx="6172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48718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-Shelly Smith,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Intervention outliers resulted in a better model fit for most series</a:t>
            </a:r>
          </a:p>
          <a:p>
            <a:r>
              <a:rPr lang="en-US" dirty="0" smtClean="0"/>
              <a:t>Changes to the seasonally adjusted series vary by sector,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40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 the Seasonal Pattern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Include a seasonal change-of-regime regressor with the </a:t>
            </a:r>
            <a:r>
              <a:rPr lang="en-US" dirty="0" err="1" smtClean="0"/>
              <a:t>regARIMA</a:t>
            </a:r>
            <a:r>
              <a:rPr lang="en-US" dirty="0" smtClean="0"/>
              <a:t> model.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X-13A-S Outlier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Changes</a:t>
            </a:r>
          </a:p>
          <a:p>
            <a:pPr lvl="1"/>
            <a:r>
              <a:rPr lang="en-US" dirty="0" smtClean="0"/>
              <a:t>Series shifts suddenly, then slowly declines to original level</a:t>
            </a:r>
          </a:p>
          <a:p>
            <a:pPr lvl="1"/>
            <a:endParaRPr lang="en-US" dirty="0"/>
          </a:p>
          <a:p>
            <a:pPr>
              <a:spcBef>
                <a:spcPct val="0"/>
              </a:spcBef>
              <a:buNone/>
            </a:pPr>
            <a:r>
              <a:rPr lang="en-US" sz="2800" dirty="0" smtClean="0">
                <a:latin typeface="Lucida Sans" pitchFamily="34" charset="0"/>
              </a:rPr>
              <a:t>			0       </a:t>
            </a:r>
            <a:r>
              <a:rPr lang="en-US" sz="2800" dirty="0">
                <a:latin typeface="Lucida Sans" pitchFamily="34" charset="0"/>
              </a:rPr>
              <a:t>for t &lt; t</a:t>
            </a:r>
            <a:r>
              <a:rPr lang="en-US" sz="2800" baseline="-25000" dirty="0">
                <a:latin typeface="Lucida Sans" pitchFamily="34" charset="0"/>
              </a:rPr>
              <a:t>0</a:t>
            </a:r>
          </a:p>
          <a:p>
            <a:pPr>
              <a:spcBef>
                <a:spcPct val="0"/>
              </a:spcBef>
              <a:buNone/>
            </a:pPr>
            <a:r>
              <a:rPr lang="en-US" sz="2800" dirty="0">
                <a:latin typeface="Lucida Sans" pitchFamily="34" charset="0"/>
              </a:rPr>
              <a:t>			</a:t>
            </a:r>
            <a:r>
              <a:rPr lang="en-US" sz="2800" dirty="0">
                <a:latin typeface="Lucida Sans" pitchFamily="34" charset="0"/>
                <a:sym typeface="Symbol" pitchFamily="18" charset="2"/>
              </a:rPr>
              <a:t></a:t>
            </a:r>
            <a:r>
              <a:rPr lang="en-US" sz="2800" baseline="30000" dirty="0">
                <a:latin typeface="Lucida Sans" pitchFamily="34" charset="0"/>
                <a:sym typeface="Symbol" pitchFamily="18" charset="2"/>
              </a:rPr>
              <a:t>t - t</a:t>
            </a:r>
            <a:r>
              <a:rPr lang="en-US" sz="2800" baseline="10000" dirty="0">
                <a:latin typeface="Lucida Sans" pitchFamily="34" charset="0"/>
              </a:rPr>
              <a:t>0</a:t>
            </a:r>
            <a:r>
              <a:rPr lang="en-US" sz="2800" dirty="0">
                <a:latin typeface="Lucida Sans" pitchFamily="34" charset="0"/>
              </a:rPr>
              <a:t>  for t </a:t>
            </a:r>
            <a:r>
              <a:rPr lang="en-US" sz="2800" dirty="0">
                <a:latin typeface="Lucida Sans" pitchFamily="34" charset="0"/>
                <a:sym typeface="Symbol" pitchFamily="18" charset="2"/>
              </a:rPr>
              <a:t> </a:t>
            </a:r>
            <a:r>
              <a:rPr lang="en-US" sz="2800" dirty="0">
                <a:latin typeface="Lucida Sans" pitchFamily="34" charset="0"/>
              </a:rPr>
              <a:t>t</a:t>
            </a:r>
            <a:r>
              <a:rPr lang="en-US" sz="2800" baseline="-25000" dirty="0">
                <a:latin typeface="Lucida Sans" pitchFamily="34" charset="0"/>
              </a:rPr>
              <a:t>0</a:t>
            </a:r>
            <a:endParaRPr lang="en-US" sz="2800" dirty="0">
              <a:latin typeface="Lucida Sans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31" y="3271233"/>
            <a:ext cx="4485670" cy="187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/>
          </p:cNvSpPr>
          <p:nvPr/>
        </p:nvSpPr>
        <p:spPr bwMode="auto">
          <a:xfrm>
            <a:off x="1143000" y="35814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Seasonal Regressors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 smtClean="0"/>
                  <a:t>Seasonal regressor = 11 dummy variables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m</a:t>
                </a:r>
                <a:r>
                  <a:rPr lang="en-US" dirty="0"/>
                  <a:t>, where </a:t>
                </a:r>
              </a:p>
              <a:p>
                <a:pPr marL="914400" lvl="2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𝑚𝑜𝑛𝑡h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𝐷𝑒𝑐𝑒𝑚𝑏𝑒𝑟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 smtClean="0"/>
                  <a:t>							</a:t>
                </a:r>
              </a:p>
              <a:p>
                <a:pPr lvl="1"/>
                <a:r>
                  <a:rPr lang="en-US" dirty="0" smtClean="0"/>
                  <a:t>Models stable seasonality over the series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48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Change-of-Regime Seasonal Regressors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Seasonal regressors fit to data </a:t>
            </a:r>
            <a:r>
              <a:rPr lang="en-US" dirty="0" smtClean="0"/>
              <a:t>only on and after time 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, and zero </a:t>
            </a:r>
            <a:r>
              <a:rPr lang="en-US" dirty="0" smtClean="0"/>
              <a:t>before.</a:t>
            </a:r>
          </a:p>
          <a:p>
            <a:r>
              <a:rPr lang="en-US" dirty="0" smtClean="0"/>
              <a:t>Fit along with a seasonal ARIMA component, measures whether there is a fixed seasonal pattern after time t</a:t>
            </a:r>
            <a:r>
              <a:rPr lang="en-US" baseline="-25000" dirty="0" smtClean="0"/>
              <a:t>0</a:t>
            </a:r>
            <a:r>
              <a:rPr lang="en-US" dirty="0" smtClean="0"/>
              <a:t> not accounted for by the ARIMA model.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Checked for significance of c-o-r seasonal effects with</a:t>
            </a:r>
          </a:p>
          <a:p>
            <a:pPr lvl="1"/>
            <a:r>
              <a:rPr lang="en-US" dirty="0" smtClean="0"/>
              <a:t>Regime change at start of decline</a:t>
            </a:r>
          </a:p>
          <a:p>
            <a:pPr lvl="1"/>
            <a:r>
              <a:rPr lang="en-US" dirty="0" smtClean="0"/>
              <a:t>Regime change at end of decline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Model without ramp</a:t>
            </a:r>
          </a:p>
          <a:p>
            <a:pPr lvl="1"/>
            <a:r>
              <a:rPr lang="en-US" dirty="0" smtClean="0"/>
              <a:t>Model with ramp (even for short-decline series)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change in seasonal pattern for 14 series (p = 0.05)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02915"/>
              </p:ext>
            </p:extLst>
          </p:nvPr>
        </p:nvGraphicFramePr>
        <p:xfrm>
          <a:off x="1017431" y="1469270"/>
          <a:ext cx="6967470" cy="43101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44215"/>
                <a:gridCol w="4823255"/>
              </a:tblGrid>
              <a:tr h="3000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Construction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Building Permits MW Single Family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Multi-family New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Manufacturing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Automobile Manufacturing</a:t>
                      </a:r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Imports/Exports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Computer Imports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Telecommunications Equipment</a:t>
                      </a:r>
                      <a:r>
                        <a:rPr lang="en-US" sz="1400" baseline="0" dirty="0" smtClean="0"/>
                        <a:t> Imports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Television Receivers Imports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Industrial Organic Chemicals</a:t>
                      </a:r>
                      <a:r>
                        <a:rPr lang="en-US" sz="1400" baseline="0" dirty="0" smtClean="0"/>
                        <a:t> Imports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Retail/Wholesale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Metals and Minerals Inventories</a:t>
                      </a:r>
                      <a:endParaRPr lang="en-US" sz="1400" dirty="0"/>
                    </a:p>
                  </a:txBody>
                  <a:tcPr/>
                </a:tc>
              </a:tr>
              <a:tr h="3305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Petroleum and Petroleum Products Inventories</a:t>
                      </a:r>
                      <a:endParaRPr lang="en-US" sz="1400" dirty="0"/>
                    </a:p>
                  </a:txBody>
                  <a:tcPr/>
                </a:tc>
              </a:tr>
              <a:tr h="32197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Furniture, Home Furnishings, </a:t>
                      </a:r>
                      <a:r>
                        <a:rPr lang="en-US" sz="1400" dirty="0" err="1" smtClean="0"/>
                        <a:t>etc</a:t>
                      </a:r>
                      <a:r>
                        <a:rPr lang="en-US" sz="1400" dirty="0" smtClean="0"/>
                        <a:t>, Inventories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Miscellaneous Durable Goods 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Motor Vehicle and Parts Dealers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Grocery Stores</a:t>
                      </a:r>
                      <a:endParaRPr lang="en-US" sz="1400" dirty="0"/>
                    </a:p>
                  </a:txBody>
                  <a:tcPr/>
                </a:tc>
              </a:tr>
              <a:tr h="30005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Gasoline Stores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Agreement in all four scenarios that there is a change in 5 series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16161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Sold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Imports/Exports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Petroleum Imports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Engines and Parts for Cars, Exports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Retail/Wholesale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 Vehicle</a:t>
                      </a:r>
                      <a:r>
                        <a:rPr lang="en-US" baseline="0" dirty="0" smtClean="0"/>
                        <a:t>, Parts and Supplies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Machinery,</a:t>
                      </a:r>
                      <a:r>
                        <a:rPr lang="en-US" baseline="0" dirty="0" smtClean="0"/>
                        <a:t> Equipment, and Supplies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Disagreement in 4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Merchandise (Department store) VIP</a:t>
            </a:r>
            <a:endParaRPr lang="en-US" dirty="0"/>
          </a:p>
          <a:p>
            <a:pPr lvl="1"/>
            <a:r>
              <a:rPr lang="en-US" dirty="0" smtClean="0"/>
              <a:t>Additional tests indicate a significant change only when series is modeled with ramp.</a:t>
            </a:r>
          </a:p>
          <a:p>
            <a:r>
              <a:rPr lang="en-US" dirty="0"/>
              <a:t>Northeast One Family Housing Starts</a:t>
            </a:r>
          </a:p>
          <a:p>
            <a:pPr lvl="1"/>
            <a:r>
              <a:rPr lang="en-US" dirty="0"/>
              <a:t>Additional tests indicate significant change only when change is </a:t>
            </a:r>
            <a:r>
              <a:rPr lang="en-US" dirty="0" smtClean="0"/>
              <a:t>at decline start.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Disagreement in 4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Exports of Computer Accessories</a:t>
            </a:r>
            <a:endParaRPr lang="en-US" dirty="0"/>
          </a:p>
          <a:p>
            <a:pPr lvl="1"/>
            <a:r>
              <a:rPr lang="en-US" dirty="0" smtClean="0"/>
              <a:t>Additional tests indicate all four scenarios have a significant change.</a:t>
            </a:r>
          </a:p>
          <a:p>
            <a:pPr lvl="1"/>
            <a:endParaRPr lang="en-US" dirty="0"/>
          </a:p>
          <a:p>
            <a:r>
              <a:rPr lang="en-US" dirty="0"/>
              <a:t>Petroleum and Petroleum Products </a:t>
            </a:r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Only one </a:t>
            </a:r>
            <a:r>
              <a:rPr lang="en-US" dirty="0"/>
              <a:t>scenario remains significant after additional tests.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43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do when series has significant change in seasonal pattern.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5014"/>
            <a:ext cx="8229600" cy="400114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Shorten the seasonal filter.</a:t>
            </a:r>
          </a:p>
          <a:p>
            <a:pPr marL="514350" indent="-514350">
              <a:buAutoNum type="arabicParenR"/>
            </a:pPr>
            <a:r>
              <a:rPr lang="en-US" dirty="0" smtClean="0"/>
              <a:t>Lengthen the seasonal filter.</a:t>
            </a:r>
          </a:p>
          <a:p>
            <a:pPr marL="514350" indent="-514350">
              <a:buFont typeface="Arial"/>
              <a:buAutoNum type="arabicParenR"/>
            </a:pPr>
            <a:r>
              <a:rPr lang="en-US" dirty="0"/>
              <a:t>Include the c-o-r seasonal effects in the seasonal factors.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Filter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846309"/>
              </p:ext>
            </p:extLst>
          </p:nvPr>
        </p:nvGraphicFramePr>
        <p:xfrm>
          <a:off x="457200" y="1600200"/>
          <a:ext cx="8229601" cy="450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166"/>
                <a:gridCol w="1841863"/>
                <a:gridCol w="1920240"/>
                <a:gridCol w="1502228"/>
                <a:gridCol w="1476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Shorter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Longer Filter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Sold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s3x5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s3x9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s3x5 s3x9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s3x5 s3x9 s3x5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Imports/</a:t>
                      </a:r>
                    </a:p>
                    <a:p>
                      <a:r>
                        <a:rPr lang="en-US" dirty="0" smtClean="0"/>
                        <a:t>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Petroleum Imports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s3x5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s3x5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s3x9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s3x9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s3x5 s3x9 s3x5 s3x9 s3x5 s3x9 s3x5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Engines and Parts for Cars, 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Retail/</a:t>
                      </a:r>
                    </a:p>
                    <a:p>
                      <a:r>
                        <a:rPr lang="en-US" dirty="0" smtClean="0"/>
                        <a:t>Wholesale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 Vehicle</a:t>
                      </a:r>
                      <a:r>
                        <a:rPr lang="en-US" baseline="0" dirty="0" smtClean="0"/>
                        <a:t>, Parts and Supplies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X11default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Machinery,</a:t>
                      </a:r>
                      <a:r>
                        <a:rPr lang="en-US" baseline="0" dirty="0" smtClean="0"/>
                        <a:t> Equipment, and Supplies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x11default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" y="274638"/>
            <a:ext cx="9098663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0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X-13A-S Outlier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Ramps</a:t>
            </a:r>
          </a:p>
          <a:p>
            <a:pPr lvl="1"/>
            <a:r>
              <a:rPr lang="en-US" dirty="0" smtClean="0"/>
              <a:t>Series is at one level, slowly shifts to another, and continues on at the new level</a:t>
            </a:r>
          </a:p>
          <a:p>
            <a:pPr lvl="1"/>
            <a:r>
              <a:rPr lang="en-US" dirty="0" smtClean="0"/>
              <a:t>Ramps have a start date (t</a:t>
            </a:r>
            <a:r>
              <a:rPr lang="en-US" baseline="-25000" dirty="0" smtClean="0"/>
              <a:t>0</a:t>
            </a:r>
            <a:r>
              <a:rPr lang="en-US" dirty="0" smtClean="0"/>
              <a:t>) and an end date (t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latin typeface="Lucida Sans" pitchFamily="34" charset="0"/>
              </a:rPr>
              <a:t>		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		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for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0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 – t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/ (t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t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– 1	for t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&lt; t &lt;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 t</a:t>
            </a:r>
            <a:r>
              <a:rPr lang="en-US" sz="2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endParaRPr lang="en-US" sz="2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		  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		0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				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for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 pitchFamily="18" charset="2"/>
              </a:rPr>
              <a:t>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1163392" y="4130899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050" name="Picture 2" descr="C:\DOCUME~1\lytra001\LOCALS~1\Temp\SNAGHTML18e1e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" y="91440"/>
            <a:ext cx="8652917" cy="58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89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074" name="Picture 2" descr="C:\DOCUME~1\lytra001\LOCALS~1\Temp\SNAGHTML18f2d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" y="274637"/>
            <a:ext cx="8882744" cy="59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65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Including the change-of-regime regressor leads to large, sudden changes in the new regime</a:t>
            </a:r>
            <a:endParaRPr lang="en-US" dirty="0"/>
          </a:p>
          <a:p>
            <a:pPr lvl="1"/>
            <a:r>
              <a:rPr lang="en-US" dirty="0" smtClean="0"/>
              <a:t>Start of the change is dependent on when you start the modeling of the drop</a:t>
            </a:r>
          </a:p>
          <a:p>
            <a:r>
              <a:rPr lang="en-US" dirty="0" smtClean="0"/>
              <a:t>Still investigating whether shorter or longer filters lead to a better adjustment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Demetra.p.Lytras@census.gov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8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X-13A-S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Ramps cannot be detected automatically by X-13. AO, LS, and TC can.</a:t>
            </a:r>
          </a:p>
          <a:p>
            <a:r>
              <a:rPr lang="en-US" dirty="0" smtClean="0"/>
              <a:t>Automatic identification of outliers uses a critical value generally around 4.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64" y="1600200"/>
            <a:ext cx="4791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X-13 Uses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X-13A-S adjusts the original series for outliers. </a:t>
            </a:r>
          </a:p>
          <a:p>
            <a:r>
              <a:rPr lang="en-US" dirty="0" smtClean="0"/>
              <a:t>The outlier-adjusted, calendar-adjusted, forecasted series is the input to the X11 procedure.</a:t>
            </a:r>
          </a:p>
          <a:p>
            <a:r>
              <a:rPr lang="en-US" dirty="0" smtClean="0"/>
              <a:t>After seasonal adjustment, outliers are put back into the seasonally adjusted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monthly time series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94965"/>
              </p:ext>
            </p:extLst>
          </p:nvPr>
        </p:nvGraphicFramePr>
        <p:xfrm>
          <a:off x="738389" y="2350036"/>
          <a:ext cx="6924541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908"/>
                <a:gridCol w="1199452"/>
                <a:gridCol w="1223493"/>
                <a:gridCol w="1442434"/>
                <a:gridCol w="16742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Sector: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 / Wholesale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Imports / 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series: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l</a:t>
                      </a:r>
                      <a:r>
                        <a:rPr lang="en-US" dirty="0" smtClean="0"/>
                        <a:t>ength of steep decline: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shifts and additive outliers with large critical values.</a:t>
            </a:r>
          </a:p>
          <a:p>
            <a:r>
              <a:rPr lang="en-US" dirty="0" smtClean="0"/>
              <a:t>Two series had ramps.</a:t>
            </a:r>
          </a:p>
          <a:p>
            <a:r>
              <a:rPr lang="en-US" dirty="0" smtClean="0"/>
              <a:t>These largely coincide with X-13A-S’s automatic outlier identification’s choices.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2231</Words>
  <Application>Microsoft Office PowerPoint</Application>
  <PresentationFormat>On-screen Show (4:3)</PresentationFormat>
  <Paragraphs>648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Modeling Recession Effects and the Consequences for Seasonal Adjustment</vt:lpstr>
      <vt:lpstr>Motivation</vt:lpstr>
      <vt:lpstr>X-13A-S Outlier Types</vt:lpstr>
      <vt:lpstr>X-13A-S Outlier Types</vt:lpstr>
      <vt:lpstr>X-13A-S Outlier Types</vt:lpstr>
      <vt:lpstr>X-13A-S Outliers</vt:lpstr>
      <vt:lpstr>How X-13 Uses Outliers</vt:lpstr>
      <vt:lpstr>Data</vt:lpstr>
      <vt:lpstr>Current Models</vt:lpstr>
      <vt:lpstr>Suggested Method</vt:lpstr>
      <vt:lpstr>PowerPoint Presentation</vt:lpstr>
      <vt:lpstr>PowerPoint Presentation</vt:lpstr>
      <vt:lpstr>Interventions for Short Declines</vt:lpstr>
      <vt:lpstr>Interventions for Short Declines</vt:lpstr>
      <vt:lpstr>AICC</vt:lpstr>
      <vt:lpstr>Interventions for Short Declines, Results</vt:lpstr>
      <vt:lpstr>Largest Difference in Seasonally Adjusted Series</vt:lpstr>
      <vt:lpstr>Largest Differences in the Month-to-Month Percent Changes</vt:lpstr>
      <vt:lpstr>Interventions for Longer Declines</vt:lpstr>
      <vt:lpstr>Interventions for Longer Declines</vt:lpstr>
      <vt:lpstr>Interventions for Longer Declines, Results</vt:lpstr>
      <vt:lpstr>Largest Differences in the Seasonally Adjusted Series, Construction</vt:lpstr>
      <vt:lpstr>Largest Differences in the Seasonally Adjusted Series, Imports/Exports and Retail/Wholesale</vt:lpstr>
      <vt:lpstr>Largest Differences in the Month-to-Month Percent Changes, Construction</vt:lpstr>
      <vt:lpstr>Largest Differences in the Month-to-Month Percent Changes, Exports/Imports and Retail/Wholesale</vt:lpstr>
      <vt:lpstr>Petroleum Imports</vt:lpstr>
      <vt:lpstr>PowerPoint Presentation</vt:lpstr>
      <vt:lpstr>PowerPoint Presentation</vt:lpstr>
      <vt:lpstr>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Has the Seasonal Pattern Changed?</vt:lpstr>
      <vt:lpstr>Seasonal Regressors</vt:lpstr>
      <vt:lpstr>Change-of-Regime Seasonal Regressors</vt:lpstr>
      <vt:lpstr>Method</vt:lpstr>
      <vt:lpstr>No change in seasonal pattern for 14 series (p = 0.05)</vt:lpstr>
      <vt:lpstr>Agreement in all four scenarios that there is a change in 5 series</vt:lpstr>
      <vt:lpstr>Disagreement in 4 Series</vt:lpstr>
      <vt:lpstr>Disagreement in 4 Series</vt:lpstr>
      <vt:lpstr>What to do when series has significant change in seasonal pattern.</vt:lpstr>
      <vt:lpstr>Seasonal Filter Changes</vt:lpstr>
      <vt:lpstr>PowerPoint Presentation</vt:lpstr>
      <vt:lpstr>PowerPoint Presentation</vt:lpstr>
      <vt:lpstr>PowerPoint Presentation</vt:lpstr>
      <vt:lpstr>Summary</vt:lpstr>
      <vt:lpstr>Contact</vt:lpstr>
    </vt:vector>
  </TitlesOfParts>
  <Company>DraftFCB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Hall</dc:creator>
  <cp:lastModifiedBy>Windows User</cp:lastModifiedBy>
  <cp:revision>38</cp:revision>
  <dcterms:created xsi:type="dcterms:W3CDTF">2011-03-08T18:45:57Z</dcterms:created>
  <dcterms:modified xsi:type="dcterms:W3CDTF">2012-05-11T10:50:31Z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304352451</vt:i4>
  </property>
  <property fmtid="{D5CDD505-2E9C-101B-9397-08002B2CF9AE}" pid="3" name="_NewReviewCycle">
    <vt:lpwstr/>
  </property>
  <property fmtid="{D5CDD505-2E9C-101B-9397-08002B2CF9AE}" pid="4" name="_EmailSubject">
    <vt:lpwstr>Last of the ACM Presentations</vt:lpwstr>
  </property>
  <property fmtid="{D5CDD505-2E9C-101B-9397-08002B2CF9AE}" pid="5" name="_AuthorEmail">
    <vt:lpwstr>Gianna.Marrone@bea.gov</vt:lpwstr>
  </property>
  <property fmtid="{D5CDD505-2E9C-101B-9397-08002B2CF9AE}" pid="6" name="_AuthorEmailDisplayName">
    <vt:lpwstr>Marrone, Gianna</vt:lpwstr>
  </property>
</Properties>
</file>