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8" r:id="rId3"/>
    <p:sldId id="300" r:id="rId4"/>
    <p:sldId id="317" r:id="rId5"/>
    <p:sldId id="321" r:id="rId6"/>
    <p:sldId id="322" r:id="rId7"/>
    <p:sldId id="323" r:id="rId8"/>
    <p:sldId id="318" r:id="rId9"/>
    <p:sldId id="319" r:id="rId10"/>
    <p:sldId id="325" r:id="rId11"/>
    <p:sldId id="320" r:id="rId12"/>
    <p:sldId id="326" r:id="rId13"/>
    <p:sldId id="311" r:id="rId14"/>
    <p:sldId id="314" r:id="rId15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39A29"/>
    <a:srgbClr val="AAAAA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51" autoAdjust="0"/>
  </p:normalViewPr>
  <p:slideViewPr>
    <p:cSldViewPr snapToGrid="0" snapToObjects="1">
      <p:cViewPr varScale="1">
        <p:scale>
          <a:sx n="89" d="100"/>
          <a:sy n="89" d="100"/>
        </p:scale>
        <p:origin x="1194" y="7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Date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 smtClean="0"/>
              <a:t>Header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 dirty="0" smtClean="0"/>
              <a:t>Header 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content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2724538" y="2384943"/>
            <a:ext cx="6120881" cy="18155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Baskerville Old Face" panose="02020602080505020303" pitchFamily="18" charset="0"/>
                <a:cs typeface="Arial"/>
              </a:rPr>
              <a:t>Pathway to Promotion for Tenure System Faculty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Baskerville Old Face" panose="02020602080505020303" pitchFamily="18" charset="0"/>
              <a:cs typeface="Arial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774" y="4717160"/>
            <a:ext cx="1586205" cy="1521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0532" y="2028305"/>
            <a:ext cx="8242935" cy="3941330"/>
          </a:xfrm>
        </p:spPr>
        <p:txBody>
          <a:bodyPr>
            <a:normAutofit/>
          </a:bodyPr>
          <a:lstStyle/>
          <a:p>
            <a:r>
              <a:rPr lang="en-US" dirty="0"/>
              <a:t>Evaluations and recommendations will place emphasis on academic work accomplished during the probationary period at </a:t>
            </a:r>
            <a:r>
              <a:rPr lang="en-US" dirty="0" smtClean="0"/>
              <a:t>UNT</a:t>
            </a:r>
          </a:p>
          <a:p>
            <a:r>
              <a:rPr lang="en-US" dirty="0"/>
              <a:t>P</a:t>
            </a:r>
            <a:r>
              <a:rPr lang="en-US" dirty="0" smtClean="0"/>
              <a:t>revious </a:t>
            </a:r>
            <a:r>
              <a:rPr lang="en-US" dirty="0"/>
              <a:t>achievements will be considered in the course of a holistic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Review your employment offer letter for any </a:t>
            </a:r>
            <a:r>
              <a:rPr lang="en-US" smtClean="0"/>
              <a:t>additional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2207" y="684014"/>
            <a:ext cx="38795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Scope of </a:t>
            </a: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Review</a:t>
            </a:r>
          </a:p>
          <a:p>
            <a:pPr algn="ctr"/>
            <a:r>
              <a:rPr lang="en-US" sz="3200" dirty="0"/>
              <a:t>Policy 06.004. IV.A.2</a:t>
            </a:r>
          </a:p>
          <a:p>
            <a:pPr algn="ctr"/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28359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Tips for the Dossier: External Reviews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532" y="1565672"/>
            <a:ext cx="8150259" cy="353943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There need to be at least five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Be prepared to generate names of individuals to serve as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Understand that reviewers will be asked to evaluate your scholarly/creative contributions.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It’s never too early to start thinking of potential reviewers and cultivating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Don’t ask to see your external letters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Britannic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218130"/>
              </p:ext>
            </p:extLst>
          </p:nvPr>
        </p:nvGraphicFramePr>
        <p:xfrm>
          <a:off x="59827" y="149290"/>
          <a:ext cx="8956157" cy="503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5" imgW="6094572" imgH="3427437" progId="PowerPoint.Show.12">
                  <p:embed/>
                </p:oleObj>
              </mc:Choice>
              <mc:Fallback>
                <p:oleObj name="Presentation" r:id="rId5" imgW="6094572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27" y="149290"/>
                        <a:ext cx="8956157" cy="503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3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86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Action Items for You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733" y="1143036"/>
            <a:ext cx="7992533" cy="3693319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Identify </a:t>
            </a:r>
            <a:r>
              <a:rPr lang="en-US" sz="2600" dirty="0" smtClean="0"/>
              <a:t>an achievable </a:t>
            </a:r>
            <a:r>
              <a:rPr lang="en-US" sz="2600" dirty="0"/>
              <a:t>set of personal and professional goals </a:t>
            </a:r>
            <a:r>
              <a:rPr lang="en-US" sz="2600" dirty="0">
                <a:sym typeface="Wingdings"/>
              </a:rPr>
              <a:t>and develop a </a:t>
            </a:r>
            <a:r>
              <a:rPr lang="en-US" sz="2600" dirty="0"/>
              <a:t>realistic plan to meet them.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Align your time with your </a:t>
            </a:r>
            <a:r>
              <a:rPr lang="en-US" sz="2600" dirty="0" smtClean="0"/>
              <a:t>workload.</a:t>
            </a: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Time management: ensure that your goals are realistic and doable.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Meet often with your chair and members of your </a:t>
            </a:r>
            <a:r>
              <a:rPr lang="en-US" sz="2600" dirty="0" smtClean="0"/>
              <a:t>unit </a:t>
            </a:r>
            <a:r>
              <a:rPr lang="en-US" sz="2600" smtClean="0"/>
              <a:t>review committee.</a:t>
            </a:r>
            <a:endParaRPr lang="en-US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Identify mentors for long-term success.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Develop a network of accountability and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1067" y="5525663"/>
            <a:ext cx="836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Departmental and College deadlines can vary: be sure to check yours!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0981" y="969818"/>
            <a:ext cx="342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3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14477" y="790556"/>
            <a:ext cx="7788347" cy="4378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/>
              </a:rPr>
              <a:t>Promotion and Tenure</a:t>
            </a:r>
            <a:b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Times New Roman"/>
              </a:rPr>
            </a:b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Times New Roman"/>
            </a:endParaRPr>
          </a:p>
          <a:p>
            <a:pPr marL="457200" indent="-457200"/>
            <a:r>
              <a:rPr lang="en-US" sz="2800" dirty="0" smtClean="0">
                <a:cs typeface="Times New Roman"/>
              </a:rPr>
              <a:t>These processes are among </a:t>
            </a:r>
            <a:r>
              <a:rPr lang="en-US" sz="2800" dirty="0">
                <a:cs typeface="Times New Roman"/>
              </a:rPr>
              <a:t>the most important </a:t>
            </a:r>
            <a:r>
              <a:rPr lang="en-US" sz="2800" dirty="0" smtClean="0"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any university </a:t>
            </a:r>
            <a:r>
              <a:rPr lang="en-US" sz="2800" dirty="0" smtClean="0">
                <a:cs typeface="Times New Roman"/>
              </a:rPr>
              <a:t>undertakes.</a:t>
            </a:r>
          </a:p>
          <a:p>
            <a:pPr>
              <a:buClr>
                <a:schemeClr val="tx1"/>
              </a:buClr>
              <a:buFont typeface="Baskerville Old Face" panose="02020602080505020303" pitchFamily="18" charset="0"/>
              <a:buChar char="•"/>
            </a:pPr>
            <a:r>
              <a:rPr lang="en-US" sz="2800" b="1" dirty="0" smtClean="0">
                <a:ln w="0"/>
                <a:cs typeface="Times New Roman"/>
              </a:rPr>
              <a:t>Goal</a:t>
            </a:r>
            <a:r>
              <a:rPr lang="en-US" sz="2800" b="1" dirty="0">
                <a:ln w="0"/>
                <a:cs typeface="Times New Roman"/>
              </a:rPr>
              <a:t>: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/>
              </a:rPr>
              <a:t> </a:t>
            </a:r>
            <a:r>
              <a:rPr lang="en-US" sz="2800" dirty="0">
                <a:cs typeface="Times New Roman"/>
              </a:rPr>
              <a:t>we want </a:t>
            </a:r>
            <a:r>
              <a:rPr lang="en-US" sz="2800" dirty="0" smtClean="0">
                <a:cs typeface="Times New Roman"/>
              </a:rPr>
              <a:t>these processes </a:t>
            </a:r>
            <a:r>
              <a:rPr lang="en-US" sz="2800" dirty="0">
                <a:cs typeface="Times New Roman"/>
              </a:rPr>
              <a:t>to be fair and as transparent as </a:t>
            </a:r>
            <a:r>
              <a:rPr lang="en-US" sz="2800" dirty="0" smtClean="0">
                <a:cs typeface="Times New Roman"/>
              </a:rPr>
              <a:t>possible.</a:t>
            </a:r>
            <a:endParaRPr lang="en-US" sz="2800" dirty="0"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450532" y="-1914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General 06.004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208" y="869134"/>
            <a:ext cx="8150259" cy="39703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Scholarship, teaching, and service are all important.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 smtClean="0"/>
              <a:t>Process</a:t>
            </a:r>
            <a:r>
              <a:rPr lang="en-US" sz="2800" dirty="0" smtClean="0"/>
              <a:t>: everyone follows 06.004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 smtClean="0"/>
              <a:t>Criteria</a:t>
            </a:r>
            <a:r>
              <a:rPr lang="en-US" sz="2800" dirty="0" smtClean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General guidance in 06.004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Specific criteria are at unit level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 familiar with department, college, and UNT standards. </a:t>
            </a:r>
            <a:r>
              <a:rPr lang="en-US" sz="2800" b="1" dirty="0" smtClean="0"/>
              <a:t>Ask questions!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Add documentation of your accomplishments as you go –</a:t>
            </a:r>
            <a:r>
              <a:rPr lang="en-US" sz="2800" b="1" dirty="0" smtClean="0"/>
              <a:t> don’t wait until dossier preparation time.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43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89"/>
            <a:ext cx="8242935" cy="776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Length of Probationary Period</a:t>
            </a:r>
          </a:p>
          <a:p>
            <a:pPr marL="0" indent="0" algn="ctr">
              <a:buFont typeface="Arial"/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(06.004.I)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532" y="1673462"/>
            <a:ext cx="8150259" cy="397031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Normally, in the sixth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Coming up early (should be highly unusual)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Not earlier than Year 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If unsuccessful, can try again in Year 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Extending the probationary period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Qualifying circumstances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Timing: usually prior to beginning of 5</a:t>
            </a:r>
            <a:r>
              <a:rPr lang="en-US" sz="2800" baseline="30000" dirty="0" smtClean="0">
                <a:solidFill>
                  <a:prstClr val="black"/>
                </a:solidFill>
              </a:rPr>
              <a:t>th</a:t>
            </a:r>
            <a:r>
              <a:rPr lang="en-US" sz="2800" dirty="0" smtClean="0">
                <a:solidFill>
                  <a:prstClr val="black"/>
                </a:solidFill>
              </a:rPr>
              <a:t> year, but ASAP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“Stop-the-Clock” form</a:t>
            </a:r>
          </a:p>
        </p:txBody>
      </p:sp>
    </p:spTree>
    <p:extLst>
      <p:ext uri="{BB962C8B-B14F-4D97-AF65-F5344CB8AC3E}">
        <p14:creationId xmlns:p14="http://schemas.microsoft.com/office/powerpoint/2010/main" val="904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Britannic Bold"/>
              </a:rPr>
              <a:t>Length of Period as Associate Professor (06.004.IV.B.3)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869" y="2060373"/>
            <a:ext cx="8150259" cy="95410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set time period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unsuccessful, can try again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400" b="1" noProof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Mentoring and Support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869" y="992226"/>
            <a:ext cx="8150259" cy="48320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Mentoring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Evidence of mentoring must be provided (V.A.5)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Annual workshops (II.E.1)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Mentors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(II.E.2)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Advocacy System </a:t>
            </a:r>
            <a:r>
              <a:rPr lang="en-US" sz="2800" dirty="0" smtClean="0">
                <a:solidFill>
                  <a:prstClr val="black"/>
                </a:solidFill>
              </a:rPr>
              <a:t>(II.E.3 and V.D-I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Candidate must be notified if </a:t>
            </a:r>
            <a:r>
              <a:rPr lang="en-US" sz="2800" dirty="0" smtClean="0">
                <a:solidFill>
                  <a:prstClr val="black"/>
                </a:solidFill>
              </a:rPr>
              <a:t>decision-maker </a:t>
            </a:r>
            <a:r>
              <a:rPr lang="en-US" sz="2800" dirty="0">
                <a:solidFill>
                  <a:prstClr val="black"/>
                </a:solidFill>
              </a:rPr>
              <a:t>is considering a negative review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Candidate may request a meeting with any of the above and may choose to bring </a:t>
            </a:r>
            <a:r>
              <a:rPr lang="en-US" sz="2800" dirty="0" smtClean="0">
                <a:solidFill>
                  <a:prstClr val="black"/>
                </a:solidFill>
              </a:rPr>
              <a:t>along </a:t>
            </a:r>
            <a:r>
              <a:rPr lang="en-US" sz="2800" dirty="0">
                <a:solidFill>
                  <a:prstClr val="black"/>
                </a:solidFill>
              </a:rPr>
              <a:t>a faculty </a:t>
            </a:r>
            <a:r>
              <a:rPr lang="en-US" sz="2800" dirty="0" smtClean="0">
                <a:solidFill>
                  <a:prstClr val="black"/>
                </a:solidFill>
              </a:rPr>
              <a:t>advocate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Advocate cannot be department chair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Britannic Bold"/>
              </a:rPr>
              <a:t>Third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Britannic Bold"/>
              </a:rPr>
              <a:t> Year Review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skerville Old Face" panose="02020602080505020303" pitchFamily="18" charset="0"/>
              <a:ea typeface="+mn-ea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532" y="1423050"/>
            <a:ext cx="8150259" cy="138499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Sooner than you think.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Dossier minus external letters.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Self-statement is important.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Tips for the Dossier: General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532" y="1631831"/>
            <a:ext cx="8150259" cy="181588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Follow VPAA-170 (checklist)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Pay close attention to your college’s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The CV that is sent to external reviewers is “final” – it’s the one that will appear in the dossier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450532" y="149290"/>
            <a:ext cx="8242935" cy="719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Britannic Bold"/>
              </a:rPr>
              <a:t>Tips for the Dossier: Personal Statement</a:t>
            </a:r>
            <a:endParaRPr lang="en-US" sz="4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Britannic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532" y="1565672"/>
            <a:ext cx="8150259" cy="267765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This is important – spend a lot of time on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Be truthful, but this is not the time to be modest!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Proofread!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Ask your colleagues to read and comment on your essay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Don’t exceed 750 words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15000" contrast="-5000"/>
          </a:blip>
          <a:stretch>
            <a:fillRect/>
          </a:stretch>
        </p:blipFill>
        <p:spPr>
          <a:xfrm>
            <a:off x="7688425" y="5159828"/>
            <a:ext cx="1073022" cy="1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2336</TotalTime>
  <Words>499</Words>
  <Application>Microsoft Office PowerPoint</Application>
  <PresentationFormat>Letter Paper (8.5x11 in)</PresentationFormat>
  <Paragraphs>68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Baskerville Old Face</vt:lpstr>
      <vt:lpstr>Britannic Bold</vt:lpstr>
      <vt:lpstr>Calibri</vt:lpstr>
      <vt:lpstr>Times New Roman</vt:lpstr>
      <vt:lpstr>Wingdings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Hussien, Ahlie</cp:lastModifiedBy>
  <cp:revision>129</cp:revision>
  <cp:lastPrinted>2019-01-04T17:17:24Z</cp:lastPrinted>
  <dcterms:created xsi:type="dcterms:W3CDTF">2010-11-22T21:44:58Z</dcterms:created>
  <dcterms:modified xsi:type="dcterms:W3CDTF">2019-10-09T19:33:55Z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