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7" r:id="rId2"/>
    <p:sldId id="298" r:id="rId3"/>
    <p:sldId id="299" r:id="rId4"/>
    <p:sldId id="287" r:id="rId5"/>
    <p:sldId id="288" r:id="rId6"/>
    <p:sldId id="289" r:id="rId7"/>
    <p:sldId id="300" r:id="rId8"/>
    <p:sldId id="291" r:id="rId9"/>
    <p:sldId id="292" r:id="rId10"/>
    <p:sldId id="301" r:id="rId11"/>
    <p:sldId id="28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ylvester, Alex" initials="SA" lastIdx="1" clrIdx="0">
    <p:extLst>
      <p:ext uri="{19B8F6BF-5375-455C-9EA6-DF929625EA0E}">
        <p15:presenceInfo xmlns:p15="http://schemas.microsoft.com/office/powerpoint/2012/main" userId="S-1-5-21-3676313182-2055043702-2189418671-3971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A90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30" autoAdjust="0"/>
    <p:restoredTop sz="94660"/>
  </p:normalViewPr>
  <p:slideViewPr>
    <p:cSldViewPr snapToGrid="0">
      <p:cViewPr varScale="1">
        <p:scale>
          <a:sx n="111" d="100"/>
          <a:sy n="111" d="100"/>
        </p:scale>
        <p:origin x="28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D21CD0-2348-4B2B-976C-2CE0AF978FD0}" type="datetimeFigureOut">
              <a:rPr lang="en-US" smtClean="0"/>
              <a:t>10/17/2018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57DCAB-163D-457B-A716-EBDF83247A7C}" type="slidenum">
              <a:rPr lang="en-US" smtClean="0"/>
              <a:t>‹#›</a:t>
            </a:fld>
            <a:endParaRPr lang="en-US"/>
          </a:p>
        </p:txBody>
      </p:sp>
    </p:spTree>
    <p:extLst>
      <p:ext uri="{BB962C8B-B14F-4D97-AF65-F5344CB8AC3E}">
        <p14:creationId xmlns:p14="http://schemas.microsoft.com/office/powerpoint/2010/main" val="25803531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Kathleen</a:t>
            </a:r>
            <a:endParaRPr lang="en-US" dirty="0"/>
          </a:p>
        </p:txBody>
      </p:sp>
      <p:sp>
        <p:nvSpPr>
          <p:cNvPr id="4" name="Slide Number Placeholder 3"/>
          <p:cNvSpPr>
            <a:spLocks noGrp="1"/>
          </p:cNvSpPr>
          <p:nvPr>
            <p:ph type="sldNum" sz="quarter" idx="10"/>
          </p:nvPr>
        </p:nvSpPr>
        <p:spPr/>
        <p:txBody>
          <a:bodyPr/>
          <a:lstStyle/>
          <a:p>
            <a:fld id="{8757AEB9-72F0-4733-A3E0-E355133C7D7A}"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7599438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E9E17BF-2CB7-4955-B6C7-54F7DD728B6A}" type="datetimeFigureOut">
              <a:rPr lang="en-US" smtClean="0">
                <a:solidFill>
                  <a:prstClr val="black">
                    <a:tint val="75000"/>
                  </a:prstClr>
                </a:solidFill>
              </a:rPr>
              <a:pPr/>
              <a:t>10/17/2018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4D4B40C-0F85-4548-8696-CA8386073C8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5922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9E17BF-2CB7-4955-B6C7-54F7DD728B6A}" type="datetimeFigureOut">
              <a:rPr lang="en-US" smtClean="0">
                <a:solidFill>
                  <a:prstClr val="black">
                    <a:tint val="75000"/>
                  </a:prstClr>
                </a:solidFill>
              </a:rPr>
              <a:pPr/>
              <a:t>10/17/2018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4D4B40C-0F85-4548-8696-CA8386073C8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49900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9E17BF-2CB7-4955-B6C7-54F7DD728B6A}" type="datetimeFigureOut">
              <a:rPr lang="en-US" smtClean="0">
                <a:solidFill>
                  <a:prstClr val="black">
                    <a:tint val="75000"/>
                  </a:prstClr>
                </a:solidFill>
              </a:rPr>
              <a:pPr/>
              <a:t>10/17/2018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4D4B40C-0F85-4548-8696-CA8386073C8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56137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9E17BF-2CB7-4955-B6C7-54F7DD728B6A}" type="datetimeFigureOut">
              <a:rPr lang="en-US" smtClean="0">
                <a:solidFill>
                  <a:prstClr val="black">
                    <a:tint val="75000"/>
                  </a:prstClr>
                </a:solidFill>
              </a:rPr>
              <a:pPr/>
              <a:t>10/17/2018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4D4B40C-0F85-4548-8696-CA8386073C8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31110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9E17BF-2CB7-4955-B6C7-54F7DD728B6A}" type="datetimeFigureOut">
              <a:rPr lang="en-US" smtClean="0">
                <a:solidFill>
                  <a:prstClr val="black">
                    <a:tint val="75000"/>
                  </a:prstClr>
                </a:solidFill>
              </a:rPr>
              <a:pPr/>
              <a:t>10/17/2018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4D4B40C-0F85-4548-8696-CA8386073C8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59545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E9E17BF-2CB7-4955-B6C7-54F7DD728B6A}" type="datetimeFigureOut">
              <a:rPr lang="en-US" smtClean="0">
                <a:solidFill>
                  <a:prstClr val="black">
                    <a:tint val="75000"/>
                  </a:prstClr>
                </a:solidFill>
              </a:rPr>
              <a:pPr/>
              <a:t>10/17/2018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4D4B40C-0F85-4548-8696-CA8386073C8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07606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E9E17BF-2CB7-4955-B6C7-54F7DD728B6A}" type="datetimeFigureOut">
              <a:rPr lang="en-US" smtClean="0">
                <a:solidFill>
                  <a:prstClr val="black">
                    <a:tint val="75000"/>
                  </a:prstClr>
                </a:solidFill>
              </a:rPr>
              <a:pPr/>
              <a:t>10/17/2018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4D4B40C-0F85-4548-8696-CA8386073C8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92729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E9E17BF-2CB7-4955-B6C7-54F7DD728B6A}" type="datetimeFigureOut">
              <a:rPr lang="en-US" smtClean="0">
                <a:solidFill>
                  <a:prstClr val="black">
                    <a:tint val="75000"/>
                  </a:prstClr>
                </a:solidFill>
              </a:rPr>
              <a:pPr/>
              <a:t>10/17/2018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4D4B40C-0F85-4548-8696-CA8386073C8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03798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9E17BF-2CB7-4955-B6C7-54F7DD728B6A}" type="datetimeFigureOut">
              <a:rPr lang="en-US" smtClean="0">
                <a:solidFill>
                  <a:prstClr val="black">
                    <a:tint val="75000"/>
                  </a:prstClr>
                </a:solidFill>
              </a:rPr>
              <a:pPr/>
              <a:t>10/17/2018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4D4B40C-0F85-4548-8696-CA8386073C8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90426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9E17BF-2CB7-4955-B6C7-54F7DD728B6A}" type="datetimeFigureOut">
              <a:rPr lang="en-US" smtClean="0">
                <a:solidFill>
                  <a:prstClr val="black">
                    <a:tint val="75000"/>
                  </a:prstClr>
                </a:solidFill>
              </a:rPr>
              <a:pPr/>
              <a:t>10/17/2018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4D4B40C-0F85-4548-8696-CA8386073C8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48935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9E17BF-2CB7-4955-B6C7-54F7DD728B6A}" type="datetimeFigureOut">
              <a:rPr lang="en-US" smtClean="0">
                <a:solidFill>
                  <a:prstClr val="black">
                    <a:tint val="75000"/>
                  </a:prstClr>
                </a:solidFill>
              </a:rPr>
              <a:pPr/>
              <a:t>10/17/2018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4D4B40C-0F85-4548-8696-CA8386073C8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97872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9E17BF-2CB7-4955-B6C7-54F7DD728B6A}" type="datetimeFigureOut">
              <a:rPr lang="en-US" smtClean="0">
                <a:solidFill>
                  <a:prstClr val="black">
                    <a:tint val="75000"/>
                  </a:prstClr>
                </a:solidFill>
              </a:rPr>
              <a:pPr/>
              <a:t>10/17/2018</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D4B40C-0F85-4548-8696-CA8386073C8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464844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alex.sylvester@unt.edu"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mypronouns.org/" TargetMode="External"/><Relationship Id="rId2" Type="http://schemas.openxmlformats.org/officeDocument/2006/relationships/hyperlink" Target="https://www.minus18.org.au/pronouns-ap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alex.sylvester@unt.ed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printingservices-untedu.presencehost.net/customer_portal/document_library.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59033"/>
        </a:solidFill>
        <a:effectLst/>
      </p:bgPr>
    </p:bg>
    <p:spTree>
      <p:nvGrpSpPr>
        <p:cNvPr id="1" name=""/>
        <p:cNvGrpSpPr/>
        <p:nvPr/>
      </p:nvGrpSpPr>
      <p:grpSpPr>
        <a:xfrm>
          <a:off x="0" y="0"/>
          <a:ext cx="0" cy="0"/>
          <a:chOff x="0" y="0"/>
          <a:chExt cx="0" cy="0"/>
        </a:xfrm>
      </p:grpSpPr>
      <p:sp>
        <p:nvSpPr>
          <p:cNvPr id="8" name="TextBox 7"/>
          <p:cNvSpPr txBox="1"/>
          <p:nvPr/>
        </p:nvSpPr>
        <p:spPr>
          <a:xfrm>
            <a:off x="204108" y="277586"/>
            <a:ext cx="12211522" cy="2554545"/>
          </a:xfrm>
          <a:prstGeom prst="rect">
            <a:avLst/>
          </a:prstGeom>
          <a:noFill/>
        </p:spPr>
        <p:txBody>
          <a:bodyPr wrap="square" rtlCol="0">
            <a:spAutoFit/>
          </a:bodyPr>
          <a:lstStyle/>
          <a:p>
            <a:r>
              <a:rPr lang="en-US" sz="8000" dirty="0" smtClean="0">
                <a:solidFill>
                  <a:prstClr val="white"/>
                </a:solidFill>
                <a:latin typeface="Impact" panose="020B0806030902050204" pitchFamily="34" charset="0"/>
              </a:rPr>
              <a:t>Adding Pronouns </a:t>
            </a:r>
          </a:p>
          <a:p>
            <a:r>
              <a:rPr lang="en-US" sz="8000" dirty="0" smtClean="0">
                <a:solidFill>
                  <a:prstClr val="white"/>
                </a:solidFill>
                <a:latin typeface="Impact" panose="020B0806030902050204" pitchFamily="34" charset="0"/>
              </a:rPr>
              <a:t>Name Badges</a:t>
            </a:r>
            <a:endParaRPr lang="en-US" sz="8000" dirty="0">
              <a:solidFill>
                <a:prstClr val="white"/>
              </a:solidFill>
              <a:latin typeface="Impact" panose="020B0806030902050204" pitchFamily="34" charset="0"/>
            </a:endParaRPr>
          </a:p>
        </p:txBody>
      </p:sp>
      <p:sp>
        <p:nvSpPr>
          <p:cNvPr id="10" name="Subtitle 2"/>
          <p:cNvSpPr>
            <a:spLocks noGrp="1"/>
          </p:cNvSpPr>
          <p:nvPr>
            <p:ph type="subTitle" idx="1"/>
          </p:nvPr>
        </p:nvSpPr>
        <p:spPr>
          <a:xfrm>
            <a:off x="400050" y="2832131"/>
            <a:ext cx="9144000" cy="1655762"/>
          </a:xfrm>
        </p:spPr>
        <p:txBody>
          <a:bodyPr>
            <a:normAutofit/>
          </a:bodyPr>
          <a:lstStyle/>
          <a:p>
            <a:r>
              <a:rPr lang="en-US" sz="4000" dirty="0" smtClean="0">
                <a:solidFill>
                  <a:schemeClr val="bg1"/>
                </a:solidFill>
              </a:rPr>
              <a:t>A guide for UNT staff using Outlook</a:t>
            </a:r>
            <a:endParaRPr lang="en-US" sz="4000" dirty="0">
              <a:solidFill>
                <a:schemeClr val="bg1"/>
              </a:solidFill>
            </a:endParaRPr>
          </a:p>
        </p:txBody>
      </p:sp>
    </p:spTree>
    <p:extLst>
      <p:ext uri="{BB962C8B-B14F-4D97-AF65-F5344CB8AC3E}">
        <p14:creationId xmlns:p14="http://schemas.microsoft.com/office/powerpoint/2010/main" val="1703712032"/>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Encounter an Issue?</a:t>
            </a:r>
            <a:endParaRPr lang="en-US" dirty="0"/>
          </a:p>
        </p:txBody>
      </p:sp>
      <p:sp>
        <p:nvSpPr>
          <p:cNvPr id="3" name="Content Placeholder 2"/>
          <p:cNvSpPr>
            <a:spLocks noGrp="1"/>
          </p:cNvSpPr>
          <p:nvPr>
            <p:ph idx="1"/>
          </p:nvPr>
        </p:nvSpPr>
        <p:spPr/>
        <p:txBody>
          <a:bodyPr/>
          <a:lstStyle/>
          <a:p>
            <a:pPr marL="0" indent="0">
              <a:buNone/>
            </a:pPr>
            <a:r>
              <a:rPr lang="en-US" dirty="0" smtClean="0"/>
              <a:t>We’re here to help! </a:t>
            </a:r>
          </a:p>
          <a:p>
            <a:pPr marL="0" indent="0">
              <a:buNone/>
            </a:pPr>
            <a:r>
              <a:rPr lang="en-US" dirty="0" smtClean="0"/>
              <a:t>Email Alex Sylvester at </a:t>
            </a:r>
            <a:r>
              <a:rPr lang="en-US" dirty="0" smtClean="0">
                <a:hlinkClick r:id="rId2"/>
              </a:rPr>
              <a:t>alex.sylvester@unt.edu</a:t>
            </a:r>
            <a:r>
              <a:rPr lang="en-US" dirty="0" smtClean="0"/>
              <a:t> for support.</a:t>
            </a:r>
            <a:endParaRPr lang="en-US" dirty="0"/>
          </a:p>
        </p:txBody>
      </p:sp>
    </p:spTree>
    <p:extLst>
      <p:ext uri="{BB962C8B-B14F-4D97-AF65-F5344CB8AC3E}">
        <p14:creationId xmlns:p14="http://schemas.microsoft.com/office/powerpoint/2010/main" val="34361721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59033"/>
        </a:solidFill>
        <a:effectLst/>
      </p:bgPr>
    </p:bg>
    <p:spTree>
      <p:nvGrpSpPr>
        <p:cNvPr id="1" name=""/>
        <p:cNvGrpSpPr/>
        <p:nvPr/>
      </p:nvGrpSpPr>
      <p:grpSpPr>
        <a:xfrm>
          <a:off x="0" y="0"/>
          <a:ext cx="0" cy="0"/>
          <a:chOff x="0" y="0"/>
          <a:chExt cx="0" cy="0"/>
        </a:xfrm>
      </p:grpSpPr>
      <p:sp>
        <p:nvSpPr>
          <p:cNvPr id="5" name="Content Placeholder 2"/>
          <p:cNvSpPr>
            <a:spLocks noGrp="1"/>
          </p:cNvSpPr>
          <p:nvPr>
            <p:ph idx="1"/>
          </p:nvPr>
        </p:nvSpPr>
        <p:spPr>
          <a:xfrm>
            <a:off x="838200" y="4038600"/>
            <a:ext cx="10515600" cy="2438400"/>
          </a:xfrm>
        </p:spPr>
        <p:txBody>
          <a:bodyPr>
            <a:normAutofit/>
          </a:bodyPr>
          <a:lstStyle/>
          <a:p>
            <a:pPr marL="0" indent="0" algn="ctr">
              <a:buNone/>
            </a:pPr>
            <a:endParaRPr lang="en-US" sz="2400" dirty="0">
              <a:solidFill>
                <a:schemeClr val="bg1"/>
              </a:solidFill>
              <a:latin typeface="Century Gothic" panose="020B050202020202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93974" y="2839770"/>
            <a:ext cx="5404051" cy="1128911"/>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954743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add your pronouns? </a:t>
            </a:r>
            <a:endParaRPr lang="en-US" dirty="0"/>
          </a:p>
        </p:txBody>
      </p:sp>
      <p:sp>
        <p:nvSpPr>
          <p:cNvPr id="3" name="Content Placeholder 2"/>
          <p:cNvSpPr>
            <a:spLocks noGrp="1"/>
          </p:cNvSpPr>
          <p:nvPr>
            <p:ph idx="1"/>
          </p:nvPr>
        </p:nvSpPr>
        <p:spPr>
          <a:xfrm>
            <a:off x="838200" y="1435100"/>
            <a:ext cx="10515600" cy="4351338"/>
          </a:xfrm>
        </p:spPr>
        <p:txBody>
          <a:bodyPr/>
          <a:lstStyle/>
          <a:p>
            <a:pPr marL="0" indent="0">
              <a:buNone/>
            </a:pPr>
            <a:r>
              <a:rPr lang="en-US" dirty="0" smtClean="0"/>
              <a:t>Adding pronouns to your correspondence creates space for people you correspond with to feel safe asking for you to use the correct pronouns when referring to them. Also, at the Pride Alliance, we encourage people not to assume they know the pronouns of the people they’re emailing. Often, “guessing” someone’s pronouns based off their name can lead to misgendering – the harmful act of using the wrong pronouns or gendered titles on someone. We also recommend not using gendered terms like Mr., Ms.,</a:t>
            </a:r>
            <a:r>
              <a:rPr lang="en-US" dirty="0"/>
              <a:t> </a:t>
            </a:r>
            <a:r>
              <a:rPr lang="en-US" dirty="0" smtClean="0"/>
              <a:t>Sir, or Ma’am unless you know the person you are writing to wants you use those terms. </a:t>
            </a:r>
            <a:endParaRPr lang="en-US" dirty="0"/>
          </a:p>
        </p:txBody>
      </p:sp>
    </p:spTree>
    <p:extLst>
      <p:ext uri="{BB962C8B-B14F-4D97-AF65-F5344CB8AC3E}">
        <p14:creationId xmlns:p14="http://schemas.microsoft.com/office/powerpoint/2010/main" val="187208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I know what my pronouns are? </a:t>
            </a:r>
            <a:endParaRPr lang="en-US" dirty="0"/>
          </a:p>
        </p:txBody>
      </p:sp>
      <p:sp>
        <p:nvSpPr>
          <p:cNvPr id="3" name="Content Placeholder 2"/>
          <p:cNvSpPr>
            <a:spLocks noGrp="1"/>
          </p:cNvSpPr>
          <p:nvPr>
            <p:ph idx="1"/>
          </p:nvPr>
        </p:nvSpPr>
        <p:spPr>
          <a:xfrm>
            <a:off x="838200" y="1435100"/>
            <a:ext cx="10515600" cy="4351338"/>
          </a:xfrm>
        </p:spPr>
        <p:txBody>
          <a:bodyPr/>
          <a:lstStyle/>
          <a:p>
            <a:pPr marL="0" indent="0">
              <a:buNone/>
            </a:pPr>
            <a:r>
              <a:rPr lang="en-US" dirty="0" smtClean="0"/>
              <a:t>Great question! Knowing what pronouns are right for you can be complex. Pronouns are sometimes connected to one’s gender identity. A simple way to learn the pronouns that are best for you is to answer the question, “How do I like people to refer to me when they aren’t using my name?”. Do you prefer people to say things like, “She is so cool!,” “He is so great!,” “I enjoy their presence!,” “</a:t>
            </a:r>
            <a:r>
              <a:rPr lang="en-US" dirty="0" err="1" smtClean="0"/>
              <a:t>Ze</a:t>
            </a:r>
            <a:r>
              <a:rPr lang="en-US" dirty="0" smtClean="0"/>
              <a:t> is the bee’s knees!,” or something else? You can check out some </a:t>
            </a:r>
            <a:r>
              <a:rPr lang="en-US" dirty="0"/>
              <a:t>pronoun options here: </a:t>
            </a:r>
            <a:r>
              <a:rPr lang="en-US" dirty="0">
                <a:hlinkClick r:id="rId2"/>
              </a:rPr>
              <a:t>https://www.minus18.org.au/pronouns-app</a:t>
            </a:r>
            <a:r>
              <a:rPr lang="en-US" dirty="0" smtClean="0">
                <a:hlinkClick r:id="rId2"/>
              </a:rPr>
              <a:t>/</a:t>
            </a:r>
            <a:r>
              <a:rPr lang="en-US" dirty="0"/>
              <a:t> or here: </a:t>
            </a:r>
            <a:r>
              <a:rPr lang="en-US" dirty="0">
                <a:hlinkClick r:id="rId3"/>
              </a:rPr>
              <a:t>https://www.mypronouns.org</a:t>
            </a:r>
            <a:r>
              <a:rPr lang="en-US" dirty="0" smtClean="0">
                <a:hlinkClick r:id="rId3"/>
              </a:rPr>
              <a:t>/</a:t>
            </a:r>
            <a:r>
              <a:rPr lang="en-US" dirty="0" smtClean="0"/>
              <a:t> </a:t>
            </a:r>
            <a:endParaRPr lang="en-US" dirty="0"/>
          </a:p>
          <a:p>
            <a:pPr marL="0" indent="0">
              <a:buNone/>
            </a:pPr>
            <a:endParaRPr lang="en-US" dirty="0"/>
          </a:p>
        </p:txBody>
      </p:sp>
    </p:spTree>
    <p:extLst>
      <p:ext uri="{BB962C8B-B14F-4D97-AF65-F5344CB8AC3E}">
        <p14:creationId xmlns:p14="http://schemas.microsoft.com/office/powerpoint/2010/main" val="3661278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Encounter an Issue?</a:t>
            </a:r>
            <a:endParaRPr lang="en-US" dirty="0"/>
          </a:p>
        </p:txBody>
      </p:sp>
      <p:sp>
        <p:nvSpPr>
          <p:cNvPr id="3" name="Content Placeholder 2"/>
          <p:cNvSpPr>
            <a:spLocks noGrp="1"/>
          </p:cNvSpPr>
          <p:nvPr>
            <p:ph idx="1"/>
          </p:nvPr>
        </p:nvSpPr>
        <p:spPr/>
        <p:txBody>
          <a:bodyPr/>
          <a:lstStyle/>
          <a:p>
            <a:pPr marL="0" indent="0">
              <a:buNone/>
            </a:pPr>
            <a:r>
              <a:rPr lang="en-US" dirty="0" smtClean="0"/>
              <a:t>We’re here to help! </a:t>
            </a:r>
          </a:p>
          <a:p>
            <a:pPr marL="0" indent="0">
              <a:buNone/>
            </a:pPr>
            <a:r>
              <a:rPr lang="en-US" dirty="0" smtClean="0"/>
              <a:t>Email Alex Sylvester at </a:t>
            </a:r>
            <a:r>
              <a:rPr lang="en-US" dirty="0" smtClean="0">
                <a:hlinkClick r:id="rId2"/>
              </a:rPr>
              <a:t>alex.sylvester@unt.edu</a:t>
            </a:r>
            <a:r>
              <a:rPr lang="en-US" dirty="0" smtClean="0"/>
              <a:t> for support.</a:t>
            </a:r>
            <a:endParaRPr lang="en-US" dirty="0"/>
          </a:p>
        </p:txBody>
      </p:sp>
    </p:spTree>
    <p:extLst>
      <p:ext uri="{BB962C8B-B14F-4D97-AF65-F5344CB8AC3E}">
        <p14:creationId xmlns:p14="http://schemas.microsoft.com/office/powerpoint/2010/main" val="1287576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2810" y="1503811"/>
            <a:ext cx="10515600" cy="1325563"/>
          </a:xfrm>
        </p:spPr>
        <p:txBody>
          <a:bodyPr>
            <a:normAutofit fontScale="90000"/>
          </a:bodyPr>
          <a:lstStyle/>
          <a:p>
            <a:r>
              <a:rPr lang="en-US" dirty="0" smtClean="0"/>
              <a:t>Navigate to</a:t>
            </a:r>
            <a:r>
              <a:rPr lang="en-US" dirty="0"/>
              <a:t>: </a:t>
            </a:r>
            <a:br>
              <a:rPr lang="en-US" dirty="0"/>
            </a:br>
            <a:r>
              <a:rPr lang="en-US" dirty="0">
                <a:hlinkClick r:id="rId2"/>
              </a:rPr>
              <a:t>https://</a:t>
            </a:r>
            <a:r>
              <a:rPr lang="en-US" dirty="0" smtClean="0">
                <a:hlinkClick r:id="rId2"/>
              </a:rPr>
              <a:t>printingservices-untedu.presencehost.net/customer_portal/document_library.html</a:t>
            </a:r>
            <a:r>
              <a:rPr lang="en-US" dirty="0" smtClean="0"/>
              <a:t> </a:t>
            </a:r>
            <a:br>
              <a:rPr lang="en-US" dirty="0" smtClean="0"/>
            </a:br>
            <a:endParaRPr lang="en-US" dirty="0"/>
          </a:p>
        </p:txBody>
      </p:sp>
    </p:spTree>
    <p:extLst>
      <p:ext uri="{BB962C8B-B14F-4D97-AF65-F5344CB8AC3E}">
        <p14:creationId xmlns:p14="http://schemas.microsoft.com/office/powerpoint/2010/main" val="3890723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18717" y="1230403"/>
            <a:ext cx="3564147" cy="4351338"/>
          </a:xfrm>
        </p:spPr>
        <p:txBody>
          <a:bodyPr/>
          <a:lstStyle/>
          <a:p>
            <a:pPr marL="0" indent="0">
              <a:buNone/>
            </a:pPr>
            <a:r>
              <a:rPr lang="en-US" dirty="0" smtClean="0"/>
              <a:t>You may need to make a profile to use this website. </a:t>
            </a:r>
          </a:p>
          <a:p>
            <a:pPr marL="0" indent="0">
              <a:buNone/>
            </a:pPr>
            <a:r>
              <a:rPr lang="en-US" dirty="0" smtClean="0"/>
              <a:t>After logging in, you will select a business card style and quantity before adding your information including pronouns.</a:t>
            </a:r>
            <a:endParaRPr lang="en-US" dirty="0"/>
          </a:p>
        </p:txBody>
      </p:sp>
      <p:sp>
        <p:nvSpPr>
          <p:cNvPr id="5" name="Oval 4"/>
          <p:cNvSpPr/>
          <p:nvPr/>
        </p:nvSpPr>
        <p:spPr>
          <a:xfrm>
            <a:off x="8065698" y="4435552"/>
            <a:ext cx="1414732" cy="352109"/>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2"/>
          <a:stretch>
            <a:fillRect/>
          </a:stretch>
        </p:blipFill>
        <p:spPr>
          <a:xfrm>
            <a:off x="408554" y="74111"/>
            <a:ext cx="6154710" cy="5986732"/>
          </a:xfrm>
          <a:prstGeom prst="rect">
            <a:avLst/>
          </a:prstGeom>
        </p:spPr>
      </p:pic>
    </p:spTree>
    <p:extLst>
      <p:ext uri="{BB962C8B-B14F-4D97-AF65-F5344CB8AC3E}">
        <p14:creationId xmlns:p14="http://schemas.microsoft.com/office/powerpoint/2010/main" val="2594334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80363" y="1230403"/>
            <a:ext cx="4753154" cy="4351338"/>
          </a:xfrm>
        </p:spPr>
        <p:txBody>
          <a:bodyPr>
            <a:normAutofit/>
          </a:bodyPr>
          <a:lstStyle/>
          <a:p>
            <a:pPr marL="0" indent="0">
              <a:buNone/>
            </a:pPr>
            <a:r>
              <a:rPr lang="en-US" dirty="0" smtClean="0"/>
              <a:t>Enter your information, and in the field for “Title (Option)” enter the text: </a:t>
            </a:r>
          </a:p>
          <a:p>
            <a:pPr marL="0" indent="0">
              <a:buNone/>
            </a:pPr>
            <a:endParaRPr lang="en-US" dirty="0"/>
          </a:p>
          <a:p>
            <a:pPr marL="0" indent="0">
              <a:buNone/>
            </a:pPr>
            <a:r>
              <a:rPr lang="en-US" dirty="0" smtClean="0"/>
              <a:t>Pronouns</a:t>
            </a:r>
            <a:r>
              <a:rPr lang="en-US" dirty="0"/>
              <a:t>: your, </a:t>
            </a:r>
            <a:r>
              <a:rPr lang="en-US" dirty="0" smtClean="0"/>
              <a:t>pronouns, here</a:t>
            </a:r>
            <a:endParaRPr lang="en-US" dirty="0"/>
          </a:p>
          <a:p>
            <a:pPr marL="0" indent="0">
              <a:buNone/>
            </a:pPr>
            <a:r>
              <a:rPr lang="en-US" dirty="0"/>
              <a:t>(example: “Pronouns: she, her, hers”)</a:t>
            </a:r>
          </a:p>
          <a:p>
            <a:pPr marL="0" indent="0">
              <a:buNone/>
            </a:pPr>
            <a:endParaRPr lang="en-US" dirty="0"/>
          </a:p>
        </p:txBody>
      </p:sp>
      <p:pic>
        <p:nvPicPr>
          <p:cNvPr id="8" name="Picture 7"/>
          <p:cNvPicPr>
            <a:picLocks noChangeAspect="1"/>
          </p:cNvPicPr>
          <p:nvPr/>
        </p:nvPicPr>
        <p:blipFill>
          <a:blip r:embed="rId2"/>
          <a:stretch>
            <a:fillRect/>
          </a:stretch>
        </p:blipFill>
        <p:spPr>
          <a:xfrm>
            <a:off x="408554" y="74111"/>
            <a:ext cx="6154710" cy="5986732"/>
          </a:xfrm>
          <a:prstGeom prst="rect">
            <a:avLst/>
          </a:prstGeom>
        </p:spPr>
      </p:pic>
      <p:sp>
        <p:nvSpPr>
          <p:cNvPr id="5" name="Oval 4"/>
          <p:cNvSpPr/>
          <p:nvPr/>
        </p:nvSpPr>
        <p:spPr>
          <a:xfrm>
            <a:off x="1708030" y="1069675"/>
            <a:ext cx="2734573" cy="517585"/>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23051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7686136" y="2584750"/>
            <a:ext cx="2950233" cy="1133235"/>
          </a:xfrm>
        </p:spPr>
        <p:txBody>
          <a:bodyPr>
            <a:normAutofit/>
          </a:bodyPr>
          <a:lstStyle/>
          <a:p>
            <a:pPr marL="0" indent="0">
              <a:buNone/>
            </a:pPr>
            <a:r>
              <a:rPr lang="en-US" sz="3600" dirty="0" smtClean="0"/>
              <a:t>Click preview.</a:t>
            </a:r>
          </a:p>
          <a:p>
            <a:pPr marL="0" indent="0">
              <a:buNone/>
            </a:pPr>
            <a:endParaRPr lang="en-US" dirty="0"/>
          </a:p>
        </p:txBody>
      </p:sp>
      <p:pic>
        <p:nvPicPr>
          <p:cNvPr id="8" name="Picture 7"/>
          <p:cNvPicPr>
            <a:picLocks noChangeAspect="1"/>
          </p:cNvPicPr>
          <p:nvPr/>
        </p:nvPicPr>
        <p:blipFill>
          <a:blip r:embed="rId2"/>
          <a:stretch>
            <a:fillRect/>
          </a:stretch>
        </p:blipFill>
        <p:spPr>
          <a:xfrm>
            <a:off x="261902" y="77634"/>
            <a:ext cx="6154710" cy="5986732"/>
          </a:xfrm>
          <a:prstGeom prst="rect">
            <a:avLst/>
          </a:prstGeom>
        </p:spPr>
      </p:pic>
      <p:sp>
        <p:nvSpPr>
          <p:cNvPr id="9" name="Oval 8"/>
          <p:cNvSpPr/>
          <p:nvPr/>
        </p:nvSpPr>
        <p:spPr>
          <a:xfrm>
            <a:off x="3614467" y="5495023"/>
            <a:ext cx="1078302" cy="327804"/>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809621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your order, and then click order when ready.</a:t>
            </a:r>
            <a:endParaRPr lang="en-US" dirty="0"/>
          </a:p>
        </p:txBody>
      </p:sp>
      <p:pic>
        <p:nvPicPr>
          <p:cNvPr id="5" name="Picture 4"/>
          <p:cNvPicPr>
            <a:picLocks noChangeAspect="1"/>
          </p:cNvPicPr>
          <p:nvPr/>
        </p:nvPicPr>
        <p:blipFill>
          <a:blip r:embed="rId2"/>
          <a:stretch>
            <a:fillRect/>
          </a:stretch>
        </p:blipFill>
        <p:spPr>
          <a:xfrm>
            <a:off x="2835215" y="1451574"/>
            <a:ext cx="6400800" cy="4248150"/>
          </a:xfrm>
          <a:prstGeom prst="rect">
            <a:avLst/>
          </a:prstGeom>
        </p:spPr>
      </p:pic>
      <p:sp>
        <p:nvSpPr>
          <p:cNvPr id="6" name="Oval 5"/>
          <p:cNvSpPr/>
          <p:nvPr/>
        </p:nvSpPr>
        <p:spPr>
          <a:xfrm>
            <a:off x="7832784" y="5201725"/>
            <a:ext cx="767752" cy="327804"/>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38935603"/>
      </p:ext>
    </p:extLst>
  </p:cSld>
  <p:clrMapOvr>
    <a:masterClrMapping/>
  </p:clrMapOvr>
</p:sld>
</file>

<file path=ppt/theme/theme1.xml><?xml version="1.0" encoding="utf-8"?>
<a:theme xmlns:a="http://schemas.openxmlformats.org/drawingml/2006/main" name="UNT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T Theme" id="{86A7A0E7-EA53-4490-9120-5DEE2E913F47}" vid="{2E115833-BAA8-47E6-8928-B10FAC78305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10537</TotalTime>
  <Words>375</Words>
  <Application>Microsoft Office PowerPoint</Application>
  <PresentationFormat>Widescreen</PresentationFormat>
  <Paragraphs>24</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Century Gothic</vt:lpstr>
      <vt:lpstr>Impact</vt:lpstr>
      <vt:lpstr>UNT Theme</vt:lpstr>
      <vt:lpstr>PowerPoint Presentation</vt:lpstr>
      <vt:lpstr>Why add your pronouns? </vt:lpstr>
      <vt:lpstr>How do I know what my pronouns are? </vt:lpstr>
      <vt:lpstr>Encounter an Issue?</vt:lpstr>
      <vt:lpstr>Navigate to:  https://printingservices-untedu.presencehost.net/customer_portal/document_library.html  </vt:lpstr>
      <vt:lpstr>PowerPoint Presentation</vt:lpstr>
      <vt:lpstr>PowerPoint Presentation</vt:lpstr>
      <vt:lpstr>PowerPoint Presentation</vt:lpstr>
      <vt:lpstr>Review your order, and then click order when ready.</vt:lpstr>
      <vt:lpstr>Encounter an Issue?</vt:lpstr>
      <vt:lpstr>PowerPoint Presentation</vt:lpstr>
    </vt:vector>
  </TitlesOfParts>
  <Company>University of North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Hobson, Kathleen</dc:creator>
  <cp:lastModifiedBy>Sylvester, Alex</cp:lastModifiedBy>
  <cp:revision>60</cp:revision>
  <dcterms:created xsi:type="dcterms:W3CDTF">2017-06-29T08:14:43Z</dcterms:created>
  <dcterms:modified xsi:type="dcterms:W3CDTF">2018-10-17T20:28:29Z</dcterms:modified>
</cp:coreProperties>
</file>