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16.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8"/>
  </p:notesMasterIdLst>
  <p:handoutMasterIdLst>
    <p:handoutMasterId r:id="rId59"/>
  </p:handoutMasterIdLst>
  <p:sldIdLst>
    <p:sldId id="446" r:id="rId3"/>
    <p:sldId id="453" r:id="rId4"/>
    <p:sldId id="476" r:id="rId5"/>
    <p:sldId id="477" r:id="rId6"/>
    <p:sldId id="506" r:id="rId7"/>
    <p:sldId id="507" r:id="rId8"/>
    <p:sldId id="508" r:id="rId9"/>
    <p:sldId id="509" r:id="rId10"/>
    <p:sldId id="510" r:id="rId11"/>
    <p:sldId id="511" r:id="rId12"/>
    <p:sldId id="484" r:id="rId13"/>
    <p:sldId id="516" r:id="rId14"/>
    <p:sldId id="514" r:id="rId15"/>
    <p:sldId id="517" r:id="rId16"/>
    <p:sldId id="481" r:id="rId17"/>
    <p:sldId id="485" r:id="rId18"/>
    <p:sldId id="486" r:id="rId19"/>
    <p:sldId id="482" r:id="rId20"/>
    <p:sldId id="518" r:id="rId21"/>
    <p:sldId id="519" r:id="rId22"/>
    <p:sldId id="520" r:id="rId23"/>
    <p:sldId id="521" r:id="rId24"/>
    <p:sldId id="522" r:id="rId25"/>
    <p:sldId id="523" r:id="rId26"/>
    <p:sldId id="524" r:id="rId27"/>
    <p:sldId id="525" r:id="rId28"/>
    <p:sldId id="526" r:id="rId29"/>
    <p:sldId id="527" r:id="rId30"/>
    <p:sldId id="528" r:id="rId31"/>
    <p:sldId id="529" r:id="rId32"/>
    <p:sldId id="530" r:id="rId33"/>
    <p:sldId id="531" r:id="rId34"/>
    <p:sldId id="532" r:id="rId35"/>
    <p:sldId id="480" r:id="rId36"/>
    <p:sldId id="503" r:id="rId37"/>
    <p:sldId id="490" r:id="rId38"/>
    <p:sldId id="491" r:id="rId39"/>
    <p:sldId id="492" r:id="rId40"/>
    <p:sldId id="493" r:id="rId41"/>
    <p:sldId id="494" r:id="rId42"/>
    <p:sldId id="495" r:id="rId43"/>
    <p:sldId id="496" r:id="rId44"/>
    <p:sldId id="497" r:id="rId45"/>
    <p:sldId id="498" r:id="rId46"/>
    <p:sldId id="499" r:id="rId47"/>
    <p:sldId id="500" r:id="rId48"/>
    <p:sldId id="501" r:id="rId49"/>
    <p:sldId id="504" r:id="rId50"/>
    <p:sldId id="452" r:id="rId51"/>
    <p:sldId id="488" r:id="rId52"/>
    <p:sldId id="513" r:id="rId53"/>
    <p:sldId id="512" r:id="rId54"/>
    <p:sldId id="505" r:id="rId55"/>
    <p:sldId id="459" r:id="rId56"/>
    <p:sldId id="449" r:id="rId57"/>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B47"/>
    <a:srgbClr val="139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94613" autoAdjust="0"/>
  </p:normalViewPr>
  <p:slideViewPr>
    <p:cSldViewPr snapToGrid="0" snapToObjects="1">
      <p:cViewPr varScale="1">
        <p:scale>
          <a:sx n="120" d="100"/>
          <a:sy n="120" d="100"/>
        </p:scale>
        <p:origin x="1915" y="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6" d="100"/>
          <a:sy n="86" d="100"/>
        </p:scale>
        <p:origin x="-317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State
($/FTSE)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1606</c:v>
                </c:pt>
                <c:pt idx="1">
                  <c:v>1585</c:v>
                </c:pt>
                <c:pt idx="2">
                  <c:v>1641</c:v>
                </c:pt>
                <c:pt idx="3">
                  <c:v>1696</c:v>
                </c:pt>
                <c:pt idx="4">
                  <c:v>1663</c:v>
                </c:pt>
                <c:pt idx="5">
                  <c:v>1784</c:v>
                </c:pt>
                <c:pt idx="6">
                  <c:v>1764</c:v>
                </c:pt>
                <c:pt idx="7">
                  <c:v>1814</c:v>
                </c:pt>
              </c:numCache>
            </c:numRef>
          </c:val>
          <c:smooth val="0"/>
          <c:extLst>
            <c:ext xmlns:c16="http://schemas.microsoft.com/office/drawing/2014/chart" uri="{C3380CC4-5D6E-409C-BE32-E72D297353CC}">
              <c16:uniqueId val="{00000000-BDA2-4745-BB5E-EECBBB22DF3E}"/>
            </c:ext>
          </c:extLst>
        </c:ser>
        <c:ser>
          <c:idx val="1"/>
          <c:order val="1"/>
          <c:tx>
            <c:strRef>
              <c:f>Sheet1!$C$1</c:f>
              <c:strCache>
                <c:ptCount val="1"/>
                <c:pt idx="0">
                  <c:v>UNT
($/FTSE)</c:v>
                </c:pt>
              </c:strCache>
            </c:strRef>
          </c:tx>
          <c:spPr>
            <a:ln w="38100" cap="rnd">
              <a:solidFill>
                <a:srgbClr val="FF0000"/>
              </a:solidFill>
              <a:round/>
            </a:ln>
            <a:effectLst/>
          </c:spPr>
          <c:marker>
            <c:symbol val="circle"/>
            <c:size val="5"/>
            <c:spPr>
              <a:solidFill>
                <a:schemeClr val="accent2"/>
              </a:solidFill>
              <a:ln w="9525">
                <a:solidFill>
                  <a:schemeClr val="accent2"/>
                </a:solidFill>
              </a:ln>
              <a:effectLst/>
            </c:spPr>
          </c:marker>
          <c:dLbls>
            <c:dLbl>
              <c:idx val="0"/>
              <c:layout>
                <c:manualLayout>
                  <c:x val="-2.5577559417476118E-3"/>
                  <c:y val="-1.1941451158994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A2-4745-BB5E-EECBBB22DF3E}"/>
                </c:ext>
              </c:extLst>
            </c:dLbl>
            <c:dLbl>
              <c:idx val="1"/>
              <c:layout>
                <c:manualLayout>
                  <c:x val="-2.0462047533980895E-2"/>
                  <c:y val="2.1892660458156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A2-4745-BB5E-EECBBB22DF3E}"/>
                </c:ext>
              </c:extLst>
            </c:dLbl>
            <c:dLbl>
              <c:idx val="2"/>
              <c:layout>
                <c:manualLayout>
                  <c:x val="-1.5346535650485672E-2"/>
                  <c:y val="1.7912176738491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A2-4745-BB5E-EECBBB22DF3E}"/>
                </c:ext>
              </c:extLst>
            </c:dLbl>
            <c:dLbl>
              <c:idx val="3"/>
              <c:layout>
                <c:manualLayout>
                  <c:x val="-1.7904291592233376E-2"/>
                  <c:y val="-2.1892660458156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A2-4745-BB5E-EECBBB22DF3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883</c:v>
                </c:pt>
                <c:pt idx="1">
                  <c:v>989</c:v>
                </c:pt>
                <c:pt idx="2">
                  <c:v>948</c:v>
                </c:pt>
                <c:pt idx="3">
                  <c:v>1064</c:v>
                </c:pt>
                <c:pt idx="4">
                  <c:v>1176</c:v>
                </c:pt>
                <c:pt idx="5">
                  <c:v>1251</c:v>
                </c:pt>
                <c:pt idx="6">
                  <c:v>1249</c:v>
                </c:pt>
                <c:pt idx="7">
                  <c:v>1377</c:v>
                </c:pt>
              </c:numCache>
            </c:numRef>
          </c:val>
          <c:smooth val="0"/>
          <c:extLst>
            <c:ext xmlns:c16="http://schemas.microsoft.com/office/drawing/2014/chart" uri="{C3380CC4-5D6E-409C-BE32-E72D297353CC}">
              <c16:uniqueId val="{00000005-BDA2-4745-BB5E-EECBBB22DF3E}"/>
            </c:ext>
          </c:extLst>
        </c:ser>
        <c:dLbls>
          <c:showLegendKey val="0"/>
          <c:showVal val="0"/>
          <c:showCatName val="0"/>
          <c:showSerName val="0"/>
          <c:showPercent val="0"/>
          <c:showBubbleSize val="0"/>
        </c:dLbls>
        <c:marker val="1"/>
        <c:smooth val="0"/>
        <c:axId val="549028648"/>
        <c:axId val="549022744"/>
      </c:lineChart>
      <c:valAx>
        <c:axId val="5490227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49028648"/>
        <c:crosses val="autoZero"/>
        <c:crossBetween val="between"/>
      </c:valAx>
      <c:catAx>
        <c:axId val="549028648"/>
        <c:scaling>
          <c:orientation val="minMax"/>
        </c:scaling>
        <c:delete val="1"/>
        <c:axPos val="b"/>
        <c:numFmt formatCode="General" sourceLinked="1"/>
        <c:majorTickMark val="out"/>
        <c:minorTickMark val="none"/>
        <c:tickLblPos val="nextTo"/>
        <c:crossAx val="54902274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64EF453-3529-3A42-AFF9-BCD2FFAC1A61}" type="datetime1">
              <a:rPr lang="en-US" smtClean="0"/>
              <a:pPr/>
              <a:t>4/9/2019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7A604AE-607F-1748-AF38-31532CAEAA69}" type="slidenum">
              <a:rPr lang="en-US" smtClean="0"/>
              <a:pPr/>
              <a:t>‹#›</a:t>
            </a:fld>
            <a:endParaRPr lang="en-US" dirty="0"/>
          </a:p>
        </p:txBody>
      </p:sp>
    </p:spTree>
    <p:extLst>
      <p:ext uri="{BB962C8B-B14F-4D97-AF65-F5344CB8AC3E}">
        <p14:creationId xmlns:p14="http://schemas.microsoft.com/office/powerpoint/2010/main" val="15935282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D129D3E-CA85-604F-9237-1D681A07E52F}" type="datetime1">
              <a:rPr lang="en-US" smtClean="0"/>
              <a:pPr/>
              <a:t>4/9/2019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61AB768-8DD1-0841-B818-06F39B1574B2}" type="slidenum">
              <a:rPr lang="en-US" smtClean="0"/>
              <a:pPr/>
              <a:t>‹#›</a:t>
            </a:fld>
            <a:endParaRPr lang="en-US" dirty="0"/>
          </a:p>
        </p:txBody>
      </p:sp>
    </p:spTree>
    <p:extLst>
      <p:ext uri="{BB962C8B-B14F-4D97-AF65-F5344CB8AC3E}">
        <p14:creationId xmlns:p14="http://schemas.microsoft.com/office/powerpoint/2010/main" val="109693640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Combined with the Q12, we also ask</a:t>
            </a:r>
            <a:r>
              <a:rPr lang="en-US" baseline="0" dirty="0" smtClean="0"/>
              <a:t> the NPS question which stands for Net Promoter Score. </a:t>
            </a:r>
            <a:r>
              <a:rPr lang="en-US" dirty="0" smtClean="0"/>
              <a:t>This</a:t>
            </a:r>
            <a:r>
              <a:rPr lang="en-US" baseline="0" dirty="0" smtClean="0"/>
              <a:t> year will be the first year we have asked open-ended questions on our Engagement Survey. </a:t>
            </a:r>
            <a:endParaRPr lang="en-US" dirty="0"/>
          </a:p>
        </p:txBody>
      </p:sp>
    </p:spTree>
    <p:extLst>
      <p:ext uri="{BB962C8B-B14F-4D97-AF65-F5344CB8AC3E}">
        <p14:creationId xmlns:p14="http://schemas.microsoft.com/office/powerpoint/2010/main" val="223494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will be our third year taking the Gallup Employee Engagement Survey. </a:t>
            </a:r>
            <a:r>
              <a:rPr lang="en-US" dirty="0" smtClean="0"/>
              <a:t>Each question in the Gallup Q12 evaluates an issue that affects the employee engagement level. </a:t>
            </a:r>
            <a:endParaRPr lang="en-US" dirty="0"/>
          </a:p>
        </p:txBody>
      </p:sp>
    </p:spTree>
    <p:extLst>
      <p:ext uri="{BB962C8B-B14F-4D97-AF65-F5344CB8AC3E}">
        <p14:creationId xmlns:p14="http://schemas.microsoft.com/office/powerpoint/2010/main" val="159225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Combined with the Q12, we also ask</a:t>
            </a:r>
            <a:r>
              <a:rPr lang="en-US" baseline="0" dirty="0" smtClean="0"/>
              <a:t> the NPS question which stands for Net Promoter Score. </a:t>
            </a:r>
            <a:r>
              <a:rPr lang="en-US" dirty="0" smtClean="0"/>
              <a:t>This</a:t>
            </a:r>
            <a:r>
              <a:rPr lang="en-US" baseline="0" dirty="0" smtClean="0"/>
              <a:t> year will be the first year we have asked open-ended questions on our Engagement Survey. </a:t>
            </a:r>
            <a:endParaRPr lang="en-US" dirty="0"/>
          </a:p>
        </p:txBody>
      </p:sp>
    </p:spTree>
    <p:extLst>
      <p:ext uri="{BB962C8B-B14F-4D97-AF65-F5344CB8AC3E}">
        <p14:creationId xmlns:p14="http://schemas.microsoft.com/office/powerpoint/2010/main" val="228816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looking at the</a:t>
            </a:r>
            <a:r>
              <a:rPr lang="en-US" baseline="0" dirty="0" smtClean="0"/>
              <a:t> responses to each Q12 question, this is what we are looking for: Engaged, Not Engaged and Actively Disengaged. These are our results from 2018 and in gray, from 2017. </a:t>
            </a:r>
          </a:p>
          <a:p>
            <a:endParaRPr lang="en-US" baseline="0" dirty="0" smtClean="0"/>
          </a:p>
          <a:p>
            <a:r>
              <a:rPr lang="en-US" baseline="0" dirty="0" smtClean="0"/>
              <a:t>When our trainers do engagement courses they describe engagement like a boat. UNT is a boat and the associates are the rowers. Engaged employees are rowing forward, Not Engaged employees are just sitting holding their oars in their lap, and actively disengaged employees are rowing backwards. Our goal is to move the not engaged employees to engaged and sometimes that’s just adjusting one or two work conditions. Making sure they have all the tools they need, or being clear about their job responsibilities. The Actively Disengaged are difficult to move, but the more engaged employees we have the more likely we are to sail forward. </a:t>
            </a:r>
            <a:endParaRPr lang="en-US" dirty="0"/>
          </a:p>
        </p:txBody>
      </p:sp>
    </p:spTree>
    <p:extLst>
      <p:ext uri="{BB962C8B-B14F-4D97-AF65-F5344CB8AC3E}">
        <p14:creationId xmlns:p14="http://schemas.microsoft.com/office/powerpoint/2010/main" val="224740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Combined with the Q12, we also ask</a:t>
            </a:r>
            <a:r>
              <a:rPr lang="en-US" baseline="0" dirty="0" smtClean="0"/>
              <a:t> the NPS question which stands for Net Promoter Score. </a:t>
            </a:r>
            <a:r>
              <a:rPr lang="en-US" dirty="0" smtClean="0"/>
              <a:t>This</a:t>
            </a:r>
            <a:r>
              <a:rPr lang="en-US" baseline="0" dirty="0" smtClean="0"/>
              <a:t> year will be the first year we have asked open-ended questions on our Engagement Survey. </a:t>
            </a:r>
            <a:endParaRPr lang="en-US" dirty="0"/>
          </a:p>
        </p:txBody>
      </p:sp>
    </p:spTree>
    <p:extLst>
      <p:ext uri="{BB962C8B-B14F-4D97-AF65-F5344CB8AC3E}">
        <p14:creationId xmlns:p14="http://schemas.microsoft.com/office/powerpoint/2010/main" val="732639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Combined with the Q12, we also ask</a:t>
            </a:r>
            <a:r>
              <a:rPr lang="en-US" baseline="0" dirty="0" smtClean="0"/>
              <a:t> the NPS question which stands for Net Promoter Score. </a:t>
            </a:r>
            <a:r>
              <a:rPr lang="en-US" dirty="0" smtClean="0"/>
              <a:t>This</a:t>
            </a:r>
            <a:r>
              <a:rPr lang="en-US" baseline="0" dirty="0" smtClean="0"/>
              <a:t> year will be the first year we have asked open-ended questions on our Engagement Survey. </a:t>
            </a:r>
            <a:endParaRPr lang="en-US" dirty="0"/>
          </a:p>
        </p:txBody>
      </p:sp>
    </p:spTree>
    <p:extLst>
      <p:ext uri="{BB962C8B-B14F-4D97-AF65-F5344CB8AC3E}">
        <p14:creationId xmlns:p14="http://schemas.microsoft.com/office/powerpoint/2010/main" val="2273543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4086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txBox="1">
            <a:spLocks/>
          </p:cNvSpPr>
          <p:nvPr userDrawn="1"/>
        </p:nvSpPr>
        <p:spPr>
          <a:xfrm>
            <a:off x="3175000" y="809625"/>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8000" b="1" dirty="0" smtClean="0">
                <a:solidFill>
                  <a:schemeClr val="bg1"/>
                </a:solidFill>
                <a:latin typeface="Calibri" panose="020F0502020204030204" pitchFamily="34" charset="0"/>
                <a:cs typeface="Calibri" panose="020F0502020204030204" pitchFamily="34" charset="0"/>
              </a:rPr>
              <a:t>Title Here</a:t>
            </a:r>
            <a:endParaRPr lang="en-US" sz="8000" dirty="0">
              <a:solidFill>
                <a:schemeClr val="bg1"/>
              </a:solidFill>
              <a:latin typeface="Calibri" panose="020F0502020204030204" pitchFamily="34" charset="0"/>
              <a:cs typeface="Calibri" panose="020F0502020204030204" pitchFamily="34" charset="0"/>
            </a:endParaRPr>
          </a:p>
        </p:txBody>
      </p:sp>
      <p:sp>
        <p:nvSpPr>
          <p:cNvPr id="3" name="Text Placeholder 1"/>
          <p:cNvSpPr txBox="1">
            <a:spLocks/>
          </p:cNvSpPr>
          <p:nvPr userDrawn="1"/>
        </p:nvSpPr>
        <p:spPr>
          <a:xfrm>
            <a:off x="3175000" y="2660650"/>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smtClean="0">
                <a:solidFill>
                  <a:schemeClr val="bg1"/>
                </a:solidFill>
                <a:latin typeface="Calibri" panose="020F0502020204030204" pitchFamily="34" charset="0"/>
                <a:cs typeface="Calibri" panose="020F0502020204030204" pitchFamily="34" charset="0"/>
              </a:rPr>
              <a:t>Subtitle</a:t>
            </a:r>
            <a:endParaRPr lang="en-US" sz="4000" dirty="0">
              <a:solidFill>
                <a:schemeClr val="bg1"/>
              </a:solidFill>
              <a:latin typeface="Calibri" panose="020F0502020204030204" pitchFamily="34" charset="0"/>
              <a:cs typeface="Calibri" panose="020F0502020204030204" pitchFamily="34" charset="0"/>
            </a:endParaRPr>
          </a:p>
        </p:txBody>
      </p:sp>
      <p:sp>
        <p:nvSpPr>
          <p:cNvPr id="4" name="Text Placeholder 1"/>
          <p:cNvSpPr txBox="1">
            <a:spLocks/>
          </p:cNvSpPr>
          <p:nvPr userDrawn="1"/>
        </p:nvSpPr>
        <p:spPr>
          <a:xfrm>
            <a:off x="3175000" y="4670425"/>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solidFill>
                  <a:schemeClr val="bg1"/>
                </a:solidFill>
                <a:latin typeface="Calibri" panose="020F0502020204030204" pitchFamily="34" charset="0"/>
                <a:cs typeface="Calibri" panose="020F0502020204030204" pitchFamily="34" charset="0"/>
              </a:rPr>
              <a:t>Name</a:t>
            </a:r>
            <a:br>
              <a:rPr lang="en-US" sz="2800" dirty="0" smtClean="0">
                <a:solidFill>
                  <a:schemeClr val="bg1"/>
                </a:solidFill>
                <a:latin typeface="Calibri" panose="020F0502020204030204" pitchFamily="34" charset="0"/>
                <a:cs typeface="Calibri" panose="020F0502020204030204" pitchFamily="34" charset="0"/>
              </a:rPr>
            </a:br>
            <a:r>
              <a:rPr lang="en-US" sz="2800" dirty="0" smtClean="0">
                <a:solidFill>
                  <a:schemeClr val="bg1"/>
                </a:solidFill>
                <a:latin typeface="Calibri" panose="020F0502020204030204" pitchFamily="34" charset="0"/>
                <a:cs typeface="Calibri" panose="020F0502020204030204" pitchFamily="34" charset="0"/>
              </a:rPr>
              <a:t>Date</a:t>
            </a:r>
            <a:endParaRPr lang="en-US" sz="280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 name="Text Placeholder 1"/>
          <p:cNvSpPr>
            <a:spLocks noGrp="1"/>
          </p:cNvSpPr>
          <p:nvPr>
            <p:ph type="body" sz="quarter" idx="13"/>
          </p:nvPr>
        </p:nvSpPr>
        <p:spPr>
          <a:xfrm>
            <a:off x="472439" y="809625"/>
            <a:ext cx="8242935" cy="4794250"/>
          </a:xfrm>
        </p:spPr>
        <p:txBody>
          <a:bodyPr/>
          <a:lstStyle/>
          <a:p>
            <a:pPr algn="ctr"/>
            <a:r>
              <a:rPr lang="en-US" sz="3200" b="1" dirty="0" smtClean="0"/>
              <a:t>Header 1</a:t>
            </a: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p>
          <a:p>
            <a:endParaRPr lang="en-US" dirty="0">
              <a:solidFill>
                <a:schemeClr val="tx1"/>
              </a:solidFill>
            </a:endParaRP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endParaRPr lang="en-US" sz="1800" dirty="0">
              <a:solidFill>
                <a:schemeClr val="tx1"/>
              </a:solidFill>
            </a:endParaRPr>
          </a:p>
        </p:txBody>
      </p:sp>
    </p:spTree>
    <p:extLst>
      <p:ext uri="{BB962C8B-B14F-4D97-AF65-F5344CB8AC3E}">
        <p14:creationId xmlns:p14="http://schemas.microsoft.com/office/powerpoint/2010/main" val="1217896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809625"/>
            <a:ext cx="8242935" cy="4794250"/>
          </a:xfrm>
        </p:spPr>
        <p:txBody>
          <a:bodyPr/>
          <a:lstStyle/>
          <a:p>
            <a:pPr algn="ctr"/>
            <a:r>
              <a:rPr lang="en-US" sz="3200" b="1" dirty="0" smtClean="0"/>
              <a:t>Header 1</a:t>
            </a: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p>
          <a:p>
            <a:endParaRPr lang="en-US" dirty="0">
              <a:solidFill>
                <a:schemeClr val="tx1"/>
              </a:solidFill>
            </a:endParaRP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endParaRPr lang="en-US" sz="1800" dirty="0">
              <a:solidFill>
                <a:schemeClr val="tx1"/>
              </a:solidFill>
            </a:endParaRPr>
          </a:p>
        </p:txBody>
      </p:sp>
    </p:spTree>
    <p:extLst>
      <p:ext uri="{BB962C8B-B14F-4D97-AF65-F5344CB8AC3E}">
        <p14:creationId xmlns:p14="http://schemas.microsoft.com/office/powerpoint/2010/main" val="175064840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60DC88-A45C-D846-9DB2-9AB10CF008B0}" type="datetime1">
              <a:rPr lang="en-US" smtClean="0"/>
              <a:pPr/>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E4C76B-B62B-E041-BECA-E1452F308EBC}" type="slidenum">
              <a:rPr lang="en-US" smtClean="0"/>
              <a:pPr/>
              <a:t>‹#›</a:t>
            </a:fld>
            <a:endParaRPr lang="en-US" dirty="0"/>
          </a:p>
        </p:txBody>
      </p:sp>
    </p:spTree>
    <p:extLst>
      <p:ext uri="{BB962C8B-B14F-4D97-AF65-F5344CB8AC3E}">
        <p14:creationId xmlns:p14="http://schemas.microsoft.com/office/powerpoint/2010/main" val="8538641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2E2717-3203-4F43-9C26-6F9A9CB87B5D}" type="datetime1">
              <a:rPr lang="en-US" smtClean="0"/>
              <a:pPr/>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E4C76B-B62B-E041-BECA-E1452F308EBC}" type="slidenum">
              <a:rPr lang="en-US" smtClean="0"/>
              <a:pPr/>
              <a:t>‹#›</a:t>
            </a:fld>
            <a:endParaRPr lang="en-US" dirty="0"/>
          </a:p>
        </p:txBody>
      </p:sp>
    </p:spTree>
    <p:extLst>
      <p:ext uri="{BB962C8B-B14F-4D97-AF65-F5344CB8AC3E}">
        <p14:creationId xmlns:p14="http://schemas.microsoft.com/office/powerpoint/2010/main" val="10147371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5D6DE-B9D6-6C48-B331-E83074B6D0C5}" type="datetime1">
              <a:rPr lang="en-US" smtClean="0"/>
              <a:pPr/>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E4C76B-B62B-E041-BECA-E1452F308EBC}" type="slidenum">
              <a:rPr lang="en-US" smtClean="0"/>
              <a:pPr/>
              <a:t>‹#›</a:t>
            </a:fld>
            <a:endParaRPr lang="en-US" dirty="0"/>
          </a:p>
        </p:txBody>
      </p:sp>
    </p:spTree>
    <p:extLst>
      <p:ext uri="{BB962C8B-B14F-4D97-AF65-F5344CB8AC3E}">
        <p14:creationId xmlns:p14="http://schemas.microsoft.com/office/powerpoint/2010/main" val="367564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88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rgbClr val="004B96"/>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5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F9294"/>
                </a:solidFill>
                <a:latin typeface="Calibri"/>
                <a:cs typeface="Calibri"/>
              </a:defRPr>
            </a:lvl1pPr>
          </a:lstStyle>
          <a:p>
            <a:pPr marL="9525">
              <a:lnSpc>
                <a:spcPts val="930"/>
              </a:lnSpc>
            </a:pPr>
            <a:r>
              <a:rPr lang="en-US" smtClean="0"/>
              <a:t>© </a:t>
            </a:r>
            <a:r>
              <a:rPr lang="en-US" spc="-8" smtClean="0"/>
              <a:t>2017 </a:t>
            </a:r>
            <a:r>
              <a:rPr lang="en-US" spc="-4" smtClean="0"/>
              <a:t>Sightlines, </a:t>
            </a:r>
            <a:r>
              <a:rPr lang="en-US" spc="-8" smtClean="0"/>
              <a:t>LLC. </a:t>
            </a:r>
            <a:r>
              <a:rPr lang="en-US" spc="-4" smtClean="0"/>
              <a:t>All Rights</a:t>
            </a:r>
            <a:r>
              <a:rPr lang="en-US" spc="15" smtClean="0"/>
              <a:t> </a:t>
            </a:r>
            <a:r>
              <a:rPr lang="en-US" spc="-4" smtClean="0"/>
              <a:t>Reserved.</a:t>
            </a:r>
            <a:endParaRPr lang="en-US" spc="-4"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4/9/2019</a:t>
            </a:fld>
            <a:endParaRPr lang="en-US"/>
          </a:p>
        </p:txBody>
      </p:sp>
      <p:sp>
        <p:nvSpPr>
          <p:cNvPr id="6" name="Holder 6"/>
          <p:cNvSpPr>
            <a:spLocks noGrp="1"/>
          </p:cNvSpPr>
          <p:nvPr>
            <p:ph type="sldNum" sz="quarter" idx="7"/>
          </p:nvPr>
        </p:nvSpPr>
        <p:spPr/>
        <p:txBody>
          <a:bodyPr lIns="0" tIns="0" rIns="0" bIns="0"/>
          <a:lstStyle>
            <a:lvl1pPr>
              <a:defRPr sz="900" b="0" i="0">
                <a:solidFill>
                  <a:srgbClr val="8F9294"/>
                </a:solidFill>
                <a:latin typeface="Calibri"/>
                <a:cs typeface="Calibri"/>
              </a:defRPr>
            </a:lvl1pPr>
          </a:lstStyle>
          <a:p>
            <a:pPr marL="19050">
              <a:lnSpc>
                <a:spcPts val="930"/>
              </a:lnSpc>
            </a:pPr>
            <a:fld id="{81D60167-4931-47E6-BA6A-407CBD079E47}" type="slidenum">
              <a:rPr lang="en-US" smtClean="0"/>
              <a:pPr marL="19050">
                <a:lnSpc>
                  <a:spcPts val="930"/>
                </a:lnSpc>
              </a:pPr>
              <a:t>‹#›</a:t>
            </a:fld>
            <a:endParaRPr lang="en-US" dirty="0"/>
          </a:p>
        </p:txBody>
      </p:sp>
    </p:spTree>
    <p:extLst>
      <p:ext uri="{BB962C8B-B14F-4D97-AF65-F5344CB8AC3E}">
        <p14:creationId xmlns:p14="http://schemas.microsoft.com/office/powerpoint/2010/main" val="292757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 name="Text Placeholder 1"/>
          <p:cNvSpPr>
            <a:spLocks noGrp="1"/>
          </p:cNvSpPr>
          <p:nvPr>
            <p:ph type="body" sz="quarter" idx="13"/>
          </p:nvPr>
        </p:nvSpPr>
        <p:spPr>
          <a:xfrm>
            <a:off x="472439" y="809625"/>
            <a:ext cx="8242935" cy="4794250"/>
          </a:xfrm>
        </p:spPr>
        <p:txBody>
          <a:bodyPr/>
          <a:lstStyle/>
          <a:p>
            <a:pPr algn="ctr"/>
            <a:r>
              <a:rPr lang="en-US" sz="3200" b="1" dirty="0" smtClean="0"/>
              <a:t>Header 1</a:t>
            </a: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p>
          <a:p>
            <a:endParaRPr lang="en-US" dirty="0">
              <a:solidFill>
                <a:schemeClr val="tx1"/>
              </a:solidFill>
            </a:endParaRP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endParaRPr lang="en-US" sz="1800" dirty="0">
              <a:solidFill>
                <a:schemeClr val="tx1"/>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809625"/>
            <a:ext cx="8242935" cy="4794250"/>
          </a:xfrm>
        </p:spPr>
        <p:txBody>
          <a:bodyPr/>
          <a:lstStyle/>
          <a:p>
            <a:pPr algn="ctr"/>
            <a:r>
              <a:rPr lang="en-US" sz="3200" b="1" dirty="0" smtClean="0"/>
              <a:t>Header 1</a:t>
            </a: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p>
          <a:p>
            <a:endParaRPr lang="en-US" dirty="0">
              <a:solidFill>
                <a:schemeClr val="tx1"/>
              </a:solidFill>
            </a:endParaRPr>
          </a:p>
          <a:p>
            <a:r>
              <a:rPr lang="en-US" dirty="0" smtClean="0">
                <a:solidFill>
                  <a:schemeClr val="tx1"/>
                </a:solidFill>
              </a:rPr>
              <a:t>Header 2</a:t>
            </a:r>
          </a:p>
          <a:p>
            <a:pPr>
              <a:buFont typeface="Arial"/>
              <a:buChar char="•"/>
            </a:pPr>
            <a:r>
              <a:rPr lang="en-US" sz="1800" dirty="0" smtClean="0">
                <a:solidFill>
                  <a:schemeClr val="tx1"/>
                </a:solidFill>
              </a:rPr>
              <a:t>content</a:t>
            </a:r>
          </a:p>
          <a:p>
            <a:pPr>
              <a:buFont typeface="Arial"/>
              <a:buChar char="•"/>
            </a:pPr>
            <a:r>
              <a:rPr lang="en-US" sz="1800" dirty="0" smtClean="0">
                <a:solidFill>
                  <a:schemeClr val="tx1"/>
                </a:solidFill>
              </a:rPr>
              <a:t>content</a:t>
            </a:r>
            <a:endParaRPr lang="en-US" sz="1800" dirty="0">
              <a:solidFill>
                <a:schemeClr val="tx1"/>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60DC88-A45C-D846-9DB2-9AB10CF008B0}" type="datetime1">
              <a:rPr lang="en-US" smtClean="0"/>
              <a:pPr/>
              <a:t>4/9/2019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E4C76B-B62B-E041-BECA-E1452F308EB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2E2717-3203-4F43-9C26-6F9A9CB87B5D}" type="datetime1">
              <a:rPr lang="en-US" smtClean="0"/>
              <a:pPr/>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E4C76B-B62B-E041-BECA-E1452F308EB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5D6DE-B9D6-6C48-B331-E83074B6D0C5}" type="datetime1">
              <a:rPr lang="en-US" smtClean="0"/>
              <a:pPr/>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E4C76B-B62B-E041-BECA-E1452F308EB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txBox="1">
            <a:spLocks/>
          </p:cNvSpPr>
          <p:nvPr userDrawn="1"/>
        </p:nvSpPr>
        <p:spPr>
          <a:xfrm>
            <a:off x="3175000" y="809625"/>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8000" b="1" dirty="0" smtClean="0">
                <a:solidFill>
                  <a:schemeClr val="bg1"/>
                </a:solidFill>
                <a:latin typeface="Arial"/>
                <a:cs typeface="Arial"/>
              </a:rPr>
              <a:t>Title Here</a:t>
            </a:r>
            <a:endParaRPr lang="en-US" sz="8000" dirty="0">
              <a:solidFill>
                <a:schemeClr val="bg1"/>
              </a:solidFill>
              <a:latin typeface="Arial"/>
              <a:cs typeface="Arial"/>
            </a:endParaRPr>
          </a:p>
        </p:txBody>
      </p:sp>
      <p:sp>
        <p:nvSpPr>
          <p:cNvPr id="3" name="Text Placeholder 1"/>
          <p:cNvSpPr txBox="1">
            <a:spLocks/>
          </p:cNvSpPr>
          <p:nvPr userDrawn="1"/>
        </p:nvSpPr>
        <p:spPr>
          <a:xfrm>
            <a:off x="3175000" y="2660650"/>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smtClean="0">
                <a:solidFill>
                  <a:schemeClr val="bg1"/>
                </a:solidFill>
                <a:latin typeface="Arial"/>
                <a:cs typeface="Arial"/>
              </a:rPr>
              <a:t>Subtitle</a:t>
            </a:r>
            <a:endParaRPr lang="en-US" sz="4000" dirty="0">
              <a:solidFill>
                <a:schemeClr val="bg1"/>
              </a:solidFill>
              <a:latin typeface="Arial"/>
              <a:cs typeface="Arial"/>
            </a:endParaRPr>
          </a:p>
        </p:txBody>
      </p:sp>
      <p:sp>
        <p:nvSpPr>
          <p:cNvPr id="4" name="Text Placeholder 1"/>
          <p:cNvSpPr txBox="1">
            <a:spLocks/>
          </p:cNvSpPr>
          <p:nvPr userDrawn="1"/>
        </p:nvSpPr>
        <p:spPr>
          <a:xfrm>
            <a:off x="3175000" y="4670425"/>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solidFill>
                  <a:schemeClr val="bg1"/>
                </a:solidFill>
                <a:latin typeface="Arial"/>
                <a:cs typeface="Arial"/>
              </a:rPr>
              <a:t>Name</a:t>
            </a:r>
            <a:br>
              <a:rPr lang="en-US" sz="2800" dirty="0" smtClean="0">
                <a:solidFill>
                  <a:schemeClr val="bg1"/>
                </a:solidFill>
                <a:latin typeface="Arial"/>
                <a:cs typeface="Arial"/>
              </a:rPr>
            </a:br>
            <a:r>
              <a:rPr lang="en-US" sz="2800" dirty="0" smtClean="0">
                <a:solidFill>
                  <a:schemeClr val="bg1"/>
                </a:solidFill>
                <a:latin typeface="Arial"/>
                <a:cs typeface="Arial"/>
              </a:rPr>
              <a:t>Date</a:t>
            </a:r>
            <a:endParaRPr lang="en-US" sz="2800" dirty="0">
              <a:solidFill>
                <a:schemeClr val="bg1"/>
              </a:solidFill>
              <a:latin typeface="Arial"/>
              <a:cs typeface="Arial"/>
            </a:endParaRPr>
          </a:p>
        </p:txBody>
      </p:sp>
    </p:spTree>
    <p:extLst>
      <p:ext uri="{BB962C8B-B14F-4D97-AF65-F5344CB8AC3E}">
        <p14:creationId xmlns:p14="http://schemas.microsoft.com/office/powerpoint/2010/main" val="24130170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151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52B56-09E1-FC4E-81B2-3449090A922F}" type="datetime1">
              <a:rPr lang="en-US" smtClean="0"/>
              <a:pPr/>
              <a:t>4/9/2019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4C76B-B62B-E041-BECA-E1452F308EB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2" r:id="rId1"/>
    <p:sldLayoutId id="2147483651" r:id="rId2"/>
    <p:sldLayoutId id="2147483654" r:id="rId3"/>
    <p:sldLayoutId id="2147483649" r:id="rId4"/>
    <p:sldLayoutId id="2147483657" r:id="rId5"/>
    <p:sldLayoutId id="2147483658" r:id="rId6"/>
    <p:sldLayoutId id="2147483659" r:id="rId7"/>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52B56-09E1-FC4E-81B2-3449090A922F}" type="datetime1">
              <a:rPr lang="en-US" smtClean="0"/>
              <a:pPr/>
              <a:t>4/9/2019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4C76B-B62B-E041-BECA-E1452F308EBC}" type="slidenum">
              <a:rPr lang="en-US" smtClean="0"/>
              <a:pPr/>
              <a:t>‹#›</a:t>
            </a:fld>
            <a:endParaRPr lang="en-US" dirty="0"/>
          </a:p>
        </p:txBody>
      </p:sp>
    </p:spTree>
    <p:extLst>
      <p:ext uri="{BB962C8B-B14F-4D97-AF65-F5344CB8AC3E}">
        <p14:creationId xmlns:p14="http://schemas.microsoft.com/office/powerpoint/2010/main" val="192336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txBox="1">
            <a:spLocks/>
          </p:cNvSpPr>
          <p:nvPr/>
        </p:nvSpPr>
        <p:spPr>
          <a:xfrm>
            <a:off x="2789854" y="809627"/>
            <a:ext cx="5925521" cy="43547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5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First Fridays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with the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5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University Budget Office</a:t>
            </a:r>
            <a:endParaRPr kumimoji="0" lang="en-US" sz="5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 Placeholder 1"/>
          <p:cNvSpPr txBox="1">
            <a:spLocks/>
          </p:cNvSpPr>
          <p:nvPr/>
        </p:nvSpPr>
        <p:spPr>
          <a:xfrm>
            <a:off x="3063031" y="5164337"/>
            <a:ext cx="5540374" cy="7803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dirty="0" smtClean="0">
                <a:solidFill>
                  <a:prstClr val="white"/>
                </a:solidFill>
                <a:latin typeface="Calibri" panose="020F0502020204030204" pitchFamily="34" charset="0"/>
                <a:cs typeface="Calibri" panose="020F0502020204030204" pitchFamily="34" charset="0"/>
              </a:rPr>
              <a:t>March</a:t>
            </a:r>
            <a:r>
              <a:rPr kumimoji="0" lang="en-US" sz="36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 2019</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46607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sp>
        <p:nvSpPr>
          <p:cNvPr id="2" name="TextBox 1"/>
          <p:cNvSpPr txBox="1"/>
          <p:nvPr/>
        </p:nvSpPr>
        <p:spPr>
          <a:xfrm>
            <a:off x="589248" y="2331030"/>
            <a:ext cx="8005313" cy="1615827"/>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ea typeface="+mn-ea"/>
                <a:cs typeface="Calibri" panose="020F0502020204030204" pitchFamily="34" charset="0"/>
              </a:rPr>
              <a:t>Questions?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82799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8246" y="223471"/>
            <a:ext cx="8301159" cy="5731852"/>
          </a:xfrm>
        </p:spPr>
        <p:txBody>
          <a:bodyPr>
            <a:normAutofit/>
          </a:bodyPr>
          <a:lstStyle/>
          <a:p>
            <a:pPr marL="0" indent="0" algn="ctr">
              <a:buNone/>
            </a:pPr>
            <a:r>
              <a:rPr lang="en-US" sz="4000" b="1" dirty="0"/>
              <a:t>Annual </a:t>
            </a:r>
            <a:r>
              <a:rPr lang="en-US" sz="4000" b="1" dirty="0" smtClean="0"/>
              <a:t>Inventory Process/Timeline</a:t>
            </a:r>
            <a:endParaRPr lang="en-US" sz="4000" b="1" dirty="0">
              <a:cs typeface="Calibri" panose="020F0502020204030204" pitchFamily="34" charset="0"/>
            </a:endParaRPr>
          </a:p>
          <a:p>
            <a:pPr marL="0" indent="0">
              <a:buNone/>
            </a:pPr>
            <a:endParaRPr lang="en-US" sz="2200" dirty="0" smtClean="0"/>
          </a:p>
          <a:p>
            <a:r>
              <a:rPr lang="en-US" sz="2400" dirty="0" smtClean="0"/>
              <a:t>Who has a role? </a:t>
            </a:r>
          </a:p>
          <a:p>
            <a:pPr lvl="1"/>
            <a:r>
              <a:rPr lang="en-US" sz="2400" b="1" dirty="0" smtClean="0"/>
              <a:t>Inventory Coordinator: </a:t>
            </a:r>
            <a:r>
              <a:rPr lang="en-US" sz="2400" dirty="0" smtClean="0"/>
              <a:t>visually inspect assets not assigned to you and sign the annual physical inventory certification form.</a:t>
            </a:r>
          </a:p>
          <a:p>
            <a:pPr marL="457200" lvl="1" indent="0">
              <a:buNone/>
            </a:pPr>
            <a:endParaRPr lang="en-US" sz="2400" dirty="0" smtClean="0"/>
          </a:p>
          <a:p>
            <a:pPr lvl="1"/>
            <a:r>
              <a:rPr lang="en-US" sz="2400" b="1" dirty="0" smtClean="0"/>
              <a:t>Custodian</a:t>
            </a:r>
            <a:r>
              <a:rPr lang="en-US" sz="2400" dirty="0" smtClean="0"/>
              <a:t>: make the asset available to the coordinator in a timely manner. </a:t>
            </a:r>
          </a:p>
          <a:p>
            <a:pPr marL="457200" lvl="1" indent="0">
              <a:buNone/>
            </a:pPr>
            <a:endParaRPr lang="en-US" sz="2400" dirty="0" smtClean="0"/>
          </a:p>
          <a:p>
            <a:pPr lvl="1"/>
            <a:r>
              <a:rPr lang="en-US" sz="2400" b="1" dirty="0" smtClean="0"/>
              <a:t>EIS Department Managers</a:t>
            </a:r>
            <a:r>
              <a:rPr lang="en-US" sz="2400" dirty="0" smtClean="0"/>
              <a:t>: attest that the work has been completed by the coordinator and complete the annual physical inventory certification form.  </a:t>
            </a:r>
          </a:p>
          <a:p>
            <a:pPr marL="0" indent="0">
              <a:buNone/>
            </a:pPr>
            <a:endParaRPr lang="en-US" sz="1000" dirty="0" smtClean="0"/>
          </a:p>
          <a:p>
            <a:endParaRPr lang="en-US" sz="2000" dirty="0" smtClean="0"/>
          </a:p>
        </p:txBody>
      </p:sp>
    </p:spTree>
    <p:extLst>
      <p:ext uri="{BB962C8B-B14F-4D97-AF65-F5344CB8AC3E}">
        <p14:creationId xmlns:p14="http://schemas.microsoft.com/office/powerpoint/2010/main" val="1774529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8246" y="223471"/>
            <a:ext cx="8301159" cy="5731852"/>
          </a:xfrm>
        </p:spPr>
        <p:txBody>
          <a:bodyPr>
            <a:normAutofit/>
          </a:bodyPr>
          <a:lstStyle/>
          <a:p>
            <a:pPr marL="0" indent="0" algn="ctr">
              <a:buNone/>
            </a:pPr>
            <a:r>
              <a:rPr lang="en-US" sz="4000" b="1" dirty="0"/>
              <a:t>Annual </a:t>
            </a:r>
            <a:r>
              <a:rPr lang="en-US" sz="4000" b="1" dirty="0" smtClean="0"/>
              <a:t>Inventory Process/Timeline</a:t>
            </a:r>
            <a:endParaRPr lang="en-US" sz="4000" b="1" dirty="0">
              <a:cs typeface="Calibri" panose="020F0502020204030204" pitchFamily="34" charset="0"/>
            </a:endParaRPr>
          </a:p>
          <a:p>
            <a:pPr marL="0" indent="0">
              <a:buNone/>
            </a:pPr>
            <a:endParaRPr lang="en-US" sz="2200" dirty="0" smtClean="0"/>
          </a:p>
          <a:p>
            <a:r>
              <a:rPr lang="en-US" sz="2400" dirty="0" smtClean="0"/>
              <a:t>What are we counting/certifying?</a:t>
            </a:r>
          </a:p>
          <a:p>
            <a:pPr lvl="1"/>
            <a:r>
              <a:rPr lang="en-US" sz="2400" dirty="0"/>
              <a:t>Controlled and Capital equipment ONLY (has a </a:t>
            </a:r>
            <a:r>
              <a:rPr lang="en-US" sz="2400" dirty="0" smtClean="0"/>
              <a:t>UNT tag/number). </a:t>
            </a:r>
          </a:p>
          <a:p>
            <a:pPr marL="457200" lvl="1" indent="0">
              <a:buNone/>
            </a:pPr>
            <a:endParaRPr lang="en-US" sz="2400" dirty="0" smtClean="0"/>
          </a:p>
          <a:p>
            <a:pPr lvl="1"/>
            <a:r>
              <a:rPr lang="en-US" sz="2400" dirty="0" smtClean="0"/>
              <a:t>Someone other than the custodian has completed visual confirmation of the asset. </a:t>
            </a:r>
          </a:p>
          <a:p>
            <a:pPr marL="457200" lvl="1" indent="0">
              <a:buNone/>
            </a:pPr>
            <a:endParaRPr lang="en-US" sz="2400" dirty="0" smtClean="0"/>
          </a:p>
          <a:p>
            <a:pPr lvl="1"/>
            <a:r>
              <a:rPr lang="en-US" sz="2400" dirty="0" smtClean="0"/>
              <a:t>Inventory assigned to your department in EIS (list to be sent to each coordinator from Assistant Director Property Management). </a:t>
            </a:r>
          </a:p>
        </p:txBody>
      </p:sp>
    </p:spTree>
    <p:extLst>
      <p:ext uri="{BB962C8B-B14F-4D97-AF65-F5344CB8AC3E}">
        <p14:creationId xmlns:p14="http://schemas.microsoft.com/office/powerpoint/2010/main" val="758094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8246" y="223471"/>
            <a:ext cx="8301159" cy="5731852"/>
          </a:xfrm>
        </p:spPr>
        <p:txBody>
          <a:bodyPr>
            <a:normAutofit/>
          </a:bodyPr>
          <a:lstStyle/>
          <a:p>
            <a:pPr marL="0" indent="0" algn="ctr">
              <a:buNone/>
            </a:pPr>
            <a:r>
              <a:rPr lang="en-US" sz="4000" b="1" dirty="0"/>
              <a:t>Annual </a:t>
            </a:r>
            <a:r>
              <a:rPr lang="en-US" sz="4000" b="1" dirty="0" smtClean="0"/>
              <a:t>Inventory Process/Timeline</a:t>
            </a:r>
            <a:endParaRPr lang="en-US" sz="4000" b="1" dirty="0">
              <a:cs typeface="Calibri" panose="020F0502020204030204" pitchFamily="34" charset="0"/>
            </a:endParaRPr>
          </a:p>
          <a:p>
            <a:pPr marL="0" indent="0">
              <a:buNone/>
            </a:pPr>
            <a:endParaRPr lang="en-US" sz="2200" dirty="0" smtClean="0"/>
          </a:p>
          <a:p>
            <a:r>
              <a:rPr lang="en-US" sz="2400" dirty="0" smtClean="0"/>
              <a:t>Why do we have to do this; I don’t have time? </a:t>
            </a:r>
          </a:p>
          <a:p>
            <a:pPr lvl="1"/>
            <a:r>
              <a:rPr lang="en-US" sz="2400" dirty="0" smtClean="0"/>
              <a:t>Required by State law </a:t>
            </a:r>
          </a:p>
          <a:p>
            <a:pPr lvl="1"/>
            <a:r>
              <a:rPr lang="en-US" sz="2400" dirty="0" smtClean="0"/>
              <a:t>Annual requirement </a:t>
            </a:r>
          </a:p>
          <a:p>
            <a:pPr lvl="1"/>
            <a:r>
              <a:rPr lang="en-US" sz="2400" dirty="0" smtClean="0"/>
              <a:t>Complete inventory </a:t>
            </a:r>
          </a:p>
          <a:p>
            <a:pPr lvl="1"/>
            <a:r>
              <a:rPr lang="en-US" sz="2400" dirty="0" smtClean="0"/>
              <a:t>UNT has over 30,000 assets (large financial investment) </a:t>
            </a:r>
          </a:p>
          <a:p>
            <a:pPr marL="0" indent="0">
              <a:buNone/>
            </a:pPr>
            <a:endParaRPr lang="en-US" sz="2400" dirty="0" smtClean="0"/>
          </a:p>
          <a:p>
            <a:r>
              <a:rPr lang="en-US" sz="2400" dirty="0" smtClean="0"/>
              <a:t>When is the window open for the process? </a:t>
            </a:r>
          </a:p>
          <a:p>
            <a:pPr lvl="1"/>
            <a:r>
              <a:rPr lang="en-US" sz="2400" dirty="0" smtClean="0"/>
              <a:t>May 1 – June 15, 2019 </a:t>
            </a:r>
          </a:p>
          <a:p>
            <a:pPr lvl="1"/>
            <a:r>
              <a:rPr lang="en-US" sz="2400" dirty="0" smtClean="0"/>
              <a:t>No longer in the month of April (user feedback)</a:t>
            </a:r>
          </a:p>
          <a:p>
            <a:pPr lvl="1"/>
            <a:r>
              <a:rPr lang="en-US" sz="2400" dirty="0"/>
              <a:t>E</a:t>
            </a:r>
            <a:r>
              <a:rPr lang="en-US" sz="2400" dirty="0" smtClean="0"/>
              <a:t>scalation procedures after 6/15/19 for late submissions</a:t>
            </a:r>
            <a:endParaRPr lang="en-US" sz="2400" dirty="0"/>
          </a:p>
          <a:p>
            <a:pPr marL="457200" lvl="1" indent="0">
              <a:buNone/>
            </a:pPr>
            <a:endParaRPr lang="en-US" sz="1000" dirty="0" smtClean="0"/>
          </a:p>
        </p:txBody>
      </p:sp>
    </p:spTree>
    <p:extLst>
      <p:ext uri="{BB962C8B-B14F-4D97-AF65-F5344CB8AC3E}">
        <p14:creationId xmlns:p14="http://schemas.microsoft.com/office/powerpoint/2010/main" val="2674688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8246" y="223471"/>
            <a:ext cx="8301159" cy="5731852"/>
          </a:xfrm>
        </p:spPr>
        <p:txBody>
          <a:bodyPr>
            <a:normAutofit lnSpcReduction="10000"/>
          </a:bodyPr>
          <a:lstStyle/>
          <a:p>
            <a:pPr marL="0" indent="0" algn="ctr">
              <a:buNone/>
            </a:pPr>
            <a:r>
              <a:rPr lang="en-US" sz="4000" b="1" dirty="0"/>
              <a:t>Annual </a:t>
            </a:r>
            <a:r>
              <a:rPr lang="en-US" sz="4000" b="1" dirty="0" smtClean="0"/>
              <a:t>Inventory Process/Timeline</a:t>
            </a:r>
            <a:endParaRPr lang="en-US" sz="4000" b="1" dirty="0">
              <a:cs typeface="Calibri" panose="020F0502020204030204" pitchFamily="34" charset="0"/>
            </a:endParaRPr>
          </a:p>
          <a:p>
            <a:pPr marL="0" indent="0">
              <a:buNone/>
            </a:pPr>
            <a:endParaRPr lang="en-US" sz="2200" dirty="0" smtClean="0"/>
          </a:p>
          <a:p>
            <a:r>
              <a:rPr lang="en-US" sz="2400" dirty="0" smtClean="0"/>
              <a:t>How can I do this as efficiently as possible? </a:t>
            </a:r>
          </a:p>
          <a:p>
            <a:pPr lvl="1"/>
            <a:r>
              <a:rPr lang="en-US" sz="2400" dirty="0" smtClean="0"/>
              <a:t>Consider setting up a central area for custodians to bring by their portable assets (laptops/cameras/tablets). </a:t>
            </a:r>
          </a:p>
          <a:p>
            <a:pPr marL="457200" lvl="1" indent="0">
              <a:buNone/>
            </a:pPr>
            <a:endParaRPr lang="en-US" sz="2400" dirty="0" smtClean="0"/>
          </a:p>
          <a:p>
            <a:pPr lvl="1"/>
            <a:r>
              <a:rPr lang="en-US" sz="2400" dirty="0" smtClean="0"/>
              <a:t>Use handheld scanner to populate the tag number into EIS. </a:t>
            </a:r>
          </a:p>
          <a:p>
            <a:pPr marL="457200" lvl="1" indent="0">
              <a:buNone/>
            </a:pPr>
            <a:endParaRPr lang="en-US" sz="2400" dirty="0" smtClean="0"/>
          </a:p>
          <a:p>
            <a:pPr lvl="1"/>
            <a:r>
              <a:rPr lang="en-US" sz="2400" dirty="0" smtClean="0"/>
              <a:t>Keep inventory updated: accurate location and custodian is paramount.</a:t>
            </a:r>
          </a:p>
          <a:p>
            <a:pPr marL="457200" lvl="1" indent="0">
              <a:buNone/>
            </a:pPr>
            <a:endParaRPr lang="en-US" sz="2400" dirty="0" smtClean="0"/>
          </a:p>
          <a:p>
            <a:pPr lvl="1"/>
            <a:r>
              <a:rPr lang="en-US" sz="2400" dirty="0" smtClean="0"/>
              <a:t>Break the inventory into manageable pieces.</a:t>
            </a:r>
          </a:p>
          <a:p>
            <a:pPr marL="457200" lvl="1" indent="0">
              <a:buNone/>
            </a:pPr>
            <a:endParaRPr lang="en-US" sz="2400" dirty="0" smtClean="0"/>
          </a:p>
          <a:p>
            <a:pPr lvl="1"/>
            <a:r>
              <a:rPr lang="en-US" sz="2400" dirty="0" smtClean="0"/>
              <a:t>Recruit help when needed. </a:t>
            </a:r>
          </a:p>
          <a:p>
            <a:pPr lvl="1"/>
            <a:endParaRPr lang="en-US" sz="2400" dirty="0" smtClean="0"/>
          </a:p>
        </p:txBody>
      </p:sp>
    </p:spTree>
    <p:extLst>
      <p:ext uri="{BB962C8B-B14F-4D97-AF65-F5344CB8AC3E}">
        <p14:creationId xmlns:p14="http://schemas.microsoft.com/office/powerpoint/2010/main" val="1222046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lgn="ctr">
              <a:buNone/>
            </a:pPr>
            <a:endParaRPr lang="en-US" sz="4400" dirty="0" smtClean="0"/>
          </a:p>
          <a:p>
            <a:pPr marL="0" indent="0" algn="ctr">
              <a:buNone/>
            </a:pPr>
            <a:endParaRPr lang="en-US" sz="4400" dirty="0"/>
          </a:p>
          <a:p>
            <a:pPr marL="0" indent="0" algn="ctr">
              <a:buNone/>
            </a:pPr>
            <a:r>
              <a:rPr lang="en-US" sz="4800" b="1" dirty="0" smtClean="0"/>
              <a:t>Upcoming </a:t>
            </a:r>
            <a:r>
              <a:rPr lang="en-US" sz="4800" b="1" dirty="0"/>
              <a:t>HUB Spot Bid Fair</a:t>
            </a:r>
          </a:p>
          <a:p>
            <a:endParaRPr lang="en-US" dirty="0"/>
          </a:p>
        </p:txBody>
      </p:sp>
    </p:spTree>
    <p:extLst>
      <p:ext uri="{BB962C8B-B14F-4D97-AF65-F5344CB8AC3E}">
        <p14:creationId xmlns:p14="http://schemas.microsoft.com/office/powerpoint/2010/main" val="2754021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b="1" dirty="0" smtClean="0"/>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i="1" dirty="0" smtClean="0"/>
          </a:p>
          <a:p>
            <a:pPr lvl="1">
              <a:buFont typeface="Calibri" panose="020F0502020204030204" pitchFamily="34" charset="0"/>
              <a:buChar char="–"/>
            </a:pPr>
            <a:endParaRPr lang="en-US" sz="2400" i="1" dirty="0"/>
          </a:p>
          <a:p>
            <a:pPr lvl="1"/>
            <a:endParaRPr lang="en-US" dirty="0" smtClean="0"/>
          </a:p>
          <a:p>
            <a:pPr marL="457200" lvl="1" indent="0">
              <a:buNone/>
            </a:pPr>
            <a:endParaRPr lang="en-US" dirty="0" smtClean="0"/>
          </a:p>
          <a:p>
            <a:endParaRPr lang="en-US" b="1" dirty="0" smtClean="0"/>
          </a:p>
          <a:p>
            <a:pPr marL="457200" lvl="1" indent="0">
              <a:buNone/>
            </a:pPr>
            <a:endParaRPr lang="en-US" sz="2200" dirty="0" smtClean="0">
              <a:solidFill>
                <a:srgbClr val="139A29"/>
              </a:solidFill>
            </a:endParaRPr>
          </a:p>
          <a:p>
            <a:pPr marL="457200" lvl="1" indent="0">
              <a:buNone/>
            </a:pPr>
            <a:endParaRPr lang="en-US" dirty="0">
              <a:solidFill>
                <a:srgbClr val="139A29"/>
              </a:solidFill>
            </a:endParaRPr>
          </a:p>
          <a:p>
            <a:pPr marL="457200" lvl="1" indent="0">
              <a:buNone/>
            </a:pPr>
            <a:endParaRPr lang="en-US" dirty="0">
              <a:solidFill>
                <a:srgbClr val="139A29"/>
              </a:solidFill>
            </a:endParaRPr>
          </a:p>
          <a:p>
            <a:pPr marL="457200" lvl="1" indent="0">
              <a:buNone/>
            </a:pPr>
            <a:endParaRPr lang="en-US" dirty="0">
              <a:solidFill>
                <a:srgbClr val="139A29"/>
              </a:solidFill>
            </a:endParaRPr>
          </a:p>
        </p:txBody>
      </p:sp>
      <p:sp>
        <p:nvSpPr>
          <p:cNvPr id="2" name="TextBox 1"/>
          <p:cNvSpPr txBox="1"/>
          <p:nvPr/>
        </p:nvSpPr>
        <p:spPr>
          <a:xfrm>
            <a:off x="331762" y="1421002"/>
            <a:ext cx="8238932"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a:t>Every year State Senator Royce West hosts a “Doing Business Texas Style: Spot Bid Fair”</a:t>
            </a:r>
          </a:p>
          <a:p>
            <a:endParaRPr lang="en-US" sz="2000" dirty="0" smtClean="0"/>
          </a:p>
          <a:p>
            <a:pPr marL="342900" indent="-342900">
              <a:buFont typeface="Arial" panose="020B0604020202020204" pitchFamily="34" charset="0"/>
              <a:buChar char="•"/>
            </a:pPr>
            <a:r>
              <a:rPr lang="en-US" sz="2000" dirty="0" smtClean="0"/>
              <a:t>Hundreds </a:t>
            </a:r>
            <a:r>
              <a:rPr lang="en-US" sz="2000" dirty="0"/>
              <a:t>of HUB Vendors gather and place informal bids/quotes on procurement opportunities brought by State Agencies</a:t>
            </a:r>
          </a:p>
          <a:p>
            <a:endParaRPr lang="en-US" sz="2000" dirty="0" smtClean="0"/>
          </a:p>
          <a:p>
            <a:pPr marL="342900" indent="-342900">
              <a:buFont typeface="Arial" panose="020B0604020202020204" pitchFamily="34" charset="0"/>
              <a:buChar char="•"/>
            </a:pPr>
            <a:r>
              <a:rPr lang="en-US" sz="2000" dirty="0" smtClean="0"/>
              <a:t>Opportunities </a:t>
            </a:r>
            <a:r>
              <a:rPr lang="en-US" sz="2000" dirty="0"/>
              <a:t>include </a:t>
            </a:r>
            <a:r>
              <a:rPr lang="en-US" sz="2000" b="1" dirty="0"/>
              <a:t>commodities</a:t>
            </a:r>
            <a:r>
              <a:rPr lang="en-US" sz="2000" dirty="0"/>
              <a:t> and other services.</a:t>
            </a:r>
          </a:p>
          <a:p>
            <a:endParaRPr lang="en-US" sz="2000" dirty="0" smtClean="0"/>
          </a:p>
          <a:p>
            <a:pPr marL="342900" indent="-342900">
              <a:buFont typeface="Arial" panose="020B0604020202020204" pitchFamily="34" charset="0"/>
              <a:buChar char="•"/>
            </a:pPr>
            <a:r>
              <a:rPr lang="en-US" sz="2000" dirty="0" smtClean="0"/>
              <a:t>Timeframe</a:t>
            </a:r>
            <a:r>
              <a:rPr lang="en-US" sz="2000" dirty="0"/>
              <a:t>: items you need between late-May and end of FY.</a:t>
            </a:r>
          </a:p>
          <a:p>
            <a:endParaRPr lang="en-US" sz="2000" dirty="0" smtClean="0"/>
          </a:p>
          <a:p>
            <a:pPr marL="342900" indent="-342900">
              <a:buFont typeface="Arial" panose="020B0604020202020204" pitchFamily="34" charset="0"/>
              <a:buChar char="•"/>
            </a:pPr>
            <a:r>
              <a:rPr lang="en-US" sz="2000" dirty="0" smtClean="0"/>
              <a:t>Does </a:t>
            </a:r>
            <a:r>
              <a:rPr lang="en-US" sz="2000" dirty="0"/>
              <a:t>not commit you to making the purchase.</a:t>
            </a:r>
          </a:p>
          <a:p>
            <a:endParaRPr lang="en-US" sz="2000" dirty="0" smtClean="0"/>
          </a:p>
          <a:p>
            <a:pPr marL="342900" indent="-342900">
              <a:buFont typeface="Arial" panose="020B0604020202020204" pitchFamily="34" charset="0"/>
              <a:buChar char="•"/>
            </a:pPr>
            <a:r>
              <a:rPr lang="en-US" sz="2000" dirty="0" smtClean="0"/>
              <a:t>The </a:t>
            </a:r>
            <a:r>
              <a:rPr lang="en-US" sz="2000" dirty="0"/>
              <a:t>HUB Program will compile and submit on your behalf</a:t>
            </a:r>
          </a:p>
          <a:p>
            <a:endParaRPr lang="en-US" sz="2000" dirty="0" smtClean="0">
              <a:solidFill>
                <a:srgbClr val="139A29"/>
              </a:solidFill>
              <a:latin typeface="Calibri" panose="020F0502020204030204" pitchFamily="34" charset="0"/>
              <a:cs typeface="Calibri" panose="020F0502020204030204" pitchFamily="34" charset="0"/>
            </a:endParaRPr>
          </a:p>
        </p:txBody>
      </p:sp>
      <p:sp>
        <p:nvSpPr>
          <p:cNvPr id="3" name="TextBox 2"/>
          <p:cNvSpPr txBox="1"/>
          <p:nvPr/>
        </p:nvSpPr>
        <p:spPr>
          <a:xfrm>
            <a:off x="472439" y="479294"/>
            <a:ext cx="8238932" cy="769441"/>
          </a:xfrm>
          <a:prstGeom prst="rect">
            <a:avLst/>
          </a:prstGeom>
          <a:noFill/>
        </p:spPr>
        <p:txBody>
          <a:bodyPr wrap="square" rtlCol="0">
            <a:spAutoFit/>
          </a:bodyPr>
          <a:lstStyle/>
          <a:p>
            <a:pPr algn="ctr"/>
            <a:r>
              <a:rPr lang="en-US" sz="4400" b="1" dirty="0" smtClean="0"/>
              <a:t>State Senator </a:t>
            </a:r>
            <a:r>
              <a:rPr lang="en-US" sz="4400" b="1" dirty="0"/>
              <a:t>West’s Spot Bid Fair</a:t>
            </a:r>
            <a:endParaRPr lang="en-US" sz="4400" b="1" dirty="0" smtClean="0">
              <a:solidFill>
                <a:srgbClr val="139A2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5289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b="1" dirty="0" smtClean="0"/>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i="1" dirty="0" smtClean="0"/>
          </a:p>
          <a:p>
            <a:pPr lvl="1">
              <a:buFont typeface="Calibri" panose="020F0502020204030204" pitchFamily="34" charset="0"/>
              <a:buChar char="–"/>
            </a:pPr>
            <a:endParaRPr lang="en-US" sz="2400" i="1" dirty="0"/>
          </a:p>
          <a:p>
            <a:pPr lvl="1"/>
            <a:endParaRPr lang="en-US" dirty="0" smtClean="0"/>
          </a:p>
          <a:p>
            <a:pPr marL="457200" lvl="1" indent="0">
              <a:buNone/>
            </a:pPr>
            <a:endParaRPr lang="en-US" dirty="0" smtClean="0"/>
          </a:p>
          <a:p>
            <a:endParaRPr lang="en-US" b="1" dirty="0" smtClean="0"/>
          </a:p>
          <a:p>
            <a:pPr marL="457200" lvl="1" indent="0">
              <a:buNone/>
            </a:pPr>
            <a:endParaRPr lang="en-US" sz="2200" dirty="0" smtClean="0">
              <a:solidFill>
                <a:srgbClr val="139A29"/>
              </a:solidFill>
            </a:endParaRPr>
          </a:p>
          <a:p>
            <a:pPr marL="457200" lvl="1" indent="0">
              <a:buNone/>
            </a:pPr>
            <a:endParaRPr lang="en-US" dirty="0">
              <a:solidFill>
                <a:srgbClr val="139A29"/>
              </a:solidFill>
            </a:endParaRPr>
          </a:p>
          <a:p>
            <a:pPr marL="457200" lvl="1" indent="0">
              <a:buNone/>
            </a:pPr>
            <a:endParaRPr lang="en-US" dirty="0">
              <a:solidFill>
                <a:srgbClr val="139A29"/>
              </a:solidFill>
            </a:endParaRPr>
          </a:p>
          <a:p>
            <a:pPr marL="457200" lvl="1" indent="0">
              <a:buNone/>
            </a:pPr>
            <a:endParaRPr lang="en-US" dirty="0">
              <a:solidFill>
                <a:srgbClr val="139A29"/>
              </a:solidFill>
            </a:endParaRPr>
          </a:p>
        </p:txBody>
      </p:sp>
      <p:sp>
        <p:nvSpPr>
          <p:cNvPr id="2" name="TextBox 1"/>
          <p:cNvSpPr txBox="1"/>
          <p:nvPr/>
        </p:nvSpPr>
        <p:spPr>
          <a:xfrm>
            <a:off x="472439" y="1405162"/>
            <a:ext cx="8238932"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Greg Obar, Director of Operations &amp; HUB Coordinator</a:t>
            </a:r>
          </a:p>
          <a:p>
            <a:pPr marL="800100" lvl="1" indent="-342900">
              <a:buFont typeface="Arial" panose="020B0604020202020204" pitchFamily="34" charset="0"/>
              <a:buChar char="•"/>
            </a:pPr>
            <a:r>
              <a:rPr lang="en-US" sz="2400" dirty="0"/>
              <a:t>940.369.5647</a:t>
            </a:r>
          </a:p>
          <a:p>
            <a:pPr marL="800100" lvl="1" indent="-342900">
              <a:buFont typeface="Arial" panose="020B0604020202020204" pitchFamily="34" charset="0"/>
              <a:buChar char="•"/>
            </a:pPr>
            <a:r>
              <a:rPr lang="en-US" sz="2400" dirty="0" smtClean="0"/>
              <a:t>Greg.Obar@untsystem.edu</a:t>
            </a:r>
            <a:endParaRPr lang="en-US" sz="2400" dirty="0"/>
          </a:p>
          <a:p>
            <a:pPr marL="342900" indent="-342900">
              <a:buFont typeface="Arial" panose="020B0604020202020204" pitchFamily="34" charset="0"/>
              <a:buChar char="•"/>
            </a:pPr>
            <a:r>
              <a:rPr lang="en-US" sz="2400" dirty="0"/>
              <a:t>Lisa Martinez-Tovar, HUB Specialist</a:t>
            </a:r>
          </a:p>
          <a:p>
            <a:pPr marL="800100" lvl="1" indent="-342900">
              <a:buFont typeface="Arial" panose="020B0604020202020204" pitchFamily="34" charset="0"/>
              <a:buChar char="•"/>
            </a:pPr>
            <a:r>
              <a:rPr lang="en-US" sz="2400" dirty="0"/>
              <a:t>940.369.5580</a:t>
            </a:r>
          </a:p>
          <a:p>
            <a:pPr marL="800100" lvl="1" indent="-342900">
              <a:buFont typeface="Arial" panose="020B0604020202020204" pitchFamily="34" charset="0"/>
              <a:buChar char="•"/>
            </a:pPr>
            <a:r>
              <a:rPr lang="en-US" sz="2400" dirty="0"/>
              <a:t>Lisa.Martinez-Tovar@untsystem.edu</a:t>
            </a:r>
          </a:p>
          <a:p>
            <a:pPr marL="342900" indent="-342900">
              <a:buFont typeface="Arial" panose="020B0604020202020204" pitchFamily="34" charset="0"/>
              <a:buChar char="•"/>
            </a:pPr>
            <a:r>
              <a:rPr lang="en-US" sz="2400" dirty="0"/>
              <a:t>Gabriel Carranza, HUB Specialist</a:t>
            </a:r>
          </a:p>
          <a:p>
            <a:pPr marL="800100" lvl="1" indent="-342900">
              <a:buFont typeface="Arial" panose="020B0604020202020204" pitchFamily="34" charset="0"/>
              <a:buChar char="•"/>
            </a:pPr>
            <a:r>
              <a:rPr lang="en-US" sz="2400" dirty="0"/>
              <a:t>940.369.5528</a:t>
            </a:r>
          </a:p>
          <a:p>
            <a:pPr marL="800100" lvl="1" indent="-342900">
              <a:buFont typeface="Arial" panose="020B0604020202020204" pitchFamily="34" charset="0"/>
              <a:buChar char="•"/>
            </a:pPr>
            <a:r>
              <a:rPr lang="en-US" sz="2400" dirty="0"/>
              <a:t>Gabriel.Carranza@untsystem.edu</a:t>
            </a:r>
          </a:p>
          <a:p>
            <a:endParaRPr lang="en-US" sz="2400" b="1" i="1" dirty="0" smtClean="0"/>
          </a:p>
          <a:p>
            <a:pPr marL="285750" indent="-285750">
              <a:buFont typeface="Arial" panose="020B0604020202020204" pitchFamily="34" charset="0"/>
              <a:buChar char="•"/>
            </a:pPr>
            <a:r>
              <a:rPr lang="en-US" sz="2400" b="1" i="1" dirty="0" smtClean="0"/>
              <a:t>Steve </a:t>
            </a:r>
            <a:r>
              <a:rPr lang="en-US" sz="2400" b="1" i="1" dirty="0"/>
              <a:t>Hill, Director of Business </a:t>
            </a:r>
            <a:r>
              <a:rPr lang="en-US" sz="2400" b="1" i="1" dirty="0" smtClean="0"/>
              <a:t>Development for UNT</a:t>
            </a:r>
            <a:endParaRPr lang="en-US" sz="2400" b="1" i="1" dirty="0"/>
          </a:p>
          <a:p>
            <a:pPr marL="742950" lvl="1" indent="-285750">
              <a:buFont typeface="Arial" panose="020B0604020202020204" pitchFamily="34" charset="0"/>
              <a:buChar char="•"/>
            </a:pPr>
            <a:r>
              <a:rPr lang="en-US" sz="2400" b="1" i="1" dirty="0"/>
              <a:t>Assists UNT with all manner of external vendor issues</a:t>
            </a:r>
          </a:p>
          <a:p>
            <a:endParaRPr lang="en-US" sz="2400" dirty="0" smtClean="0">
              <a:solidFill>
                <a:srgbClr val="139A29"/>
              </a:solidFill>
              <a:latin typeface="Calibri" panose="020F0502020204030204" pitchFamily="34" charset="0"/>
              <a:cs typeface="Calibri" panose="020F0502020204030204" pitchFamily="34" charset="0"/>
            </a:endParaRPr>
          </a:p>
        </p:txBody>
      </p:sp>
      <p:sp>
        <p:nvSpPr>
          <p:cNvPr id="3" name="TextBox 2"/>
          <p:cNvSpPr txBox="1"/>
          <p:nvPr/>
        </p:nvSpPr>
        <p:spPr>
          <a:xfrm>
            <a:off x="472439" y="479294"/>
            <a:ext cx="8238932" cy="830997"/>
          </a:xfrm>
          <a:prstGeom prst="rect">
            <a:avLst/>
          </a:prstGeom>
          <a:noFill/>
        </p:spPr>
        <p:txBody>
          <a:bodyPr wrap="square" rtlCol="0">
            <a:spAutoFit/>
          </a:bodyPr>
          <a:lstStyle/>
          <a:p>
            <a:pPr algn="ctr"/>
            <a:r>
              <a:rPr lang="en-US" sz="4800" b="1" dirty="0"/>
              <a:t>UNT System HUB Program Staff</a:t>
            </a:r>
            <a:endParaRPr lang="en-US" sz="4800" b="1" dirty="0" smtClean="0">
              <a:solidFill>
                <a:srgbClr val="139A2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86955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2450855"/>
            <a:ext cx="8242935" cy="4794250"/>
          </a:xfrm>
        </p:spPr>
        <p:txBody>
          <a:bodyPr>
            <a:normAutofit/>
          </a:bodyPr>
          <a:lstStyle/>
          <a:p>
            <a:pPr marL="0" indent="0" algn="ctr">
              <a:buNone/>
            </a:pPr>
            <a:r>
              <a:rPr lang="en-US" sz="3600" b="1" dirty="0"/>
              <a:t>Facilities Work Orders and Helpful Hints </a:t>
            </a:r>
          </a:p>
        </p:txBody>
      </p:sp>
    </p:spTree>
    <p:extLst>
      <p:ext uri="{BB962C8B-B14F-4D97-AF65-F5344CB8AC3E}">
        <p14:creationId xmlns:p14="http://schemas.microsoft.com/office/powerpoint/2010/main" val="758002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9953" y="923841"/>
            <a:ext cx="4612821" cy="1731243"/>
          </a:xfrm>
          <a:prstGeom prst="rect">
            <a:avLst/>
          </a:prstGeom>
          <a:noFill/>
          <a:effectLst>
            <a:reflection stA="78000" endPos="0" dir="5400000" sy="-100000" algn="bl" rotWithShape="0"/>
          </a:effectLst>
          <a:scene3d>
            <a:camera prst="orthographicFront"/>
            <a:lightRig rig="threePt" dir="t"/>
          </a:scene3d>
          <a:sp3d>
            <a:bevelT w="114300" prst="artDeco"/>
          </a:sp3d>
        </p:spPr>
        <p:txBody>
          <a:bodyPr wrap="square" lIns="68580" tIns="34290" rIns="68580" bIns="34290">
            <a:spAutoFit/>
            <a:sp3d extrusionH="57150">
              <a:bevelT w="38100" h="38100"/>
              <a:bevelB w="82550" h="38100" prst="coolSlant"/>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0"/>
                <a:solidFill>
                  <a:prstClr val="white"/>
                </a:solidFill>
                <a:effectLst/>
                <a:uLnTx/>
                <a:uFillTx/>
                <a:latin typeface="UNTSpirit" pitchFamily="2" charset="0"/>
                <a:ea typeface="+mn-ea"/>
                <a:cs typeface="+mn-cs"/>
              </a:rPr>
              <a:t>Facilities Overview</a:t>
            </a:r>
            <a:endParaRPr kumimoji="0" lang="en-US" sz="5400" b="1" i="0" u="none" strike="noStrike" kern="1200" cap="none" spc="0" normalizeH="0" baseline="0" noProof="0" dirty="0">
              <a:ln w="0"/>
              <a:solidFill>
                <a:prstClr val="white"/>
              </a:solidFill>
              <a:effectLst/>
              <a:uLnTx/>
              <a:uFillTx/>
              <a:latin typeface="UNTSpirit" pitchFamily="2" charset="0"/>
              <a:ea typeface="+mn-ea"/>
              <a:cs typeface="+mn-cs"/>
            </a:endParaRPr>
          </a:p>
        </p:txBody>
      </p:sp>
      <p:sp>
        <p:nvSpPr>
          <p:cNvPr id="10" name="Rectangle 9"/>
          <p:cNvSpPr/>
          <p:nvPr/>
        </p:nvSpPr>
        <p:spPr>
          <a:xfrm>
            <a:off x="8809693" y="4836797"/>
            <a:ext cx="40343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73736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982441" y="1224953"/>
            <a:ext cx="7188452" cy="409656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pPr marL="0" indent="0">
              <a:buNone/>
            </a:pPr>
            <a:endParaRPr lang="en-US" b="1" dirty="0"/>
          </a:p>
        </p:txBody>
      </p:sp>
      <p:sp>
        <p:nvSpPr>
          <p:cNvPr id="5" name="Text Placeholder 1"/>
          <p:cNvSpPr txBox="1">
            <a:spLocks/>
          </p:cNvSpPr>
          <p:nvPr/>
        </p:nvSpPr>
        <p:spPr>
          <a:xfrm>
            <a:off x="233267" y="138022"/>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b="1" dirty="0"/>
              <a:t>AGENDA</a:t>
            </a:r>
            <a:endParaRPr lang="en-US" b="1" dirty="0"/>
          </a:p>
        </p:txBody>
      </p:sp>
      <p:sp>
        <p:nvSpPr>
          <p:cNvPr id="2" name="TextBox 1"/>
          <p:cNvSpPr txBox="1"/>
          <p:nvPr/>
        </p:nvSpPr>
        <p:spPr>
          <a:xfrm>
            <a:off x="854590" y="1063890"/>
            <a:ext cx="7772400" cy="6109365"/>
          </a:xfrm>
          <a:prstGeom prst="rect">
            <a:avLst/>
          </a:prstGeom>
          <a:noFill/>
        </p:spPr>
        <p:txBody>
          <a:bodyPr wrap="square" rtlCol="0">
            <a:spAutoFit/>
          </a:bodyPr>
          <a:lstStyle/>
          <a:p>
            <a:pPr>
              <a:spcBef>
                <a:spcPts val="600"/>
              </a:spcBef>
            </a:pPr>
            <a:endParaRPr lang="en-US" sz="24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r>
              <a:rPr lang="en-US" sz="2400" dirty="0" smtClean="0">
                <a:cs typeface="Calibri" panose="020F0502020204030204" pitchFamily="34" charset="0"/>
              </a:rPr>
              <a:t>Icebreaker</a:t>
            </a:r>
          </a:p>
          <a:p>
            <a:pPr marL="342900" indent="-342900">
              <a:spcBef>
                <a:spcPts val="600"/>
              </a:spcBef>
              <a:buFont typeface="Arial" panose="020B0604020202020204" pitchFamily="34" charset="0"/>
              <a:buChar char="•"/>
            </a:pPr>
            <a:r>
              <a:rPr lang="en-US" sz="2400" dirty="0" smtClean="0"/>
              <a:t>Gallup </a:t>
            </a:r>
            <a:r>
              <a:rPr lang="en-US" sz="2400" dirty="0"/>
              <a:t>Survey </a:t>
            </a:r>
            <a:r>
              <a:rPr lang="en-US" sz="2400" dirty="0" smtClean="0"/>
              <a:t>Kick-Off</a:t>
            </a:r>
          </a:p>
          <a:p>
            <a:pPr marL="342900" indent="-342900">
              <a:spcBef>
                <a:spcPts val="600"/>
              </a:spcBef>
              <a:buFont typeface="Arial" panose="020B0604020202020204" pitchFamily="34" charset="0"/>
              <a:buChar char="•"/>
            </a:pPr>
            <a:r>
              <a:rPr lang="en-US" sz="2400" dirty="0"/>
              <a:t>Annual Inventory Process/Timeline </a:t>
            </a:r>
            <a:endParaRPr lang="en-US" dirty="0" smtClean="0"/>
          </a:p>
          <a:p>
            <a:pPr marL="342900" indent="-342900">
              <a:spcBef>
                <a:spcPts val="600"/>
              </a:spcBef>
              <a:buFont typeface="Arial" panose="020B0604020202020204" pitchFamily="34" charset="0"/>
              <a:buChar char="•"/>
            </a:pPr>
            <a:r>
              <a:rPr lang="en-US" sz="2400" dirty="0" smtClean="0"/>
              <a:t>Upcoming </a:t>
            </a:r>
            <a:r>
              <a:rPr lang="en-US" sz="2400" dirty="0"/>
              <a:t>HUB Spot Bid </a:t>
            </a:r>
            <a:r>
              <a:rPr lang="en-US" sz="2400" dirty="0" smtClean="0"/>
              <a:t>Fair</a:t>
            </a:r>
          </a:p>
          <a:p>
            <a:pPr marL="342900" indent="-342900">
              <a:spcBef>
                <a:spcPts val="600"/>
              </a:spcBef>
              <a:buFont typeface="Arial" panose="020B0604020202020204" pitchFamily="34" charset="0"/>
              <a:buChar char="•"/>
            </a:pPr>
            <a:r>
              <a:rPr lang="en-US" sz="2400" dirty="0"/>
              <a:t>Facilities Work Orders and Helpful Hints </a:t>
            </a:r>
            <a:endParaRPr lang="en-US" sz="2400" dirty="0" smtClean="0"/>
          </a:p>
          <a:p>
            <a:pPr marL="342900" indent="-342900">
              <a:spcBef>
                <a:spcPts val="600"/>
              </a:spcBef>
              <a:buFont typeface="Arial" panose="020B0604020202020204" pitchFamily="34" charset="0"/>
              <a:buChar char="•"/>
            </a:pPr>
            <a:r>
              <a:rPr lang="en-US" sz="2400" dirty="0" smtClean="0"/>
              <a:t>FY20 Tuition and Fee Recognition/Timing Changes</a:t>
            </a:r>
          </a:p>
          <a:p>
            <a:pPr marL="342900" indent="-342900">
              <a:spcBef>
                <a:spcPts val="600"/>
              </a:spcBef>
              <a:buFont typeface="Arial" panose="020B0604020202020204" pitchFamily="34" charset="0"/>
              <a:buChar char="•"/>
            </a:pPr>
            <a:r>
              <a:rPr lang="en-US" sz="2400" dirty="0" smtClean="0"/>
              <a:t>Save and Soar</a:t>
            </a:r>
          </a:p>
          <a:p>
            <a:pPr marL="342900" indent="-342900">
              <a:spcBef>
                <a:spcPts val="600"/>
              </a:spcBef>
              <a:buFont typeface="Arial" panose="020B0604020202020204" pitchFamily="34" charset="0"/>
              <a:buChar char="•"/>
            </a:pPr>
            <a:r>
              <a:rPr lang="en-US" sz="2400" dirty="0" smtClean="0">
                <a:cs typeface="Calibri" panose="020F0502020204030204" pitchFamily="34" charset="0"/>
              </a:rPr>
              <a:t>Announcements/Reminders</a:t>
            </a:r>
          </a:p>
          <a:p>
            <a:pPr marL="342900" indent="-342900">
              <a:spcBef>
                <a:spcPts val="600"/>
              </a:spcBef>
              <a:buFont typeface="Arial" panose="020B0604020202020204" pitchFamily="34" charset="0"/>
              <a:buChar char="•"/>
            </a:pPr>
            <a:r>
              <a:rPr lang="en-US" sz="2400" dirty="0" smtClean="0">
                <a:cs typeface="Calibri" panose="020F0502020204030204" pitchFamily="34" charset="0"/>
              </a:rPr>
              <a:t>Open Forum – Q&amp;A  </a:t>
            </a:r>
          </a:p>
          <a:p>
            <a:pPr marL="342900" indent="-342900">
              <a:spcBef>
                <a:spcPts val="600"/>
              </a:spcBef>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a:spcBef>
                <a:spcPts val="600"/>
              </a:spcBef>
            </a:pPr>
            <a:endParaRPr lang="en-US" sz="2400" dirty="0">
              <a:solidFill>
                <a:srgbClr val="139A29"/>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400" dirty="0">
              <a:solidFill>
                <a:srgbClr val="139A29"/>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400" dirty="0">
              <a:solidFill>
                <a:srgbClr val="139A2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468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36324"/>
            <a:ext cx="9063872" cy="8540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UNTSpirit" pitchFamily="2" charset="0"/>
                <a:ea typeface="+mn-ea"/>
                <a:cs typeface="+mn-cs"/>
              </a:rPr>
              <a:t>UNT Facilities Organization</a:t>
            </a:r>
            <a:endParaRPr kumimoji="0" lang="en-US" sz="1350" b="1" i="0" u="none" strike="noStrike" kern="1200" cap="none" spc="0" normalizeH="0" baseline="0" noProof="0" dirty="0">
              <a:ln>
                <a:noFill/>
              </a:ln>
              <a:solidFill>
                <a:prstClr val="black"/>
              </a:solidFill>
              <a:effectLst/>
              <a:uLnTx/>
              <a:uFillTx/>
              <a:latin typeface="Century Gothic" pitchFamily="34" charset="0"/>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p:txBody>
      </p:sp>
      <p:cxnSp>
        <p:nvCxnSpPr>
          <p:cNvPr id="11" name="Straight Connector 10"/>
          <p:cNvCxnSpPr/>
          <p:nvPr/>
        </p:nvCxnSpPr>
        <p:spPr>
          <a:xfrm flipH="1" flipV="1">
            <a:off x="4566522" y="2343150"/>
            <a:ext cx="5479" cy="1428750"/>
          </a:xfrm>
          <a:prstGeom prst="line">
            <a:avLst/>
          </a:prstGeom>
        </p:spPr>
        <p:style>
          <a:lnRef idx="2">
            <a:schemeClr val="accent3"/>
          </a:lnRef>
          <a:fillRef idx="0">
            <a:schemeClr val="accent3"/>
          </a:fillRef>
          <a:effectRef idx="1">
            <a:schemeClr val="accent3"/>
          </a:effectRef>
          <a:fontRef idx="minor">
            <a:schemeClr val="tx1"/>
          </a:fontRef>
        </p:style>
      </p:cxnSp>
      <p:sp>
        <p:nvSpPr>
          <p:cNvPr id="2" name="TextBox 1"/>
          <p:cNvSpPr txBox="1"/>
          <p:nvPr/>
        </p:nvSpPr>
        <p:spPr>
          <a:xfrm>
            <a:off x="1287543" y="1741691"/>
            <a:ext cx="6898525" cy="37625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David</a:t>
            </a:r>
            <a:r>
              <a:rPr kumimoji="0" lang="en-US" sz="1350" b="0" i="0" u="none" strike="noStrike" kern="1200" cap="none" spc="0" normalizeH="0" baseline="0" noProof="0" dirty="0">
                <a:ln>
                  <a:noFill/>
                </a:ln>
                <a:solidFill>
                  <a:prstClr val="black"/>
                </a:solidFill>
                <a:effectLst/>
                <a:uLnTx/>
                <a:uFillTx/>
                <a:latin typeface="Calibri"/>
                <a:ea typeface="+mn-ea"/>
                <a:cs typeface="+mn-cs"/>
              </a:rPr>
              <a:t> </a:t>
            </a: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Reynolds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rPr>
              <a:t>Associate Vice </a:t>
            </a:r>
            <a:r>
              <a:rPr kumimoji="0" lang="en-US" sz="900" b="0" i="0" u="none" strike="noStrike" kern="1200" cap="none" spc="0" normalizeH="0" baseline="0" noProof="0" dirty="0" smtClean="0">
                <a:ln>
                  <a:noFill/>
                </a:ln>
                <a:solidFill>
                  <a:prstClr val="black"/>
                </a:solidFill>
                <a:effectLst/>
                <a:uLnTx/>
                <a:uFillTx/>
                <a:latin typeface="Century Gothic" pitchFamily="34" charset="0"/>
                <a:ea typeface="+mn-ea"/>
                <a:cs typeface="+mn-cs"/>
              </a:rPr>
              <a:t>President</a:t>
            </a:r>
            <a:endPar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350" b="0" i="0" u="none" strike="noStrike" kern="1200" cap="none" spc="0" normalizeH="0" baseline="0" noProof="0" dirty="0" smtClean="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smtClean="0">
                <a:ln>
                  <a:noFill/>
                </a:ln>
                <a:solidFill>
                  <a:prstClr val="black"/>
                </a:solidFill>
                <a:effectLst/>
                <a:uLnTx/>
                <a:uFillTx/>
                <a:latin typeface="Century Gothic" pitchFamily="34" charset="0"/>
                <a:ea typeface="+mn-ea"/>
                <a:cs typeface="+mn-cs"/>
              </a:rPr>
              <a:t>565-3990</a:t>
            </a: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Rob Pearson		            Nicole Savage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rPr>
              <a:t>Personnel and Leasing Manager                       Executive Admin. Coordinator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smtClean="0">
                <a:ln>
                  <a:noFill/>
                </a:ln>
                <a:solidFill>
                  <a:prstClr val="black"/>
                </a:solidFill>
                <a:effectLst/>
                <a:uLnTx/>
                <a:uFillTx/>
                <a:latin typeface="Century Gothic" pitchFamily="34" charset="0"/>
                <a:ea typeface="+mn-ea"/>
                <a:cs typeface="+mn-cs"/>
              </a:rPr>
              <a:t>369-7097</a:t>
            </a:r>
            <a:endPar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Chad Crocker			                                                       Hilary Liscano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rPr>
              <a:t> Sr. Director, Facility Maintenance      	                   </a:t>
            </a: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Helen Bailey	             </a:t>
            </a:r>
            <a:r>
              <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rPr>
              <a:t>Director, Fac. Support and Services</a:t>
            </a:r>
            <a:endPar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rPr>
              <a:t>Director, Fac. Planning Design &amp; Construction</a:t>
            </a: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smtClean="0">
                <a:ln>
                  <a:noFill/>
                </a:ln>
                <a:solidFill>
                  <a:prstClr val="black"/>
                </a:solidFill>
                <a:effectLst/>
                <a:uLnTx/>
                <a:uFillTx/>
                <a:latin typeface="Century Gothic" pitchFamily="34" charset="0"/>
                <a:ea typeface="+mn-ea"/>
                <a:cs typeface="+mn-cs"/>
              </a:rPr>
              <a:t>565-3992</a:t>
            </a:r>
            <a:r>
              <a:rPr kumimoji="0" lang="en-US" sz="1350" b="0" i="0" u="none" strike="noStrike" kern="1200" cap="none" spc="0" normalizeH="0" baseline="0" noProof="0" dirty="0" smtClean="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smtClean="0">
                <a:ln>
                  <a:noFill/>
                </a:ln>
                <a:solidFill>
                  <a:prstClr val="black"/>
                </a:solidFill>
                <a:effectLst/>
                <a:uLnTx/>
                <a:uFillTx/>
                <a:latin typeface="Century Gothic" pitchFamily="34" charset="0"/>
                <a:ea typeface="+mn-ea"/>
                <a:cs typeface="+mn-cs"/>
              </a:rPr>
              <a:t>369-5333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entury Gothic" pitchFamily="34" charset="0"/>
                <a:ea typeface="+mn-ea"/>
                <a:cs typeface="+mn-cs"/>
              </a:rPr>
              <a:t>	</a:t>
            </a:r>
            <a:r>
              <a:rPr kumimoji="0" lang="en-US" sz="1350" b="0" i="0" u="none" strike="noStrike" kern="1200" cap="none" spc="0" normalizeH="0" baseline="0" noProof="0" dirty="0" smtClean="0">
                <a:ln>
                  <a:noFill/>
                </a:ln>
                <a:solidFill>
                  <a:prstClr val="black"/>
                </a:solidFill>
                <a:effectLst/>
                <a:uLnTx/>
                <a:uFillTx/>
                <a:latin typeface="Century Gothic" pitchFamily="34" charset="0"/>
                <a:ea typeface="+mn-ea"/>
                <a:cs typeface="+mn-cs"/>
              </a:rPr>
              <a:t>					        </a:t>
            </a:r>
            <a:r>
              <a:rPr kumimoji="0" lang="en-US" sz="900" b="0" i="0" u="none" strike="noStrike" kern="1200" cap="none" spc="0" normalizeH="0" baseline="0" noProof="0" dirty="0" smtClean="0">
                <a:ln>
                  <a:noFill/>
                </a:ln>
                <a:solidFill>
                  <a:prstClr val="black"/>
                </a:solidFill>
                <a:effectLst/>
                <a:uLnTx/>
                <a:uFillTx/>
                <a:latin typeface="Century Gothic" pitchFamily="34" charset="0"/>
                <a:ea typeface="+mn-ea"/>
                <a:cs typeface="+mn-cs"/>
              </a:rPr>
              <a:t>369-7886</a:t>
            </a:r>
            <a:endParaRPr kumimoji="0" lang="en-US" sz="900" b="0" i="0" u="none" strike="noStrike" kern="1200" cap="none" spc="0" normalizeH="0" baseline="0" noProof="0" dirty="0">
              <a:ln>
                <a:noFill/>
              </a:ln>
              <a:solidFill>
                <a:prstClr val="black"/>
              </a:solidFill>
              <a:effectLst/>
              <a:uLnTx/>
              <a:uFillTx/>
              <a:latin typeface="Century Gothic" pitchFamily="34" charset="0"/>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6835" y="1406410"/>
            <a:ext cx="571500" cy="857250"/>
          </a:xfrm>
          <a:prstGeom prst="rect">
            <a:avLst/>
          </a:prstGeom>
        </p:spPr>
      </p:pic>
      <p:cxnSp>
        <p:nvCxnSpPr>
          <p:cNvPr id="22" name="Straight Connector 21"/>
          <p:cNvCxnSpPr/>
          <p:nvPr/>
        </p:nvCxnSpPr>
        <p:spPr>
          <a:xfrm>
            <a:off x="4343400" y="3486150"/>
            <a:ext cx="2618339"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24" name="Straight Connector 23"/>
          <p:cNvCxnSpPr/>
          <p:nvPr/>
        </p:nvCxnSpPr>
        <p:spPr>
          <a:xfrm>
            <a:off x="6961739" y="3486150"/>
            <a:ext cx="0" cy="171450"/>
          </a:xfrm>
          <a:prstGeom prst="line">
            <a:avLst/>
          </a:prstGeom>
        </p:spPr>
        <p:style>
          <a:lnRef idx="2">
            <a:schemeClr val="accent3"/>
          </a:lnRef>
          <a:fillRef idx="0">
            <a:schemeClr val="accent3"/>
          </a:fillRef>
          <a:effectRef idx="1">
            <a:schemeClr val="accent3"/>
          </a:effectRef>
          <a:fontRef idx="minor">
            <a:schemeClr val="tx1"/>
          </a:fontRef>
        </p:style>
      </p:cxnSp>
      <p:cxnSp>
        <p:nvCxnSpPr>
          <p:cNvPr id="29" name="Straight Connector 28"/>
          <p:cNvCxnSpPr/>
          <p:nvPr/>
        </p:nvCxnSpPr>
        <p:spPr>
          <a:xfrm flipH="1">
            <a:off x="2150270" y="3486150"/>
            <a:ext cx="2193131"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33" name="Straight Connector 32"/>
          <p:cNvCxnSpPr/>
          <p:nvPr/>
        </p:nvCxnSpPr>
        <p:spPr>
          <a:xfrm>
            <a:off x="2150269" y="3486150"/>
            <a:ext cx="0" cy="171450"/>
          </a:xfrm>
          <a:prstGeom prst="line">
            <a:avLst/>
          </a:prstGeom>
        </p:spPr>
        <p:style>
          <a:lnRef idx="2">
            <a:schemeClr val="accent3"/>
          </a:lnRef>
          <a:fillRef idx="0">
            <a:schemeClr val="accent3"/>
          </a:fillRef>
          <a:effectRef idx="1">
            <a:schemeClr val="accent3"/>
          </a:effectRef>
          <a:fontRef idx="minor">
            <a:schemeClr val="tx1"/>
          </a:fontRef>
        </p:style>
      </p:cxnSp>
      <p:cxnSp>
        <p:nvCxnSpPr>
          <p:cNvPr id="38" name="Straight Connector 37"/>
          <p:cNvCxnSpPr/>
          <p:nvPr/>
        </p:nvCxnSpPr>
        <p:spPr>
          <a:xfrm>
            <a:off x="3086100" y="3143250"/>
            <a:ext cx="2971800" cy="0"/>
          </a:xfrm>
          <a:prstGeom prst="line">
            <a:avLst/>
          </a:prstGeom>
        </p:spPr>
        <p:style>
          <a:lnRef idx="2">
            <a:schemeClr val="accent3"/>
          </a:lnRef>
          <a:fillRef idx="0">
            <a:schemeClr val="accent3"/>
          </a:fillRef>
          <a:effectRef idx="1">
            <a:schemeClr val="accent3"/>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686" y="4420810"/>
            <a:ext cx="592237" cy="809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890" y="2325924"/>
            <a:ext cx="612258" cy="85725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5632" t="-18300" r="34089" b="31160"/>
          <a:stretch/>
        </p:blipFill>
        <p:spPr>
          <a:xfrm>
            <a:off x="1574779" y="2211490"/>
            <a:ext cx="692410" cy="100273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0984" y="4180992"/>
            <a:ext cx="618179" cy="865588"/>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0036" t="5436" r="6019" b="17800"/>
          <a:stretch/>
        </p:blipFill>
        <p:spPr>
          <a:xfrm>
            <a:off x="6861813" y="4208886"/>
            <a:ext cx="632535" cy="809800"/>
          </a:xfrm>
          <a:prstGeom prst="rect">
            <a:avLst/>
          </a:prstGeom>
        </p:spPr>
      </p:pic>
      <p:cxnSp>
        <p:nvCxnSpPr>
          <p:cNvPr id="12" name="Straight Connector 11"/>
          <p:cNvCxnSpPr/>
          <p:nvPr/>
        </p:nvCxnSpPr>
        <p:spPr>
          <a:xfrm>
            <a:off x="282633" y="1190404"/>
            <a:ext cx="8620298" cy="0"/>
          </a:xfrm>
          <a:prstGeom prst="line">
            <a:avLst/>
          </a:prstGeom>
          <a:ln>
            <a:solidFill>
              <a:srgbClr val="0D893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8716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7529" y="270859"/>
            <a:ext cx="3471863"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UNTSpirit" pitchFamily="2" charset="0"/>
                <a:ea typeface="+mn-ea"/>
                <a:cs typeface="Arial" panose="020B0604020202020204" pitchFamily="34" charset="0"/>
              </a:rPr>
              <a:t>UNT </a:t>
            </a:r>
            <a:r>
              <a:rPr kumimoji="0" lang="en-US" sz="3000" b="1" i="0" u="none" strike="noStrike" kern="1200" cap="none" spc="0" normalizeH="0" baseline="0" noProof="0" dirty="0" smtClean="0">
                <a:ln>
                  <a:noFill/>
                </a:ln>
                <a:solidFill>
                  <a:prstClr val="black"/>
                </a:solidFill>
                <a:effectLst/>
                <a:uLnTx/>
                <a:uFillTx/>
                <a:latin typeface="UNTSpirit" pitchFamily="2" charset="0"/>
                <a:ea typeface="+mn-ea"/>
                <a:cs typeface="Arial" panose="020B0604020202020204" pitchFamily="34" charset="0"/>
              </a:rPr>
              <a:t>Campus</a:t>
            </a:r>
            <a:endParaRPr kumimoji="0" lang="en-US" sz="3000" b="0" i="0" u="none" strike="noStrike" kern="1200" cap="none" spc="0" normalizeH="0" baseline="0" noProof="0" dirty="0">
              <a:ln>
                <a:noFill/>
              </a:ln>
              <a:solidFill>
                <a:prstClr val="black">
                  <a:lumMod val="75000"/>
                  <a:lumOff val="25000"/>
                </a:prstClr>
              </a:solidFill>
              <a:effectLst/>
              <a:uLnTx/>
              <a:uFillTx/>
              <a:latin typeface="Century Gothic" pitchFamily="34" charset="0"/>
              <a:ea typeface="+mn-ea"/>
              <a:cs typeface="Arial"/>
            </a:endParaRPr>
          </a:p>
        </p:txBody>
      </p:sp>
      <p:sp>
        <p:nvSpPr>
          <p:cNvPr id="2" name="TextBox 1"/>
          <p:cNvSpPr txBox="1"/>
          <p:nvPr/>
        </p:nvSpPr>
        <p:spPr>
          <a:xfrm>
            <a:off x="2837603" y="2406059"/>
            <a:ext cx="4946818" cy="2446824"/>
          </a:xfrm>
          <a:prstGeom prst="rect">
            <a:avLst/>
          </a:prstGeom>
          <a:noFill/>
        </p:spPr>
        <p:txBody>
          <a:bodyPr wrap="square" rtlCol="0">
            <a:spAutoFit/>
          </a:bodyPr>
          <a:lstStyle/>
          <a:p>
            <a:pPr marL="144661" marR="0" lvl="0" indent="-144661"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8588" marR="0" lvl="0"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E&amp;G ~ 3.3M gross square feet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gsf</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642938" marR="0" lvl="2"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8588" marR="0" lvl="0"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Auxiliary ~ 3.7M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gsf</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1"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1"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904 Acres</a:t>
            </a:r>
          </a:p>
          <a:p>
            <a:pPr marL="257175" marR="0" lvl="1"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57175" marR="0" lvl="1" indent="-257175"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176 Facilities</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2107903" y="1812035"/>
            <a:ext cx="502727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 Million+ Gross Square Feet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gsf</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 name="TextBox 5"/>
          <p:cNvSpPr txBox="1"/>
          <p:nvPr/>
        </p:nvSpPr>
        <p:spPr>
          <a:xfrm>
            <a:off x="1895451" y="5077577"/>
            <a:ext cx="5356164" cy="334707"/>
          </a:xfrm>
          <a:prstGeom prst="rect">
            <a:avLst/>
          </a:prstGeom>
          <a:noFill/>
        </p:spPr>
        <p:txBody>
          <a:bodyPr wrap="square" rtlCol="0">
            <a:spAutoFit/>
          </a:bodyPr>
          <a:lstStyle/>
          <a:p>
            <a:pPr marL="385763" marR="0" lvl="2" indent="0" algn="l" defTabSz="457200" rtl="0" eaLnBrk="1" fontAlgn="auto" latinLnBrk="0" hangingPunct="1">
              <a:lnSpc>
                <a:spcPct val="100000"/>
              </a:lnSpc>
              <a:spcBef>
                <a:spcPts val="0"/>
              </a:spcBef>
              <a:spcAft>
                <a:spcPts val="0"/>
              </a:spcAft>
              <a:buClrTx/>
              <a:buSzTx/>
              <a:buFontTx/>
              <a:buNone/>
              <a:tabLst/>
              <a:defRPr/>
            </a:pPr>
            <a:r>
              <a:rPr kumimoji="0" lang="en-US" sz="15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increase in gross square feet since 2007</a:t>
            </a:r>
          </a:p>
        </p:txBody>
      </p:sp>
      <p:cxnSp>
        <p:nvCxnSpPr>
          <p:cNvPr id="8" name="Straight Connector 7"/>
          <p:cNvCxnSpPr/>
          <p:nvPr/>
        </p:nvCxnSpPr>
        <p:spPr>
          <a:xfrm>
            <a:off x="168215" y="1065432"/>
            <a:ext cx="8831292" cy="0"/>
          </a:xfrm>
          <a:prstGeom prst="line">
            <a:avLst/>
          </a:prstGeom>
          <a:ln>
            <a:solidFill>
              <a:srgbClr val="0E741F"/>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183297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5900" y="1920480"/>
            <a:ext cx="617220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75000"/>
                  <a:lumOff val="25000"/>
                </a:prstClr>
              </a:solidFill>
              <a:effectLst/>
              <a:uLnTx/>
              <a:uFillTx/>
              <a:latin typeface="Arial"/>
              <a:ea typeface="+mn-ea"/>
              <a:cs typeface="Arial"/>
            </a:endParaRPr>
          </a:p>
        </p:txBody>
      </p:sp>
      <p:sp>
        <p:nvSpPr>
          <p:cNvPr id="4" name="TextBox 3"/>
          <p:cNvSpPr txBox="1"/>
          <p:nvPr/>
        </p:nvSpPr>
        <p:spPr>
          <a:xfrm>
            <a:off x="278461" y="272738"/>
            <a:ext cx="888712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UNTSpirit" pitchFamily="2" charset="0"/>
                <a:ea typeface="+mn-ea"/>
                <a:cs typeface="Arial"/>
              </a:rPr>
              <a:t>Texas University Physical Plants*</a:t>
            </a:r>
          </a:p>
        </p:txBody>
      </p:sp>
      <p:sp>
        <p:nvSpPr>
          <p:cNvPr id="5" name="TextBox 4"/>
          <p:cNvSpPr txBox="1"/>
          <p:nvPr/>
        </p:nvSpPr>
        <p:spPr>
          <a:xfrm>
            <a:off x="435246" y="5761548"/>
            <a:ext cx="5193506" cy="2192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25" b="1" i="0" u="none" strike="noStrike" kern="1200" cap="none" spc="0" normalizeH="0" baseline="0" noProof="0" dirty="0">
                <a:ln>
                  <a:noFill/>
                </a:ln>
                <a:solidFill>
                  <a:srgbClr val="139A29"/>
                </a:solidFill>
                <a:effectLst/>
                <a:uLnTx/>
                <a:uFillTx/>
                <a:latin typeface="Arial"/>
                <a:ea typeface="+mn-ea"/>
                <a:cs typeface="Arial"/>
              </a:rPr>
              <a:t>* THECB and other sources</a:t>
            </a:r>
          </a:p>
        </p:txBody>
      </p:sp>
      <p:graphicFrame>
        <p:nvGraphicFramePr>
          <p:cNvPr id="7" name="Object 6"/>
          <p:cNvGraphicFramePr>
            <a:graphicFrameLocks noChangeAspect="1"/>
          </p:cNvGraphicFramePr>
          <p:nvPr>
            <p:extLst/>
          </p:nvPr>
        </p:nvGraphicFramePr>
        <p:xfrm>
          <a:off x="811213" y="1855788"/>
          <a:ext cx="7618412" cy="3541712"/>
        </p:xfrm>
        <a:graphic>
          <a:graphicData uri="http://schemas.openxmlformats.org/presentationml/2006/ole">
            <mc:AlternateContent xmlns:mc="http://schemas.openxmlformats.org/markup-compatibility/2006">
              <mc:Choice xmlns:v="urn:schemas-microsoft-com:vml" Requires="v">
                <p:oleObj spid="_x0000_s1031" name="Worksheet" r:id="rId3" imgW="4905555" imgH="2771732" progId="Excel.Sheet.12">
                  <p:embed/>
                </p:oleObj>
              </mc:Choice>
              <mc:Fallback>
                <p:oleObj name="Worksheet" r:id="rId3" imgW="4905555" imgH="2771732" progId="Excel.Sheet.12">
                  <p:embed/>
                  <p:pic>
                    <p:nvPicPr>
                      <p:cNvPr id="7" name="Object 6"/>
                      <p:cNvPicPr/>
                      <p:nvPr/>
                    </p:nvPicPr>
                    <p:blipFill>
                      <a:blip r:embed="rId4"/>
                      <a:stretch>
                        <a:fillRect/>
                      </a:stretch>
                    </p:blipFill>
                    <p:spPr>
                      <a:xfrm>
                        <a:off x="811213" y="1855788"/>
                        <a:ext cx="7618412" cy="3541712"/>
                      </a:xfrm>
                      <a:prstGeom prst="rect">
                        <a:avLst/>
                      </a:prstGeom>
                      <a:ln cmpd="dbl">
                        <a:solidFill>
                          <a:schemeClr val="tx1"/>
                        </a:solidFill>
                      </a:ln>
                    </p:spPr>
                  </p:pic>
                </p:oleObj>
              </mc:Fallback>
            </mc:AlternateContent>
          </a:graphicData>
        </a:graphic>
      </p:graphicFrame>
      <p:sp>
        <p:nvSpPr>
          <p:cNvPr id="6" name="Oval 5"/>
          <p:cNvSpPr/>
          <p:nvPr/>
        </p:nvSpPr>
        <p:spPr>
          <a:xfrm>
            <a:off x="278461" y="3439398"/>
            <a:ext cx="8545499" cy="376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168215" y="1065432"/>
            <a:ext cx="8831292" cy="0"/>
          </a:xfrm>
          <a:prstGeom prst="line">
            <a:avLst/>
          </a:prstGeom>
          <a:ln>
            <a:solidFill>
              <a:srgbClr val="0E741F"/>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8206651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7038" y="2077975"/>
          <a:ext cx="8714510" cy="2526470"/>
        </p:xfrm>
        <a:graphic>
          <a:graphicData uri="http://schemas.openxmlformats.org/drawingml/2006/table">
            <a:tbl>
              <a:tblPr>
                <a:tableStyleId>{5C22544A-7EE6-4342-B048-85BDC9FD1C3A}</a:tableStyleId>
              </a:tblPr>
              <a:tblGrid>
                <a:gridCol w="1697149">
                  <a:extLst>
                    <a:ext uri="{9D8B030D-6E8A-4147-A177-3AD203B41FA5}">
                      <a16:colId xmlns:a16="http://schemas.microsoft.com/office/drawing/2014/main" val="20000"/>
                    </a:ext>
                  </a:extLst>
                </a:gridCol>
                <a:gridCol w="1217131">
                  <a:extLst>
                    <a:ext uri="{9D8B030D-6E8A-4147-A177-3AD203B41FA5}">
                      <a16:colId xmlns:a16="http://schemas.microsoft.com/office/drawing/2014/main" val="20004"/>
                    </a:ext>
                  </a:extLst>
                </a:gridCol>
                <a:gridCol w="1278052">
                  <a:extLst>
                    <a:ext uri="{9D8B030D-6E8A-4147-A177-3AD203B41FA5}">
                      <a16:colId xmlns:a16="http://schemas.microsoft.com/office/drawing/2014/main" val="20005"/>
                    </a:ext>
                  </a:extLst>
                </a:gridCol>
                <a:gridCol w="1218329">
                  <a:extLst>
                    <a:ext uri="{9D8B030D-6E8A-4147-A177-3AD203B41FA5}">
                      <a16:colId xmlns:a16="http://schemas.microsoft.com/office/drawing/2014/main" val="20006"/>
                    </a:ext>
                  </a:extLst>
                </a:gridCol>
                <a:gridCol w="1101283">
                  <a:extLst>
                    <a:ext uri="{9D8B030D-6E8A-4147-A177-3AD203B41FA5}">
                      <a16:colId xmlns:a16="http://schemas.microsoft.com/office/drawing/2014/main" val="20008"/>
                    </a:ext>
                  </a:extLst>
                </a:gridCol>
                <a:gridCol w="1101283">
                  <a:extLst>
                    <a:ext uri="{9D8B030D-6E8A-4147-A177-3AD203B41FA5}">
                      <a16:colId xmlns:a16="http://schemas.microsoft.com/office/drawing/2014/main" val="20007"/>
                    </a:ext>
                  </a:extLst>
                </a:gridCol>
                <a:gridCol w="1101283">
                  <a:extLst>
                    <a:ext uri="{9D8B030D-6E8A-4147-A177-3AD203B41FA5}">
                      <a16:colId xmlns:a16="http://schemas.microsoft.com/office/drawing/2014/main" val="4015325800"/>
                    </a:ext>
                  </a:extLst>
                </a:gridCol>
              </a:tblGrid>
              <a:tr h="511523">
                <a:tc>
                  <a:txBody>
                    <a:bodyPr/>
                    <a:lstStyle/>
                    <a:p>
                      <a:pPr algn="ctr" fontAlgn="b"/>
                      <a:r>
                        <a:rPr lang="en-US" sz="1500" b="1" u="none" strike="noStrike" dirty="0">
                          <a:solidFill>
                            <a:schemeClr val="bg1"/>
                          </a:solidFill>
                          <a:effectLst/>
                        </a:rPr>
                        <a:t>School</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a:solidFill>
                            <a:schemeClr val="bg1"/>
                          </a:solidFill>
                          <a:effectLst/>
                        </a:rPr>
                        <a:t>2013 $/</a:t>
                      </a:r>
                      <a:r>
                        <a:rPr lang="en-US" sz="1500" b="1" u="none" strike="noStrike" dirty="0" smtClean="0">
                          <a:solidFill>
                            <a:schemeClr val="bg1"/>
                          </a:solidFill>
                          <a:effectLst/>
                        </a:rPr>
                        <a:t>FTSE</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smtClean="0">
                          <a:solidFill>
                            <a:schemeClr val="bg1"/>
                          </a:solidFill>
                          <a:effectLst/>
                        </a:rPr>
                        <a:t>2014 $/FTSE</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a:solidFill>
                            <a:schemeClr val="bg1"/>
                          </a:solidFill>
                          <a:effectLst/>
                        </a:rPr>
                        <a:t>2015 $/</a:t>
                      </a:r>
                      <a:r>
                        <a:rPr lang="en-US" sz="1500" b="1" u="none" strike="noStrike" dirty="0" smtClean="0">
                          <a:solidFill>
                            <a:schemeClr val="bg1"/>
                          </a:solidFill>
                          <a:effectLst/>
                        </a:rPr>
                        <a:t>FTSE</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i="0" u="none" strike="noStrike" dirty="0" smtClean="0">
                          <a:solidFill>
                            <a:schemeClr val="bg1"/>
                          </a:solidFill>
                          <a:effectLst/>
                          <a:latin typeface="Calibri" panose="020F0502020204030204" pitchFamily="34" charset="0"/>
                        </a:rPr>
                        <a:t>2016/FTSE</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i="0" u="none" strike="noStrike" dirty="0" smtClean="0">
                          <a:solidFill>
                            <a:schemeClr val="bg1"/>
                          </a:solidFill>
                          <a:effectLst/>
                          <a:latin typeface="Calibri" panose="020F0502020204030204" pitchFamily="34" charset="0"/>
                        </a:rPr>
                        <a:t>2017/FTSE</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i="0" u="none" strike="noStrike" dirty="0" smtClean="0">
                          <a:solidFill>
                            <a:schemeClr val="bg1"/>
                          </a:solidFill>
                          <a:effectLst/>
                          <a:latin typeface="Calibri" panose="020F0502020204030204" pitchFamily="34" charset="0"/>
                        </a:rPr>
                        <a:t>2018/FTSE</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extLst>
                  <a:ext uri="{0D108BD9-81ED-4DB2-BD59-A6C34878D82A}">
                    <a16:rowId xmlns:a16="http://schemas.microsoft.com/office/drawing/2014/main" val="10000"/>
                  </a:ext>
                </a:extLst>
              </a:tr>
              <a:tr h="223883">
                <a:tc>
                  <a:txBody>
                    <a:bodyPr/>
                    <a:lstStyle/>
                    <a:p>
                      <a:pPr algn="l" fontAlgn="b"/>
                      <a:r>
                        <a:rPr lang="en-US" sz="1400" u="none" strike="noStrike" dirty="0" smtClean="0">
                          <a:effectLst/>
                        </a:rPr>
                        <a:t>     UT </a:t>
                      </a:r>
                      <a:r>
                        <a:rPr lang="en-US" sz="1400" u="none" strike="noStrike" dirty="0">
                          <a:effectLst/>
                        </a:rPr>
                        <a:t>Austin</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3,265</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3,144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3,516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3,584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3,983</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4,314</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1"/>
                  </a:ext>
                </a:extLst>
              </a:tr>
              <a:tr h="223883">
                <a:tc>
                  <a:txBody>
                    <a:bodyPr/>
                    <a:lstStyle/>
                    <a:p>
                      <a:pPr algn="l" fontAlgn="b"/>
                      <a:r>
                        <a:rPr lang="en-US" sz="1400" u="none" strike="noStrike" dirty="0" smtClean="0">
                          <a:effectLst/>
                        </a:rPr>
                        <a:t>     A </a:t>
                      </a:r>
                      <a:r>
                        <a:rPr lang="en-US" sz="1400" u="none" strike="noStrike" dirty="0">
                          <a:effectLst/>
                        </a:rPr>
                        <a:t>&amp; M</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2,591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3,061</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2,352</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2,853</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2,503</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2,654</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2"/>
                  </a:ext>
                </a:extLst>
              </a:tr>
              <a:tr h="223883">
                <a:tc>
                  <a:txBody>
                    <a:bodyPr/>
                    <a:lstStyle/>
                    <a:p>
                      <a:pPr algn="l" fontAlgn="b"/>
                      <a:r>
                        <a:rPr lang="en-US" sz="1400" u="none" strike="noStrike" dirty="0" smtClean="0">
                          <a:effectLst/>
                        </a:rPr>
                        <a:t>    UTSA</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1,826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1,667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1,839</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1,726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1,797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1,644</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3"/>
                  </a:ext>
                </a:extLst>
              </a:tr>
              <a:tr h="223883">
                <a:tc>
                  <a:txBody>
                    <a:bodyPr/>
                    <a:lstStyle/>
                    <a:p>
                      <a:pPr algn="l" fontAlgn="b"/>
                      <a:r>
                        <a:rPr lang="en-US" sz="1400" u="none" strike="noStrike" dirty="0" smtClean="0">
                          <a:effectLst/>
                        </a:rPr>
                        <a:t>    UT </a:t>
                      </a:r>
                      <a:r>
                        <a:rPr lang="en-US" sz="1400" u="none" strike="noStrike" dirty="0">
                          <a:effectLst/>
                        </a:rPr>
                        <a:t>Dallas</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1,873</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1,924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1,663</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1,687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1,574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1,641</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4"/>
                  </a:ext>
                </a:extLst>
              </a:tr>
              <a:tr h="223883">
                <a:tc>
                  <a:txBody>
                    <a:bodyPr/>
                    <a:lstStyle/>
                    <a:p>
                      <a:pPr algn="l" fontAlgn="b"/>
                      <a:r>
                        <a:rPr lang="en-US" sz="1400" u="none" strike="noStrike" dirty="0" smtClean="0">
                          <a:effectLst/>
                        </a:rPr>
                        <a:t>    A </a:t>
                      </a:r>
                      <a:r>
                        <a:rPr lang="en-US" sz="1400" u="none" strike="noStrike" dirty="0">
                          <a:effectLst/>
                        </a:rPr>
                        <a:t>&amp; M Commerce</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1,350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1,341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1,389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1,495</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1,525</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1,613</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5"/>
                  </a:ext>
                </a:extLst>
              </a:tr>
              <a:tr h="223883">
                <a:tc>
                  <a:txBody>
                    <a:bodyPr/>
                    <a:lstStyle/>
                    <a:p>
                      <a:pPr algn="l" fontAlgn="b"/>
                      <a:r>
                        <a:rPr lang="en-US" sz="1400" u="none" strike="noStrike" dirty="0" smtClean="0">
                          <a:effectLst/>
                        </a:rPr>
                        <a:t>    Texas </a:t>
                      </a:r>
                      <a:r>
                        <a:rPr lang="en-US" sz="1400" u="none" strike="noStrike" dirty="0">
                          <a:effectLst/>
                        </a:rPr>
                        <a:t>State</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1,292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1,283</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1,339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1,382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1,276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1,437</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6"/>
                  </a:ext>
                </a:extLst>
              </a:tr>
              <a:tr h="223883">
                <a:tc>
                  <a:txBody>
                    <a:bodyPr/>
                    <a:lstStyle/>
                    <a:p>
                      <a:pPr algn="l" fontAlgn="b"/>
                      <a:r>
                        <a:rPr lang="en-US" sz="1400" u="none" strike="noStrike" dirty="0" smtClean="0">
                          <a:effectLst/>
                        </a:rPr>
                        <a:t>    Texas </a:t>
                      </a:r>
                      <a:r>
                        <a:rPr lang="en-US" sz="1400" u="none" strike="noStrike" dirty="0">
                          <a:effectLst/>
                        </a:rPr>
                        <a:t>Tech</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1,337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1,317</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1,291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1,410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1,416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1,458</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7"/>
                  </a:ext>
                </a:extLst>
              </a:tr>
              <a:tr h="223883">
                <a:tc>
                  <a:txBody>
                    <a:bodyPr/>
                    <a:lstStyle/>
                    <a:p>
                      <a:pPr algn="l" fontAlgn="b"/>
                      <a:r>
                        <a:rPr lang="en-US" sz="1400" b="1" i="1" u="none" strike="noStrike" dirty="0" smtClean="0">
                          <a:solidFill>
                            <a:schemeClr val="bg1"/>
                          </a:solidFill>
                          <a:effectLst/>
                        </a:rPr>
                        <a:t>    UNT</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1" u="none" strike="noStrike" dirty="0">
                          <a:solidFill>
                            <a:schemeClr val="bg1"/>
                          </a:solidFill>
                          <a:effectLst/>
                        </a:rPr>
                        <a:t>948</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1" u="none" strike="noStrike" dirty="0">
                          <a:solidFill>
                            <a:schemeClr val="bg1"/>
                          </a:solidFill>
                          <a:effectLst/>
                        </a:rPr>
                        <a:t>1,064</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1" u="none" strike="noStrike" dirty="0">
                          <a:solidFill>
                            <a:schemeClr val="bg1"/>
                          </a:solidFill>
                          <a:effectLst/>
                        </a:rPr>
                        <a:t>1,176</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1" u="none" strike="noStrike" dirty="0" smtClean="0">
                          <a:solidFill>
                            <a:schemeClr val="bg1"/>
                          </a:solidFill>
                          <a:effectLst/>
                          <a:latin typeface="Calibri" panose="020F0502020204030204" pitchFamily="34" charset="0"/>
                        </a:rPr>
                        <a:t>1,251</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1" u="none" strike="noStrike" dirty="0" smtClean="0">
                          <a:solidFill>
                            <a:schemeClr val="bg1"/>
                          </a:solidFill>
                          <a:effectLst/>
                          <a:latin typeface="Calibri" panose="020F0502020204030204" pitchFamily="34" charset="0"/>
                        </a:rPr>
                        <a:t>1,249</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1" u="none" strike="noStrike" dirty="0" smtClean="0">
                          <a:solidFill>
                            <a:schemeClr val="bg1"/>
                          </a:solidFill>
                          <a:effectLst/>
                          <a:latin typeface="Calibri" panose="020F0502020204030204" pitchFamily="34" charset="0"/>
                        </a:rPr>
                        <a:t>1,377</a:t>
                      </a:r>
                      <a:endParaRPr lang="en-US" sz="1400" b="1" i="1" u="none" strike="noStrike" dirty="0">
                        <a:solidFill>
                          <a:schemeClr val="bg1"/>
                        </a:solidFill>
                        <a:effectLst/>
                        <a:latin typeface="Calibri" panose="020F0502020204030204" pitchFamily="34" charset="0"/>
                      </a:endParaRPr>
                    </a:p>
                  </a:txBody>
                  <a:tcPr marL="4971" marR="4971" marT="4971" marB="0" anchor="b">
                    <a:solidFill>
                      <a:srgbClr val="01843E"/>
                    </a:solidFill>
                  </a:tcPr>
                </a:tc>
                <a:extLst>
                  <a:ext uri="{0D108BD9-81ED-4DB2-BD59-A6C34878D82A}">
                    <a16:rowId xmlns:a16="http://schemas.microsoft.com/office/drawing/2014/main" val="10008"/>
                  </a:ext>
                </a:extLst>
              </a:tr>
              <a:tr h="223883">
                <a:tc>
                  <a:txBody>
                    <a:bodyPr/>
                    <a:lstStyle/>
                    <a:p>
                      <a:pPr algn="l" fontAlgn="b"/>
                      <a:r>
                        <a:rPr lang="en-US" sz="1400" u="none" strike="noStrike" dirty="0" smtClean="0">
                          <a:effectLst/>
                        </a:rPr>
                        <a:t>    UT </a:t>
                      </a:r>
                      <a:r>
                        <a:rPr lang="en-US" sz="1400" u="none" strike="noStrike" dirty="0">
                          <a:effectLst/>
                        </a:rPr>
                        <a:t>Arlington</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1,229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1,255</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1,154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1,090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1,040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1,031</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9"/>
                  </a:ext>
                </a:extLst>
              </a:tr>
            </a:tbl>
          </a:graphicData>
        </a:graphic>
      </p:graphicFrame>
      <p:sp>
        <p:nvSpPr>
          <p:cNvPr id="3" name="TextBox 2"/>
          <p:cNvSpPr txBox="1"/>
          <p:nvPr/>
        </p:nvSpPr>
        <p:spPr>
          <a:xfrm>
            <a:off x="1406758" y="297693"/>
            <a:ext cx="62750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mn-cs"/>
              </a:rPr>
              <a:t>O</a:t>
            </a:r>
            <a:r>
              <a:rPr kumimoji="0" lang="en-US" sz="2400" b="1" i="0" u="none" strike="noStrike" kern="1200" cap="none" spc="0" normalizeH="0" baseline="0" noProof="0" dirty="0">
                <a:ln>
                  <a:noFill/>
                </a:ln>
                <a:solidFill>
                  <a:prstClr val="black"/>
                </a:solidFill>
                <a:effectLst/>
                <a:uLnTx/>
                <a:uFillTx/>
                <a:latin typeface="Calibri"/>
                <a:ea typeface="+mn-ea"/>
                <a:cs typeface="+mn-cs"/>
              </a:rPr>
              <a:t>&amp;</a:t>
            </a: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mn-cs"/>
              </a:rPr>
              <a:t>M of Plant Spending per FTSE</a:t>
            </a:r>
          </a:p>
        </p:txBody>
      </p:sp>
      <p:sp>
        <p:nvSpPr>
          <p:cNvPr id="4" name="TextBox 3"/>
          <p:cNvSpPr txBox="1"/>
          <p:nvPr/>
        </p:nvSpPr>
        <p:spPr>
          <a:xfrm>
            <a:off x="1225296" y="5216593"/>
            <a:ext cx="3394710" cy="1876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prstClr val="black"/>
                </a:solidFill>
                <a:effectLst/>
                <a:uLnTx/>
                <a:uFillTx/>
                <a:latin typeface="Calibri"/>
                <a:ea typeface="+mn-ea"/>
                <a:cs typeface="+mn-cs"/>
              </a:rPr>
              <a:t>Source:  Annual THECB Sources and Uses Report</a:t>
            </a:r>
          </a:p>
        </p:txBody>
      </p:sp>
      <p:cxnSp>
        <p:nvCxnSpPr>
          <p:cNvPr id="6" name="Straight Connector 5"/>
          <p:cNvCxnSpPr/>
          <p:nvPr/>
        </p:nvCxnSpPr>
        <p:spPr>
          <a:xfrm>
            <a:off x="168215" y="1065432"/>
            <a:ext cx="8831292" cy="0"/>
          </a:xfrm>
          <a:prstGeom prst="line">
            <a:avLst/>
          </a:prstGeom>
          <a:ln>
            <a:solidFill>
              <a:srgbClr val="0E741F"/>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046809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7038" y="1847066"/>
          <a:ext cx="8790710" cy="3159281"/>
        </p:xfrm>
        <a:graphic>
          <a:graphicData uri="http://schemas.openxmlformats.org/drawingml/2006/table">
            <a:tbl>
              <a:tblPr>
                <a:tableStyleId>{5C22544A-7EE6-4342-B048-85BDC9FD1C3A}</a:tableStyleId>
              </a:tblPr>
              <a:tblGrid>
                <a:gridCol w="1695202">
                  <a:extLst>
                    <a:ext uri="{9D8B030D-6E8A-4147-A177-3AD203B41FA5}">
                      <a16:colId xmlns:a16="http://schemas.microsoft.com/office/drawing/2014/main" val="20000"/>
                    </a:ext>
                  </a:extLst>
                </a:gridCol>
                <a:gridCol w="1140410">
                  <a:extLst>
                    <a:ext uri="{9D8B030D-6E8A-4147-A177-3AD203B41FA5}">
                      <a16:colId xmlns:a16="http://schemas.microsoft.com/office/drawing/2014/main" val="20007"/>
                    </a:ext>
                  </a:extLst>
                </a:gridCol>
                <a:gridCol w="1089105">
                  <a:extLst>
                    <a:ext uri="{9D8B030D-6E8A-4147-A177-3AD203B41FA5}">
                      <a16:colId xmlns:a16="http://schemas.microsoft.com/office/drawing/2014/main" val="20001"/>
                    </a:ext>
                  </a:extLst>
                </a:gridCol>
                <a:gridCol w="1204913">
                  <a:extLst>
                    <a:ext uri="{9D8B030D-6E8A-4147-A177-3AD203B41FA5}">
                      <a16:colId xmlns:a16="http://schemas.microsoft.com/office/drawing/2014/main" val="20002"/>
                    </a:ext>
                  </a:extLst>
                </a:gridCol>
                <a:gridCol w="1220360">
                  <a:extLst>
                    <a:ext uri="{9D8B030D-6E8A-4147-A177-3AD203B41FA5}">
                      <a16:colId xmlns:a16="http://schemas.microsoft.com/office/drawing/2014/main" val="20003"/>
                    </a:ext>
                  </a:extLst>
                </a:gridCol>
                <a:gridCol w="1220360">
                  <a:extLst>
                    <a:ext uri="{9D8B030D-6E8A-4147-A177-3AD203B41FA5}">
                      <a16:colId xmlns:a16="http://schemas.microsoft.com/office/drawing/2014/main" val="20005"/>
                    </a:ext>
                  </a:extLst>
                </a:gridCol>
                <a:gridCol w="1220360">
                  <a:extLst>
                    <a:ext uri="{9D8B030D-6E8A-4147-A177-3AD203B41FA5}">
                      <a16:colId xmlns:a16="http://schemas.microsoft.com/office/drawing/2014/main" val="3029576137"/>
                    </a:ext>
                  </a:extLst>
                </a:gridCol>
              </a:tblGrid>
              <a:tr h="821468">
                <a:tc>
                  <a:txBody>
                    <a:bodyPr/>
                    <a:lstStyle/>
                    <a:p>
                      <a:pPr algn="ctr" fontAlgn="b"/>
                      <a:r>
                        <a:rPr lang="en-US" sz="1500" b="1" u="none" strike="noStrike" dirty="0">
                          <a:solidFill>
                            <a:schemeClr val="bg1"/>
                          </a:solidFill>
                          <a:effectLst/>
                        </a:rPr>
                        <a:t>School</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a:solidFill>
                            <a:schemeClr val="bg1"/>
                          </a:solidFill>
                          <a:effectLst/>
                        </a:rPr>
                        <a:t>2013 </a:t>
                      </a:r>
                      <a:br>
                        <a:rPr lang="en-US" sz="1500" b="1" u="none" strike="noStrike" dirty="0">
                          <a:solidFill>
                            <a:schemeClr val="bg1"/>
                          </a:solidFill>
                          <a:effectLst/>
                        </a:rPr>
                      </a:br>
                      <a:r>
                        <a:rPr lang="en-US" sz="1500" b="1" u="none" strike="noStrike" dirty="0">
                          <a:solidFill>
                            <a:schemeClr val="bg1"/>
                          </a:solidFill>
                          <a:effectLst/>
                        </a:rPr>
                        <a:t>Plant O &amp; M ($M)</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a:solidFill>
                            <a:schemeClr val="bg1"/>
                          </a:solidFill>
                          <a:effectLst/>
                        </a:rPr>
                        <a:t>2014 </a:t>
                      </a:r>
                      <a:br>
                        <a:rPr lang="en-US" sz="1500" b="1" u="none" strike="noStrike" dirty="0">
                          <a:solidFill>
                            <a:schemeClr val="bg1"/>
                          </a:solidFill>
                          <a:effectLst/>
                        </a:rPr>
                      </a:br>
                      <a:r>
                        <a:rPr lang="en-US" sz="1500" b="1" u="none" strike="noStrike" dirty="0">
                          <a:solidFill>
                            <a:schemeClr val="bg1"/>
                          </a:solidFill>
                          <a:effectLst/>
                        </a:rPr>
                        <a:t>Plant O &amp; M ($M)</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a:solidFill>
                            <a:schemeClr val="bg1"/>
                          </a:solidFill>
                          <a:effectLst/>
                        </a:rPr>
                        <a:t>2015</a:t>
                      </a:r>
                      <a:br>
                        <a:rPr lang="en-US" sz="1500" b="1" u="none" strike="noStrike" dirty="0">
                          <a:solidFill>
                            <a:schemeClr val="bg1"/>
                          </a:solidFill>
                          <a:effectLst/>
                        </a:rPr>
                      </a:br>
                      <a:r>
                        <a:rPr lang="en-US" sz="1500" b="1" u="none" strike="noStrike" dirty="0">
                          <a:solidFill>
                            <a:schemeClr val="bg1"/>
                          </a:solidFill>
                          <a:effectLst/>
                        </a:rPr>
                        <a:t>Plant O &amp; M ($M)</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algn="ctr" fontAlgn="b"/>
                      <a:r>
                        <a:rPr lang="en-US" sz="1500" b="1" u="none" strike="noStrike" dirty="0" smtClean="0">
                          <a:solidFill>
                            <a:schemeClr val="bg1"/>
                          </a:solidFill>
                          <a:effectLst/>
                        </a:rPr>
                        <a:t>2016</a:t>
                      </a:r>
                      <a:r>
                        <a:rPr lang="en-US" sz="1500" b="1" u="none" strike="noStrike" dirty="0">
                          <a:solidFill>
                            <a:schemeClr val="bg1"/>
                          </a:solidFill>
                          <a:effectLst/>
                        </a:rPr>
                        <a:t/>
                      </a:r>
                      <a:br>
                        <a:rPr lang="en-US" sz="1500" b="1" u="none" strike="noStrike" dirty="0">
                          <a:solidFill>
                            <a:schemeClr val="bg1"/>
                          </a:solidFill>
                          <a:effectLst/>
                        </a:rPr>
                      </a:br>
                      <a:r>
                        <a:rPr lang="en-US" sz="1500" b="1" u="none" strike="noStrike" dirty="0">
                          <a:solidFill>
                            <a:schemeClr val="bg1"/>
                          </a:solidFill>
                          <a:effectLst/>
                        </a:rPr>
                        <a:t>Plant O &amp; M ($M)</a:t>
                      </a:r>
                      <a:endParaRPr lang="en-US" sz="1500" b="1" i="0" u="none" strike="noStrike" dirty="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marL="0" marR="0" lvl="0" indent="0" algn="ctr" defTabSz="342900" rtl="0" eaLnBrk="1" fontAlgn="b" latinLnBrk="0" hangingPunct="1">
                        <a:lnSpc>
                          <a:spcPct val="100000"/>
                        </a:lnSpc>
                        <a:spcBef>
                          <a:spcPts val="0"/>
                        </a:spcBef>
                        <a:spcAft>
                          <a:spcPts val="0"/>
                        </a:spcAft>
                        <a:buClrTx/>
                        <a:buSzTx/>
                        <a:buFontTx/>
                        <a:buNone/>
                        <a:tabLst/>
                        <a:defRPr/>
                      </a:pPr>
                      <a:r>
                        <a:rPr lang="en-US" sz="1500" b="1" u="none" strike="noStrike" dirty="0" smtClean="0">
                          <a:solidFill>
                            <a:schemeClr val="bg1"/>
                          </a:solidFill>
                          <a:effectLst/>
                        </a:rPr>
                        <a:t>2017</a:t>
                      </a:r>
                      <a:br>
                        <a:rPr lang="en-US" sz="1500" b="1" u="none" strike="noStrike" dirty="0" smtClean="0">
                          <a:solidFill>
                            <a:schemeClr val="bg1"/>
                          </a:solidFill>
                          <a:effectLst/>
                        </a:rPr>
                      </a:br>
                      <a:r>
                        <a:rPr lang="en-US" sz="1500" b="1" u="none" strike="noStrike" dirty="0" smtClean="0">
                          <a:solidFill>
                            <a:schemeClr val="bg1"/>
                          </a:solidFill>
                          <a:effectLst/>
                        </a:rPr>
                        <a:t>Plant O &amp; M ($M)</a:t>
                      </a:r>
                      <a:endParaRPr lang="en-US" sz="1500" b="1" i="0" u="none" strike="noStrike" dirty="0" smtClean="0">
                        <a:solidFill>
                          <a:schemeClr val="bg1"/>
                        </a:solidFill>
                        <a:effectLst/>
                        <a:latin typeface="Calibri" panose="020F0502020204030204" pitchFamily="34" charset="0"/>
                      </a:endParaRPr>
                    </a:p>
                  </a:txBody>
                  <a:tcPr marL="4971" marR="4971" marT="4971" marB="0" anchor="b">
                    <a:solidFill>
                      <a:srgbClr val="008E40"/>
                    </a:solidFill>
                  </a:tcPr>
                </a:tc>
                <a:tc>
                  <a:txBody>
                    <a:bodyPr/>
                    <a:lstStyle/>
                    <a:p>
                      <a:pPr marL="0" marR="0" lvl="0" indent="0" algn="ctr" defTabSz="342900" rtl="0" eaLnBrk="1" fontAlgn="b" latinLnBrk="0" hangingPunct="1">
                        <a:lnSpc>
                          <a:spcPct val="100000"/>
                        </a:lnSpc>
                        <a:spcBef>
                          <a:spcPts val="0"/>
                        </a:spcBef>
                        <a:spcAft>
                          <a:spcPts val="0"/>
                        </a:spcAft>
                        <a:buClrTx/>
                        <a:buSzTx/>
                        <a:buFontTx/>
                        <a:buNone/>
                        <a:tabLst/>
                        <a:defRPr/>
                      </a:pPr>
                      <a:r>
                        <a:rPr lang="en-US" sz="1500" b="1" i="0" u="none" strike="noStrike" dirty="0" smtClean="0">
                          <a:solidFill>
                            <a:schemeClr val="bg1"/>
                          </a:solidFill>
                          <a:effectLst/>
                          <a:latin typeface="Calibri" panose="020F0502020204030204" pitchFamily="34" charset="0"/>
                        </a:rPr>
                        <a:t>2018 </a:t>
                      </a:r>
                    </a:p>
                    <a:p>
                      <a:pPr marL="0" marR="0" lvl="0" indent="0" algn="ctr" defTabSz="342900" rtl="0" eaLnBrk="1" fontAlgn="b" latinLnBrk="0" hangingPunct="1">
                        <a:lnSpc>
                          <a:spcPct val="100000"/>
                        </a:lnSpc>
                        <a:spcBef>
                          <a:spcPts val="0"/>
                        </a:spcBef>
                        <a:spcAft>
                          <a:spcPts val="0"/>
                        </a:spcAft>
                        <a:buClrTx/>
                        <a:buSzTx/>
                        <a:buFontTx/>
                        <a:buNone/>
                        <a:tabLst/>
                        <a:defRPr/>
                      </a:pPr>
                      <a:r>
                        <a:rPr lang="en-US" sz="1500" b="1" i="0" u="none" strike="noStrike" dirty="0" smtClean="0">
                          <a:solidFill>
                            <a:schemeClr val="bg1"/>
                          </a:solidFill>
                          <a:effectLst/>
                          <a:latin typeface="Calibri" panose="020F0502020204030204" pitchFamily="34" charset="0"/>
                        </a:rPr>
                        <a:t>Plant O &amp; M ($M)</a:t>
                      </a:r>
                    </a:p>
                  </a:txBody>
                  <a:tcPr marL="4971" marR="4971" marT="4971" marB="0" anchor="b">
                    <a:solidFill>
                      <a:srgbClr val="008E40"/>
                    </a:solidFill>
                  </a:tcPr>
                </a:tc>
                <a:extLst>
                  <a:ext uri="{0D108BD9-81ED-4DB2-BD59-A6C34878D82A}">
                    <a16:rowId xmlns:a16="http://schemas.microsoft.com/office/drawing/2014/main" val="10000"/>
                  </a:ext>
                </a:extLst>
              </a:tr>
              <a:tr h="254696">
                <a:tc>
                  <a:txBody>
                    <a:bodyPr/>
                    <a:lstStyle/>
                    <a:p>
                      <a:pPr algn="l" fontAlgn="b"/>
                      <a:r>
                        <a:rPr lang="en-US" sz="1400" u="none" strike="noStrike" dirty="0" smtClean="0">
                          <a:effectLst/>
                        </a:rPr>
                        <a:t>         UT </a:t>
                      </a:r>
                      <a:r>
                        <a:rPr lang="en-US" sz="1400" u="none" strike="noStrike" dirty="0">
                          <a:effectLst/>
                        </a:rPr>
                        <a:t>Austin</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150.8</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150.8</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164.9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167.2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186.9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203.8</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1"/>
                  </a:ext>
                </a:extLst>
              </a:tr>
              <a:tr h="254696">
                <a:tc>
                  <a:txBody>
                    <a:bodyPr/>
                    <a:lstStyle/>
                    <a:p>
                      <a:pPr algn="l" fontAlgn="b"/>
                      <a:r>
                        <a:rPr lang="en-US" sz="1400" u="none" strike="noStrike" dirty="0" smtClean="0">
                          <a:effectLst/>
                        </a:rPr>
                        <a:t>          A </a:t>
                      </a:r>
                      <a:r>
                        <a:rPr lang="en-US" sz="1400" u="none" strike="noStrike" dirty="0">
                          <a:effectLst/>
                        </a:rPr>
                        <a:t>&amp; M</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115.7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145.4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118.5</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149.2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136.2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148.0</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2"/>
                  </a:ext>
                </a:extLst>
              </a:tr>
              <a:tr h="254696">
                <a:tc>
                  <a:txBody>
                    <a:bodyPr/>
                    <a:lstStyle/>
                    <a:p>
                      <a:pPr algn="l" fontAlgn="b"/>
                      <a:r>
                        <a:rPr lang="en-US" sz="1400" u="none" strike="noStrike" dirty="0" smtClean="0">
                          <a:effectLst/>
                        </a:rPr>
                        <a:t>          UTSA</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44.1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38.07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42.2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41.2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43.4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42.0</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3"/>
                  </a:ext>
                </a:extLst>
              </a:tr>
              <a:tr h="254696">
                <a:tc>
                  <a:txBody>
                    <a:bodyPr/>
                    <a:lstStyle/>
                    <a:p>
                      <a:pPr algn="l" fontAlgn="b"/>
                      <a:r>
                        <a:rPr lang="en-US" sz="1400" u="none" strike="noStrike" dirty="0" smtClean="0">
                          <a:effectLst/>
                        </a:rPr>
                        <a:t>          UT </a:t>
                      </a:r>
                      <a:r>
                        <a:rPr lang="en-US" sz="1400" u="none" strike="noStrike" dirty="0">
                          <a:effectLst/>
                        </a:rPr>
                        <a:t>Dallas</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smtClean="0">
                          <a:effectLst/>
                        </a:rPr>
                        <a:t>31.0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34.02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smtClean="0">
                          <a:effectLst/>
                        </a:rPr>
                        <a:t>32.0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34.8</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35.2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37.9</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4"/>
                  </a:ext>
                </a:extLst>
              </a:tr>
              <a:tr h="300245">
                <a:tc>
                  <a:txBody>
                    <a:bodyPr/>
                    <a:lstStyle/>
                    <a:p>
                      <a:pPr algn="l" fontAlgn="b"/>
                      <a:r>
                        <a:rPr lang="en-US" sz="1400" u="none" strike="noStrike" dirty="0" smtClean="0">
                          <a:effectLst/>
                        </a:rPr>
                        <a:t>  A&amp;M Commerce</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11.6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12.8</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14.9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15.3</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5"/>
                  </a:ext>
                </a:extLst>
              </a:tr>
              <a:tr h="254696">
                <a:tc>
                  <a:txBody>
                    <a:bodyPr/>
                    <a:lstStyle/>
                    <a:p>
                      <a:pPr algn="l" fontAlgn="b"/>
                      <a:r>
                        <a:rPr lang="en-US" sz="1400" u="none" strike="noStrike" dirty="0" smtClean="0">
                          <a:effectLst/>
                        </a:rPr>
                        <a:t>          Texas </a:t>
                      </a:r>
                      <a:r>
                        <a:rPr lang="en-US" sz="1400" u="none" strike="noStrike" dirty="0">
                          <a:effectLst/>
                        </a:rPr>
                        <a:t>State</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37.4</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38.47</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smtClean="0">
                          <a:effectLst/>
                        </a:rPr>
                        <a:t>41.0</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43.9</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41.2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46.5</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6"/>
                  </a:ext>
                </a:extLst>
              </a:tr>
              <a:tr h="254696">
                <a:tc>
                  <a:txBody>
                    <a:bodyPr/>
                    <a:lstStyle/>
                    <a:p>
                      <a:pPr algn="l" fontAlgn="b"/>
                      <a:r>
                        <a:rPr lang="en-US" sz="1400" u="none" strike="noStrike" dirty="0" smtClean="0">
                          <a:effectLst/>
                        </a:rPr>
                        <a:t>          Texas </a:t>
                      </a:r>
                      <a:r>
                        <a:rPr lang="en-US" sz="1400" u="none" strike="noStrike" dirty="0">
                          <a:effectLst/>
                        </a:rPr>
                        <a:t>Tech</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39.1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39.12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40.1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45.1</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45.6</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47.7</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7"/>
                  </a:ext>
                </a:extLst>
              </a:tr>
              <a:tr h="254696">
                <a:tc>
                  <a:txBody>
                    <a:bodyPr/>
                    <a:lstStyle/>
                    <a:p>
                      <a:pPr algn="l" fontAlgn="b"/>
                      <a:r>
                        <a:rPr lang="en-US" sz="1400" b="1" u="none" strike="noStrike" dirty="0" smtClean="0">
                          <a:solidFill>
                            <a:schemeClr val="bg1"/>
                          </a:solidFill>
                          <a:effectLst/>
                        </a:rPr>
                        <a:t>          UNT</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u="none" strike="noStrike" dirty="0">
                          <a:solidFill>
                            <a:schemeClr val="bg1"/>
                          </a:solidFill>
                          <a:effectLst/>
                        </a:rPr>
                        <a:t>27.9</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u="none" strike="noStrike" dirty="0">
                          <a:solidFill>
                            <a:schemeClr val="bg1"/>
                          </a:solidFill>
                          <a:effectLst/>
                        </a:rPr>
                        <a:t>31.65</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u="none" strike="noStrike" dirty="0">
                          <a:solidFill>
                            <a:schemeClr val="bg1"/>
                          </a:solidFill>
                          <a:effectLst/>
                        </a:rPr>
                        <a:t>32.6</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0" u="none" strike="noStrike" dirty="0" smtClean="0">
                          <a:solidFill>
                            <a:schemeClr val="bg1"/>
                          </a:solidFill>
                          <a:effectLst/>
                          <a:latin typeface="Calibri" panose="020F0502020204030204" pitchFamily="34" charset="0"/>
                        </a:rPr>
                        <a:t>39.2</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0" u="none" strike="noStrike" dirty="0" smtClean="0">
                          <a:solidFill>
                            <a:schemeClr val="bg1"/>
                          </a:solidFill>
                          <a:effectLst/>
                          <a:latin typeface="Calibri" panose="020F0502020204030204" pitchFamily="34" charset="0"/>
                        </a:rPr>
                        <a:t>39.6</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tc>
                  <a:txBody>
                    <a:bodyPr/>
                    <a:lstStyle/>
                    <a:p>
                      <a:pPr algn="ctr" fontAlgn="b"/>
                      <a:r>
                        <a:rPr lang="en-US" sz="1400" b="1" i="0" u="none" strike="noStrike" dirty="0" smtClean="0">
                          <a:solidFill>
                            <a:schemeClr val="bg1"/>
                          </a:solidFill>
                          <a:effectLst/>
                          <a:latin typeface="Calibri" panose="020F0502020204030204" pitchFamily="34" charset="0"/>
                        </a:rPr>
                        <a:t>44.0</a:t>
                      </a:r>
                      <a:endParaRPr lang="en-US" sz="1400" b="1" i="0" u="none" strike="noStrike" dirty="0">
                        <a:solidFill>
                          <a:schemeClr val="bg1"/>
                        </a:solidFill>
                        <a:effectLst/>
                        <a:latin typeface="Calibri" panose="020F0502020204030204" pitchFamily="34" charset="0"/>
                      </a:endParaRPr>
                    </a:p>
                  </a:txBody>
                  <a:tcPr marL="4971" marR="4971" marT="4971" marB="0" anchor="b">
                    <a:solidFill>
                      <a:srgbClr val="01843E"/>
                    </a:solidFill>
                  </a:tcPr>
                </a:tc>
                <a:extLst>
                  <a:ext uri="{0D108BD9-81ED-4DB2-BD59-A6C34878D82A}">
                    <a16:rowId xmlns:a16="http://schemas.microsoft.com/office/drawing/2014/main" val="10008"/>
                  </a:ext>
                </a:extLst>
              </a:tr>
              <a:tr h="254696">
                <a:tc>
                  <a:txBody>
                    <a:bodyPr/>
                    <a:lstStyle/>
                    <a:p>
                      <a:pPr algn="l" fontAlgn="b"/>
                      <a:r>
                        <a:rPr lang="en-US" sz="1400" u="none" strike="noStrike" dirty="0" smtClean="0">
                          <a:effectLst/>
                        </a:rPr>
                        <a:t>          UT </a:t>
                      </a:r>
                      <a:r>
                        <a:rPr lang="en-US" sz="1400" u="none" strike="noStrike" dirty="0">
                          <a:effectLst/>
                        </a:rPr>
                        <a:t>Arlington</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32.6</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a:effectLst/>
                        </a:rPr>
                        <a:t>33.58</a:t>
                      </a:r>
                      <a:endParaRPr lang="en-US" sz="1400" b="0" i="0" u="none" strike="noStrike">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u="none" strike="noStrike" dirty="0">
                          <a:effectLst/>
                        </a:rPr>
                        <a:t>32.5</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32.2</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33.3</a:t>
                      </a:r>
                      <a:endParaRPr lang="en-US" sz="1400" b="0" i="0" u="none" strike="noStrike" dirty="0">
                        <a:solidFill>
                          <a:srgbClr val="000000"/>
                        </a:solidFill>
                        <a:effectLst/>
                        <a:latin typeface="Calibri" panose="020F0502020204030204" pitchFamily="34" charset="0"/>
                      </a:endParaRPr>
                    </a:p>
                  </a:txBody>
                  <a:tcPr marL="4971" marR="4971" marT="4971" marB="0" anchor="b"/>
                </a:tc>
                <a:tc>
                  <a:txBody>
                    <a:bodyPr/>
                    <a:lstStyle/>
                    <a:p>
                      <a:pPr algn="ctr" fontAlgn="b"/>
                      <a:r>
                        <a:rPr lang="en-US" sz="1400" b="0" i="0" u="none" strike="noStrike" dirty="0" smtClean="0">
                          <a:solidFill>
                            <a:srgbClr val="000000"/>
                          </a:solidFill>
                          <a:effectLst/>
                          <a:latin typeface="Calibri" panose="020F0502020204030204" pitchFamily="34" charset="0"/>
                        </a:rPr>
                        <a:t>34.2</a:t>
                      </a:r>
                      <a:endParaRPr lang="en-US" sz="1400" b="0" i="0" u="none" strike="noStrike" dirty="0">
                        <a:solidFill>
                          <a:srgbClr val="000000"/>
                        </a:solidFill>
                        <a:effectLst/>
                        <a:latin typeface="Calibri" panose="020F0502020204030204" pitchFamily="34" charset="0"/>
                      </a:endParaRPr>
                    </a:p>
                  </a:txBody>
                  <a:tcPr marL="4971" marR="4971" marT="4971" marB="0" anchor="b"/>
                </a:tc>
                <a:extLst>
                  <a:ext uri="{0D108BD9-81ED-4DB2-BD59-A6C34878D82A}">
                    <a16:rowId xmlns:a16="http://schemas.microsoft.com/office/drawing/2014/main" val="10009"/>
                  </a:ext>
                </a:extLst>
              </a:tr>
            </a:tbl>
          </a:graphicData>
        </a:graphic>
      </p:graphicFrame>
      <p:sp>
        <p:nvSpPr>
          <p:cNvPr id="3" name="TextBox 2"/>
          <p:cNvSpPr txBox="1"/>
          <p:nvPr/>
        </p:nvSpPr>
        <p:spPr>
          <a:xfrm>
            <a:off x="1424074" y="308467"/>
            <a:ext cx="627507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mn-cs"/>
              </a:rPr>
              <a:t>O</a:t>
            </a:r>
            <a:r>
              <a:rPr kumimoji="0" lang="en-US" sz="2400" b="1" i="0" u="none" strike="noStrike" kern="1200" cap="none" spc="0" normalizeH="0" baseline="0" noProof="0" dirty="0">
                <a:ln>
                  <a:noFill/>
                </a:ln>
                <a:solidFill>
                  <a:prstClr val="black"/>
                </a:solidFill>
                <a:effectLst/>
                <a:uLnTx/>
                <a:uFillTx/>
                <a:latin typeface="Calibri"/>
                <a:ea typeface="+mn-ea"/>
                <a:cs typeface="+mn-cs"/>
              </a:rPr>
              <a:t>&amp;</a:t>
            </a: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mn-cs"/>
              </a:rPr>
              <a:t>M of Plant Spending</a:t>
            </a:r>
          </a:p>
        </p:txBody>
      </p:sp>
      <p:sp>
        <p:nvSpPr>
          <p:cNvPr id="4" name="TextBox 3"/>
          <p:cNvSpPr txBox="1"/>
          <p:nvPr/>
        </p:nvSpPr>
        <p:spPr>
          <a:xfrm>
            <a:off x="1280160" y="5357621"/>
            <a:ext cx="3394710" cy="1876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19" b="0" i="0" u="none" strike="noStrike" kern="1200" cap="none" spc="0" normalizeH="0" baseline="0" noProof="0" dirty="0">
                <a:ln>
                  <a:noFill/>
                </a:ln>
                <a:solidFill>
                  <a:prstClr val="black"/>
                </a:solidFill>
                <a:effectLst/>
                <a:uLnTx/>
                <a:uFillTx/>
                <a:latin typeface="Calibri"/>
                <a:ea typeface="+mn-ea"/>
                <a:cs typeface="+mn-cs"/>
              </a:rPr>
              <a:t>Source:  Annual THECB Sources and Uses Report</a:t>
            </a:r>
          </a:p>
        </p:txBody>
      </p:sp>
      <p:sp>
        <p:nvSpPr>
          <p:cNvPr id="6" name="Oval 5"/>
          <p:cNvSpPr/>
          <p:nvPr/>
        </p:nvSpPr>
        <p:spPr>
          <a:xfrm>
            <a:off x="55419" y="4462600"/>
            <a:ext cx="9012381" cy="346166"/>
          </a:xfrm>
          <a:prstGeom prst="ellipse">
            <a:avLst/>
          </a:prstGeom>
          <a:noFill/>
          <a:ln w="349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Straight Connector 7"/>
          <p:cNvCxnSpPr/>
          <p:nvPr/>
        </p:nvCxnSpPr>
        <p:spPr>
          <a:xfrm>
            <a:off x="168215" y="1065432"/>
            <a:ext cx="8831292" cy="0"/>
          </a:xfrm>
          <a:prstGeom prst="line">
            <a:avLst/>
          </a:prstGeom>
          <a:ln>
            <a:solidFill>
              <a:srgbClr val="0E741F"/>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512764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nvPr>
        </p:nvGraphicFramePr>
        <p:xfrm>
          <a:off x="168215" y="1450109"/>
          <a:ext cx="8698694" cy="395316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16200000">
            <a:off x="8295300" y="3326757"/>
            <a:ext cx="704110" cy="248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prstClr val="black"/>
                </a:solidFill>
                <a:effectLst/>
                <a:uLnTx/>
                <a:uFillTx/>
                <a:latin typeface="Calibri"/>
                <a:ea typeface="+mn-ea"/>
                <a:cs typeface="+mn-cs"/>
              </a:rPr>
              <a:t>millions</a:t>
            </a:r>
          </a:p>
        </p:txBody>
      </p:sp>
      <p:sp>
        <p:nvSpPr>
          <p:cNvPr id="9" name="TextBox 8"/>
          <p:cNvSpPr txBox="1"/>
          <p:nvPr/>
        </p:nvSpPr>
        <p:spPr>
          <a:xfrm rot="5400000">
            <a:off x="349742" y="3326758"/>
            <a:ext cx="782062" cy="2482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prstClr val="black"/>
                </a:solidFill>
                <a:effectLst/>
                <a:uLnTx/>
                <a:uFillTx/>
                <a:latin typeface="Calibri"/>
                <a:ea typeface="+mn-ea"/>
                <a:cs typeface="+mn-cs"/>
              </a:rPr>
              <a:t>$ per FTSE</a:t>
            </a:r>
          </a:p>
        </p:txBody>
      </p:sp>
      <p:sp>
        <p:nvSpPr>
          <p:cNvPr id="2" name="TextBox 1"/>
          <p:cNvSpPr txBox="1"/>
          <p:nvPr/>
        </p:nvSpPr>
        <p:spPr>
          <a:xfrm>
            <a:off x="1203679" y="5318682"/>
            <a:ext cx="1234440" cy="2169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10" b="0" i="0" u="none" strike="noStrike" kern="1200" cap="none" spc="0" normalizeH="0" baseline="0" noProof="0" dirty="0">
                <a:ln>
                  <a:noFill/>
                </a:ln>
                <a:solidFill>
                  <a:prstClr val="black"/>
                </a:solidFill>
                <a:effectLst/>
                <a:uLnTx/>
                <a:uFillTx/>
                <a:latin typeface="Calibri"/>
                <a:ea typeface="+mn-ea"/>
                <a:cs typeface="+mn-cs"/>
              </a:rPr>
              <a:t>Source:  THECB</a:t>
            </a:r>
          </a:p>
        </p:txBody>
      </p:sp>
      <p:sp>
        <p:nvSpPr>
          <p:cNvPr id="3" name="TextBox 2"/>
          <p:cNvSpPr txBox="1"/>
          <p:nvPr/>
        </p:nvSpPr>
        <p:spPr>
          <a:xfrm>
            <a:off x="1642698" y="327523"/>
            <a:ext cx="5882326"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Arial"/>
              </a:rPr>
              <a:t>O</a:t>
            </a:r>
            <a:r>
              <a:rPr kumimoji="0" lang="en-US" sz="2400" b="1" i="0" u="none" strike="noStrike" kern="1200" cap="none" spc="0" normalizeH="0" baseline="0" noProof="0" dirty="0">
                <a:ln>
                  <a:noFill/>
                </a:ln>
                <a:solidFill>
                  <a:prstClr val="black"/>
                </a:solidFill>
                <a:effectLst/>
                <a:uLnTx/>
                <a:uFillTx/>
                <a:latin typeface="Calibri"/>
                <a:ea typeface="+mn-ea"/>
                <a:cs typeface="Arial"/>
              </a:rPr>
              <a:t>&amp;</a:t>
            </a: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Arial"/>
              </a:rPr>
              <a:t>M of Plant</a:t>
            </a:r>
            <a:r>
              <a:rPr kumimoji="0" lang="en-US" sz="2400" b="1" i="0" u="none" strike="noStrike" kern="1200" cap="none" spc="0" normalizeH="0" baseline="0" noProof="0" dirty="0">
                <a:ln>
                  <a:noFill/>
                </a:ln>
                <a:solidFill>
                  <a:prstClr val="black"/>
                </a:solidFill>
                <a:effectLst/>
                <a:uLnTx/>
                <a:uFillTx/>
                <a:latin typeface="Calibri"/>
                <a:ea typeface="+mn-ea"/>
                <a:cs typeface="Arial"/>
              </a:rPr>
              <a:t> / </a:t>
            </a:r>
            <a:r>
              <a:rPr kumimoji="0" lang="en-US" sz="2400" b="1" i="0" u="none" strike="noStrike" kern="1200" cap="none" spc="0" normalizeH="0" baseline="0" noProof="0" dirty="0">
                <a:ln>
                  <a:noFill/>
                </a:ln>
                <a:solidFill>
                  <a:prstClr val="black"/>
                </a:solidFill>
                <a:effectLst/>
                <a:uLnTx/>
                <a:uFillTx/>
                <a:latin typeface="UNTSpirit" pitchFamily="2" charset="0"/>
                <a:ea typeface="+mn-ea"/>
                <a:cs typeface="Arial"/>
              </a:rPr>
              <a:t>FTSE</a:t>
            </a:r>
          </a:p>
        </p:txBody>
      </p:sp>
      <p:cxnSp>
        <p:nvCxnSpPr>
          <p:cNvPr id="11" name="Straight Connector 10"/>
          <p:cNvCxnSpPr/>
          <p:nvPr/>
        </p:nvCxnSpPr>
        <p:spPr>
          <a:xfrm>
            <a:off x="168215" y="1065432"/>
            <a:ext cx="8831292" cy="0"/>
          </a:xfrm>
          <a:prstGeom prst="line">
            <a:avLst/>
          </a:prstGeom>
          <a:ln>
            <a:solidFill>
              <a:srgbClr val="0E741F"/>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987555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7481" y="6256180"/>
            <a:ext cx="8739664" cy="0"/>
          </a:xfrm>
          <a:custGeom>
            <a:avLst/>
            <a:gdLst/>
            <a:ahLst/>
            <a:cxnLst/>
            <a:rect l="l" t="t" r="r" b="b"/>
            <a:pathLst>
              <a:path w="11652885">
                <a:moveTo>
                  <a:pt x="0" y="0"/>
                </a:moveTo>
                <a:lnTo>
                  <a:pt x="11652504" y="0"/>
                </a:lnTo>
              </a:path>
            </a:pathLst>
          </a:custGeom>
          <a:ln w="24384">
            <a:solidFill>
              <a:srgbClr val="4BC5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77538" y="6328571"/>
            <a:ext cx="1179576" cy="42291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35508" y="2183129"/>
            <a:ext cx="50483" cy="2274570"/>
          </a:xfrm>
          <a:custGeom>
            <a:avLst/>
            <a:gdLst/>
            <a:ahLst/>
            <a:cxnLst/>
            <a:rect l="l" t="t" r="r" b="b"/>
            <a:pathLst>
              <a:path w="67309" h="3032760">
                <a:moveTo>
                  <a:pt x="0" y="3032760"/>
                </a:moveTo>
                <a:lnTo>
                  <a:pt x="67056" y="3032760"/>
                </a:lnTo>
                <a:lnTo>
                  <a:pt x="67056" y="0"/>
                </a:lnTo>
                <a:lnTo>
                  <a:pt x="0" y="0"/>
                </a:lnTo>
                <a:lnTo>
                  <a:pt x="0" y="3032760"/>
                </a:lnTo>
                <a:close/>
              </a:path>
            </a:pathLst>
          </a:custGeom>
          <a:solidFill>
            <a:srgbClr val="FFF0D2">
              <a:alpha val="25097"/>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319677" y="351643"/>
            <a:ext cx="6258401" cy="415498"/>
          </a:xfrm>
          <a:prstGeom prst="rect">
            <a:avLst/>
          </a:prstGeom>
        </p:spPr>
        <p:txBody>
          <a:bodyPr vert="horz" wrap="square" lIns="0" tIns="0" rIns="0" bIns="0" rtlCol="0" anchor="ctr">
            <a:spAutoFit/>
          </a:bodyPr>
          <a:lstStyle/>
          <a:p>
            <a:pPr marL="9525"/>
            <a:r>
              <a:rPr dirty="0"/>
              <a:t>High Risk Space </a:t>
            </a:r>
            <a:r>
              <a:rPr spc="-4" dirty="0"/>
              <a:t>Highlighted </a:t>
            </a:r>
            <a:r>
              <a:rPr spc="-11" dirty="0"/>
              <a:t>By </a:t>
            </a:r>
            <a:r>
              <a:rPr spc="-26" dirty="0"/>
              <a:t>Work</a:t>
            </a:r>
            <a:r>
              <a:rPr spc="-53" dirty="0"/>
              <a:t> </a:t>
            </a:r>
            <a:r>
              <a:rPr spc="-15" dirty="0"/>
              <a:t>Orders</a:t>
            </a:r>
          </a:p>
        </p:txBody>
      </p:sp>
      <p:sp>
        <p:nvSpPr>
          <p:cNvPr id="7" name="object 7"/>
          <p:cNvSpPr/>
          <p:nvPr/>
        </p:nvSpPr>
        <p:spPr>
          <a:xfrm>
            <a:off x="651510" y="2162555"/>
            <a:ext cx="6028754" cy="2892362"/>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85800" y="2180844"/>
            <a:ext cx="5962174" cy="2825591"/>
          </a:xfrm>
          <a:custGeom>
            <a:avLst/>
            <a:gdLst/>
            <a:ahLst/>
            <a:cxnLst/>
            <a:rect l="l" t="t" r="r" b="b"/>
            <a:pathLst>
              <a:path w="7949565" h="3767454">
                <a:moveTo>
                  <a:pt x="0" y="3767328"/>
                </a:moveTo>
                <a:lnTo>
                  <a:pt x="7949183" y="3767328"/>
                </a:lnTo>
                <a:lnTo>
                  <a:pt x="7949183" y="0"/>
                </a:lnTo>
                <a:lnTo>
                  <a:pt x="0" y="0"/>
                </a:lnTo>
                <a:lnTo>
                  <a:pt x="0" y="3767328"/>
                </a:lnTo>
                <a:close/>
              </a:path>
            </a:pathLst>
          </a:custGeom>
          <a:solidFill>
            <a:srgbClr val="F1F1F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85800" y="4535424"/>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85800" y="4064508"/>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85800" y="3593591"/>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685800" y="3122675"/>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685800" y="2651759"/>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685800" y="2180844"/>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86943" y="2179701"/>
            <a:ext cx="5959793" cy="2827972"/>
          </a:xfrm>
          <a:custGeom>
            <a:avLst/>
            <a:gdLst/>
            <a:ahLst/>
            <a:cxnLst/>
            <a:rect l="l" t="t" r="r" b="b"/>
            <a:pathLst>
              <a:path w="7946390" h="3770629">
                <a:moveTo>
                  <a:pt x="0" y="3770376"/>
                </a:moveTo>
                <a:lnTo>
                  <a:pt x="7946135" y="3770376"/>
                </a:lnTo>
                <a:lnTo>
                  <a:pt x="7946135" y="0"/>
                </a:lnTo>
                <a:lnTo>
                  <a:pt x="0" y="0"/>
                </a:lnTo>
                <a:lnTo>
                  <a:pt x="0" y="3770376"/>
                </a:lnTo>
                <a:close/>
              </a:path>
            </a:pathLst>
          </a:custGeom>
          <a:ln w="9143">
            <a:solidFill>
              <a:srgbClr val="303C4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685800" y="2180844"/>
            <a:ext cx="0" cy="2825591"/>
          </a:xfrm>
          <a:custGeom>
            <a:avLst/>
            <a:gdLst/>
            <a:ahLst/>
            <a:cxnLst/>
            <a:rect l="l" t="t" r="r" b="b"/>
            <a:pathLst>
              <a:path h="3767454">
                <a:moveTo>
                  <a:pt x="0" y="3767328"/>
                </a:moveTo>
                <a:lnTo>
                  <a:pt x="0"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44652" y="5006340"/>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44652" y="4535424"/>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44652" y="4064508"/>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44652" y="3593591"/>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44652" y="3122675"/>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44652" y="2651759"/>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44652" y="2180844"/>
            <a:ext cx="41433" cy="0"/>
          </a:xfrm>
          <a:custGeom>
            <a:avLst/>
            <a:gdLst/>
            <a:ahLst/>
            <a:cxnLst/>
            <a:rect l="l" t="t" r="r" b="b"/>
            <a:pathLst>
              <a:path w="55244">
                <a:moveTo>
                  <a:pt x="0" y="0"/>
                </a:moveTo>
                <a:lnTo>
                  <a:pt x="5486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85800" y="5006340"/>
            <a:ext cx="5962174" cy="0"/>
          </a:xfrm>
          <a:custGeom>
            <a:avLst/>
            <a:gdLst/>
            <a:ahLst/>
            <a:cxnLst/>
            <a:rect l="l" t="t" r="r" b="b"/>
            <a:pathLst>
              <a:path w="7949565">
                <a:moveTo>
                  <a:pt x="0" y="0"/>
                </a:moveTo>
                <a:lnTo>
                  <a:pt x="7949183" y="0"/>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85800"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1282445"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879091"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2473451"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070098"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3666743"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4263390"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4857750"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5454396"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51042"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6647687" y="5006341"/>
            <a:ext cx="0" cy="43814"/>
          </a:xfrm>
          <a:custGeom>
            <a:avLst/>
            <a:gdLst/>
            <a:ahLst/>
            <a:cxnLst/>
            <a:rect l="l" t="t" r="r" b="b"/>
            <a:pathLst>
              <a:path h="58420">
                <a:moveTo>
                  <a:pt x="0" y="0"/>
                </a:moveTo>
                <a:lnTo>
                  <a:pt x="0" y="57911"/>
                </a:lnTo>
              </a:path>
            </a:pathLst>
          </a:custGeom>
          <a:ln w="6096">
            <a:solidFill>
              <a:srgbClr val="8F929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2294382" y="2570988"/>
            <a:ext cx="64294" cy="64294"/>
          </a:xfrm>
          <a:custGeom>
            <a:avLst/>
            <a:gdLst/>
            <a:ahLst/>
            <a:cxnLst/>
            <a:rect l="l" t="t" r="r" b="b"/>
            <a:pathLst>
              <a:path w="85725" h="85725">
                <a:moveTo>
                  <a:pt x="42672" y="0"/>
                </a:moveTo>
                <a:lnTo>
                  <a:pt x="0" y="42671"/>
                </a:lnTo>
                <a:lnTo>
                  <a:pt x="42672" y="85343"/>
                </a:lnTo>
                <a:lnTo>
                  <a:pt x="85343"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2294382" y="2570988"/>
            <a:ext cx="64294" cy="64294"/>
          </a:xfrm>
          <a:custGeom>
            <a:avLst/>
            <a:gdLst/>
            <a:ahLst/>
            <a:cxnLst/>
            <a:rect l="l" t="t" r="r" b="b"/>
            <a:pathLst>
              <a:path w="85725" h="85725">
                <a:moveTo>
                  <a:pt x="42672" y="0"/>
                </a:moveTo>
                <a:lnTo>
                  <a:pt x="85343"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2760726" y="2740152"/>
            <a:ext cx="64294" cy="64294"/>
          </a:xfrm>
          <a:custGeom>
            <a:avLst/>
            <a:gdLst/>
            <a:ahLst/>
            <a:cxnLst/>
            <a:rect l="l" t="t" r="r" b="b"/>
            <a:pathLst>
              <a:path w="85725" h="85725">
                <a:moveTo>
                  <a:pt x="42672" y="0"/>
                </a:moveTo>
                <a:lnTo>
                  <a:pt x="0" y="42672"/>
                </a:lnTo>
                <a:lnTo>
                  <a:pt x="42672" y="85343"/>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2760726" y="2740152"/>
            <a:ext cx="64294" cy="64294"/>
          </a:xfrm>
          <a:custGeom>
            <a:avLst/>
            <a:gdLst/>
            <a:ahLst/>
            <a:cxnLst/>
            <a:rect l="l" t="t" r="r" b="b"/>
            <a:pathLst>
              <a:path w="85725" h="85725">
                <a:moveTo>
                  <a:pt x="42672" y="0"/>
                </a:moveTo>
                <a:lnTo>
                  <a:pt x="85344"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2600706" y="3126486"/>
            <a:ext cx="64294" cy="64294"/>
          </a:xfrm>
          <a:custGeom>
            <a:avLst/>
            <a:gdLst/>
            <a:ahLst/>
            <a:cxnLst/>
            <a:rect l="l" t="t" r="r" b="b"/>
            <a:pathLst>
              <a:path w="85725" h="85725">
                <a:moveTo>
                  <a:pt x="42671" y="0"/>
                </a:moveTo>
                <a:lnTo>
                  <a:pt x="0" y="42672"/>
                </a:lnTo>
                <a:lnTo>
                  <a:pt x="42671" y="85343"/>
                </a:lnTo>
                <a:lnTo>
                  <a:pt x="85343" y="42672"/>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2600706" y="3126486"/>
            <a:ext cx="64294" cy="64294"/>
          </a:xfrm>
          <a:custGeom>
            <a:avLst/>
            <a:gdLst/>
            <a:ahLst/>
            <a:cxnLst/>
            <a:rect l="l" t="t" r="r" b="b"/>
            <a:pathLst>
              <a:path w="85725" h="85725">
                <a:moveTo>
                  <a:pt x="42671" y="0"/>
                </a:moveTo>
                <a:lnTo>
                  <a:pt x="85343" y="42672"/>
                </a:lnTo>
                <a:lnTo>
                  <a:pt x="42671" y="85343"/>
                </a:lnTo>
                <a:lnTo>
                  <a:pt x="0" y="42672"/>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2401824" y="3169920"/>
            <a:ext cx="64294" cy="64294"/>
          </a:xfrm>
          <a:custGeom>
            <a:avLst/>
            <a:gdLst/>
            <a:ahLst/>
            <a:cxnLst/>
            <a:rect l="l" t="t" r="r" b="b"/>
            <a:pathLst>
              <a:path w="85725" h="85725">
                <a:moveTo>
                  <a:pt x="42672" y="0"/>
                </a:moveTo>
                <a:lnTo>
                  <a:pt x="0" y="42672"/>
                </a:lnTo>
                <a:lnTo>
                  <a:pt x="42672" y="85343"/>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2401824" y="3169920"/>
            <a:ext cx="64294" cy="64294"/>
          </a:xfrm>
          <a:custGeom>
            <a:avLst/>
            <a:gdLst/>
            <a:ahLst/>
            <a:cxnLst/>
            <a:rect l="l" t="t" r="r" b="b"/>
            <a:pathLst>
              <a:path w="85725" h="85725">
                <a:moveTo>
                  <a:pt x="42672" y="0"/>
                </a:moveTo>
                <a:lnTo>
                  <a:pt x="85343"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1814322" y="3174492"/>
            <a:ext cx="64294" cy="64294"/>
          </a:xfrm>
          <a:custGeom>
            <a:avLst/>
            <a:gdLst/>
            <a:ahLst/>
            <a:cxnLst/>
            <a:rect l="l" t="t" r="r" b="b"/>
            <a:pathLst>
              <a:path w="85725" h="85725">
                <a:moveTo>
                  <a:pt x="42672" y="0"/>
                </a:moveTo>
                <a:lnTo>
                  <a:pt x="0" y="42672"/>
                </a:lnTo>
                <a:lnTo>
                  <a:pt x="42672" y="85344"/>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1814322" y="3174492"/>
            <a:ext cx="64294" cy="64294"/>
          </a:xfrm>
          <a:custGeom>
            <a:avLst/>
            <a:gdLst/>
            <a:ahLst/>
            <a:cxnLst/>
            <a:rect l="l" t="t" r="r" b="b"/>
            <a:pathLst>
              <a:path w="85725" h="85725">
                <a:moveTo>
                  <a:pt x="42672" y="0"/>
                </a:moveTo>
                <a:lnTo>
                  <a:pt x="85343"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1999488" y="3183636"/>
            <a:ext cx="64294" cy="64294"/>
          </a:xfrm>
          <a:custGeom>
            <a:avLst/>
            <a:gdLst/>
            <a:ahLst/>
            <a:cxnLst/>
            <a:rect l="l" t="t" r="r" b="b"/>
            <a:pathLst>
              <a:path w="85725" h="85725">
                <a:moveTo>
                  <a:pt x="42672" y="0"/>
                </a:moveTo>
                <a:lnTo>
                  <a:pt x="0" y="42672"/>
                </a:lnTo>
                <a:lnTo>
                  <a:pt x="42672" y="85343"/>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1999488" y="3183636"/>
            <a:ext cx="64294" cy="64294"/>
          </a:xfrm>
          <a:custGeom>
            <a:avLst/>
            <a:gdLst/>
            <a:ahLst/>
            <a:cxnLst/>
            <a:rect l="l" t="t" r="r" b="b"/>
            <a:pathLst>
              <a:path w="85725" h="85725">
                <a:moveTo>
                  <a:pt x="42672" y="0"/>
                </a:moveTo>
                <a:lnTo>
                  <a:pt x="85343"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2138934" y="3297936"/>
            <a:ext cx="64294" cy="64294"/>
          </a:xfrm>
          <a:custGeom>
            <a:avLst/>
            <a:gdLst/>
            <a:ahLst/>
            <a:cxnLst/>
            <a:rect l="l" t="t" r="r" b="b"/>
            <a:pathLst>
              <a:path w="85725" h="85725">
                <a:moveTo>
                  <a:pt x="42671" y="0"/>
                </a:moveTo>
                <a:lnTo>
                  <a:pt x="0" y="42672"/>
                </a:lnTo>
                <a:lnTo>
                  <a:pt x="42671" y="85343"/>
                </a:lnTo>
                <a:lnTo>
                  <a:pt x="85343" y="42672"/>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2138934" y="3297936"/>
            <a:ext cx="64294" cy="64294"/>
          </a:xfrm>
          <a:custGeom>
            <a:avLst/>
            <a:gdLst/>
            <a:ahLst/>
            <a:cxnLst/>
            <a:rect l="l" t="t" r="r" b="b"/>
            <a:pathLst>
              <a:path w="85725" h="85725">
                <a:moveTo>
                  <a:pt x="42671" y="0"/>
                </a:moveTo>
                <a:lnTo>
                  <a:pt x="85343" y="42672"/>
                </a:lnTo>
                <a:lnTo>
                  <a:pt x="42671" y="85343"/>
                </a:lnTo>
                <a:lnTo>
                  <a:pt x="0" y="42672"/>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2653284" y="3409950"/>
            <a:ext cx="64294" cy="64294"/>
          </a:xfrm>
          <a:custGeom>
            <a:avLst/>
            <a:gdLst/>
            <a:ahLst/>
            <a:cxnLst/>
            <a:rect l="l" t="t" r="r" b="b"/>
            <a:pathLst>
              <a:path w="85725" h="85725">
                <a:moveTo>
                  <a:pt x="42672" y="0"/>
                </a:moveTo>
                <a:lnTo>
                  <a:pt x="0" y="42672"/>
                </a:lnTo>
                <a:lnTo>
                  <a:pt x="42672" y="85344"/>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2653284" y="3409950"/>
            <a:ext cx="64294" cy="64294"/>
          </a:xfrm>
          <a:custGeom>
            <a:avLst/>
            <a:gdLst/>
            <a:ahLst/>
            <a:cxnLst/>
            <a:rect l="l" t="t" r="r" b="b"/>
            <a:pathLst>
              <a:path w="85725" h="85725">
                <a:moveTo>
                  <a:pt x="42672" y="0"/>
                </a:moveTo>
                <a:lnTo>
                  <a:pt x="85343"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3332226" y="3499104"/>
            <a:ext cx="64294" cy="64294"/>
          </a:xfrm>
          <a:custGeom>
            <a:avLst/>
            <a:gdLst/>
            <a:ahLst/>
            <a:cxnLst/>
            <a:rect l="l" t="t" r="r" b="b"/>
            <a:pathLst>
              <a:path w="85725" h="85725">
                <a:moveTo>
                  <a:pt x="42672" y="0"/>
                </a:moveTo>
                <a:lnTo>
                  <a:pt x="0" y="42672"/>
                </a:lnTo>
                <a:lnTo>
                  <a:pt x="42672" y="85343"/>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3332226" y="3499104"/>
            <a:ext cx="64294" cy="64294"/>
          </a:xfrm>
          <a:custGeom>
            <a:avLst/>
            <a:gdLst/>
            <a:ahLst/>
            <a:cxnLst/>
            <a:rect l="l" t="t" r="r" b="b"/>
            <a:pathLst>
              <a:path w="85725" h="85725">
                <a:moveTo>
                  <a:pt x="42672" y="0"/>
                </a:moveTo>
                <a:lnTo>
                  <a:pt x="85344"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1805178" y="3517392"/>
            <a:ext cx="64294" cy="64294"/>
          </a:xfrm>
          <a:custGeom>
            <a:avLst/>
            <a:gdLst/>
            <a:ahLst/>
            <a:cxnLst/>
            <a:rect l="l" t="t" r="r" b="b"/>
            <a:pathLst>
              <a:path w="85725" h="85725">
                <a:moveTo>
                  <a:pt x="42671" y="0"/>
                </a:moveTo>
                <a:lnTo>
                  <a:pt x="0" y="42672"/>
                </a:lnTo>
                <a:lnTo>
                  <a:pt x="42671" y="85344"/>
                </a:lnTo>
                <a:lnTo>
                  <a:pt x="85343" y="42672"/>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1805178" y="3517392"/>
            <a:ext cx="64294" cy="64294"/>
          </a:xfrm>
          <a:custGeom>
            <a:avLst/>
            <a:gdLst/>
            <a:ahLst/>
            <a:cxnLst/>
            <a:rect l="l" t="t" r="r" b="b"/>
            <a:pathLst>
              <a:path w="85725" h="85725">
                <a:moveTo>
                  <a:pt x="42671" y="0"/>
                </a:moveTo>
                <a:lnTo>
                  <a:pt x="85343" y="42672"/>
                </a:lnTo>
                <a:lnTo>
                  <a:pt x="42671" y="85344"/>
                </a:lnTo>
                <a:lnTo>
                  <a:pt x="0" y="42672"/>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1942338" y="3537966"/>
            <a:ext cx="64294" cy="64294"/>
          </a:xfrm>
          <a:custGeom>
            <a:avLst/>
            <a:gdLst/>
            <a:ahLst/>
            <a:cxnLst/>
            <a:rect l="l" t="t" r="r" b="b"/>
            <a:pathLst>
              <a:path w="85725" h="85725">
                <a:moveTo>
                  <a:pt x="42672" y="0"/>
                </a:moveTo>
                <a:lnTo>
                  <a:pt x="0" y="42672"/>
                </a:lnTo>
                <a:lnTo>
                  <a:pt x="42672" y="85343"/>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1942338" y="3537966"/>
            <a:ext cx="64294" cy="64294"/>
          </a:xfrm>
          <a:custGeom>
            <a:avLst/>
            <a:gdLst/>
            <a:ahLst/>
            <a:cxnLst/>
            <a:rect l="l" t="t" r="r" b="b"/>
            <a:pathLst>
              <a:path w="85725" h="85725">
                <a:moveTo>
                  <a:pt x="42672" y="0"/>
                </a:moveTo>
                <a:lnTo>
                  <a:pt x="85343"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2180082" y="3672840"/>
            <a:ext cx="64294" cy="64294"/>
          </a:xfrm>
          <a:custGeom>
            <a:avLst/>
            <a:gdLst/>
            <a:ahLst/>
            <a:cxnLst/>
            <a:rect l="l" t="t" r="r" b="b"/>
            <a:pathLst>
              <a:path w="85725" h="85725">
                <a:moveTo>
                  <a:pt x="42672" y="0"/>
                </a:moveTo>
                <a:lnTo>
                  <a:pt x="0" y="42671"/>
                </a:lnTo>
                <a:lnTo>
                  <a:pt x="42672" y="85343"/>
                </a:lnTo>
                <a:lnTo>
                  <a:pt x="85343"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2180082" y="3672840"/>
            <a:ext cx="64294" cy="64294"/>
          </a:xfrm>
          <a:custGeom>
            <a:avLst/>
            <a:gdLst/>
            <a:ahLst/>
            <a:cxnLst/>
            <a:rect l="l" t="t" r="r" b="b"/>
            <a:pathLst>
              <a:path w="85725" h="85725">
                <a:moveTo>
                  <a:pt x="42672" y="0"/>
                </a:moveTo>
                <a:lnTo>
                  <a:pt x="85343"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1873758" y="3702558"/>
            <a:ext cx="64294" cy="64294"/>
          </a:xfrm>
          <a:custGeom>
            <a:avLst/>
            <a:gdLst/>
            <a:ahLst/>
            <a:cxnLst/>
            <a:rect l="l" t="t" r="r" b="b"/>
            <a:pathLst>
              <a:path w="85725" h="85725">
                <a:moveTo>
                  <a:pt x="42672" y="0"/>
                </a:moveTo>
                <a:lnTo>
                  <a:pt x="0" y="42671"/>
                </a:lnTo>
                <a:lnTo>
                  <a:pt x="42672" y="85343"/>
                </a:lnTo>
                <a:lnTo>
                  <a:pt x="85343"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1873758" y="3702558"/>
            <a:ext cx="64294" cy="64294"/>
          </a:xfrm>
          <a:custGeom>
            <a:avLst/>
            <a:gdLst/>
            <a:ahLst/>
            <a:cxnLst/>
            <a:rect l="l" t="t" r="r" b="b"/>
            <a:pathLst>
              <a:path w="85725" h="85725">
                <a:moveTo>
                  <a:pt x="42672" y="0"/>
                </a:moveTo>
                <a:lnTo>
                  <a:pt x="85343"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3307080" y="3707130"/>
            <a:ext cx="64294" cy="64294"/>
          </a:xfrm>
          <a:custGeom>
            <a:avLst/>
            <a:gdLst/>
            <a:ahLst/>
            <a:cxnLst/>
            <a:rect l="l" t="t" r="r" b="b"/>
            <a:pathLst>
              <a:path w="85725" h="85725">
                <a:moveTo>
                  <a:pt x="42672" y="0"/>
                </a:moveTo>
                <a:lnTo>
                  <a:pt x="0" y="42672"/>
                </a:lnTo>
                <a:lnTo>
                  <a:pt x="42672" y="85343"/>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3307080" y="3707130"/>
            <a:ext cx="64294" cy="64294"/>
          </a:xfrm>
          <a:custGeom>
            <a:avLst/>
            <a:gdLst/>
            <a:ahLst/>
            <a:cxnLst/>
            <a:rect l="l" t="t" r="r" b="b"/>
            <a:pathLst>
              <a:path w="85725" h="85725">
                <a:moveTo>
                  <a:pt x="42672" y="0"/>
                </a:moveTo>
                <a:lnTo>
                  <a:pt x="85344"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2378964" y="3844290"/>
            <a:ext cx="64294" cy="64294"/>
          </a:xfrm>
          <a:custGeom>
            <a:avLst/>
            <a:gdLst/>
            <a:ahLst/>
            <a:cxnLst/>
            <a:rect l="l" t="t" r="r" b="b"/>
            <a:pathLst>
              <a:path w="85725" h="85725">
                <a:moveTo>
                  <a:pt x="42672" y="0"/>
                </a:moveTo>
                <a:lnTo>
                  <a:pt x="0" y="42671"/>
                </a:lnTo>
                <a:lnTo>
                  <a:pt x="42672" y="85343"/>
                </a:lnTo>
                <a:lnTo>
                  <a:pt x="85344"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2378964" y="3844290"/>
            <a:ext cx="64294" cy="64294"/>
          </a:xfrm>
          <a:custGeom>
            <a:avLst/>
            <a:gdLst/>
            <a:ahLst/>
            <a:cxnLst/>
            <a:rect l="l" t="t" r="r" b="b"/>
            <a:pathLst>
              <a:path w="85725" h="85725">
                <a:moveTo>
                  <a:pt x="42672" y="0"/>
                </a:moveTo>
                <a:lnTo>
                  <a:pt x="85344"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2063496" y="3894582"/>
            <a:ext cx="64294" cy="64294"/>
          </a:xfrm>
          <a:custGeom>
            <a:avLst/>
            <a:gdLst/>
            <a:ahLst/>
            <a:cxnLst/>
            <a:rect l="l" t="t" r="r" b="b"/>
            <a:pathLst>
              <a:path w="85725" h="85725">
                <a:moveTo>
                  <a:pt x="42672" y="0"/>
                </a:moveTo>
                <a:lnTo>
                  <a:pt x="0" y="42672"/>
                </a:lnTo>
                <a:lnTo>
                  <a:pt x="42672" y="85343"/>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2063496" y="3894582"/>
            <a:ext cx="64294" cy="64294"/>
          </a:xfrm>
          <a:custGeom>
            <a:avLst/>
            <a:gdLst/>
            <a:ahLst/>
            <a:cxnLst/>
            <a:rect l="l" t="t" r="r" b="b"/>
            <a:pathLst>
              <a:path w="85725" h="85725">
                <a:moveTo>
                  <a:pt x="42672" y="0"/>
                </a:moveTo>
                <a:lnTo>
                  <a:pt x="85344"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200656" y="4031742"/>
            <a:ext cx="64294" cy="64294"/>
          </a:xfrm>
          <a:custGeom>
            <a:avLst/>
            <a:gdLst/>
            <a:ahLst/>
            <a:cxnLst/>
            <a:rect l="l" t="t" r="r" b="b"/>
            <a:pathLst>
              <a:path w="85725" h="85725">
                <a:moveTo>
                  <a:pt x="42672" y="0"/>
                </a:moveTo>
                <a:lnTo>
                  <a:pt x="0" y="42672"/>
                </a:lnTo>
                <a:lnTo>
                  <a:pt x="42672" y="85344"/>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2200656" y="4031742"/>
            <a:ext cx="64294" cy="64294"/>
          </a:xfrm>
          <a:custGeom>
            <a:avLst/>
            <a:gdLst/>
            <a:ahLst/>
            <a:cxnLst/>
            <a:rect l="l" t="t" r="r" b="b"/>
            <a:pathLst>
              <a:path w="85725" h="85725">
                <a:moveTo>
                  <a:pt x="42672" y="0"/>
                </a:moveTo>
                <a:lnTo>
                  <a:pt x="85343"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2893314" y="4070604"/>
            <a:ext cx="64294" cy="64294"/>
          </a:xfrm>
          <a:custGeom>
            <a:avLst/>
            <a:gdLst/>
            <a:ahLst/>
            <a:cxnLst/>
            <a:rect l="l" t="t" r="r" b="b"/>
            <a:pathLst>
              <a:path w="85725" h="85725">
                <a:moveTo>
                  <a:pt x="42672" y="0"/>
                </a:moveTo>
                <a:lnTo>
                  <a:pt x="0" y="42671"/>
                </a:lnTo>
                <a:lnTo>
                  <a:pt x="42672" y="85343"/>
                </a:lnTo>
                <a:lnTo>
                  <a:pt x="85344"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2893314" y="4070604"/>
            <a:ext cx="64294" cy="64294"/>
          </a:xfrm>
          <a:custGeom>
            <a:avLst/>
            <a:gdLst/>
            <a:ahLst/>
            <a:cxnLst/>
            <a:rect l="l" t="t" r="r" b="b"/>
            <a:pathLst>
              <a:path w="85725" h="85725">
                <a:moveTo>
                  <a:pt x="42672" y="0"/>
                </a:moveTo>
                <a:lnTo>
                  <a:pt x="85344"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2758440" y="4093464"/>
            <a:ext cx="64294" cy="64294"/>
          </a:xfrm>
          <a:custGeom>
            <a:avLst/>
            <a:gdLst/>
            <a:ahLst/>
            <a:cxnLst/>
            <a:rect l="l" t="t" r="r" b="b"/>
            <a:pathLst>
              <a:path w="85725" h="85725">
                <a:moveTo>
                  <a:pt x="42671" y="0"/>
                </a:moveTo>
                <a:lnTo>
                  <a:pt x="0" y="42672"/>
                </a:lnTo>
                <a:lnTo>
                  <a:pt x="42671" y="85343"/>
                </a:lnTo>
                <a:lnTo>
                  <a:pt x="85343" y="42672"/>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758440" y="4093464"/>
            <a:ext cx="64294" cy="64294"/>
          </a:xfrm>
          <a:custGeom>
            <a:avLst/>
            <a:gdLst/>
            <a:ahLst/>
            <a:cxnLst/>
            <a:rect l="l" t="t" r="r" b="b"/>
            <a:pathLst>
              <a:path w="85725" h="85725">
                <a:moveTo>
                  <a:pt x="42671" y="0"/>
                </a:moveTo>
                <a:lnTo>
                  <a:pt x="85343" y="42672"/>
                </a:lnTo>
                <a:lnTo>
                  <a:pt x="42671" y="85343"/>
                </a:lnTo>
                <a:lnTo>
                  <a:pt x="0" y="42672"/>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3044190" y="4134612"/>
            <a:ext cx="64294" cy="64294"/>
          </a:xfrm>
          <a:custGeom>
            <a:avLst/>
            <a:gdLst/>
            <a:ahLst/>
            <a:cxnLst/>
            <a:rect l="l" t="t" r="r" b="b"/>
            <a:pathLst>
              <a:path w="85725" h="85725">
                <a:moveTo>
                  <a:pt x="42671" y="0"/>
                </a:moveTo>
                <a:lnTo>
                  <a:pt x="0" y="42671"/>
                </a:lnTo>
                <a:lnTo>
                  <a:pt x="42671" y="85343"/>
                </a:lnTo>
                <a:lnTo>
                  <a:pt x="85343" y="42671"/>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3044190" y="4134612"/>
            <a:ext cx="64294" cy="64294"/>
          </a:xfrm>
          <a:custGeom>
            <a:avLst/>
            <a:gdLst/>
            <a:ahLst/>
            <a:cxnLst/>
            <a:rect l="l" t="t" r="r" b="b"/>
            <a:pathLst>
              <a:path w="85725" h="85725">
                <a:moveTo>
                  <a:pt x="42671" y="0"/>
                </a:moveTo>
                <a:lnTo>
                  <a:pt x="85343" y="42671"/>
                </a:lnTo>
                <a:lnTo>
                  <a:pt x="42671" y="85343"/>
                </a:lnTo>
                <a:lnTo>
                  <a:pt x="0" y="42671"/>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2602992" y="4134612"/>
            <a:ext cx="64294" cy="64294"/>
          </a:xfrm>
          <a:custGeom>
            <a:avLst/>
            <a:gdLst/>
            <a:ahLst/>
            <a:cxnLst/>
            <a:rect l="l" t="t" r="r" b="b"/>
            <a:pathLst>
              <a:path w="85725" h="85725">
                <a:moveTo>
                  <a:pt x="42672" y="0"/>
                </a:moveTo>
                <a:lnTo>
                  <a:pt x="0" y="42671"/>
                </a:lnTo>
                <a:lnTo>
                  <a:pt x="42672" y="85343"/>
                </a:lnTo>
                <a:lnTo>
                  <a:pt x="85344"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2602992" y="4134612"/>
            <a:ext cx="64294" cy="64294"/>
          </a:xfrm>
          <a:custGeom>
            <a:avLst/>
            <a:gdLst/>
            <a:ahLst/>
            <a:cxnLst/>
            <a:rect l="l" t="t" r="r" b="b"/>
            <a:pathLst>
              <a:path w="85725" h="85725">
                <a:moveTo>
                  <a:pt x="42672" y="0"/>
                </a:moveTo>
                <a:lnTo>
                  <a:pt x="85344"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3595116" y="4178046"/>
            <a:ext cx="64294" cy="64294"/>
          </a:xfrm>
          <a:custGeom>
            <a:avLst/>
            <a:gdLst/>
            <a:ahLst/>
            <a:cxnLst/>
            <a:rect l="l" t="t" r="r" b="b"/>
            <a:pathLst>
              <a:path w="85725" h="85725">
                <a:moveTo>
                  <a:pt x="42672" y="0"/>
                </a:moveTo>
                <a:lnTo>
                  <a:pt x="0" y="42672"/>
                </a:lnTo>
                <a:lnTo>
                  <a:pt x="42672" y="85344"/>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3595116" y="4178046"/>
            <a:ext cx="64294" cy="64294"/>
          </a:xfrm>
          <a:custGeom>
            <a:avLst/>
            <a:gdLst/>
            <a:ahLst/>
            <a:cxnLst/>
            <a:rect l="l" t="t" r="r" b="b"/>
            <a:pathLst>
              <a:path w="85725" h="85725">
                <a:moveTo>
                  <a:pt x="42672" y="0"/>
                </a:moveTo>
                <a:lnTo>
                  <a:pt x="85344"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5147310" y="4210050"/>
            <a:ext cx="64294" cy="64294"/>
          </a:xfrm>
          <a:custGeom>
            <a:avLst/>
            <a:gdLst/>
            <a:ahLst/>
            <a:cxnLst/>
            <a:rect l="l" t="t" r="r" b="b"/>
            <a:pathLst>
              <a:path w="85725" h="85725">
                <a:moveTo>
                  <a:pt x="42672" y="0"/>
                </a:moveTo>
                <a:lnTo>
                  <a:pt x="0" y="42672"/>
                </a:lnTo>
                <a:lnTo>
                  <a:pt x="42672" y="85343"/>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5147310" y="4210050"/>
            <a:ext cx="64294" cy="64294"/>
          </a:xfrm>
          <a:custGeom>
            <a:avLst/>
            <a:gdLst/>
            <a:ahLst/>
            <a:cxnLst/>
            <a:rect l="l" t="t" r="r" b="b"/>
            <a:pathLst>
              <a:path w="85725" h="85725">
                <a:moveTo>
                  <a:pt x="42672" y="0"/>
                </a:moveTo>
                <a:lnTo>
                  <a:pt x="85344"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2342388" y="4285488"/>
            <a:ext cx="64294" cy="64294"/>
          </a:xfrm>
          <a:custGeom>
            <a:avLst/>
            <a:gdLst/>
            <a:ahLst/>
            <a:cxnLst/>
            <a:rect l="l" t="t" r="r" b="b"/>
            <a:pathLst>
              <a:path w="85725" h="85725">
                <a:moveTo>
                  <a:pt x="42672" y="0"/>
                </a:moveTo>
                <a:lnTo>
                  <a:pt x="0" y="42672"/>
                </a:lnTo>
                <a:lnTo>
                  <a:pt x="42672" y="85344"/>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2342388" y="4285488"/>
            <a:ext cx="64294" cy="64294"/>
          </a:xfrm>
          <a:custGeom>
            <a:avLst/>
            <a:gdLst/>
            <a:ahLst/>
            <a:cxnLst/>
            <a:rect l="l" t="t" r="r" b="b"/>
            <a:pathLst>
              <a:path w="85725" h="85725">
                <a:moveTo>
                  <a:pt x="42672" y="0"/>
                </a:moveTo>
                <a:lnTo>
                  <a:pt x="85343"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3318510" y="4356354"/>
            <a:ext cx="64294" cy="64294"/>
          </a:xfrm>
          <a:custGeom>
            <a:avLst/>
            <a:gdLst/>
            <a:ahLst/>
            <a:cxnLst/>
            <a:rect l="l" t="t" r="r" b="b"/>
            <a:pathLst>
              <a:path w="85725" h="85725">
                <a:moveTo>
                  <a:pt x="42672" y="0"/>
                </a:moveTo>
                <a:lnTo>
                  <a:pt x="0" y="42671"/>
                </a:lnTo>
                <a:lnTo>
                  <a:pt x="42672" y="85343"/>
                </a:lnTo>
                <a:lnTo>
                  <a:pt x="85344"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3318510" y="4356354"/>
            <a:ext cx="64294" cy="64294"/>
          </a:xfrm>
          <a:custGeom>
            <a:avLst/>
            <a:gdLst/>
            <a:ahLst/>
            <a:cxnLst/>
            <a:rect l="l" t="t" r="r" b="b"/>
            <a:pathLst>
              <a:path w="85725" h="85725">
                <a:moveTo>
                  <a:pt x="42672" y="0"/>
                </a:moveTo>
                <a:lnTo>
                  <a:pt x="85344"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3455670" y="4399788"/>
            <a:ext cx="64294" cy="64294"/>
          </a:xfrm>
          <a:custGeom>
            <a:avLst/>
            <a:gdLst/>
            <a:ahLst/>
            <a:cxnLst/>
            <a:rect l="l" t="t" r="r" b="b"/>
            <a:pathLst>
              <a:path w="85725" h="85725">
                <a:moveTo>
                  <a:pt x="42672" y="0"/>
                </a:moveTo>
                <a:lnTo>
                  <a:pt x="0" y="42672"/>
                </a:lnTo>
                <a:lnTo>
                  <a:pt x="42672" y="85344"/>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3455670" y="4399788"/>
            <a:ext cx="64294" cy="64294"/>
          </a:xfrm>
          <a:custGeom>
            <a:avLst/>
            <a:gdLst/>
            <a:ahLst/>
            <a:cxnLst/>
            <a:rect l="l" t="t" r="r" b="b"/>
            <a:pathLst>
              <a:path w="85725" h="85725">
                <a:moveTo>
                  <a:pt x="42672" y="0"/>
                </a:moveTo>
                <a:lnTo>
                  <a:pt x="85343"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1860042" y="4404360"/>
            <a:ext cx="64294" cy="64294"/>
          </a:xfrm>
          <a:custGeom>
            <a:avLst/>
            <a:gdLst/>
            <a:ahLst/>
            <a:cxnLst/>
            <a:rect l="l" t="t" r="r" b="b"/>
            <a:pathLst>
              <a:path w="85725" h="85725">
                <a:moveTo>
                  <a:pt x="42671" y="0"/>
                </a:moveTo>
                <a:lnTo>
                  <a:pt x="0" y="42672"/>
                </a:lnTo>
                <a:lnTo>
                  <a:pt x="42671" y="85344"/>
                </a:lnTo>
                <a:lnTo>
                  <a:pt x="85343" y="42672"/>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1860042" y="4404360"/>
            <a:ext cx="64294" cy="64294"/>
          </a:xfrm>
          <a:custGeom>
            <a:avLst/>
            <a:gdLst/>
            <a:ahLst/>
            <a:cxnLst/>
            <a:rect l="l" t="t" r="r" b="b"/>
            <a:pathLst>
              <a:path w="85725" h="85725">
                <a:moveTo>
                  <a:pt x="42671" y="0"/>
                </a:moveTo>
                <a:lnTo>
                  <a:pt x="85343" y="42672"/>
                </a:lnTo>
                <a:lnTo>
                  <a:pt x="42671" y="85344"/>
                </a:lnTo>
                <a:lnTo>
                  <a:pt x="0" y="42672"/>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2612136" y="4422648"/>
            <a:ext cx="64294" cy="64294"/>
          </a:xfrm>
          <a:custGeom>
            <a:avLst/>
            <a:gdLst/>
            <a:ahLst/>
            <a:cxnLst/>
            <a:rect l="l" t="t" r="r" b="b"/>
            <a:pathLst>
              <a:path w="85725" h="85725">
                <a:moveTo>
                  <a:pt x="42672" y="0"/>
                </a:moveTo>
                <a:lnTo>
                  <a:pt x="0" y="42672"/>
                </a:lnTo>
                <a:lnTo>
                  <a:pt x="42672" y="85343"/>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2612136" y="4422648"/>
            <a:ext cx="64294" cy="64294"/>
          </a:xfrm>
          <a:custGeom>
            <a:avLst/>
            <a:gdLst/>
            <a:ahLst/>
            <a:cxnLst/>
            <a:rect l="l" t="t" r="r" b="b"/>
            <a:pathLst>
              <a:path w="85725" h="85725">
                <a:moveTo>
                  <a:pt x="42672" y="0"/>
                </a:moveTo>
                <a:lnTo>
                  <a:pt x="85343"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5828538" y="4440936"/>
            <a:ext cx="64294" cy="64294"/>
          </a:xfrm>
          <a:custGeom>
            <a:avLst/>
            <a:gdLst/>
            <a:ahLst/>
            <a:cxnLst/>
            <a:rect l="l" t="t" r="r" b="b"/>
            <a:pathLst>
              <a:path w="85725" h="85725">
                <a:moveTo>
                  <a:pt x="42672" y="0"/>
                </a:moveTo>
                <a:lnTo>
                  <a:pt x="0" y="42671"/>
                </a:lnTo>
                <a:lnTo>
                  <a:pt x="42672" y="85343"/>
                </a:lnTo>
                <a:lnTo>
                  <a:pt x="85344"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5828538" y="4440936"/>
            <a:ext cx="64294" cy="64294"/>
          </a:xfrm>
          <a:custGeom>
            <a:avLst/>
            <a:gdLst/>
            <a:ahLst/>
            <a:cxnLst/>
            <a:rect l="l" t="t" r="r" b="b"/>
            <a:pathLst>
              <a:path w="85725" h="85725">
                <a:moveTo>
                  <a:pt x="42672" y="0"/>
                </a:moveTo>
                <a:lnTo>
                  <a:pt x="85344"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2113788" y="4456938"/>
            <a:ext cx="64294" cy="64294"/>
          </a:xfrm>
          <a:custGeom>
            <a:avLst/>
            <a:gdLst/>
            <a:ahLst/>
            <a:cxnLst/>
            <a:rect l="l" t="t" r="r" b="b"/>
            <a:pathLst>
              <a:path w="85725" h="85725">
                <a:moveTo>
                  <a:pt x="42672" y="0"/>
                </a:moveTo>
                <a:lnTo>
                  <a:pt x="0" y="42672"/>
                </a:lnTo>
                <a:lnTo>
                  <a:pt x="42672" y="85344"/>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2113788" y="4456938"/>
            <a:ext cx="64294" cy="64294"/>
          </a:xfrm>
          <a:custGeom>
            <a:avLst/>
            <a:gdLst/>
            <a:ahLst/>
            <a:cxnLst/>
            <a:rect l="l" t="t" r="r" b="b"/>
            <a:pathLst>
              <a:path w="85725" h="85725">
                <a:moveTo>
                  <a:pt x="42672" y="0"/>
                </a:moveTo>
                <a:lnTo>
                  <a:pt x="85343"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1588008" y="4523232"/>
            <a:ext cx="64294" cy="64294"/>
          </a:xfrm>
          <a:custGeom>
            <a:avLst/>
            <a:gdLst/>
            <a:ahLst/>
            <a:cxnLst/>
            <a:rect l="l" t="t" r="r" b="b"/>
            <a:pathLst>
              <a:path w="85725" h="85725">
                <a:moveTo>
                  <a:pt x="42672" y="0"/>
                </a:moveTo>
                <a:lnTo>
                  <a:pt x="0" y="42672"/>
                </a:lnTo>
                <a:lnTo>
                  <a:pt x="42672" y="85343"/>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1588008" y="4523232"/>
            <a:ext cx="64294" cy="64294"/>
          </a:xfrm>
          <a:custGeom>
            <a:avLst/>
            <a:gdLst/>
            <a:ahLst/>
            <a:cxnLst/>
            <a:rect l="l" t="t" r="r" b="b"/>
            <a:pathLst>
              <a:path w="85725" h="85725">
                <a:moveTo>
                  <a:pt x="42672" y="0"/>
                </a:moveTo>
                <a:lnTo>
                  <a:pt x="85343"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2264664" y="4536948"/>
            <a:ext cx="64294" cy="64294"/>
          </a:xfrm>
          <a:custGeom>
            <a:avLst/>
            <a:gdLst/>
            <a:ahLst/>
            <a:cxnLst/>
            <a:rect l="l" t="t" r="r" b="b"/>
            <a:pathLst>
              <a:path w="85725" h="85725">
                <a:moveTo>
                  <a:pt x="42672" y="0"/>
                </a:moveTo>
                <a:lnTo>
                  <a:pt x="0" y="42672"/>
                </a:lnTo>
                <a:lnTo>
                  <a:pt x="42672" y="85343"/>
                </a:lnTo>
                <a:lnTo>
                  <a:pt x="85343"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2264664" y="4536948"/>
            <a:ext cx="64294" cy="64294"/>
          </a:xfrm>
          <a:custGeom>
            <a:avLst/>
            <a:gdLst/>
            <a:ahLst/>
            <a:cxnLst/>
            <a:rect l="l" t="t" r="r" b="b"/>
            <a:pathLst>
              <a:path w="85725" h="85725">
                <a:moveTo>
                  <a:pt x="42672" y="0"/>
                </a:moveTo>
                <a:lnTo>
                  <a:pt x="85343"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2335530" y="4555236"/>
            <a:ext cx="64294" cy="64294"/>
          </a:xfrm>
          <a:custGeom>
            <a:avLst/>
            <a:gdLst/>
            <a:ahLst/>
            <a:cxnLst/>
            <a:rect l="l" t="t" r="r" b="b"/>
            <a:pathLst>
              <a:path w="85725" h="85725">
                <a:moveTo>
                  <a:pt x="42672" y="0"/>
                </a:moveTo>
                <a:lnTo>
                  <a:pt x="0" y="42671"/>
                </a:lnTo>
                <a:lnTo>
                  <a:pt x="42672" y="85343"/>
                </a:lnTo>
                <a:lnTo>
                  <a:pt x="85343"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2335530" y="4555236"/>
            <a:ext cx="64294" cy="64294"/>
          </a:xfrm>
          <a:custGeom>
            <a:avLst/>
            <a:gdLst/>
            <a:ahLst/>
            <a:cxnLst/>
            <a:rect l="l" t="t" r="r" b="b"/>
            <a:pathLst>
              <a:path w="85725" h="85725">
                <a:moveTo>
                  <a:pt x="42672" y="0"/>
                </a:moveTo>
                <a:lnTo>
                  <a:pt x="85343"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2244090" y="4568952"/>
            <a:ext cx="64294" cy="64294"/>
          </a:xfrm>
          <a:custGeom>
            <a:avLst/>
            <a:gdLst/>
            <a:ahLst/>
            <a:cxnLst/>
            <a:rect l="l" t="t" r="r" b="b"/>
            <a:pathLst>
              <a:path w="85725" h="85725">
                <a:moveTo>
                  <a:pt x="42672" y="0"/>
                </a:moveTo>
                <a:lnTo>
                  <a:pt x="0" y="42671"/>
                </a:lnTo>
                <a:lnTo>
                  <a:pt x="42672" y="85343"/>
                </a:lnTo>
                <a:lnTo>
                  <a:pt x="85343"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p:nvPr/>
        </p:nvSpPr>
        <p:spPr>
          <a:xfrm>
            <a:off x="2244090" y="4568952"/>
            <a:ext cx="64294" cy="64294"/>
          </a:xfrm>
          <a:custGeom>
            <a:avLst/>
            <a:gdLst/>
            <a:ahLst/>
            <a:cxnLst/>
            <a:rect l="l" t="t" r="r" b="b"/>
            <a:pathLst>
              <a:path w="85725" h="85725">
                <a:moveTo>
                  <a:pt x="42672" y="0"/>
                </a:moveTo>
                <a:lnTo>
                  <a:pt x="85343"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p:nvPr/>
        </p:nvSpPr>
        <p:spPr>
          <a:xfrm>
            <a:off x="6187440" y="4603242"/>
            <a:ext cx="64294" cy="64294"/>
          </a:xfrm>
          <a:custGeom>
            <a:avLst/>
            <a:gdLst/>
            <a:ahLst/>
            <a:cxnLst/>
            <a:rect l="l" t="t" r="r" b="b"/>
            <a:pathLst>
              <a:path w="85725" h="85725">
                <a:moveTo>
                  <a:pt x="42672" y="0"/>
                </a:moveTo>
                <a:lnTo>
                  <a:pt x="0" y="42672"/>
                </a:lnTo>
                <a:lnTo>
                  <a:pt x="42672" y="85344"/>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6187440" y="4603242"/>
            <a:ext cx="64294" cy="64294"/>
          </a:xfrm>
          <a:custGeom>
            <a:avLst/>
            <a:gdLst/>
            <a:ahLst/>
            <a:cxnLst/>
            <a:rect l="l" t="t" r="r" b="b"/>
            <a:pathLst>
              <a:path w="85725" h="85725">
                <a:moveTo>
                  <a:pt x="42672" y="0"/>
                </a:moveTo>
                <a:lnTo>
                  <a:pt x="85344"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3307080" y="4607814"/>
            <a:ext cx="64294" cy="64294"/>
          </a:xfrm>
          <a:custGeom>
            <a:avLst/>
            <a:gdLst/>
            <a:ahLst/>
            <a:cxnLst/>
            <a:rect l="l" t="t" r="r" b="b"/>
            <a:pathLst>
              <a:path w="85725" h="85725">
                <a:moveTo>
                  <a:pt x="42672" y="0"/>
                </a:moveTo>
                <a:lnTo>
                  <a:pt x="0" y="42672"/>
                </a:lnTo>
                <a:lnTo>
                  <a:pt x="42672" y="85343"/>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3307080" y="4607814"/>
            <a:ext cx="64294" cy="64294"/>
          </a:xfrm>
          <a:custGeom>
            <a:avLst/>
            <a:gdLst/>
            <a:ahLst/>
            <a:cxnLst/>
            <a:rect l="l" t="t" r="r" b="b"/>
            <a:pathLst>
              <a:path w="85725" h="85725">
                <a:moveTo>
                  <a:pt x="42672" y="0"/>
                </a:moveTo>
                <a:lnTo>
                  <a:pt x="85344" y="42672"/>
                </a:lnTo>
                <a:lnTo>
                  <a:pt x="42672" y="85343"/>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2442972" y="4626102"/>
            <a:ext cx="64294" cy="64294"/>
          </a:xfrm>
          <a:custGeom>
            <a:avLst/>
            <a:gdLst/>
            <a:ahLst/>
            <a:cxnLst/>
            <a:rect l="l" t="t" r="r" b="b"/>
            <a:pathLst>
              <a:path w="85725" h="85725">
                <a:moveTo>
                  <a:pt x="42671" y="0"/>
                </a:moveTo>
                <a:lnTo>
                  <a:pt x="0" y="42671"/>
                </a:lnTo>
                <a:lnTo>
                  <a:pt x="42671" y="85343"/>
                </a:lnTo>
                <a:lnTo>
                  <a:pt x="85343" y="42671"/>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2442972" y="4626102"/>
            <a:ext cx="64294" cy="64294"/>
          </a:xfrm>
          <a:custGeom>
            <a:avLst/>
            <a:gdLst/>
            <a:ahLst/>
            <a:cxnLst/>
            <a:rect l="l" t="t" r="r" b="b"/>
            <a:pathLst>
              <a:path w="85725" h="85725">
                <a:moveTo>
                  <a:pt x="42671" y="0"/>
                </a:moveTo>
                <a:lnTo>
                  <a:pt x="85343" y="42671"/>
                </a:lnTo>
                <a:lnTo>
                  <a:pt x="42671" y="85343"/>
                </a:lnTo>
                <a:lnTo>
                  <a:pt x="0" y="42671"/>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4251198" y="4630674"/>
            <a:ext cx="64294" cy="64294"/>
          </a:xfrm>
          <a:custGeom>
            <a:avLst/>
            <a:gdLst/>
            <a:ahLst/>
            <a:cxnLst/>
            <a:rect l="l" t="t" r="r" b="b"/>
            <a:pathLst>
              <a:path w="85725" h="85725">
                <a:moveTo>
                  <a:pt x="42672" y="0"/>
                </a:moveTo>
                <a:lnTo>
                  <a:pt x="0" y="42672"/>
                </a:lnTo>
                <a:lnTo>
                  <a:pt x="42672" y="85344"/>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4251198" y="4630674"/>
            <a:ext cx="64294" cy="64294"/>
          </a:xfrm>
          <a:custGeom>
            <a:avLst/>
            <a:gdLst/>
            <a:ahLst/>
            <a:cxnLst/>
            <a:rect l="l" t="t" r="r" b="b"/>
            <a:pathLst>
              <a:path w="85725" h="85725">
                <a:moveTo>
                  <a:pt x="42672" y="0"/>
                </a:moveTo>
                <a:lnTo>
                  <a:pt x="85344"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2961894" y="4653534"/>
            <a:ext cx="64294" cy="64294"/>
          </a:xfrm>
          <a:custGeom>
            <a:avLst/>
            <a:gdLst/>
            <a:ahLst/>
            <a:cxnLst/>
            <a:rect l="l" t="t" r="r" b="b"/>
            <a:pathLst>
              <a:path w="85725" h="85725">
                <a:moveTo>
                  <a:pt x="42672" y="0"/>
                </a:moveTo>
                <a:lnTo>
                  <a:pt x="0" y="42671"/>
                </a:lnTo>
                <a:lnTo>
                  <a:pt x="42672" y="85343"/>
                </a:lnTo>
                <a:lnTo>
                  <a:pt x="85344" y="42671"/>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113"/>
          <p:cNvSpPr/>
          <p:nvPr/>
        </p:nvSpPr>
        <p:spPr>
          <a:xfrm>
            <a:off x="2961894" y="4653534"/>
            <a:ext cx="64294" cy="64294"/>
          </a:xfrm>
          <a:custGeom>
            <a:avLst/>
            <a:gdLst/>
            <a:ahLst/>
            <a:cxnLst/>
            <a:rect l="l" t="t" r="r" b="b"/>
            <a:pathLst>
              <a:path w="85725" h="85725">
                <a:moveTo>
                  <a:pt x="42672" y="0"/>
                </a:moveTo>
                <a:lnTo>
                  <a:pt x="85344" y="42671"/>
                </a:lnTo>
                <a:lnTo>
                  <a:pt x="42672" y="85343"/>
                </a:lnTo>
                <a:lnTo>
                  <a:pt x="0" y="42671"/>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2687574" y="4653534"/>
            <a:ext cx="64294" cy="64294"/>
          </a:xfrm>
          <a:custGeom>
            <a:avLst/>
            <a:gdLst/>
            <a:ahLst/>
            <a:cxnLst/>
            <a:rect l="l" t="t" r="r" b="b"/>
            <a:pathLst>
              <a:path w="85725" h="85725">
                <a:moveTo>
                  <a:pt x="42671" y="0"/>
                </a:moveTo>
                <a:lnTo>
                  <a:pt x="0" y="42671"/>
                </a:lnTo>
                <a:lnTo>
                  <a:pt x="42671" y="85343"/>
                </a:lnTo>
                <a:lnTo>
                  <a:pt x="85343" y="42671"/>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2687574" y="4653534"/>
            <a:ext cx="64294" cy="64294"/>
          </a:xfrm>
          <a:custGeom>
            <a:avLst/>
            <a:gdLst/>
            <a:ahLst/>
            <a:cxnLst/>
            <a:rect l="l" t="t" r="r" b="b"/>
            <a:pathLst>
              <a:path w="85725" h="85725">
                <a:moveTo>
                  <a:pt x="42671" y="0"/>
                </a:moveTo>
                <a:lnTo>
                  <a:pt x="85343" y="42671"/>
                </a:lnTo>
                <a:lnTo>
                  <a:pt x="42671" y="85343"/>
                </a:lnTo>
                <a:lnTo>
                  <a:pt x="0" y="42671"/>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3933444" y="4662678"/>
            <a:ext cx="64294" cy="64294"/>
          </a:xfrm>
          <a:custGeom>
            <a:avLst/>
            <a:gdLst/>
            <a:ahLst/>
            <a:cxnLst/>
            <a:rect l="l" t="t" r="r" b="b"/>
            <a:pathLst>
              <a:path w="85725" h="85725">
                <a:moveTo>
                  <a:pt x="42672" y="0"/>
                </a:moveTo>
                <a:lnTo>
                  <a:pt x="0" y="42672"/>
                </a:lnTo>
                <a:lnTo>
                  <a:pt x="42672" y="85344"/>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3933444" y="4662678"/>
            <a:ext cx="64294" cy="64294"/>
          </a:xfrm>
          <a:custGeom>
            <a:avLst/>
            <a:gdLst/>
            <a:ahLst/>
            <a:cxnLst/>
            <a:rect l="l" t="t" r="r" b="b"/>
            <a:pathLst>
              <a:path w="85725" h="85725">
                <a:moveTo>
                  <a:pt x="42672" y="0"/>
                </a:moveTo>
                <a:lnTo>
                  <a:pt x="85344"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2708148" y="4662678"/>
            <a:ext cx="64294" cy="64294"/>
          </a:xfrm>
          <a:custGeom>
            <a:avLst/>
            <a:gdLst/>
            <a:ahLst/>
            <a:cxnLst/>
            <a:rect l="l" t="t" r="r" b="b"/>
            <a:pathLst>
              <a:path w="85725" h="85725">
                <a:moveTo>
                  <a:pt x="42672" y="0"/>
                </a:moveTo>
                <a:lnTo>
                  <a:pt x="0" y="42672"/>
                </a:lnTo>
                <a:lnTo>
                  <a:pt x="42672" y="85344"/>
                </a:lnTo>
                <a:lnTo>
                  <a:pt x="85344" y="42672"/>
                </a:lnTo>
                <a:lnTo>
                  <a:pt x="42672"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2708148" y="4662678"/>
            <a:ext cx="64294" cy="64294"/>
          </a:xfrm>
          <a:custGeom>
            <a:avLst/>
            <a:gdLst/>
            <a:ahLst/>
            <a:cxnLst/>
            <a:rect l="l" t="t" r="r" b="b"/>
            <a:pathLst>
              <a:path w="85725" h="85725">
                <a:moveTo>
                  <a:pt x="42672" y="0"/>
                </a:moveTo>
                <a:lnTo>
                  <a:pt x="85344" y="42672"/>
                </a:lnTo>
                <a:lnTo>
                  <a:pt x="42672" y="85344"/>
                </a:lnTo>
                <a:lnTo>
                  <a:pt x="0" y="42672"/>
                </a:lnTo>
                <a:lnTo>
                  <a:pt x="42672"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1718310" y="4696968"/>
            <a:ext cx="64294" cy="64294"/>
          </a:xfrm>
          <a:custGeom>
            <a:avLst/>
            <a:gdLst/>
            <a:ahLst/>
            <a:cxnLst/>
            <a:rect l="l" t="t" r="r" b="b"/>
            <a:pathLst>
              <a:path w="85725" h="85725">
                <a:moveTo>
                  <a:pt x="42671" y="0"/>
                </a:moveTo>
                <a:lnTo>
                  <a:pt x="0" y="42671"/>
                </a:lnTo>
                <a:lnTo>
                  <a:pt x="42671" y="85343"/>
                </a:lnTo>
                <a:lnTo>
                  <a:pt x="85343" y="42671"/>
                </a:lnTo>
                <a:lnTo>
                  <a:pt x="42671" y="0"/>
                </a:lnTo>
                <a:close/>
              </a:path>
            </a:pathLst>
          </a:custGeom>
          <a:solidFill>
            <a:srgbClr val="004B96"/>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p:nvPr/>
        </p:nvSpPr>
        <p:spPr>
          <a:xfrm>
            <a:off x="1718310" y="4696968"/>
            <a:ext cx="64294" cy="64294"/>
          </a:xfrm>
          <a:custGeom>
            <a:avLst/>
            <a:gdLst/>
            <a:ahLst/>
            <a:cxnLst/>
            <a:rect l="l" t="t" r="r" b="b"/>
            <a:pathLst>
              <a:path w="85725" h="85725">
                <a:moveTo>
                  <a:pt x="42671" y="0"/>
                </a:moveTo>
                <a:lnTo>
                  <a:pt x="85343" y="42671"/>
                </a:lnTo>
                <a:lnTo>
                  <a:pt x="42671" y="85343"/>
                </a:lnTo>
                <a:lnTo>
                  <a:pt x="0" y="42671"/>
                </a:lnTo>
                <a:lnTo>
                  <a:pt x="42671" y="0"/>
                </a:lnTo>
                <a:close/>
              </a:path>
            </a:pathLst>
          </a:custGeom>
          <a:ln w="6096">
            <a:solidFill>
              <a:srgbClr val="004B96"/>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txBox="1"/>
          <p:nvPr/>
        </p:nvSpPr>
        <p:spPr>
          <a:xfrm>
            <a:off x="421157" y="4915053"/>
            <a:ext cx="60008"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4" normalizeH="0" baseline="0" noProof="0" dirty="0">
                <a:ln>
                  <a:noFill/>
                </a:ln>
                <a:solidFill>
                  <a:srgbClr val="333E47"/>
                </a:solidFill>
                <a:effectLst/>
                <a:uLnTx/>
                <a:uFillTx/>
                <a:latin typeface="Calibri"/>
                <a:ea typeface="+mn-ea"/>
                <a:cs typeface="Calibri"/>
              </a:rPr>
              <a:t>-</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3" name="object 123"/>
          <p:cNvSpPr txBox="1"/>
          <p:nvPr/>
        </p:nvSpPr>
        <p:spPr>
          <a:xfrm>
            <a:off x="319677" y="3500723"/>
            <a:ext cx="220980"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3</a:t>
            </a:r>
            <a:r>
              <a:rPr kumimoji="0" sz="1050" b="0" i="0" u="none" strike="noStrike" kern="1200" cap="none" spc="-11"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4" name="object 124"/>
          <p:cNvSpPr txBox="1"/>
          <p:nvPr/>
        </p:nvSpPr>
        <p:spPr>
          <a:xfrm>
            <a:off x="319677" y="3029332"/>
            <a:ext cx="220980"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4</a:t>
            </a:r>
            <a:r>
              <a:rPr kumimoji="0" sz="1050" b="0" i="0" u="none" strike="noStrike" kern="1200" cap="none" spc="-11"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5" name="object 125"/>
          <p:cNvSpPr txBox="1"/>
          <p:nvPr/>
        </p:nvSpPr>
        <p:spPr>
          <a:xfrm>
            <a:off x="319677" y="2557748"/>
            <a:ext cx="220980"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5</a:t>
            </a:r>
            <a:r>
              <a:rPr kumimoji="0" sz="1050" b="0" i="0" u="none" strike="noStrike" kern="1200" cap="none" spc="-11"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6" name="object 126"/>
          <p:cNvSpPr txBox="1"/>
          <p:nvPr/>
        </p:nvSpPr>
        <p:spPr>
          <a:xfrm>
            <a:off x="319677" y="2086357"/>
            <a:ext cx="220980"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6</a:t>
            </a:r>
            <a:r>
              <a:rPr kumimoji="0" sz="1050" b="0" i="0" u="none" strike="noStrike" kern="1200" cap="none" spc="-11"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7" name="object 127"/>
          <p:cNvSpPr txBox="1"/>
          <p:nvPr/>
        </p:nvSpPr>
        <p:spPr>
          <a:xfrm>
            <a:off x="622115" y="5088560"/>
            <a:ext cx="128111"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a:t>
            </a:r>
            <a:r>
              <a:rPr kumimoji="0" sz="1050" b="0" i="0" u="none" strike="noStrike" kern="1200" cap="none" spc="-4" normalizeH="0" baseline="0" noProof="0" dirty="0">
                <a:ln>
                  <a:noFill/>
                </a:ln>
                <a:solidFill>
                  <a:srgbClr val="333E47"/>
                </a:solidFill>
                <a:effectLst/>
                <a:uLnTx/>
                <a:uFillTx/>
                <a:latin typeface="Calibri"/>
                <a:ea typeface="+mn-ea"/>
                <a:cs typeface="Calibri"/>
              </a:rPr>
              <a:t>-</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8" name="object 128"/>
          <p:cNvSpPr txBox="1"/>
          <p:nvPr/>
        </p:nvSpPr>
        <p:spPr>
          <a:xfrm>
            <a:off x="1171251" y="5088560"/>
            <a:ext cx="1448276"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tab pos="571500" algn="l"/>
                <a:tab pos="1167765" algn="l"/>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a:t>
            </a:r>
            <a:r>
              <a:rPr kumimoji="0" sz="1050" b="0" i="0" u="none" strike="noStrike" kern="1200" cap="none" spc="-11" normalizeH="0" baseline="0" noProof="0" dirty="0">
                <a:ln>
                  <a:noFill/>
                </a:ln>
                <a:solidFill>
                  <a:srgbClr val="333E47"/>
                </a:solidFill>
                <a:effectLst/>
                <a:uLnTx/>
                <a:uFillTx/>
                <a:latin typeface="Calibri"/>
                <a:ea typeface="+mn-ea"/>
                <a:cs typeface="Calibri"/>
              </a:rPr>
              <a:t>5</a:t>
            </a:r>
            <a:r>
              <a:rPr kumimoji="0" sz="1050" b="0" i="0" u="none" strike="noStrike" kern="1200" cap="none" spc="-4" normalizeH="0" baseline="0" noProof="0" dirty="0">
                <a:ln>
                  <a:noFill/>
                </a:ln>
                <a:solidFill>
                  <a:srgbClr val="333E47"/>
                </a:solidFill>
                <a:effectLst/>
                <a:uLnTx/>
                <a:uFillTx/>
                <a:latin typeface="Calibri"/>
                <a:ea typeface="+mn-ea"/>
                <a:cs typeface="Calibri"/>
              </a:rPr>
              <a:t>0</a:t>
            </a:r>
            <a:r>
              <a:rPr kumimoji="0" sz="1050" b="0" i="0" u="none" strike="noStrike" kern="1200" cap="none" spc="0" normalizeH="0" baseline="0" noProof="0" dirty="0">
                <a:ln>
                  <a:noFill/>
                </a:ln>
                <a:solidFill>
                  <a:srgbClr val="333E47"/>
                </a:solidFill>
                <a:effectLst/>
                <a:uLnTx/>
                <a:uFillTx/>
                <a:latin typeface="Calibri"/>
                <a:ea typeface="+mn-ea"/>
                <a:cs typeface="Calibri"/>
              </a:rPr>
              <a:t>	$</a:t>
            </a:r>
            <a:r>
              <a:rPr kumimoji="0" sz="1050" b="0" i="0" u="none" strike="noStrike" kern="1200" cap="none" spc="-11" normalizeH="0" baseline="0" noProof="0" dirty="0">
                <a:ln>
                  <a:noFill/>
                </a:ln>
                <a:solidFill>
                  <a:srgbClr val="333E47"/>
                </a:solidFill>
                <a:effectLst/>
                <a:uLnTx/>
                <a:uFillTx/>
                <a:latin typeface="Calibri"/>
                <a:ea typeface="+mn-ea"/>
                <a:cs typeface="Calibri"/>
              </a:rPr>
              <a:t>1</a:t>
            </a:r>
            <a:r>
              <a:rPr kumimoji="0" sz="1050" b="0" i="0" u="none" strike="noStrike" kern="1200" cap="none" spc="0"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r>
              <a:rPr kumimoji="0" sz="1050" b="0" i="0" u="none" strike="noStrike" kern="1200" cap="none" spc="0" normalizeH="0" baseline="0" noProof="0" dirty="0">
                <a:ln>
                  <a:noFill/>
                </a:ln>
                <a:solidFill>
                  <a:srgbClr val="333E47"/>
                </a:solidFill>
                <a:effectLst/>
                <a:uLnTx/>
                <a:uFillTx/>
                <a:latin typeface="Calibri"/>
                <a:ea typeface="+mn-ea"/>
                <a:cs typeface="Calibri"/>
              </a:rPr>
              <a:t>	$</a:t>
            </a:r>
            <a:r>
              <a:rPr kumimoji="0" sz="1050" b="0" i="0" u="none" strike="noStrike" kern="1200" cap="none" spc="-11" normalizeH="0" baseline="0" noProof="0" dirty="0">
                <a:ln>
                  <a:noFill/>
                </a:ln>
                <a:solidFill>
                  <a:srgbClr val="333E47"/>
                </a:solidFill>
                <a:effectLst/>
                <a:uLnTx/>
                <a:uFillTx/>
                <a:latin typeface="Calibri"/>
                <a:ea typeface="+mn-ea"/>
                <a:cs typeface="Calibri"/>
              </a:rPr>
              <a:t>1</a:t>
            </a:r>
            <a:r>
              <a:rPr kumimoji="0" sz="1050" b="0" i="0" u="none" strike="noStrike" kern="1200" cap="none" spc="0" normalizeH="0" baseline="0" noProof="0" dirty="0">
                <a:ln>
                  <a:noFill/>
                </a:ln>
                <a:solidFill>
                  <a:srgbClr val="333E47"/>
                </a:solidFill>
                <a:effectLst/>
                <a:uLnTx/>
                <a:uFillTx/>
                <a:latin typeface="Calibri"/>
                <a:ea typeface="+mn-ea"/>
                <a:cs typeface="Calibri"/>
              </a:rPr>
              <a:t>5</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29" name="object 129"/>
          <p:cNvSpPr txBox="1"/>
          <p:nvPr/>
        </p:nvSpPr>
        <p:spPr>
          <a:xfrm>
            <a:off x="6503536" y="5088560"/>
            <a:ext cx="289560"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a:t>
            </a:r>
            <a:r>
              <a:rPr kumimoji="0" sz="1050" b="0" i="0" u="none" strike="noStrike" kern="1200" cap="none" spc="-11" normalizeH="0" baseline="0" noProof="0" dirty="0">
                <a:ln>
                  <a:noFill/>
                </a:ln>
                <a:solidFill>
                  <a:srgbClr val="333E47"/>
                </a:solidFill>
                <a:effectLst/>
                <a:uLnTx/>
                <a:uFillTx/>
                <a:latin typeface="Calibri"/>
                <a:ea typeface="+mn-ea"/>
                <a:cs typeface="Calibri"/>
              </a:rPr>
              <a:t>5</a:t>
            </a:r>
            <a:r>
              <a:rPr kumimoji="0" sz="1050" b="0" i="0" u="none" strike="noStrike" kern="1200" cap="none" spc="0"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30" name="object 130"/>
          <p:cNvSpPr txBox="1"/>
          <p:nvPr/>
        </p:nvSpPr>
        <p:spPr>
          <a:xfrm>
            <a:off x="126949" y="3275010"/>
            <a:ext cx="141064" cy="643414"/>
          </a:xfrm>
          <a:prstGeom prst="rect">
            <a:avLst/>
          </a:prstGeom>
        </p:spPr>
        <p:txBody>
          <a:bodyPr vert="vert270" wrap="square" lIns="0" tIns="0" rIns="0" bIns="0" rtlCol="0">
            <a:spAutoFit/>
          </a:bodyPr>
          <a:lstStyle/>
          <a:p>
            <a:pPr marL="9525" marR="0" lvl="0" indent="0" algn="l" defTabSz="457200" rtl="0" eaLnBrk="1" fontAlgn="auto" latinLnBrk="0" hangingPunct="1">
              <a:lnSpc>
                <a:spcPts val="1069"/>
              </a:lnSpc>
              <a:spcBef>
                <a:spcPts val="0"/>
              </a:spcBef>
              <a:spcAft>
                <a:spcPts val="0"/>
              </a:spcAft>
              <a:buClrTx/>
              <a:buSzTx/>
              <a:buFontTx/>
              <a:buNone/>
              <a:tabLst/>
              <a:defRPr/>
            </a:pPr>
            <a:r>
              <a:rPr kumimoji="0" sz="1050" b="1" i="0" u="none" strike="noStrike" kern="1200" cap="none" spc="-83" normalizeH="0" baseline="0" noProof="0" dirty="0">
                <a:ln>
                  <a:noFill/>
                </a:ln>
                <a:solidFill>
                  <a:srgbClr val="333E47"/>
                </a:solidFill>
                <a:effectLst/>
                <a:uLnTx/>
                <a:uFillTx/>
                <a:latin typeface="Calibri"/>
                <a:ea typeface="+mn-ea"/>
                <a:cs typeface="Calibri"/>
              </a:rPr>
              <a:t>W</a:t>
            </a:r>
            <a:r>
              <a:rPr kumimoji="0" sz="1050" b="1" i="0" u="none" strike="noStrike" kern="1200" cap="none" spc="-30" normalizeH="0" baseline="0" noProof="0" dirty="0">
                <a:ln>
                  <a:noFill/>
                </a:ln>
                <a:solidFill>
                  <a:srgbClr val="333E47"/>
                </a:solidFill>
                <a:effectLst/>
                <a:uLnTx/>
                <a:uFillTx/>
                <a:latin typeface="Calibri"/>
                <a:ea typeface="+mn-ea"/>
                <a:cs typeface="Calibri"/>
              </a:rPr>
              <a:t>.</a:t>
            </a:r>
            <a:r>
              <a:rPr kumimoji="0" sz="1050" b="1" i="0" u="none" strike="noStrike" kern="1200" cap="none" spc="-23" normalizeH="0" baseline="0" noProof="0" dirty="0">
                <a:ln>
                  <a:noFill/>
                </a:ln>
                <a:solidFill>
                  <a:srgbClr val="333E47"/>
                </a:solidFill>
                <a:effectLst/>
                <a:uLnTx/>
                <a:uFillTx/>
                <a:latin typeface="Calibri"/>
                <a:ea typeface="+mn-ea"/>
                <a:cs typeface="Calibri"/>
              </a:rPr>
              <a:t>O</a:t>
            </a:r>
            <a:r>
              <a:rPr kumimoji="0" sz="1050" b="1" i="0" u="none" strike="noStrike" kern="1200" cap="none" spc="0" normalizeH="0" baseline="0" noProof="0" dirty="0">
                <a:ln>
                  <a:noFill/>
                </a:ln>
                <a:solidFill>
                  <a:srgbClr val="333E47"/>
                </a:solidFill>
                <a:effectLst/>
                <a:uLnTx/>
                <a:uFillTx/>
                <a:latin typeface="Calibri"/>
                <a:ea typeface="+mn-ea"/>
                <a:cs typeface="Calibri"/>
              </a:rPr>
              <a:t>.</a:t>
            </a:r>
            <a:r>
              <a:rPr kumimoji="0" sz="1050" b="1" i="0" u="none" strike="noStrike" kern="1200" cap="none" spc="23" normalizeH="0" baseline="0" noProof="0" dirty="0">
                <a:ln>
                  <a:noFill/>
                </a:ln>
                <a:solidFill>
                  <a:srgbClr val="333E47"/>
                </a:solidFill>
                <a:effectLst/>
                <a:uLnTx/>
                <a:uFillTx/>
                <a:latin typeface="Calibri"/>
                <a:ea typeface="+mn-ea"/>
                <a:cs typeface="Calibri"/>
              </a:rPr>
              <a:t> </a:t>
            </a:r>
            <a:r>
              <a:rPr kumimoji="0" sz="1050" b="1" i="0" u="none" strike="noStrike" kern="1200" cap="none" spc="4" normalizeH="0" baseline="0" noProof="0" dirty="0">
                <a:ln>
                  <a:noFill/>
                </a:ln>
                <a:solidFill>
                  <a:srgbClr val="333E47"/>
                </a:solidFill>
                <a:effectLst/>
                <a:uLnTx/>
                <a:uFillTx/>
                <a:latin typeface="Calibri"/>
                <a:ea typeface="+mn-ea"/>
                <a:cs typeface="Calibri"/>
              </a:rPr>
              <a:t>C</a:t>
            </a:r>
            <a:r>
              <a:rPr kumimoji="0" sz="1050" b="1" i="0" u="none" strike="noStrike" kern="1200" cap="none" spc="-4" normalizeH="0" baseline="0" noProof="0" dirty="0">
                <a:ln>
                  <a:noFill/>
                </a:ln>
                <a:solidFill>
                  <a:srgbClr val="333E47"/>
                </a:solidFill>
                <a:effectLst/>
                <a:uLnTx/>
                <a:uFillTx/>
                <a:latin typeface="Calibri"/>
                <a:ea typeface="+mn-ea"/>
                <a:cs typeface="Calibri"/>
              </a:rPr>
              <a:t>o</a:t>
            </a:r>
            <a:r>
              <a:rPr kumimoji="0" sz="1050" b="1" i="0" u="none" strike="noStrike" kern="1200" cap="none" spc="0" normalizeH="0" baseline="0" noProof="0" dirty="0">
                <a:ln>
                  <a:noFill/>
                </a:ln>
                <a:solidFill>
                  <a:srgbClr val="333E47"/>
                </a:solidFill>
                <a:effectLst/>
                <a:uLnTx/>
                <a:uFillTx/>
                <a:latin typeface="Calibri"/>
                <a:ea typeface="+mn-ea"/>
                <a:cs typeface="Calibri"/>
              </a:rPr>
              <a:t>u</a:t>
            </a:r>
            <a:r>
              <a:rPr kumimoji="0" sz="1050" b="1" i="0" u="none" strike="noStrike" kern="1200" cap="none" spc="-23" normalizeH="0" baseline="0" noProof="0" dirty="0">
                <a:ln>
                  <a:noFill/>
                </a:ln>
                <a:solidFill>
                  <a:srgbClr val="333E47"/>
                </a:solidFill>
                <a:effectLst/>
                <a:uLnTx/>
                <a:uFillTx/>
                <a:latin typeface="Calibri"/>
                <a:ea typeface="+mn-ea"/>
                <a:cs typeface="Calibri"/>
              </a:rPr>
              <a:t>n</a:t>
            </a:r>
            <a:r>
              <a:rPr kumimoji="0" sz="1050" b="1" i="0" u="none" strike="noStrike" kern="1200" cap="none" spc="0" normalizeH="0" baseline="0" noProof="0" dirty="0">
                <a:ln>
                  <a:noFill/>
                </a:ln>
                <a:solidFill>
                  <a:srgbClr val="333E47"/>
                </a:solidFill>
                <a:effectLst/>
                <a:uLnTx/>
                <a:uFillTx/>
                <a:latin typeface="Calibri"/>
                <a:ea typeface="+mn-ea"/>
                <a:cs typeface="Calibri"/>
              </a:rPr>
              <a:t>t</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31" name="object 131"/>
          <p:cNvSpPr txBox="1"/>
          <p:nvPr/>
        </p:nvSpPr>
        <p:spPr>
          <a:xfrm>
            <a:off x="2916078" y="5088560"/>
            <a:ext cx="1491615" cy="348813"/>
          </a:xfrm>
          <a:prstGeom prst="rect">
            <a:avLst/>
          </a:prstGeom>
        </p:spPr>
        <p:txBody>
          <a:bodyPr vert="horz" wrap="square" lIns="0" tIns="0" rIns="0" bIns="0" rtlCol="0">
            <a:spAutoFit/>
          </a:bodyPr>
          <a:lstStyle/>
          <a:p>
            <a:pPr marL="19526" marR="0" lvl="0" indent="0" algn="l" defTabSz="457200" rtl="0" eaLnBrk="1" fontAlgn="auto" latinLnBrk="0" hangingPunct="1">
              <a:lnSpc>
                <a:spcPct val="100000"/>
              </a:lnSpc>
              <a:spcBef>
                <a:spcPts val="0"/>
              </a:spcBef>
              <a:spcAft>
                <a:spcPts val="0"/>
              </a:spcAft>
              <a:buClrTx/>
              <a:buSzTx/>
              <a:buFontTx/>
              <a:buNone/>
              <a:tabLst>
                <a:tab pos="615791" algn="l"/>
                <a:tab pos="1211580" algn="l"/>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a:t>
            </a:r>
            <a:r>
              <a:rPr kumimoji="0" sz="1050" b="0" i="0" u="none" strike="noStrike" kern="1200" cap="none" spc="-11" normalizeH="0" baseline="0" noProof="0" dirty="0">
                <a:ln>
                  <a:noFill/>
                </a:ln>
                <a:solidFill>
                  <a:srgbClr val="333E47"/>
                </a:solidFill>
                <a:effectLst/>
                <a:uLnTx/>
                <a:uFillTx/>
                <a:latin typeface="Calibri"/>
                <a:ea typeface="+mn-ea"/>
                <a:cs typeface="Calibri"/>
              </a:rPr>
              <a:t>2</a:t>
            </a:r>
            <a:r>
              <a:rPr kumimoji="0" sz="1050" b="0" i="0" u="none" strike="noStrike" kern="1200" cap="none" spc="0"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r>
              <a:rPr kumimoji="0" sz="1050" b="0" i="0" u="none" strike="noStrike" kern="1200" cap="none" spc="0" normalizeH="0" baseline="0" noProof="0" dirty="0">
                <a:ln>
                  <a:noFill/>
                </a:ln>
                <a:solidFill>
                  <a:srgbClr val="333E47"/>
                </a:solidFill>
                <a:effectLst/>
                <a:uLnTx/>
                <a:uFillTx/>
                <a:latin typeface="Calibri"/>
                <a:ea typeface="+mn-ea"/>
                <a:cs typeface="Calibri"/>
              </a:rPr>
              <a:t>	$</a:t>
            </a:r>
            <a:r>
              <a:rPr kumimoji="0" sz="1050" b="0" i="0" u="none" strike="noStrike" kern="1200" cap="none" spc="-11" normalizeH="0" baseline="0" noProof="0" dirty="0">
                <a:ln>
                  <a:noFill/>
                </a:ln>
                <a:solidFill>
                  <a:srgbClr val="333E47"/>
                </a:solidFill>
                <a:effectLst/>
                <a:uLnTx/>
                <a:uFillTx/>
                <a:latin typeface="Calibri"/>
                <a:ea typeface="+mn-ea"/>
                <a:cs typeface="Calibri"/>
              </a:rPr>
              <a:t>2</a:t>
            </a:r>
            <a:r>
              <a:rPr kumimoji="0" sz="1050" b="0" i="0" u="none" strike="noStrike" kern="1200" cap="none" spc="0" normalizeH="0" baseline="0" noProof="0" dirty="0">
                <a:ln>
                  <a:noFill/>
                </a:ln>
                <a:solidFill>
                  <a:srgbClr val="333E47"/>
                </a:solidFill>
                <a:effectLst/>
                <a:uLnTx/>
                <a:uFillTx/>
                <a:latin typeface="Calibri"/>
                <a:ea typeface="+mn-ea"/>
                <a:cs typeface="Calibri"/>
              </a:rPr>
              <a:t>5</a:t>
            </a:r>
            <a:r>
              <a:rPr kumimoji="0" sz="1050" b="0" i="0" u="none" strike="noStrike" kern="1200" cap="none" spc="-4" normalizeH="0" baseline="0" noProof="0" dirty="0">
                <a:ln>
                  <a:noFill/>
                </a:ln>
                <a:solidFill>
                  <a:srgbClr val="333E47"/>
                </a:solidFill>
                <a:effectLst/>
                <a:uLnTx/>
                <a:uFillTx/>
                <a:latin typeface="Calibri"/>
                <a:ea typeface="+mn-ea"/>
                <a:cs typeface="Calibri"/>
              </a:rPr>
              <a:t>0</a:t>
            </a:r>
            <a:r>
              <a:rPr kumimoji="0" sz="1050" b="0" i="0" u="none" strike="noStrike" kern="1200" cap="none" spc="0" normalizeH="0" baseline="0" noProof="0" dirty="0">
                <a:ln>
                  <a:noFill/>
                </a:ln>
                <a:solidFill>
                  <a:srgbClr val="333E47"/>
                </a:solidFill>
                <a:effectLst/>
                <a:uLnTx/>
                <a:uFillTx/>
                <a:latin typeface="Calibri"/>
                <a:ea typeface="+mn-ea"/>
                <a:cs typeface="Calibri"/>
              </a:rPr>
              <a:t>	$</a:t>
            </a:r>
            <a:r>
              <a:rPr kumimoji="0" sz="1050" b="0" i="0" u="none" strike="noStrike" kern="1200" cap="none" spc="-11" normalizeH="0" baseline="0" noProof="0" dirty="0">
                <a:ln>
                  <a:noFill/>
                </a:ln>
                <a:solidFill>
                  <a:srgbClr val="333E47"/>
                </a:solidFill>
                <a:effectLst/>
                <a:uLnTx/>
                <a:uFillTx/>
                <a:latin typeface="Calibri"/>
                <a:ea typeface="+mn-ea"/>
                <a:cs typeface="Calibri"/>
              </a:rPr>
              <a:t>3</a:t>
            </a:r>
            <a:r>
              <a:rPr kumimoji="0" sz="1050" b="0" i="0" u="none" strike="noStrike" kern="1200" cap="none" spc="0" normalizeH="0" baseline="0" noProof="0" dirty="0">
                <a:ln>
                  <a:noFill/>
                </a:ln>
                <a:solidFill>
                  <a:srgbClr val="333E47"/>
                </a:solidFill>
                <a:effectLst/>
                <a:uLnTx/>
                <a:uFillTx/>
                <a:latin typeface="Calibri"/>
                <a:ea typeface="+mn-ea"/>
                <a:cs typeface="Calibri"/>
              </a:rPr>
              <a:t>0</a:t>
            </a:r>
            <a:r>
              <a:rPr kumimoji="0" sz="1050" b="0" i="0" u="none" strike="noStrike" kern="1200" cap="none" spc="-4" normalizeH="0" baseline="0" noProof="0" dirty="0">
                <a:ln>
                  <a:noFill/>
                </a:ln>
                <a:solidFill>
                  <a:srgbClr val="333E47"/>
                </a:solidFill>
                <a:effectLst/>
                <a:uLnTx/>
                <a:uFillTx/>
                <a:latin typeface="Calibri"/>
                <a:ea typeface="+mn-ea"/>
                <a:cs typeface="Calibri"/>
              </a:rPr>
              <a:t>0</a:t>
            </a:r>
            <a:endParaRPr kumimoji="0" sz="1050" b="0" i="0" u="none" strike="noStrike" kern="1200" cap="none" spc="0" normalizeH="0" baseline="0" noProof="0">
              <a:ln>
                <a:noFill/>
              </a:ln>
              <a:solidFill>
                <a:prstClr val="black"/>
              </a:solidFill>
              <a:effectLst/>
              <a:uLnTx/>
              <a:uFillTx/>
              <a:latin typeface="Calibri"/>
              <a:ea typeface="+mn-ea"/>
              <a:cs typeface="Calibri"/>
            </a:endParaRPr>
          </a:p>
          <a:p>
            <a:pPr marL="9525" marR="0" lvl="0" indent="0" algn="l" defTabSz="457200" rtl="0" eaLnBrk="1" fontAlgn="auto" latinLnBrk="0" hangingPunct="1">
              <a:lnSpc>
                <a:spcPct val="100000"/>
              </a:lnSpc>
              <a:spcBef>
                <a:spcPts val="191"/>
              </a:spcBef>
              <a:spcAft>
                <a:spcPts val="0"/>
              </a:spcAft>
              <a:buClrTx/>
              <a:buSzTx/>
              <a:buFontTx/>
              <a:buNone/>
              <a:tabLst/>
              <a:defRPr/>
            </a:pPr>
            <a:r>
              <a:rPr kumimoji="0" sz="1050" b="1" i="0" u="none" strike="noStrike" kern="1200" cap="none" spc="-15" normalizeH="0" baseline="0" noProof="0" dirty="0">
                <a:ln>
                  <a:noFill/>
                </a:ln>
                <a:solidFill>
                  <a:srgbClr val="333E47"/>
                </a:solidFill>
                <a:effectLst/>
                <a:uLnTx/>
                <a:uFillTx/>
                <a:latin typeface="Calibri"/>
                <a:ea typeface="+mn-ea"/>
                <a:cs typeface="Calibri"/>
              </a:rPr>
              <a:t>Average </a:t>
            </a:r>
            <a:r>
              <a:rPr kumimoji="0" sz="1050" b="1" i="0" u="none" strike="noStrike" kern="1200" cap="none" spc="-11" normalizeH="0" baseline="0" noProof="0" dirty="0">
                <a:ln>
                  <a:noFill/>
                </a:ln>
                <a:solidFill>
                  <a:srgbClr val="333E47"/>
                </a:solidFill>
                <a:effectLst/>
                <a:uLnTx/>
                <a:uFillTx/>
                <a:latin typeface="Calibri"/>
                <a:ea typeface="+mn-ea"/>
                <a:cs typeface="Calibri"/>
              </a:rPr>
              <a:t>Cost </a:t>
            </a:r>
            <a:r>
              <a:rPr kumimoji="0" sz="1050" b="1" i="0" u="none" strike="noStrike" kern="1200" cap="none" spc="-8" normalizeH="0" baseline="0" noProof="0" dirty="0">
                <a:ln>
                  <a:noFill/>
                </a:ln>
                <a:solidFill>
                  <a:srgbClr val="333E47"/>
                </a:solidFill>
                <a:effectLst/>
                <a:uLnTx/>
                <a:uFillTx/>
                <a:latin typeface="Calibri"/>
                <a:ea typeface="+mn-ea"/>
                <a:cs typeface="Calibri"/>
              </a:rPr>
              <a:t>($)/</a:t>
            </a:r>
            <a:r>
              <a:rPr kumimoji="0" sz="1050" b="1" i="0" u="none" strike="noStrike" kern="1200" cap="none" spc="34" normalizeH="0" baseline="0" noProof="0" dirty="0">
                <a:ln>
                  <a:noFill/>
                </a:ln>
                <a:solidFill>
                  <a:srgbClr val="333E47"/>
                </a:solidFill>
                <a:effectLst/>
                <a:uLnTx/>
                <a:uFillTx/>
                <a:latin typeface="Calibri"/>
                <a:ea typeface="+mn-ea"/>
                <a:cs typeface="Calibri"/>
              </a:rPr>
              <a:t> </a:t>
            </a:r>
            <a:r>
              <a:rPr kumimoji="0" sz="1050" b="1" i="0" u="none" strike="noStrike" kern="1200" cap="none" spc="-38" normalizeH="0" baseline="0" noProof="0" dirty="0">
                <a:ln>
                  <a:noFill/>
                </a:ln>
                <a:solidFill>
                  <a:srgbClr val="333E47"/>
                </a:solidFill>
                <a:effectLst/>
                <a:uLnTx/>
                <a:uFillTx/>
                <a:latin typeface="Calibri"/>
                <a:ea typeface="+mn-ea"/>
                <a:cs typeface="Calibri"/>
              </a:rPr>
              <a:t>W.O.</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32" name="object 132"/>
          <p:cNvSpPr/>
          <p:nvPr/>
        </p:nvSpPr>
        <p:spPr>
          <a:xfrm>
            <a:off x="691515" y="4525136"/>
            <a:ext cx="5941694" cy="0"/>
          </a:xfrm>
          <a:custGeom>
            <a:avLst/>
            <a:gdLst/>
            <a:ahLst/>
            <a:cxnLst/>
            <a:rect l="l" t="t" r="r" b="b"/>
            <a:pathLst>
              <a:path w="7922259">
                <a:moveTo>
                  <a:pt x="7922133" y="0"/>
                </a:moveTo>
                <a:lnTo>
                  <a:pt x="0" y="0"/>
                </a:lnTo>
              </a:path>
            </a:pathLst>
          </a:custGeom>
          <a:ln w="27432">
            <a:solidFill>
              <a:srgbClr val="333E47"/>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3071241" y="2209420"/>
            <a:ext cx="6668" cy="2791301"/>
          </a:xfrm>
          <a:custGeom>
            <a:avLst/>
            <a:gdLst/>
            <a:ahLst/>
            <a:cxnLst/>
            <a:rect l="l" t="t" r="r" b="b"/>
            <a:pathLst>
              <a:path w="8889" h="3721735">
                <a:moveTo>
                  <a:pt x="0" y="0"/>
                </a:moveTo>
                <a:lnTo>
                  <a:pt x="8889" y="3721354"/>
                </a:lnTo>
              </a:path>
            </a:pathLst>
          </a:custGeom>
          <a:ln w="27431">
            <a:solidFill>
              <a:srgbClr val="333E47"/>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txBox="1"/>
          <p:nvPr/>
        </p:nvSpPr>
        <p:spPr>
          <a:xfrm>
            <a:off x="4665345" y="4745260"/>
            <a:ext cx="1835944" cy="510396"/>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350" b="1" i="1" u="none" strike="noStrike" kern="1200" cap="none" spc="-4" normalizeH="0" baseline="0" noProof="0" dirty="0">
                <a:ln>
                  <a:noFill/>
                </a:ln>
                <a:solidFill>
                  <a:srgbClr val="333E47"/>
                </a:solidFill>
                <a:effectLst/>
                <a:uLnTx/>
                <a:uFillTx/>
                <a:latin typeface="Calibri"/>
                <a:ea typeface="+mn-ea"/>
                <a:cs typeface="Calibri"/>
              </a:rPr>
              <a:t>High Cost, </a:t>
            </a:r>
            <a:r>
              <a:rPr kumimoji="0" sz="1350" b="1" i="1" u="none" strike="noStrike" kern="1200" cap="none" spc="0" normalizeH="0" baseline="0" noProof="0" dirty="0">
                <a:ln>
                  <a:noFill/>
                </a:ln>
                <a:solidFill>
                  <a:srgbClr val="333E47"/>
                </a:solidFill>
                <a:effectLst/>
                <a:uLnTx/>
                <a:uFillTx/>
                <a:latin typeface="Calibri"/>
                <a:ea typeface="+mn-ea"/>
                <a:cs typeface="Calibri"/>
              </a:rPr>
              <a:t>Low</a:t>
            </a:r>
            <a:r>
              <a:rPr kumimoji="0" sz="1350" b="1" i="1" u="none" strike="noStrike" kern="1200" cap="none" spc="-53" normalizeH="0" baseline="0" noProof="0" dirty="0">
                <a:ln>
                  <a:noFill/>
                </a:ln>
                <a:solidFill>
                  <a:srgbClr val="333E47"/>
                </a:solidFill>
                <a:effectLst/>
                <a:uLnTx/>
                <a:uFillTx/>
                <a:latin typeface="Calibri"/>
                <a:ea typeface="+mn-ea"/>
                <a:cs typeface="Calibri"/>
              </a:rPr>
              <a:t> </a:t>
            </a:r>
            <a:r>
              <a:rPr kumimoji="0" sz="1350" b="1" i="1" u="none" strike="noStrike" kern="1200" cap="none" spc="-4" normalizeH="0" baseline="0" noProof="0" dirty="0">
                <a:ln>
                  <a:noFill/>
                </a:ln>
                <a:solidFill>
                  <a:srgbClr val="333E47"/>
                </a:solidFill>
                <a:effectLst/>
                <a:uLnTx/>
                <a:uFillTx/>
                <a:latin typeface="Calibri"/>
                <a:ea typeface="+mn-ea"/>
                <a:cs typeface="Calibri"/>
              </a:rPr>
              <a:t>Frequency</a:t>
            </a:r>
            <a:endParaRPr kumimoji="0" sz="1350" b="0" i="0" u="none" strike="noStrike" kern="1200" cap="none" spc="0" normalizeH="0" baseline="0" noProof="0">
              <a:ln>
                <a:noFill/>
              </a:ln>
              <a:solidFill>
                <a:prstClr val="black"/>
              </a:solidFill>
              <a:effectLst/>
              <a:uLnTx/>
              <a:uFillTx/>
              <a:latin typeface="Calibri"/>
              <a:ea typeface="+mn-ea"/>
              <a:cs typeface="Calibri"/>
            </a:endParaRPr>
          </a:p>
          <a:p>
            <a:pPr marL="58579" marR="0" lvl="0" indent="0" algn="l" defTabSz="457200" rtl="0" eaLnBrk="1" fontAlgn="auto" latinLnBrk="0" hangingPunct="1">
              <a:lnSpc>
                <a:spcPct val="100000"/>
              </a:lnSpc>
              <a:spcBef>
                <a:spcPts val="1084"/>
              </a:spcBef>
              <a:spcAft>
                <a:spcPts val="0"/>
              </a:spcAft>
              <a:buClrTx/>
              <a:buSzTx/>
              <a:buFontTx/>
              <a:buNone/>
              <a:tabLst>
                <a:tab pos="654844" algn="l"/>
                <a:tab pos="1251109" algn="l"/>
              </a:tabLst>
              <a:defRPr/>
            </a:pPr>
            <a:r>
              <a:rPr kumimoji="0" sz="1050" b="0" i="0" u="none" strike="noStrike" kern="1200" cap="none" spc="-4" normalizeH="0" baseline="0" noProof="0" dirty="0">
                <a:ln>
                  <a:noFill/>
                </a:ln>
                <a:solidFill>
                  <a:srgbClr val="333E47"/>
                </a:solidFill>
                <a:effectLst/>
                <a:uLnTx/>
                <a:uFillTx/>
                <a:latin typeface="Calibri"/>
                <a:ea typeface="+mn-ea"/>
                <a:cs typeface="Calibri"/>
              </a:rPr>
              <a:t>$350	$400	$450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46" name="object 146"/>
          <p:cNvSpPr txBox="1">
            <a:spLocks noGrp="1"/>
          </p:cNvSpPr>
          <p:nvPr>
            <p:ph type="ftr" sz="quarter" idx="5"/>
          </p:nvPr>
        </p:nvSpPr>
        <p:spPr>
          <a:xfrm>
            <a:off x="6666072" y="6588602"/>
            <a:ext cx="2171700" cy="115416"/>
          </a:xfrm>
          <a:prstGeom prst="rect">
            <a:avLst/>
          </a:prstGeom>
        </p:spPr>
        <p:txBody>
          <a:bodyPr vert="horz" wrap="square" lIns="0" tIns="0" rIns="0" bIns="0" rtlCol="0" anchor="ctr">
            <a:spAutoFit/>
          </a:bodyPr>
          <a:lstStyle/>
          <a:p>
            <a:pPr marL="9525" marR="0" lvl="0" indent="0" algn="ctr" defTabSz="457200" rtl="0" eaLnBrk="1" fontAlgn="auto" latinLnBrk="0" hangingPunct="1">
              <a:lnSpc>
                <a:spcPts val="930"/>
              </a:lnSpc>
              <a:spcBef>
                <a:spcPts val="0"/>
              </a:spcBef>
              <a:spcAft>
                <a:spcPts val="0"/>
              </a:spcAft>
              <a:buClrTx/>
              <a:buSzTx/>
              <a:buFontTx/>
              <a:buNone/>
              <a:tabLst/>
              <a:defRPr/>
            </a:pPr>
            <a:r>
              <a:rPr kumimoji="0" sz="900" b="0" i="0" u="none" strike="noStrike" kern="1200" cap="none" spc="0" normalizeH="0" baseline="0" noProof="0" dirty="0">
                <a:ln>
                  <a:noFill/>
                </a:ln>
                <a:solidFill>
                  <a:srgbClr val="8F9294"/>
                </a:solidFill>
                <a:effectLst/>
                <a:uLnTx/>
                <a:uFillTx/>
                <a:latin typeface="Calibri"/>
                <a:ea typeface="+mn-ea"/>
                <a:cs typeface="Calibri"/>
              </a:rPr>
              <a:t>© </a:t>
            </a:r>
            <a:r>
              <a:rPr kumimoji="0" sz="900" b="0" i="0" u="none" strike="noStrike" kern="1200" cap="none" spc="-8" normalizeH="0" baseline="0" noProof="0" dirty="0">
                <a:ln>
                  <a:noFill/>
                </a:ln>
                <a:solidFill>
                  <a:srgbClr val="8F9294"/>
                </a:solidFill>
                <a:effectLst/>
                <a:uLnTx/>
                <a:uFillTx/>
                <a:latin typeface="Calibri"/>
                <a:ea typeface="+mn-ea"/>
                <a:cs typeface="Calibri"/>
              </a:rPr>
              <a:t>2017 </a:t>
            </a:r>
            <a:r>
              <a:rPr kumimoji="0" sz="900" b="0" i="0" u="none" strike="noStrike" kern="1200" cap="none" spc="-4" normalizeH="0" baseline="0" noProof="0" dirty="0">
                <a:ln>
                  <a:noFill/>
                </a:ln>
                <a:solidFill>
                  <a:srgbClr val="8F9294"/>
                </a:solidFill>
                <a:effectLst/>
                <a:uLnTx/>
                <a:uFillTx/>
                <a:latin typeface="Calibri"/>
                <a:ea typeface="+mn-ea"/>
                <a:cs typeface="Calibri"/>
              </a:rPr>
              <a:t>Sightlines, </a:t>
            </a:r>
            <a:r>
              <a:rPr kumimoji="0" sz="900" b="0" i="0" u="none" strike="noStrike" kern="1200" cap="none" spc="-8" normalizeH="0" baseline="0" noProof="0" dirty="0">
                <a:ln>
                  <a:noFill/>
                </a:ln>
                <a:solidFill>
                  <a:srgbClr val="8F9294"/>
                </a:solidFill>
                <a:effectLst/>
                <a:uLnTx/>
                <a:uFillTx/>
                <a:latin typeface="Calibri"/>
                <a:ea typeface="+mn-ea"/>
                <a:cs typeface="Calibri"/>
              </a:rPr>
              <a:t>LLC. </a:t>
            </a:r>
            <a:r>
              <a:rPr kumimoji="0" sz="900" b="0" i="0" u="none" strike="noStrike" kern="1200" cap="none" spc="-4" normalizeH="0" baseline="0" noProof="0" dirty="0">
                <a:ln>
                  <a:noFill/>
                </a:ln>
                <a:solidFill>
                  <a:srgbClr val="8F9294"/>
                </a:solidFill>
                <a:effectLst/>
                <a:uLnTx/>
                <a:uFillTx/>
                <a:latin typeface="Calibri"/>
                <a:ea typeface="+mn-ea"/>
                <a:cs typeface="Calibri"/>
              </a:rPr>
              <a:t>All Rights</a:t>
            </a:r>
            <a:r>
              <a:rPr kumimoji="0" sz="900" b="0" i="0" u="none" strike="noStrike" kern="1200" cap="none" spc="15" normalizeH="0" baseline="0" noProof="0" dirty="0">
                <a:ln>
                  <a:noFill/>
                </a:ln>
                <a:solidFill>
                  <a:srgbClr val="8F9294"/>
                </a:solidFill>
                <a:effectLst/>
                <a:uLnTx/>
                <a:uFillTx/>
                <a:latin typeface="Calibri"/>
                <a:ea typeface="+mn-ea"/>
                <a:cs typeface="Calibri"/>
              </a:rPr>
              <a:t> </a:t>
            </a:r>
            <a:r>
              <a:rPr kumimoji="0" sz="900" b="0" i="0" u="none" strike="noStrike" kern="1200" cap="none" spc="-4" normalizeH="0" baseline="0" noProof="0" dirty="0">
                <a:ln>
                  <a:noFill/>
                </a:ln>
                <a:solidFill>
                  <a:srgbClr val="8F9294"/>
                </a:solidFill>
                <a:effectLst/>
                <a:uLnTx/>
                <a:uFillTx/>
                <a:latin typeface="Calibri"/>
                <a:ea typeface="+mn-ea"/>
                <a:cs typeface="Calibri"/>
              </a:rPr>
              <a:t>Reserved.</a:t>
            </a:r>
          </a:p>
        </p:txBody>
      </p:sp>
      <p:sp>
        <p:nvSpPr>
          <p:cNvPr id="135" name="object 135"/>
          <p:cNvSpPr txBox="1"/>
          <p:nvPr/>
        </p:nvSpPr>
        <p:spPr>
          <a:xfrm>
            <a:off x="4690492" y="2243042"/>
            <a:ext cx="1876901" cy="207749"/>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350" b="1" i="1" u="none" strike="noStrike" kern="1200" cap="none" spc="-4" normalizeH="0" baseline="0" noProof="0" dirty="0">
                <a:ln>
                  <a:noFill/>
                </a:ln>
                <a:solidFill>
                  <a:srgbClr val="333E47"/>
                </a:solidFill>
                <a:effectLst/>
                <a:uLnTx/>
                <a:uFillTx/>
                <a:latin typeface="Calibri"/>
                <a:ea typeface="+mn-ea"/>
                <a:cs typeface="Calibri"/>
              </a:rPr>
              <a:t>High Cost, High</a:t>
            </a:r>
            <a:r>
              <a:rPr kumimoji="0" sz="1350" b="1" i="1" u="none" strike="noStrike" kern="1200" cap="none" spc="-34" normalizeH="0" baseline="0" noProof="0" dirty="0">
                <a:ln>
                  <a:noFill/>
                </a:ln>
                <a:solidFill>
                  <a:srgbClr val="333E47"/>
                </a:solidFill>
                <a:effectLst/>
                <a:uLnTx/>
                <a:uFillTx/>
                <a:latin typeface="Calibri"/>
                <a:ea typeface="+mn-ea"/>
                <a:cs typeface="Calibri"/>
              </a:rPr>
              <a:t> </a:t>
            </a:r>
            <a:r>
              <a:rPr kumimoji="0" sz="1350" b="1" i="1" u="none" strike="noStrike" kern="1200" cap="none" spc="-4" normalizeH="0" baseline="0" noProof="0" dirty="0">
                <a:ln>
                  <a:noFill/>
                </a:ln>
                <a:solidFill>
                  <a:srgbClr val="333E47"/>
                </a:solidFill>
                <a:effectLst/>
                <a:uLnTx/>
                <a:uFillTx/>
                <a:latin typeface="Calibri"/>
                <a:ea typeface="+mn-ea"/>
                <a:cs typeface="Calibri"/>
              </a:rPr>
              <a:t>Frequency</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136" name="object 136"/>
          <p:cNvSpPr txBox="1"/>
          <p:nvPr/>
        </p:nvSpPr>
        <p:spPr>
          <a:xfrm>
            <a:off x="3434334" y="3458909"/>
            <a:ext cx="610076" cy="138499"/>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11" normalizeH="0" baseline="0" noProof="0" dirty="0">
                <a:ln>
                  <a:noFill/>
                </a:ln>
                <a:solidFill>
                  <a:srgbClr val="333E47"/>
                </a:solidFill>
                <a:effectLst/>
                <a:uLnTx/>
                <a:uFillTx/>
                <a:latin typeface="Calibri"/>
                <a:ea typeface="+mn-ea"/>
                <a:cs typeface="Calibri"/>
              </a:rPr>
              <a:t>Willis</a:t>
            </a:r>
            <a:r>
              <a:rPr kumimoji="0" sz="900" b="0" i="0" u="none" strike="noStrike" kern="1200" cap="none" spc="-8" normalizeH="0" baseline="0" noProof="0" dirty="0">
                <a:ln>
                  <a:noFill/>
                </a:ln>
                <a:solidFill>
                  <a:srgbClr val="333E47"/>
                </a:solidFill>
                <a:effectLst/>
                <a:uLnTx/>
                <a:uFillTx/>
                <a:latin typeface="Calibri"/>
                <a:ea typeface="+mn-ea"/>
                <a:cs typeface="Calibri"/>
              </a:rPr>
              <a:t> </a:t>
            </a:r>
            <a:r>
              <a:rPr kumimoji="0" sz="900" b="0" i="0" u="none" strike="noStrike" kern="1200" cap="none" spc="-11" normalizeH="0" baseline="0" noProof="0" dirty="0">
                <a:ln>
                  <a:noFill/>
                </a:ln>
                <a:solidFill>
                  <a:srgbClr val="333E47"/>
                </a:solidFill>
                <a:effectLst/>
                <a:uLnTx/>
                <a:uFillTx/>
                <a:latin typeface="Calibri"/>
                <a:ea typeface="+mn-ea"/>
                <a:cs typeface="Calibri"/>
              </a:rPr>
              <a:t>Library</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37" name="object 137"/>
          <p:cNvSpPr txBox="1"/>
          <p:nvPr/>
        </p:nvSpPr>
        <p:spPr>
          <a:xfrm>
            <a:off x="319677" y="3679316"/>
            <a:ext cx="5357813" cy="937436"/>
          </a:xfrm>
          <a:prstGeom prst="rect">
            <a:avLst/>
          </a:prstGeom>
        </p:spPr>
        <p:txBody>
          <a:bodyPr vert="horz" wrap="square" lIns="0" tIns="0" rIns="0" bIns="0" rtlCol="0">
            <a:spAutoFit/>
          </a:bodyPr>
          <a:lstStyle/>
          <a:p>
            <a:pPr marL="3123724"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srgbClr val="333E47"/>
                </a:solidFill>
                <a:effectLst/>
                <a:uLnTx/>
                <a:uFillTx/>
                <a:latin typeface="Calibri"/>
                <a:ea typeface="+mn-ea"/>
                <a:cs typeface="Calibri"/>
              </a:rPr>
              <a:t>Chemistry</a:t>
            </a:r>
            <a:r>
              <a:rPr kumimoji="0" sz="900" b="0" i="0" u="none" strike="noStrike" kern="1200" cap="none" spc="-75" normalizeH="0" baseline="0" noProof="0" dirty="0">
                <a:ln>
                  <a:noFill/>
                </a:ln>
                <a:solidFill>
                  <a:srgbClr val="333E47"/>
                </a:solidFill>
                <a:effectLst/>
                <a:uLnTx/>
                <a:uFillTx/>
                <a:latin typeface="Calibri"/>
                <a:ea typeface="+mn-ea"/>
                <a:cs typeface="Calibri"/>
              </a:rPr>
              <a:t> </a:t>
            </a:r>
            <a:r>
              <a:rPr kumimoji="0" sz="900" b="0" i="0" u="none" strike="noStrike" kern="1200" cap="none" spc="-8" normalizeH="0" baseline="0" noProof="0" dirty="0">
                <a:ln>
                  <a:noFill/>
                </a:ln>
                <a:solidFill>
                  <a:srgbClr val="333E47"/>
                </a:solidFill>
                <a:effectLst/>
                <a:uLnTx/>
                <a:uFillTx/>
                <a:latin typeface="Calibri"/>
                <a:ea typeface="+mn-ea"/>
                <a:cs typeface="Calibri"/>
              </a:rPr>
              <a:t>Building</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457200" rtl="0" eaLnBrk="1" fontAlgn="auto" latinLnBrk="0" hangingPunct="1">
              <a:lnSpc>
                <a:spcPct val="100000"/>
              </a:lnSpc>
              <a:spcBef>
                <a:spcPts val="15"/>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Times New Roman"/>
              <a:ea typeface="+mn-ea"/>
              <a:cs typeface="Times New Roman"/>
            </a:endParaRPr>
          </a:p>
          <a:p>
            <a:pPr marL="9525" marR="0" lvl="0" indent="0" algn="l" defTabSz="457200" rtl="0" eaLnBrk="1" fontAlgn="auto" latinLnBrk="0" hangingPunct="1">
              <a:lnSpc>
                <a:spcPct val="100000"/>
              </a:lnSpc>
              <a:spcBef>
                <a:spcPts val="4"/>
              </a:spcBef>
              <a:spcAft>
                <a:spcPts val="0"/>
              </a:spcAft>
              <a:buClrTx/>
              <a:buSzTx/>
              <a:buFontTx/>
              <a:buNone/>
              <a:tabLst/>
              <a:defRPr/>
            </a:pPr>
            <a:r>
              <a:rPr kumimoji="0" sz="1050" b="0" i="0" u="none" strike="noStrike" kern="1200" cap="none" spc="-8" normalizeH="0" baseline="0" noProof="0" dirty="0">
                <a:ln>
                  <a:noFill/>
                </a:ln>
                <a:solidFill>
                  <a:srgbClr val="333E47"/>
                </a:solidFill>
                <a:effectLst/>
                <a:uLnTx/>
                <a:uFillTx/>
                <a:latin typeface="Calibri"/>
                <a:ea typeface="+mn-ea"/>
                <a:cs typeface="Calibri"/>
              </a:rPr>
              <a:t>200</a:t>
            </a:r>
            <a:endParaRPr kumimoji="0" sz="1050" b="0" i="0" u="none" strike="noStrike" kern="1200" cap="none" spc="0" normalizeH="0" baseline="0" noProof="0">
              <a:ln>
                <a:noFill/>
              </a:ln>
              <a:solidFill>
                <a:prstClr val="black"/>
              </a:solidFill>
              <a:effectLst/>
              <a:uLnTx/>
              <a:uFillTx/>
              <a:latin typeface="Calibri"/>
              <a:ea typeface="+mn-ea"/>
              <a:cs typeface="Calibri"/>
            </a:endParaRPr>
          </a:p>
          <a:p>
            <a:pPr marL="4922996" marR="0" lvl="0" indent="0" algn="l" defTabSz="457200" rtl="0" eaLnBrk="1" fontAlgn="auto" latinLnBrk="0" hangingPunct="1">
              <a:lnSpc>
                <a:spcPct val="100000"/>
              </a:lnSpc>
              <a:spcBef>
                <a:spcPts val="248"/>
              </a:spcBef>
              <a:spcAft>
                <a:spcPts val="0"/>
              </a:spcAft>
              <a:buClrTx/>
              <a:buSzTx/>
              <a:buFontTx/>
              <a:buNone/>
              <a:tabLst/>
              <a:defRPr/>
            </a:pPr>
            <a:r>
              <a:rPr kumimoji="0" sz="900" b="0" i="0" u="none" strike="noStrike" kern="1200" cap="none" spc="4" normalizeH="0" baseline="0" noProof="0" dirty="0">
                <a:ln>
                  <a:noFill/>
                </a:ln>
                <a:solidFill>
                  <a:srgbClr val="333E47"/>
                </a:solidFill>
                <a:effectLst/>
                <a:uLnTx/>
                <a:uFillTx/>
                <a:latin typeface="Calibri"/>
                <a:ea typeface="+mn-ea"/>
                <a:cs typeface="Calibri"/>
              </a:rPr>
              <a:t>C</a:t>
            </a:r>
            <a:r>
              <a:rPr kumimoji="0" sz="900" b="0" i="0" u="none" strike="noStrike" kern="1200" cap="none" spc="-8" normalizeH="0" baseline="0" noProof="0" dirty="0">
                <a:ln>
                  <a:noFill/>
                </a:ln>
                <a:solidFill>
                  <a:srgbClr val="333E47"/>
                </a:solidFill>
                <a:effectLst/>
                <a:uLnTx/>
                <a:uFillTx/>
                <a:latin typeface="Calibri"/>
                <a:ea typeface="+mn-ea"/>
                <a:cs typeface="Calibri"/>
              </a:rPr>
              <a:t>o</a:t>
            </a:r>
            <a:r>
              <a:rPr kumimoji="0" sz="900" b="0" i="0" u="none" strike="noStrike" kern="1200" cap="none" spc="-11" normalizeH="0" baseline="0" noProof="0" dirty="0">
                <a:ln>
                  <a:noFill/>
                </a:ln>
                <a:solidFill>
                  <a:srgbClr val="333E47"/>
                </a:solidFill>
                <a:effectLst/>
                <a:uLnTx/>
                <a:uFillTx/>
                <a:latin typeface="Calibri"/>
                <a:ea typeface="+mn-ea"/>
                <a:cs typeface="Calibri"/>
              </a:rPr>
              <a:t>li</a:t>
            </a:r>
            <a:r>
              <a:rPr kumimoji="0" sz="900" b="0" i="0" u="none" strike="noStrike" kern="1200" cap="none" spc="4" normalizeH="0" baseline="0" noProof="0" dirty="0">
                <a:ln>
                  <a:noFill/>
                </a:ln>
                <a:solidFill>
                  <a:srgbClr val="333E47"/>
                </a:solidFill>
                <a:effectLst/>
                <a:uLnTx/>
                <a:uFillTx/>
                <a:latin typeface="Calibri"/>
                <a:ea typeface="+mn-ea"/>
                <a:cs typeface="Calibri"/>
              </a:rPr>
              <a:t>s</a:t>
            </a:r>
            <a:r>
              <a:rPr kumimoji="0" sz="900" b="0" i="0" u="none" strike="noStrike" kern="1200" cap="none" spc="0" normalizeH="0" baseline="0" noProof="0" dirty="0">
                <a:ln>
                  <a:noFill/>
                </a:ln>
                <a:solidFill>
                  <a:srgbClr val="333E47"/>
                </a:solidFill>
                <a:effectLst/>
                <a:uLnTx/>
                <a:uFillTx/>
                <a:latin typeface="Calibri"/>
                <a:ea typeface="+mn-ea"/>
                <a:cs typeface="Calibri"/>
              </a:rPr>
              <a:t>e</a:t>
            </a:r>
            <a:r>
              <a:rPr kumimoji="0" sz="900" b="0" i="0" u="none" strike="noStrike" kern="1200" cap="none" spc="-4" normalizeH="0" baseline="0" noProof="0" dirty="0">
                <a:ln>
                  <a:noFill/>
                </a:ln>
                <a:solidFill>
                  <a:srgbClr val="333E47"/>
                </a:solidFill>
                <a:effectLst/>
                <a:uLnTx/>
                <a:uFillTx/>
                <a:latin typeface="Calibri"/>
                <a:ea typeface="+mn-ea"/>
                <a:cs typeface="Calibri"/>
              </a:rPr>
              <a:t>u</a:t>
            </a:r>
            <a:r>
              <a:rPr kumimoji="0" sz="900" b="0" i="0" u="none" strike="noStrike" kern="1200" cap="none" spc="0" normalizeH="0" baseline="0" noProof="0" dirty="0">
                <a:ln>
                  <a:noFill/>
                </a:ln>
                <a:solidFill>
                  <a:srgbClr val="333E47"/>
                </a:solidFill>
                <a:effectLst/>
                <a:uLnTx/>
                <a:uFillTx/>
                <a:latin typeface="Calibri"/>
                <a:ea typeface="+mn-ea"/>
                <a:cs typeface="Calibri"/>
              </a:rPr>
              <a:t>m</a:t>
            </a:r>
            <a:endParaRPr kumimoji="0" sz="9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sz="975" b="0" i="0" u="none" strike="noStrike" kern="1200" cap="none" spc="0" normalizeH="0" baseline="0" noProof="0">
              <a:ln>
                <a:noFill/>
              </a:ln>
              <a:solidFill>
                <a:prstClr val="black"/>
              </a:solidFill>
              <a:effectLst/>
              <a:uLnTx/>
              <a:uFillTx/>
              <a:latin typeface="Times New Roman"/>
              <a:ea typeface="+mn-ea"/>
              <a:cs typeface="Times New Roman"/>
            </a:endParaRPr>
          </a:p>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4" normalizeH="0" baseline="0" noProof="0" dirty="0">
                <a:ln>
                  <a:noFill/>
                </a:ln>
                <a:solidFill>
                  <a:srgbClr val="333E47"/>
                </a:solidFill>
                <a:effectLst/>
                <a:uLnTx/>
                <a:uFillTx/>
                <a:latin typeface="Calibri"/>
                <a:ea typeface="+mn-ea"/>
                <a:cs typeface="Calibri"/>
              </a:rPr>
              <a:t>100</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38" name="object 138"/>
          <p:cNvSpPr txBox="1"/>
          <p:nvPr/>
        </p:nvSpPr>
        <p:spPr>
          <a:xfrm>
            <a:off x="2840641" y="2689384"/>
            <a:ext cx="219551" cy="161583"/>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050" b="0" i="0" u="none" strike="noStrike" kern="1200" cap="none" spc="0" normalizeH="0" baseline="0" noProof="0" dirty="0">
                <a:ln>
                  <a:noFill/>
                </a:ln>
                <a:solidFill>
                  <a:srgbClr val="333E47"/>
                </a:solidFill>
                <a:effectLst/>
                <a:uLnTx/>
                <a:uFillTx/>
                <a:latin typeface="Calibri"/>
                <a:ea typeface="+mn-ea"/>
                <a:cs typeface="Calibri"/>
              </a:rPr>
              <a:t>B</a:t>
            </a:r>
            <a:r>
              <a:rPr kumimoji="0" sz="1050" b="0" i="0" u="none" strike="noStrike" kern="1200" cap="none" spc="-11" normalizeH="0" baseline="0" noProof="0" dirty="0">
                <a:ln>
                  <a:noFill/>
                </a:ln>
                <a:solidFill>
                  <a:srgbClr val="333E47"/>
                </a:solidFill>
                <a:effectLst/>
                <a:uLnTx/>
                <a:uFillTx/>
                <a:latin typeface="Calibri"/>
                <a:ea typeface="+mn-ea"/>
                <a:cs typeface="Calibri"/>
              </a:rPr>
              <a:t>L</a:t>
            </a:r>
            <a:r>
              <a:rPr kumimoji="0" sz="1050" b="0" i="0" u="none" strike="noStrike" kern="1200" cap="none" spc="-4" normalizeH="0" baseline="0" noProof="0" dirty="0">
                <a:ln>
                  <a:noFill/>
                </a:ln>
                <a:solidFill>
                  <a:srgbClr val="333E47"/>
                </a:solidFill>
                <a:effectLst/>
                <a:uLnTx/>
                <a:uFillTx/>
                <a:latin typeface="Calibri"/>
                <a:ea typeface="+mn-ea"/>
                <a:cs typeface="Calibri"/>
              </a:rPr>
              <a:t>B</a:t>
            </a:r>
            <a:endParaRPr kumimoji="0" sz="1050" b="0" i="0" u="none" strike="noStrike" kern="1200" cap="none" spc="0" normalizeH="0" baseline="0" noProof="0">
              <a:ln>
                <a:noFill/>
              </a:ln>
              <a:solidFill>
                <a:prstClr val="black"/>
              </a:solidFill>
              <a:effectLst/>
              <a:uLnTx/>
              <a:uFillTx/>
              <a:latin typeface="Calibri"/>
              <a:ea typeface="+mn-ea"/>
              <a:cs typeface="Calibri"/>
            </a:endParaRPr>
          </a:p>
        </p:txBody>
      </p:sp>
      <p:sp>
        <p:nvSpPr>
          <p:cNvPr id="139" name="object 139"/>
          <p:cNvSpPr txBox="1"/>
          <p:nvPr/>
        </p:nvSpPr>
        <p:spPr>
          <a:xfrm>
            <a:off x="2564321" y="2971133"/>
            <a:ext cx="470059" cy="138499"/>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4" normalizeH="0" baseline="0" noProof="0" dirty="0">
                <a:ln>
                  <a:noFill/>
                </a:ln>
                <a:solidFill>
                  <a:srgbClr val="333E47"/>
                </a:solidFill>
                <a:effectLst/>
                <a:uLnTx/>
                <a:uFillTx/>
                <a:latin typeface="Calibri"/>
                <a:ea typeface="+mn-ea"/>
                <a:cs typeface="Calibri"/>
              </a:rPr>
              <a:t>Music</a:t>
            </a:r>
            <a:r>
              <a:rPr kumimoji="0" sz="900" b="0" i="0" u="none" strike="noStrike" kern="1200" cap="none" spc="-53" normalizeH="0" baseline="0" noProof="0" dirty="0">
                <a:ln>
                  <a:noFill/>
                </a:ln>
                <a:solidFill>
                  <a:srgbClr val="333E47"/>
                </a:solidFill>
                <a:effectLst/>
                <a:uLnTx/>
                <a:uFillTx/>
                <a:latin typeface="Calibri"/>
                <a:ea typeface="+mn-ea"/>
                <a:cs typeface="Calibri"/>
              </a:rPr>
              <a:t> </a:t>
            </a:r>
            <a:r>
              <a:rPr kumimoji="0" sz="900" b="0" i="0" u="none" strike="noStrike" kern="1200" cap="none" spc="-8" normalizeH="0" baseline="0" noProof="0" dirty="0">
                <a:ln>
                  <a:noFill/>
                </a:ln>
                <a:solidFill>
                  <a:srgbClr val="333E47"/>
                </a:solidFill>
                <a:effectLst/>
                <a:uLnTx/>
                <a:uFillTx/>
                <a:latin typeface="Calibri"/>
                <a:ea typeface="+mn-ea"/>
                <a:cs typeface="Calibri"/>
              </a:rPr>
              <a:t>Bld</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40" name="object 140"/>
          <p:cNvSpPr txBox="1"/>
          <p:nvPr/>
        </p:nvSpPr>
        <p:spPr>
          <a:xfrm>
            <a:off x="374523" y="1536096"/>
            <a:ext cx="7531227" cy="579646"/>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500" b="1" i="0" u="none" strike="noStrike" kern="1200" cap="none" spc="-8" normalizeH="0" baseline="0" noProof="0" dirty="0">
                <a:ln>
                  <a:noFill/>
                </a:ln>
                <a:solidFill>
                  <a:srgbClr val="4F5660"/>
                </a:solidFill>
                <a:effectLst/>
                <a:uLnTx/>
                <a:uFillTx/>
                <a:latin typeface="Calibri"/>
                <a:ea typeface="+mn-ea"/>
                <a:cs typeface="Calibri"/>
              </a:rPr>
              <a:t>Operational </a:t>
            </a:r>
            <a:r>
              <a:rPr kumimoji="0" sz="1500" b="1" i="0" u="none" strike="noStrike" kern="1200" cap="none" spc="-15" normalizeH="0" baseline="0" noProof="0" dirty="0">
                <a:ln>
                  <a:noFill/>
                </a:ln>
                <a:solidFill>
                  <a:srgbClr val="4F5660"/>
                </a:solidFill>
                <a:effectLst/>
                <a:uLnTx/>
                <a:uFillTx/>
                <a:latin typeface="Calibri"/>
                <a:ea typeface="+mn-ea"/>
                <a:cs typeface="Calibri"/>
              </a:rPr>
              <a:t>strain </a:t>
            </a:r>
            <a:r>
              <a:rPr kumimoji="0" sz="1500" b="1" i="0" u="none" strike="noStrike" kern="1200" cap="none" spc="-4" normalizeH="0" baseline="0" noProof="0" dirty="0">
                <a:ln>
                  <a:noFill/>
                </a:ln>
                <a:solidFill>
                  <a:srgbClr val="4F5660"/>
                </a:solidFill>
                <a:effectLst/>
                <a:uLnTx/>
                <a:uFillTx/>
                <a:latin typeface="Calibri"/>
                <a:ea typeface="+mn-ea"/>
                <a:cs typeface="Calibri"/>
              </a:rPr>
              <a:t>of high </a:t>
            </a:r>
            <a:r>
              <a:rPr kumimoji="0" sz="1500" b="1" i="0" u="none" strike="noStrike" kern="1200" cap="none" spc="-8" normalizeH="0" baseline="0" noProof="0" dirty="0">
                <a:ln>
                  <a:noFill/>
                </a:ln>
                <a:solidFill>
                  <a:srgbClr val="4F5660"/>
                </a:solidFill>
                <a:effectLst/>
                <a:uLnTx/>
                <a:uFillTx/>
                <a:latin typeface="Calibri"/>
                <a:ea typeface="+mn-ea"/>
                <a:cs typeface="Calibri"/>
              </a:rPr>
              <a:t>risk space </a:t>
            </a:r>
            <a:r>
              <a:rPr kumimoji="0" sz="1500" b="1" i="0" u="none" strike="noStrike" kern="1200" cap="none" spc="-11" normalizeH="0" baseline="0" noProof="0" dirty="0">
                <a:ln>
                  <a:noFill/>
                </a:ln>
                <a:solidFill>
                  <a:srgbClr val="4F5660"/>
                </a:solidFill>
                <a:effectLst/>
                <a:uLnTx/>
                <a:uFillTx/>
                <a:latin typeface="Calibri"/>
                <a:ea typeface="+mn-ea"/>
                <a:cs typeface="Calibri"/>
              </a:rPr>
              <a:t>revealed </a:t>
            </a:r>
            <a:r>
              <a:rPr kumimoji="0" sz="1500" b="1" i="0" u="none" strike="noStrike" kern="1200" cap="none" spc="-4" normalizeH="0" baseline="0" noProof="0" dirty="0">
                <a:ln>
                  <a:noFill/>
                </a:ln>
                <a:solidFill>
                  <a:srgbClr val="4F5660"/>
                </a:solidFill>
                <a:effectLst/>
                <a:uLnTx/>
                <a:uFillTx/>
                <a:latin typeface="Calibri"/>
                <a:ea typeface="+mn-ea"/>
                <a:cs typeface="Calibri"/>
              </a:rPr>
              <a:t>by </a:t>
            </a:r>
            <a:r>
              <a:rPr kumimoji="0" sz="1500" b="1" i="0" u="none" strike="noStrike" kern="1200" cap="none" spc="-11" normalizeH="0" baseline="0" noProof="0" dirty="0">
                <a:ln>
                  <a:noFill/>
                </a:ln>
                <a:solidFill>
                  <a:srgbClr val="4F5660"/>
                </a:solidFill>
                <a:effectLst/>
                <a:uLnTx/>
                <a:uFillTx/>
                <a:latin typeface="Calibri"/>
                <a:ea typeface="+mn-ea"/>
                <a:cs typeface="Calibri"/>
              </a:rPr>
              <a:t>reactive work </a:t>
            </a:r>
            <a:r>
              <a:rPr kumimoji="0" sz="1500" b="1" i="0" u="none" strike="noStrike" kern="1200" cap="none" spc="-8" normalizeH="0" baseline="0" noProof="0" dirty="0">
                <a:ln>
                  <a:noFill/>
                </a:ln>
                <a:solidFill>
                  <a:srgbClr val="4F5660"/>
                </a:solidFill>
                <a:effectLst/>
                <a:uLnTx/>
                <a:uFillTx/>
                <a:latin typeface="Calibri"/>
                <a:ea typeface="+mn-ea"/>
                <a:cs typeface="Calibri"/>
              </a:rPr>
              <a:t>order </a:t>
            </a:r>
            <a:r>
              <a:rPr kumimoji="0" sz="1500" b="1" i="0" u="none" strike="noStrike" kern="1200" cap="none" spc="-19" normalizeH="0" baseline="0" noProof="0" dirty="0">
                <a:ln>
                  <a:noFill/>
                </a:ln>
                <a:solidFill>
                  <a:srgbClr val="4F5660"/>
                </a:solidFill>
                <a:effectLst/>
                <a:uLnTx/>
                <a:uFillTx/>
                <a:latin typeface="Calibri"/>
                <a:ea typeface="+mn-ea"/>
                <a:cs typeface="Calibri"/>
              </a:rPr>
              <a:t>cost </a:t>
            </a:r>
            <a:r>
              <a:rPr kumimoji="0" sz="1500" b="1" i="0" u="none" strike="noStrike" kern="1200" cap="none" spc="-4" normalizeH="0" baseline="0" noProof="0" dirty="0">
                <a:ln>
                  <a:noFill/>
                </a:ln>
                <a:solidFill>
                  <a:srgbClr val="4F5660"/>
                </a:solidFill>
                <a:effectLst/>
                <a:uLnTx/>
                <a:uFillTx/>
                <a:latin typeface="Calibri"/>
                <a:ea typeface="+mn-ea"/>
                <a:cs typeface="Calibri"/>
              </a:rPr>
              <a:t>and </a:t>
            </a:r>
            <a:r>
              <a:rPr kumimoji="0" sz="1500" b="1" i="0" u="none" strike="noStrike" kern="1200" cap="none" spc="15" normalizeH="0" baseline="0" noProof="0" dirty="0">
                <a:ln>
                  <a:noFill/>
                </a:ln>
                <a:solidFill>
                  <a:srgbClr val="4F5660"/>
                </a:solidFill>
                <a:effectLst/>
                <a:uLnTx/>
                <a:uFillTx/>
                <a:latin typeface="Calibri"/>
                <a:ea typeface="+mn-ea"/>
                <a:cs typeface="Calibri"/>
              </a:rPr>
              <a:t> </a:t>
            </a:r>
            <a:r>
              <a:rPr kumimoji="0" sz="1500" b="1" i="0" u="none" strike="noStrike" kern="1200" cap="none" spc="-8" normalizeH="0" baseline="0" noProof="0" dirty="0">
                <a:ln>
                  <a:noFill/>
                </a:ln>
                <a:solidFill>
                  <a:srgbClr val="4F5660"/>
                </a:solidFill>
                <a:effectLst/>
                <a:uLnTx/>
                <a:uFillTx/>
                <a:latin typeface="Calibri"/>
                <a:ea typeface="+mn-ea"/>
                <a:cs typeface="Calibri"/>
              </a:rPr>
              <a:t>frequency</a:t>
            </a:r>
            <a:endParaRPr kumimoji="0" sz="1500" b="1" i="0" u="none" strike="noStrike" kern="1200" cap="none" spc="0" normalizeH="0" baseline="0" noProof="0" dirty="0">
              <a:ln>
                <a:noFill/>
              </a:ln>
              <a:solidFill>
                <a:prstClr val="black"/>
              </a:solidFill>
              <a:effectLst/>
              <a:uLnTx/>
              <a:uFillTx/>
              <a:latin typeface="Calibri"/>
              <a:ea typeface="+mn-ea"/>
              <a:cs typeface="Calibri"/>
            </a:endParaRPr>
          </a:p>
          <a:p>
            <a:pPr marL="1847374" marR="0" lvl="0" indent="0" algn="l" defTabSz="457200" rtl="0" eaLnBrk="1" fontAlgn="auto" latinLnBrk="0" hangingPunct="1">
              <a:lnSpc>
                <a:spcPct val="100000"/>
              </a:lnSpc>
              <a:spcBef>
                <a:spcPts val="1125"/>
              </a:spcBef>
              <a:spcAft>
                <a:spcPts val="0"/>
              </a:spcAft>
              <a:buClrTx/>
              <a:buSzTx/>
              <a:buFontTx/>
              <a:buNone/>
              <a:tabLst/>
              <a:defRPr/>
            </a:pPr>
            <a:r>
              <a:rPr kumimoji="0" sz="1350" b="1" i="0" u="none" strike="noStrike" kern="1200" cap="none" spc="-11" normalizeH="0" baseline="0" noProof="0" dirty="0">
                <a:ln>
                  <a:noFill/>
                </a:ln>
                <a:solidFill>
                  <a:srgbClr val="333E47"/>
                </a:solidFill>
                <a:effectLst/>
                <a:uLnTx/>
                <a:uFillTx/>
                <a:latin typeface="Calibri"/>
                <a:ea typeface="+mn-ea"/>
                <a:cs typeface="Calibri"/>
              </a:rPr>
              <a:t>Reactive </a:t>
            </a:r>
            <a:r>
              <a:rPr kumimoji="0" sz="1350" b="1" i="0" u="none" strike="noStrike" kern="1200" cap="none" spc="-15" normalizeH="0" baseline="0" noProof="0" dirty="0">
                <a:ln>
                  <a:noFill/>
                </a:ln>
                <a:solidFill>
                  <a:srgbClr val="333E47"/>
                </a:solidFill>
                <a:effectLst/>
                <a:uLnTx/>
                <a:uFillTx/>
                <a:latin typeface="Calibri"/>
                <a:ea typeface="+mn-ea"/>
                <a:cs typeface="Calibri"/>
              </a:rPr>
              <a:t>Work </a:t>
            </a:r>
            <a:r>
              <a:rPr kumimoji="0" sz="1350" b="1" i="0" u="none" strike="noStrike" kern="1200" cap="none" spc="-4" normalizeH="0" baseline="0" noProof="0" dirty="0">
                <a:ln>
                  <a:noFill/>
                </a:ln>
                <a:solidFill>
                  <a:srgbClr val="333E47"/>
                </a:solidFill>
                <a:effectLst/>
                <a:uLnTx/>
                <a:uFillTx/>
                <a:latin typeface="Calibri"/>
                <a:ea typeface="+mn-ea"/>
                <a:cs typeface="Calibri"/>
              </a:rPr>
              <a:t>Order </a:t>
            </a:r>
            <a:r>
              <a:rPr kumimoji="0" sz="1350" b="1" i="0" u="none" strike="noStrike" kern="1200" cap="none" spc="-8" normalizeH="0" baseline="0" noProof="0" dirty="0">
                <a:ln>
                  <a:noFill/>
                </a:ln>
                <a:solidFill>
                  <a:srgbClr val="333E47"/>
                </a:solidFill>
                <a:effectLst/>
                <a:uLnTx/>
                <a:uFillTx/>
                <a:latin typeface="Calibri"/>
                <a:ea typeface="+mn-ea"/>
                <a:cs typeface="Calibri"/>
              </a:rPr>
              <a:t>Cost </a:t>
            </a:r>
            <a:r>
              <a:rPr kumimoji="0" sz="1350" b="1" i="0" u="none" strike="noStrike" kern="1200" cap="none" spc="-11" normalizeH="0" baseline="0" noProof="0" dirty="0">
                <a:ln>
                  <a:noFill/>
                </a:ln>
                <a:solidFill>
                  <a:srgbClr val="333E47"/>
                </a:solidFill>
                <a:effectLst/>
                <a:uLnTx/>
                <a:uFillTx/>
                <a:latin typeface="Calibri"/>
                <a:ea typeface="+mn-ea"/>
                <a:cs typeface="Calibri"/>
              </a:rPr>
              <a:t>By</a:t>
            </a:r>
            <a:r>
              <a:rPr kumimoji="0" sz="1350" b="1" i="0" u="none" strike="noStrike" kern="1200" cap="none" spc="-4" normalizeH="0" baseline="0" noProof="0" dirty="0">
                <a:ln>
                  <a:noFill/>
                </a:ln>
                <a:solidFill>
                  <a:srgbClr val="333E47"/>
                </a:solidFill>
                <a:effectLst/>
                <a:uLnTx/>
                <a:uFillTx/>
                <a:latin typeface="Calibri"/>
                <a:ea typeface="+mn-ea"/>
                <a:cs typeface="Calibri"/>
              </a:rPr>
              <a:t> </a:t>
            </a:r>
            <a:r>
              <a:rPr kumimoji="0" sz="1350" b="1" i="0" u="none" strike="noStrike" kern="1200" cap="none" spc="-8" normalizeH="0" baseline="0" noProof="0" dirty="0">
                <a:ln>
                  <a:noFill/>
                </a:ln>
                <a:solidFill>
                  <a:srgbClr val="333E47"/>
                </a:solidFill>
                <a:effectLst/>
                <a:uLnTx/>
                <a:uFillTx/>
                <a:latin typeface="Calibri"/>
                <a:ea typeface="+mn-ea"/>
                <a:cs typeface="Calibri"/>
              </a:rPr>
              <a:t>Building</a:t>
            </a:r>
            <a:endParaRPr kumimoji="0" sz="135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1" name="object 141"/>
          <p:cNvSpPr txBox="1"/>
          <p:nvPr/>
        </p:nvSpPr>
        <p:spPr>
          <a:xfrm>
            <a:off x="2349817" y="3208878"/>
            <a:ext cx="650558" cy="138499"/>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900" b="0" i="0" u="none" strike="noStrike" kern="1200" cap="none" spc="-8" normalizeH="0" baseline="0" noProof="0" dirty="0">
                <a:ln>
                  <a:noFill/>
                </a:ln>
                <a:solidFill>
                  <a:srgbClr val="333E47"/>
                </a:solidFill>
                <a:effectLst/>
                <a:uLnTx/>
                <a:uFillTx/>
                <a:latin typeface="Calibri"/>
                <a:ea typeface="+mn-ea"/>
                <a:cs typeface="Calibri"/>
              </a:rPr>
              <a:t>Hurley</a:t>
            </a:r>
            <a:r>
              <a:rPr kumimoji="0" sz="900" b="0" i="0" u="none" strike="noStrike" kern="1200" cap="none" spc="-64" normalizeH="0" baseline="0" noProof="0" dirty="0">
                <a:ln>
                  <a:noFill/>
                </a:ln>
                <a:solidFill>
                  <a:srgbClr val="333E47"/>
                </a:solidFill>
                <a:effectLst/>
                <a:uLnTx/>
                <a:uFillTx/>
                <a:latin typeface="Calibri"/>
                <a:ea typeface="+mn-ea"/>
                <a:cs typeface="Calibri"/>
              </a:rPr>
              <a:t> </a:t>
            </a:r>
            <a:r>
              <a:rPr kumimoji="0" sz="900" b="0" i="0" u="none" strike="noStrike" kern="1200" cap="none" spc="-4" normalizeH="0" baseline="0" noProof="0" dirty="0">
                <a:ln>
                  <a:noFill/>
                </a:ln>
                <a:solidFill>
                  <a:srgbClr val="333E47"/>
                </a:solidFill>
                <a:effectLst/>
                <a:uLnTx/>
                <a:uFillTx/>
                <a:latin typeface="Calibri"/>
                <a:ea typeface="+mn-ea"/>
                <a:cs typeface="Calibri"/>
              </a:rPr>
              <a:t>Admin</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142" name="object 142"/>
          <p:cNvGraphicFramePr>
            <a:graphicFrameLocks noGrp="1"/>
          </p:cNvGraphicFramePr>
          <p:nvPr/>
        </p:nvGraphicFramePr>
        <p:xfrm>
          <a:off x="6777895" y="2156459"/>
          <a:ext cx="2223324" cy="2924175"/>
        </p:xfrm>
        <a:graphic>
          <a:graphicData uri="http://schemas.openxmlformats.org/drawingml/2006/table">
            <a:tbl>
              <a:tblPr firstRow="1" bandRow="1">
                <a:tableStyleId>{2D5ABB26-0587-4C30-8999-92F81FD0307C}</a:tableStyleId>
              </a:tblPr>
              <a:tblGrid>
                <a:gridCol w="918209">
                  <a:extLst>
                    <a:ext uri="{9D8B030D-6E8A-4147-A177-3AD203B41FA5}">
                      <a16:colId xmlns:a16="http://schemas.microsoft.com/office/drawing/2014/main" val="20000"/>
                    </a:ext>
                  </a:extLst>
                </a:gridCol>
                <a:gridCol w="635794">
                  <a:extLst>
                    <a:ext uri="{9D8B030D-6E8A-4147-A177-3AD203B41FA5}">
                      <a16:colId xmlns:a16="http://schemas.microsoft.com/office/drawing/2014/main" val="20001"/>
                    </a:ext>
                  </a:extLst>
                </a:gridCol>
                <a:gridCol w="669321">
                  <a:extLst>
                    <a:ext uri="{9D8B030D-6E8A-4147-A177-3AD203B41FA5}">
                      <a16:colId xmlns:a16="http://schemas.microsoft.com/office/drawing/2014/main" val="20002"/>
                    </a:ext>
                  </a:extLst>
                </a:gridCol>
              </a:tblGrid>
              <a:tr h="278130">
                <a:tc gridSpan="3">
                  <a:txBody>
                    <a:bodyPr/>
                    <a:lstStyle/>
                    <a:p>
                      <a:pPr marL="224154">
                        <a:lnSpc>
                          <a:spcPct val="100000"/>
                        </a:lnSpc>
                        <a:spcBef>
                          <a:spcPts val="495"/>
                        </a:spcBef>
                      </a:pPr>
                      <a:r>
                        <a:rPr sz="1100" b="1" spc="-15" dirty="0">
                          <a:solidFill>
                            <a:srgbClr val="FFFFFF"/>
                          </a:solidFill>
                          <a:latin typeface="Calibri"/>
                          <a:cs typeface="Calibri"/>
                        </a:rPr>
                        <a:t>Most </a:t>
                      </a:r>
                      <a:r>
                        <a:rPr sz="1100" b="1" spc="-10" dirty="0">
                          <a:solidFill>
                            <a:srgbClr val="FFFFFF"/>
                          </a:solidFill>
                          <a:latin typeface="Calibri"/>
                          <a:cs typeface="Calibri"/>
                        </a:rPr>
                        <a:t>Costly </a:t>
                      </a:r>
                      <a:r>
                        <a:rPr sz="1100" b="1" spc="-15" dirty="0">
                          <a:solidFill>
                            <a:srgbClr val="FFFFFF"/>
                          </a:solidFill>
                          <a:latin typeface="Calibri"/>
                          <a:cs typeface="Calibri"/>
                        </a:rPr>
                        <a:t>Reactive Work</a:t>
                      </a:r>
                      <a:r>
                        <a:rPr sz="1100" b="1" spc="90" dirty="0">
                          <a:solidFill>
                            <a:srgbClr val="FFFFFF"/>
                          </a:solidFill>
                          <a:latin typeface="Calibri"/>
                          <a:cs typeface="Calibri"/>
                        </a:rPr>
                        <a:t> </a:t>
                      </a:r>
                      <a:r>
                        <a:rPr sz="1100" b="1" spc="-15" dirty="0">
                          <a:solidFill>
                            <a:srgbClr val="FFFFFF"/>
                          </a:solidFill>
                          <a:latin typeface="Calibri"/>
                          <a:cs typeface="Calibri"/>
                        </a:rPr>
                        <a:t>Orders</a:t>
                      </a:r>
                      <a:endParaRPr sz="1100">
                        <a:latin typeface="Calibri"/>
                        <a:cs typeface="Calibri"/>
                      </a:endParaRPr>
                    </a:p>
                  </a:txBody>
                  <a:tcPr marL="0" marR="0" marT="4714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4B96"/>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8129">
                <a:tc>
                  <a:txBody>
                    <a:bodyPr/>
                    <a:lstStyle/>
                    <a:p>
                      <a:pPr marL="356235">
                        <a:lnSpc>
                          <a:spcPct val="100000"/>
                        </a:lnSpc>
                        <a:spcBef>
                          <a:spcPts val="525"/>
                        </a:spcBef>
                      </a:pPr>
                      <a:r>
                        <a:rPr sz="900" i="1" u="sng" spc="-5" dirty="0">
                          <a:solidFill>
                            <a:srgbClr val="333E47"/>
                          </a:solidFill>
                          <a:latin typeface="Calibri"/>
                          <a:cs typeface="Calibri"/>
                        </a:rPr>
                        <a:t>Building</a:t>
                      </a:r>
                      <a:endParaRPr sz="900">
                        <a:latin typeface="Calibri"/>
                        <a:cs typeface="Calibri"/>
                      </a:endParaRPr>
                    </a:p>
                  </a:txBody>
                  <a:tcPr marL="0" marR="0" marT="50006"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0DD"/>
                    </a:solidFill>
                  </a:tcPr>
                </a:tc>
                <a:tc>
                  <a:txBody>
                    <a:bodyPr/>
                    <a:lstStyle/>
                    <a:p>
                      <a:pPr marL="1905" algn="ctr">
                        <a:lnSpc>
                          <a:spcPct val="100000"/>
                        </a:lnSpc>
                        <a:spcBef>
                          <a:spcPts val="525"/>
                        </a:spcBef>
                      </a:pPr>
                      <a:r>
                        <a:rPr sz="900" i="1" u="sng" spc="-25" dirty="0">
                          <a:solidFill>
                            <a:srgbClr val="333E47"/>
                          </a:solidFill>
                          <a:latin typeface="Calibri"/>
                          <a:cs typeface="Calibri"/>
                        </a:rPr>
                        <a:t>Total</a:t>
                      </a:r>
                      <a:r>
                        <a:rPr sz="900" i="1" u="sng" spc="-110" dirty="0">
                          <a:solidFill>
                            <a:srgbClr val="333E47"/>
                          </a:solidFill>
                          <a:latin typeface="Calibri"/>
                          <a:cs typeface="Calibri"/>
                        </a:rPr>
                        <a:t> </a:t>
                      </a:r>
                      <a:r>
                        <a:rPr sz="900" i="1" u="sng" spc="-10" dirty="0">
                          <a:solidFill>
                            <a:srgbClr val="333E47"/>
                          </a:solidFill>
                          <a:latin typeface="Calibri"/>
                          <a:cs typeface="Calibri"/>
                        </a:rPr>
                        <a:t>Cost</a:t>
                      </a:r>
                      <a:endParaRPr sz="900">
                        <a:latin typeface="Calibri"/>
                        <a:cs typeface="Calibri"/>
                      </a:endParaRPr>
                    </a:p>
                  </a:txBody>
                  <a:tcPr marL="0" marR="0" marT="50006"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0DD"/>
                    </a:solidFill>
                  </a:tcPr>
                </a:tc>
                <a:tc>
                  <a:txBody>
                    <a:bodyPr/>
                    <a:lstStyle/>
                    <a:p>
                      <a:pPr marL="635" algn="ctr">
                        <a:lnSpc>
                          <a:spcPct val="100000"/>
                        </a:lnSpc>
                        <a:spcBef>
                          <a:spcPts val="525"/>
                        </a:spcBef>
                      </a:pPr>
                      <a:r>
                        <a:rPr sz="900" i="1" u="sng" dirty="0">
                          <a:solidFill>
                            <a:srgbClr val="333E47"/>
                          </a:solidFill>
                          <a:latin typeface="Calibri"/>
                          <a:cs typeface="Calibri"/>
                        </a:rPr>
                        <a:t>Age</a:t>
                      </a:r>
                      <a:endParaRPr sz="900">
                        <a:latin typeface="Calibri"/>
                        <a:cs typeface="Calibri"/>
                      </a:endParaRPr>
                    </a:p>
                  </a:txBody>
                  <a:tcPr marL="0" marR="0" marT="50006"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0DD"/>
                    </a:solidFill>
                  </a:tcPr>
                </a:tc>
                <a:extLst>
                  <a:ext uri="{0D108BD9-81ED-4DB2-BD59-A6C34878D82A}">
                    <a16:rowId xmlns:a16="http://schemas.microsoft.com/office/drawing/2014/main" val="10001"/>
                  </a:ext>
                </a:extLst>
              </a:tr>
              <a:tr h="278129">
                <a:tc>
                  <a:txBody>
                    <a:bodyPr/>
                    <a:lstStyle/>
                    <a:p>
                      <a:pPr>
                        <a:lnSpc>
                          <a:spcPct val="100000"/>
                        </a:lnSpc>
                        <a:spcBef>
                          <a:spcPts val="40"/>
                        </a:spcBef>
                      </a:pPr>
                      <a:endParaRPr sz="900">
                        <a:latin typeface="Times New Roman"/>
                        <a:cs typeface="Times New Roman"/>
                      </a:endParaRPr>
                    </a:p>
                    <a:p>
                      <a:pPr marL="182245">
                        <a:lnSpc>
                          <a:spcPct val="100000"/>
                        </a:lnSpc>
                        <a:spcBef>
                          <a:spcPts val="5"/>
                        </a:spcBef>
                      </a:pPr>
                      <a:r>
                        <a:rPr sz="900" b="1" i="1" spc="-5" dirty="0">
                          <a:solidFill>
                            <a:srgbClr val="333E47"/>
                          </a:solidFill>
                          <a:latin typeface="Calibri"/>
                          <a:cs typeface="Calibri"/>
                        </a:rPr>
                        <a:t>Discovery</a:t>
                      </a:r>
                      <a:r>
                        <a:rPr sz="900" b="1" i="1" spc="-60" dirty="0">
                          <a:solidFill>
                            <a:srgbClr val="333E47"/>
                          </a:solidFill>
                          <a:latin typeface="Calibri"/>
                          <a:cs typeface="Calibri"/>
                        </a:rPr>
                        <a:t> </a:t>
                      </a:r>
                      <a:r>
                        <a:rPr sz="900" b="1" i="1" spc="-5" dirty="0">
                          <a:solidFill>
                            <a:srgbClr val="333E47"/>
                          </a:solidFill>
                          <a:latin typeface="Calibri"/>
                          <a:cs typeface="Calibri"/>
                        </a:rPr>
                        <a:t>Park*</a:t>
                      </a:r>
                      <a:endParaRPr sz="900">
                        <a:latin typeface="Calibri"/>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40"/>
                        </a:spcBef>
                      </a:pPr>
                      <a:endParaRPr sz="900">
                        <a:latin typeface="Times New Roman"/>
                        <a:cs typeface="Times New Roman"/>
                      </a:endParaRPr>
                    </a:p>
                    <a:p>
                      <a:pPr marL="40005" algn="ctr">
                        <a:lnSpc>
                          <a:spcPct val="100000"/>
                        </a:lnSpc>
                        <a:spcBef>
                          <a:spcPts val="5"/>
                        </a:spcBef>
                        <a:tabLst>
                          <a:tab pos="259079" algn="l"/>
                        </a:tabLst>
                      </a:pPr>
                      <a:r>
                        <a:rPr sz="900" b="1" i="1" dirty="0">
                          <a:solidFill>
                            <a:srgbClr val="333E47"/>
                          </a:solidFill>
                          <a:latin typeface="Calibri"/>
                          <a:cs typeface="Calibri"/>
                        </a:rPr>
                        <a:t>$	</a:t>
                      </a:r>
                      <a:r>
                        <a:rPr sz="900" b="1" i="1" spc="-10" dirty="0">
                          <a:solidFill>
                            <a:srgbClr val="333E47"/>
                          </a:solidFill>
                          <a:latin typeface="Calibri"/>
                          <a:cs typeface="Calibri"/>
                        </a:rPr>
                        <a:t>120,164</a:t>
                      </a:r>
                      <a:endParaRPr sz="900">
                        <a:latin typeface="Calibri"/>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40"/>
                        </a:spcBef>
                      </a:pPr>
                      <a:endParaRPr sz="900">
                        <a:latin typeface="Times New Roman"/>
                        <a:cs typeface="Times New Roman"/>
                      </a:endParaRPr>
                    </a:p>
                    <a:p>
                      <a:pPr marL="635" algn="ctr">
                        <a:lnSpc>
                          <a:spcPct val="100000"/>
                        </a:lnSpc>
                        <a:spcBef>
                          <a:spcPts val="5"/>
                        </a:spcBef>
                      </a:pPr>
                      <a:r>
                        <a:rPr sz="900" b="1" i="1" spc="-10" dirty="0">
                          <a:solidFill>
                            <a:srgbClr val="333E47"/>
                          </a:solidFill>
                          <a:latin typeface="Calibri"/>
                          <a:cs typeface="Calibri"/>
                        </a:rPr>
                        <a:t>25-50</a:t>
                      </a:r>
                      <a:endParaRPr sz="900">
                        <a:latin typeface="Calibri"/>
                        <a:cs typeface="Calibri"/>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278129">
                <a:tc>
                  <a:txBody>
                    <a:bodyPr/>
                    <a:lstStyle/>
                    <a:p>
                      <a:pPr>
                        <a:lnSpc>
                          <a:spcPct val="100000"/>
                        </a:lnSpc>
                        <a:spcBef>
                          <a:spcPts val="45"/>
                        </a:spcBef>
                      </a:pPr>
                      <a:endParaRPr sz="900">
                        <a:latin typeface="Times New Roman"/>
                        <a:cs typeface="Times New Roman"/>
                      </a:endParaRPr>
                    </a:p>
                    <a:p>
                      <a:pPr marL="170180">
                        <a:lnSpc>
                          <a:spcPct val="100000"/>
                        </a:lnSpc>
                      </a:pPr>
                      <a:r>
                        <a:rPr sz="900" b="1" spc="-5" dirty="0">
                          <a:solidFill>
                            <a:srgbClr val="333E47"/>
                          </a:solidFill>
                          <a:latin typeface="Calibri"/>
                          <a:cs typeface="Calibri"/>
                        </a:rPr>
                        <a:t>Hurley</a:t>
                      </a:r>
                      <a:r>
                        <a:rPr sz="900" b="1" spc="-75" dirty="0">
                          <a:solidFill>
                            <a:srgbClr val="333E47"/>
                          </a:solidFill>
                          <a:latin typeface="Calibri"/>
                          <a:cs typeface="Calibri"/>
                        </a:rPr>
                        <a:t> </a:t>
                      </a:r>
                      <a:r>
                        <a:rPr sz="900" b="1" spc="-5" dirty="0">
                          <a:solidFill>
                            <a:srgbClr val="333E47"/>
                          </a:solidFill>
                          <a:latin typeface="Calibri"/>
                          <a:cs typeface="Calibri"/>
                        </a:rPr>
                        <a:t>Admin</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CC3CF"/>
                    </a:solidFill>
                  </a:tcPr>
                </a:tc>
                <a:tc>
                  <a:txBody>
                    <a:bodyPr/>
                    <a:lstStyle/>
                    <a:p>
                      <a:pPr>
                        <a:lnSpc>
                          <a:spcPct val="100000"/>
                        </a:lnSpc>
                        <a:spcBef>
                          <a:spcPts val="45"/>
                        </a:spcBef>
                      </a:pPr>
                      <a:endParaRPr sz="900">
                        <a:latin typeface="Times New Roman"/>
                        <a:cs typeface="Times New Roman"/>
                      </a:endParaRPr>
                    </a:p>
                    <a:p>
                      <a:pPr marL="36195" algn="ctr">
                        <a:lnSpc>
                          <a:spcPct val="100000"/>
                        </a:lnSpc>
                        <a:tabLst>
                          <a:tab pos="255270" algn="l"/>
                        </a:tabLst>
                      </a:pPr>
                      <a:r>
                        <a:rPr sz="900" b="1" dirty="0">
                          <a:solidFill>
                            <a:srgbClr val="333E47"/>
                          </a:solidFill>
                          <a:latin typeface="Calibri"/>
                          <a:cs typeface="Calibri"/>
                        </a:rPr>
                        <a:t>$	</a:t>
                      </a:r>
                      <a:r>
                        <a:rPr sz="900" b="1" spc="-10" dirty="0">
                          <a:solidFill>
                            <a:srgbClr val="333E47"/>
                          </a:solidFill>
                          <a:latin typeface="Calibri"/>
                          <a:cs typeface="Calibri"/>
                        </a:rPr>
                        <a:t>56,176</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CC3CF"/>
                    </a:solidFill>
                  </a:tcPr>
                </a:tc>
                <a:tc>
                  <a:txBody>
                    <a:bodyPr/>
                    <a:lstStyle/>
                    <a:p>
                      <a:pPr>
                        <a:lnSpc>
                          <a:spcPct val="100000"/>
                        </a:lnSpc>
                        <a:spcBef>
                          <a:spcPts val="45"/>
                        </a:spcBef>
                      </a:pPr>
                      <a:endParaRPr sz="900">
                        <a:latin typeface="Times New Roman"/>
                        <a:cs typeface="Times New Roman"/>
                      </a:endParaRPr>
                    </a:p>
                    <a:p>
                      <a:pPr marL="1270" algn="ctr">
                        <a:lnSpc>
                          <a:spcPct val="100000"/>
                        </a:lnSpc>
                      </a:pPr>
                      <a:r>
                        <a:rPr sz="900" b="1" dirty="0">
                          <a:solidFill>
                            <a:srgbClr val="333E47"/>
                          </a:solidFill>
                          <a:latin typeface="Calibri"/>
                          <a:cs typeface="Calibri"/>
                        </a:rPr>
                        <a:t>Over</a:t>
                      </a:r>
                      <a:r>
                        <a:rPr sz="900" b="1" spc="-130" dirty="0">
                          <a:solidFill>
                            <a:srgbClr val="333E47"/>
                          </a:solidFill>
                          <a:latin typeface="Calibri"/>
                          <a:cs typeface="Calibri"/>
                        </a:rPr>
                        <a:t> </a:t>
                      </a:r>
                      <a:r>
                        <a:rPr sz="900" b="1" spc="-5" dirty="0">
                          <a:solidFill>
                            <a:srgbClr val="333E47"/>
                          </a:solidFill>
                          <a:latin typeface="Calibri"/>
                          <a:cs typeface="Calibri"/>
                        </a:rPr>
                        <a:t>50</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ACC3CF"/>
                    </a:solidFill>
                  </a:tcPr>
                </a:tc>
                <a:extLst>
                  <a:ext uri="{0D108BD9-81ED-4DB2-BD59-A6C34878D82A}">
                    <a16:rowId xmlns:a16="http://schemas.microsoft.com/office/drawing/2014/main" val="10003"/>
                  </a:ext>
                </a:extLst>
              </a:tr>
              <a:tr h="278129">
                <a:tc>
                  <a:txBody>
                    <a:bodyPr/>
                    <a:lstStyle/>
                    <a:p>
                      <a:pPr>
                        <a:lnSpc>
                          <a:spcPct val="100000"/>
                        </a:lnSpc>
                        <a:spcBef>
                          <a:spcPts val="45"/>
                        </a:spcBef>
                      </a:pPr>
                      <a:endParaRPr sz="900">
                        <a:latin typeface="Times New Roman"/>
                        <a:cs typeface="Times New Roman"/>
                      </a:endParaRPr>
                    </a:p>
                    <a:p>
                      <a:pPr marL="194310">
                        <a:lnSpc>
                          <a:spcPct val="100000"/>
                        </a:lnSpc>
                      </a:pPr>
                      <a:r>
                        <a:rPr sz="900" b="1" spc="-10" dirty="0">
                          <a:solidFill>
                            <a:srgbClr val="333E47"/>
                          </a:solidFill>
                          <a:latin typeface="Calibri"/>
                          <a:cs typeface="Calibri"/>
                        </a:rPr>
                        <a:t>Willis</a:t>
                      </a:r>
                      <a:r>
                        <a:rPr sz="900" b="1" spc="-25" dirty="0">
                          <a:solidFill>
                            <a:srgbClr val="333E47"/>
                          </a:solidFill>
                          <a:latin typeface="Calibri"/>
                          <a:cs typeface="Calibri"/>
                        </a:rPr>
                        <a:t> </a:t>
                      </a:r>
                      <a:r>
                        <a:rPr sz="900" b="1" spc="-5" dirty="0">
                          <a:solidFill>
                            <a:srgbClr val="333E47"/>
                          </a:solidFill>
                          <a:latin typeface="Calibri"/>
                          <a:cs typeface="Calibri"/>
                        </a:rPr>
                        <a:t>Library</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45"/>
                        </a:spcBef>
                      </a:pPr>
                      <a:endParaRPr sz="900">
                        <a:latin typeface="Times New Roman"/>
                        <a:cs typeface="Times New Roman"/>
                      </a:endParaRPr>
                    </a:p>
                    <a:p>
                      <a:pPr marL="36195" algn="ctr">
                        <a:lnSpc>
                          <a:spcPct val="100000"/>
                        </a:lnSpc>
                        <a:tabLst>
                          <a:tab pos="255270" algn="l"/>
                        </a:tabLst>
                      </a:pPr>
                      <a:r>
                        <a:rPr sz="900" b="1" dirty="0">
                          <a:solidFill>
                            <a:srgbClr val="333E47"/>
                          </a:solidFill>
                          <a:latin typeface="Calibri"/>
                          <a:cs typeface="Calibri"/>
                        </a:rPr>
                        <a:t>$	</a:t>
                      </a:r>
                      <a:r>
                        <a:rPr sz="900" b="1" spc="-10" dirty="0">
                          <a:solidFill>
                            <a:srgbClr val="333E47"/>
                          </a:solidFill>
                          <a:latin typeface="Calibri"/>
                          <a:cs typeface="Calibri"/>
                        </a:rPr>
                        <a:t>70,337</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45"/>
                        </a:spcBef>
                      </a:pPr>
                      <a:endParaRPr sz="900">
                        <a:latin typeface="Times New Roman"/>
                        <a:cs typeface="Times New Roman"/>
                      </a:endParaRPr>
                    </a:p>
                    <a:p>
                      <a:pPr marL="635" algn="ctr">
                        <a:lnSpc>
                          <a:spcPct val="100000"/>
                        </a:lnSpc>
                      </a:pPr>
                      <a:r>
                        <a:rPr sz="900" b="1" spc="-10" dirty="0">
                          <a:solidFill>
                            <a:srgbClr val="333E47"/>
                          </a:solidFill>
                          <a:latin typeface="Calibri"/>
                          <a:cs typeface="Calibri"/>
                        </a:rPr>
                        <a:t>25-50</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4"/>
                  </a:ext>
                </a:extLst>
              </a:tr>
              <a:tr h="278130">
                <a:tc>
                  <a:txBody>
                    <a:bodyPr/>
                    <a:lstStyle/>
                    <a:p>
                      <a:pPr>
                        <a:lnSpc>
                          <a:spcPct val="100000"/>
                        </a:lnSpc>
                        <a:spcBef>
                          <a:spcPts val="45"/>
                        </a:spcBef>
                      </a:pPr>
                      <a:endParaRPr sz="900">
                        <a:latin typeface="Times New Roman"/>
                        <a:cs typeface="Times New Roman"/>
                      </a:endParaRPr>
                    </a:p>
                    <a:p>
                      <a:pPr marL="236854">
                        <a:lnSpc>
                          <a:spcPct val="100000"/>
                        </a:lnSpc>
                        <a:spcBef>
                          <a:spcPts val="5"/>
                        </a:spcBef>
                      </a:pPr>
                      <a:r>
                        <a:rPr sz="900" b="1" spc="-10" dirty="0">
                          <a:solidFill>
                            <a:srgbClr val="333E47"/>
                          </a:solidFill>
                          <a:latin typeface="Calibri"/>
                          <a:cs typeface="Calibri"/>
                        </a:rPr>
                        <a:t>Chilton</a:t>
                      </a:r>
                      <a:r>
                        <a:rPr sz="900" b="1" spc="-35" dirty="0">
                          <a:solidFill>
                            <a:srgbClr val="333E47"/>
                          </a:solidFill>
                          <a:latin typeface="Calibri"/>
                          <a:cs typeface="Calibri"/>
                        </a:rPr>
                        <a:t> </a:t>
                      </a:r>
                      <a:r>
                        <a:rPr sz="900" b="1" dirty="0">
                          <a:solidFill>
                            <a:srgbClr val="333E47"/>
                          </a:solidFill>
                          <a:latin typeface="Calibri"/>
                          <a:cs typeface="Calibri"/>
                        </a:rPr>
                        <a:t>Hall</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45"/>
                        </a:spcBef>
                      </a:pPr>
                      <a:endParaRPr sz="900">
                        <a:latin typeface="Times New Roman"/>
                        <a:cs typeface="Times New Roman"/>
                      </a:endParaRPr>
                    </a:p>
                    <a:p>
                      <a:pPr marL="36195" algn="ctr">
                        <a:lnSpc>
                          <a:spcPct val="100000"/>
                        </a:lnSpc>
                        <a:spcBef>
                          <a:spcPts val="5"/>
                        </a:spcBef>
                        <a:tabLst>
                          <a:tab pos="255270" algn="l"/>
                        </a:tabLst>
                      </a:pPr>
                      <a:r>
                        <a:rPr sz="900" b="1" dirty="0">
                          <a:solidFill>
                            <a:srgbClr val="333E47"/>
                          </a:solidFill>
                          <a:latin typeface="Calibri"/>
                          <a:cs typeface="Calibri"/>
                        </a:rPr>
                        <a:t>$	</a:t>
                      </a:r>
                      <a:r>
                        <a:rPr sz="900" b="1" spc="-10" dirty="0">
                          <a:solidFill>
                            <a:srgbClr val="333E47"/>
                          </a:solidFill>
                          <a:latin typeface="Calibri"/>
                          <a:cs typeface="Calibri"/>
                        </a:rPr>
                        <a:t>70,202</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45"/>
                        </a:spcBef>
                      </a:pPr>
                      <a:endParaRPr sz="900">
                        <a:latin typeface="Times New Roman"/>
                        <a:cs typeface="Times New Roman"/>
                      </a:endParaRPr>
                    </a:p>
                    <a:p>
                      <a:pPr marL="635" algn="ctr">
                        <a:lnSpc>
                          <a:spcPct val="100000"/>
                        </a:lnSpc>
                        <a:spcBef>
                          <a:spcPts val="5"/>
                        </a:spcBef>
                      </a:pPr>
                      <a:r>
                        <a:rPr sz="900" b="1" spc="-10" dirty="0">
                          <a:solidFill>
                            <a:srgbClr val="333E47"/>
                          </a:solidFill>
                          <a:latin typeface="Calibri"/>
                          <a:cs typeface="Calibri"/>
                        </a:rPr>
                        <a:t>25-50</a:t>
                      </a:r>
                      <a:endParaRPr sz="900">
                        <a:latin typeface="Calibri"/>
                        <a:cs typeface="Calibri"/>
                      </a:endParaRPr>
                    </a:p>
                  </a:txBody>
                  <a:tcPr marL="0" marR="0" marT="4286"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5"/>
                  </a:ext>
                </a:extLst>
              </a:tr>
              <a:tr h="278130">
                <a:tc>
                  <a:txBody>
                    <a:bodyPr/>
                    <a:lstStyle/>
                    <a:p>
                      <a:pPr>
                        <a:lnSpc>
                          <a:spcPct val="100000"/>
                        </a:lnSpc>
                        <a:spcBef>
                          <a:spcPts val="50"/>
                        </a:spcBef>
                      </a:pPr>
                      <a:endParaRPr sz="900">
                        <a:latin typeface="Times New Roman"/>
                        <a:cs typeface="Times New Roman"/>
                      </a:endParaRPr>
                    </a:p>
                    <a:p>
                      <a:pPr marL="261620">
                        <a:lnSpc>
                          <a:spcPct val="100000"/>
                        </a:lnSpc>
                      </a:pPr>
                      <a:r>
                        <a:rPr sz="900" b="1" dirty="0">
                          <a:solidFill>
                            <a:srgbClr val="333E47"/>
                          </a:solidFill>
                          <a:latin typeface="Calibri"/>
                          <a:cs typeface="Calibri"/>
                        </a:rPr>
                        <a:t>Music</a:t>
                      </a:r>
                      <a:r>
                        <a:rPr sz="900" b="1" spc="-100" dirty="0">
                          <a:solidFill>
                            <a:srgbClr val="333E47"/>
                          </a:solidFill>
                          <a:latin typeface="Calibri"/>
                          <a:cs typeface="Calibri"/>
                        </a:rPr>
                        <a:t> </a:t>
                      </a:r>
                      <a:r>
                        <a:rPr sz="900" b="1" spc="-5" dirty="0">
                          <a:solidFill>
                            <a:srgbClr val="333E47"/>
                          </a:solidFill>
                          <a:latin typeface="Calibri"/>
                          <a:cs typeface="Calibri"/>
                        </a:rPr>
                        <a:t>Bldg</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50"/>
                        </a:spcBef>
                      </a:pPr>
                      <a:endParaRPr sz="900">
                        <a:latin typeface="Times New Roman"/>
                        <a:cs typeface="Times New Roman"/>
                      </a:endParaRPr>
                    </a:p>
                    <a:p>
                      <a:pPr marL="36830" algn="ctr">
                        <a:lnSpc>
                          <a:spcPct val="100000"/>
                        </a:lnSpc>
                        <a:tabLst>
                          <a:tab pos="255904" algn="l"/>
                        </a:tabLst>
                      </a:pPr>
                      <a:r>
                        <a:rPr sz="900" b="1" dirty="0">
                          <a:solidFill>
                            <a:srgbClr val="333E47"/>
                          </a:solidFill>
                          <a:latin typeface="Calibri"/>
                          <a:cs typeface="Calibri"/>
                        </a:rPr>
                        <a:t>$	</a:t>
                      </a:r>
                      <a:r>
                        <a:rPr sz="900" b="1" spc="-10" dirty="0">
                          <a:solidFill>
                            <a:srgbClr val="333E47"/>
                          </a:solidFill>
                          <a:latin typeface="Calibri"/>
                          <a:cs typeface="Calibri"/>
                        </a:rPr>
                        <a:t>64,050</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50"/>
                        </a:spcBef>
                      </a:pPr>
                      <a:endParaRPr sz="900">
                        <a:latin typeface="Times New Roman"/>
                        <a:cs typeface="Times New Roman"/>
                      </a:endParaRPr>
                    </a:p>
                    <a:p>
                      <a:pPr marL="635" algn="ctr">
                        <a:lnSpc>
                          <a:spcPct val="100000"/>
                        </a:lnSpc>
                      </a:pPr>
                      <a:r>
                        <a:rPr sz="900" b="1" spc="-10" dirty="0">
                          <a:solidFill>
                            <a:srgbClr val="333E47"/>
                          </a:solidFill>
                          <a:latin typeface="Calibri"/>
                          <a:cs typeface="Calibri"/>
                        </a:rPr>
                        <a:t>25-50</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6"/>
                  </a:ext>
                </a:extLst>
              </a:tr>
              <a:tr h="278129">
                <a:tc>
                  <a:txBody>
                    <a:bodyPr/>
                    <a:lstStyle/>
                    <a:p>
                      <a:pPr>
                        <a:lnSpc>
                          <a:spcPct val="100000"/>
                        </a:lnSpc>
                        <a:spcBef>
                          <a:spcPts val="50"/>
                        </a:spcBef>
                      </a:pPr>
                      <a:endParaRPr sz="900">
                        <a:latin typeface="Times New Roman"/>
                        <a:cs typeface="Times New Roman"/>
                      </a:endParaRPr>
                    </a:p>
                    <a:p>
                      <a:pPr marL="316230">
                        <a:lnSpc>
                          <a:spcPct val="100000"/>
                        </a:lnSpc>
                      </a:pPr>
                      <a:r>
                        <a:rPr sz="900" b="1" spc="-5" dirty="0">
                          <a:solidFill>
                            <a:srgbClr val="333E47"/>
                          </a:solidFill>
                          <a:latin typeface="Calibri"/>
                          <a:cs typeface="Calibri"/>
                        </a:rPr>
                        <a:t>Coliseum</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50"/>
                        </a:spcBef>
                      </a:pPr>
                      <a:endParaRPr sz="900">
                        <a:latin typeface="Times New Roman"/>
                        <a:cs typeface="Times New Roman"/>
                      </a:endParaRPr>
                    </a:p>
                    <a:p>
                      <a:pPr marL="36830" algn="ctr">
                        <a:lnSpc>
                          <a:spcPct val="100000"/>
                        </a:lnSpc>
                        <a:tabLst>
                          <a:tab pos="255904" algn="l"/>
                        </a:tabLst>
                      </a:pPr>
                      <a:r>
                        <a:rPr sz="900" b="1" dirty="0">
                          <a:solidFill>
                            <a:srgbClr val="333E47"/>
                          </a:solidFill>
                          <a:latin typeface="Calibri"/>
                          <a:cs typeface="Calibri"/>
                        </a:rPr>
                        <a:t>$	</a:t>
                      </a:r>
                      <a:r>
                        <a:rPr sz="900" b="1" spc="-10" dirty="0">
                          <a:solidFill>
                            <a:srgbClr val="333E47"/>
                          </a:solidFill>
                          <a:latin typeface="Calibri"/>
                          <a:cs typeface="Calibri"/>
                        </a:rPr>
                        <a:t>61,077</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tc>
                  <a:txBody>
                    <a:bodyPr/>
                    <a:lstStyle/>
                    <a:p>
                      <a:pPr>
                        <a:lnSpc>
                          <a:spcPct val="100000"/>
                        </a:lnSpc>
                        <a:spcBef>
                          <a:spcPts val="50"/>
                        </a:spcBef>
                      </a:pPr>
                      <a:endParaRPr sz="900">
                        <a:latin typeface="Times New Roman"/>
                        <a:cs typeface="Times New Roman"/>
                      </a:endParaRPr>
                    </a:p>
                    <a:p>
                      <a:pPr marL="635" algn="ctr">
                        <a:lnSpc>
                          <a:spcPct val="100000"/>
                        </a:lnSpc>
                      </a:pPr>
                      <a:r>
                        <a:rPr sz="900" b="1" spc="-10" dirty="0">
                          <a:solidFill>
                            <a:srgbClr val="333E47"/>
                          </a:solidFill>
                          <a:latin typeface="Calibri"/>
                          <a:cs typeface="Calibri"/>
                        </a:rPr>
                        <a:t>25-50</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9900"/>
                    </a:solidFill>
                  </a:tcPr>
                </a:tc>
                <a:extLst>
                  <a:ext uri="{0D108BD9-81ED-4DB2-BD59-A6C34878D82A}">
                    <a16:rowId xmlns:a16="http://schemas.microsoft.com/office/drawing/2014/main" val="10007"/>
                  </a:ext>
                </a:extLst>
              </a:tr>
              <a:tr h="278129">
                <a:tc>
                  <a:txBody>
                    <a:bodyPr/>
                    <a:lstStyle/>
                    <a:p>
                      <a:pPr>
                        <a:lnSpc>
                          <a:spcPct val="100000"/>
                        </a:lnSpc>
                        <a:spcBef>
                          <a:spcPts val="50"/>
                        </a:spcBef>
                      </a:pPr>
                      <a:endParaRPr sz="900">
                        <a:latin typeface="Times New Roman"/>
                        <a:cs typeface="Times New Roman"/>
                      </a:endParaRPr>
                    </a:p>
                    <a:p>
                      <a:pPr marL="130175">
                        <a:lnSpc>
                          <a:spcPct val="100000"/>
                        </a:lnSpc>
                        <a:spcBef>
                          <a:spcPts val="5"/>
                        </a:spcBef>
                      </a:pPr>
                      <a:r>
                        <a:rPr sz="900" b="1" spc="-10" dirty="0">
                          <a:solidFill>
                            <a:srgbClr val="FFFFFF"/>
                          </a:solidFill>
                          <a:latin typeface="Calibri"/>
                          <a:cs typeface="Calibri"/>
                        </a:rPr>
                        <a:t>Chemistry</a:t>
                      </a:r>
                      <a:r>
                        <a:rPr sz="900" b="1" spc="-35" dirty="0">
                          <a:solidFill>
                            <a:srgbClr val="FFFFFF"/>
                          </a:solidFill>
                          <a:latin typeface="Calibri"/>
                          <a:cs typeface="Calibri"/>
                        </a:rPr>
                        <a:t> </a:t>
                      </a:r>
                      <a:r>
                        <a:rPr sz="900" b="1" spc="-5" dirty="0">
                          <a:solidFill>
                            <a:srgbClr val="FFFFFF"/>
                          </a:solidFill>
                          <a:latin typeface="Calibri"/>
                          <a:cs typeface="Calibri"/>
                        </a:rPr>
                        <a:t>Bldg</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6454E"/>
                    </a:solidFill>
                  </a:tcPr>
                </a:tc>
                <a:tc>
                  <a:txBody>
                    <a:bodyPr/>
                    <a:lstStyle/>
                    <a:p>
                      <a:pPr>
                        <a:lnSpc>
                          <a:spcPct val="100000"/>
                        </a:lnSpc>
                        <a:spcBef>
                          <a:spcPts val="50"/>
                        </a:spcBef>
                      </a:pPr>
                      <a:endParaRPr sz="900">
                        <a:latin typeface="Times New Roman"/>
                        <a:cs typeface="Times New Roman"/>
                      </a:endParaRPr>
                    </a:p>
                    <a:p>
                      <a:pPr marL="36195" algn="ctr">
                        <a:lnSpc>
                          <a:spcPct val="100000"/>
                        </a:lnSpc>
                        <a:spcBef>
                          <a:spcPts val="5"/>
                        </a:spcBef>
                        <a:tabLst>
                          <a:tab pos="255270" algn="l"/>
                        </a:tabLst>
                      </a:pPr>
                      <a:r>
                        <a:rPr sz="900" b="1" dirty="0">
                          <a:solidFill>
                            <a:srgbClr val="FFFFFF"/>
                          </a:solidFill>
                          <a:latin typeface="Calibri"/>
                          <a:cs typeface="Calibri"/>
                        </a:rPr>
                        <a:t>$	</a:t>
                      </a:r>
                      <a:r>
                        <a:rPr sz="900" b="1" spc="-10" dirty="0">
                          <a:solidFill>
                            <a:srgbClr val="FFFFFF"/>
                          </a:solidFill>
                          <a:latin typeface="Calibri"/>
                          <a:cs typeface="Calibri"/>
                        </a:rPr>
                        <a:t>59,887</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6454E"/>
                    </a:solidFill>
                  </a:tcPr>
                </a:tc>
                <a:tc>
                  <a:txBody>
                    <a:bodyPr/>
                    <a:lstStyle/>
                    <a:p>
                      <a:pPr>
                        <a:lnSpc>
                          <a:spcPct val="100000"/>
                        </a:lnSpc>
                        <a:spcBef>
                          <a:spcPts val="50"/>
                        </a:spcBef>
                      </a:pPr>
                      <a:endParaRPr sz="900">
                        <a:latin typeface="Times New Roman"/>
                        <a:cs typeface="Times New Roman"/>
                      </a:endParaRPr>
                    </a:p>
                    <a:p>
                      <a:pPr marL="635" algn="ctr">
                        <a:lnSpc>
                          <a:spcPct val="100000"/>
                        </a:lnSpc>
                        <a:spcBef>
                          <a:spcPts val="5"/>
                        </a:spcBef>
                      </a:pPr>
                      <a:r>
                        <a:rPr sz="900" b="1" spc="-10" dirty="0">
                          <a:solidFill>
                            <a:srgbClr val="FFFFFF"/>
                          </a:solidFill>
                          <a:latin typeface="Calibri"/>
                          <a:cs typeface="Calibri"/>
                        </a:rPr>
                        <a:t>10-25</a:t>
                      </a:r>
                      <a:endParaRPr sz="900">
                        <a:latin typeface="Calibri"/>
                        <a:cs typeface="Calibri"/>
                      </a:endParaRPr>
                    </a:p>
                  </a:txBody>
                  <a:tcPr marL="0" marR="0" marT="476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36454E"/>
                    </a:solidFill>
                  </a:tcPr>
                </a:tc>
                <a:extLst>
                  <a:ext uri="{0D108BD9-81ED-4DB2-BD59-A6C34878D82A}">
                    <a16:rowId xmlns:a16="http://schemas.microsoft.com/office/drawing/2014/main" val="10008"/>
                  </a:ext>
                </a:extLst>
              </a:tr>
              <a:tr h="278130">
                <a:tc>
                  <a:txBody>
                    <a:bodyPr/>
                    <a:lstStyle/>
                    <a:p>
                      <a:pPr>
                        <a:lnSpc>
                          <a:spcPct val="100000"/>
                        </a:lnSpc>
                        <a:spcBef>
                          <a:spcPts val="55"/>
                        </a:spcBef>
                      </a:pPr>
                      <a:endParaRPr sz="900">
                        <a:latin typeface="Times New Roman"/>
                        <a:cs typeface="Times New Roman"/>
                      </a:endParaRPr>
                    </a:p>
                    <a:p>
                      <a:pPr marL="3810" algn="ctr">
                        <a:lnSpc>
                          <a:spcPct val="100000"/>
                        </a:lnSpc>
                      </a:pPr>
                      <a:r>
                        <a:rPr sz="900" b="1" spc="-5" dirty="0">
                          <a:solidFill>
                            <a:srgbClr val="FFFFFF"/>
                          </a:solidFill>
                          <a:latin typeface="Calibri"/>
                          <a:cs typeface="Calibri"/>
                        </a:rPr>
                        <a:t>BLB</a:t>
                      </a:r>
                      <a:endParaRPr sz="900">
                        <a:latin typeface="Calibri"/>
                        <a:cs typeface="Calibri"/>
                      </a:endParaRPr>
                    </a:p>
                  </a:txBody>
                  <a:tcPr marL="0" marR="0" marT="52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A97D4"/>
                    </a:solidFill>
                  </a:tcPr>
                </a:tc>
                <a:tc>
                  <a:txBody>
                    <a:bodyPr/>
                    <a:lstStyle/>
                    <a:p>
                      <a:pPr>
                        <a:lnSpc>
                          <a:spcPct val="100000"/>
                        </a:lnSpc>
                        <a:spcBef>
                          <a:spcPts val="55"/>
                        </a:spcBef>
                      </a:pPr>
                      <a:endParaRPr sz="900">
                        <a:latin typeface="Times New Roman"/>
                        <a:cs typeface="Times New Roman"/>
                      </a:endParaRPr>
                    </a:p>
                    <a:p>
                      <a:pPr marL="36195" algn="ctr">
                        <a:lnSpc>
                          <a:spcPct val="100000"/>
                        </a:lnSpc>
                        <a:tabLst>
                          <a:tab pos="255270" algn="l"/>
                        </a:tabLst>
                      </a:pPr>
                      <a:r>
                        <a:rPr sz="900" b="1" dirty="0">
                          <a:solidFill>
                            <a:srgbClr val="FFFFFF"/>
                          </a:solidFill>
                          <a:latin typeface="Calibri"/>
                          <a:cs typeface="Calibri"/>
                        </a:rPr>
                        <a:t>$	</a:t>
                      </a:r>
                      <a:r>
                        <a:rPr sz="900" b="1" spc="-10" dirty="0">
                          <a:solidFill>
                            <a:srgbClr val="FFFFFF"/>
                          </a:solidFill>
                          <a:latin typeface="Calibri"/>
                          <a:cs typeface="Calibri"/>
                        </a:rPr>
                        <a:t>83,768</a:t>
                      </a:r>
                      <a:endParaRPr sz="900">
                        <a:latin typeface="Calibri"/>
                        <a:cs typeface="Calibri"/>
                      </a:endParaRPr>
                    </a:p>
                  </a:txBody>
                  <a:tcPr marL="0" marR="0" marT="52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A97D4"/>
                    </a:solidFill>
                  </a:tcPr>
                </a:tc>
                <a:tc>
                  <a:txBody>
                    <a:bodyPr/>
                    <a:lstStyle/>
                    <a:p>
                      <a:pPr>
                        <a:lnSpc>
                          <a:spcPct val="100000"/>
                        </a:lnSpc>
                        <a:spcBef>
                          <a:spcPts val="55"/>
                        </a:spcBef>
                      </a:pPr>
                      <a:endParaRPr sz="900">
                        <a:latin typeface="Times New Roman"/>
                        <a:cs typeface="Times New Roman"/>
                      </a:endParaRPr>
                    </a:p>
                    <a:p>
                      <a:pPr marL="1270" algn="ctr">
                        <a:lnSpc>
                          <a:spcPct val="100000"/>
                        </a:lnSpc>
                      </a:pPr>
                      <a:r>
                        <a:rPr sz="900" b="1" dirty="0">
                          <a:solidFill>
                            <a:srgbClr val="FFFFFF"/>
                          </a:solidFill>
                          <a:latin typeface="Calibri"/>
                          <a:cs typeface="Calibri"/>
                        </a:rPr>
                        <a:t>Under</a:t>
                      </a:r>
                      <a:r>
                        <a:rPr sz="900" b="1" spc="-105" dirty="0">
                          <a:solidFill>
                            <a:srgbClr val="FFFFFF"/>
                          </a:solidFill>
                          <a:latin typeface="Calibri"/>
                          <a:cs typeface="Calibri"/>
                        </a:rPr>
                        <a:t> </a:t>
                      </a:r>
                      <a:r>
                        <a:rPr sz="900" b="1" spc="-5" dirty="0">
                          <a:solidFill>
                            <a:srgbClr val="FFFFFF"/>
                          </a:solidFill>
                          <a:latin typeface="Calibri"/>
                          <a:cs typeface="Calibri"/>
                        </a:rPr>
                        <a:t>10</a:t>
                      </a:r>
                      <a:endParaRPr sz="900">
                        <a:latin typeface="Calibri"/>
                        <a:cs typeface="Calibri"/>
                      </a:endParaRPr>
                    </a:p>
                  </a:txBody>
                  <a:tcPr marL="0" marR="0" marT="5239"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1A97D4"/>
                    </a:solidFill>
                  </a:tcPr>
                </a:tc>
                <a:extLst>
                  <a:ext uri="{0D108BD9-81ED-4DB2-BD59-A6C34878D82A}">
                    <a16:rowId xmlns:a16="http://schemas.microsoft.com/office/drawing/2014/main" val="10009"/>
                  </a:ext>
                </a:extLst>
              </a:tr>
            </a:tbl>
          </a:graphicData>
        </a:graphic>
      </p:graphicFrame>
      <p:sp>
        <p:nvSpPr>
          <p:cNvPr id="143" name="object 143"/>
          <p:cNvSpPr txBox="1"/>
          <p:nvPr/>
        </p:nvSpPr>
        <p:spPr>
          <a:xfrm>
            <a:off x="748512" y="4745260"/>
            <a:ext cx="1794510" cy="207749"/>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350" b="1" i="1" u="none" strike="noStrike" kern="1200" cap="none" spc="0" normalizeH="0" baseline="0" noProof="0" dirty="0">
                <a:ln>
                  <a:noFill/>
                </a:ln>
                <a:solidFill>
                  <a:srgbClr val="333E47"/>
                </a:solidFill>
                <a:effectLst/>
                <a:uLnTx/>
                <a:uFillTx/>
                <a:latin typeface="Calibri"/>
                <a:ea typeface="+mn-ea"/>
                <a:cs typeface="Calibri"/>
              </a:rPr>
              <a:t>Low </a:t>
            </a:r>
            <a:r>
              <a:rPr kumimoji="0" sz="1350" b="1" i="1" u="none" strike="noStrike" kern="1200" cap="none" spc="-4" normalizeH="0" baseline="0" noProof="0" dirty="0">
                <a:ln>
                  <a:noFill/>
                </a:ln>
                <a:solidFill>
                  <a:srgbClr val="333E47"/>
                </a:solidFill>
                <a:effectLst/>
                <a:uLnTx/>
                <a:uFillTx/>
                <a:latin typeface="Calibri"/>
                <a:ea typeface="+mn-ea"/>
                <a:cs typeface="Calibri"/>
              </a:rPr>
              <a:t>Cost, </a:t>
            </a:r>
            <a:r>
              <a:rPr kumimoji="0" sz="1350" b="1" i="1" u="none" strike="noStrike" kern="1200" cap="none" spc="0" normalizeH="0" baseline="0" noProof="0" dirty="0">
                <a:ln>
                  <a:noFill/>
                </a:ln>
                <a:solidFill>
                  <a:srgbClr val="333E47"/>
                </a:solidFill>
                <a:effectLst/>
                <a:uLnTx/>
                <a:uFillTx/>
                <a:latin typeface="Calibri"/>
                <a:ea typeface="+mn-ea"/>
                <a:cs typeface="Calibri"/>
              </a:rPr>
              <a:t>Low</a:t>
            </a:r>
            <a:r>
              <a:rPr kumimoji="0" sz="1350" b="1" i="1" u="none" strike="noStrike" kern="1200" cap="none" spc="-75" normalizeH="0" baseline="0" noProof="0" dirty="0">
                <a:ln>
                  <a:noFill/>
                </a:ln>
                <a:solidFill>
                  <a:srgbClr val="333E47"/>
                </a:solidFill>
                <a:effectLst/>
                <a:uLnTx/>
                <a:uFillTx/>
                <a:latin typeface="Calibri"/>
                <a:ea typeface="+mn-ea"/>
                <a:cs typeface="Calibri"/>
              </a:rPr>
              <a:t> </a:t>
            </a:r>
            <a:r>
              <a:rPr kumimoji="0" sz="1350" b="1" i="1" u="none" strike="noStrike" kern="1200" cap="none" spc="-4" normalizeH="0" baseline="0" noProof="0" dirty="0">
                <a:ln>
                  <a:noFill/>
                </a:ln>
                <a:solidFill>
                  <a:srgbClr val="333E47"/>
                </a:solidFill>
                <a:effectLst/>
                <a:uLnTx/>
                <a:uFillTx/>
                <a:latin typeface="Calibri"/>
                <a:ea typeface="+mn-ea"/>
                <a:cs typeface="Calibri"/>
              </a:rPr>
              <a:t>Frequency</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144" name="object 144"/>
          <p:cNvSpPr txBox="1"/>
          <p:nvPr/>
        </p:nvSpPr>
        <p:spPr>
          <a:xfrm>
            <a:off x="748513" y="2207323"/>
            <a:ext cx="2185511" cy="448841"/>
          </a:xfrm>
          <a:prstGeom prst="rect">
            <a:avLst/>
          </a:prstGeom>
        </p:spPr>
        <p:txBody>
          <a:bodyPr vert="horz" wrap="square" lIns="0" tIns="0" rIns="0" bIns="0" rtlCol="0">
            <a:spAutoFit/>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kumimoji="0" sz="1350" b="1" i="1" u="none" strike="noStrike" kern="1200" cap="none" spc="0" normalizeH="0" baseline="0" noProof="0" dirty="0">
                <a:ln>
                  <a:noFill/>
                </a:ln>
                <a:solidFill>
                  <a:srgbClr val="333E47"/>
                </a:solidFill>
                <a:effectLst/>
                <a:uLnTx/>
                <a:uFillTx/>
                <a:latin typeface="Calibri"/>
                <a:ea typeface="+mn-ea"/>
                <a:cs typeface="Calibri"/>
              </a:rPr>
              <a:t>Low </a:t>
            </a:r>
            <a:r>
              <a:rPr kumimoji="0" sz="1350" b="1" i="1" u="none" strike="noStrike" kern="1200" cap="none" spc="-4" normalizeH="0" baseline="0" noProof="0" dirty="0">
                <a:ln>
                  <a:noFill/>
                </a:ln>
                <a:solidFill>
                  <a:srgbClr val="333E47"/>
                </a:solidFill>
                <a:effectLst/>
                <a:uLnTx/>
                <a:uFillTx/>
                <a:latin typeface="Calibri"/>
                <a:ea typeface="+mn-ea"/>
                <a:cs typeface="Calibri"/>
              </a:rPr>
              <a:t>Cost, High</a:t>
            </a:r>
            <a:r>
              <a:rPr kumimoji="0" sz="1350" b="1" i="1" u="none" strike="noStrike" kern="1200" cap="none" spc="-56" normalizeH="0" baseline="0" noProof="0" dirty="0">
                <a:ln>
                  <a:noFill/>
                </a:ln>
                <a:solidFill>
                  <a:srgbClr val="333E47"/>
                </a:solidFill>
                <a:effectLst/>
                <a:uLnTx/>
                <a:uFillTx/>
                <a:latin typeface="Calibri"/>
                <a:ea typeface="+mn-ea"/>
                <a:cs typeface="Calibri"/>
              </a:rPr>
              <a:t> </a:t>
            </a:r>
            <a:r>
              <a:rPr kumimoji="0" sz="1350" b="1" i="1" u="none" strike="noStrike" kern="1200" cap="none" spc="-4" normalizeH="0" baseline="0" noProof="0" dirty="0">
                <a:ln>
                  <a:noFill/>
                </a:ln>
                <a:solidFill>
                  <a:srgbClr val="333E47"/>
                </a:solidFill>
                <a:effectLst/>
                <a:uLnTx/>
                <a:uFillTx/>
                <a:latin typeface="Calibri"/>
                <a:ea typeface="+mn-ea"/>
                <a:cs typeface="Calibri"/>
              </a:rPr>
              <a:t>Frequency</a:t>
            </a:r>
            <a:endParaRPr kumimoji="0" sz="1350" b="0" i="0" u="none" strike="noStrike" kern="1200" cap="none" spc="0" normalizeH="0" baseline="0" noProof="0">
              <a:ln>
                <a:noFill/>
              </a:ln>
              <a:solidFill>
                <a:prstClr val="black"/>
              </a:solidFill>
              <a:effectLst/>
              <a:uLnTx/>
              <a:uFillTx/>
              <a:latin typeface="Calibri"/>
              <a:ea typeface="+mn-ea"/>
              <a:cs typeface="Calibri"/>
            </a:endParaRPr>
          </a:p>
          <a:p>
            <a:pPr marL="0" marR="3810" lvl="0" indent="0" algn="r" defTabSz="457200" rtl="0" eaLnBrk="1" fontAlgn="auto" latinLnBrk="0" hangingPunct="1">
              <a:lnSpc>
                <a:spcPct val="100000"/>
              </a:lnSpc>
              <a:spcBef>
                <a:spcPts val="814"/>
              </a:spcBef>
              <a:spcAft>
                <a:spcPts val="0"/>
              </a:spcAft>
              <a:buClrTx/>
              <a:buSzTx/>
              <a:buFontTx/>
              <a:buNone/>
              <a:tabLst/>
              <a:defRPr/>
            </a:pPr>
            <a:r>
              <a:rPr kumimoji="0" sz="900" b="0" i="0" u="none" strike="noStrike" kern="1200" cap="none" spc="-8" normalizeH="0" baseline="0" noProof="0" dirty="0">
                <a:ln>
                  <a:noFill/>
                </a:ln>
                <a:solidFill>
                  <a:srgbClr val="333E47"/>
                </a:solidFill>
                <a:effectLst/>
                <a:uLnTx/>
                <a:uFillTx/>
                <a:latin typeface="Calibri"/>
                <a:ea typeface="+mn-ea"/>
                <a:cs typeface="Calibri"/>
              </a:rPr>
              <a:t>Chilton</a:t>
            </a:r>
            <a:r>
              <a:rPr kumimoji="0" sz="900" b="0" i="0" u="none" strike="noStrike" kern="1200" cap="none" spc="-53" normalizeH="0" baseline="0" noProof="0" dirty="0">
                <a:ln>
                  <a:noFill/>
                </a:ln>
                <a:solidFill>
                  <a:srgbClr val="333E47"/>
                </a:solidFill>
                <a:effectLst/>
                <a:uLnTx/>
                <a:uFillTx/>
                <a:latin typeface="Calibri"/>
                <a:ea typeface="+mn-ea"/>
                <a:cs typeface="Calibri"/>
              </a:rPr>
              <a:t> </a:t>
            </a:r>
            <a:r>
              <a:rPr kumimoji="0" sz="900" b="0" i="0" u="none" strike="noStrike" kern="1200" cap="none" spc="-4" normalizeH="0" baseline="0" noProof="0" dirty="0">
                <a:ln>
                  <a:noFill/>
                </a:ln>
                <a:solidFill>
                  <a:srgbClr val="333E47"/>
                </a:solidFill>
                <a:effectLst/>
                <a:uLnTx/>
                <a:uFillTx/>
                <a:latin typeface="Calibri"/>
                <a:ea typeface="+mn-ea"/>
                <a:cs typeface="Calibri"/>
              </a:rPr>
              <a:t>Hall</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147" name="object 2"/>
          <p:cNvSpPr/>
          <p:nvPr/>
        </p:nvSpPr>
        <p:spPr>
          <a:xfrm>
            <a:off x="261555" y="968367"/>
            <a:ext cx="8739664" cy="0"/>
          </a:xfrm>
          <a:custGeom>
            <a:avLst/>
            <a:gdLst/>
            <a:ahLst/>
            <a:cxnLst/>
            <a:rect l="l" t="t" r="r" b="b"/>
            <a:pathLst>
              <a:path w="11652885">
                <a:moveTo>
                  <a:pt x="0" y="0"/>
                </a:moveTo>
                <a:lnTo>
                  <a:pt x="11652504" y="0"/>
                </a:lnTo>
              </a:path>
            </a:pathLst>
          </a:custGeom>
          <a:ln w="24384">
            <a:solidFill>
              <a:srgbClr val="4BC5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21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5715" y="332326"/>
            <a:ext cx="9144000" cy="415498"/>
          </a:xfrm>
          <a:prstGeom prst="rect">
            <a:avLst/>
          </a:prstGeom>
        </p:spPr>
        <p:txBody>
          <a:bodyPr vert="horz" wrap="square" lIns="0" tIns="0" rIns="0" bIns="0" rtlCol="0" anchor="ctr">
            <a:spAutoFit/>
          </a:bodyPr>
          <a:lstStyle/>
          <a:p>
            <a:pPr marL="9525"/>
            <a:r>
              <a:rPr sz="2700" b="1" spc="-30" dirty="0">
                <a:latin typeface="UNTSpirit" pitchFamily="2" charset="0"/>
              </a:rPr>
              <a:t>Work </a:t>
            </a:r>
            <a:r>
              <a:rPr sz="2700" b="1" spc="-8" dirty="0">
                <a:latin typeface="UNTSpirit" pitchFamily="2" charset="0"/>
              </a:rPr>
              <a:t>Satisfaction </a:t>
            </a:r>
            <a:r>
              <a:rPr sz="2700" b="1" spc="-4" dirty="0">
                <a:latin typeface="UNTSpirit" pitchFamily="2" charset="0"/>
              </a:rPr>
              <a:t>Meets </a:t>
            </a:r>
            <a:r>
              <a:rPr sz="2700" b="1" dirty="0">
                <a:latin typeface="UNTSpirit" pitchFamily="2" charset="0"/>
              </a:rPr>
              <a:t>High</a:t>
            </a:r>
            <a:r>
              <a:rPr sz="2700" b="1" spc="23" dirty="0">
                <a:latin typeface="UNTSpirit" pitchFamily="2" charset="0"/>
              </a:rPr>
              <a:t> </a:t>
            </a:r>
            <a:r>
              <a:rPr sz="2700" b="1" spc="-4" dirty="0">
                <a:latin typeface="UNTSpirit" pitchFamily="2" charset="0"/>
              </a:rPr>
              <a:t>Expectations</a:t>
            </a:r>
          </a:p>
        </p:txBody>
      </p:sp>
      <p:sp>
        <p:nvSpPr>
          <p:cNvPr id="3" name="object 3"/>
          <p:cNvSpPr txBox="1"/>
          <p:nvPr/>
        </p:nvSpPr>
        <p:spPr>
          <a:xfrm>
            <a:off x="979354" y="1022007"/>
            <a:ext cx="7634431" cy="27699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800" b="1" i="0" u="none" strike="noStrike" kern="1200" cap="none" spc="-8" normalizeH="0" baseline="0" noProof="0" dirty="0">
                <a:ln>
                  <a:noFill/>
                </a:ln>
                <a:solidFill>
                  <a:srgbClr val="4F5660"/>
                </a:solidFill>
                <a:effectLst/>
                <a:uLnTx/>
                <a:uFillTx/>
                <a:latin typeface="Calibri"/>
                <a:ea typeface="+mn-ea"/>
                <a:cs typeface="Calibri"/>
              </a:rPr>
              <a:t>Facilities department </a:t>
            </a:r>
            <a:r>
              <a:rPr kumimoji="0" sz="1800" b="1" i="0" u="none" strike="noStrike" kern="1200" cap="none" spc="-11" normalizeH="0" baseline="0" noProof="0" dirty="0">
                <a:ln>
                  <a:noFill/>
                </a:ln>
                <a:solidFill>
                  <a:srgbClr val="4F5660"/>
                </a:solidFill>
                <a:effectLst/>
                <a:uLnTx/>
                <a:uFillTx/>
                <a:latin typeface="Calibri"/>
                <a:ea typeface="+mn-ea"/>
                <a:cs typeface="Calibri"/>
              </a:rPr>
              <a:t>work </a:t>
            </a:r>
            <a:r>
              <a:rPr kumimoji="0" sz="1800" b="1" i="0" u="none" strike="noStrike" kern="1200" cap="none" spc="-8" normalizeH="0" baseline="0" noProof="0" dirty="0">
                <a:ln>
                  <a:noFill/>
                </a:ln>
                <a:solidFill>
                  <a:srgbClr val="4F5660"/>
                </a:solidFill>
                <a:effectLst/>
                <a:uLnTx/>
                <a:uFillTx/>
                <a:latin typeface="Calibri"/>
                <a:ea typeface="+mn-ea"/>
                <a:cs typeface="Calibri"/>
              </a:rPr>
              <a:t>meets </a:t>
            </a:r>
            <a:r>
              <a:rPr kumimoji="0" sz="1800" b="1" i="0" u="none" strike="noStrike" kern="1200" cap="none" spc="-4" normalizeH="0" baseline="0" noProof="0" dirty="0">
                <a:ln>
                  <a:noFill/>
                </a:ln>
                <a:solidFill>
                  <a:srgbClr val="4F5660"/>
                </a:solidFill>
                <a:effectLst/>
                <a:uLnTx/>
                <a:uFillTx/>
                <a:latin typeface="Calibri"/>
                <a:ea typeface="+mn-ea"/>
                <a:cs typeface="Calibri"/>
              </a:rPr>
              <a:t>the high </a:t>
            </a:r>
            <a:r>
              <a:rPr kumimoji="0" sz="1800" b="1" i="0" u="none" strike="noStrike" kern="1200" cap="none" spc="-11" normalizeH="0" baseline="0" noProof="0" dirty="0">
                <a:ln>
                  <a:noFill/>
                </a:ln>
                <a:solidFill>
                  <a:srgbClr val="4F5660"/>
                </a:solidFill>
                <a:effectLst/>
                <a:uLnTx/>
                <a:uFillTx/>
                <a:latin typeface="Calibri"/>
                <a:ea typeface="+mn-ea"/>
                <a:cs typeface="Calibri"/>
              </a:rPr>
              <a:t>expectations </a:t>
            </a:r>
            <a:r>
              <a:rPr kumimoji="0" lang="en-US" sz="1800" b="1" i="0" u="none" strike="noStrike" kern="1200" cap="none" spc="-11" normalizeH="0" baseline="0" noProof="0" dirty="0" smtClean="0">
                <a:ln>
                  <a:noFill/>
                </a:ln>
                <a:solidFill>
                  <a:srgbClr val="4F5660"/>
                </a:solidFill>
                <a:effectLst/>
                <a:uLnTx/>
                <a:uFillTx/>
                <a:latin typeface="Calibri"/>
                <a:ea typeface="+mn-ea"/>
                <a:cs typeface="Calibri"/>
              </a:rPr>
              <a:t>of </a:t>
            </a:r>
            <a:r>
              <a:rPr kumimoji="0" sz="1800" b="1" i="0" u="none" strike="noStrike" kern="1200" cap="none" spc="-4" normalizeH="0" baseline="0" noProof="0" dirty="0" smtClean="0">
                <a:ln>
                  <a:noFill/>
                </a:ln>
                <a:solidFill>
                  <a:srgbClr val="4F5660"/>
                </a:solidFill>
                <a:effectLst/>
                <a:uLnTx/>
                <a:uFillTx/>
                <a:latin typeface="Calibri"/>
                <a:ea typeface="+mn-ea"/>
                <a:cs typeface="Calibri"/>
              </a:rPr>
              <a:t>majority </a:t>
            </a:r>
            <a:r>
              <a:rPr kumimoji="0" sz="1800" b="1" i="0" u="none" strike="noStrike" kern="1200" cap="none" spc="-4" normalizeH="0" baseline="0" noProof="0" dirty="0">
                <a:ln>
                  <a:noFill/>
                </a:ln>
                <a:solidFill>
                  <a:srgbClr val="4F5660"/>
                </a:solidFill>
                <a:effectLst/>
                <a:uLnTx/>
                <a:uFillTx/>
                <a:latin typeface="Calibri"/>
                <a:ea typeface="+mn-ea"/>
                <a:cs typeface="Calibri"/>
              </a:rPr>
              <a:t>of </a:t>
            </a:r>
            <a:r>
              <a:rPr kumimoji="0" sz="1800" b="1" i="0" u="none" strike="noStrike" kern="1200" cap="none" spc="-11" normalizeH="0" baseline="0" noProof="0" dirty="0" smtClean="0">
                <a:ln>
                  <a:noFill/>
                </a:ln>
                <a:solidFill>
                  <a:srgbClr val="4F5660"/>
                </a:solidFill>
                <a:effectLst/>
                <a:uLnTx/>
                <a:uFillTx/>
                <a:latin typeface="Calibri"/>
                <a:ea typeface="+mn-ea"/>
                <a:cs typeface="Calibri"/>
              </a:rPr>
              <a:t>customers</a:t>
            </a:r>
            <a:endParaRPr kumimoji="0" sz="18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4" name="object 4"/>
          <p:cNvSpPr/>
          <p:nvPr/>
        </p:nvSpPr>
        <p:spPr>
          <a:xfrm>
            <a:off x="1644490" y="2386869"/>
            <a:ext cx="125444" cy="1160336"/>
          </a:xfrm>
          <a:prstGeom prst="rect">
            <a:avLst/>
          </a:prstGeom>
          <a:blipFill>
            <a:blip r:embed="rId2"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644491" y="2393633"/>
            <a:ext cx="487204" cy="1153573"/>
          </a:xfrm>
          <a:prstGeom prst="rect">
            <a:avLst/>
          </a:prstGeom>
          <a:blipFill>
            <a:blip r:embed="rId3"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644491" y="2494121"/>
            <a:ext cx="1160621" cy="1912620"/>
          </a:xfrm>
          <a:custGeom>
            <a:avLst/>
            <a:gdLst/>
            <a:ahLst/>
            <a:cxnLst/>
            <a:rect l="l" t="t" r="r" b="b"/>
            <a:pathLst>
              <a:path w="1547495" h="2550160">
                <a:moveTo>
                  <a:pt x="649605" y="0"/>
                </a:moveTo>
                <a:lnTo>
                  <a:pt x="0" y="1404112"/>
                </a:lnTo>
                <a:lnTo>
                  <a:pt x="1039368" y="2550160"/>
                </a:lnTo>
                <a:lnTo>
                  <a:pt x="1077164" y="2514722"/>
                </a:lnTo>
                <a:lnTo>
                  <a:pt x="1113702" y="2478091"/>
                </a:lnTo>
                <a:lnTo>
                  <a:pt x="1148955" y="2440303"/>
                </a:lnTo>
                <a:lnTo>
                  <a:pt x="1182896" y="2401391"/>
                </a:lnTo>
                <a:lnTo>
                  <a:pt x="1215501" y="2361391"/>
                </a:lnTo>
                <a:lnTo>
                  <a:pt x="1246743" y="2320337"/>
                </a:lnTo>
                <a:lnTo>
                  <a:pt x="1276595" y="2278265"/>
                </a:lnTo>
                <a:lnTo>
                  <a:pt x="1305033" y="2235209"/>
                </a:lnTo>
                <a:lnTo>
                  <a:pt x="1332029" y="2191204"/>
                </a:lnTo>
                <a:lnTo>
                  <a:pt x="1357558" y="2146285"/>
                </a:lnTo>
                <a:lnTo>
                  <a:pt x="1381595" y="2100486"/>
                </a:lnTo>
                <a:lnTo>
                  <a:pt x="1404111" y="2053843"/>
                </a:lnTo>
                <a:lnTo>
                  <a:pt x="1423677" y="2009793"/>
                </a:lnTo>
                <a:lnTo>
                  <a:pt x="1441766" y="1965464"/>
                </a:lnTo>
                <a:lnTo>
                  <a:pt x="1458387" y="1920884"/>
                </a:lnTo>
                <a:lnTo>
                  <a:pt x="1473552" y="1876083"/>
                </a:lnTo>
                <a:lnTo>
                  <a:pt x="1487270" y="1831087"/>
                </a:lnTo>
                <a:lnTo>
                  <a:pt x="1499553" y="1785926"/>
                </a:lnTo>
                <a:lnTo>
                  <a:pt x="1510410" y="1740628"/>
                </a:lnTo>
                <a:lnTo>
                  <a:pt x="1519853" y="1695221"/>
                </a:lnTo>
                <a:lnTo>
                  <a:pt x="1527891" y="1649735"/>
                </a:lnTo>
                <a:lnTo>
                  <a:pt x="1534535" y="1604196"/>
                </a:lnTo>
                <a:lnTo>
                  <a:pt x="1539796" y="1558634"/>
                </a:lnTo>
                <a:lnTo>
                  <a:pt x="1543683" y="1513077"/>
                </a:lnTo>
                <a:lnTo>
                  <a:pt x="1546208" y="1467554"/>
                </a:lnTo>
                <a:lnTo>
                  <a:pt x="1547380" y="1422092"/>
                </a:lnTo>
                <a:lnTo>
                  <a:pt x="1547211" y="1376721"/>
                </a:lnTo>
                <a:lnTo>
                  <a:pt x="1545710" y="1331468"/>
                </a:lnTo>
                <a:lnTo>
                  <a:pt x="1542889" y="1286362"/>
                </a:lnTo>
                <a:lnTo>
                  <a:pt x="1538757" y="1241431"/>
                </a:lnTo>
                <a:lnTo>
                  <a:pt x="1533324" y="1196705"/>
                </a:lnTo>
                <a:lnTo>
                  <a:pt x="1526603" y="1152210"/>
                </a:lnTo>
                <a:lnTo>
                  <a:pt x="1518602" y="1107976"/>
                </a:lnTo>
                <a:lnTo>
                  <a:pt x="1509332" y="1064031"/>
                </a:lnTo>
                <a:lnTo>
                  <a:pt x="1498804" y="1020404"/>
                </a:lnTo>
                <a:lnTo>
                  <a:pt x="1487028" y="977122"/>
                </a:lnTo>
                <a:lnTo>
                  <a:pt x="1474014" y="934214"/>
                </a:lnTo>
                <a:lnTo>
                  <a:pt x="1459774" y="891709"/>
                </a:lnTo>
                <a:lnTo>
                  <a:pt x="1444317" y="849635"/>
                </a:lnTo>
                <a:lnTo>
                  <a:pt x="1427654" y="808020"/>
                </a:lnTo>
                <a:lnTo>
                  <a:pt x="1409795" y="766893"/>
                </a:lnTo>
                <a:lnTo>
                  <a:pt x="1390751" y="726282"/>
                </a:lnTo>
                <a:lnTo>
                  <a:pt x="1370532" y="686216"/>
                </a:lnTo>
                <a:lnTo>
                  <a:pt x="1349148" y="646722"/>
                </a:lnTo>
                <a:lnTo>
                  <a:pt x="1326611" y="607830"/>
                </a:lnTo>
                <a:lnTo>
                  <a:pt x="1302930" y="569568"/>
                </a:lnTo>
                <a:lnTo>
                  <a:pt x="1278116" y="531964"/>
                </a:lnTo>
                <a:lnTo>
                  <a:pt x="1252180" y="495046"/>
                </a:lnTo>
                <a:lnTo>
                  <a:pt x="1225131" y="458843"/>
                </a:lnTo>
                <a:lnTo>
                  <a:pt x="1196980" y="423384"/>
                </a:lnTo>
                <a:lnTo>
                  <a:pt x="1167738" y="388696"/>
                </a:lnTo>
                <a:lnTo>
                  <a:pt x="1137416" y="354808"/>
                </a:lnTo>
                <a:lnTo>
                  <a:pt x="1106022" y="321749"/>
                </a:lnTo>
                <a:lnTo>
                  <a:pt x="1073569" y="289547"/>
                </a:lnTo>
                <a:lnTo>
                  <a:pt x="1040066" y="258230"/>
                </a:lnTo>
                <a:lnTo>
                  <a:pt x="1005524" y="227827"/>
                </a:lnTo>
                <a:lnTo>
                  <a:pt x="969953" y="198366"/>
                </a:lnTo>
                <a:lnTo>
                  <a:pt x="933364" y="169875"/>
                </a:lnTo>
                <a:lnTo>
                  <a:pt x="895767" y="142383"/>
                </a:lnTo>
                <a:lnTo>
                  <a:pt x="857172" y="115919"/>
                </a:lnTo>
                <a:lnTo>
                  <a:pt x="817591" y="90510"/>
                </a:lnTo>
                <a:lnTo>
                  <a:pt x="777033" y="66185"/>
                </a:lnTo>
                <a:lnTo>
                  <a:pt x="735509" y="42973"/>
                </a:lnTo>
                <a:lnTo>
                  <a:pt x="693029" y="20902"/>
                </a:lnTo>
                <a:lnTo>
                  <a:pt x="649605" y="0"/>
                </a:lnTo>
                <a:close/>
              </a:path>
            </a:pathLst>
          </a:custGeom>
          <a:solidFill>
            <a:srgbClr val="4A4A4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84103" y="2593944"/>
            <a:ext cx="1940243" cy="2114074"/>
          </a:xfrm>
          <a:custGeom>
            <a:avLst/>
            <a:gdLst/>
            <a:ahLst/>
            <a:cxnLst/>
            <a:rect l="l" t="t" r="r" b="b"/>
            <a:pathLst>
              <a:path w="2586990" h="2818765">
                <a:moveTo>
                  <a:pt x="665041" y="0"/>
                </a:moveTo>
                <a:lnTo>
                  <a:pt x="624225" y="29331"/>
                </a:lnTo>
                <a:lnTo>
                  <a:pt x="584382" y="59959"/>
                </a:lnTo>
                <a:lnTo>
                  <a:pt x="545546" y="91850"/>
                </a:lnTo>
                <a:lnTo>
                  <a:pt x="507752" y="124968"/>
                </a:lnTo>
                <a:lnTo>
                  <a:pt x="472551" y="157894"/>
                </a:lnTo>
                <a:lnTo>
                  <a:pt x="438601" y="191654"/>
                </a:lnTo>
                <a:lnTo>
                  <a:pt x="405904" y="226217"/>
                </a:lnTo>
                <a:lnTo>
                  <a:pt x="374462" y="261553"/>
                </a:lnTo>
                <a:lnTo>
                  <a:pt x="344276" y="297631"/>
                </a:lnTo>
                <a:lnTo>
                  <a:pt x="315347" y="334422"/>
                </a:lnTo>
                <a:lnTo>
                  <a:pt x="287676" y="371895"/>
                </a:lnTo>
                <a:lnTo>
                  <a:pt x="261267" y="410020"/>
                </a:lnTo>
                <a:lnTo>
                  <a:pt x="236118" y="448767"/>
                </a:lnTo>
                <a:lnTo>
                  <a:pt x="212233" y="488105"/>
                </a:lnTo>
                <a:lnTo>
                  <a:pt x="189613" y="528004"/>
                </a:lnTo>
                <a:lnTo>
                  <a:pt x="168259" y="568435"/>
                </a:lnTo>
                <a:lnTo>
                  <a:pt x="148173" y="609367"/>
                </a:lnTo>
                <a:lnTo>
                  <a:pt x="129355" y="650769"/>
                </a:lnTo>
                <a:lnTo>
                  <a:pt x="111809" y="692611"/>
                </a:lnTo>
                <a:lnTo>
                  <a:pt x="95534" y="734864"/>
                </a:lnTo>
                <a:lnTo>
                  <a:pt x="80533" y="777497"/>
                </a:lnTo>
                <a:lnTo>
                  <a:pt x="66807" y="820480"/>
                </a:lnTo>
                <a:lnTo>
                  <a:pt x="54358" y="863783"/>
                </a:lnTo>
                <a:lnTo>
                  <a:pt x="43186" y="907374"/>
                </a:lnTo>
                <a:lnTo>
                  <a:pt x="33294" y="951225"/>
                </a:lnTo>
                <a:lnTo>
                  <a:pt x="24683" y="995305"/>
                </a:lnTo>
                <a:lnTo>
                  <a:pt x="17355" y="1039584"/>
                </a:lnTo>
                <a:lnTo>
                  <a:pt x="11310" y="1084031"/>
                </a:lnTo>
                <a:lnTo>
                  <a:pt x="6551" y="1128617"/>
                </a:lnTo>
                <a:lnTo>
                  <a:pt x="3078" y="1173311"/>
                </a:lnTo>
                <a:lnTo>
                  <a:pt x="894" y="1218082"/>
                </a:lnTo>
                <a:lnTo>
                  <a:pt x="0" y="1262902"/>
                </a:lnTo>
                <a:lnTo>
                  <a:pt x="396" y="1307738"/>
                </a:lnTo>
                <a:lnTo>
                  <a:pt x="2086" y="1352562"/>
                </a:lnTo>
                <a:lnTo>
                  <a:pt x="5070" y="1397344"/>
                </a:lnTo>
                <a:lnTo>
                  <a:pt x="9349" y="1442052"/>
                </a:lnTo>
                <a:lnTo>
                  <a:pt x="14926" y="1486656"/>
                </a:lnTo>
                <a:lnTo>
                  <a:pt x="21801" y="1531127"/>
                </a:lnTo>
                <a:lnTo>
                  <a:pt x="29977" y="1575434"/>
                </a:lnTo>
                <a:lnTo>
                  <a:pt x="39454" y="1619548"/>
                </a:lnTo>
                <a:lnTo>
                  <a:pt x="50234" y="1663436"/>
                </a:lnTo>
                <a:lnTo>
                  <a:pt x="62318" y="1707071"/>
                </a:lnTo>
                <a:lnTo>
                  <a:pt x="75709" y="1750421"/>
                </a:lnTo>
                <a:lnTo>
                  <a:pt x="90407" y="1793456"/>
                </a:lnTo>
                <a:lnTo>
                  <a:pt x="106414" y="1836146"/>
                </a:lnTo>
                <a:lnTo>
                  <a:pt x="123731" y="1878460"/>
                </a:lnTo>
                <a:lnTo>
                  <a:pt x="142361" y="1920369"/>
                </a:lnTo>
                <a:lnTo>
                  <a:pt x="162304" y="1961843"/>
                </a:lnTo>
                <a:lnTo>
                  <a:pt x="183561" y="2002850"/>
                </a:lnTo>
                <a:lnTo>
                  <a:pt x="206135" y="2043362"/>
                </a:lnTo>
                <a:lnTo>
                  <a:pt x="230027" y="2083346"/>
                </a:lnTo>
                <a:lnTo>
                  <a:pt x="255238" y="2122775"/>
                </a:lnTo>
                <a:lnTo>
                  <a:pt x="281770" y="2161616"/>
                </a:lnTo>
                <a:lnTo>
                  <a:pt x="309624" y="2199841"/>
                </a:lnTo>
                <a:lnTo>
                  <a:pt x="338802" y="2237418"/>
                </a:lnTo>
                <a:lnTo>
                  <a:pt x="369305" y="2274318"/>
                </a:lnTo>
                <a:lnTo>
                  <a:pt x="401135" y="2310511"/>
                </a:lnTo>
                <a:lnTo>
                  <a:pt x="434055" y="2345707"/>
                </a:lnTo>
                <a:lnTo>
                  <a:pt x="467808" y="2379651"/>
                </a:lnTo>
                <a:lnTo>
                  <a:pt x="502364" y="2412344"/>
                </a:lnTo>
                <a:lnTo>
                  <a:pt x="537694" y="2443782"/>
                </a:lnTo>
                <a:lnTo>
                  <a:pt x="573766" y="2473964"/>
                </a:lnTo>
                <a:lnTo>
                  <a:pt x="610551" y="2502889"/>
                </a:lnTo>
                <a:lnTo>
                  <a:pt x="648019" y="2530556"/>
                </a:lnTo>
                <a:lnTo>
                  <a:pt x="686138" y="2556962"/>
                </a:lnTo>
                <a:lnTo>
                  <a:pt x="724880" y="2582107"/>
                </a:lnTo>
                <a:lnTo>
                  <a:pt x="764213" y="2605989"/>
                </a:lnTo>
                <a:lnTo>
                  <a:pt x="804108" y="2628606"/>
                </a:lnTo>
                <a:lnTo>
                  <a:pt x="844534" y="2649957"/>
                </a:lnTo>
                <a:lnTo>
                  <a:pt x="885462" y="2670041"/>
                </a:lnTo>
                <a:lnTo>
                  <a:pt x="926860" y="2688856"/>
                </a:lnTo>
                <a:lnTo>
                  <a:pt x="968699" y="2706400"/>
                </a:lnTo>
                <a:lnTo>
                  <a:pt x="1010948" y="2722672"/>
                </a:lnTo>
                <a:lnTo>
                  <a:pt x="1053578" y="2737671"/>
                </a:lnTo>
                <a:lnTo>
                  <a:pt x="1096557" y="2751395"/>
                </a:lnTo>
                <a:lnTo>
                  <a:pt x="1139857" y="2763843"/>
                </a:lnTo>
                <a:lnTo>
                  <a:pt x="1183446" y="2775013"/>
                </a:lnTo>
                <a:lnTo>
                  <a:pt x="1227294" y="2784904"/>
                </a:lnTo>
                <a:lnTo>
                  <a:pt x="1271371" y="2793513"/>
                </a:lnTo>
                <a:lnTo>
                  <a:pt x="1315648" y="2800841"/>
                </a:lnTo>
                <a:lnTo>
                  <a:pt x="1360093" y="2806884"/>
                </a:lnTo>
                <a:lnTo>
                  <a:pt x="1404676" y="2811643"/>
                </a:lnTo>
                <a:lnTo>
                  <a:pt x="1449368" y="2815115"/>
                </a:lnTo>
                <a:lnTo>
                  <a:pt x="1494138" y="2817298"/>
                </a:lnTo>
                <a:lnTo>
                  <a:pt x="1538956" y="2818192"/>
                </a:lnTo>
                <a:lnTo>
                  <a:pt x="1583791" y="2817794"/>
                </a:lnTo>
                <a:lnTo>
                  <a:pt x="1628614" y="2816104"/>
                </a:lnTo>
                <a:lnTo>
                  <a:pt x="1673393" y="2813120"/>
                </a:lnTo>
                <a:lnTo>
                  <a:pt x="1718100" y="2808841"/>
                </a:lnTo>
                <a:lnTo>
                  <a:pt x="1762704" y="2803264"/>
                </a:lnTo>
                <a:lnTo>
                  <a:pt x="1807174" y="2796389"/>
                </a:lnTo>
                <a:lnTo>
                  <a:pt x="1851480" y="2788213"/>
                </a:lnTo>
                <a:lnTo>
                  <a:pt x="1895592" y="2778736"/>
                </a:lnTo>
                <a:lnTo>
                  <a:pt x="1939481" y="2767956"/>
                </a:lnTo>
                <a:lnTo>
                  <a:pt x="1983115" y="2755872"/>
                </a:lnTo>
                <a:lnTo>
                  <a:pt x="2026464" y="2742482"/>
                </a:lnTo>
                <a:lnTo>
                  <a:pt x="2069498" y="2727784"/>
                </a:lnTo>
                <a:lnTo>
                  <a:pt x="2112188" y="2711777"/>
                </a:lnTo>
                <a:lnTo>
                  <a:pt x="2154502" y="2694460"/>
                </a:lnTo>
                <a:lnTo>
                  <a:pt x="2196411" y="2675831"/>
                </a:lnTo>
                <a:lnTo>
                  <a:pt x="2237884" y="2655889"/>
                </a:lnTo>
                <a:lnTo>
                  <a:pt x="2278891" y="2634632"/>
                </a:lnTo>
                <a:lnTo>
                  <a:pt x="2319402" y="2612058"/>
                </a:lnTo>
                <a:lnTo>
                  <a:pt x="2359387" y="2588167"/>
                </a:lnTo>
                <a:lnTo>
                  <a:pt x="2398816" y="2562957"/>
                </a:lnTo>
                <a:lnTo>
                  <a:pt x="2437657" y="2536425"/>
                </a:lnTo>
                <a:lnTo>
                  <a:pt x="2475882" y="2508572"/>
                </a:lnTo>
                <a:lnTo>
                  <a:pt x="2513459" y="2479395"/>
                </a:lnTo>
                <a:lnTo>
                  <a:pt x="2550359" y="2448893"/>
                </a:lnTo>
                <a:lnTo>
                  <a:pt x="2586551" y="2417064"/>
                </a:lnTo>
                <a:lnTo>
                  <a:pt x="1547183" y="1271016"/>
                </a:lnTo>
                <a:lnTo>
                  <a:pt x="665041" y="0"/>
                </a:lnTo>
                <a:close/>
              </a:path>
            </a:pathLst>
          </a:custGeom>
          <a:solidFill>
            <a:srgbClr val="0E74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982885" y="2386870"/>
            <a:ext cx="661988" cy="1160621"/>
          </a:xfrm>
          <a:custGeom>
            <a:avLst/>
            <a:gdLst/>
            <a:ahLst/>
            <a:cxnLst/>
            <a:rect l="l" t="t" r="r" b="b"/>
            <a:pathLst>
              <a:path w="882650" h="1547495">
                <a:moveTo>
                  <a:pt x="882142" y="0"/>
                </a:moveTo>
                <a:lnTo>
                  <a:pt x="832420" y="798"/>
                </a:lnTo>
                <a:lnTo>
                  <a:pt x="782861" y="3185"/>
                </a:lnTo>
                <a:lnTo>
                  <a:pt x="733501" y="7149"/>
                </a:lnTo>
                <a:lnTo>
                  <a:pt x="684375" y="12681"/>
                </a:lnTo>
                <a:lnTo>
                  <a:pt x="635519" y="19768"/>
                </a:lnTo>
                <a:lnTo>
                  <a:pt x="586969" y="28399"/>
                </a:lnTo>
                <a:lnTo>
                  <a:pt x="538761" y="38564"/>
                </a:lnTo>
                <a:lnTo>
                  <a:pt x="490931" y="50251"/>
                </a:lnTo>
                <a:lnTo>
                  <a:pt x="443514" y="63449"/>
                </a:lnTo>
                <a:lnTo>
                  <a:pt x="396548" y="78147"/>
                </a:lnTo>
                <a:lnTo>
                  <a:pt x="350066" y="94334"/>
                </a:lnTo>
                <a:lnTo>
                  <a:pt x="304106" y="111999"/>
                </a:lnTo>
                <a:lnTo>
                  <a:pt x="258704" y="131131"/>
                </a:lnTo>
                <a:lnTo>
                  <a:pt x="213894" y="151718"/>
                </a:lnTo>
                <a:lnTo>
                  <a:pt x="169714" y="173749"/>
                </a:lnTo>
                <a:lnTo>
                  <a:pt x="126198" y="197214"/>
                </a:lnTo>
                <a:lnTo>
                  <a:pt x="83383" y="222101"/>
                </a:lnTo>
                <a:lnTo>
                  <a:pt x="41305" y="248399"/>
                </a:lnTo>
                <a:lnTo>
                  <a:pt x="0" y="276098"/>
                </a:lnTo>
                <a:lnTo>
                  <a:pt x="882142" y="1547114"/>
                </a:lnTo>
                <a:lnTo>
                  <a:pt x="882142" y="0"/>
                </a:lnTo>
                <a:close/>
              </a:path>
            </a:pathLst>
          </a:custGeom>
          <a:solidFill>
            <a:srgbClr val="E25204"/>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2414302" y="3292793"/>
            <a:ext cx="315754"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350" b="0" i="0" u="none" strike="noStrike" kern="1200" cap="none" spc="-4" normalizeH="0" baseline="0" noProof="0" dirty="0">
                <a:ln>
                  <a:noFill/>
                </a:ln>
                <a:solidFill>
                  <a:srgbClr val="FFFFFF"/>
                </a:solidFill>
                <a:effectLst/>
                <a:uLnTx/>
                <a:uFillTx/>
                <a:latin typeface="Calibri"/>
                <a:ea typeface="+mn-ea"/>
                <a:cs typeface="Calibri"/>
              </a:rPr>
              <a:t>31%</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761085" y="4011264"/>
            <a:ext cx="315754"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350" b="0" i="0" u="none" strike="noStrike" kern="1200" cap="none" spc="-4" normalizeH="0" baseline="0" noProof="0" dirty="0">
                <a:ln>
                  <a:noFill/>
                </a:ln>
                <a:solidFill>
                  <a:srgbClr val="FFFFFF"/>
                </a:solidFill>
                <a:effectLst/>
                <a:uLnTx/>
                <a:uFillTx/>
                <a:latin typeface="Calibri"/>
                <a:ea typeface="+mn-ea"/>
                <a:cs typeface="Calibri"/>
              </a:rPr>
              <a:t>52%</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1189672" y="2486692"/>
            <a:ext cx="953981"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tab pos="403384" algn="l"/>
              </a:tabLst>
              <a:defRPr/>
            </a:pPr>
            <a:r>
              <a:rPr kumimoji="0" sz="1350" b="0" i="0" u="none" strike="noStrike" kern="1200" cap="none" spc="-4" normalizeH="0" baseline="0" noProof="0" dirty="0">
                <a:ln>
                  <a:noFill/>
                </a:ln>
                <a:solidFill>
                  <a:srgbClr val="FFFFFF"/>
                </a:solidFill>
                <a:effectLst/>
                <a:uLnTx/>
                <a:uFillTx/>
                <a:latin typeface="Calibri"/>
                <a:ea typeface="+mn-ea"/>
                <a:cs typeface="Calibri"/>
              </a:rPr>
              <a:t>10</a:t>
            </a:r>
            <a:r>
              <a:rPr kumimoji="0" sz="1350" b="0" i="0" u="none" strike="noStrike" kern="1200" cap="none" spc="0" normalizeH="0" baseline="0" noProof="0" dirty="0">
                <a:ln>
                  <a:noFill/>
                </a:ln>
                <a:solidFill>
                  <a:srgbClr val="FFFFFF"/>
                </a:solidFill>
                <a:effectLst/>
                <a:uLnTx/>
                <a:uFillTx/>
                <a:latin typeface="Calibri"/>
                <a:ea typeface="+mn-ea"/>
                <a:cs typeface="Calibri"/>
              </a:rPr>
              <a:t>%	</a:t>
            </a:r>
            <a:r>
              <a:rPr kumimoji="0" sz="2025" b="0" i="0" u="none" strike="noStrike" kern="1200" cap="none" spc="-5" normalizeH="0" baseline="15432" noProof="0" dirty="0">
                <a:ln>
                  <a:noFill/>
                </a:ln>
                <a:solidFill>
                  <a:srgbClr val="FFFFFF"/>
                </a:solidFill>
                <a:effectLst/>
                <a:uLnTx/>
                <a:uFillTx/>
                <a:latin typeface="Calibri"/>
                <a:ea typeface="+mn-ea"/>
                <a:cs typeface="Calibri"/>
              </a:rPr>
              <a:t>2</a:t>
            </a:r>
            <a:r>
              <a:rPr kumimoji="0" sz="2025" b="0" i="0" u="none" strike="noStrike" kern="1200" cap="none" spc="23" normalizeH="0" baseline="15432" noProof="0" dirty="0">
                <a:ln>
                  <a:noFill/>
                </a:ln>
                <a:solidFill>
                  <a:srgbClr val="FFFFFF"/>
                </a:solidFill>
                <a:effectLst/>
                <a:uLnTx/>
                <a:uFillTx/>
                <a:latin typeface="Calibri"/>
                <a:ea typeface="+mn-ea"/>
                <a:cs typeface="Calibri"/>
              </a:rPr>
              <a:t>%</a:t>
            </a:r>
            <a:r>
              <a:rPr kumimoji="0" lang="en-US" sz="2025" b="0" i="0" u="none" strike="noStrike" kern="1200" cap="none" spc="23" normalizeH="0" baseline="15432" noProof="0" dirty="0">
                <a:ln>
                  <a:noFill/>
                </a:ln>
                <a:solidFill>
                  <a:srgbClr val="FFFFFF"/>
                </a:solidFill>
                <a:effectLst/>
                <a:uLnTx/>
                <a:uFillTx/>
                <a:latin typeface="Calibri"/>
                <a:ea typeface="+mn-ea"/>
                <a:cs typeface="Calibri"/>
              </a:rPr>
              <a:t> </a:t>
            </a:r>
            <a:r>
              <a:rPr kumimoji="0" sz="2025" b="0" i="0" u="none" strike="noStrike" kern="1200" cap="none" spc="-5" normalizeH="0" baseline="3086" noProof="0" dirty="0">
                <a:ln>
                  <a:noFill/>
                </a:ln>
                <a:solidFill>
                  <a:srgbClr val="333E47"/>
                </a:solidFill>
                <a:effectLst/>
                <a:uLnTx/>
                <a:uFillTx/>
                <a:latin typeface="Calibri"/>
                <a:ea typeface="+mn-ea"/>
                <a:cs typeface="Calibri"/>
              </a:rPr>
              <a:t>5%</a:t>
            </a:r>
            <a:endParaRPr kumimoji="0" sz="2025" b="0" i="0" u="none" strike="noStrike" kern="1200" cap="none" spc="0" normalizeH="0" baseline="3086" noProof="0" dirty="0">
              <a:ln>
                <a:noFill/>
              </a:ln>
              <a:solidFill>
                <a:prstClr val="black"/>
              </a:solidFill>
              <a:effectLst/>
              <a:uLnTx/>
              <a:uFillTx/>
              <a:latin typeface="Calibri"/>
              <a:ea typeface="+mn-ea"/>
              <a:cs typeface="Calibri"/>
            </a:endParaRPr>
          </a:p>
        </p:txBody>
      </p:sp>
      <p:sp>
        <p:nvSpPr>
          <p:cNvPr id="12" name="object 12"/>
          <p:cNvSpPr txBox="1"/>
          <p:nvPr/>
        </p:nvSpPr>
        <p:spPr>
          <a:xfrm>
            <a:off x="1888092" y="1875787"/>
            <a:ext cx="1102043" cy="24820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613" b="1" i="0" u="none" strike="noStrike" kern="1200" cap="none" spc="-8" normalizeH="0" baseline="0" noProof="0" dirty="0">
                <a:ln>
                  <a:noFill/>
                </a:ln>
                <a:solidFill>
                  <a:srgbClr val="333E47"/>
                </a:solidFill>
                <a:effectLst/>
                <a:uLnTx/>
                <a:uFillTx/>
                <a:latin typeface="Calibri"/>
                <a:ea typeface="+mn-ea"/>
                <a:cs typeface="Calibri"/>
              </a:rPr>
              <a:t>Expectations</a:t>
            </a:r>
            <a:endParaRPr kumimoji="0" sz="1613"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3"/>
          <p:cNvSpPr/>
          <p:nvPr/>
        </p:nvSpPr>
        <p:spPr>
          <a:xfrm>
            <a:off x="3088385" y="3241548"/>
            <a:ext cx="64008" cy="61722"/>
          </a:xfrm>
          <a:prstGeom prst="rect">
            <a:avLst/>
          </a:prstGeom>
          <a:blipFill>
            <a:blip r:embed="rId4"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088385" y="3435858"/>
            <a:ext cx="64008" cy="64008"/>
          </a:xfrm>
          <a:prstGeom prst="rect">
            <a:avLst/>
          </a:prstGeom>
          <a:blipFill>
            <a:blip r:embed="rId5"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088386" y="3632453"/>
            <a:ext cx="64294" cy="61913"/>
          </a:xfrm>
          <a:custGeom>
            <a:avLst/>
            <a:gdLst/>
            <a:ahLst/>
            <a:cxnLst/>
            <a:rect l="l" t="t" r="r" b="b"/>
            <a:pathLst>
              <a:path w="85725" h="82550">
                <a:moveTo>
                  <a:pt x="0" y="82295"/>
                </a:moveTo>
                <a:lnTo>
                  <a:pt x="85344" y="82295"/>
                </a:lnTo>
                <a:lnTo>
                  <a:pt x="85344" y="0"/>
                </a:lnTo>
                <a:lnTo>
                  <a:pt x="0" y="0"/>
                </a:lnTo>
                <a:lnTo>
                  <a:pt x="0" y="82295"/>
                </a:lnTo>
                <a:close/>
              </a:path>
            </a:pathLst>
          </a:custGeom>
          <a:solidFill>
            <a:srgbClr val="4A4A4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088386" y="3826764"/>
            <a:ext cx="64294" cy="61913"/>
          </a:xfrm>
          <a:custGeom>
            <a:avLst/>
            <a:gdLst/>
            <a:ahLst/>
            <a:cxnLst/>
            <a:rect l="l" t="t" r="r" b="b"/>
            <a:pathLst>
              <a:path w="85725" h="82550">
                <a:moveTo>
                  <a:pt x="0" y="82296"/>
                </a:moveTo>
                <a:lnTo>
                  <a:pt x="85344" y="82296"/>
                </a:lnTo>
                <a:lnTo>
                  <a:pt x="85344" y="0"/>
                </a:lnTo>
                <a:lnTo>
                  <a:pt x="0" y="0"/>
                </a:lnTo>
                <a:lnTo>
                  <a:pt x="0" y="82296"/>
                </a:lnTo>
                <a:close/>
              </a:path>
            </a:pathLst>
          </a:custGeom>
          <a:solidFill>
            <a:srgbClr val="0E74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088386" y="4021074"/>
            <a:ext cx="64294" cy="64294"/>
          </a:xfrm>
          <a:custGeom>
            <a:avLst/>
            <a:gdLst/>
            <a:ahLst/>
            <a:cxnLst/>
            <a:rect l="l" t="t" r="r" b="b"/>
            <a:pathLst>
              <a:path w="85725" h="85725">
                <a:moveTo>
                  <a:pt x="0" y="85344"/>
                </a:moveTo>
                <a:lnTo>
                  <a:pt x="85344" y="85344"/>
                </a:lnTo>
                <a:lnTo>
                  <a:pt x="85344" y="0"/>
                </a:lnTo>
                <a:lnTo>
                  <a:pt x="0" y="0"/>
                </a:lnTo>
                <a:lnTo>
                  <a:pt x="0" y="85344"/>
                </a:lnTo>
                <a:close/>
              </a:path>
            </a:pathLst>
          </a:custGeom>
          <a:solidFill>
            <a:srgbClr val="E25204"/>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txBox="1"/>
          <p:nvPr/>
        </p:nvSpPr>
        <p:spPr>
          <a:xfrm>
            <a:off x="3198287" y="3150910"/>
            <a:ext cx="1555017" cy="989245"/>
          </a:xfrm>
          <a:prstGeom prst="rect">
            <a:avLst/>
          </a:prstGeom>
        </p:spPr>
        <p:txBody>
          <a:bodyPr vert="horz" wrap="square" lIns="0" tIns="0" rIns="0" bIns="0" rtlCol="0">
            <a:spAutoFit/>
          </a:bodyPr>
          <a:lstStyle/>
          <a:p>
            <a:pPr marL="9525" marR="3810" lvl="0" indent="0" algn="l" defTabSz="685800" rtl="0" eaLnBrk="1" fontAlgn="auto" latinLnBrk="0" hangingPunct="1">
              <a:lnSpc>
                <a:spcPct val="142400"/>
              </a:lnSpc>
              <a:spcBef>
                <a:spcPts val="0"/>
              </a:spcBef>
              <a:spcAft>
                <a:spcPts val="0"/>
              </a:spcAft>
              <a:buClrTx/>
              <a:buSzTx/>
              <a:buFontTx/>
              <a:buNone/>
              <a:tabLst/>
              <a:defRPr/>
            </a:pPr>
            <a:r>
              <a:rPr kumimoji="0" sz="900" b="1" i="0" u="none" strike="noStrike" kern="1200" cap="none" spc="0" normalizeH="0" baseline="0" noProof="0" dirty="0">
                <a:ln>
                  <a:noFill/>
                </a:ln>
                <a:solidFill>
                  <a:srgbClr val="333E47"/>
                </a:solidFill>
                <a:effectLst/>
                <a:uLnTx/>
                <a:uFillTx/>
                <a:latin typeface="Calibri"/>
                <a:ea typeface="+mn-ea"/>
                <a:cs typeface="Calibri"/>
              </a:rPr>
              <a:t>Very </a:t>
            </a:r>
            <a:r>
              <a:rPr kumimoji="0" sz="900" b="1" i="0" u="none" strike="noStrike" kern="1200" cap="none" spc="-4" normalizeH="0" baseline="0" noProof="0" dirty="0">
                <a:ln>
                  <a:noFill/>
                </a:ln>
                <a:solidFill>
                  <a:srgbClr val="333E47"/>
                </a:solidFill>
                <a:effectLst/>
                <a:uLnTx/>
                <a:uFillTx/>
                <a:latin typeface="Calibri"/>
                <a:ea typeface="+mn-ea"/>
                <a:cs typeface="Calibri"/>
              </a:rPr>
              <a:t>Low </a:t>
            </a:r>
            <a:r>
              <a:rPr kumimoji="0" sz="900" b="1" i="0" u="none" strike="noStrike" kern="1200" cap="none" spc="-4" normalizeH="0" baseline="0" noProof="0" dirty="0" smtClean="0">
                <a:ln>
                  <a:noFill/>
                </a:ln>
                <a:solidFill>
                  <a:srgbClr val="333E47"/>
                </a:solidFill>
                <a:effectLst/>
                <a:uLnTx/>
                <a:uFillTx/>
                <a:latin typeface="Calibri"/>
                <a:ea typeface="+mn-ea"/>
                <a:cs typeface="Calibri"/>
              </a:rPr>
              <a:t>Expectations  </a:t>
            </a:r>
            <a:endParaRPr kumimoji="0" lang="en-US" sz="900" b="1" i="0" u="none" strike="noStrike" kern="1200" cap="none" spc="-4" normalizeH="0" baseline="0" noProof="0" dirty="0" smtClean="0">
              <a:ln>
                <a:noFill/>
              </a:ln>
              <a:solidFill>
                <a:srgbClr val="333E47"/>
              </a:solidFill>
              <a:effectLst/>
              <a:uLnTx/>
              <a:uFillTx/>
              <a:latin typeface="Calibri"/>
              <a:ea typeface="+mn-ea"/>
              <a:cs typeface="Calibri"/>
            </a:endParaRPr>
          </a:p>
          <a:p>
            <a:pPr marL="9525" marR="3810" lvl="0" indent="0" algn="l" defTabSz="685800" rtl="0" eaLnBrk="1" fontAlgn="auto" latinLnBrk="0" hangingPunct="1">
              <a:lnSpc>
                <a:spcPct val="142400"/>
              </a:lnSpc>
              <a:spcBef>
                <a:spcPts val="0"/>
              </a:spcBef>
              <a:spcAft>
                <a:spcPts val="0"/>
              </a:spcAft>
              <a:buClrTx/>
              <a:buSzTx/>
              <a:buFontTx/>
              <a:buNone/>
              <a:tabLst/>
              <a:defRPr/>
            </a:pPr>
            <a:r>
              <a:rPr kumimoji="0" sz="900" b="1" i="0" u="none" strike="noStrike" kern="1200" cap="none" spc="-4" normalizeH="0" baseline="0" noProof="0" dirty="0" smtClean="0">
                <a:ln>
                  <a:noFill/>
                </a:ln>
                <a:solidFill>
                  <a:srgbClr val="333E47"/>
                </a:solidFill>
                <a:effectLst/>
                <a:uLnTx/>
                <a:uFillTx/>
                <a:latin typeface="Calibri"/>
                <a:ea typeface="+mn-ea"/>
                <a:cs typeface="Calibri"/>
              </a:rPr>
              <a:t>Low </a:t>
            </a:r>
            <a:r>
              <a:rPr kumimoji="0" sz="900" b="1" i="0" u="none" strike="noStrike" kern="1200" cap="none" spc="0" normalizeH="0" baseline="0" noProof="0" dirty="0" smtClean="0">
                <a:ln>
                  <a:noFill/>
                </a:ln>
                <a:solidFill>
                  <a:srgbClr val="333E47"/>
                </a:solidFill>
                <a:effectLst/>
                <a:uLnTx/>
                <a:uFillTx/>
                <a:latin typeface="Calibri"/>
                <a:ea typeface="+mn-ea"/>
                <a:cs typeface="Calibri"/>
              </a:rPr>
              <a:t>Expectations  </a:t>
            </a:r>
            <a:endParaRPr kumimoji="0" lang="en-US" sz="900" b="1" i="0" u="none" strike="noStrike" kern="1200" cap="none" spc="0" normalizeH="0" baseline="0" noProof="0" dirty="0" smtClean="0">
              <a:ln>
                <a:noFill/>
              </a:ln>
              <a:solidFill>
                <a:srgbClr val="333E47"/>
              </a:solidFill>
              <a:effectLst/>
              <a:uLnTx/>
              <a:uFillTx/>
              <a:latin typeface="Calibri"/>
              <a:ea typeface="+mn-ea"/>
              <a:cs typeface="Calibri"/>
            </a:endParaRPr>
          </a:p>
          <a:p>
            <a:pPr marL="9525" marR="3810" lvl="0" indent="0" algn="l" defTabSz="685800" rtl="0" eaLnBrk="1" fontAlgn="auto" latinLnBrk="0" hangingPunct="1">
              <a:lnSpc>
                <a:spcPct val="142400"/>
              </a:lnSpc>
              <a:spcBef>
                <a:spcPts val="0"/>
              </a:spcBef>
              <a:spcAft>
                <a:spcPts val="0"/>
              </a:spcAft>
              <a:buClrTx/>
              <a:buSzTx/>
              <a:buFontTx/>
              <a:buNone/>
              <a:tabLst/>
              <a:defRPr/>
            </a:pPr>
            <a:r>
              <a:rPr kumimoji="0" sz="900" b="1" i="0" u="none" strike="noStrike" kern="1200" cap="none" spc="-4" normalizeH="0" baseline="0" noProof="0" dirty="0" smtClean="0">
                <a:ln>
                  <a:noFill/>
                </a:ln>
                <a:solidFill>
                  <a:srgbClr val="333E47"/>
                </a:solidFill>
                <a:effectLst/>
                <a:uLnTx/>
                <a:uFillTx/>
                <a:latin typeface="Calibri"/>
                <a:ea typeface="+mn-ea"/>
                <a:cs typeface="Calibri"/>
              </a:rPr>
              <a:t>Moderate Expectations  </a:t>
            </a:r>
            <a:endParaRPr kumimoji="0" lang="en-US" sz="900" b="1" i="0" u="none" strike="noStrike" kern="1200" cap="none" spc="-4" normalizeH="0" baseline="0" noProof="0" dirty="0" smtClean="0">
              <a:ln>
                <a:noFill/>
              </a:ln>
              <a:solidFill>
                <a:srgbClr val="333E47"/>
              </a:solidFill>
              <a:effectLst/>
              <a:uLnTx/>
              <a:uFillTx/>
              <a:latin typeface="Calibri"/>
              <a:ea typeface="+mn-ea"/>
              <a:cs typeface="Calibri"/>
            </a:endParaRPr>
          </a:p>
          <a:p>
            <a:pPr marL="9525" marR="3810" lvl="0" indent="0" algn="l" defTabSz="685800" rtl="0" eaLnBrk="1" fontAlgn="auto" latinLnBrk="0" hangingPunct="1">
              <a:lnSpc>
                <a:spcPct val="142400"/>
              </a:lnSpc>
              <a:spcBef>
                <a:spcPts val="0"/>
              </a:spcBef>
              <a:spcAft>
                <a:spcPts val="0"/>
              </a:spcAft>
              <a:buClrTx/>
              <a:buSzTx/>
              <a:buFontTx/>
              <a:buNone/>
              <a:tabLst/>
              <a:defRPr/>
            </a:pPr>
            <a:r>
              <a:rPr kumimoji="0" sz="900" b="1" i="0" u="none" strike="noStrike" kern="1200" cap="none" spc="-4" normalizeH="0" baseline="0" noProof="0" dirty="0" smtClean="0">
                <a:ln>
                  <a:noFill/>
                </a:ln>
                <a:solidFill>
                  <a:srgbClr val="333E47"/>
                </a:solidFill>
                <a:effectLst/>
                <a:uLnTx/>
                <a:uFillTx/>
                <a:latin typeface="Calibri"/>
                <a:ea typeface="+mn-ea"/>
                <a:cs typeface="Calibri"/>
              </a:rPr>
              <a:t>High</a:t>
            </a:r>
            <a:r>
              <a:rPr kumimoji="0" sz="900" b="1" i="0" u="none" strike="noStrike" kern="1200" cap="none" spc="-34" normalizeH="0" baseline="0" noProof="0" dirty="0" smtClean="0">
                <a:ln>
                  <a:noFill/>
                </a:ln>
                <a:solidFill>
                  <a:srgbClr val="333E47"/>
                </a:solidFill>
                <a:effectLst/>
                <a:uLnTx/>
                <a:uFillTx/>
                <a:latin typeface="Calibri"/>
                <a:ea typeface="+mn-ea"/>
                <a:cs typeface="Calibri"/>
              </a:rPr>
              <a:t> </a:t>
            </a:r>
            <a:r>
              <a:rPr kumimoji="0" sz="900" b="1" i="0" u="none" strike="noStrike" kern="1200" cap="none" spc="-4" normalizeH="0" baseline="0" noProof="0" dirty="0">
                <a:ln>
                  <a:noFill/>
                </a:ln>
                <a:solidFill>
                  <a:srgbClr val="333E47"/>
                </a:solidFill>
                <a:effectLst/>
                <a:uLnTx/>
                <a:uFillTx/>
                <a:latin typeface="Calibri"/>
                <a:ea typeface="+mn-ea"/>
                <a:cs typeface="Calibri"/>
              </a:rPr>
              <a:t>Expecations</a:t>
            </a:r>
            <a:endParaRPr kumimoji="0" sz="900" b="1" i="0" u="none" strike="noStrike" kern="1200" cap="none" spc="0" normalizeH="0" baseline="0" noProof="0" dirty="0">
              <a:ln>
                <a:noFill/>
              </a:ln>
              <a:solidFill>
                <a:prstClr val="black"/>
              </a:solidFill>
              <a:effectLst/>
              <a:uLnTx/>
              <a:uFillTx/>
              <a:latin typeface="Calibri"/>
              <a:ea typeface="+mn-ea"/>
              <a:cs typeface="Calibri"/>
            </a:endParaRPr>
          </a:p>
          <a:p>
            <a:pPr marL="9525" marR="0" lvl="0" indent="0" algn="l" defTabSz="685800" rtl="0" eaLnBrk="1" fontAlgn="auto" latinLnBrk="0" hangingPunct="1">
              <a:lnSpc>
                <a:spcPct val="100000"/>
              </a:lnSpc>
              <a:spcBef>
                <a:spcPts val="458"/>
              </a:spcBef>
              <a:spcAft>
                <a:spcPts val="0"/>
              </a:spcAft>
              <a:buClrTx/>
              <a:buSzTx/>
              <a:buFontTx/>
              <a:buNone/>
              <a:tabLst/>
              <a:defRPr/>
            </a:pPr>
            <a:r>
              <a:rPr kumimoji="0" sz="900" b="1" i="0" u="none" strike="noStrike" kern="1200" cap="none" spc="0" normalizeH="0" baseline="0" noProof="0" dirty="0">
                <a:ln>
                  <a:noFill/>
                </a:ln>
                <a:solidFill>
                  <a:srgbClr val="333E47"/>
                </a:solidFill>
                <a:effectLst/>
                <a:uLnTx/>
                <a:uFillTx/>
                <a:latin typeface="Calibri"/>
                <a:ea typeface="+mn-ea"/>
                <a:cs typeface="Calibri"/>
              </a:rPr>
              <a:t>Very </a:t>
            </a:r>
            <a:r>
              <a:rPr kumimoji="0" sz="900" b="1" i="0" u="none" strike="noStrike" kern="1200" cap="none" spc="-4" normalizeH="0" baseline="0" noProof="0" dirty="0">
                <a:ln>
                  <a:noFill/>
                </a:ln>
                <a:solidFill>
                  <a:srgbClr val="333E47"/>
                </a:solidFill>
                <a:effectLst/>
                <a:uLnTx/>
                <a:uFillTx/>
                <a:latin typeface="Calibri"/>
                <a:ea typeface="+mn-ea"/>
                <a:cs typeface="Calibri"/>
              </a:rPr>
              <a:t>High</a:t>
            </a:r>
            <a:r>
              <a:rPr kumimoji="0" sz="900" b="1" i="0" u="none" strike="noStrike" kern="1200" cap="none" spc="-53" normalizeH="0" baseline="0" noProof="0" dirty="0">
                <a:ln>
                  <a:noFill/>
                </a:ln>
                <a:solidFill>
                  <a:srgbClr val="333E47"/>
                </a:solidFill>
                <a:effectLst/>
                <a:uLnTx/>
                <a:uFillTx/>
                <a:latin typeface="Calibri"/>
                <a:ea typeface="+mn-ea"/>
                <a:cs typeface="Calibri"/>
              </a:rPr>
              <a:t> </a:t>
            </a:r>
            <a:r>
              <a:rPr kumimoji="0" sz="900" b="1" i="0" u="none" strike="noStrike" kern="1200" cap="none" spc="0" normalizeH="0" baseline="0" noProof="0" dirty="0">
                <a:ln>
                  <a:noFill/>
                </a:ln>
                <a:solidFill>
                  <a:srgbClr val="333E47"/>
                </a:solidFill>
                <a:effectLst/>
                <a:uLnTx/>
                <a:uFillTx/>
                <a:latin typeface="Calibri"/>
                <a:ea typeface="+mn-ea"/>
                <a:cs typeface="Calibri"/>
              </a:rPr>
              <a:t>Expecations</a:t>
            </a:r>
            <a:endParaRPr kumimoji="0" sz="9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9"/>
          <p:cNvSpPr/>
          <p:nvPr/>
        </p:nvSpPr>
        <p:spPr>
          <a:xfrm>
            <a:off x="6293739" y="2453354"/>
            <a:ext cx="198787" cy="1144905"/>
          </a:xfrm>
          <a:prstGeom prst="rect">
            <a:avLst/>
          </a:prstGeom>
          <a:blipFill>
            <a:blip r:embed="rId6"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293739" y="2470784"/>
            <a:ext cx="1135380" cy="1127760"/>
          </a:xfrm>
          <a:custGeom>
            <a:avLst/>
            <a:gdLst/>
            <a:ahLst/>
            <a:cxnLst/>
            <a:rect l="l" t="t" r="r" b="b"/>
            <a:pathLst>
              <a:path w="1513840" h="1503679">
                <a:moveTo>
                  <a:pt x="265049" y="0"/>
                </a:moveTo>
                <a:lnTo>
                  <a:pt x="0" y="1503299"/>
                </a:lnTo>
                <a:lnTo>
                  <a:pt x="1513458" y="1304036"/>
                </a:lnTo>
                <a:lnTo>
                  <a:pt x="1506350" y="1255945"/>
                </a:lnTo>
                <a:lnTo>
                  <a:pt x="1497772" y="1208353"/>
                </a:lnTo>
                <a:lnTo>
                  <a:pt x="1487748" y="1161283"/>
                </a:lnTo>
                <a:lnTo>
                  <a:pt x="1476300" y="1114760"/>
                </a:lnTo>
                <a:lnTo>
                  <a:pt x="1463452" y="1068807"/>
                </a:lnTo>
                <a:lnTo>
                  <a:pt x="1449227" y="1023450"/>
                </a:lnTo>
                <a:lnTo>
                  <a:pt x="1433649" y="978713"/>
                </a:lnTo>
                <a:lnTo>
                  <a:pt x="1416741" y="934620"/>
                </a:lnTo>
                <a:lnTo>
                  <a:pt x="1398526" y="891194"/>
                </a:lnTo>
                <a:lnTo>
                  <a:pt x="1379027" y="848462"/>
                </a:lnTo>
                <a:lnTo>
                  <a:pt x="1358269" y="806446"/>
                </a:lnTo>
                <a:lnTo>
                  <a:pt x="1336273" y="765172"/>
                </a:lnTo>
                <a:lnTo>
                  <a:pt x="1313064" y="724663"/>
                </a:lnTo>
                <a:lnTo>
                  <a:pt x="1288664" y="684945"/>
                </a:lnTo>
                <a:lnTo>
                  <a:pt x="1263098" y="646040"/>
                </a:lnTo>
                <a:lnTo>
                  <a:pt x="1236387" y="607974"/>
                </a:lnTo>
                <a:lnTo>
                  <a:pt x="1208556" y="570771"/>
                </a:lnTo>
                <a:lnTo>
                  <a:pt x="1179628" y="534455"/>
                </a:lnTo>
                <a:lnTo>
                  <a:pt x="1149626" y="499051"/>
                </a:lnTo>
                <a:lnTo>
                  <a:pt x="1118574" y="464582"/>
                </a:lnTo>
                <a:lnTo>
                  <a:pt x="1086494" y="431074"/>
                </a:lnTo>
                <a:lnTo>
                  <a:pt x="1053411" y="398550"/>
                </a:lnTo>
                <a:lnTo>
                  <a:pt x="1019346" y="367035"/>
                </a:lnTo>
                <a:lnTo>
                  <a:pt x="984325" y="336553"/>
                </a:lnTo>
                <a:lnTo>
                  <a:pt x="948369" y="307128"/>
                </a:lnTo>
                <a:lnTo>
                  <a:pt x="911502" y="278785"/>
                </a:lnTo>
                <a:lnTo>
                  <a:pt x="873748" y="251549"/>
                </a:lnTo>
                <a:lnTo>
                  <a:pt x="835130" y="225443"/>
                </a:lnTo>
                <a:lnTo>
                  <a:pt x="795670" y="200491"/>
                </a:lnTo>
                <a:lnTo>
                  <a:pt x="755394" y="176719"/>
                </a:lnTo>
                <a:lnTo>
                  <a:pt x="714323" y="154150"/>
                </a:lnTo>
                <a:lnTo>
                  <a:pt x="672480" y="132809"/>
                </a:lnTo>
                <a:lnTo>
                  <a:pt x="629890" y="112720"/>
                </a:lnTo>
                <a:lnTo>
                  <a:pt x="586576" y="93907"/>
                </a:lnTo>
                <a:lnTo>
                  <a:pt x="542561" y="76395"/>
                </a:lnTo>
                <a:lnTo>
                  <a:pt x="497867" y="60208"/>
                </a:lnTo>
                <a:lnTo>
                  <a:pt x="452519" y="45370"/>
                </a:lnTo>
                <a:lnTo>
                  <a:pt x="406540" y="31906"/>
                </a:lnTo>
                <a:lnTo>
                  <a:pt x="359953" y="19840"/>
                </a:lnTo>
                <a:lnTo>
                  <a:pt x="312782" y="9197"/>
                </a:lnTo>
                <a:lnTo>
                  <a:pt x="265049" y="0"/>
                </a:lnTo>
                <a:close/>
              </a:path>
            </a:pathLst>
          </a:custGeom>
          <a:solidFill>
            <a:srgbClr val="71C2E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148895" y="3448811"/>
            <a:ext cx="2290286" cy="1294448"/>
          </a:xfrm>
          <a:custGeom>
            <a:avLst/>
            <a:gdLst/>
            <a:ahLst/>
            <a:cxnLst/>
            <a:rect l="l" t="t" r="r" b="b"/>
            <a:pathLst>
              <a:path w="3053715" h="1725929">
                <a:moveTo>
                  <a:pt x="3221" y="99313"/>
                </a:moveTo>
                <a:lnTo>
                  <a:pt x="796" y="149249"/>
                </a:lnTo>
                <a:lnTo>
                  <a:pt x="0" y="199263"/>
                </a:lnTo>
                <a:lnTo>
                  <a:pt x="823" y="249142"/>
                </a:lnTo>
                <a:lnTo>
                  <a:pt x="3268" y="299014"/>
                </a:lnTo>
                <a:lnTo>
                  <a:pt x="7328" y="348780"/>
                </a:lnTo>
                <a:lnTo>
                  <a:pt x="13000" y="398399"/>
                </a:lnTo>
                <a:lnTo>
                  <a:pt x="20076" y="446346"/>
                </a:lnTo>
                <a:lnTo>
                  <a:pt x="28585" y="493725"/>
                </a:lnTo>
                <a:lnTo>
                  <a:pt x="38500" y="540517"/>
                </a:lnTo>
                <a:lnTo>
                  <a:pt x="49797" y="586700"/>
                </a:lnTo>
                <a:lnTo>
                  <a:pt x="62451" y="632258"/>
                </a:lnTo>
                <a:lnTo>
                  <a:pt x="76437" y="677170"/>
                </a:lnTo>
                <a:lnTo>
                  <a:pt x="91729" y="721417"/>
                </a:lnTo>
                <a:lnTo>
                  <a:pt x="108302" y="764980"/>
                </a:lnTo>
                <a:lnTo>
                  <a:pt x="126132" y="807839"/>
                </a:lnTo>
                <a:lnTo>
                  <a:pt x="145193" y="849976"/>
                </a:lnTo>
                <a:lnTo>
                  <a:pt x="165461" y="891371"/>
                </a:lnTo>
                <a:lnTo>
                  <a:pt x="186909" y="932005"/>
                </a:lnTo>
                <a:lnTo>
                  <a:pt x="209514" y="971859"/>
                </a:lnTo>
                <a:lnTo>
                  <a:pt x="233250" y="1010913"/>
                </a:lnTo>
                <a:lnTo>
                  <a:pt x="258092" y="1049149"/>
                </a:lnTo>
                <a:lnTo>
                  <a:pt x="284015" y="1086547"/>
                </a:lnTo>
                <a:lnTo>
                  <a:pt x="310994" y="1123087"/>
                </a:lnTo>
                <a:lnTo>
                  <a:pt x="339004" y="1158752"/>
                </a:lnTo>
                <a:lnTo>
                  <a:pt x="368019" y="1193520"/>
                </a:lnTo>
                <a:lnTo>
                  <a:pt x="398015" y="1227374"/>
                </a:lnTo>
                <a:lnTo>
                  <a:pt x="428967" y="1260293"/>
                </a:lnTo>
                <a:lnTo>
                  <a:pt x="460850" y="1292260"/>
                </a:lnTo>
                <a:lnTo>
                  <a:pt x="493638" y="1323254"/>
                </a:lnTo>
                <a:lnTo>
                  <a:pt x="527306" y="1353256"/>
                </a:lnTo>
                <a:lnTo>
                  <a:pt x="561830" y="1382247"/>
                </a:lnTo>
                <a:lnTo>
                  <a:pt x="597184" y="1410208"/>
                </a:lnTo>
                <a:lnTo>
                  <a:pt x="633343" y="1437119"/>
                </a:lnTo>
                <a:lnTo>
                  <a:pt x="670283" y="1462962"/>
                </a:lnTo>
                <a:lnTo>
                  <a:pt x="707977" y="1487716"/>
                </a:lnTo>
                <a:lnTo>
                  <a:pt x="746402" y="1511364"/>
                </a:lnTo>
                <a:lnTo>
                  <a:pt x="785532" y="1533886"/>
                </a:lnTo>
                <a:lnTo>
                  <a:pt x="825341" y="1555261"/>
                </a:lnTo>
                <a:lnTo>
                  <a:pt x="865806" y="1575472"/>
                </a:lnTo>
                <a:lnTo>
                  <a:pt x="906900" y="1594499"/>
                </a:lnTo>
                <a:lnTo>
                  <a:pt x="948599" y="1612323"/>
                </a:lnTo>
                <a:lnTo>
                  <a:pt x="990878" y="1628924"/>
                </a:lnTo>
                <a:lnTo>
                  <a:pt x="1033711" y="1644284"/>
                </a:lnTo>
                <a:lnTo>
                  <a:pt x="1077074" y="1658382"/>
                </a:lnTo>
                <a:lnTo>
                  <a:pt x="1120942" y="1671200"/>
                </a:lnTo>
                <a:lnTo>
                  <a:pt x="1165288" y="1682719"/>
                </a:lnTo>
                <a:lnTo>
                  <a:pt x="1210090" y="1692920"/>
                </a:lnTo>
                <a:lnTo>
                  <a:pt x="1255320" y="1701782"/>
                </a:lnTo>
                <a:lnTo>
                  <a:pt x="1300955" y="1709288"/>
                </a:lnTo>
                <a:lnTo>
                  <a:pt x="1346969" y="1715417"/>
                </a:lnTo>
                <a:lnTo>
                  <a:pt x="1393337" y="1720150"/>
                </a:lnTo>
                <a:lnTo>
                  <a:pt x="1440034" y="1723469"/>
                </a:lnTo>
                <a:lnTo>
                  <a:pt x="1487035" y="1725354"/>
                </a:lnTo>
                <a:lnTo>
                  <a:pt x="1534314" y="1725785"/>
                </a:lnTo>
                <a:lnTo>
                  <a:pt x="1581848" y="1724744"/>
                </a:lnTo>
                <a:lnTo>
                  <a:pt x="1629611" y="1722212"/>
                </a:lnTo>
                <a:lnTo>
                  <a:pt x="1677577" y="1718168"/>
                </a:lnTo>
                <a:lnTo>
                  <a:pt x="1725722" y="1712595"/>
                </a:lnTo>
                <a:lnTo>
                  <a:pt x="1773662" y="1705525"/>
                </a:lnTo>
                <a:lnTo>
                  <a:pt x="1821035" y="1697023"/>
                </a:lnTo>
                <a:lnTo>
                  <a:pt x="1867820" y="1687113"/>
                </a:lnTo>
                <a:lnTo>
                  <a:pt x="1913999" y="1675822"/>
                </a:lnTo>
                <a:lnTo>
                  <a:pt x="1959551" y="1663173"/>
                </a:lnTo>
                <a:lnTo>
                  <a:pt x="2004459" y="1649192"/>
                </a:lnTo>
                <a:lnTo>
                  <a:pt x="2048701" y="1633904"/>
                </a:lnTo>
                <a:lnTo>
                  <a:pt x="2092261" y="1617334"/>
                </a:lnTo>
                <a:lnTo>
                  <a:pt x="2135117" y="1599508"/>
                </a:lnTo>
                <a:lnTo>
                  <a:pt x="2177251" y="1580450"/>
                </a:lnTo>
                <a:lnTo>
                  <a:pt x="2218644" y="1560185"/>
                </a:lnTo>
                <a:lnTo>
                  <a:pt x="2259276" y="1538738"/>
                </a:lnTo>
                <a:lnTo>
                  <a:pt x="2299129" y="1516135"/>
                </a:lnTo>
                <a:lnTo>
                  <a:pt x="2338182" y="1492401"/>
                </a:lnTo>
                <a:lnTo>
                  <a:pt x="2376417" y="1467561"/>
                </a:lnTo>
                <a:lnTo>
                  <a:pt x="2413814" y="1441639"/>
                </a:lnTo>
                <a:lnTo>
                  <a:pt x="2450354" y="1414661"/>
                </a:lnTo>
                <a:lnTo>
                  <a:pt x="2486018" y="1386652"/>
                </a:lnTo>
                <a:lnTo>
                  <a:pt x="2520787" y="1357637"/>
                </a:lnTo>
                <a:lnTo>
                  <a:pt x="2554641" y="1327641"/>
                </a:lnTo>
                <a:lnTo>
                  <a:pt x="2587562" y="1296690"/>
                </a:lnTo>
                <a:lnTo>
                  <a:pt x="2619529" y="1264808"/>
                </a:lnTo>
                <a:lnTo>
                  <a:pt x="2650524" y="1232020"/>
                </a:lnTo>
                <a:lnTo>
                  <a:pt x="2680528" y="1198352"/>
                </a:lnTo>
                <a:lnTo>
                  <a:pt x="2709520" y="1163828"/>
                </a:lnTo>
                <a:lnTo>
                  <a:pt x="2737483" y="1128474"/>
                </a:lnTo>
                <a:lnTo>
                  <a:pt x="2764396" y="1092315"/>
                </a:lnTo>
                <a:lnTo>
                  <a:pt x="2790241" y="1055375"/>
                </a:lnTo>
                <a:lnTo>
                  <a:pt x="2814998" y="1017680"/>
                </a:lnTo>
                <a:lnTo>
                  <a:pt x="2838648" y="979256"/>
                </a:lnTo>
                <a:lnTo>
                  <a:pt x="2861172" y="940126"/>
                </a:lnTo>
                <a:lnTo>
                  <a:pt x="2882550" y="900317"/>
                </a:lnTo>
                <a:lnTo>
                  <a:pt x="2902763" y="859853"/>
                </a:lnTo>
                <a:lnTo>
                  <a:pt x="2921792" y="818759"/>
                </a:lnTo>
                <a:lnTo>
                  <a:pt x="2939619" y="777061"/>
                </a:lnTo>
                <a:lnTo>
                  <a:pt x="2956222" y="734783"/>
                </a:lnTo>
                <a:lnTo>
                  <a:pt x="2971584" y="691951"/>
                </a:lnTo>
                <a:lnTo>
                  <a:pt x="2985685" y="648590"/>
                </a:lnTo>
                <a:lnTo>
                  <a:pt x="2998506" y="604724"/>
                </a:lnTo>
                <a:lnTo>
                  <a:pt x="3010027" y="560379"/>
                </a:lnTo>
                <a:lnTo>
                  <a:pt x="3020229" y="515580"/>
                </a:lnTo>
                <a:lnTo>
                  <a:pt x="3029094" y="470352"/>
                </a:lnTo>
                <a:lnTo>
                  <a:pt x="3036601" y="424721"/>
                </a:lnTo>
                <a:lnTo>
                  <a:pt x="3042732" y="378710"/>
                </a:lnTo>
                <a:lnTo>
                  <a:pt x="3047467" y="332346"/>
                </a:lnTo>
                <a:lnTo>
                  <a:pt x="3050787" y="285653"/>
                </a:lnTo>
                <a:lnTo>
                  <a:pt x="3052674" y="238657"/>
                </a:lnTo>
                <a:lnTo>
                  <a:pt x="3053034" y="199263"/>
                </a:lnTo>
                <a:lnTo>
                  <a:pt x="1526459" y="199263"/>
                </a:lnTo>
                <a:lnTo>
                  <a:pt x="3221" y="99313"/>
                </a:lnTo>
                <a:close/>
              </a:path>
              <a:path w="3053715" h="1725929">
                <a:moveTo>
                  <a:pt x="3039918" y="0"/>
                </a:moveTo>
                <a:lnTo>
                  <a:pt x="1526459" y="199263"/>
                </a:lnTo>
                <a:lnTo>
                  <a:pt x="3053034" y="199263"/>
                </a:lnTo>
                <a:lnTo>
                  <a:pt x="3053106" y="191382"/>
                </a:lnTo>
                <a:lnTo>
                  <a:pt x="3052066" y="143853"/>
                </a:lnTo>
                <a:lnTo>
                  <a:pt x="3049534" y="96097"/>
                </a:lnTo>
                <a:lnTo>
                  <a:pt x="3045491" y="48137"/>
                </a:lnTo>
                <a:lnTo>
                  <a:pt x="3039918" y="0"/>
                </a:lnTo>
                <a:close/>
              </a:path>
            </a:pathLst>
          </a:custGeom>
          <a:solidFill>
            <a:srgbClr val="4A4A4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5151311" y="2506314"/>
            <a:ext cx="1142524" cy="1092041"/>
          </a:xfrm>
          <a:custGeom>
            <a:avLst/>
            <a:gdLst/>
            <a:ahLst/>
            <a:cxnLst/>
            <a:rect l="l" t="t" r="r" b="b"/>
            <a:pathLst>
              <a:path w="1523365" h="1456054">
                <a:moveTo>
                  <a:pt x="1064259" y="0"/>
                </a:moveTo>
                <a:lnTo>
                  <a:pt x="1017228" y="15669"/>
                </a:lnTo>
                <a:lnTo>
                  <a:pt x="970959" y="32761"/>
                </a:lnTo>
                <a:lnTo>
                  <a:pt x="925473" y="51247"/>
                </a:lnTo>
                <a:lnTo>
                  <a:pt x="880793" y="71099"/>
                </a:lnTo>
                <a:lnTo>
                  <a:pt x="836942" y="92288"/>
                </a:lnTo>
                <a:lnTo>
                  <a:pt x="793941" y="114785"/>
                </a:lnTo>
                <a:lnTo>
                  <a:pt x="751813" y="138563"/>
                </a:lnTo>
                <a:lnTo>
                  <a:pt x="710579" y="163593"/>
                </a:lnTo>
                <a:lnTo>
                  <a:pt x="670263" y="189847"/>
                </a:lnTo>
                <a:lnTo>
                  <a:pt x="630886" y="217296"/>
                </a:lnTo>
                <a:lnTo>
                  <a:pt x="592471" y="245912"/>
                </a:lnTo>
                <a:lnTo>
                  <a:pt x="555040" y="275666"/>
                </a:lnTo>
                <a:lnTo>
                  <a:pt x="518615" y="306531"/>
                </a:lnTo>
                <a:lnTo>
                  <a:pt x="483218" y="338478"/>
                </a:lnTo>
                <a:lnTo>
                  <a:pt x="448871" y="371478"/>
                </a:lnTo>
                <a:lnTo>
                  <a:pt x="415598" y="405503"/>
                </a:lnTo>
                <a:lnTo>
                  <a:pt x="383419" y="440524"/>
                </a:lnTo>
                <a:lnTo>
                  <a:pt x="352358" y="476515"/>
                </a:lnTo>
                <a:lnTo>
                  <a:pt x="322437" y="513445"/>
                </a:lnTo>
                <a:lnTo>
                  <a:pt x="293677" y="551286"/>
                </a:lnTo>
                <a:lnTo>
                  <a:pt x="266101" y="590011"/>
                </a:lnTo>
                <a:lnTo>
                  <a:pt x="239731" y="629591"/>
                </a:lnTo>
                <a:lnTo>
                  <a:pt x="214590" y="669997"/>
                </a:lnTo>
                <a:lnTo>
                  <a:pt x="190699" y="711202"/>
                </a:lnTo>
                <a:lnTo>
                  <a:pt x="168081" y="753176"/>
                </a:lnTo>
                <a:lnTo>
                  <a:pt x="146758" y="795892"/>
                </a:lnTo>
                <a:lnTo>
                  <a:pt x="126753" y="839320"/>
                </a:lnTo>
                <a:lnTo>
                  <a:pt x="108087" y="883433"/>
                </a:lnTo>
                <a:lnTo>
                  <a:pt x="90784" y="928203"/>
                </a:lnTo>
                <a:lnTo>
                  <a:pt x="74864" y="973600"/>
                </a:lnTo>
                <a:lnTo>
                  <a:pt x="60350" y="1019597"/>
                </a:lnTo>
                <a:lnTo>
                  <a:pt x="47265" y="1066165"/>
                </a:lnTo>
                <a:lnTo>
                  <a:pt x="35631" y="1113276"/>
                </a:lnTo>
                <a:lnTo>
                  <a:pt x="25470" y="1160901"/>
                </a:lnTo>
                <a:lnTo>
                  <a:pt x="16804" y="1209012"/>
                </a:lnTo>
                <a:lnTo>
                  <a:pt x="9655" y="1257581"/>
                </a:lnTo>
                <a:lnTo>
                  <a:pt x="4046" y="1306579"/>
                </a:lnTo>
                <a:lnTo>
                  <a:pt x="0" y="1355978"/>
                </a:lnTo>
                <a:lnTo>
                  <a:pt x="1523237" y="1455928"/>
                </a:lnTo>
                <a:lnTo>
                  <a:pt x="1064259" y="0"/>
                </a:lnTo>
                <a:close/>
              </a:path>
            </a:pathLst>
          </a:custGeom>
          <a:solidFill>
            <a:srgbClr val="0E74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949505" y="2453354"/>
            <a:ext cx="344329" cy="1144905"/>
          </a:xfrm>
          <a:custGeom>
            <a:avLst/>
            <a:gdLst/>
            <a:ahLst/>
            <a:cxnLst/>
            <a:rect l="l" t="t" r="r" b="b"/>
            <a:pathLst>
              <a:path w="459104" h="1526539">
                <a:moveTo>
                  <a:pt x="458977" y="0"/>
                </a:moveTo>
                <a:lnTo>
                  <a:pt x="407117" y="882"/>
                </a:lnTo>
                <a:lnTo>
                  <a:pt x="355368" y="3526"/>
                </a:lnTo>
                <a:lnTo>
                  <a:pt x="303774" y="7921"/>
                </a:lnTo>
                <a:lnTo>
                  <a:pt x="252381" y="14059"/>
                </a:lnTo>
                <a:lnTo>
                  <a:pt x="201234" y="21933"/>
                </a:lnTo>
                <a:lnTo>
                  <a:pt x="150377" y="31533"/>
                </a:lnTo>
                <a:lnTo>
                  <a:pt x="99856" y="42852"/>
                </a:lnTo>
                <a:lnTo>
                  <a:pt x="49715" y="55881"/>
                </a:lnTo>
                <a:lnTo>
                  <a:pt x="0" y="70612"/>
                </a:lnTo>
                <a:lnTo>
                  <a:pt x="458977" y="1526540"/>
                </a:lnTo>
                <a:lnTo>
                  <a:pt x="458977" y="0"/>
                </a:lnTo>
                <a:close/>
              </a:path>
            </a:pathLst>
          </a:custGeom>
          <a:solidFill>
            <a:srgbClr val="E25204"/>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txBox="1"/>
          <p:nvPr/>
        </p:nvSpPr>
        <p:spPr>
          <a:xfrm>
            <a:off x="6809423" y="2841974"/>
            <a:ext cx="315754"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350" b="0" i="0" u="none" strike="noStrike" kern="1200" cap="none" spc="-4" normalizeH="0" baseline="0" noProof="0" dirty="0">
                <a:ln>
                  <a:noFill/>
                </a:ln>
                <a:solidFill>
                  <a:srgbClr val="333E47"/>
                </a:solidFill>
                <a:effectLst/>
                <a:uLnTx/>
                <a:uFillTx/>
                <a:latin typeface="Calibri"/>
                <a:ea typeface="+mn-ea"/>
                <a:cs typeface="Calibri"/>
              </a:rPr>
              <a:t>20%</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6169343" y="4468939"/>
            <a:ext cx="315754"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350" b="0" i="0" u="none" strike="noStrike" kern="1200" cap="none" spc="-4" normalizeH="0" baseline="0" noProof="0" dirty="0">
                <a:ln>
                  <a:noFill/>
                </a:ln>
                <a:solidFill>
                  <a:srgbClr val="FFFFFF"/>
                </a:solidFill>
                <a:effectLst/>
                <a:uLnTx/>
                <a:uFillTx/>
                <a:latin typeface="Calibri"/>
                <a:ea typeface="+mn-ea"/>
                <a:cs typeface="Calibri"/>
              </a:rPr>
              <a:t>53%</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5421344" y="2923794"/>
            <a:ext cx="315754"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350" b="0" i="0" u="none" strike="noStrike" kern="1200" cap="none" spc="-4" normalizeH="0" baseline="0" noProof="0" dirty="0">
                <a:ln>
                  <a:noFill/>
                </a:ln>
                <a:solidFill>
                  <a:srgbClr val="FFFFFF"/>
                </a:solidFill>
                <a:effectLst/>
                <a:uLnTx/>
                <a:uFillTx/>
                <a:latin typeface="Calibri"/>
                <a:ea typeface="+mn-ea"/>
                <a:cs typeface="Calibri"/>
              </a:rPr>
              <a:t>19%</a:t>
            </a:r>
            <a:endParaRPr kumimoji="0" sz="135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6021903" y="2554683"/>
            <a:ext cx="778193" cy="20774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350" b="0" i="0" u="none" strike="noStrike" kern="1200" cap="none" spc="-4" normalizeH="0" baseline="0" noProof="0" dirty="0">
                <a:ln>
                  <a:noFill/>
                </a:ln>
                <a:solidFill>
                  <a:srgbClr val="FFFFFF"/>
                </a:solidFill>
                <a:effectLst/>
                <a:uLnTx/>
                <a:uFillTx/>
                <a:latin typeface="Calibri"/>
                <a:ea typeface="+mn-ea"/>
                <a:cs typeface="Calibri"/>
              </a:rPr>
              <a:t>5%</a:t>
            </a:r>
            <a:r>
              <a:rPr kumimoji="0" lang="en-US" sz="1350" b="0" i="0" u="none" strike="noStrike" kern="1200" cap="none" spc="-4" normalizeH="0" baseline="0" noProof="0" dirty="0">
                <a:ln>
                  <a:noFill/>
                </a:ln>
                <a:solidFill>
                  <a:srgbClr val="FFFFFF"/>
                </a:solidFill>
                <a:effectLst/>
                <a:uLnTx/>
                <a:uFillTx/>
                <a:latin typeface="Calibri"/>
                <a:ea typeface="+mn-ea"/>
                <a:cs typeface="Calibri"/>
              </a:rPr>
              <a:t> </a:t>
            </a:r>
            <a:r>
              <a:rPr kumimoji="0" sz="1350" b="0" i="0" u="none" strike="noStrike" kern="1200" cap="none" spc="-176" normalizeH="0" baseline="0" noProof="0" dirty="0">
                <a:ln>
                  <a:noFill/>
                </a:ln>
                <a:solidFill>
                  <a:srgbClr val="FFFFFF"/>
                </a:solidFill>
                <a:effectLst/>
                <a:uLnTx/>
                <a:uFillTx/>
                <a:latin typeface="Calibri"/>
                <a:ea typeface="+mn-ea"/>
                <a:cs typeface="Calibri"/>
              </a:rPr>
              <a:t> </a:t>
            </a:r>
            <a:r>
              <a:rPr kumimoji="0" sz="2025" b="0" i="0" u="none" strike="noStrike" kern="1200" cap="none" spc="-5" normalizeH="0" baseline="3086" noProof="0" dirty="0">
                <a:ln>
                  <a:noFill/>
                </a:ln>
                <a:solidFill>
                  <a:srgbClr val="FFFFFF"/>
                </a:solidFill>
                <a:effectLst/>
                <a:uLnTx/>
                <a:uFillTx/>
                <a:latin typeface="Calibri"/>
                <a:ea typeface="+mn-ea"/>
                <a:cs typeface="Calibri"/>
              </a:rPr>
              <a:t>3%</a:t>
            </a:r>
            <a:endParaRPr kumimoji="0" sz="2025" b="0" i="0" u="none" strike="noStrike" kern="1200" cap="none" spc="0" normalizeH="0" baseline="3086" noProof="0" dirty="0">
              <a:ln>
                <a:noFill/>
              </a:ln>
              <a:solidFill>
                <a:prstClr val="black"/>
              </a:solidFill>
              <a:effectLst/>
              <a:uLnTx/>
              <a:uFillTx/>
              <a:latin typeface="Calibri"/>
              <a:ea typeface="+mn-ea"/>
              <a:cs typeface="Calibri"/>
            </a:endParaRPr>
          </a:p>
        </p:txBody>
      </p:sp>
      <p:sp>
        <p:nvSpPr>
          <p:cNvPr id="28" name="object 28"/>
          <p:cNvSpPr txBox="1"/>
          <p:nvPr/>
        </p:nvSpPr>
        <p:spPr>
          <a:xfrm>
            <a:off x="6019132" y="1842135"/>
            <a:ext cx="1006793" cy="248209"/>
          </a:xfrm>
          <a:prstGeom prst="rect">
            <a:avLst/>
          </a:prstGeom>
        </p:spPr>
        <p:txBody>
          <a:bodyPr vert="horz" wrap="square" lIns="0" tIns="0" rIns="0" bIns="0" rtlCol="0">
            <a:spAutoFit/>
          </a:bodyPr>
          <a:lstStyle/>
          <a:p>
            <a:pPr marL="9525" marR="0" lvl="0" indent="0" algn="l" defTabSz="685800" rtl="0" eaLnBrk="1" fontAlgn="auto" latinLnBrk="0" hangingPunct="1">
              <a:lnSpc>
                <a:spcPct val="100000"/>
              </a:lnSpc>
              <a:spcBef>
                <a:spcPts val="0"/>
              </a:spcBef>
              <a:spcAft>
                <a:spcPts val="0"/>
              </a:spcAft>
              <a:buClrTx/>
              <a:buSzTx/>
              <a:buFontTx/>
              <a:buNone/>
              <a:tabLst/>
              <a:defRPr/>
            </a:pPr>
            <a:r>
              <a:rPr kumimoji="0" sz="1613" b="1" i="0" u="none" strike="noStrike" kern="1200" cap="none" spc="-8" normalizeH="0" baseline="0" noProof="0" dirty="0">
                <a:ln>
                  <a:noFill/>
                </a:ln>
                <a:solidFill>
                  <a:srgbClr val="333E47"/>
                </a:solidFill>
                <a:effectLst/>
                <a:uLnTx/>
                <a:uFillTx/>
                <a:latin typeface="Calibri"/>
                <a:ea typeface="+mn-ea"/>
                <a:cs typeface="Calibri"/>
              </a:rPr>
              <a:t>Satisfaction</a:t>
            </a:r>
            <a:endParaRPr kumimoji="0" sz="1613"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p:nvPr/>
        </p:nvSpPr>
        <p:spPr>
          <a:xfrm>
            <a:off x="7500366" y="3250691"/>
            <a:ext cx="61722" cy="61722"/>
          </a:xfrm>
          <a:prstGeom prst="rect">
            <a:avLst/>
          </a:prstGeom>
          <a:blipFill>
            <a:blip r:embed="rId7" cstate="print"/>
            <a:stretch>
              <a:fillRect/>
            </a:stretch>
          </a:blip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7500366" y="3445002"/>
            <a:ext cx="61913" cy="64294"/>
          </a:xfrm>
          <a:custGeom>
            <a:avLst/>
            <a:gdLst/>
            <a:ahLst/>
            <a:cxnLst/>
            <a:rect l="l" t="t" r="r" b="b"/>
            <a:pathLst>
              <a:path w="82550" h="85725">
                <a:moveTo>
                  <a:pt x="0" y="85344"/>
                </a:moveTo>
                <a:lnTo>
                  <a:pt x="82296" y="85344"/>
                </a:lnTo>
                <a:lnTo>
                  <a:pt x="82296" y="0"/>
                </a:lnTo>
                <a:lnTo>
                  <a:pt x="0" y="0"/>
                </a:lnTo>
                <a:lnTo>
                  <a:pt x="0" y="85344"/>
                </a:lnTo>
                <a:close/>
              </a:path>
            </a:pathLst>
          </a:custGeom>
          <a:solidFill>
            <a:srgbClr val="71C2E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7500366" y="3641598"/>
            <a:ext cx="61913" cy="61913"/>
          </a:xfrm>
          <a:custGeom>
            <a:avLst/>
            <a:gdLst/>
            <a:ahLst/>
            <a:cxnLst/>
            <a:rect l="l" t="t" r="r" b="b"/>
            <a:pathLst>
              <a:path w="82550" h="82550">
                <a:moveTo>
                  <a:pt x="0" y="82295"/>
                </a:moveTo>
                <a:lnTo>
                  <a:pt x="82296" y="82295"/>
                </a:lnTo>
                <a:lnTo>
                  <a:pt x="82296" y="0"/>
                </a:lnTo>
                <a:lnTo>
                  <a:pt x="0" y="0"/>
                </a:lnTo>
                <a:lnTo>
                  <a:pt x="0" y="82295"/>
                </a:lnTo>
                <a:close/>
              </a:path>
            </a:pathLst>
          </a:custGeom>
          <a:solidFill>
            <a:srgbClr val="4A4A4A"/>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7500366" y="3835908"/>
            <a:ext cx="61913" cy="61913"/>
          </a:xfrm>
          <a:custGeom>
            <a:avLst/>
            <a:gdLst/>
            <a:ahLst/>
            <a:cxnLst/>
            <a:rect l="l" t="t" r="r" b="b"/>
            <a:pathLst>
              <a:path w="82550" h="82550">
                <a:moveTo>
                  <a:pt x="0" y="82295"/>
                </a:moveTo>
                <a:lnTo>
                  <a:pt x="82296" y="82295"/>
                </a:lnTo>
                <a:lnTo>
                  <a:pt x="82296" y="0"/>
                </a:lnTo>
                <a:lnTo>
                  <a:pt x="0" y="0"/>
                </a:lnTo>
                <a:lnTo>
                  <a:pt x="0" y="82295"/>
                </a:lnTo>
                <a:close/>
              </a:path>
            </a:pathLst>
          </a:custGeom>
          <a:solidFill>
            <a:srgbClr val="0E741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7500366" y="4030218"/>
            <a:ext cx="61913" cy="64294"/>
          </a:xfrm>
          <a:custGeom>
            <a:avLst/>
            <a:gdLst/>
            <a:ahLst/>
            <a:cxnLst/>
            <a:rect l="l" t="t" r="r" b="b"/>
            <a:pathLst>
              <a:path w="82550" h="85725">
                <a:moveTo>
                  <a:pt x="0" y="85343"/>
                </a:moveTo>
                <a:lnTo>
                  <a:pt x="82296" y="85343"/>
                </a:lnTo>
                <a:lnTo>
                  <a:pt x="82296" y="0"/>
                </a:lnTo>
                <a:lnTo>
                  <a:pt x="0" y="0"/>
                </a:lnTo>
                <a:lnTo>
                  <a:pt x="0" y="85343"/>
                </a:lnTo>
                <a:close/>
              </a:path>
            </a:pathLst>
          </a:custGeom>
          <a:solidFill>
            <a:srgbClr val="E25204"/>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txBox="1"/>
          <p:nvPr/>
        </p:nvSpPr>
        <p:spPr>
          <a:xfrm>
            <a:off x="7623273" y="3150910"/>
            <a:ext cx="1506337" cy="994888"/>
          </a:xfrm>
          <a:prstGeom prst="rect">
            <a:avLst/>
          </a:prstGeom>
        </p:spPr>
        <p:txBody>
          <a:bodyPr vert="horz" wrap="square" lIns="0" tIns="0" rIns="0" bIns="0" rtlCol="0">
            <a:spAutoFit/>
          </a:bodyPr>
          <a:lstStyle/>
          <a:p>
            <a:pPr marL="9525" marR="49054" lvl="0" indent="0" algn="l" defTabSz="685800" rtl="0" eaLnBrk="1" fontAlgn="auto" latinLnBrk="0" hangingPunct="1">
              <a:lnSpc>
                <a:spcPct val="142500"/>
              </a:lnSpc>
              <a:spcBef>
                <a:spcPts val="0"/>
              </a:spcBef>
              <a:spcAft>
                <a:spcPts val="0"/>
              </a:spcAft>
              <a:buClrTx/>
              <a:buSzTx/>
              <a:buFontTx/>
              <a:buNone/>
              <a:tabLst/>
              <a:defRPr/>
            </a:pPr>
            <a:r>
              <a:rPr kumimoji="0" sz="900" b="1" i="0" u="none" strike="noStrike" kern="1200" cap="none" spc="-4" normalizeH="0" baseline="0" noProof="0" dirty="0">
                <a:ln>
                  <a:noFill/>
                </a:ln>
                <a:solidFill>
                  <a:srgbClr val="333E47"/>
                </a:solidFill>
                <a:effectLst/>
                <a:uLnTx/>
                <a:uFillTx/>
                <a:latin typeface="Calibri"/>
                <a:ea typeface="+mn-ea"/>
                <a:cs typeface="Calibri"/>
              </a:rPr>
              <a:t>Far Below Expectations  </a:t>
            </a:r>
            <a:endParaRPr kumimoji="0" lang="en-US" sz="900" b="1" i="0" u="none" strike="noStrike" kern="1200" cap="none" spc="-4" normalizeH="0" baseline="0" noProof="0" dirty="0">
              <a:ln>
                <a:noFill/>
              </a:ln>
              <a:solidFill>
                <a:srgbClr val="333E47"/>
              </a:solidFill>
              <a:effectLst/>
              <a:uLnTx/>
              <a:uFillTx/>
              <a:latin typeface="Calibri"/>
              <a:ea typeface="+mn-ea"/>
              <a:cs typeface="Calibri"/>
            </a:endParaRPr>
          </a:p>
          <a:p>
            <a:pPr marL="9525" marR="49054" lvl="0" indent="0" algn="l" defTabSz="685800" rtl="0" eaLnBrk="1" fontAlgn="auto" latinLnBrk="0" hangingPunct="1">
              <a:lnSpc>
                <a:spcPct val="142500"/>
              </a:lnSpc>
              <a:spcBef>
                <a:spcPts val="0"/>
              </a:spcBef>
              <a:spcAft>
                <a:spcPts val="0"/>
              </a:spcAft>
              <a:buClrTx/>
              <a:buSzTx/>
              <a:buFontTx/>
              <a:buNone/>
              <a:tabLst/>
              <a:defRPr/>
            </a:pPr>
            <a:r>
              <a:rPr kumimoji="0" sz="900" b="1" i="0" u="none" strike="noStrike" kern="1200" cap="none" spc="-4" normalizeH="0" baseline="0" noProof="0" dirty="0" smtClean="0">
                <a:ln>
                  <a:noFill/>
                </a:ln>
                <a:solidFill>
                  <a:srgbClr val="333E47"/>
                </a:solidFill>
                <a:effectLst/>
                <a:uLnTx/>
                <a:uFillTx/>
                <a:latin typeface="Calibri"/>
                <a:ea typeface="+mn-ea"/>
                <a:cs typeface="Calibri"/>
              </a:rPr>
              <a:t>Below Expectations  </a:t>
            </a:r>
            <a:endParaRPr kumimoji="0" lang="en-US" sz="900" b="1" i="0" u="none" strike="noStrike" kern="1200" cap="none" spc="-4" normalizeH="0" baseline="0" noProof="0" dirty="0" smtClean="0">
              <a:ln>
                <a:noFill/>
              </a:ln>
              <a:solidFill>
                <a:srgbClr val="333E47"/>
              </a:solidFill>
              <a:effectLst/>
              <a:uLnTx/>
              <a:uFillTx/>
              <a:latin typeface="Calibri"/>
              <a:ea typeface="+mn-ea"/>
              <a:cs typeface="Calibri"/>
            </a:endParaRPr>
          </a:p>
          <a:p>
            <a:pPr marL="9525" marR="49054" lvl="0" indent="0" algn="l" defTabSz="685800" rtl="0" eaLnBrk="1" fontAlgn="auto" latinLnBrk="0" hangingPunct="1">
              <a:lnSpc>
                <a:spcPct val="142500"/>
              </a:lnSpc>
              <a:spcBef>
                <a:spcPts val="0"/>
              </a:spcBef>
              <a:spcAft>
                <a:spcPts val="0"/>
              </a:spcAft>
              <a:buClrTx/>
              <a:buSzTx/>
              <a:buFontTx/>
              <a:buNone/>
              <a:tabLst/>
              <a:defRPr/>
            </a:pPr>
            <a:r>
              <a:rPr kumimoji="0" sz="900" b="1" i="0" u="none" strike="noStrike" kern="1200" cap="none" spc="-4" normalizeH="0" baseline="0" noProof="0" dirty="0" smtClean="0">
                <a:ln>
                  <a:noFill/>
                </a:ln>
                <a:solidFill>
                  <a:srgbClr val="333E47"/>
                </a:solidFill>
                <a:effectLst/>
                <a:uLnTx/>
                <a:uFillTx/>
                <a:latin typeface="Calibri"/>
                <a:ea typeface="+mn-ea"/>
                <a:cs typeface="Calibri"/>
              </a:rPr>
              <a:t>Meets Expectations  </a:t>
            </a:r>
            <a:endParaRPr kumimoji="0" lang="en-US" sz="900" b="1" i="0" u="none" strike="noStrike" kern="1200" cap="none" spc="-4" normalizeH="0" baseline="0" noProof="0" dirty="0" smtClean="0">
              <a:ln>
                <a:noFill/>
              </a:ln>
              <a:solidFill>
                <a:srgbClr val="333E47"/>
              </a:solidFill>
              <a:effectLst/>
              <a:uLnTx/>
              <a:uFillTx/>
              <a:latin typeface="Calibri"/>
              <a:ea typeface="+mn-ea"/>
              <a:cs typeface="Calibri"/>
            </a:endParaRPr>
          </a:p>
          <a:p>
            <a:pPr marL="9525" marR="49054" lvl="0" indent="0" algn="l" defTabSz="685800" rtl="0" eaLnBrk="1" fontAlgn="auto" latinLnBrk="0" hangingPunct="1">
              <a:lnSpc>
                <a:spcPct val="142500"/>
              </a:lnSpc>
              <a:spcBef>
                <a:spcPts val="0"/>
              </a:spcBef>
              <a:spcAft>
                <a:spcPts val="0"/>
              </a:spcAft>
              <a:buClrTx/>
              <a:buSzTx/>
              <a:buFontTx/>
              <a:buNone/>
              <a:tabLst/>
              <a:defRPr/>
            </a:pPr>
            <a:r>
              <a:rPr kumimoji="0" sz="900" b="1" i="0" u="none" strike="noStrike" kern="1200" cap="none" spc="-4" normalizeH="0" baseline="0" noProof="0" dirty="0" smtClean="0">
                <a:ln>
                  <a:noFill/>
                </a:ln>
                <a:solidFill>
                  <a:srgbClr val="333E47"/>
                </a:solidFill>
                <a:effectLst/>
                <a:uLnTx/>
                <a:uFillTx/>
                <a:latin typeface="Calibri"/>
                <a:ea typeface="+mn-ea"/>
                <a:cs typeface="Calibri"/>
              </a:rPr>
              <a:t>Exceeds</a:t>
            </a:r>
            <a:r>
              <a:rPr kumimoji="0" sz="900" b="1" i="0" u="none" strike="noStrike" kern="1200" cap="none" spc="-45" normalizeH="0" baseline="0" noProof="0" dirty="0" smtClean="0">
                <a:ln>
                  <a:noFill/>
                </a:ln>
                <a:solidFill>
                  <a:srgbClr val="333E47"/>
                </a:solidFill>
                <a:effectLst/>
                <a:uLnTx/>
                <a:uFillTx/>
                <a:latin typeface="Calibri"/>
                <a:ea typeface="+mn-ea"/>
                <a:cs typeface="Calibri"/>
              </a:rPr>
              <a:t> </a:t>
            </a:r>
            <a:r>
              <a:rPr kumimoji="0" sz="900" b="1" i="0" u="none" strike="noStrike" kern="1200" cap="none" spc="-4" normalizeH="0" baseline="0" noProof="0" dirty="0">
                <a:ln>
                  <a:noFill/>
                </a:ln>
                <a:solidFill>
                  <a:srgbClr val="333E47"/>
                </a:solidFill>
                <a:effectLst/>
                <a:uLnTx/>
                <a:uFillTx/>
                <a:latin typeface="Calibri"/>
                <a:ea typeface="+mn-ea"/>
                <a:cs typeface="Calibri"/>
              </a:rPr>
              <a:t>Expecations</a:t>
            </a:r>
            <a:endParaRPr kumimoji="0" sz="900" b="1" i="0" u="none" strike="noStrike" kern="1200" cap="none" spc="0" normalizeH="0" baseline="0" noProof="0" dirty="0">
              <a:ln>
                <a:noFill/>
              </a:ln>
              <a:solidFill>
                <a:prstClr val="black"/>
              </a:solidFill>
              <a:effectLst/>
              <a:uLnTx/>
              <a:uFillTx/>
              <a:latin typeface="Calibri"/>
              <a:ea typeface="+mn-ea"/>
              <a:cs typeface="Calibri"/>
            </a:endParaRPr>
          </a:p>
          <a:p>
            <a:pPr marL="9525" marR="0" lvl="0" indent="0" algn="l" defTabSz="685800" rtl="0" eaLnBrk="1" fontAlgn="auto" latinLnBrk="0" hangingPunct="1">
              <a:lnSpc>
                <a:spcPct val="100000"/>
              </a:lnSpc>
              <a:spcBef>
                <a:spcPts val="458"/>
              </a:spcBef>
              <a:spcAft>
                <a:spcPts val="0"/>
              </a:spcAft>
              <a:buClrTx/>
              <a:buSzTx/>
              <a:buFontTx/>
              <a:buNone/>
              <a:tabLst/>
              <a:defRPr/>
            </a:pPr>
            <a:r>
              <a:rPr kumimoji="0" sz="900" b="1" i="0" u="none" strike="noStrike" kern="1200" cap="none" spc="-4" normalizeH="0" baseline="0" noProof="0" dirty="0">
                <a:ln>
                  <a:noFill/>
                </a:ln>
                <a:solidFill>
                  <a:srgbClr val="333E47"/>
                </a:solidFill>
                <a:effectLst/>
                <a:uLnTx/>
                <a:uFillTx/>
                <a:latin typeface="Calibri"/>
                <a:ea typeface="+mn-ea"/>
                <a:cs typeface="Calibri"/>
              </a:rPr>
              <a:t>Far Exceeds</a:t>
            </a:r>
            <a:r>
              <a:rPr kumimoji="0" sz="900" b="1" i="0" u="none" strike="noStrike" kern="1200" cap="none" spc="-34" normalizeH="0" baseline="0" noProof="0" dirty="0">
                <a:ln>
                  <a:noFill/>
                </a:ln>
                <a:solidFill>
                  <a:srgbClr val="333E47"/>
                </a:solidFill>
                <a:effectLst/>
                <a:uLnTx/>
                <a:uFillTx/>
                <a:latin typeface="Calibri"/>
                <a:ea typeface="+mn-ea"/>
                <a:cs typeface="Calibri"/>
              </a:rPr>
              <a:t> </a:t>
            </a:r>
            <a:r>
              <a:rPr kumimoji="0" sz="900" b="1" i="0" u="none" strike="noStrike" kern="1200" cap="none" spc="-4" normalizeH="0" baseline="0" noProof="0" dirty="0">
                <a:ln>
                  <a:noFill/>
                </a:ln>
                <a:solidFill>
                  <a:srgbClr val="333E47"/>
                </a:solidFill>
                <a:effectLst/>
                <a:uLnTx/>
                <a:uFillTx/>
                <a:latin typeface="Calibri"/>
                <a:ea typeface="+mn-ea"/>
                <a:cs typeface="Calibri"/>
              </a:rPr>
              <a:t>Expecations</a:t>
            </a:r>
            <a:endParaRPr kumimoji="0" sz="9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7" name="object 130"/>
          <p:cNvSpPr txBox="1">
            <a:spLocks/>
          </p:cNvSpPr>
          <p:nvPr/>
        </p:nvSpPr>
        <p:spPr>
          <a:xfrm>
            <a:off x="3404425" y="5879335"/>
            <a:ext cx="2016919" cy="230832"/>
          </a:xfrm>
          <a:prstGeom prst="rect">
            <a:avLst/>
          </a:prstGeom>
        </p:spPr>
        <p:txBody>
          <a:bodyPr vert="horz" wrap="square" lIns="0" tIns="0" rIns="0" bIns="0" rtlCol="0" anchor="ctr">
            <a:sp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525" marR="0" lvl="0" indent="0" algn="ctr" defTabSz="457200" rtl="0" eaLnBrk="1" fontAlgn="auto" latinLnBrk="0" hangingPunct="1">
              <a:lnSpc>
                <a:spcPts val="93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a:ea typeface="+mn-ea"/>
                <a:cs typeface="+mn-cs"/>
              </a:rPr>
              <a:t>Source: Sightlines: Gordian Company</a:t>
            </a:r>
          </a:p>
          <a:p>
            <a:pPr marL="9525" marR="0" lvl="0" indent="0" algn="ctr" defTabSz="457200" rtl="0" eaLnBrk="1" fontAlgn="auto" latinLnBrk="0" hangingPunct="1">
              <a:lnSpc>
                <a:spcPts val="93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black"/>
                </a:solidFill>
                <a:effectLst/>
                <a:uLnTx/>
                <a:uFillTx/>
                <a:latin typeface="Calibri"/>
                <a:ea typeface="+mn-ea"/>
                <a:cs typeface="+mn-cs"/>
              </a:rPr>
              <a:t>© </a:t>
            </a:r>
            <a:r>
              <a:rPr kumimoji="0" lang="en-US" sz="675" b="0" i="0" u="none" strike="noStrike" kern="1200" cap="none" spc="-8" normalizeH="0" baseline="0" noProof="0" dirty="0">
                <a:ln>
                  <a:noFill/>
                </a:ln>
                <a:solidFill>
                  <a:prstClr val="black"/>
                </a:solidFill>
                <a:effectLst/>
                <a:uLnTx/>
                <a:uFillTx/>
                <a:latin typeface="Calibri"/>
                <a:ea typeface="+mn-ea"/>
                <a:cs typeface="+mn-cs"/>
              </a:rPr>
              <a:t>2017 </a:t>
            </a:r>
            <a:r>
              <a:rPr kumimoji="0" lang="en-US" sz="675" b="0" i="0" u="none" strike="noStrike" kern="1200" cap="none" spc="-4" normalizeH="0" baseline="0" noProof="0" dirty="0">
                <a:ln>
                  <a:noFill/>
                </a:ln>
                <a:solidFill>
                  <a:prstClr val="black"/>
                </a:solidFill>
                <a:effectLst/>
                <a:uLnTx/>
                <a:uFillTx/>
                <a:latin typeface="Calibri"/>
                <a:ea typeface="+mn-ea"/>
                <a:cs typeface="+mn-cs"/>
              </a:rPr>
              <a:t>Sightlines, </a:t>
            </a:r>
            <a:r>
              <a:rPr kumimoji="0" lang="en-US" sz="675" b="0" i="0" u="none" strike="noStrike" kern="1200" cap="none" spc="-8" normalizeH="0" baseline="0" noProof="0" dirty="0">
                <a:ln>
                  <a:noFill/>
                </a:ln>
                <a:solidFill>
                  <a:prstClr val="black"/>
                </a:solidFill>
                <a:effectLst/>
                <a:uLnTx/>
                <a:uFillTx/>
                <a:latin typeface="Calibri"/>
                <a:ea typeface="+mn-ea"/>
                <a:cs typeface="+mn-cs"/>
              </a:rPr>
              <a:t>LLC. </a:t>
            </a:r>
            <a:r>
              <a:rPr kumimoji="0" lang="en-US" sz="675" b="0" i="0" u="none" strike="noStrike" kern="1200" cap="none" spc="-4" normalizeH="0" baseline="0" noProof="0" dirty="0">
                <a:ln>
                  <a:noFill/>
                </a:ln>
                <a:solidFill>
                  <a:prstClr val="black"/>
                </a:solidFill>
                <a:effectLst/>
                <a:uLnTx/>
                <a:uFillTx/>
                <a:latin typeface="Calibri"/>
                <a:ea typeface="+mn-ea"/>
                <a:cs typeface="+mn-cs"/>
              </a:rPr>
              <a:t>All Rights</a:t>
            </a:r>
            <a:r>
              <a:rPr kumimoji="0" lang="en-US" sz="675" b="0" i="0" u="none" strike="noStrike" kern="1200" cap="none" spc="15" normalizeH="0" baseline="0" noProof="0" dirty="0">
                <a:ln>
                  <a:noFill/>
                </a:ln>
                <a:solidFill>
                  <a:prstClr val="black"/>
                </a:solidFill>
                <a:effectLst/>
                <a:uLnTx/>
                <a:uFillTx/>
                <a:latin typeface="Calibri"/>
                <a:ea typeface="+mn-ea"/>
                <a:cs typeface="+mn-cs"/>
              </a:rPr>
              <a:t> </a:t>
            </a:r>
            <a:r>
              <a:rPr kumimoji="0" lang="en-US" sz="675" b="0" i="0" u="none" strike="noStrike" kern="1200" cap="none" spc="-4" normalizeH="0" baseline="0" noProof="0" dirty="0">
                <a:ln>
                  <a:noFill/>
                </a:ln>
                <a:solidFill>
                  <a:prstClr val="black"/>
                </a:solidFill>
                <a:effectLst/>
                <a:uLnTx/>
                <a:uFillTx/>
                <a:latin typeface="Calibri"/>
                <a:ea typeface="+mn-ea"/>
                <a:cs typeface="+mn-cs"/>
              </a:rPr>
              <a:t>Reserved.</a:t>
            </a:r>
          </a:p>
        </p:txBody>
      </p:sp>
      <p:cxnSp>
        <p:nvCxnSpPr>
          <p:cNvPr id="39" name="Straight Connector 38"/>
          <p:cNvCxnSpPr/>
          <p:nvPr/>
        </p:nvCxnSpPr>
        <p:spPr>
          <a:xfrm>
            <a:off x="172069" y="937581"/>
            <a:ext cx="8831292" cy="0"/>
          </a:xfrm>
          <a:prstGeom prst="line">
            <a:avLst/>
          </a:prstGeom>
          <a:ln>
            <a:solidFill>
              <a:srgbClr val="0E741F"/>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325023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4469586" y="2230358"/>
            <a:ext cx="0" cy="899504"/>
          </a:xfrm>
          <a:prstGeom prst="line">
            <a:avLst/>
          </a:prstGeom>
        </p:spPr>
        <p:style>
          <a:lnRef idx="3">
            <a:schemeClr val="dk1"/>
          </a:lnRef>
          <a:fillRef idx="0">
            <a:schemeClr val="dk1"/>
          </a:fillRef>
          <a:effectRef idx="2">
            <a:schemeClr val="dk1"/>
          </a:effectRef>
          <a:fontRef idx="minor">
            <a:schemeClr val="tx1"/>
          </a:fontRef>
        </p:style>
      </p:cxnSp>
      <p:pic>
        <p:nvPicPr>
          <p:cNvPr id="9" name="Content Placeholder 8"/>
          <p:cNvPicPr>
            <a:picLocks noGrp="1" noChangeAspect="1"/>
          </p:cNvPicPr>
          <p:nvPr>
            <p:ph idx="4294967295"/>
          </p:nvPr>
        </p:nvPicPr>
        <p:blipFill>
          <a:blip r:embed="rId2"/>
          <a:stretch>
            <a:fillRect/>
          </a:stretch>
        </p:blipFill>
        <p:spPr>
          <a:xfrm>
            <a:off x="0" y="1468041"/>
            <a:ext cx="5905500" cy="837009"/>
          </a:xfrm>
          <a:prstGeom prst="rect">
            <a:avLst/>
          </a:prstGeom>
        </p:spPr>
      </p:pic>
      <p:sp>
        <p:nvSpPr>
          <p:cNvPr id="2" name="Title 1"/>
          <p:cNvSpPr>
            <a:spLocks noGrp="1"/>
          </p:cNvSpPr>
          <p:nvPr>
            <p:ph type="title" idx="4294967295"/>
          </p:nvPr>
        </p:nvSpPr>
        <p:spPr>
          <a:xfrm>
            <a:off x="968360" y="138551"/>
            <a:ext cx="7337822" cy="721519"/>
          </a:xfrm>
          <a:prstGeom prst="rect">
            <a:avLst/>
          </a:prstGeom>
        </p:spPr>
        <p:txBody>
          <a:bodyPr>
            <a:normAutofit fontScale="90000"/>
          </a:bodyPr>
          <a:lstStyle/>
          <a:p>
            <a:pPr algn="ctr"/>
            <a:r>
              <a:rPr lang="en-US" b="1" dirty="0" smtClean="0"/>
              <a:t>Facilities Support &amp; Services </a:t>
            </a:r>
            <a:endParaRPr lang="en-US" b="1" dirty="0"/>
          </a:p>
        </p:txBody>
      </p:sp>
      <p:pic>
        <p:nvPicPr>
          <p:cNvPr id="10" name="Picture 9"/>
          <p:cNvPicPr>
            <a:picLocks noChangeAspect="1"/>
          </p:cNvPicPr>
          <p:nvPr/>
        </p:nvPicPr>
        <p:blipFill>
          <a:blip r:embed="rId3"/>
          <a:stretch>
            <a:fillRect/>
          </a:stretch>
        </p:blipFill>
        <p:spPr>
          <a:xfrm>
            <a:off x="4008109" y="1594912"/>
            <a:ext cx="458696" cy="613438"/>
          </a:xfrm>
          <a:prstGeom prst="rect">
            <a:avLst/>
          </a:prstGeom>
        </p:spPr>
      </p:pic>
      <p:cxnSp>
        <p:nvCxnSpPr>
          <p:cNvPr id="19" name="Straight Connector 18"/>
          <p:cNvCxnSpPr/>
          <p:nvPr/>
        </p:nvCxnSpPr>
        <p:spPr>
          <a:xfrm flipH="1">
            <a:off x="4028889" y="2653215"/>
            <a:ext cx="440697"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4469586" y="2801134"/>
            <a:ext cx="384803" cy="0"/>
          </a:xfrm>
          <a:prstGeom prst="line">
            <a:avLst/>
          </a:prstGeom>
        </p:spPr>
        <p:style>
          <a:lnRef idx="3">
            <a:schemeClr val="dk1"/>
          </a:lnRef>
          <a:fillRef idx="0">
            <a:schemeClr val="dk1"/>
          </a:fillRef>
          <a:effectRef idx="2">
            <a:schemeClr val="dk1"/>
          </a:effectRef>
          <a:fontRef idx="minor">
            <a:schemeClr val="tx1"/>
          </a:fontRef>
        </p:style>
      </p:cxnSp>
      <p:pic>
        <p:nvPicPr>
          <p:cNvPr id="22" name="Picture 21"/>
          <p:cNvPicPr>
            <a:picLocks noChangeAspect="1"/>
          </p:cNvPicPr>
          <p:nvPr/>
        </p:nvPicPr>
        <p:blipFill>
          <a:blip r:embed="rId4"/>
          <a:stretch>
            <a:fillRect/>
          </a:stretch>
        </p:blipFill>
        <p:spPr>
          <a:xfrm>
            <a:off x="-619556" y="1509241"/>
            <a:ext cx="4684021" cy="1577301"/>
          </a:xfrm>
          <a:prstGeom prst="rect">
            <a:avLst/>
          </a:prstGeom>
        </p:spPr>
      </p:pic>
      <p:pic>
        <p:nvPicPr>
          <p:cNvPr id="25" name="Picture 24"/>
          <p:cNvPicPr>
            <a:picLocks noChangeAspect="1"/>
          </p:cNvPicPr>
          <p:nvPr/>
        </p:nvPicPr>
        <p:blipFill>
          <a:blip r:embed="rId5"/>
          <a:stretch>
            <a:fillRect/>
          </a:stretch>
        </p:blipFill>
        <p:spPr>
          <a:xfrm>
            <a:off x="477769" y="1228615"/>
            <a:ext cx="5970347" cy="1985430"/>
          </a:xfrm>
          <a:prstGeom prst="rect">
            <a:avLst/>
          </a:prstGeom>
        </p:spPr>
      </p:pic>
      <p:cxnSp>
        <p:nvCxnSpPr>
          <p:cNvPr id="28" name="Straight Connector 27"/>
          <p:cNvCxnSpPr/>
          <p:nvPr/>
        </p:nvCxnSpPr>
        <p:spPr>
          <a:xfrm>
            <a:off x="4469586" y="3129862"/>
            <a:ext cx="0" cy="840383"/>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4469587" y="3970244"/>
            <a:ext cx="3689981" cy="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H="1">
            <a:off x="1223682" y="3970244"/>
            <a:ext cx="3245904" cy="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a:off x="1223682" y="3970245"/>
            <a:ext cx="0" cy="181535"/>
          </a:xfrm>
          <a:prstGeom prst="line">
            <a:avLst/>
          </a:prstGeom>
        </p:spPr>
        <p:style>
          <a:lnRef idx="3">
            <a:schemeClr val="dk1"/>
          </a:lnRef>
          <a:fillRef idx="0">
            <a:schemeClr val="dk1"/>
          </a:fillRef>
          <a:effectRef idx="2">
            <a:schemeClr val="dk1"/>
          </a:effectRef>
          <a:fontRef idx="minor">
            <a:schemeClr val="tx1"/>
          </a:fontRef>
        </p:style>
      </p:cxnSp>
      <p:grpSp>
        <p:nvGrpSpPr>
          <p:cNvPr id="43" name="Group 42"/>
          <p:cNvGrpSpPr/>
          <p:nvPr/>
        </p:nvGrpSpPr>
        <p:grpSpPr>
          <a:xfrm>
            <a:off x="477770" y="4160350"/>
            <a:ext cx="1491825" cy="632054"/>
            <a:chOff x="2877" y="3536954"/>
            <a:chExt cx="1989100" cy="842739"/>
          </a:xfrm>
          <a:solidFill>
            <a:schemeClr val="accent5">
              <a:lumMod val="20000"/>
              <a:lumOff val="80000"/>
            </a:schemeClr>
          </a:solidFill>
          <a:scene3d>
            <a:camera prst="orthographicFront"/>
            <a:lightRig rig="threePt" dir="t">
              <a:rot lat="0" lon="0" rev="7500000"/>
            </a:lightRig>
          </a:scene3d>
        </p:grpSpPr>
        <p:sp>
          <p:nvSpPr>
            <p:cNvPr id="44" name="Rectangle 43"/>
            <p:cNvSpPr/>
            <p:nvPr/>
          </p:nvSpPr>
          <p:spPr>
            <a:xfrm>
              <a:off x="2877" y="3536954"/>
              <a:ext cx="1989100" cy="842739"/>
            </a:xfrm>
            <a:prstGeom prst="rect">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45" name="Rectangle 44"/>
            <p:cNvSpPr/>
            <p:nvPr/>
          </p:nvSpPr>
          <p:spPr>
            <a:xfrm>
              <a:off x="2877" y="3536954"/>
              <a:ext cx="1989100" cy="842739"/>
            </a:xfrm>
            <a:prstGeom prst="rect">
              <a:avLst/>
            </a:prstGeom>
            <a:grpFill/>
            <a:ln>
              <a:noFill/>
            </a:ln>
            <a:effectLs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p:cNvGrpSpPr/>
          <p:nvPr/>
        </p:nvGrpSpPr>
        <p:grpSpPr>
          <a:xfrm>
            <a:off x="2033824" y="4151780"/>
            <a:ext cx="1331228" cy="648419"/>
            <a:chOff x="-267285" y="4911635"/>
            <a:chExt cx="1774970" cy="864559"/>
          </a:xfrm>
          <a:solidFill>
            <a:schemeClr val="accent5">
              <a:lumMod val="20000"/>
              <a:lumOff val="80000"/>
            </a:schemeClr>
          </a:solidFill>
          <a:scene3d>
            <a:camera prst="orthographicFront"/>
            <a:lightRig rig="threePt" dir="t">
              <a:rot lat="0" lon="0" rev="7500000"/>
            </a:lightRig>
          </a:scene3d>
        </p:grpSpPr>
        <p:sp>
          <p:nvSpPr>
            <p:cNvPr id="49" name="Rectangle 48"/>
            <p:cNvSpPr/>
            <p:nvPr/>
          </p:nvSpPr>
          <p:spPr>
            <a:xfrm>
              <a:off x="-267285" y="4911635"/>
              <a:ext cx="1685478" cy="842739"/>
            </a:xfrm>
            <a:prstGeom prst="rect">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50" name="Rectangle 49"/>
            <p:cNvSpPr/>
            <p:nvPr/>
          </p:nvSpPr>
          <p:spPr>
            <a:xfrm>
              <a:off x="-177793" y="4933455"/>
              <a:ext cx="1685478" cy="842739"/>
            </a:xfrm>
            <a:prstGeom prst="rect">
              <a:avLst/>
            </a:prstGeom>
            <a:grpFill/>
            <a:ln>
              <a:noFill/>
            </a:ln>
            <a:effectLs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53" name="Straight Connector 52"/>
          <p:cNvCxnSpPr/>
          <p:nvPr/>
        </p:nvCxnSpPr>
        <p:spPr>
          <a:xfrm>
            <a:off x="2615453" y="3970245"/>
            <a:ext cx="0" cy="181535"/>
          </a:xfrm>
          <a:prstGeom prst="line">
            <a:avLst/>
          </a:prstGeom>
        </p:spPr>
        <p:style>
          <a:lnRef idx="3">
            <a:schemeClr val="dk1"/>
          </a:lnRef>
          <a:fillRef idx="0">
            <a:schemeClr val="dk1"/>
          </a:fillRef>
          <a:effectRef idx="2">
            <a:schemeClr val="dk1"/>
          </a:effectRef>
          <a:fontRef idx="minor">
            <a:schemeClr val="tx1"/>
          </a:fontRef>
        </p:style>
      </p:cxnSp>
      <p:grpSp>
        <p:nvGrpSpPr>
          <p:cNvPr id="55" name="Group 54"/>
          <p:cNvGrpSpPr/>
          <p:nvPr/>
        </p:nvGrpSpPr>
        <p:grpSpPr>
          <a:xfrm>
            <a:off x="3519694" y="4145348"/>
            <a:ext cx="1264109" cy="632054"/>
            <a:chOff x="4343001" y="3553370"/>
            <a:chExt cx="1685478" cy="842739"/>
          </a:xfrm>
          <a:solidFill>
            <a:schemeClr val="accent3">
              <a:lumMod val="40000"/>
              <a:lumOff val="60000"/>
            </a:schemeClr>
          </a:solidFill>
          <a:scene3d>
            <a:camera prst="orthographicFront"/>
            <a:lightRig rig="threePt" dir="t">
              <a:rot lat="0" lon="0" rev="7500000"/>
            </a:lightRig>
          </a:scene3d>
        </p:grpSpPr>
        <p:sp>
          <p:nvSpPr>
            <p:cNvPr id="56" name="Rectangle 55"/>
            <p:cNvSpPr/>
            <p:nvPr/>
          </p:nvSpPr>
          <p:spPr>
            <a:xfrm>
              <a:off x="4343001" y="3553370"/>
              <a:ext cx="1685478" cy="842739"/>
            </a:xfrm>
            <a:prstGeom prst="rect">
              <a:avLst/>
            </a:prstGeom>
            <a:grpFill/>
            <a:ln>
              <a:noFill/>
            </a:ln>
            <a:effectLst>
              <a:outerShdw blurRad="40000" dist="23000" dir="5400000" rotWithShape="0">
                <a:srgbClr val="000000">
                  <a:alpha val="35000"/>
                </a:srgbClr>
              </a:outerShdw>
            </a:effectLst>
            <a:sp3d prstMaterial="plastic">
              <a:bevelT w="127000" h="25400"/>
            </a:sp3d>
          </p:spPr>
        </p:sp>
        <p:sp>
          <p:nvSpPr>
            <p:cNvPr id="57" name="Rectangle 56"/>
            <p:cNvSpPr/>
            <p:nvPr/>
          </p:nvSpPr>
          <p:spPr>
            <a:xfrm>
              <a:off x="4343001" y="3553370"/>
              <a:ext cx="1685478" cy="842739"/>
            </a:xfrm>
            <a:prstGeom prst="rect">
              <a:avLst/>
            </a:prstGeom>
            <a:grpFill/>
            <a:ln>
              <a:noFill/>
            </a:ln>
            <a:effectLst/>
            <a:sp3d>
              <a:bevel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61" name="Straight Connector 60"/>
          <p:cNvCxnSpPr>
            <a:endCxn id="56" idx="0"/>
          </p:cNvCxnSpPr>
          <p:nvPr/>
        </p:nvCxnSpPr>
        <p:spPr>
          <a:xfrm>
            <a:off x="4151748" y="3970245"/>
            <a:ext cx="0" cy="175103"/>
          </a:xfrm>
          <a:prstGeom prst="line">
            <a:avLst/>
          </a:prstGeom>
        </p:spPr>
        <p:style>
          <a:lnRef idx="3">
            <a:schemeClr val="dk1"/>
          </a:lnRef>
          <a:fillRef idx="0">
            <a:schemeClr val="dk1"/>
          </a:fillRef>
          <a:effectRef idx="2">
            <a:schemeClr val="dk1"/>
          </a:effectRef>
          <a:fontRef idx="minor">
            <a:schemeClr val="tx1"/>
          </a:fontRef>
        </p:style>
      </p:cxnSp>
      <p:grpSp>
        <p:nvGrpSpPr>
          <p:cNvPr id="63" name="Group 62"/>
          <p:cNvGrpSpPr/>
          <p:nvPr/>
        </p:nvGrpSpPr>
        <p:grpSpPr>
          <a:xfrm>
            <a:off x="4854388" y="4135646"/>
            <a:ext cx="1350992" cy="641756"/>
            <a:chOff x="6424786" y="3536954"/>
            <a:chExt cx="1801322" cy="855675"/>
          </a:xfrm>
          <a:scene3d>
            <a:camera prst="orthographicFront"/>
            <a:lightRig rig="threePt" dir="t">
              <a:rot lat="0" lon="0" rev="7500000"/>
            </a:lightRig>
          </a:scene3d>
        </p:grpSpPr>
        <p:sp>
          <p:nvSpPr>
            <p:cNvPr id="64" name="Rectangle 63"/>
            <p:cNvSpPr/>
            <p:nvPr/>
          </p:nvSpPr>
          <p:spPr>
            <a:xfrm>
              <a:off x="6540630" y="3549890"/>
              <a:ext cx="1685478" cy="842739"/>
            </a:xfrm>
            <a:prstGeom prst="rect">
              <a:avLst/>
            </a:prstGeom>
            <a:solidFill>
              <a:schemeClr val="accent5">
                <a:lumMod val="20000"/>
                <a:lumOff val="80000"/>
              </a:schemeClr>
            </a:solidFill>
            <a:ln>
              <a:noFill/>
            </a:ln>
            <a:effectLst>
              <a:outerShdw blurRad="40000" dist="23000" dir="5400000" rotWithShape="0">
                <a:srgbClr val="000000">
                  <a:alpha val="35000"/>
                </a:srgbClr>
              </a:outerShdw>
            </a:effectLst>
            <a:sp3d prstMaterial="plastic">
              <a:bevelT w="127000" h="25400" prst="relaxedInset"/>
            </a:sp3d>
          </p:spPr>
        </p:sp>
        <p:sp>
          <p:nvSpPr>
            <p:cNvPr id="65" name="Rectangle 64"/>
            <p:cNvSpPr/>
            <p:nvPr/>
          </p:nvSpPr>
          <p:spPr>
            <a:xfrm>
              <a:off x="6424786" y="3536954"/>
              <a:ext cx="1685478" cy="842739"/>
            </a:xfrm>
            <a:prstGeom prst="rect">
              <a:avLst/>
            </a:prstGeom>
            <a:noFill/>
            <a:ln>
              <a:noFill/>
            </a:ln>
            <a:effectLs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68" name="Straight Connector 67"/>
          <p:cNvCxnSpPr/>
          <p:nvPr/>
        </p:nvCxnSpPr>
        <p:spPr>
          <a:xfrm>
            <a:off x="5486400" y="3970245"/>
            <a:ext cx="0" cy="190105"/>
          </a:xfrm>
          <a:prstGeom prst="line">
            <a:avLst/>
          </a:prstGeom>
        </p:spPr>
        <p:style>
          <a:lnRef idx="3">
            <a:schemeClr val="dk1"/>
          </a:lnRef>
          <a:fillRef idx="0">
            <a:schemeClr val="dk1"/>
          </a:fillRef>
          <a:effectRef idx="2">
            <a:schemeClr val="dk1"/>
          </a:effectRef>
          <a:fontRef idx="minor">
            <a:schemeClr val="tx1"/>
          </a:fontRef>
        </p:style>
      </p:cxnSp>
      <p:grpSp>
        <p:nvGrpSpPr>
          <p:cNvPr id="70" name="Group 69"/>
          <p:cNvGrpSpPr/>
          <p:nvPr/>
        </p:nvGrpSpPr>
        <p:grpSpPr>
          <a:xfrm>
            <a:off x="6328279" y="4151782"/>
            <a:ext cx="1251098" cy="766784"/>
            <a:chOff x="8389109" y="3552230"/>
            <a:chExt cx="1685478" cy="1002527"/>
          </a:xfrm>
          <a:scene3d>
            <a:camera prst="orthographicFront"/>
            <a:lightRig rig="threePt" dir="t">
              <a:rot lat="0" lon="0" rev="7500000"/>
            </a:lightRig>
          </a:scene3d>
        </p:grpSpPr>
        <p:sp>
          <p:nvSpPr>
            <p:cNvPr id="71" name="Rectangle 70"/>
            <p:cNvSpPr/>
            <p:nvPr/>
          </p:nvSpPr>
          <p:spPr>
            <a:xfrm>
              <a:off x="8457156" y="3552230"/>
              <a:ext cx="1554369" cy="819104"/>
            </a:xfrm>
            <a:prstGeom prst="rect">
              <a:avLst/>
            </a:prstGeom>
            <a:solidFill>
              <a:srgbClr val="9BBB59">
                <a:lumMod val="40000"/>
                <a:lumOff val="60000"/>
              </a:srgbClr>
            </a:solidFill>
            <a:ln>
              <a:noFill/>
            </a:ln>
            <a:effectLst>
              <a:outerShdw blurRad="40000" dist="23000" dir="5400000" rotWithShape="0">
                <a:srgbClr val="000000">
                  <a:alpha val="35000"/>
                </a:srgbClr>
              </a:outerShdw>
            </a:effectLst>
            <a:sp3d prstMaterial="plastic">
              <a:bevelT w="127000" h="25400" prst="relaxedInset"/>
            </a:sp3d>
          </p:spPr>
        </p:sp>
        <p:sp>
          <p:nvSpPr>
            <p:cNvPr id="72" name="Rectangle 71"/>
            <p:cNvSpPr/>
            <p:nvPr/>
          </p:nvSpPr>
          <p:spPr>
            <a:xfrm>
              <a:off x="8389109" y="3573625"/>
              <a:ext cx="1685478" cy="981132"/>
            </a:xfrm>
            <a:prstGeom prst="rect">
              <a:avLst/>
            </a:prstGeom>
            <a:noFill/>
            <a:ln>
              <a:noFill/>
            </a:ln>
            <a:effectLs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75" name="Straight Connector 74"/>
          <p:cNvCxnSpPr/>
          <p:nvPr/>
        </p:nvCxnSpPr>
        <p:spPr>
          <a:xfrm>
            <a:off x="6909256" y="3970244"/>
            <a:ext cx="0" cy="165401"/>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a:off x="8157065" y="3958961"/>
            <a:ext cx="0" cy="176684"/>
          </a:xfrm>
          <a:prstGeom prst="line">
            <a:avLst/>
          </a:prstGeom>
        </p:spPr>
        <p:style>
          <a:lnRef idx="3">
            <a:schemeClr val="dk1"/>
          </a:lnRef>
          <a:fillRef idx="0">
            <a:schemeClr val="dk1"/>
          </a:fillRef>
          <a:effectRef idx="2">
            <a:schemeClr val="dk1"/>
          </a:effectRef>
          <a:fontRef idx="minor">
            <a:schemeClr val="tx1"/>
          </a:fontRef>
        </p:style>
      </p:cxnSp>
      <p:grpSp>
        <p:nvGrpSpPr>
          <p:cNvPr id="85" name="Group 84"/>
          <p:cNvGrpSpPr/>
          <p:nvPr/>
        </p:nvGrpSpPr>
        <p:grpSpPr>
          <a:xfrm>
            <a:off x="7797110" y="4118965"/>
            <a:ext cx="1264109" cy="632054"/>
            <a:chOff x="10503644" y="3536954"/>
            <a:chExt cx="1685478" cy="842739"/>
          </a:xfrm>
          <a:solidFill>
            <a:schemeClr val="accent5">
              <a:lumMod val="20000"/>
              <a:lumOff val="80000"/>
            </a:schemeClr>
          </a:solidFill>
          <a:scene3d>
            <a:camera prst="orthographicFront"/>
            <a:lightRig rig="threePt" dir="t">
              <a:rot lat="0" lon="0" rev="7500000"/>
            </a:lightRig>
          </a:scene3d>
        </p:grpSpPr>
        <p:sp>
          <p:nvSpPr>
            <p:cNvPr id="86" name="Rectangle 85"/>
            <p:cNvSpPr/>
            <p:nvPr/>
          </p:nvSpPr>
          <p:spPr>
            <a:xfrm>
              <a:off x="10503644" y="3536954"/>
              <a:ext cx="1685478" cy="842739"/>
            </a:xfrm>
            <a:prstGeom prst="rect">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87" name="Rectangle 86"/>
            <p:cNvSpPr/>
            <p:nvPr/>
          </p:nvSpPr>
          <p:spPr>
            <a:xfrm>
              <a:off x="10503644" y="3536954"/>
              <a:ext cx="1685478" cy="842739"/>
            </a:xfrm>
            <a:prstGeom prst="rect">
              <a:avLst/>
            </a:prstGeom>
            <a:grpFill/>
            <a:ln>
              <a:noFill/>
            </a:ln>
            <a:effectLs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dirty="0">
                <a:ln>
                  <a:noFill/>
                </a:ln>
                <a:solidFill>
                  <a:sysClr val="windowText" lastClr="000000"/>
                </a:solidFill>
                <a:effectLst/>
                <a:uLnTx/>
                <a:uFillTx/>
                <a:latin typeface="Calibri"/>
                <a:ea typeface="+mn-ea"/>
                <a:cs typeface="+mn-cs"/>
              </a:endParaRPr>
            </a:p>
          </p:txBody>
        </p:sp>
      </p:grpSp>
      <p:sp>
        <p:nvSpPr>
          <p:cNvPr id="90" name="Rectangle 89"/>
          <p:cNvSpPr/>
          <p:nvPr/>
        </p:nvSpPr>
        <p:spPr>
          <a:xfrm>
            <a:off x="627639" y="4345916"/>
            <a:ext cx="1473305" cy="2539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Contract Initiation</a:t>
            </a:r>
          </a:p>
        </p:txBody>
      </p:sp>
      <p:sp>
        <p:nvSpPr>
          <p:cNvPr id="91" name="Rectangle 90"/>
          <p:cNvSpPr/>
          <p:nvPr/>
        </p:nvSpPr>
        <p:spPr>
          <a:xfrm>
            <a:off x="2040608" y="4197021"/>
            <a:ext cx="1284194" cy="57708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Procurement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Uniforms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P-Cards</a:t>
            </a:r>
          </a:p>
        </p:txBody>
      </p:sp>
      <p:sp>
        <p:nvSpPr>
          <p:cNvPr id="92" name="Rectangle 91"/>
          <p:cNvSpPr/>
          <p:nvPr/>
        </p:nvSpPr>
        <p:spPr>
          <a:xfrm>
            <a:off x="3700796" y="4264881"/>
            <a:ext cx="936475"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Work Control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a:ea typeface="+mn-ea"/>
                <a:cs typeface="+mn-cs"/>
              </a:rPr>
              <a:t>565-2700</a:t>
            </a:r>
          </a:p>
        </p:txBody>
      </p:sp>
      <p:sp>
        <p:nvSpPr>
          <p:cNvPr id="93" name="Rectangle 92"/>
          <p:cNvSpPr/>
          <p:nvPr/>
        </p:nvSpPr>
        <p:spPr>
          <a:xfrm>
            <a:off x="4897162" y="4249736"/>
            <a:ext cx="1391771" cy="4154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TMA Training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TMS Assistance</a:t>
            </a:r>
          </a:p>
        </p:txBody>
      </p:sp>
      <p:sp>
        <p:nvSpPr>
          <p:cNvPr id="95" name="Rectangle 94"/>
          <p:cNvSpPr/>
          <p:nvPr/>
        </p:nvSpPr>
        <p:spPr>
          <a:xfrm>
            <a:off x="6161271" y="4321563"/>
            <a:ext cx="4572000" cy="253916"/>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mn-cs"/>
              </a:rPr>
              <a:t>Project Budgeting</a:t>
            </a:r>
          </a:p>
        </p:txBody>
      </p:sp>
      <p:sp>
        <p:nvSpPr>
          <p:cNvPr id="3" name="TextBox 2"/>
          <p:cNvSpPr txBox="1"/>
          <p:nvPr/>
        </p:nvSpPr>
        <p:spPr>
          <a:xfrm>
            <a:off x="6431837" y="4174674"/>
            <a:ext cx="1066319" cy="57708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Joyce Courtney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Division Budget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Officer</a:t>
            </a:r>
          </a:p>
        </p:txBody>
      </p:sp>
      <p:cxnSp>
        <p:nvCxnSpPr>
          <p:cNvPr id="54" name="Straight Connector 53"/>
          <p:cNvCxnSpPr/>
          <p:nvPr/>
        </p:nvCxnSpPr>
        <p:spPr>
          <a:xfrm>
            <a:off x="6952740" y="4792403"/>
            <a:ext cx="0" cy="165401"/>
          </a:xfrm>
          <a:prstGeom prst="line">
            <a:avLst/>
          </a:prstGeom>
        </p:spPr>
        <p:style>
          <a:lnRef idx="3">
            <a:schemeClr val="dk1"/>
          </a:lnRef>
          <a:fillRef idx="0">
            <a:schemeClr val="dk1"/>
          </a:fillRef>
          <a:effectRef idx="2">
            <a:schemeClr val="dk1"/>
          </a:effectRef>
          <a:fontRef idx="minor">
            <a:schemeClr val="tx1"/>
          </a:fontRef>
        </p:style>
      </p:cxnSp>
      <p:grpSp>
        <p:nvGrpSpPr>
          <p:cNvPr id="59" name="Group 58"/>
          <p:cNvGrpSpPr/>
          <p:nvPr/>
        </p:nvGrpSpPr>
        <p:grpSpPr>
          <a:xfrm>
            <a:off x="6339448" y="4971934"/>
            <a:ext cx="1251098" cy="766784"/>
            <a:chOff x="8389109" y="3552230"/>
            <a:chExt cx="1685478" cy="1002527"/>
          </a:xfrm>
          <a:scene3d>
            <a:camera prst="orthographicFront"/>
            <a:lightRig rig="threePt" dir="t">
              <a:rot lat="0" lon="0" rev="7500000"/>
            </a:lightRig>
          </a:scene3d>
        </p:grpSpPr>
        <p:sp>
          <p:nvSpPr>
            <p:cNvPr id="60" name="Rectangle 59"/>
            <p:cNvSpPr/>
            <p:nvPr/>
          </p:nvSpPr>
          <p:spPr>
            <a:xfrm>
              <a:off x="8457156" y="3552230"/>
              <a:ext cx="1554369" cy="819104"/>
            </a:xfrm>
            <a:prstGeom prst="rect">
              <a:avLst/>
            </a:prstGeom>
            <a:solidFill>
              <a:srgbClr val="9BBB59">
                <a:lumMod val="40000"/>
                <a:lumOff val="60000"/>
              </a:srgbClr>
            </a:solidFill>
            <a:ln>
              <a:noFill/>
            </a:ln>
            <a:effectLst>
              <a:outerShdw blurRad="40000" dist="23000" dir="5400000" rotWithShape="0">
                <a:srgbClr val="000000">
                  <a:alpha val="35000"/>
                </a:srgbClr>
              </a:outerShdw>
            </a:effectLst>
            <a:sp3d prstMaterial="plastic">
              <a:bevelT w="127000" h="25400" prst="relaxedInset"/>
            </a:sp3d>
          </p:spPr>
        </p:sp>
        <p:sp>
          <p:nvSpPr>
            <p:cNvPr id="67" name="Rectangle 66"/>
            <p:cNvSpPr/>
            <p:nvPr/>
          </p:nvSpPr>
          <p:spPr>
            <a:xfrm>
              <a:off x="8389109" y="3573625"/>
              <a:ext cx="1685478" cy="981132"/>
            </a:xfrm>
            <a:prstGeom prst="rect">
              <a:avLst/>
            </a:prstGeom>
            <a:noFill/>
            <a:ln>
              <a:noFill/>
            </a:ln>
            <a:effectLst/>
            <a:sp3d/>
          </p:spPr>
          <p:txBody>
            <a:bodyPr spcFirstLastPara="0" vert="horz" wrap="square" lIns="468247" tIns="6668" rIns="6668" bIns="6668"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3"/>
          <p:cNvSpPr txBox="1"/>
          <p:nvPr/>
        </p:nvSpPr>
        <p:spPr>
          <a:xfrm>
            <a:off x="5981161" y="5020219"/>
            <a:ext cx="1967669" cy="5770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a:ea typeface="+mn-ea"/>
                <a:cs typeface="Arial"/>
              </a:rPr>
              <a:t>Angela Alberts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Arial"/>
              </a:rPr>
              <a:t>Accounting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Arial"/>
              </a:rPr>
              <a:t>Specialist </a:t>
            </a:r>
          </a:p>
        </p:txBody>
      </p:sp>
      <p:sp>
        <p:nvSpPr>
          <p:cNvPr id="5" name="Oval 4"/>
          <p:cNvSpPr/>
          <p:nvPr/>
        </p:nvSpPr>
        <p:spPr>
          <a:xfrm>
            <a:off x="6086802" y="3439945"/>
            <a:ext cx="1827118" cy="262214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1687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424" y="465992"/>
            <a:ext cx="6955750" cy="193899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139A29"/>
                </a:solidFill>
                <a:effectLst/>
                <a:uLnTx/>
                <a:uFillTx/>
                <a:latin typeface="Arial"/>
                <a:ea typeface="+mn-ea"/>
                <a:cs typeface="Arial"/>
              </a:rPr>
              <a:t>Billing Issues? Please contact: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139A29"/>
                </a:solidFill>
                <a:effectLst/>
                <a:uLnTx/>
                <a:uFillTx/>
                <a:latin typeface="Arial"/>
                <a:ea typeface="+mn-ea"/>
                <a:cs typeface="Arial"/>
              </a:rPr>
              <a:t> </a:t>
            </a:r>
          </a:p>
          <a:p>
            <a:pPr marL="342900" marR="0" lvl="0" indent="-3429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39A29"/>
                </a:solidFill>
                <a:effectLst/>
                <a:uLnTx/>
                <a:uFillTx/>
                <a:latin typeface="Arial"/>
                <a:ea typeface="+mn-ea"/>
                <a:cs typeface="Arial"/>
              </a:rPr>
              <a:t>	</a:t>
            </a:r>
            <a:r>
              <a:rPr kumimoji="0" lang="en-US" sz="2400" b="0" i="0" u="none" strike="noStrike" kern="1200" cap="none" spc="0" normalizeH="0" baseline="0" noProof="0" dirty="0" smtClean="0">
                <a:ln>
                  <a:noFill/>
                </a:ln>
                <a:solidFill>
                  <a:srgbClr val="139A29"/>
                </a:solidFill>
                <a:effectLst/>
                <a:uLnTx/>
                <a:uFillTx/>
                <a:latin typeface="Arial"/>
                <a:ea typeface="+mn-ea"/>
                <a:cs typeface="Arial"/>
              </a:rPr>
              <a:t>Hilary Liscano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139A29"/>
                </a:solidFill>
                <a:effectLst/>
                <a:uLnTx/>
                <a:uFillTx/>
                <a:latin typeface="Arial"/>
                <a:ea typeface="+mn-ea"/>
                <a:cs typeface="Arial"/>
              </a:rPr>
              <a:t>    or</a:t>
            </a:r>
          </a:p>
          <a:p>
            <a:pPr marL="342900" marR="0" lvl="0" indent="-3429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139A29"/>
                </a:solidFill>
                <a:effectLst/>
                <a:uLnTx/>
                <a:uFillTx/>
                <a:latin typeface="Arial"/>
                <a:ea typeface="+mn-ea"/>
                <a:cs typeface="Arial"/>
              </a:rPr>
              <a:t>Joyce Courtney</a:t>
            </a:r>
          </a:p>
        </p:txBody>
      </p:sp>
      <p:sp>
        <p:nvSpPr>
          <p:cNvPr id="3" name="TextBox 2"/>
          <p:cNvSpPr txBox="1"/>
          <p:nvPr/>
        </p:nvSpPr>
        <p:spPr>
          <a:xfrm>
            <a:off x="1094307" y="2576147"/>
            <a:ext cx="6519831"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Common questions: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Facilities bills at the end of each month.</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We are currently reconciling old projects,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smtClean="0">
                <a:ln>
                  <a:noFill/>
                </a:ln>
                <a:solidFill>
                  <a:prstClr val="black"/>
                </a:solidFill>
                <a:effectLst/>
                <a:uLnTx/>
                <a:uFillTx/>
                <a:latin typeface="Arial"/>
                <a:ea typeface="+mn-ea"/>
                <a:cs typeface="Arial"/>
              </a:rPr>
              <a:t>   if there are remaining funds they will be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 </a:t>
            </a:r>
            <a:r>
              <a:rPr kumimoji="0" lang="en-US" sz="2400" b="0" i="0" u="none" strike="noStrike" kern="1200" cap="none" spc="0" normalizeH="0" baseline="0" noProof="0" dirty="0" smtClean="0">
                <a:ln>
                  <a:noFill/>
                </a:ln>
                <a:solidFill>
                  <a:prstClr val="black"/>
                </a:solidFill>
                <a:effectLst/>
                <a:uLnTx/>
                <a:uFillTx/>
                <a:latin typeface="Arial"/>
                <a:ea typeface="+mn-ea"/>
                <a:cs typeface="Arial"/>
              </a:rPr>
              <a:t>   returned to you.</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139A29"/>
                </a:solidFill>
                <a:effectLst/>
                <a:uLnTx/>
                <a:uFillTx/>
                <a:latin typeface="Arial"/>
                <a:ea typeface="+mn-ea"/>
                <a:cs typeface="Arial"/>
              </a:rPr>
              <a:t>	</a:t>
            </a:r>
            <a:endParaRPr kumimoji="0" lang="en-US" sz="2400" b="0" i="0" u="none" strike="noStrike" kern="1200" cap="none" spc="0" normalizeH="0" baseline="0" noProof="0" dirty="0">
              <a:ln>
                <a:noFill/>
              </a:ln>
              <a:solidFill>
                <a:srgbClr val="139A29"/>
              </a:solidFill>
              <a:effectLst/>
              <a:uLnTx/>
              <a:uFillTx/>
              <a:latin typeface="Arial"/>
              <a:ea typeface="+mn-ea"/>
              <a:cs typeface="Arial"/>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srgbClr val="139A29"/>
              </a:solidFill>
              <a:effectLst/>
              <a:uLnTx/>
              <a:uFillTx/>
              <a:latin typeface="Arial"/>
              <a:ea typeface="+mn-ea"/>
              <a:cs typeface="Arial"/>
            </a:endParaRPr>
          </a:p>
        </p:txBody>
      </p:sp>
    </p:spTree>
    <p:extLst>
      <p:ext uri="{BB962C8B-B14F-4D97-AF65-F5344CB8AC3E}">
        <p14:creationId xmlns:p14="http://schemas.microsoft.com/office/powerpoint/2010/main" val="204456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lgn="ctr">
              <a:buNone/>
            </a:pPr>
            <a:endParaRPr lang="en-US" sz="7200" dirty="0" smtClean="0">
              <a:cs typeface="Calibri" panose="020F0502020204030204" pitchFamily="34" charset="0"/>
            </a:endParaRPr>
          </a:p>
          <a:p>
            <a:pPr marL="0" indent="0" algn="ctr">
              <a:buNone/>
            </a:pPr>
            <a:r>
              <a:rPr lang="en-US" sz="7200" dirty="0" smtClean="0">
                <a:cs typeface="Calibri" panose="020F0502020204030204" pitchFamily="34" charset="0"/>
              </a:rPr>
              <a:t> </a:t>
            </a:r>
            <a:endParaRPr lang="en-US" sz="7200" dirty="0">
              <a:cs typeface="Calibri" panose="020F0502020204030204" pitchFamily="34" charset="0"/>
            </a:endParaRPr>
          </a:p>
          <a:p>
            <a:endParaRPr lang="en-US" dirty="0"/>
          </a:p>
        </p:txBody>
      </p:sp>
      <p:pic>
        <p:nvPicPr>
          <p:cNvPr id="1026" name="Picture 2" descr="d318a310-28b8-4e20-8f2a-a5666b2a606c@pr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9" y="655553"/>
            <a:ext cx="3707526" cy="494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76340" y="1421554"/>
            <a:ext cx="4239033" cy="3785652"/>
          </a:xfrm>
          <a:prstGeom prst="rect">
            <a:avLst/>
          </a:prstGeom>
          <a:noFill/>
          <a:ln>
            <a:noFill/>
            <a:prstDash val="sysDot"/>
          </a:ln>
        </p:spPr>
        <p:txBody>
          <a:bodyPr wrap="square" rtlCol="0">
            <a:spAutoFit/>
          </a:bodyPr>
          <a:lstStyle/>
          <a:p>
            <a:r>
              <a:rPr lang="en-US" sz="4000" b="1" dirty="0" smtClean="0">
                <a:cs typeface="Calibri" panose="020F0502020204030204" pitchFamily="34" charset="0"/>
              </a:rPr>
              <a:t>Congratulations to Karla and Kerry Romine on their new baby girl.  </a:t>
            </a:r>
          </a:p>
          <a:p>
            <a:endParaRPr lang="en-US" sz="4000" b="1" dirty="0">
              <a:cs typeface="Calibri" panose="020F0502020204030204" pitchFamily="34" charset="0"/>
            </a:endParaRPr>
          </a:p>
          <a:p>
            <a:r>
              <a:rPr lang="en-US" sz="4000" b="1" dirty="0" smtClean="0">
                <a:cs typeface="Calibri" panose="020F0502020204030204" pitchFamily="34" charset="0"/>
              </a:rPr>
              <a:t>Welcome Emery!</a:t>
            </a:r>
          </a:p>
        </p:txBody>
      </p:sp>
    </p:spTree>
    <p:extLst>
      <p:ext uri="{BB962C8B-B14F-4D97-AF65-F5344CB8AC3E}">
        <p14:creationId xmlns:p14="http://schemas.microsoft.com/office/powerpoint/2010/main" val="3472993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65" y="347901"/>
            <a:ext cx="4062046" cy="55707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Examples of Facilities Maintenance Funded Repairs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Building </a:t>
            </a:r>
            <a:r>
              <a:rPr kumimoji="0" lang="en-US" sz="1300" b="0" i="0" u="none" strike="noStrike" kern="1200" cap="none" spc="0" normalizeH="0" baseline="0" noProof="0" dirty="0">
                <a:ln>
                  <a:noFill/>
                </a:ln>
                <a:solidFill>
                  <a:prstClr val="black"/>
                </a:solidFill>
                <a:effectLst/>
                <a:uLnTx/>
                <a:uFillTx/>
                <a:latin typeface="Calibri"/>
                <a:ea typeface="+mn-ea"/>
                <a:cs typeface="+mn-cs"/>
              </a:rPr>
              <a:t>exterior including gutters, roofs, windows and doors and associated hardware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Building and room keys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Sidewalks/steps/handrails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Exterior lighting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Utilities: electrical, water, natural gas and sewer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Life Safety Generators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Water Service and domestic water distribution system including water fountains and restroom fixtures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Electrical Service and distribution system including light fixtures, outlets, switches and circuit breakers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HVAC Systems in support of comfort heating/cooling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Maintenance and repair of floors, walls, and ceilings space due to condition/age only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Furniture in 110 Classrooms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Elevators and chairlifts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Fire alarm and suppression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Pest control services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Custodial services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Care of lawns, trees and shrubs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139A29"/>
              </a:solidFill>
              <a:effectLst/>
              <a:uLnTx/>
              <a:uFillTx/>
              <a:latin typeface="Arial"/>
              <a:ea typeface="+mn-ea"/>
              <a:cs typeface="Arial"/>
            </a:endParaRPr>
          </a:p>
        </p:txBody>
      </p:sp>
      <p:sp>
        <p:nvSpPr>
          <p:cNvPr id="3" name="TextBox 2"/>
          <p:cNvSpPr txBox="1"/>
          <p:nvPr/>
        </p:nvSpPr>
        <p:spPr>
          <a:xfrm>
            <a:off x="4218411" y="336522"/>
            <a:ext cx="4729821" cy="58939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Examples of Billable </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Renovations, improvements, alterations and new construction </a:t>
            </a:r>
            <a:endParaRPr kumimoji="0" lang="en-US" sz="13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Fabrication </a:t>
            </a:r>
            <a:r>
              <a:rPr kumimoji="0" lang="en-US" sz="1300" b="0" i="0" u="none" strike="noStrike" kern="1200" cap="none" spc="0" normalizeH="0" baseline="0" noProof="0" dirty="0">
                <a:ln>
                  <a:noFill/>
                </a:ln>
                <a:solidFill>
                  <a:prstClr val="black"/>
                </a:solidFill>
                <a:effectLst/>
                <a:uLnTx/>
                <a:uFillTx/>
                <a:latin typeface="Calibri"/>
                <a:ea typeface="+mn-ea"/>
                <a:cs typeface="+mn-cs"/>
              </a:rPr>
              <a:t>of cabinets, shelves,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signs</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Maintenance and repair of special classroom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equipment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Redundant </a:t>
            </a:r>
            <a:r>
              <a:rPr kumimoji="0" lang="en-US" sz="1300" b="0" i="0" u="none" strike="noStrike" kern="1200" cap="none" spc="0" normalizeH="0" baseline="0" noProof="0" dirty="0">
                <a:ln>
                  <a:noFill/>
                </a:ln>
                <a:solidFill>
                  <a:prstClr val="black"/>
                </a:solidFill>
                <a:effectLst/>
                <a:uLnTx/>
                <a:uFillTx/>
                <a:latin typeface="Calibri"/>
                <a:ea typeface="+mn-ea"/>
                <a:cs typeface="+mn-cs"/>
              </a:rPr>
              <a:t>cooling/heating systems in support of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dept. </a:t>
            </a:r>
            <a:r>
              <a:rPr kumimoji="0" lang="en-US" sz="1300" b="0" i="0" u="none" strike="noStrike" kern="1200" cap="none" spc="0" normalizeH="0" baseline="0" noProof="0" dirty="0">
                <a:ln>
                  <a:noFill/>
                </a:ln>
                <a:solidFill>
                  <a:prstClr val="black"/>
                </a:solidFill>
                <a:effectLst/>
                <a:uLnTx/>
                <a:uFillTx/>
                <a:latin typeface="Calibri"/>
                <a:ea typeface="+mn-ea"/>
                <a:cs typeface="+mn-cs"/>
              </a:rPr>
              <a:t>needs </a:t>
            </a:r>
            <a:endParaRPr kumimoji="0" lang="en-US" sz="13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Specialized </a:t>
            </a:r>
            <a:r>
              <a:rPr kumimoji="0" lang="en-US" sz="1300" b="0" i="0" u="none" strike="noStrike" kern="1200" cap="none" spc="0" normalizeH="0" baseline="0" noProof="0" dirty="0">
                <a:ln>
                  <a:noFill/>
                </a:ln>
                <a:solidFill>
                  <a:prstClr val="black"/>
                </a:solidFill>
                <a:effectLst/>
                <a:uLnTx/>
                <a:uFillTx/>
                <a:latin typeface="Calibri"/>
                <a:ea typeface="+mn-ea"/>
                <a:cs typeface="+mn-cs"/>
              </a:rPr>
              <a:t>filtration systems (HEPA filtration)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Redundant water heaters in support of departmental needs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Emergency Generators in support of departmental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needs</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Uninterrupted power systems (UPS) in support of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dept. needs</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Process cooling systems in support of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dept. </a:t>
            </a:r>
            <a:r>
              <a:rPr kumimoji="0" lang="en-US" sz="1300" b="0" i="0" u="none" strike="noStrike" kern="1200" cap="none" spc="0" normalizeH="0" baseline="0" noProof="0" dirty="0">
                <a:ln>
                  <a:noFill/>
                </a:ln>
                <a:solidFill>
                  <a:prstClr val="black"/>
                </a:solidFill>
                <a:effectLst/>
                <a:uLnTx/>
                <a:uFillTx/>
                <a:latin typeface="Calibri"/>
                <a:ea typeface="+mn-ea"/>
                <a:cs typeface="+mn-cs"/>
              </a:rPr>
              <a:t>equipment cooling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Growth Chambers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Sterilizers/Autoclaves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Distilled/Reverse Osmosis water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Refrigerators/Freezers/Microwaves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Movable furniture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Book Cases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Audio visual equipment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Sound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Departmental security systems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Decorative plants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Non-standard landscaping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Auxiliary maintenance and repair requests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Occupant or departmental requested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renovation/remodel</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Paint/flooring </a:t>
            </a:r>
            <a:r>
              <a:rPr kumimoji="0" lang="en-US" sz="1300" b="0" i="0" u="none" strike="noStrike" kern="1200" cap="none" spc="0" normalizeH="0" baseline="0" noProof="0" dirty="0">
                <a:ln>
                  <a:noFill/>
                </a:ln>
                <a:solidFill>
                  <a:prstClr val="black"/>
                </a:solidFill>
                <a:effectLst/>
                <a:uLnTx/>
                <a:uFillTx/>
                <a:latin typeface="Calibri"/>
                <a:ea typeface="+mn-ea"/>
                <a:cs typeface="+mn-cs"/>
              </a:rPr>
              <a:t>when part of a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requested </a:t>
            </a:r>
            <a:r>
              <a:rPr kumimoji="0" lang="en-US" sz="1300" b="0" i="0" u="none" strike="noStrike" kern="1200" cap="none" spc="0" normalizeH="0" baseline="0" noProof="0" dirty="0">
                <a:ln>
                  <a:noFill/>
                </a:ln>
                <a:solidFill>
                  <a:prstClr val="black"/>
                </a:solidFill>
                <a:effectLst/>
                <a:uLnTx/>
                <a:uFillTx/>
                <a:latin typeface="Calibri"/>
                <a:ea typeface="+mn-ea"/>
                <a:cs typeface="+mn-cs"/>
              </a:rPr>
              <a:t>renovation/remodel </a:t>
            </a:r>
            <a:endParaRPr kumimoji="0" lang="en-US" sz="13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Asbestos </a:t>
            </a:r>
            <a:r>
              <a:rPr kumimoji="0" lang="en-US" sz="1300" b="0" i="0" u="none" strike="noStrike" kern="1200" cap="none" spc="0" normalizeH="0" baseline="0" noProof="0" dirty="0">
                <a:ln>
                  <a:noFill/>
                </a:ln>
                <a:solidFill>
                  <a:prstClr val="black"/>
                </a:solidFill>
                <a:effectLst/>
                <a:uLnTx/>
                <a:uFillTx/>
                <a:latin typeface="Calibri"/>
                <a:ea typeface="+mn-ea"/>
                <a:cs typeface="+mn-cs"/>
              </a:rPr>
              <a:t>abatement when part of a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requested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smtClean="0">
                <a:ln>
                  <a:noFill/>
                </a:ln>
                <a:solidFill>
                  <a:prstClr val="black"/>
                </a:solidFill>
                <a:effectLst/>
                <a:uLnTx/>
                <a:uFillTx/>
                <a:latin typeface="Calibri"/>
                <a:ea typeface="+mn-ea"/>
                <a:cs typeface="+mn-cs"/>
              </a:rPr>
              <a:t>      renovation/remodel </a:t>
            </a:r>
            <a:r>
              <a:rPr kumimoji="0" lang="en-US" sz="1300" b="0" i="0" u="none" strike="noStrike" kern="1200" cap="none" spc="0" normalizeH="0" baseline="0" noProof="0" dirty="0">
                <a:ln>
                  <a:noFill/>
                </a:ln>
                <a:solidFill>
                  <a:prstClr val="black"/>
                </a:solidFill>
                <a:effectLst/>
                <a:uLnTx/>
                <a:uFillTx/>
                <a:latin typeface="Calibri"/>
                <a:ea typeface="+mn-ea"/>
                <a:cs typeface="+mn-cs"/>
              </a:rPr>
              <a:t>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139A29"/>
              </a:solidFill>
              <a:effectLst/>
              <a:uLnTx/>
              <a:uFillTx/>
              <a:latin typeface="Arial"/>
              <a:ea typeface="+mn-ea"/>
              <a:cs typeface="Arial"/>
            </a:endParaRPr>
          </a:p>
        </p:txBody>
      </p:sp>
    </p:spTree>
    <p:extLst>
      <p:ext uri="{BB962C8B-B14F-4D97-AF65-F5344CB8AC3E}">
        <p14:creationId xmlns:p14="http://schemas.microsoft.com/office/powerpoint/2010/main" val="2269097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53734"/>
            <a:ext cx="9144000" cy="4449471"/>
          </a:xfrm>
          <a:prstGeom prst="rect">
            <a:avLst/>
          </a:prstGeom>
        </p:spPr>
      </p:pic>
      <p:grpSp>
        <p:nvGrpSpPr>
          <p:cNvPr id="3" name="Group 2"/>
          <p:cNvGrpSpPr/>
          <p:nvPr/>
        </p:nvGrpSpPr>
        <p:grpSpPr>
          <a:xfrm>
            <a:off x="6072471" y="4148034"/>
            <a:ext cx="3203413" cy="1495497"/>
            <a:chOff x="8268619" y="2843266"/>
            <a:chExt cx="5003243" cy="2408562"/>
          </a:xfrm>
        </p:grpSpPr>
        <p:pic>
          <p:nvPicPr>
            <p:cNvPr id="4" name="Picture 2" descr="facebook logo png transparent background i5 | KLJ Lokeren Heie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447" y="2843266"/>
              <a:ext cx="3211415" cy="24085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4510" t="-1799" r="5291" b="1799"/>
            <a:stretch/>
          </p:blipFill>
          <p:spPr>
            <a:xfrm>
              <a:off x="8268619" y="3091842"/>
              <a:ext cx="2564915" cy="834826"/>
            </a:xfrm>
            <a:prstGeom prst="rect">
              <a:avLst/>
            </a:prstGeom>
          </p:spPr>
        </p:pic>
        <p:sp>
          <p:nvSpPr>
            <p:cNvPr id="6" name="TextBox 5"/>
            <p:cNvSpPr txBox="1"/>
            <p:nvPr/>
          </p:nvSpPr>
          <p:spPr>
            <a:xfrm>
              <a:off x="8268619" y="3926667"/>
              <a:ext cx="2564915" cy="941805"/>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UNT FACILITIES @</a:t>
              </a:r>
              <a:r>
                <a:rPr kumimoji="0" lang="en-US" sz="1600" b="1" i="0" u="none" strike="noStrike" kern="1200" cap="none" spc="0" normalizeH="0" baseline="0" noProof="0" dirty="0" err="1">
                  <a:ln>
                    <a:noFill/>
                  </a:ln>
                  <a:solidFill>
                    <a:prstClr val="white"/>
                  </a:solidFill>
                  <a:effectLst/>
                  <a:uLnTx/>
                  <a:uFillTx/>
                  <a:latin typeface="Calibri"/>
                  <a:ea typeface="+mn-ea"/>
                  <a:cs typeface="+mn-cs"/>
                </a:rPr>
                <a:t>UNTFacilities</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 name="TextBox 6"/>
          <p:cNvSpPr txBox="1"/>
          <p:nvPr/>
        </p:nvSpPr>
        <p:spPr>
          <a:xfrm>
            <a:off x="1534211" y="251743"/>
            <a:ext cx="64069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a:ea typeface="+mn-ea"/>
                <a:cs typeface="Arial"/>
              </a:rPr>
              <a:t>To Place a Work Order: </a:t>
            </a:r>
            <a:r>
              <a:rPr kumimoji="0" lang="en-US" sz="2400" b="0" i="1" u="none" strike="noStrike" kern="1200" cap="none" spc="0" normalizeH="0" baseline="0" noProof="0" dirty="0" smtClean="0">
                <a:ln>
                  <a:noFill/>
                </a:ln>
                <a:solidFill>
                  <a:srgbClr val="139A29"/>
                </a:solidFill>
                <a:effectLst/>
                <a:uLnTx/>
                <a:uFillTx/>
                <a:latin typeface="Arial"/>
                <a:ea typeface="+mn-ea"/>
                <a:cs typeface="Arial"/>
              </a:rPr>
              <a:t>www.facilities.unt.edu</a:t>
            </a:r>
          </a:p>
        </p:txBody>
      </p:sp>
      <p:cxnSp>
        <p:nvCxnSpPr>
          <p:cNvPr id="11" name="Straight Arrow Connector 10"/>
          <p:cNvCxnSpPr/>
          <p:nvPr/>
        </p:nvCxnSpPr>
        <p:spPr>
          <a:xfrm flipH="1">
            <a:off x="5433647" y="597944"/>
            <a:ext cx="2409566" cy="7825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633547" y="1269569"/>
            <a:ext cx="800100" cy="35169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276911" y="5474708"/>
            <a:ext cx="874694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a:rPr>
              <a:t>To check status, </a:t>
            </a:r>
            <a:r>
              <a:rPr kumimoji="0" lang="en-US" sz="1800" b="0" i="0" u="none" strike="noStrike" kern="1200" cap="none" spc="0" normalizeH="0" baseline="0" noProof="0" dirty="0">
                <a:ln>
                  <a:noFill/>
                </a:ln>
                <a:solidFill>
                  <a:prstClr val="black"/>
                </a:solidFill>
                <a:effectLst/>
                <a:uLnTx/>
                <a:uFillTx/>
                <a:latin typeface="Calibri"/>
                <a:ea typeface="+mn-ea"/>
                <a:cs typeface="Arial"/>
              </a:rPr>
              <a:t>technician </a:t>
            </a:r>
            <a:r>
              <a:rPr kumimoji="0" lang="en-US" sz="1800" b="0" i="0" u="none" strike="noStrike" kern="1200" cap="none" spc="0" normalizeH="0" baseline="0" noProof="0" dirty="0" smtClean="0">
                <a:ln>
                  <a:noFill/>
                </a:ln>
                <a:solidFill>
                  <a:prstClr val="black"/>
                </a:solidFill>
                <a:effectLst/>
                <a:uLnTx/>
                <a:uFillTx/>
                <a:latin typeface="Calibri"/>
                <a:ea typeface="+mn-ea"/>
                <a:cs typeface="Arial"/>
              </a:rPr>
              <a:t>comments: </a:t>
            </a:r>
            <a:r>
              <a:rPr kumimoji="0" lang="en-US" sz="2200" b="0" i="1" u="none" strike="noStrike" kern="1200" cap="none" spc="0" normalizeH="0" baseline="0" noProof="0" dirty="0">
                <a:ln>
                  <a:noFill/>
                </a:ln>
                <a:solidFill>
                  <a:srgbClr val="00B050"/>
                </a:solidFill>
                <a:effectLst/>
                <a:uLnTx/>
                <a:uFillTx/>
                <a:latin typeface="Calibri"/>
                <a:ea typeface="+mn-ea"/>
                <a:cs typeface="Arial"/>
              </a:rPr>
              <a:t>https://</a:t>
            </a:r>
            <a:r>
              <a:rPr kumimoji="0" lang="en-US" sz="2200" b="0" i="1" u="none" strike="noStrike" kern="1200" cap="none" spc="0" normalizeH="0" baseline="0" noProof="0" dirty="0" smtClean="0">
                <a:ln>
                  <a:noFill/>
                </a:ln>
                <a:solidFill>
                  <a:srgbClr val="00B050"/>
                </a:solidFill>
                <a:effectLst/>
                <a:uLnTx/>
                <a:uFillTx/>
                <a:latin typeface="Calibri"/>
                <a:ea typeface="+mn-ea"/>
                <a:cs typeface="Arial"/>
              </a:rPr>
              <a:t>unt-isd.webtma.net/home-req.html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a:rPr>
              <a:t>search by Work Order Number</a:t>
            </a:r>
          </a:p>
        </p:txBody>
      </p:sp>
    </p:spTree>
    <p:extLst>
      <p:ext uri="{BB962C8B-B14F-4D97-AF65-F5344CB8AC3E}">
        <p14:creationId xmlns:p14="http://schemas.microsoft.com/office/powerpoint/2010/main" val="2619681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506572" y="239399"/>
            <a:ext cx="6045994" cy="2743200"/>
          </a:xfrm>
        </p:spPr>
        <p:txBody>
          <a:bodyPr>
            <a:normAutofit/>
          </a:bodyPr>
          <a:lstStyle/>
          <a:p>
            <a:pPr marL="0" indent="0" algn="ctr">
              <a:buNone/>
            </a:pPr>
            <a:r>
              <a:rPr lang="en-US" sz="3300" b="1" dirty="0">
                <a:latin typeface="UNTSpirit" pitchFamily="2" charset="0"/>
              </a:rPr>
              <a:t>Facilities Maintenance</a:t>
            </a:r>
          </a:p>
        </p:txBody>
      </p:sp>
      <p:pic>
        <p:nvPicPr>
          <p:cNvPr id="4" name="Picture 3"/>
          <p:cNvPicPr>
            <a:picLocks noChangeAspect="1"/>
          </p:cNvPicPr>
          <p:nvPr/>
        </p:nvPicPr>
        <p:blipFill rotWithShape="1">
          <a:blip r:embed="rId2"/>
          <a:srcRect t="20598" r="10645" b="13618"/>
          <a:stretch/>
        </p:blipFill>
        <p:spPr>
          <a:xfrm>
            <a:off x="881678" y="1916036"/>
            <a:ext cx="3198705" cy="3052515"/>
          </a:xfrm>
          <a:prstGeom prst="rect">
            <a:avLst/>
          </a:prstGeom>
        </p:spPr>
      </p:pic>
      <p:sp>
        <p:nvSpPr>
          <p:cNvPr id="3" name="Oval 2"/>
          <p:cNvSpPr/>
          <p:nvPr/>
        </p:nvSpPr>
        <p:spPr>
          <a:xfrm>
            <a:off x="1510147" y="3754508"/>
            <a:ext cx="1162352" cy="708495"/>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Arrow Connector 5"/>
          <p:cNvCxnSpPr/>
          <p:nvPr/>
        </p:nvCxnSpPr>
        <p:spPr>
          <a:xfrm flipV="1">
            <a:off x="1320642" y="4463002"/>
            <a:ext cx="371861" cy="710306"/>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3658" y="4967209"/>
            <a:ext cx="1256510"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Arial"/>
                <a:ea typeface="+mn-ea"/>
                <a:cs typeface="Arial"/>
              </a:rPr>
              <a:t>Call us!</a:t>
            </a:r>
          </a:p>
        </p:txBody>
      </p:sp>
      <p:sp>
        <p:nvSpPr>
          <p:cNvPr id="8" name="Rectangle 7"/>
          <p:cNvSpPr/>
          <p:nvPr/>
        </p:nvSpPr>
        <p:spPr>
          <a:xfrm>
            <a:off x="4341044" y="2312828"/>
            <a:ext cx="451072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Work Control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work.control@unt.edu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940-565-2700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Twitter:   @</a:t>
            </a:r>
            <a:r>
              <a:rPr kumimoji="0" lang="en-US" sz="3000" b="0" i="0" u="none" strike="noStrike" kern="1200" cap="none" spc="0" normalizeH="0" baseline="0" noProof="0" dirty="0" err="1" smtClean="0">
                <a:ln>
                  <a:noFill/>
                </a:ln>
                <a:solidFill>
                  <a:prstClr val="black"/>
                </a:solidFill>
                <a:effectLst/>
                <a:uLnTx/>
                <a:uFillTx/>
                <a:latin typeface="Aharoni" panose="02010803020104030203" pitchFamily="2" charset="-79"/>
                <a:ea typeface="+mn-ea"/>
                <a:cs typeface="Aharoni" panose="02010803020104030203" pitchFamily="2" charset="-79"/>
              </a:rPr>
              <a:t>UNTFacilities</a:t>
            </a:r>
            <a:endParaRPr kumimoji="0" lang="en-US" sz="30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endParaRPr>
          </a:p>
        </p:txBody>
      </p:sp>
      <p:cxnSp>
        <p:nvCxnSpPr>
          <p:cNvPr id="9" name="Straight Connector 8"/>
          <p:cNvCxnSpPr/>
          <p:nvPr/>
        </p:nvCxnSpPr>
        <p:spPr>
          <a:xfrm flipV="1">
            <a:off x="73658" y="848932"/>
            <a:ext cx="8868388" cy="60780"/>
          </a:xfrm>
          <a:prstGeom prst="line">
            <a:avLst/>
          </a:prstGeom>
          <a:ln>
            <a:solidFill>
              <a:srgbClr val="0C823C"/>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5327367" y="4559382"/>
            <a:ext cx="3350462" cy="1692989"/>
            <a:chOff x="8268619" y="2843266"/>
            <a:chExt cx="5003243" cy="2408562"/>
          </a:xfrm>
        </p:grpSpPr>
        <p:pic>
          <p:nvPicPr>
            <p:cNvPr id="11" name="Picture 2" descr="facebook logo png transparent background i5 | KLJ Lokeren Heie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447" y="2843266"/>
              <a:ext cx="3211415" cy="2408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l="4510" t="-1799" r="5291" b="1799"/>
            <a:stretch/>
          </p:blipFill>
          <p:spPr>
            <a:xfrm>
              <a:off x="8268619" y="3091842"/>
              <a:ext cx="2564915" cy="834826"/>
            </a:xfrm>
            <a:prstGeom prst="rect">
              <a:avLst/>
            </a:prstGeom>
          </p:spPr>
        </p:pic>
        <p:sp>
          <p:nvSpPr>
            <p:cNvPr id="13" name="TextBox 12"/>
            <p:cNvSpPr txBox="1"/>
            <p:nvPr/>
          </p:nvSpPr>
          <p:spPr>
            <a:xfrm>
              <a:off x="8268619" y="3926667"/>
              <a:ext cx="2564915" cy="824616"/>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UNT FACILITIES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UNTFacilities</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89733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92500" lnSpcReduction="20000"/>
          </a:bodyPr>
          <a:lstStyle/>
          <a:p>
            <a:r>
              <a:rPr lang="en-US" sz="2400" dirty="0" smtClean="0"/>
              <a:t>If Facilities returns funds, will they cross Budget Years? </a:t>
            </a:r>
            <a:r>
              <a:rPr lang="en-US" sz="2400" dirty="0" smtClean="0">
                <a:solidFill>
                  <a:srgbClr val="0F7B47"/>
                </a:solidFill>
              </a:rPr>
              <a:t>YES if they are non-central funds; anything on fund 830001 closes year-end.</a:t>
            </a:r>
            <a:endParaRPr lang="en-US" sz="2400" dirty="0" smtClean="0">
              <a:solidFill>
                <a:srgbClr val="0F7B47"/>
              </a:solidFill>
            </a:endParaRPr>
          </a:p>
          <a:p>
            <a:r>
              <a:rPr lang="en-US" sz="2400" dirty="0" smtClean="0"/>
              <a:t>Is there a charge for a Facilities work order estimate? </a:t>
            </a:r>
            <a:r>
              <a:rPr lang="en-US" sz="2400" dirty="0" smtClean="0">
                <a:solidFill>
                  <a:srgbClr val="0F7B47"/>
                </a:solidFill>
              </a:rPr>
              <a:t>NO</a:t>
            </a:r>
          </a:p>
          <a:p>
            <a:r>
              <a:rPr lang="en-US" sz="2400" dirty="0" smtClean="0"/>
              <a:t>Are there limitations to Department’s requests if they are willing to pay? </a:t>
            </a:r>
            <a:r>
              <a:rPr lang="en-US" sz="2400" dirty="0" smtClean="0">
                <a:solidFill>
                  <a:srgbClr val="0F7B47"/>
                </a:solidFill>
              </a:rPr>
              <a:t>Yes: both </a:t>
            </a:r>
            <a:r>
              <a:rPr lang="en-US" sz="2400" dirty="0" smtClean="0">
                <a:solidFill>
                  <a:srgbClr val="0F7B47"/>
                </a:solidFill>
              </a:rPr>
              <a:t>financial </a:t>
            </a:r>
            <a:r>
              <a:rPr lang="en-US" sz="2400" dirty="0" smtClean="0">
                <a:solidFill>
                  <a:srgbClr val="0F7B47"/>
                </a:solidFill>
              </a:rPr>
              <a:t>as well as safety measures</a:t>
            </a:r>
          </a:p>
          <a:p>
            <a:pPr marL="0" indent="0">
              <a:buNone/>
            </a:pPr>
            <a:endParaRPr lang="en-US" sz="2400" dirty="0" smtClean="0">
              <a:solidFill>
                <a:srgbClr val="0F7B47"/>
              </a:solidFill>
            </a:endParaRPr>
          </a:p>
          <a:p>
            <a:pPr marL="0" indent="0">
              <a:buNone/>
            </a:pPr>
            <a:r>
              <a:rPr lang="en-US" sz="2400" dirty="0" smtClean="0"/>
              <a:t>Other items to note:</a:t>
            </a:r>
          </a:p>
          <a:p>
            <a:r>
              <a:rPr lang="en-US" sz="2400" dirty="0" smtClean="0"/>
              <a:t>Facilities is working toward sending invoices so departments can budget.</a:t>
            </a:r>
          </a:p>
          <a:p>
            <a:r>
              <a:rPr lang="en-US" sz="2400" dirty="0" smtClean="0"/>
              <a:t>Enhancement requests made close to August will likely be turned down due to the high volume of requests made previously in the year.</a:t>
            </a:r>
          </a:p>
          <a:p>
            <a:r>
              <a:rPr lang="en-US" sz="2400" dirty="0" smtClean="0"/>
              <a:t>Requests are reviewed weekly during team meetings – if you send in a  request Wednesday afternoon, expect to hear back the following Wednesday.</a:t>
            </a:r>
            <a:endParaRPr lang="en-US" sz="2400" dirty="0"/>
          </a:p>
        </p:txBody>
      </p:sp>
      <p:sp>
        <p:nvSpPr>
          <p:cNvPr id="3" name="TextBox 2"/>
          <p:cNvSpPr txBox="1"/>
          <p:nvPr/>
        </p:nvSpPr>
        <p:spPr>
          <a:xfrm>
            <a:off x="2741723" y="101739"/>
            <a:ext cx="3660554" cy="707886"/>
          </a:xfrm>
          <a:prstGeom prst="rect">
            <a:avLst/>
          </a:prstGeom>
          <a:noFill/>
        </p:spPr>
        <p:txBody>
          <a:bodyPr wrap="none" rtlCol="0">
            <a:spAutoFit/>
          </a:bodyPr>
          <a:lstStyle/>
          <a:p>
            <a:r>
              <a:rPr lang="en-US" sz="4000" dirty="0" smtClean="0">
                <a:latin typeface="Arial"/>
                <a:cs typeface="Arial"/>
              </a:rPr>
              <a:t>Facilities Q </a:t>
            </a:r>
            <a:r>
              <a:rPr lang="en-US" sz="4000" dirty="0" smtClean="0">
                <a:latin typeface="Arial"/>
                <a:cs typeface="Arial"/>
              </a:rPr>
              <a:t>&amp; A</a:t>
            </a:r>
          </a:p>
        </p:txBody>
      </p:sp>
    </p:spTree>
    <p:extLst>
      <p:ext uri="{BB962C8B-B14F-4D97-AF65-F5344CB8AC3E}">
        <p14:creationId xmlns:p14="http://schemas.microsoft.com/office/powerpoint/2010/main" val="3697337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8247" y="215655"/>
            <a:ext cx="8387128" cy="5956545"/>
          </a:xfrm>
        </p:spPr>
        <p:txBody>
          <a:bodyPr>
            <a:normAutofit fontScale="92500"/>
          </a:bodyPr>
          <a:lstStyle/>
          <a:p>
            <a:pPr marL="0" indent="0" algn="ctr">
              <a:buNone/>
            </a:pPr>
            <a:r>
              <a:rPr lang="en-US" b="1" dirty="0"/>
              <a:t>FY20 Tuition and Fee </a:t>
            </a:r>
            <a:endParaRPr lang="en-US" b="1" dirty="0" smtClean="0"/>
          </a:p>
          <a:p>
            <a:pPr marL="0" indent="0" algn="ctr">
              <a:buNone/>
            </a:pPr>
            <a:r>
              <a:rPr lang="en-US" b="1" dirty="0" smtClean="0"/>
              <a:t>Recognition/Timing Changes</a:t>
            </a:r>
          </a:p>
          <a:p>
            <a:pPr marL="0" indent="0" algn="ctr">
              <a:buNone/>
            </a:pPr>
            <a:endParaRPr lang="en-US" sz="1000" dirty="0"/>
          </a:p>
          <a:p>
            <a:r>
              <a:rPr lang="en-US" sz="2400" dirty="0"/>
              <a:t>Current Practice </a:t>
            </a:r>
          </a:p>
          <a:p>
            <a:pPr lvl="1"/>
            <a:r>
              <a:rPr lang="en-US" sz="2400" dirty="0"/>
              <a:t>Tuition &amp; Fee revenue is recognized when billed (except Fall) due to change of fiscal </a:t>
            </a:r>
            <a:r>
              <a:rPr lang="en-US" sz="2400" dirty="0" smtClean="0"/>
              <a:t>year. </a:t>
            </a:r>
          </a:p>
          <a:p>
            <a:pPr marL="457200" lvl="1" indent="0">
              <a:buNone/>
            </a:pPr>
            <a:endParaRPr lang="en-US" sz="2400" dirty="0"/>
          </a:p>
          <a:p>
            <a:r>
              <a:rPr lang="en-US" sz="2400" dirty="0" smtClean="0"/>
              <a:t>Future Practice </a:t>
            </a:r>
          </a:p>
          <a:p>
            <a:pPr lvl="1"/>
            <a:r>
              <a:rPr lang="en-US" sz="2400" dirty="0" smtClean="0"/>
              <a:t>Tuition &amp; </a:t>
            </a:r>
            <a:r>
              <a:rPr lang="en-US" sz="2400" dirty="0"/>
              <a:t>Fee revenues will be recognized in the period when the term/semester commences, regardless of when billing occurs</a:t>
            </a:r>
            <a:r>
              <a:rPr lang="en-US" sz="2400" dirty="0" smtClean="0"/>
              <a:t>.</a:t>
            </a:r>
          </a:p>
          <a:p>
            <a:pPr marL="0" indent="0">
              <a:buNone/>
            </a:pPr>
            <a:endParaRPr lang="en-US" sz="2400" dirty="0" smtClean="0"/>
          </a:p>
          <a:p>
            <a:r>
              <a:rPr lang="en-US" sz="2400" dirty="0" smtClean="0"/>
              <a:t>Why make this change? </a:t>
            </a:r>
          </a:p>
          <a:p>
            <a:pPr lvl="1"/>
            <a:r>
              <a:rPr lang="en-US" sz="2400" dirty="0" smtClean="0"/>
              <a:t>Better alignment of revenue with expenses </a:t>
            </a:r>
          </a:p>
          <a:p>
            <a:pPr lvl="2"/>
            <a:r>
              <a:rPr lang="en-US" dirty="0" smtClean="0"/>
              <a:t>Spring Tuition will be deferred until January </a:t>
            </a:r>
          </a:p>
          <a:p>
            <a:pPr lvl="2"/>
            <a:r>
              <a:rPr lang="en-US" dirty="0" smtClean="0"/>
              <a:t>Summer II will be deferred until July </a:t>
            </a:r>
          </a:p>
        </p:txBody>
      </p:sp>
    </p:spTree>
    <p:extLst>
      <p:ext uri="{BB962C8B-B14F-4D97-AF65-F5344CB8AC3E}">
        <p14:creationId xmlns:p14="http://schemas.microsoft.com/office/powerpoint/2010/main" val="967323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Text Placeholder 1"/>
          <p:cNvSpPr txBox="1">
            <a:spLocks/>
          </p:cNvSpPr>
          <p:nvPr/>
        </p:nvSpPr>
        <p:spPr>
          <a:xfrm>
            <a:off x="2180492" y="1477493"/>
            <a:ext cx="6613088"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Save and Soar Tuition Plan</a:t>
            </a:r>
            <a:br>
              <a:rPr kumimoji="0" lang="en-US" sz="40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36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Beginning Fall 2019</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 Placeholder 1"/>
          <p:cNvSpPr txBox="1">
            <a:spLocks/>
          </p:cNvSpPr>
          <p:nvPr/>
        </p:nvSpPr>
        <p:spPr>
          <a:xfrm>
            <a:off x="2941027" y="5169273"/>
            <a:ext cx="5092018" cy="21107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R. Joey Saxon, </a:t>
            </a:r>
            <a:r>
              <a:rPr kumimoji="0" lang="en-US" sz="2800" b="0" i="0" u="none" strike="noStrike" kern="1200" cap="none" spc="0" normalizeH="0" baseline="0" noProof="0" dirty="0" err="1" smtClean="0">
                <a:ln>
                  <a:noFill/>
                </a:ln>
                <a:solidFill>
                  <a:prstClr val="white"/>
                </a:solidFill>
                <a:effectLst/>
                <a:uLnTx/>
                <a:uFillTx/>
                <a:latin typeface="Calibri" panose="020F0502020204030204" pitchFamily="34" charset="0"/>
                <a:ea typeface="+mn-ea"/>
                <a:cs typeface="Calibri" panose="020F0502020204030204" pitchFamily="34" charset="0"/>
              </a:rPr>
              <a:t>Ed.D</a:t>
            </a:r>
            <a: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t>
            </a:r>
            <a:b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Associate Vice President</a:t>
            </a:r>
            <a:b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Student Financial Services</a:t>
            </a:r>
            <a:b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585165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941510"/>
            <a:ext cx="4671061" cy="5063636"/>
          </a:xfrm>
        </p:spPr>
        <p:txBody>
          <a:bodyPr>
            <a:normAutofit/>
          </a:bodyPr>
          <a:lstStyle/>
          <a:p>
            <a:r>
              <a:rPr lang="en-US" dirty="0" smtClean="0"/>
              <a:t>Established </a:t>
            </a:r>
            <a:r>
              <a:rPr lang="en-US" dirty="0"/>
              <a:t>Tuition and Fee Review Committee </a:t>
            </a:r>
            <a:r>
              <a:rPr lang="en-US" dirty="0" smtClean="0"/>
              <a:t>in Spring 2018.</a:t>
            </a:r>
          </a:p>
          <a:p>
            <a:pPr lvl="1"/>
            <a:r>
              <a:rPr lang="en-US" dirty="0" smtClean="0"/>
              <a:t>Represented academic and administrative areas.</a:t>
            </a:r>
          </a:p>
          <a:p>
            <a:r>
              <a:rPr lang="en-US" dirty="0" smtClean="0"/>
              <a:t>Completed various financial assessments.</a:t>
            </a:r>
          </a:p>
          <a:p>
            <a:r>
              <a:rPr lang="en-US" dirty="0" smtClean="0"/>
              <a:t>Reviewed all tuition and fees assessed by UNT.</a:t>
            </a:r>
          </a:p>
        </p:txBody>
      </p:sp>
      <p:sp>
        <p:nvSpPr>
          <p:cNvPr id="3" name="TextBox 2"/>
          <p:cNvSpPr txBox="1"/>
          <p:nvPr/>
        </p:nvSpPr>
        <p:spPr>
          <a:xfrm>
            <a:off x="472439"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344" y="1011114"/>
            <a:ext cx="2983765" cy="4484077"/>
          </a:xfrm>
          <a:prstGeom prst="rect">
            <a:avLst/>
          </a:prstGeom>
        </p:spPr>
      </p:pic>
    </p:spTree>
    <p:extLst>
      <p:ext uri="{BB962C8B-B14F-4D97-AF65-F5344CB8AC3E}">
        <p14:creationId xmlns:p14="http://schemas.microsoft.com/office/powerpoint/2010/main" val="2331612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941510"/>
            <a:ext cx="8539676" cy="4017352"/>
          </a:xfrm>
        </p:spPr>
        <p:txBody>
          <a:bodyPr>
            <a:normAutofit/>
          </a:bodyPr>
          <a:lstStyle/>
          <a:p>
            <a:r>
              <a:rPr lang="en-US" dirty="0" smtClean="0"/>
              <a:t>Completed student surveys and focus groups.</a:t>
            </a:r>
          </a:p>
          <a:p>
            <a:r>
              <a:rPr lang="en-US" dirty="0" smtClean="0"/>
              <a:t>Compared UNT costs to other colleges and universities.</a:t>
            </a:r>
          </a:p>
          <a:p>
            <a:r>
              <a:rPr lang="en-US" dirty="0" smtClean="0"/>
              <a:t>Compared UNT fixed rate tuition plan to others.</a:t>
            </a:r>
          </a:p>
          <a:p>
            <a:r>
              <a:rPr lang="en-US" dirty="0" smtClean="0"/>
              <a:t>Submitted recommendations to UNT Administration for proposed changes beginning with the Fall 2019 semester.</a:t>
            </a:r>
            <a:endParaRPr lang="en-US" dirty="0"/>
          </a:p>
        </p:txBody>
      </p:sp>
      <p:sp>
        <p:nvSpPr>
          <p:cNvPr id="3" name="TextBox 2"/>
          <p:cNvSpPr txBox="1"/>
          <p:nvPr/>
        </p:nvSpPr>
        <p:spPr>
          <a:xfrm>
            <a:off x="472439"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Process</a:t>
            </a:r>
          </a:p>
        </p:txBody>
      </p:sp>
    </p:spTree>
    <p:extLst>
      <p:ext uri="{BB962C8B-B14F-4D97-AF65-F5344CB8AC3E}">
        <p14:creationId xmlns:p14="http://schemas.microsoft.com/office/powerpoint/2010/main" val="4583481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4261" y="1214596"/>
            <a:ext cx="6536854" cy="1200329"/>
          </a:xfrm>
          <a:prstGeom prst="rect">
            <a:avLst/>
          </a:prstGeom>
        </p:spPr>
        <p:txBody>
          <a:bodyPr wrap="none">
            <a:spAutoFit/>
          </a:bodyPr>
          <a:lstStyle/>
          <a:p>
            <a:pPr algn="ctr"/>
            <a:r>
              <a:rPr lang="en-US" sz="4400" b="1" dirty="0">
                <a:latin typeface="Calibri" panose="020F0502020204030204" pitchFamily="34" charset="0"/>
                <a:cs typeface="Calibri" panose="020F0502020204030204" pitchFamily="34" charset="0"/>
              </a:rPr>
              <a:t>Save and Soar Tuition </a:t>
            </a:r>
            <a:r>
              <a:rPr lang="en-US" sz="4400" b="1" dirty="0" smtClean="0">
                <a:latin typeface="Calibri" panose="020F0502020204030204" pitchFamily="34" charset="0"/>
                <a:cs typeface="Calibri" panose="020F0502020204030204" pitchFamily="34" charset="0"/>
              </a:rPr>
              <a:t>Plan</a:t>
            </a:r>
            <a:br>
              <a:rPr lang="en-US" sz="4400" b="1" dirty="0" smtClean="0">
                <a:latin typeface="Calibri" panose="020F0502020204030204" pitchFamily="34" charset="0"/>
                <a:cs typeface="Calibri" panose="020F0502020204030204" pitchFamily="34" charset="0"/>
              </a:rPr>
            </a:br>
            <a:r>
              <a:rPr lang="en-US" sz="2800" dirty="0" smtClean="0">
                <a:latin typeface="Calibri" panose="020F0502020204030204" pitchFamily="34" charset="0"/>
                <a:cs typeface="Calibri" panose="020F0502020204030204" pitchFamily="34" charset="0"/>
              </a:rPr>
              <a:t>New Fixed Rate Tuition Plan</a:t>
            </a:r>
            <a:endParaRPr lang="en-US" sz="5400" b="1"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97" y="2974258"/>
            <a:ext cx="6428181" cy="1269259"/>
          </a:xfrm>
          <a:prstGeom prst="rect">
            <a:avLst/>
          </a:prstGeom>
        </p:spPr>
      </p:pic>
    </p:spTree>
    <p:extLst>
      <p:ext uri="{BB962C8B-B14F-4D97-AF65-F5344CB8AC3E}">
        <p14:creationId xmlns:p14="http://schemas.microsoft.com/office/powerpoint/2010/main" val="3874831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46185" y="1368022"/>
            <a:ext cx="5275383" cy="5059154"/>
          </a:xfrm>
        </p:spPr>
        <p:txBody>
          <a:bodyPr>
            <a:normAutofit/>
          </a:bodyPr>
          <a:lstStyle/>
          <a:p>
            <a:r>
              <a:rPr lang="en-US" dirty="0" smtClean="0"/>
              <a:t>New Fixed-Rate Tuition Plan beginning in the Fall 2019 semester.</a:t>
            </a:r>
          </a:p>
          <a:p>
            <a:r>
              <a:rPr lang="en-US" dirty="0" smtClean="0"/>
              <a:t>Approved by Board of Regents in November 2018.</a:t>
            </a:r>
          </a:p>
        </p:txBody>
      </p:sp>
      <p:sp>
        <p:nvSpPr>
          <p:cNvPr id="3" name="TextBox 2"/>
          <p:cNvSpPr txBox="1"/>
          <p:nvPr/>
        </p:nvSpPr>
        <p:spPr>
          <a:xfrm>
            <a:off x="472439"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Save and Soar Tuition Plan</a:t>
            </a:r>
          </a:p>
        </p:txBody>
      </p:sp>
      <p:pic>
        <p:nvPicPr>
          <p:cNvPr id="4" name="Picture 3"/>
          <p:cNvPicPr>
            <a:picLocks noChangeAspect="1"/>
          </p:cNvPicPr>
          <p:nvPr/>
        </p:nvPicPr>
        <p:blipFill>
          <a:blip r:embed="rId2"/>
          <a:stretch>
            <a:fillRect/>
          </a:stretch>
        </p:blipFill>
        <p:spPr>
          <a:xfrm>
            <a:off x="5604363" y="840484"/>
            <a:ext cx="2976930" cy="5059154"/>
          </a:xfrm>
          <a:prstGeom prst="rect">
            <a:avLst/>
          </a:prstGeom>
        </p:spPr>
      </p:pic>
    </p:spTree>
    <p:extLst>
      <p:ext uri="{BB962C8B-B14F-4D97-AF65-F5344CB8AC3E}">
        <p14:creationId xmlns:p14="http://schemas.microsoft.com/office/powerpoint/2010/main" val="3049274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94286" y="523631"/>
            <a:ext cx="8242935" cy="3767257"/>
          </a:xfrm>
        </p:spPr>
        <p:txBody>
          <a:bodyPr/>
          <a:lstStyle/>
          <a:p>
            <a:pPr marL="0" indent="0" algn="ctr">
              <a:buNone/>
            </a:pPr>
            <a:r>
              <a:rPr lang="en-US" sz="4800" b="1" dirty="0" smtClean="0"/>
              <a:t>April Fools Just Passed! </a:t>
            </a:r>
          </a:p>
          <a:p>
            <a:pPr marL="0" indent="0" algn="ctr">
              <a:buNone/>
            </a:pPr>
            <a:r>
              <a:rPr lang="en-US" sz="2400" dirty="0" smtClean="0"/>
              <a:t>Write down the best prank you have ever orchestrated!</a:t>
            </a:r>
          </a:p>
          <a:p>
            <a:pPr marL="0" indent="0" algn="ctr">
              <a:buNone/>
            </a:pPr>
            <a:r>
              <a:rPr lang="en-US" sz="2400" dirty="0"/>
              <a:t>B</a:t>
            </a:r>
            <a:r>
              <a:rPr lang="en-US" sz="2400" dirty="0" smtClean="0"/>
              <a:t>est one gets a prize!</a:t>
            </a:r>
            <a:endParaRPr lang="en-US" sz="2400" dirty="0"/>
          </a:p>
        </p:txBody>
      </p:sp>
      <p:pic>
        <p:nvPicPr>
          <p:cNvPr id="1036" name="Picture 12" descr="Image result for april foo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62" y="2407259"/>
            <a:ext cx="7127630" cy="372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7862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840484"/>
            <a:ext cx="8242935" cy="5059154"/>
          </a:xfrm>
        </p:spPr>
        <p:txBody>
          <a:bodyPr>
            <a:normAutofit/>
          </a:bodyPr>
          <a:lstStyle/>
          <a:p>
            <a:r>
              <a:rPr lang="en-US" dirty="0" smtClean="0"/>
              <a:t>Plan details are based on feedback from the UNT community and a thorough evaluation of the current Eagle Express Tuition Plan.</a:t>
            </a:r>
          </a:p>
          <a:p>
            <a:r>
              <a:rPr lang="en-US" dirty="0" smtClean="0"/>
              <a:t>Save and Soar is designed to encourage continuous enrollment and timely graduation.</a:t>
            </a:r>
          </a:p>
          <a:p>
            <a:pPr lvl="1"/>
            <a:r>
              <a:rPr lang="en-US" dirty="0" smtClean="0"/>
              <a:t>Participants can save money, reduce potential loan debt and take classes during the Summer semester and Winter Session at a discounted rate.</a:t>
            </a:r>
            <a:endParaRPr lang="en-US" dirty="0"/>
          </a:p>
        </p:txBody>
      </p:sp>
      <p:sp>
        <p:nvSpPr>
          <p:cNvPr id="3" name="TextBox 2"/>
          <p:cNvSpPr txBox="1"/>
          <p:nvPr/>
        </p:nvSpPr>
        <p:spPr>
          <a:xfrm>
            <a:off x="472439"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Save and Soar Tuition Plan</a:t>
            </a:r>
          </a:p>
        </p:txBody>
      </p:sp>
    </p:spTree>
    <p:extLst>
      <p:ext uri="{BB962C8B-B14F-4D97-AF65-F5344CB8AC3E}">
        <p14:creationId xmlns:p14="http://schemas.microsoft.com/office/powerpoint/2010/main" val="11109878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22431" y="941509"/>
            <a:ext cx="5380892" cy="5028467"/>
          </a:xfrm>
        </p:spPr>
        <p:txBody>
          <a:bodyPr>
            <a:normAutofit lnSpcReduction="10000"/>
          </a:bodyPr>
          <a:lstStyle/>
          <a:p>
            <a:r>
              <a:rPr lang="en-US" dirty="0" smtClean="0"/>
              <a:t>Available to incoming (Texas residents) first-time freshmen and undergraduate transfer students beginning Fall 2019.</a:t>
            </a:r>
          </a:p>
          <a:p>
            <a:r>
              <a:rPr lang="en-US" dirty="0" smtClean="0"/>
              <a:t>Students are provided an opportunity to opt-in to the program before the payment deadline in their first semester.</a:t>
            </a:r>
          </a:p>
        </p:txBody>
      </p:sp>
      <p:sp>
        <p:nvSpPr>
          <p:cNvPr id="3" name="TextBox 2"/>
          <p:cNvSpPr txBox="1"/>
          <p:nvPr/>
        </p:nvSpPr>
        <p:spPr>
          <a:xfrm>
            <a:off x="472439"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Save and Soar Tuition Plan - Details</a:t>
            </a:r>
          </a:p>
        </p:txBody>
      </p:sp>
      <p:pic>
        <p:nvPicPr>
          <p:cNvPr id="4" name="Picture 3"/>
          <p:cNvPicPr>
            <a:picLocks noChangeAspect="1"/>
          </p:cNvPicPr>
          <p:nvPr/>
        </p:nvPicPr>
        <p:blipFill>
          <a:blip r:embed="rId2"/>
          <a:stretch>
            <a:fillRect/>
          </a:stretch>
        </p:blipFill>
        <p:spPr>
          <a:xfrm>
            <a:off x="409210" y="940551"/>
            <a:ext cx="2967037" cy="5029425"/>
          </a:xfrm>
          <a:prstGeom prst="rect">
            <a:avLst/>
          </a:prstGeom>
        </p:spPr>
      </p:pic>
    </p:spTree>
    <p:extLst>
      <p:ext uri="{BB962C8B-B14F-4D97-AF65-F5344CB8AC3E}">
        <p14:creationId xmlns:p14="http://schemas.microsoft.com/office/powerpoint/2010/main" val="1485518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941509"/>
            <a:ext cx="8530884" cy="5028467"/>
          </a:xfrm>
        </p:spPr>
        <p:txBody>
          <a:bodyPr>
            <a:normAutofit/>
          </a:bodyPr>
          <a:lstStyle/>
          <a:p>
            <a:r>
              <a:rPr lang="en-US" dirty="0" smtClean="0"/>
              <a:t>Participants will pay a slightly higher amount for Board Designated Tuition and any applicable Differential Tuition.</a:t>
            </a:r>
          </a:p>
          <a:p>
            <a:pPr lvl="1"/>
            <a:r>
              <a:rPr lang="en-US" dirty="0" smtClean="0"/>
              <a:t>No more than 2% over the traditional Board Designated Tuition rate and Differential Tuition rates their first semester.</a:t>
            </a:r>
          </a:p>
          <a:p>
            <a:r>
              <a:rPr lang="en-US" dirty="0" smtClean="0"/>
              <a:t>The Board Designated Tuition and any applicable Differential Tuition rates will be locked-in and not increase for 4 years (12 consecutive semesters).</a:t>
            </a:r>
            <a:endParaRPr lang="en-US" dirty="0"/>
          </a:p>
        </p:txBody>
      </p:sp>
      <p:sp>
        <p:nvSpPr>
          <p:cNvPr id="3" name="TextBox 2"/>
          <p:cNvSpPr txBox="1"/>
          <p:nvPr/>
        </p:nvSpPr>
        <p:spPr>
          <a:xfrm>
            <a:off x="472439"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Save and Soar Tuition Plan - Details</a:t>
            </a:r>
          </a:p>
        </p:txBody>
      </p:sp>
    </p:spTree>
    <p:extLst>
      <p:ext uri="{BB962C8B-B14F-4D97-AF65-F5344CB8AC3E}">
        <p14:creationId xmlns:p14="http://schemas.microsoft.com/office/powerpoint/2010/main" val="26721105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1328372"/>
            <a:ext cx="8242935" cy="4794250"/>
          </a:xfrm>
        </p:spPr>
        <p:txBody>
          <a:bodyPr>
            <a:normAutofit lnSpcReduction="10000"/>
          </a:bodyPr>
          <a:lstStyle/>
          <a:p>
            <a:r>
              <a:rPr lang="en-US" dirty="0" smtClean="0"/>
              <a:t>$100 discount per semester credit hour in Board Designated Tuition in the Winter Session for students enrolled for 15 or more semester credit hours the previous Fall semester.</a:t>
            </a:r>
          </a:p>
          <a:p>
            <a:r>
              <a:rPr lang="en-US" dirty="0"/>
              <a:t>$100 discount per semester credit hour in Board Designated Tuition </a:t>
            </a:r>
            <a:r>
              <a:rPr lang="en-US" dirty="0" smtClean="0"/>
              <a:t>in the Summer semester for </a:t>
            </a:r>
            <a:r>
              <a:rPr lang="en-US" dirty="0"/>
              <a:t>students enrolled for 15 or more semester credit hours the previous </a:t>
            </a:r>
            <a:r>
              <a:rPr lang="en-US" dirty="0" smtClean="0"/>
              <a:t>Spring </a:t>
            </a:r>
            <a:r>
              <a:rPr lang="en-US" dirty="0"/>
              <a:t>semester</a:t>
            </a:r>
            <a:r>
              <a:rPr lang="en-US" dirty="0" smtClean="0"/>
              <a:t>.</a:t>
            </a:r>
          </a:p>
          <a:p>
            <a:endParaRPr lang="en-US" dirty="0"/>
          </a:p>
        </p:txBody>
      </p:sp>
      <p:sp>
        <p:nvSpPr>
          <p:cNvPr id="3" name="TextBox 2"/>
          <p:cNvSpPr txBox="1"/>
          <p:nvPr/>
        </p:nvSpPr>
        <p:spPr>
          <a:xfrm>
            <a:off x="105508" y="237392"/>
            <a:ext cx="8968153"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Save and Soar Tuition Plan - Tuition Discount</a:t>
            </a:r>
          </a:p>
        </p:txBody>
      </p:sp>
    </p:spTree>
    <p:extLst>
      <p:ext uri="{BB962C8B-B14F-4D97-AF65-F5344CB8AC3E}">
        <p14:creationId xmlns:p14="http://schemas.microsoft.com/office/powerpoint/2010/main" val="1391238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1398710"/>
            <a:ext cx="8478130" cy="2619375"/>
          </a:xfrm>
        </p:spPr>
        <p:txBody>
          <a:bodyPr>
            <a:normAutofit/>
          </a:bodyPr>
          <a:lstStyle/>
          <a:p>
            <a:r>
              <a:rPr lang="en-US" dirty="0" smtClean="0"/>
              <a:t>First-time freshmen living in UNT Housing and enrolled in at least 15 semester credit hours during the previous Spring semester will receive a 40% discount in housing rates during their first Summer semester.  </a:t>
            </a:r>
            <a:endParaRPr lang="en-US" dirty="0"/>
          </a:p>
          <a:p>
            <a:endParaRPr lang="en-US" dirty="0"/>
          </a:p>
        </p:txBody>
      </p:sp>
      <p:sp>
        <p:nvSpPr>
          <p:cNvPr id="3" name="TextBox 2"/>
          <p:cNvSpPr txBox="1"/>
          <p:nvPr/>
        </p:nvSpPr>
        <p:spPr>
          <a:xfrm>
            <a:off x="0" y="237392"/>
            <a:ext cx="9073661"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Save and Soar Tuition Plan - Housing Discount</a:t>
            </a:r>
          </a:p>
        </p:txBody>
      </p:sp>
      <p:pic>
        <p:nvPicPr>
          <p:cNvPr id="4" name="Picture 3"/>
          <p:cNvPicPr>
            <a:picLocks noChangeAspect="1"/>
          </p:cNvPicPr>
          <p:nvPr/>
        </p:nvPicPr>
        <p:blipFill>
          <a:blip r:embed="rId2"/>
          <a:stretch>
            <a:fillRect/>
          </a:stretch>
        </p:blipFill>
        <p:spPr>
          <a:xfrm>
            <a:off x="1843746" y="4102185"/>
            <a:ext cx="5735515" cy="1982127"/>
          </a:xfrm>
          <a:prstGeom prst="rect">
            <a:avLst/>
          </a:prstGeom>
        </p:spPr>
      </p:pic>
    </p:spTree>
    <p:extLst>
      <p:ext uri="{BB962C8B-B14F-4D97-AF65-F5344CB8AC3E}">
        <p14:creationId xmlns:p14="http://schemas.microsoft.com/office/powerpoint/2010/main" val="1097346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941510"/>
            <a:ext cx="8242935" cy="4794250"/>
          </a:xfrm>
        </p:spPr>
        <p:txBody>
          <a:bodyPr>
            <a:normAutofit lnSpcReduction="10000"/>
          </a:bodyPr>
          <a:lstStyle/>
          <a:p>
            <a:r>
              <a:rPr lang="en-US" dirty="0" smtClean="0"/>
              <a:t>Participants will continue to receive the benefits of their designated locked-in tuition and fees until they reach the end of their 12</a:t>
            </a:r>
            <a:r>
              <a:rPr lang="en-US" baseline="30000" dirty="0" smtClean="0"/>
              <a:t>th</a:t>
            </a:r>
            <a:r>
              <a:rPr lang="en-US" dirty="0" smtClean="0"/>
              <a:t> consecutive semester.</a:t>
            </a:r>
            <a:endParaRPr lang="en-US" dirty="0"/>
          </a:p>
          <a:p>
            <a:r>
              <a:rPr lang="en-US" dirty="0" smtClean="0"/>
              <a:t>Participants will remain eligible to receive the financial graduation incentive in their final semester if they meet requirements.</a:t>
            </a:r>
          </a:p>
          <a:p>
            <a:r>
              <a:rPr lang="en-US" dirty="0" smtClean="0"/>
              <a:t>Eagle Express Tuition Plan will be closed for new participants at the end of the 2018-2019 academic year (Summer 2019).</a:t>
            </a:r>
            <a:endParaRPr lang="en-US" dirty="0"/>
          </a:p>
          <a:p>
            <a:endParaRPr lang="en-US" dirty="0"/>
          </a:p>
        </p:txBody>
      </p:sp>
      <p:sp>
        <p:nvSpPr>
          <p:cNvPr id="3" name="TextBox 2"/>
          <p:cNvSpPr txBox="1"/>
          <p:nvPr/>
        </p:nvSpPr>
        <p:spPr>
          <a:xfrm>
            <a:off x="472438"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No Impact for Eagle Express Participants</a:t>
            </a:r>
          </a:p>
        </p:txBody>
      </p:sp>
    </p:spTree>
    <p:extLst>
      <p:ext uri="{BB962C8B-B14F-4D97-AF65-F5344CB8AC3E}">
        <p14:creationId xmlns:p14="http://schemas.microsoft.com/office/powerpoint/2010/main" val="4170657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40" y="941510"/>
            <a:ext cx="4864491" cy="4794250"/>
          </a:xfrm>
        </p:spPr>
        <p:txBody>
          <a:bodyPr>
            <a:normAutofit/>
          </a:bodyPr>
          <a:lstStyle/>
          <a:p>
            <a:r>
              <a:rPr lang="en-US" dirty="0" smtClean="0"/>
              <a:t>Website:  SaveandSoar.unt.edu</a:t>
            </a:r>
          </a:p>
          <a:p>
            <a:r>
              <a:rPr lang="en-US" dirty="0" smtClean="0"/>
              <a:t>Information distributed through Orientation programs.</a:t>
            </a:r>
          </a:p>
          <a:p>
            <a:r>
              <a:rPr lang="en-US" dirty="0" smtClean="0"/>
              <a:t>Informational cards mailed to Fall 2019 admitted FTIC and Transfer students.</a:t>
            </a:r>
          </a:p>
          <a:p>
            <a:endParaRPr lang="en-US" dirty="0"/>
          </a:p>
        </p:txBody>
      </p:sp>
      <p:sp>
        <p:nvSpPr>
          <p:cNvPr id="3" name="TextBox 2"/>
          <p:cNvSpPr txBox="1"/>
          <p:nvPr/>
        </p:nvSpPr>
        <p:spPr>
          <a:xfrm>
            <a:off x="472438"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Informing Incoming Students</a:t>
            </a:r>
          </a:p>
        </p:txBody>
      </p:sp>
      <p:pic>
        <p:nvPicPr>
          <p:cNvPr id="4" name="Picture 3"/>
          <p:cNvPicPr>
            <a:picLocks noChangeAspect="1"/>
          </p:cNvPicPr>
          <p:nvPr/>
        </p:nvPicPr>
        <p:blipFill>
          <a:blip r:embed="rId2"/>
          <a:stretch>
            <a:fillRect/>
          </a:stretch>
        </p:blipFill>
        <p:spPr>
          <a:xfrm>
            <a:off x="5270905" y="1103521"/>
            <a:ext cx="3565364" cy="3705871"/>
          </a:xfrm>
          <a:prstGeom prst="rect">
            <a:avLst/>
          </a:prstGeom>
        </p:spPr>
      </p:pic>
    </p:spTree>
    <p:extLst>
      <p:ext uri="{BB962C8B-B14F-4D97-AF65-F5344CB8AC3E}">
        <p14:creationId xmlns:p14="http://schemas.microsoft.com/office/powerpoint/2010/main" val="3101724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941510"/>
            <a:ext cx="8242935" cy="4794250"/>
          </a:xfrm>
        </p:spPr>
        <p:txBody>
          <a:bodyPr>
            <a:normAutofit/>
          </a:bodyPr>
          <a:lstStyle/>
          <a:p>
            <a:r>
              <a:rPr lang="en-US" dirty="0" smtClean="0"/>
              <a:t>Informational email will be sent to eligible students upon first registration.</a:t>
            </a:r>
          </a:p>
          <a:p>
            <a:r>
              <a:rPr lang="en-US" dirty="0" smtClean="0"/>
              <a:t>Advisors are encouraged to mention the program to new students.</a:t>
            </a:r>
            <a:endParaRPr lang="en-US" dirty="0"/>
          </a:p>
          <a:p>
            <a:endParaRPr lang="en-US" dirty="0"/>
          </a:p>
        </p:txBody>
      </p:sp>
      <p:sp>
        <p:nvSpPr>
          <p:cNvPr id="3" name="TextBox 2"/>
          <p:cNvSpPr txBox="1"/>
          <p:nvPr/>
        </p:nvSpPr>
        <p:spPr>
          <a:xfrm>
            <a:off x="472438" y="237392"/>
            <a:ext cx="8242935" cy="584775"/>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Informing Incoming Students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597" y="3608887"/>
            <a:ext cx="6428181" cy="1269259"/>
          </a:xfrm>
          <a:prstGeom prst="rect">
            <a:avLst/>
          </a:prstGeom>
        </p:spPr>
      </p:pic>
    </p:spTree>
    <p:extLst>
      <p:ext uri="{BB962C8B-B14F-4D97-AF65-F5344CB8AC3E}">
        <p14:creationId xmlns:p14="http://schemas.microsoft.com/office/powerpoint/2010/main" val="28211671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txBox="1">
            <a:spLocks/>
          </p:cNvSpPr>
          <p:nvPr/>
        </p:nvSpPr>
        <p:spPr>
          <a:xfrm>
            <a:off x="3175000" y="809625"/>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66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Comments or Questions?</a:t>
            </a:r>
            <a:endParaRPr kumimoji="0" lang="en-US" sz="6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 Placeholder 1"/>
          <p:cNvSpPr txBox="1">
            <a:spLocks/>
          </p:cNvSpPr>
          <p:nvPr/>
        </p:nvSpPr>
        <p:spPr>
          <a:xfrm>
            <a:off x="3175000" y="4670425"/>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Additional Comments or Questions?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Email:  saxon@unt.edu</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363529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51374" y="1257891"/>
            <a:ext cx="8686800" cy="31239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dirty="0" smtClean="0">
                <a:ln>
                  <a:noFill/>
                </a:ln>
                <a:solidFill>
                  <a:prstClr val="black"/>
                </a:solidFill>
                <a:effectLst/>
                <a:uLnTx/>
                <a:uFillTx/>
                <a:ea typeface="+mn-ea"/>
                <a:cs typeface="+mn-cs"/>
              </a:rPr>
              <a:t>Announcements/Reminders</a:t>
            </a:r>
            <a:endParaRPr kumimoji="0" lang="en-US" sz="4800" b="1"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5909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sp>
        <p:nvSpPr>
          <p:cNvPr id="2" name="TextBox 1"/>
          <p:cNvSpPr txBox="1"/>
          <p:nvPr/>
        </p:nvSpPr>
        <p:spPr>
          <a:xfrm>
            <a:off x="589248" y="2222236"/>
            <a:ext cx="8005313" cy="2723823"/>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ea typeface="+mn-ea"/>
                <a:cs typeface="Calibri" panose="020F0502020204030204" pitchFamily="34" charset="0"/>
              </a:rPr>
              <a:t>Employee Engagement – Gallup Survey 2019</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211302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lgn="ctr">
              <a:buNone/>
            </a:pPr>
            <a:r>
              <a:rPr lang="en-US" dirty="0" smtClean="0"/>
              <a:t>Upcoming IDT Training/Testing Dates</a:t>
            </a:r>
          </a:p>
          <a:p>
            <a:pPr marL="0" indent="0" algn="ctr">
              <a:buNone/>
            </a:pPr>
            <a:r>
              <a:rPr lang="en-US" dirty="0" smtClean="0"/>
              <a:t>Registration is open on the MyLearning Portal</a:t>
            </a:r>
            <a:endParaRPr lang="en-US" dirty="0"/>
          </a:p>
          <a:p>
            <a:pPr marL="0" indent="0" algn="ctr">
              <a:buNone/>
            </a:pPr>
            <a:endParaRPr lang="en-US" dirty="0"/>
          </a:p>
        </p:txBody>
      </p:sp>
      <p:sp>
        <p:nvSpPr>
          <p:cNvPr id="3" name="TextBox 2"/>
          <p:cNvSpPr txBox="1"/>
          <p:nvPr/>
        </p:nvSpPr>
        <p:spPr>
          <a:xfrm>
            <a:off x="2264921" y="35345"/>
            <a:ext cx="4657970" cy="830997"/>
          </a:xfrm>
          <a:prstGeom prst="rect">
            <a:avLst/>
          </a:prstGeom>
          <a:noFill/>
        </p:spPr>
        <p:txBody>
          <a:bodyPr wrap="square" rtlCol="0">
            <a:spAutoFit/>
          </a:bodyPr>
          <a:lstStyle/>
          <a:p>
            <a:pPr algn="ctr"/>
            <a:r>
              <a:rPr lang="en-US" sz="4800" b="1" dirty="0" smtClean="0">
                <a:cs typeface="Calibri" panose="020F0502020204030204" pitchFamily="34" charset="0"/>
              </a:rPr>
              <a:t>Announcement</a:t>
            </a:r>
          </a:p>
        </p:txBody>
      </p:sp>
      <p:pic>
        <p:nvPicPr>
          <p:cNvPr id="4" name="Picture 3"/>
          <p:cNvPicPr>
            <a:picLocks noChangeAspect="1"/>
          </p:cNvPicPr>
          <p:nvPr/>
        </p:nvPicPr>
        <p:blipFill>
          <a:blip r:embed="rId2"/>
          <a:stretch>
            <a:fillRect/>
          </a:stretch>
        </p:blipFill>
        <p:spPr>
          <a:xfrm>
            <a:off x="846096" y="2054839"/>
            <a:ext cx="7495620" cy="3943591"/>
          </a:xfrm>
          <a:prstGeom prst="rect">
            <a:avLst/>
          </a:prstGeom>
        </p:spPr>
      </p:pic>
    </p:spTree>
    <p:extLst>
      <p:ext uri="{BB962C8B-B14F-4D97-AF65-F5344CB8AC3E}">
        <p14:creationId xmlns:p14="http://schemas.microsoft.com/office/powerpoint/2010/main" val="9445834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72439" y="809624"/>
            <a:ext cx="8242935" cy="5337175"/>
          </a:xfrm>
        </p:spPr>
        <p:txBody>
          <a:bodyPr>
            <a:normAutofit lnSpcReduction="10000"/>
          </a:bodyPr>
          <a:lstStyle/>
          <a:p>
            <a:pPr marL="0" indent="0" algn="ctr">
              <a:buNone/>
            </a:pPr>
            <a:r>
              <a:rPr lang="en-US" dirty="0" smtClean="0"/>
              <a:t>COGNOS Reporting Challenges </a:t>
            </a:r>
          </a:p>
          <a:p>
            <a:pPr marL="0" indent="0">
              <a:buNone/>
            </a:pPr>
            <a:endParaRPr lang="en-US" sz="1000" dirty="0" smtClean="0"/>
          </a:p>
          <a:p>
            <a:r>
              <a:rPr lang="en-US" sz="2200" dirty="0" smtClean="0"/>
              <a:t>THANK YOU for your patience as we worked through the challenges </a:t>
            </a:r>
          </a:p>
          <a:p>
            <a:pPr marL="0" indent="0">
              <a:buNone/>
            </a:pPr>
            <a:endParaRPr lang="en-US" sz="1000" dirty="0" smtClean="0"/>
          </a:p>
          <a:p>
            <a:r>
              <a:rPr lang="en-US" sz="2200" dirty="0" smtClean="0"/>
              <a:t>What </a:t>
            </a:r>
            <a:r>
              <a:rPr lang="en-US" sz="2200" dirty="0"/>
              <a:t>we know</a:t>
            </a:r>
          </a:p>
          <a:p>
            <a:pPr lvl="1"/>
            <a:r>
              <a:rPr lang="en-US" sz="1800" dirty="0"/>
              <a:t>Nightly data load from EIS to BBA database longer than usual or not complete </a:t>
            </a:r>
          </a:p>
          <a:p>
            <a:pPr lvl="1"/>
            <a:r>
              <a:rPr lang="en-US" sz="1800" dirty="0"/>
              <a:t>Server performance issues </a:t>
            </a:r>
          </a:p>
          <a:p>
            <a:pPr lvl="1"/>
            <a:r>
              <a:rPr lang="en-US" sz="1800" dirty="0"/>
              <a:t>14 times this calendar year you’ve been without reports</a:t>
            </a:r>
          </a:p>
          <a:p>
            <a:pPr marL="0" indent="0">
              <a:buNone/>
            </a:pPr>
            <a:endParaRPr lang="en-US" sz="1000" dirty="0" smtClean="0"/>
          </a:p>
          <a:p>
            <a:r>
              <a:rPr lang="en-US" sz="2200" dirty="0"/>
              <a:t>What we’re doing (short-term)</a:t>
            </a:r>
          </a:p>
          <a:p>
            <a:pPr lvl="1"/>
            <a:r>
              <a:rPr lang="en-US" sz="2000" dirty="0"/>
              <a:t>Removed non-essential tables from the data load </a:t>
            </a:r>
          </a:p>
          <a:p>
            <a:pPr lvl="1"/>
            <a:r>
              <a:rPr lang="en-US" sz="2000" dirty="0"/>
              <a:t>Patched the server </a:t>
            </a:r>
          </a:p>
          <a:p>
            <a:pPr marL="0" indent="0">
              <a:buNone/>
            </a:pPr>
            <a:endParaRPr lang="en-US" sz="1000" dirty="0" smtClean="0"/>
          </a:p>
          <a:p>
            <a:r>
              <a:rPr lang="en-US" sz="2200" dirty="0" smtClean="0"/>
              <a:t>What we’re doing (long-term) </a:t>
            </a:r>
          </a:p>
          <a:p>
            <a:pPr lvl="1"/>
            <a:r>
              <a:rPr lang="en-US" sz="1800" dirty="0" smtClean="0"/>
              <a:t>Investing in new database (decrease the load time) </a:t>
            </a:r>
          </a:p>
          <a:p>
            <a:pPr lvl="1"/>
            <a:r>
              <a:rPr lang="en-US" sz="1800" dirty="0" smtClean="0"/>
              <a:t>Looking into </a:t>
            </a:r>
            <a:r>
              <a:rPr lang="en-US" sz="1800" smtClean="0"/>
              <a:t>different server </a:t>
            </a:r>
            <a:endParaRPr lang="en-US" sz="1800" dirty="0" smtClean="0"/>
          </a:p>
          <a:p>
            <a:pPr lvl="1"/>
            <a:r>
              <a:rPr lang="en-US" sz="1800" dirty="0" smtClean="0"/>
              <a:t>Create a duplicate file so in “worst case” scenario you have old data </a:t>
            </a:r>
          </a:p>
          <a:p>
            <a:pPr lvl="1"/>
            <a:endParaRPr lang="en-US" sz="1600" dirty="0" smtClean="0"/>
          </a:p>
          <a:p>
            <a:pPr marL="457200" lvl="1" indent="0">
              <a:buNone/>
            </a:pPr>
            <a:endParaRPr lang="en-US" sz="1600" dirty="0" smtClean="0"/>
          </a:p>
          <a:p>
            <a:pPr marL="0" indent="0" algn="ctr">
              <a:buNone/>
            </a:pPr>
            <a:endParaRPr lang="en-US" dirty="0"/>
          </a:p>
        </p:txBody>
      </p:sp>
      <p:sp>
        <p:nvSpPr>
          <p:cNvPr id="3" name="TextBox 2"/>
          <p:cNvSpPr txBox="1"/>
          <p:nvPr/>
        </p:nvSpPr>
        <p:spPr>
          <a:xfrm>
            <a:off x="2264921" y="35345"/>
            <a:ext cx="4657970" cy="830997"/>
          </a:xfrm>
          <a:prstGeom prst="rect">
            <a:avLst/>
          </a:prstGeom>
          <a:noFill/>
        </p:spPr>
        <p:txBody>
          <a:bodyPr wrap="square" rtlCol="0">
            <a:spAutoFit/>
          </a:bodyPr>
          <a:lstStyle/>
          <a:p>
            <a:pPr lvl="0" algn="ctr"/>
            <a:r>
              <a:rPr lang="en-US" sz="4800" b="1" dirty="0">
                <a:solidFill>
                  <a:prstClr val="black"/>
                </a:solidFill>
                <a:cs typeface="Calibri" panose="020F0502020204030204" pitchFamily="34" charset="0"/>
              </a:rPr>
              <a:t>Announcement</a:t>
            </a:r>
          </a:p>
        </p:txBody>
      </p:sp>
    </p:spTree>
    <p:extLst>
      <p:ext uri="{BB962C8B-B14F-4D97-AF65-F5344CB8AC3E}">
        <p14:creationId xmlns:p14="http://schemas.microsoft.com/office/powerpoint/2010/main" val="9198595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sp>
        <p:nvSpPr>
          <p:cNvPr id="2" name="Rectangle 1"/>
          <p:cNvSpPr/>
          <p:nvPr/>
        </p:nvSpPr>
        <p:spPr>
          <a:xfrm>
            <a:off x="19905" y="259184"/>
            <a:ext cx="9143999"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prstClr val="black"/>
                </a:solidFill>
                <a:effectLst/>
                <a:uLnTx/>
                <a:uFillTx/>
                <a:latin typeface="Calibri"/>
                <a:ea typeface="+mn-ea"/>
                <a:cs typeface="+mn-cs"/>
              </a:rPr>
              <a:t>Visio 2016 Training</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263743" y="1087206"/>
            <a:ext cx="8238932"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Date: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May 3</a:t>
            </a:r>
            <a:r>
              <a:rPr kumimoji="0" lang="en-US" sz="2400" b="0" i="0" u="none" strike="noStrike" kern="1200" cap="none" spc="0" normalizeH="0" baseline="30000" noProof="0" dirty="0" smtClean="0">
                <a:ln>
                  <a:noFill/>
                </a:ln>
                <a:solidFill>
                  <a:prstClr val="black"/>
                </a:solidFill>
                <a:effectLst/>
                <a:uLnTx/>
                <a:uFillTx/>
                <a:latin typeface="Calibri" panose="020F0502020204030204" pitchFamily="34" charset="0"/>
                <a:ea typeface="+mn-ea"/>
                <a:cs typeface="Calibri" panose="020F0502020204030204" pitchFamily="34" charset="0"/>
              </a:rPr>
              <a:t>rd</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Time: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9:00 – 10:30am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Learn about the basic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features and functions in a lab setting for hands on application. </a:t>
            </a:r>
            <a:endParaRPr kumimoji="0" 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Learning Objectives: </a:t>
            </a:r>
          </a:p>
          <a:p>
            <a:pPr marL="285750" marR="0" lvl="0" indent="-285750" algn="l"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Navigate and customize the user interface </a:t>
            </a:r>
          </a:p>
          <a:p>
            <a:pPr marL="285750" marR="0" lvl="0" indent="-285750" algn="l"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Review diagraming shapes, shortcuts and best practices</a:t>
            </a:r>
          </a:p>
          <a:p>
            <a:pPr marL="285750" marR="0" lvl="0" indent="-285750" algn="l"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Create basic and cross functional flowcharts </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Explore </a:t>
            </a:r>
            <a:r>
              <a:rPr kumimoji="0" lang="en-US" sz="2000" b="0" i="0" u="none" strike="noStrike" kern="1200" cap="none" spc="0" normalizeH="0" baseline="0" noProof="0" dirty="0">
                <a:ln>
                  <a:noFill/>
                </a:ln>
                <a:solidFill>
                  <a:prstClr val="black"/>
                </a:solidFill>
                <a:effectLst/>
                <a:uLnTx/>
                <a:uFillTx/>
                <a:latin typeface="Calibri"/>
                <a:ea typeface="+mn-ea"/>
                <a:cs typeface="+mn-cs"/>
              </a:rPr>
              <a:t>themes, formatting and graphic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elements</a:t>
            </a:r>
          </a:p>
          <a:p>
            <a:pPr marL="285750" marR="0" lvl="0" indent="-285750" algn="l"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666724" y="4895994"/>
            <a:ext cx="581988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 Register: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Visit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MyLearning.unt.edu.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Click</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on</a:t>
            </a:r>
            <a:r>
              <a:rPr kumimoji="0" lang="en-US" sz="1800" b="1" i="0" u="none" strike="noStrike" kern="1200" cap="none" spc="0" normalizeH="0" baseline="0" noProof="0" dirty="0">
                <a:ln>
                  <a:noFill/>
                </a:ln>
                <a:solidFill>
                  <a:prstClr val="black"/>
                </a:solidFill>
                <a:effectLst/>
                <a:uLnTx/>
                <a:uFillTx/>
                <a:latin typeface="Calibri"/>
                <a:ea typeface="+mn-ea"/>
                <a:cs typeface="+mn-cs"/>
              </a:rPr>
              <a:t> Find Learning.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Enter </a:t>
            </a:r>
            <a:r>
              <a:rPr kumimoji="0" lang="en-US" sz="1800" b="1" i="0" u="none" strike="noStrike" kern="1200" cap="none" spc="0" normalizeH="0" baseline="0" noProof="0" dirty="0">
                <a:ln>
                  <a:noFill/>
                </a:ln>
                <a:solidFill>
                  <a:prstClr val="black"/>
                </a:solidFill>
                <a:effectLst/>
                <a:uLnTx/>
                <a:uFillTx/>
                <a:latin typeface="Calibri"/>
                <a:ea typeface="+mn-ea"/>
                <a:cs typeface="+mn-cs"/>
              </a:rPr>
              <a:t>code </a:t>
            </a:r>
            <a:r>
              <a:rPr kumimoji="0" lang="en-US" sz="1800" b="1" i="0" u="sng" strike="noStrike" kern="1200" cap="none" spc="0" normalizeH="0" baseline="0" noProof="0" dirty="0" smtClean="0">
                <a:ln>
                  <a:noFill/>
                </a:ln>
                <a:solidFill>
                  <a:prstClr val="black"/>
                </a:solidFill>
                <a:effectLst/>
                <a:uLnTx/>
                <a:uFillTx/>
                <a:latin typeface="Calibri"/>
                <a:ea typeface="+mn-ea"/>
                <a:cs typeface="+mn-cs"/>
              </a:rPr>
              <a:t>Visio2016-3</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to sign up for the course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2989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631" y="1143977"/>
            <a:ext cx="9128369" cy="5154979"/>
          </a:xfrm>
        </p:spPr>
        <p:txBody>
          <a:bodyPr>
            <a:normAutofit fontScale="85000" lnSpcReduction="20000"/>
          </a:bodyPr>
          <a:lstStyle/>
          <a:p>
            <a:pPr marL="0" indent="0" algn="ctr">
              <a:buNone/>
            </a:pPr>
            <a:r>
              <a:rPr lang="en-US" dirty="0" smtClean="0">
                <a:solidFill>
                  <a:srgbClr val="0F7B47"/>
                </a:solidFill>
              </a:rPr>
              <a:t>University Budget Office Is Moving to the SSB!</a:t>
            </a:r>
          </a:p>
          <a:p>
            <a:pPr marL="0" indent="0" algn="ctr">
              <a:buNone/>
            </a:pPr>
            <a:endParaRPr lang="en-US" dirty="0" smtClean="0">
              <a:solidFill>
                <a:srgbClr val="0F7B47"/>
              </a:solidFill>
            </a:endParaRPr>
          </a:p>
          <a:p>
            <a:pPr marL="0" indent="0">
              <a:buNone/>
            </a:pPr>
            <a:r>
              <a:rPr lang="en-US" dirty="0" smtClean="0"/>
              <a:t>What to Expect:</a:t>
            </a:r>
          </a:p>
          <a:p>
            <a:pPr marL="0" indent="0">
              <a:buNone/>
            </a:pPr>
            <a:endParaRPr lang="en-US" sz="1200" dirty="0" smtClean="0"/>
          </a:p>
          <a:p>
            <a:pPr>
              <a:buFontTx/>
              <a:buChar char="-"/>
            </a:pPr>
            <a:r>
              <a:rPr lang="en-US" sz="2600" dirty="0" smtClean="0">
                <a:solidFill>
                  <a:srgbClr val="0F7B47"/>
                </a:solidFill>
              </a:rPr>
              <a:t>Our entire office will be “Offline” 4/10-4/12 </a:t>
            </a:r>
            <a:r>
              <a:rPr lang="en-US" sz="2600" dirty="0">
                <a:solidFill>
                  <a:srgbClr val="0F7B47"/>
                </a:solidFill>
              </a:rPr>
              <a:t>(</a:t>
            </a:r>
            <a:r>
              <a:rPr lang="en-US" sz="2600" dirty="0" smtClean="0">
                <a:solidFill>
                  <a:srgbClr val="0F7B47"/>
                </a:solidFill>
              </a:rPr>
              <a:t>phones and email).</a:t>
            </a:r>
          </a:p>
          <a:p>
            <a:pPr>
              <a:buFontTx/>
              <a:buChar char="-"/>
            </a:pPr>
            <a:r>
              <a:rPr lang="en-US" sz="2600" dirty="0" smtClean="0">
                <a:solidFill>
                  <a:srgbClr val="0F7B47"/>
                </a:solidFill>
              </a:rPr>
              <a:t>The primary phone line x3233 will be FWD to Gylynn Hanson in Bob Brown’s office for urgent items; for all other messages:</a:t>
            </a:r>
          </a:p>
          <a:p>
            <a:pPr>
              <a:buFontTx/>
              <a:buChar char="-"/>
            </a:pPr>
            <a:r>
              <a:rPr lang="en-US" sz="2600" b="1" dirty="0" smtClean="0">
                <a:solidFill>
                  <a:srgbClr val="0F7B47"/>
                </a:solidFill>
              </a:rPr>
              <a:t>Please send requests via email: budget.office@unt.edu</a:t>
            </a:r>
          </a:p>
          <a:p>
            <a:pPr marL="0" indent="0" algn="ctr">
              <a:buNone/>
            </a:pPr>
            <a:endParaRPr lang="en-US" dirty="0"/>
          </a:p>
          <a:p>
            <a:pPr marL="0" indent="0" algn="ctr">
              <a:buNone/>
            </a:pPr>
            <a:r>
              <a:rPr lang="en-US" sz="2600" dirty="0" smtClean="0"/>
              <a:t>Thank you for your patience, as we transition to our new space!</a:t>
            </a:r>
          </a:p>
          <a:p>
            <a:pPr marL="0" indent="0" algn="ctr">
              <a:buNone/>
            </a:pPr>
            <a:endParaRPr lang="en-US" sz="2600" dirty="0" smtClean="0">
              <a:solidFill>
                <a:srgbClr val="0F7B47"/>
              </a:solidFill>
            </a:endParaRPr>
          </a:p>
          <a:p>
            <a:pPr marL="0" indent="0" algn="ctr">
              <a:buNone/>
            </a:pPr>
            <a:r>
              <a:rPr lang="en-US" sz="2600" dirty="0" smtClean="0"/>
              <a:t>We will work diligently to answer all requests in a timely manner, and continue to communicate with Campus via our website and </a:t>
            </a:r>
          </a:p>
          <a:p>
            <a:pPr marL="0" indent="0" algn="ctr">
              <a:buNone/>
            </a:pPr>
            <a:r>
              <a:rPr lang="en-US" sz="2600" dirty="0" smtClean="0"/>
              <a:t>Budget News Emails!</a:t>
            </a:r>
            <a:endParaRPr lang="en-US" sz="2600" dirty="0"/>
          </a:p>
          <a:p>
            <a:pPr marL="0" indent="0" algn="ctr">
              <a:buNone/>
            </a:pPr>
            <a:endParaRPr lang="en-US" dirty="0"/>
          </a:p>
        </p:txBody>
      </p:sp>
      <p:sp>
        <p:nvSpPr>
          <p:cNvPr id="4" name="TextBox 3"/>
          <p:cNvSpPr txBox="1"/>
          <p:nvPr/>
        </p:nvSpPr>
        <p:spPr>
          <a:xfrm>
            <a:off x="2250830" y="244895"/>
            <a:ext cx="4657970" cy="830997"/>
          </a:xfrm>
          <a:prstGeom prst="rect">
            <a:avLst/>
          </a:prstGeom>
          <a:noFill/>
        </p:spPr>
        <p:txBody>
          <a:bodyPr wrap="square" rtlCol="0">
            <a:spAutoFit/>
          </a:bodyPr>
          <a:lstStyle/>
          <a:p>
            <a:pPr lvl="0" algn="ctr"/>
            <a:r>
              <a:rPr lang="en-US" sz="4800" b="1" dirty="0">
                <a:solidFill>
                  <a:prstClr val="black"/>
                </a:solidFill>
                <a:cs typeface="Calibri" panose="020F0502020204030204" pitchFamily="34" charset="0"/>
              </a:rPr>
              <a:t>Announcement</a:t>
            </a:r>
          </a:p>
        </p:txBody>
      </p:sp>
    </p:spTree>
    <p:extLst>
      <p:ext uri="{BB962C8B-B14F-4D97-AF65-F5344CB8AC3E}">
        <p14:creationId xmlns:p14="http://schemas.microsoft.com/office/powerpoint/2010/main" val="34627707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marL="0" indent="0" algn="ctr">
              <a:buNone/>
            </a:pPr>
            <a:endParaRPr lang="en-US" dirty="0" smtClean="0">
              <a:cs typeface="Calibri" panose="020F0502020204030204" pitchFamily="34" charset="0"/>
            </a:endParaRPr>
          </a:p>
          <a:p>
            <a:pPr marL="0" indent="0" algn="ctr">
              <a:buNone/>
            </a:pPr>
            <a:endParaRPr lang="en-US" dirty="0">
              <a:cs typeface="Calibri" panose="020F0502020204030204" pitchFamily="34" charset="0"/>
            </a:endParaRPr>
          </a:p>
          <a:p>
            <a:pPr marL="0" indent="0" algn="ctr">
              <a:buNone/>
            </a:pPr>
            <a:r>
              <a:rPr lang="en-US" sz="4800" b="1" dirty="0" smtClean="0">
                <a:cs typeface="Calibri" panose="020F0502020204030204" pitchFamily="34" charset="0"/>
              </a:rPr>
              <a:t>Open </a:t>
            </a:r>
            <a:r>
              <a:rPr lang="en-US" sz="4800" b="1" dirty="0">
                <a:cs typeface="Calibri" panose="020F0502020204030204" pitchFamily="34" charset="0"/>
              </a:rPr>
              <a:t>Forum – Q&amp;A  </a:t>
            </a:r>
          </a:p>
          <a:p>
            <a:pPr marL="0" indent="0" algn="ctr">
              <a:buNone/>
            </a:pPr>
            <a:endParaRPr lang="en-US" dirty="0" smtClean="0">
              <a:cs typeface="Calibri" panose="020F0502020204030204" pitchFamily="34" charset="0"/>
            </a:endParaRPr>
          </a:p>
          <a:p>
            <a:endParaRPr lang="en-US" dirty="0"/>
          </a:p>
        </p:txBody>
      </p:sp>
    </p:spTree>
    <p:extLst>
      <p:ext uri="{BB962C8B-B14F-4D97-AF65-F5344CB8AC3E}">
        <p14:creationId xmlns:p14="http://schemas.microsoft.com/office/powerpoint/2010/main" val="1323400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txBox="1">
            <a:spLocks/>
          </p:cNvSpPr>
          <p:nvPr/>
        </p:nvSpPr>
        <p:spPr>
          <a:xfrm>
            <a:off x="3175000" y="809627"/>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Thank You.</a:t>
            </a:r>
          </a:p>
        </p:txBody>
      </p:sp>
      <p:sp>
        <p:nvSpPr>
          <p:cNvPr id="5" name="Text Placeholder 1"/>
          <p:cNvSpPr txBox="1">
            <a:spLocks/>
          </p:cNvSpPr>
          <p:nvPr/>
        </p:nvSpPr>
        <p:spPr>
          <a:xfrm>
            <a:off x="3175000" y="4670427"/>
            <a:ext cx="5540374"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94365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sp>
        <p:nvSpPr>
          <p:cNvPr id="2" name="TextBox 1"/>
          <p:cNvSpPr txBox="1"/>
          <p:nvPr/>
        </p:nvSpPr>
        <p:spPr>
          <a:xfrm>
            <a:off x="233268" y="155706"/>
            <a:ext cx="8791786" cy="600164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ea typeface="+mn-ea"/>
                <a:cs typeface="Calibri" panose="020F0502020204030204" pitchFamily="34" charset="0"/>
              </a:rPr>
              <a:t>Gallup Q12</a:t>
            </a:r>
            <a:endParaRPr kumimoji="0" lang="en-US" sz="2800" b="0" i="0" u="none" strike="noStrike" kern="1200" cap="none" spc="0" normalizeH="0" baseline="0" noProof="0" dirty="0" smtClean="0">
              <a:ln>
                <a:noFill/>
              </a:ln>
              <a:solidFill>
                <a:prstClr val="black"/>
              </a:solidFill>
              <a:effectLst/>
              <a:uLnTx/>
              <a:uFillTx/>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Q1.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I know what is expected of me at work.</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Q2.</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 I have the materials and equipment I need to do my work right.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Q3.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At work, I have the opportunity to do what I do best every day.</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Q4.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In the last seven days, I have received recognition or praise for doing good work.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Q5.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My supervisor, or someone at work, seems to care about me as a person.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Q6.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There is someone at work who encourages my development.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Q7.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At work, my opinions seem to count.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Q8.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The mission or purpose of my institution makes me feel my job is important.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Q9.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My colleagues are committed to doing quality work.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Q10.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I have a best friend at work.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Q11.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In the last six months, someone at work has talked to me about my progress.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F7B21"/>
                </a:solidFill>
                <a:effectLst/>
                <a:uLnTx/>
                <a:uFillTx/>
                <a:ea typeface="+mn-ea"/>
                <a:cs typeface="Calibri" panose="020F0502020204030204" pitchFamily="34" charset="0"/>
              </a:rPr>
              <a:t>Q12. </a:t>
            </a:r>
            <a:r>
              <a:rPr kumimoji="0" lang="en-US" sz="1600" b="0" i="0" u="none" strike="noStrike" kern="1200" cap="none" spc="0" normalizeH="0" baseline="0" noProof="0" dirty="0" smtClean="0">
                <a:ln>
                  <a:noFill/>
                </a:ln>
                <a:solidFill>
                  <a:prstClr val="black"/>
                </a:solidFill>
                <a:effectLst/>
                <a:uLnTx/>
                <a:uFillTx/>
                <a:ea typeface="+mn-ea"/>
                <a:cs typeface="Calibri" panose="020F0502020204030204" pitchFamily="34" charset="0"/>
              </a:rPr>
              <a:t>This last year, I have had opportunities to work and grow.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139A2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3163522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sp>
        <p:nvSpPr>
          <p:cNvPr id="2" name="TextBox 1"/>
          <p:cNvSpPr txBox="1"/>
          <p:nvPr/>
        </p:nvSpPr>
        <p:spPr>
          <a:xfrm>
            <a:off x="339306" y="266652"/>
            <a:ext cx="8005313" cy="5770811"/>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sz="4800" b="1" dirty="0"/>
              <a:t>NPS &amp; Open Ended </a:t>
            </a:r>
            <a:r>
              <a:rPr lang="en-US" sz="4800" b="1" dirty="0" smtClean="0"/>
              <a:t>Questions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F7B21"/>
                </a:solidFill>
                <a:effectLst/>
                <a:uLnTx/>
                <a:uFillTx/>
                <a:cs typeface="Calibri" panose="020F0502020204030204" pitchFamily="34" charset="0"/>
              </a:rPr>
              <a:t>NPS: </a:t>
            </a:r>
            <a:r>
              <a:rPr kumimoji="0" lang="en-US" sz="1800" b="0" i="0" u="none" strike="noStrike" kern="1200" cap="none" spc="0" normalizeH="0" baseline="0" noProof="0" dirty="0">
                <a:ln>
                  <a:noFill/>
                </a:ln>
                <a:solidFill>
                  <a:prstClr val="black"/>
                </a:solidFill>
                <a:effectLst/>
                <a:uLnTx/>
                <a:uFillTx/>
                <a:cs typeface="Calibri" panose="020F0502020204030204" pitchFamily="34" charset="0"/>
              </a:rPr>
              <a:t>On a scale of 0-10, how likely are you to recommend UNT to a friend or colleague as a great place to work? </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F7B21"/>
                </a:solidFill>
                <a:effectLst/>
                <a:uLnTx/>
                <a:uFillTx/>
                <a:cs typeface="Calibri" panose="020F0502020204030204" pitchFamily="34" charset="0"/>
              </a:rPr>
              <a:t>1. </a:t>
            </a:r>
            <a:r>
              <a:rPr kumimoji="0" lang="en-US" sz="1800" b="0" i="0" u="none" strike="noStrike" kern="1200" cap="none" spc="0" normalizeH="0" baseline="0" noProof="0" dirty="0" smtClean="0">
                <a:ln>
                  <a:noFill/>
                </a:ln>
                <a:solidFill>
                  <a:prstClr val="black"/>
                </a:solidFill>
                <a:effectLst/>
                <a:uLnTx/>
                <a:uFillTx/>
                <a:cs typeface="Calibri" panose="020F0502020204030204" pitchFamily="34" charset="0"/>
              </a:rPr>
              <a:t>What changes would you make to improve your institution?</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F7B21"/>
                </a:solidFill>
                <a:effectLst/>
                <a:uLnTx/>
                <a:uFillTx/>
                <a:cs typeface="Calibri" panose="020F0502020204030204" pitchFamily="34" charset="0"/>
              </a:rPr>
              <a:t>2. </a:t>
            </a:r>
            <a:r>
              <a:rPr kumimoji="0" lang="en-US" sz="1800" b="0" i="0" u="none" strike="noStrike" kern="1200" cap="none" spc="0" normalizeH="0" baseline="0" noProof="0" dirty="0" smtClean="0">
                <a:ln>
                  <a:noFill/>
                </a:ln>
                <a:solidFill>
                  <a:prstClr val="black"/>
                </a:solidFill>
                <a:effectLst/>
                <a:uLnTx/>
                <a:uFillTx/>
                <a:cs typeface="Calibri" panose="020F0502020204030204" pitchFamily="34" charset="0"/>
              </a:rPr>
              <a:t>What is the most important action your supervisor could take to positively impact your engagement?</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F7B21"/>
                </a:solidFill>
                <a:effectLst/>
                <a:uLnTx/>
                <a:uFillTx/>
                <a:cs typeface="Calibri" panose="020F0502020204030204" pitchFamily="34" charset="0"/>
              </a:rPr>
              <a:t>3. </a:t>
            </a:r>
            <a:r>
              <a:rPr kumimoji="0" lang="en-US" sz="1800" b="0" i="0" u="none" strike="noStrike" kern="1200" cap="none" spc="0" normalizeH="0" baseline="0" noProof="0" dirty="0" smtClean="0">
                <a:ln>
                  <a:noFill/>
                </a:ln>
                <a:solidFill>
                  <a:prstClr val="black"/>
                </a:solidFill>
                <a:effectLst/>
                <a:uLnTx/>
                <a:uFillTx/>
                <a:cs typeface="Calibri" panose="020F0502020204030204" pitchFamily="34" charset="0"/>
              </a:rPr>
              <a:t>Over the next year, what should UNT System concentrate on to improve this institution as a best place to work?</a:t>
            </a:r>
          </a:p>
        </p:txBody>
      </p:sp>
    </p:spTree>
    <p:extLst>
      <p:ext uri="{BB962C8B-B14F-4D97-AF65-F5344CB8AC3E}">
        <p14:creationId xmlns:p14="http://schemas.microsoft.com/office/powerpoint/2010/main" val="17742086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pic>
        <p:nvPicPr>
          <p:cNvPr id="2" name="Picture 1"/>
          <p:cNvPicPr>
            <a:picLocks noChangeAspect="1"/>
          </p:cNvPicPr>
          <p:nvPr/>
        </p:nvPicPr>
        <p:blipFill rotWithShape="1">
          <a:blip r:embed="rId3"/>
          <a:srcRect l="4753" r="13543"/>
          <a:stretch/>
        </p:blipFill>
        <p:spPr>
          <a:xfrm>
            <a:off x="571648" y="479294"/>
            <a:ext cx="8010038" cy="5490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7980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233267" y="479294"/>
            <a:ext cx="8686800" cy="92586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6" name="Text Placeholder 1"/>
          <p:cNvSpPr txBox="1">
            <a:spLocks/>
          </p:cNvSpPr>
          <p:nvPr/>
        </p:nvSpPr>
        <p:spPr>
          <a:xfrm>
            <a:off x="472439" y="1405162"/>
            <a:ext cx="8238932" cy="43702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400" b="0" i="1" u="none" strike="noStrike" kern="1200" cap="none" spc="0" normalizeH="0" baseline="0" noProof="0" dirty="0" smtClean="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Calibri" panose="020F050202020403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1" i="0" u="none" strike="noStrike" kern="1200" cap="none" spc="0" normalizeH="0" baseline="0" noProof="0" dirty="0" smtClean="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200" b="0" i="0" u="none" strike="noStrike" kern="1200" cap="none" spc="0" normalizeH="0" baseline="0" noProof="0" dirty="0" smtClean="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rgbClr val="139A29"/>
              </a:solidFill>
              <a:effectLst/>
              <a:uLnTx/>
              <a:uFillTx/>
              <a:latin typeface="Calibri"/>
              <a:ea typeface="+mn-ea"/>
              <a:cs typeface="+mn-cs"/>
            </a:endParaRPr>
          </a:p>
        </p:txBody>
      </p:sp>
      <p:sp>
        <p:nvSpPr>
          <p:cNvPr id="2" name="TextBox 1"/>
          <p:cNvSpPr txBox="1"/>
          <p:nvPr/>
        </p:nvSpPr>
        <p:spPr>
          <a:xfrm>
            <a:off x="339306" y="266652"/>
            <a:ext cx="8005313" cy="572464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ea typeface="+mn-ea"/>
                <a:cs typeface="Calibri" panose="020F0502020204030204" pitchFamily="34" charset="0"/>
              </a:rPr>
              <a:t>Gallup 2019</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F7B21"/>
                </a:solidFill>
                <a:effectLst/>
                <a:uLnTx/>
                <a:uFillTx/>
                <a:ea typeface="+mn-ea"/>
                <a:cs typeface="Calibri" panose="020F0502020204030204" pitchFamily="34" charset="0"/>
              </a:rPr>
              <a:t>Begins: </a:t>
            </a:r>
            <a:r>
              <a:rPr kumimoji="0" lang="en-US" sz="2400" b="0" i="0" u="none" strike="noStrike" kern="1200" cap="none" spc="0" normalizeH="0" baseline="0" noProof="0" dirty="0" smtClean="0">
                <a:ln>
                  <a:noFill/>
                </a:ln>
                <a:solidFill>
                  <a:prstClr val="black"/>
                </a:solidFill>
                <a:effectLst/>
                <a:uLnTx/>
                <a:uFillTx/>
                <a:ea typeface="+mn-ea"/>
                <a:cs typeface="Calibri" panose="020F0502020204030204" pitchFamily="34" charset="0"/>
              </a:rPr>
              <a:t>Friday, April 5</a:t>
            </a:r>
            <a:r>
              <a:rPr kumimoji="0" lang="en-US" sz="2400" b="0" i="0" u="none" strike="noStrike" kern="1200" cap="none" spc="0" normalizeH="0" baseline="30000" noProof="0" dirty="0" smtClean="0">
                <a:ln>
                  <a:noFill/>
                </a:ln>
                <a:solidFill>
                  <a:prstClr val="black"/>
                </a:solidFill>
                <a:effectLst/>
                <a:uLnTx/>
                <a:uFillTx/>
                <a:ea typeface="+mn-ea"/>
                <a:cs typeface="Calibri" panose="020F0502020204030204" pitchFamily="34" charset="0"/>
              </a:rPr>
              <a:t>th</a:t>
            </a:r>
            <a:endParaRPr kumimoji="0" lang="en-US" sz="2400" b="0" i="0" u="none" strike="noStrike" kern="1200" cap="none" spc="0" normalizeH="0" baseline="0" noProof="0" dirty="0" smtClean="0">
              <a:ln>
                <a:noFill/>
              </a:ln>
              <a:solidFill>
                <a:prstClr val="black"/>
              </a:solidFill>
              <a:effectLst/>
              <a:uLnTx/>
              <a:uFillTx/>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F7B21"/>
                </a:solidFill>
                <a:effectLst/>
                <a:uLnTx/>
                <a:uFillTx/>
                <a:ea typeface="+mn-ea"/>
                <a:cs typeface="Calibri" panose="020F0502020204030204" pitchFamily="34" charset="0"/>
              </a:rPr>
              <a:t>Ends: </a:t>
            </a:r>
            <a:r>
              <a:rPr kumimoji="0" lang="en-US" sz="2400" b="0" i="0" u="none" strike="noStrike" kern="1200" cap="none" spc="0" normalizeH="0" baseline="0" noProof="0" dirty="0" smtClean="0">
                <a:ln>
                  <a:noFill/>
                </a:ln>
                <a:solidFill>
                  <a:prstClr val="black"/>
                </a:solidFill>
                <a:effectLst/>
                <a:uLnTx/>
                <a:uFillTx/>
                <a:ea typeface="+mn-ea"/>
                <a:cs typeface="Calibri" panose="020F0502020204030204" pitchFamily="34" charset="0"/>
              </a:rPr>
              <a:t>Wednesday, April 17</a:t>
            </a:r>
            <a:r>
              <a:rPr kumimoji="0" lang="en-US" sz="2400" b="0" i="0" u="none" strike="noStrike" kern="1200" cap="none" spc="0" normalizeH="0" baseline="30000" noProof="0" dirty="0" smtClean="0">
                <a:ln>
                  <a:noFill/>
                </a:ln>
                <a:solidFill>
                  <a:prstClr val="black"/>
                </a:solidFill>
                <a:effectLst/>
                <a:uLnTx/>
                <a:uFillTx/>
                <a:ea typeface="+mn-ea"/>
                <a:cs typeface="Calibri" panose="020F0502020204030204" pitchFamily="34" charset="0"/>
              </a:rPr>
              <a:t>th</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black"/>
              </a:solidFill>
              <a:effectLst/>
              <a:uLnTx/>
              <a:uFillTx/>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F7B21"/>
                </a:solidFill>
                <a:effectLst/>
                <a:uLnTx/>
                <a:uFillTx/>
                <a:ea typeface="+mn-ea"/>
                <a:cs typeface="Calibri" panose="020F0502020204030204" pitchFamily="34" charset="0"/>
              </a:rPr>
              <a:t>Changes</a:t>
            </a:r>
            <a:r>
              <a:rPr kumimoji="0" lang="en-US" sz="2400" b="1" i="0" u="none" strike="noStrike" kern="1200" cap="none" spc="0" normalizeH="0" baseline="0" noProof="0" dirty="0">
                <a:ln>
                  <a:noFill/>
                </a:ln>
                <a:solidFill>
                  <a:srgbClr val="0F7B21"/>
                </a:solidFill>
                <a:effectLst/>
                <a:uLnTx/>
                <a:uFillTx/>
                <a:ea typeface="+mn-ea"/>
                <a:cs typeface="Calibri" panose="020F0502020204030204" pitchFamily="34" charset="0"/>
              </a:rPr>
              <a:t>: </a:t>
            </a:r>
            <a:endParaRPr kumimoji="0" lang="en-US" sz="2400" b="1" i="0" u="none" strike="noStrike" kern="1200" cap="none" spc="0" normalizeH="0" baseline="0" noProof="0" dirty="0" smtClean="0">
              <a:ln>
                <a:noFill/>
              </a:ln>
              <a:solidFill>
                <a:srgbClr val="0F7B21"/>
              </a:solidFill>
              <a:effectLst/>
              <a:uLnTx/>
              <a:uFillTx/>
              <a:ea typeface="+mn-ea"/>
              <a:cs typeface="Calibri" panose="020F050202020403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Calibri" panose="020F0502020204030204" pitchFamily="34" charset="0"/>
              </a:rPr>
              <a:t>Data for teams of 4 or more (previously it was 10).</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Calibri" panose="020F0502020204030204" pitchFamily="34" charset="0"/>
              </a:rPr>
              <a:t>Open-ended questions.</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Calibri" panose="020F0502020204030204" pitchFamily="34" charset="0"/>
              </a:rPr>
              <a:t>Faster turnaround on results. </a:t>
            </a:r>
            <a:endParaRPr kumimoji="0" lang="en-US" sz="2400" b="0" i="0" u="none" strike="noStrike" kern="1200" cap="none" spc="0" normalizeH="0" baseline="0" noProof="0" dirty="0">
              <a:ln>
                <a:noFill/>
              </a:ln>
              <a:solidFill>
                <a:prstClr val="black"/>
              </a:solidFill>
              <a:effectLst/>
              <a:uLnTx/>
              <a:uFillTx/>
              <a:ea typeface="+mn-ea"/>
              <a:cs typeface="Calibri" panose="020F050202020403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21960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il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139A29"/>
            </a:solidFill>
            <a:latin typeface="Arial"/>
            <a:cs typeface="Aria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139A29"/>
            </a:solidFill>
            <a:latin typeface="Arial"/>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27103</TotalTime>
  <Words>2936</Words>
  <Application>Microsoft Office PowerPoint</Application>
  <PresentationFormat>Letter Paper (8.5x11 in)</PresentationFormat>
  <Paragraphs>695</Paragraphs>
  <Slides>55</Slides>
  <Notes>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5" baseType="lpstr">
      <vt:lpstr>Aharoni</vt:lpstr>
      <vt:lpstr>Arial</vt:lpstr>
      <vt:lpstr>Calibri</vt:lpstr>
      <vt:lpstr>Century Gothic</vt:lpstr>
      <vt:lpstr>Times New Roman</vt:lpstr>
      <vt:lpstr>UNTSpirit</vt:lpstr>
      <vt:lpstr>Wingdings</vt:lpstr>
      <vt:lpstr>Office Theme</vt:lpstr>
      <vt:lpstr>1_Office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Risk Space Highlighted By Work Orders</vt:lpstr>
      <vt:lpstr>Work Satisfaction Meets High Expectations</vt:lpstr>
      <vt:lpstr>Facilities Support &amp;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Young, Kit</dc:creator>
  <cp:lastModifiedBy>Barnes, April</cp:lastModifiedBy>
  <cp:revision>425</cp:revision>
  <cp:lastPrinted>2018-10-05T18:40:49Z</cp:lastPrinted>
  <dcterms:created xsi:type="dcterms:W3CDTF">2010-11-22T21:44:58Z</dcterms:created>
  <dcterms:modified xsi:type="dcterms:W3CDTF">2019-04-09T13:20:44Z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