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82" r:id="rId3"/>
    <p:sldId id="297" r:id="rId4"/>
    <p:sldId id="323" r:id="rId5"/>
    <p:sldId id="394" r:id="rId6"/>
    <p:sldId id="395" r:id="rId7"/>
    <p:sldId id="318" r:id="rId8"/>
    <p:sldId id="319" r:id="rId9"/>
    <p:sldId id="379" r:id="rId10"/>
    <p:sldId id="377" r:id="rId11"/>
    <p:sldId id="382" r:id="rId12"/>
    <p:sldId id="378" r:id="rId13"/>
    <p:sldId id="383" r:id="rId14"/>
    <p:sldId id="380" r:id="rId15"/>
    <p:sldId id="384" r:id="rId16"/>
    <p:sldId id="296" r:id="rId17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9A29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13" autoAdjust="0"/>
  </p:normalViewPr>
  <p:slideViewPr>
    <p:cSldViewPr snapToGrid="0" snapToObjects="1">
      <p:cViewPr varScale="1">
        <p:scale>
          <a:sx n="108" d="100"/>
          <a:sy n="108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 userDrawn="1"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Subtitle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Date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 smtClean="0"/>
              <a:t>Header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 smtClean="0"/>
              <a:t>Header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4" r:id="rId3"/>
    <p:sldLayoutId id="2147483649" r:id="rId4"/>
    <p:sldLayoutId id="2147483657" r:id="rId5"/>
    <p:sldLayoutId id="2147483658" r:id="rId6"/>
    <p:sldLayoutId id="2147483659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unt.edu/whom-contact" TargetMode="External"/><Relationship Id="rId2" Type="http://schemas.openxmlformats.org/officeDocument/2006/relationships/hyperlink" Target="https://budget.unt.ed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udget.unt.edu/documents" TargetMode="External"/><Relationship Id="rId5" Type="http://schemas.openxmlformats.org/officeDocument/2006/relationships/hyperlink" Target="https://budget.unt.edu/training-materials" TargetMode="External"/><Relationship Id="rId4" Type="http://schemas.openxmlformats.org/officeDocument/2006/relationships/hyperlink" Target="https://budget.unt.edu/announcement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unt.edu/sites/default/files/AAA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578619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Cognos Reports – Project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Arial"/>
                <a:cs typeface="Arial"/>
              </a:rPr>
              <a:t>Budgets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75000" y="5286442"/>
            <a:ext cx="5540374" cy="12009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Ellen Whatley,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HPS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Rebekah Bewley, Budget Office</a:t>
            </a:r>
          </a:p>
        </p:txBody>
      </p:sp>
    </p:spTree>
    <p:extLst>
      <p:ext uri="{BB962C8B-B14F-4D97-AF65-F5344CB8AC3E}">
        <p14:creationId xmlns:p14="http://schemas.microsoft.com/office/powerpoint/2010/main" val="231820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153" y="879626"/>
            <a:ext cx="81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Tips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3000" y="1587512"/>
            <a:ext cx="78351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Any chartstring with a project code is considered a project. </a:t>
            </a:r>
          </a:p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Projects appear on the project report not on the Departmental Report. This includes faculty discretionary funds.</a:t>
            </a:r>
          </a:p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Projects are reported life-to-date. Use transaction detail report to view a particular year at a time.</a:t>
            </a:r>
          </a:p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500" dirty="0"/>
              <a:t>Signature Authority (aka approval) is held at the Org-Dept level and at the Project level.</a:t>
            </a:r>
          </a:p>
        </p:txBody>
      </p:sp>
    </p:spTree>
    <p:extLst>
      <p:ext uri="{BB962C8B-B14F-4D97-AF65-F5344CB8AC3E}">
        <p14:creationId xmlns:p14="http://schemas.microsoft.com/office/powerpoint/2010/main" val="127238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845" y="2184149"/>
            <a:ext cx="54286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Demo</a:t>
            </a:r>
          </a:p>
        </p:txBody>
      </p:sp>
    </p:spTree>
    <p:extLst>
      <p:ext uri="{BB962C8B-B14F-4D97-AF65-F5344CB8AC3E}">
        <p14:creationId xmlns:p14="http://schemas.microsoft.com/office/powerpoint/2010/main" val="328619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153" y="879626"/>
            <a:ext cx="81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346" y="16199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Log into my.unt.edu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Select the “Reports” tab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Reports are located in the “Financial Reporting” section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7" y="2968521"/>
            <a:ext cx="4899910" cy="168322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677299" y="3665752"/>
            <a:ext cx="413887" cy="2887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54113" y="3318780"/>
            <a:ext cx="500514" cy="414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117" y="4050495"/>
            <a:ext cx="4429125" cy="2047875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4654593" y="4142748"/>
            <a:ext cx="2175311" cy="29832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>
            <a:off x="4806993" y="4607914"/>
            <a:ext cx="3760916" cy="149045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9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845" y="2184149"/>
            <a:ext cx="54286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6164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2502" y="1387993"/>
            <a:ext cx="7466410" cy="462069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6000"/>
              </a:lnSpc>
              <a:defRPr/>
            </a:pPr>
            <a:endParaRPr lang="en-US" sz="25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208" y="1007707"/>
            <a:ext cx="86401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r>
              <a:rPr lang="en-US" sz="2800" dirty="0" smtClean="0">
                <a:latin typeface="+mj-lt"/>
                <a:cs typeface="Arial" panose="020B0604020202020204" pitchFamily="34" charset="0"/>
                <a:hlinkClick r:id="rId2"/>
              </a:rPr>
              <a:t>Budget Website</a:t>
            </a: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endParaRPr lang="en-US" sz="1000" dirty="0" smtClean="0">
              <a:latin typeface="+mj-lt"/>
              <a:cs typeface="Arial" panose="020B0604020202020204" pitchFamily="34" charset="0"/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+mj-lt"/>
                <a:cs typeface="Arial" panose="020B0604020202020204" pitchFamily="34" charset="0"/>
                <a:hlinkClick r:id="rId3"/>
              </a:rPr>
              <a:t>Whom to Contact </a:t>
            </a: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marL="858838" lvl="1" indent="-401638"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Support&gt;Whom To Contact</a:t>
            </a:r>
          </a:p>
          <a:p>
            <a:pPr marL="858838" lvl="1" indent="-401638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List of departmental contacts by issue (IDTs, ABAs, ePros, ePars, etc.)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Arial" panose="020B0604020202020204" pitchFamily="34" charset="0"/>
                <a:hlinkClick r:id="rId4"/>
              </a:rPr>
              <a:t>Announcements </a:t>
            </a: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Find out any new information you should be aware of that could affect your budget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Arial" panose="020B0604020202020204" pitchFamily="34" charset="0"/>
                <a:hlinkClick r:id="rId5"/>
              </a:rPr>
              <a:t>Training Materials</a:t>
            </a: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marL="858838" lvl="1" indent="-401638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Training &gt; Training Materials</a:t>
            </a:r>
          </a:p>
          <a:p>
            <a:pPr marL="858838" lvl="1" indent="-401638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List of all training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Arial" panose="020B0604020202020204" pitchFamily="34" charset="0"/>
                <a:hlinkClick r:id="rId6"/>
              </a:rPr>
              <a:t>Documents</a:t>
            </a: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Resources &gt; Documents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List of Budget Management Help Documents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9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845" y="2184149"/>
            <a:ext cx="54286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0451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Thank You.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80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547" y="635267"/>
            <a:ext cx="5428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58775"/>
              </p:ext>
            </p:extLst>
          </p:nvPr>
        </p:nvGraphicFramePr>
        <p:xfrm>
          <a:off x="1732547" y="2118916"/>
          <a:ext cx="5459856" cy="1854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598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Basics</a:t>
                      </a:r>
                      <a:endParaRPr lang="en-US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 Cognos Project Reports Introduction - Demo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Wrap Up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19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2547" y="635267"/>
            <a:ext cx="5428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32547" y="1745655"/>
            <a:ext cx="5562657" cy="2740973"/>
            <a:chOff x="183249" y="1870886"/>
            <a:chExt cx="2986332" cy="26966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230325" y="1870886"/>
              <a:ext cx="2939256" cy="2696631"/>
            </a:xfrm>
            <a:prstGeom prst="roundRect">
              <a:avLst>
                <a:gd name="adj" fmla="val 10000"/>
              </a:avLst>
            </a:prstGeom>
            <a:solidFill>
              <a:srgbClr val="008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83249" y="1892747"/>
              <a:ext cx="2939256" cy="2647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i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Learn how to </a:t>
              </a:r>
              <a:r>
                <a:rPr lang="en-US" sz="3600" i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read the Cognos </a:t>
              </a:r>
              <a:r>
                <a:rPr lang="en-US" sz="3600" i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Project reports</a:t>
              </a:r>
              <a:endParaRPr lang="en-US" sz="3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24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845" y="2184149"/>
            <a:ext cx="54286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288551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221" y="992214"/>
            <a:ext cx="81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Types</a:t>
            </a:r>
            <a:endParaRPr lang="en-US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358284" y="2296970"/>
            <a:ext cx="6748069" cy="3060900"/>
            <a:chOff x="1358284" y="2296970"/>
            <a:chExt cx="6748069" cy="3060900"/>
          </a:xfrm>
        </p:grpSpPr>
        <p:sp>
          <p:nvSpPr>
            <p:cNvPr id="22" name="Freeform 21"/>
            <p:cNvSpPr/>
            <p:nvPr/>
          </p:nvSpPr>
          <p:spPr>
            <a:xfrm>
              <a:off x="1358284" y="2592170"/>
              <a:ext cx="6748069" cy="850500"/>
            </a:xfrm>
            <a:custGeom>
              <a:avLst/>
              <a:gdLst>
                <a:gd name="connsiteX0" fmla="*/ 0 w 6748069"/>
                <a:gd name="connsiteY0" fmla="*/ 0 h 850500"/>
                <a:gd name="connsiteX1" fmla="*/ 6748069 w 6748069"/>
                <a:gd name="connsiteY1" fmla="*/ 0 h 850500"/>
                <a:gd name="connsiteX2" fmla="*/ 6748069 w 6748069"/>
                <a:gd name="connsiteY2" fmla="*/ 850500 h 850500"/>
                <a:gd name="connsiteX3" fmla="*/ 0 w 6748069"/>
                <a:gd name="connsiteY3" fmla="*/ 850500 h 850500"/>
                <a:gd name="connsiteX4" fmla="*/ 0 w 6748069"/>
                <a:gd name="connsiteY4" fmla="*/ 0 h 85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069" h="850500">
                  <a:moveTo>
                    <a:pt x="0" y="0"/>
                  </a:moveTo>
                  <a:lnTo>
                    <a:pt x="6748069" y="0"/>
                  </a:lnTo>
                  <a:lnTo>
                    <a:pt x="6748069" y="850500"/>
                  </a:lnTo>
                  <a:lnTo>
                    <a:pt x="0" y="8505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139A2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3725" tIns="416560" rIns="523725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NGRCT – Grants and Contracts</a:t>
              </a:r>
              <a:endParaRPr lang="en-US" sz="20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95687" y="2296970"/>
              <a:ext cx="4723648" cy="590400"/>
            </a:xfrm>
            <a:custGeom>
              <a:avLst/>
              <a:gdLst>
                <a:gd name="connsiteX0" fmla="*/ 0 w 4723648"/>
                <a:gd name="connsiteY0" fmla="*/ 98402 h 590400"/>
                <a:gd name="connsiteX1" fmla="*/ 98402 w 4723648"/>
                <a:gd name="connsiteY1" fmla="*/ 0 h 590400"/>
                <a:gd name="connsiteX2" fmla="*/ 4625246 w 4723648"/>
                <a:gd name="connsiteY2" fmla="*/ 0 h 590400"/>
                <a:gd name="connsiteX3" fmla="*/ 4723648 w 4723648"/>
                <a:gd name="connsiteY3" fmla="*/ 98402 h 590400"/>
                <a:gd name="connsiteX4" fmla="*/ 4723648 w 4723648"/>
                <a:gd name="connsiteY4" fmla="*/ 491998 h 590400"/>
                <a:gd name="connsiteX5" fmla="*/ 4625246 w 4723648"/>
                <a:gd name="connsiteY5" fmla="*/ 590400 h 590400"/>
                <a:gd name="connsiteX6" fmla="*/ 98402 w 4723648"/>
                <a:gd name="connsiteY6" fmla="*/ 590400 h 590400"/>
                <a:gd name="connsiteX7" fmla="*/ 0 w 4723648"/>
                <a:gd name="connsiteY7" fmla="*/ 491998 h 590400"/>
                <a:gd name="connsiteX8" fmla="*/ 0 w 4723648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648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4625246" y="0"/>
                  </a:lnTo>
                  <a:cubicBezTo>
                    <a:pt x="4679592" y="0"/>
                    <a:pt x="4723648" y="44056"/>
                    <a:pt x="4723648" y="98402"/>
                  </a:cubicBezTo>
                  <a:lnTo>
                    <a:pt x="4723648" y="491998"/>
                  </a:lnTo>
                  <a:cubicBezTo>
                    <a:pt x="4723648" y="546344"/>
                    <a:pt x="4679592" y="590400"/>
                    <a:pt x="4625246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rgbClr val="139A2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364" tIns="28821" rIns="207364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Sponsored</a:t>
              </a:r>
              <a:endParaRPr lang="en-US" sz="24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358284" y="3845870"/>
              <a:ext cx="6748069" cy="1512000"/>
            </a:xfrm>
            <a:custGeom>
              <a:avLst/>
              <a:gdLst>
                <a:gd name="connsiteX0" fmla="*/ 0 w 6748069"/>
                <a:gd name="connsiteY0" fmla="*/ 0 h 1512000"/>
                <a:gd name="connsiteX1" fmla="*/ 6748069 w 6748069"/>
                <a:gd name="connsiteY1" fmla="*/ 0 h 1512000"/>
                <a:gd name="connsiteX2" fmla="*/ 6748069 w 6748069"/>
                <a:gd name="connsiteY2" fmla="*/ 1512000 h 1512000"/>
                <a:gd name="connsiteX3" fmla="*/ 0 w 6748069"/>
                <a:gd name="connsiteY3" fmla="*/ 1512000 h 1512000"/>
                <a:gd name="connsiteX4" fmla="*/ 0 w 6748069"/>
                <a:gd name="connsiteY4" fmla="*/ 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8069" h="1512000">
                  <a:moveTo>
                    <a:pt x="0" y="0"/>
                  </a:moveTo>
                  <a:lnTo>
                    <a:pt x="6748069" y="0"/>
                  </a:lnTo>
                  <a:lnTo>
                    <a:pt x="6748069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139A2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3725" tIns="416560" rIns="523725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NDISC - Discretionary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NFCAP - Capital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NINTP – Internal</a:t>
              </a:r>
              <a:endParaRPr lang="en-US" sz="20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95687" y="3550670"/>
              <a:ext cx="4723648" cy="590400"/>
            </a:xfrm>
            <a:custGeom>
              <a:avLst/>
              <a:gdLst>
                <a:gd name="connsiteX0" fmla="*/ 0 w 4723648"/>
                <a:gd name="connsiteY0" fmla="*/ 98402 h 590400"/>
                <a:gd name="connsiteX1" fmla="*/ 98402 w 4723648"/>
                <a:gd name="connsiteY1" fmla="*/ 0 h 590400"/>
                <a:gd name="connsiteX2" fmla="*/ 4625246 w 4723648"/>
                <a:gd name="connsiteY2" fmla="*/ 0 h 590400"/>
                <a:gd name="connsiteX3" fmla="*/ 4723648 w 4723648"/>
                <a:gd name="connsiteY3" fmla="*/ 98402 h 590400"/>
                <a:gd name="connsiteX4" fmla="*/ 4723648 w 4723648"/>
                <a:gd name="connsiteY4" fmla="*/ 491998 h 590400"/>
                <a:gd name="connsiteX5" fmla="*/ 4625246 w 4723648"/>
                <a:gd name="connsiteY5" fmla="*/ 590400 h 590400"/>
                <a:gd name="connsiteX6" fmla="*/ 98402 w 4723648"/>
                <a:gd name="connsiteY6" fmla="*/ 590400 h 590400"/>
                <a:gd name="connsiteX7" fmla="*/ 0 w 4723648"/>
                <a:gd name="connsiteY7" fmla="*/ 491998 h 590400"/>
                <a:gd name="connsiteX8" fmla="*/ 0 w 4723648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3648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4625246" y="0"/>
                  </a:lnTo>
                  <a:cubicBezTo>
                    <a:pt x="4679592" y="0"/>
                    <a:pt x="4723648" y="44056"/>
                    <a:pt x="4723648" y="98402"/>
                  </a:cubicBezTo>
                  <a:lnTo>
                    <a:pt x="4723648" y="491998"/>
                  </a:lnTo>
                  <a:cubicBezTo>
                    <a:pt x="4723648" y="546344"/>
                    <a:pt x="4679592" y="590400"/>
                    <a:pt x="4625246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rgbClr val="139A2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364" tIns="28821" rIns="207364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Non Sponsored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93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221" y="992214"/>
            <a:ext cx="81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Types - Sponsored</a:t>
            </a:r>
            <a:endParaRPr lang="en-US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680" y="2191072"/>
            <a:ext cx="80193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2" defTabSz="914400"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NGRCT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– Grants &amp;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  <a:p>
            <a:pPr lvl="3" indent="-342900" defTabSz="914400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character in the code indicates the funding source:</a:t>
            </a:r>
          </a:p>
          <a:p>
            <a:pPr lvl="4" indent="-457200" defTabSz="914400">
              <a:buFont typeface="+mj-lt"/>
              <a:buAutoNum type="arabicPeriod"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indent="-457200" defTabSz="914400">
              <a:buFont typeface="+mj-lt"/>
              <a:buAutoNum type="arabicPeriod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GSXXXX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State Funded</a:t>
            </a:r>
          </a:p>
          <a:p>
            <a:pPr lvl="4" indent="-457200" defTabSz="914400">
              <a:buFont typeface="+mj-lt"/>
              <a:buAutoNum type="arabicPeriod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GFXXXX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Federally Funded</a:t>
            </a:r>
          </a:p>
          <a:p>
            <a:pPr lvl="4" indent="-457200" defTabSz="914400">
              <a:buFont typeface="+mj-lt"/>
              <a:buAutoNum type="arabicPeriod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GPXXXX = Private Foundation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 defTabSz="914400">
              <a:buFont typeface="Courier New" panose="02070309020205020404" pitchFamily="49" charset="0"/>
              <a:buChar char="o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3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Budgetary changes are handled by OGCA via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Triple A (Award Adjustment Approval Request)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rather than through an ABA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defTabSz="914400"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221" y="992214"/>
            <a:ext cx="81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Types – Non Sponsored</a:t>
            </a:r>
            <a:endParaRPr lang="en-US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680" y="1899017"/>
            <a:ext cx="80193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2" indent="-285750" defTabSz="9144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 defTabSz="914400"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NDISC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Discretionary</a:t>
            </a:r>
          </a:p>
          <a:p>
            <a:pPr marL="857250" lvl="2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to account for project balances not related to grants or construction </a:t>
            </a:r>
          </a:p>
          <a:p>
            <a:pPr marL="857250" lvl="2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Funds Commonly used:</a:t>
            </a:r>
          </a:p>
          <a:p>
            <a:pPr marL="1314450" lvl="3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850000 F&amp;A Recovery Fund &lt;IDC, Overhead&gt;</a:t>
            </a:r>
          </a:p>
          <a:p>
            <a:pPr marL="1314450" lvl="3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Fund 840002 Faculty Startup</a:t>
            </a:r>
          </a:p>
          <a:p>
            <a:pPr marL="1314450" lvl="3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840001 Faculty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Discretionary</a:t>
            </a:r>
          </a:p>
          <a:p>
            <a:pPr marL="1314450" lvl="3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 885000 Departmental Discretionary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3" indent="-285750" defTabSz="914400">
              <a:buFont typeface="Arial" panose="020B0604020202020204" pitchFamily="34" charset="0"/>
              <a:buChar char="•"/>
              <a:defRPr/>
            </a:pP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 defTabSz="914400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NFCAP – Capital (Construction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2" indent="-285750" defTabSz="9144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2" defTabSz="914400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NINTP – Internal Projects (University funded grants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lvl="2" defTabSz="914400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values 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2" indent="-285750" defTabSz="9144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3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928" y="954500"/>
            <a:ext cx="81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Project Tips</a:t>
            </a:r>
            <a:endParaRPr lang="en-US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192" y="1816424"/>
            <a:ext cx="81172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2" defTabSz="914400"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Sponsored.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NSP project codes can be used on multiple chartstrings. The combination of all the chartfields in conjunction with the project code is what makes the chartstring unique. </a:t>
            </a:r>
          </a:p>
          <a:p>
            <a:pPr marL="53975" lvl="2" defTabSz="914400"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lvl="2" defTabSz="914400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Sponsored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Projects.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a grant should only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 tied to a single chartstring. You will rarely see the same grant number used on different chartstrings. </a:t>
            </a:r>
          </a:p>
          <a:p>
            <a:pPr marL="53975" lvl="2" defTabSz="914400"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lvl="2" indent="-457200" defTabSz="9144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2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856379"/>
            <a:ext cx="7106524" cy="52411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6402" y="800461"/>
            <a:ext cx="8468319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11127</TotalTime>
  <Words>332</Words>
  <Application>Microsoft Office PowerPoint</Application>
  <PresentationFormat>Letter Paper (8.5x11 in)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Bewley, Rebekah</cp:lastModifiedBy>
  <cp:revision>98</cp:revision>
  <cp:lastPrinted>2018-01-10T20:33:15Z</cp:lastPrinted>
  <dcterms:created xsi:type="dcterms:W3CDTF">2010-11-22T21:44:58Z</dcterms:created>
  <dcterms:modified xsi:type="dcterms:W3CDTF">2018-02-22T21:35:06Z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