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1"/>
  </p:notesMasterIdLst>
  <p:sldIdLst>
    <p:sldId id="267" r:id="rId2"/>
    <p:sldId id="256" r:id="rId3"/>
    <p:sldId id="265" r:id="rId4"/>
    <p:sldId id="263" r:id="rId5"/>
    <p:sldId id="257" r:id="rId6"/>
    <p:sldId id="264" r:id="rId7"/>
    <p:sldId id="262" r:id="rId8"/>
    <p:sldId id="259"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9568" autoAdjust="0"/>
  </p:normalViewPr>
  <p:slideViewPr>
    <p:cSldViewPr>
      <p:cViewPr varScale="1">
        <p:scale>
          <a:sx n="115" d="100"/>
          <a:sy n="115" d="100"/>
        </p:scale>
        <p:origin x="-592" y="-9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6833A-BA2E-49D1-8AEF-056284BD0D8E}" type="datetimeFigureOut">
              <a:rPr lang="en-US" smtClean="0"/>
              <a:pPr/>
              <a:t>4/7/11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E12B3-F330-4FDE-90BE-CFBA00E2056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754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E12B3-F330-4FDE-90BE-CFBA00E2056C}"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434322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E12B3-F330-4FDE-90BE-CFBA00E2056C}"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434322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my portion of this colloquium, I’m going to</a:t>
            </a:r>
            <a:endParaRPr lang="en-US" dirty="0" smtClean="0"/>
          </a:p>
          <a:p>
            <a:endParaRPr lang="en-US" dirty="0" smtClean="0"/>
          </a:p>
          <a:p>
            <a:r>
              <a:rPr lang="en-US" dirty="0" smtClean="0"/>
              <a:t>I. Present a brief sketch of philosophy</a:t>
            </a:r>
            <a:r>
              <a:rPr lang="en-US" baseline="0" dirty="0" smtClean="0"/>
              <a:t> as it is academically practiced today, an anecdote illustrating the risks of academic </a:t>
            </a:r>
            <a:r>
              <a:rPr lang="en-US" baseline="0" dirty="0" err="1" smtClean="0"/>
              <a:t>situatedness</a:t>
            </a:r>
            <a:r>
              <a:rPr lang="en-US" baseline="0" dirty="0" smtClean="0"/>
              <a:t>, and the bleak situation it finds itself in today.</a:t>
            </a:r>
          </a:p>
          <a:p>
            <a:endParaRPr lang="en-US" baseline="0" dirty="0" smtClean="0"/>
          </a:p>
          <a:p>
            <a:r>
              <a:rPr lang="en-US" baseline="0" dirty="0" smtClean="0"/>
              <a:t>II. Call for what I would like to characterize as a cynical re-evaluation of current practice.</a:t>
            </a:r>
          </a:p>
          <a:p>
            <a:endParaRPr lang="en-US" baseline="0" dirty="0" smtClean="0"/>
          </a:p>
          <a:p>
            <a:r>
              <a:rPr lang="en-US" baseline="0" dirty="0" smtClean="0"/>
              <a:t>III. Suggest potential modes of philosophy that might complement academic practice, making it more resilient.</a:t>
            </a:r>
          </a:p>
        </p:txBody>
      </p:sp>
      <p:sp>
        <p:nvSpPr>
          <p:cNvPr id="4" name="Slide Number Placeholder 3"/>
          <p:cNvSpPr>
            <a:spLocks noGrp="1"/>
          </p:cNvSpPr>
          <p:nvPr>
            <p:ph type="sldNum" sz="quarter" idx="10"/>
          </p:nvPr>
        </p:nvSpPr>
        <p:spPr/>
        <p:txBody>
          <a:bodyPr/>
          <a:lstStyle/>
          <a:p>
            <a:fld id="{18BE12B3-F330-4FDE-90BE-CFBA00E2056C}"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52134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smtClean="0"/>
              <a:t>Teaching</a:t>
            </a:r>
            <a:r>
              <a:rPr lang="en-US" baseline="0" dirty="0" smtClean="0"/>
              <a:t> secondary – oriented, at the graduate level, at producing strong researchers.</a:t>
            </a:r>
          </a:p>
          <a:p>
            <a:pPr marL="285750" indent="-285750">
              <a:buAutoNum type="romanUcPeriod"/>
            </a:pPr>
            <a:endParaRPr lang="en-US" baseline="0" dirty="0" smtClean="0"/>
          </a:p>
          <a:p>
            <a:pPr marL="285750" indent="-285750">
              <a:buAutoNum type="romanUcPeriod"/>
            </a:pPr>
            <a:r>
              <a:rPr lang="en-US" baseline="0" dirty="0" smtClean="0"/>
              <a:t>Journals can focus on extremely particular sub-fields of philosophy.</a:t>
            </a:r>
          </a:p>
          <a:p>
            <a:pPr marL="285750" indent="-285750">
              <a:buAutoNum type="romanUcPeriod"/>
            </a:pPr>
            <a:endParaRPr lang="en-US" baseline="0" dirty="0" smtClean="0"/>
          </a:p>
          <a:p>
            <a:pPr marL="285750" indent="-285750">
              <a:buAutoNum type="romanUcPeriod"/>
            </a:pPr>
            <a:r>
              <a:rPr lang="en-US" baseline="0" dirty="0" smtClean="0"/>
              <a:t>Audience: other academics</a:t>
            </a:r>
          </a:p>
          <a:p>
            <a:pPr marL="742950" lvl="1" indent="-285750">
              <a:buAutoNum type="romanUcPeriod"/>
            </a:pPr>
            <a:r>
              <a:rPr lang="en-US" baseline="0" dirty="0" smtClean="0"/>
              <a:t>Speaking solely to this audience is incentivized by hiring practices.</a:t>
            </a:r>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613954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1" fontAlgn="auto" latinLnBrk="0" hangingPunct="1">
              <a:lnSpc>
                <a:spcPct val="100000"/>
              </a:lnSpc>
              <a:spcBef>
                <a:spcPts val="0"/>
              </a:spcBef>
              <a:spcAft>
                <a:spcPts val="0"/>
              </a:spcAft>
              <a:buClrTx/>
              <a:buSzTx/>
              <a:buFontTx/>
              <a:buAutoNum type="romanUcPeriod"/>
              <a:tabLst/>
              <a:defRPr/>
            </a:pPr>
            <a:r>
              <a:rPr lang="en-US" dirty="0" smtClean="0"/>
              <a:t>Ancient Athens: </a:t>
            </a:r>
          </a:p>
          <a:p>
            <a:pPr marL="285750" marR="0" lvl="1" indent="-285750" algn="l" defTabSz="914400" rtl="0" eaLnBrk="1" fontAlgn="auto" latinLnBrk="0" hangingPunct="1">
              <a:lnSpc>
                <a:spcPct val="100000"/>
              </a:lnSpc>
              <a:spcBef>
                <a:spcPts val="0"/>
              </a:spcBef>
              <a:spcAft>
                <a:spcPts val="0"/>
              </a:spcAft>
              <a:buClrTx/>
              <a:buSzTx/>
              <a:buFontTx/>
              <a:buAutoNum type="romanUcPeriod"/>
              <a:tabLst/>
              <a:defRPr/>
            </a:pPr>
            <a:r>
              <a:rPr lang="en-US" dirty="0" smtClean="0"/>
              <a:t>Academy</a:t>
            </a:r>
            <a:r>
              <a:rPr lang="en-US" baseline="0" dirty="0" smtClean="0"/>
              <a:t> outside walls,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Sparta attacked Athens, it spared the Academy, out of respect for what was considered sacred ground.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In 86 B.C., the Roman general Sulla laid siege to Athens to put down it’s rebellion against Rome.  He destroyed the Academy and cut down its groves of oaks and olive trees in order to build siege engines and battering rams to breach Athenian defenses.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Lesson: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Academic freedom from the acropolis –political</a:t>
            </a:r>
            <a:r>
              <a:rPr lang="en-US" baseline="0" dirty="0" smtClean="0"/>
              <a:t> authority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academic</a:t>
            </a:r>
            <a:r>
              <a:rPr lang="en-US" baseline="0" dirty="0" smtClean="0"/>
              <a:t> autonomy from the agora – the marketplace,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carries risks: </a:t>
            </a:r>
            <a:r>
              <a:rPr lang="en-US" dirty="0" smtClean="0"/>
              <a:t>existence contingent upon cultural respect and the socioeconomic conditions of the time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272269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smtClean="0"/>
              <a:t>The socioeconomic climate of our</a:t>
            </a:r>
            <a:r>
              <a:rPr lang="en-US" baseline="0" dirty="0" smtClean="0"/>
              <a:t> times is grim.</a:t>
            </a:r>
          </a:p>
          <a:p>
            <a:pPr marL="285750" indent="-285750">
              <a:buAutoNum type="romanUcPeriod"/>
            </a:pPr>
            <a:r>
              <a:rPr lang="en-US" dirty="0" smtClean="0"/>
              <a:t>Respect for academia is diminishing</a:t>
            </a:r>
            <a:r>
              <a:rPr lang="en-US" baseline="0" dirty="0" smtClean="0"/>
              <a:t> due to a confluence of ideological, social, political, and economic factors.  This often appears as a demand for fiscal accountability,</a:t>
            </a:r>
          </a:p>
          <a:p>
            <a:endParaRPr lang="en-US" baseline="0" dirty="0" smtClean="0"/>
          </a:p>
          <a:p>
            <a:r>
              <a:rPr lang="en-US" baseline="0" dirty="0" smtClean="0"/>
              <a:t>III. Which means “produce something of value or be defunded.”  This is easily and frequently reduced to economic value.</a:t>
            </a:r>
          </a:p>
          <a:p>
            <a:endParaRPr lang="en-US" baseline="0" dirty="0" smtClean="0"/>
          </a:p>
          <a:p>
            <a:r>
              <a:rPr lang="en-US" baseline="0" dirty="0" smtClean="0"/>
              <a:t>IV. Departments that can reactively adapt to this demand are doing so.  Collaboration with the corporate sector is a common method, for example through technology transfer.</a:t>
            </a:r>
          </a:p>
          <a:p>
            <a:endParaRPr lang="en-US" baseline="0" dirty="0" smtClean="0"/>
          </a:p>
          <a:p>
            <a:r>
              <a:rPr lang="en-US" baseline="0" dirty="0" smtClean="0"/>
              <a:t>For philosophy, this is not feasible.  A significant method of adaptation in philosophy departments, as well as the other humanities is replacement of tenured faculty with adjunct faculty, who are paid less and have fewer benefits.</a:t>
            </a:r>
          </a:p>
          <a:p>
            <a:endParaRPr lang="en-US" baseline="0" dirty="0" smtClean="0"/>
          </a:p>
          <a:p>
            <a:r>
              <a:rPr lang="en-US" baseline="0" dirty="0" smtClean="0"/>
              <a:t>V. I believe this mimics the prevailing model of late capitalism with its “just-in-time” use of individuals as interchangeable, and ultimately disposable wage-laborers.</a:t>
            </a:r>
          </a:p>
          <a:p>
            <a:endParaRPr lang="en-US" baseline="0" dirty="0" smtClean="0"/>
          </a:p>
          <a:p>
            <a:r>
              <a:rPr lang="en-US" baseline="0" dirty="0" smtClean="0"/>
              <a:t>VI. It would be ideal if academics could not only critique this situation, but resist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52223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rehabilitated</a:t>
            </a:r>
            <a:r>
              <a:rPr lang="en-US" baseline="0" dirty="0" smtClean="0"/>
              <a:t> </a:t>
            </a:r>
            <a:r>
              <a:rPr lang="en-US" dirty="0" smtClean="0"/>
              <a:t>Cynicism, which</a:t>
            </a:r>
            <a:r>
              <a:rPr lang="en-US" baseline="0" dirty="0" smtClean="0"/>
              <a:t> has taken on connotations not in keeping with its philosophical heritage, could be vital to this project.  The term ‘cynic’ is often applied to someone skeptical of professed altruistic motives of individuals and institutions.  This </a:t>
            </a:r>
            <a:r>
              <a:rPr lang="en-US" sz="1200" b="0" i="0" kern="1200" dirty="0" smtClean="0">
                <a:solidFill>
                  <a:schemeClr val="tx1"/>
                </a:solidFill>
                <a:effectLst/>
                <a:latin typeface="+mn-lt"/>
                <a:ea typeface="+mn-ea"/>
                <a:cs typeface="+mn-cs"/>
              </a:rPr>
              <a:t>limited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interpretation of a cynic is of someone who recognizes a situation as a sham, but plays along with it anyway - with some bitterness.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II.  The philosophical meaning is broader and deeper - w</a:t>
            </a:r>
            <a:r>
              <a:rPr lang="en-US" sz="1200" b="0" i="0" kern="1200" dirty="0" smtClean="0">
                <a:solidFill>
                  <a:schemeClr val="tx1"/>
                </a:solidFill>
                <a:effectLst/>
                <a:latin typeface="+mn-lt"/>
                <a:ea typeface="+mn-ea"/>
                <a:cs typeface="+mn-cs"/>
              </a:rPr>
              <a:t>hat I shorthand here as the “cynical turn” is one in which an actual situation is recognized as a mixture of inflexible necessity and human convention, which is malleable.  Without the false attribution of necessity blanketing a situation, actuality</a:t>
            </a:r>
            <a:r>
              <a:rPr lang="en-US" sz="1200" b="0" i="0" kern="1200" baseline="0" dirty="0" smtClean="0">
                <a:solidFill>
                  <a:schemeClr val="tx1"/>
                </a:solidFill>
                <a:effectLst/>
                <a:latin typeface="+mn-lt"/>
                <a:ea typeface="+mn-ea"/>
                <a:cs typeface="+mn-cs"/>
              </a:rPr>
              <a:t> is no longer given ontological priority over potentiality</a:t>
            </a:r>
            <a:r>
              <a:rPr lang="en-US" sz="1200" b="0" i="0" kern="1200" dirty="0" smtClean="0">
                <a:solidFill>
                  <a:schemeClr val="tx1"/>
                </a:solidFill>
                <a:effectLst/>
                <a:latin typeface="+mn-lt"/>
                <a:ea typeface="+mn-ea"/>
                <a:cs typeface="+mn-cs"/>
              </a:rPr>
              <a:t>. This clears space for original action - action not merely reactive to actual demands.</a:t>
            </a:r>
          </a:p>
          <a:p>
            <a:pPr marL="0" indent="0">
              <a:buNone/>
            </a:pPr>
            <a:endParaRPr lang="en-US" sz="1200" baseline="0" dirty="0" smtClean="0"/>
          </a:p>
          <a:p>
            <a:r>
              <a:rPr lang="en-US" sz="1200" baseline="0" dirty="0" smtClean="0"/>
              <a:t>III.  While the “cynical turn” is relevant to every field of human endeavor, it’s extremely reflexive and therefore relevant to philosophy itself.</a:t>
            </a:r>
          </a:p>
          <a:p>
            <a:endParaRPr lang="en-US" sz="1200" baseline="0" dirty="0" smtClean="0"/>
          </a:p>
          <a:p>
            <a:r>
              <a:rPr lang="en-US" sz="1200" baseline="0" dirty="0" smtClean="0"/>
              <a:t>We might recognize that philosophy is not necessarily limited to academic practice, and that </a:t>
            </a:r>
            <a:r>
              <a:rPr lang="en-US" sz="1200" b="0" i="0" kern="1200" dirty="0" smtClean="0">
                <a:solidFill>
                  <a:schemeClr val="tx1"/>
                </a:solidFill>
                <a:effectLst/>
                <a:latin typeface="+mn-lt"/>
                <a:ea typeface="+mn-ea"/>
                <a:cs typeface="+mn-cs"/>
              </a:rPr>
              <a:t>necessity might be on the other side - that academic philosophy needs to change.</a:t>
            </a:r>
            <a:r>
              <a:rPr lang="en-US" sz="1200" baseline="0" dirty="0" smtClean="0"/>
              <a:t>. So I will suggest a couple of complementary modes – the monastic and stoic. Keep in mind that these are not necessary either.  But they might improve the resilience of public philosophy.</a:t>
            </a:r>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551014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By monastic I mean to evoke a philosophical pursuit in which the community is emphasized over the individual and practice is emphasized over theory.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moderns – monastic sounds medieval – it’s meant to. It’s meant to suggest the need to renounce something in order to regain something lost.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II. As Pierre </a:t>
            </a:r>
            <a:r>
              <a:rPr lang="en-US" baseline="0" dirty="0" err="1" smtClean="0"/>
              <a:t>Hadot</a:t>
            </a:r>
            <a:r>
              <a:rPr lang="en-US" baseline="0" dirty="0" smtClean="0"/>
              <a:t> argued, philosophy was once not merely theory-driven, but was practiced as a way of life.  This understanding has been obscured as philosophy has become </a:t>
            </a:r>
            <a:r>
              <a:rPr lang="en-US" baseline="0" dirty="0" err="1" smtClean="0"/>
              <a:t>disciplinized</a:t>
            </a:r>
            <a:r>
              <a:rPr lang="en-US" baseline="0" dirty="0" smtClean="0"/>
              <a:t> over the last two centuries within the modern research university.  For this practice it could be necessary to renounce academic production to focus on teaching.  For this to be anything more than an absurd ideal a department would have to: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III. Separate the teaching faculty and research faculty.  Separate incentives, separate metrics.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IV.</a:t>
            </a:r>
            <a:r>
              <a:rPr lang="en-US" sz="1200" baseline="0" dirty="0" smtClean="0"/>
              <a:t> Within the teaching faculty, incentivize local public engagement.  </a:t>
            </a:r>
            <a:r>
              <a:rPr lang="en-US" sz="1200" dirty="0" smtClean="0"/>
              <a:t>For example,</a:t>
            </a:r>
            <a:r>
              <a:rPr lang="en-US" sz="1200" baseline="0" dirty="0" smtClean="0"/>
              <a:t> </a:t>
            </a:r>
            <a:r>
              <a:rPr lang="en-US" sz="1200" dirty="0" smtClean="0"/>
              <a:t>teaching philosophy in public elementary and secondary schools.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Now it could be objected that this sounds utopian,</a:t>
            </a:r>
            <a:r>
              <a:rPr lang="en-US" sz="1200"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But I would argue that the utopian belief is in the continued existence of an institution with limited to no interaction with the broader community of which it is a part.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Pragmatically, local face-to-face public engagement can be looked at as an authentic investment - encouraging children to value philosophy,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and as a response to insincere demands for “accountability,” that is, making an impact on society.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285750" marR="0" lvl="1" indent="-285750" algn="l" defTabSz="914400" rtl="0" eaLnBrk="1" fontAlgn="auto" latinLnBrk="0" hangingPunct="1">
              <a:lnSpc>
                <a:spcPct val="100000"/>
              </a:lnSpc>
              <a:spcBef>
                <a:spcPts val="0"/>
              </a:spcBef>
              <a:spcAft>
                <a:spcPts val="0"/>
              </a:spcAft>
              <a:buClrTx/>
              <a:buSzTx/>
              <a:buFontTx/>
              <a:buAutoNum type="romanU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549558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To supplement</a:t>
            </a:r>
            <a:r>
              <a:rPr lang="en-US" baseline="0" dirty="0" smtClean="0"/>
              <a:t> this mode I suggest a Stoic practice of philosophy:</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Stoics took their name not from their theory, but from the colonnade in the Agora where they practiced philosophy – the </a:t>
            </a:r>
            <a:r>
              <a:rPr lang="en-US" baseline="0" dirty="0" err="1" smtClean="0"/>
              <a:t>Stoa</a:t>
            </a:r>
            <a:r>
              <a:rPr lang="en-US" baseline="0" dirty="0" smtClean="0"/>
              <a:t> </a:t>
            </a:r>
            <a:r>
              <a:rPr lang="en-US" baseline="0" dirty="0" err="1" smtClean="0"/>
              <a:t>Pokile</a:t>
            </a:r>
            <a:r>
              <a:rPr lang="en-US" baseline="0" dirty="0" smtClean="0"/>
              <a:t> – an open space where they claimed, by their very presence, to be </a:t>
            </a:r>
            <a:r>
              <a:rPr lang="en-US" i="1" baseline="0" dirty="0" smtClean="0"/>
              <a:t>in</a:t>
            </a:r>
            <a:r>
              <a:rPr lang="en-US" baseline="0" dirty="0" smtClean="0"/>
              <a:t> the marketplace, yet not </a:t>
            </a:r>
            <a:r>
              <a:rPr lang="en-US" i="1" baseline="0" dirty="0" smtClean="0"/>
              <a:t>of</a:t>
            </a:r>
            <a:r>
              <a:rPr lang="en-US" baseline="0" dirty="0" smtClean="0"/>
              <a:t> the marketplace.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 Academic philosophy seeks public investment in a political culture that is growing intolerant of providing that investment, therefore it must publically justify itself.</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while individual academics are </a:t>
            </a:r>
            <a:r>
              <a:rPr lang="en-US" baseline="0" dirty="0" err="1" smtClean="0"/>
              <a:t>disincentivized</a:t>
            </a:r>
            <a:r>
              <a:rPr lang="en-US" baseline="0" dirty="0" smtClean="0"/>
              <a:t> to attract public attention for political views, support for the public funding of philosophy is a political position – one which is increasingly coming under pressure. Philosophy as a public good which merits public funding is a philosophical argument, one which needs defense.  In light of how public debates tend to get nowadays, the stoic must be willing to confront extremely hostile interlocutors.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II. Can a philosopher “do” philosophy in non-academic media?  It’s time to undertake the experiment. A variety of audiences would have to be considered in each instance, arguments framed and phrased accordingly. This would have to be institutionally supported and incentivized as well – current professional metrics inadequately recognize such endeavors.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III. It would be naïve to think that most people are interested in engaging in philosophical dialogue or listening to philosophical arguments.  However, groups threatened by the same political sources and neoliberal trends could be receptive audiences and possible partners in resistance, that I believe, one way or another, will become increasingly imperative.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8BE12B3-F330-4FDE-90BE-CFBA00E2056C}"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162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gif"/><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066800"/>
            <a:ext cx="7010400" cy="1470025"/>
          </a:xfrm>
        </p:spPr>
        <p:txBody>
          <a:bodyPr>
            <a:normAutofit/>
          </a:bodyPr>
          <a:lstStyle/>
          <a:p>
            <a:r>
              <a:rPr lang="en-US" sz="2800" b="1" dirty="0" smtClean="0"/>
              <a:t>Finding a Transdisciplinary Path:</a:t>
            </a:r>
            <a:r>
              <a:rPr lang="en-US" sz="2800" dirty="0" smtClean="0"/>
              <a:t/>
            </a:r>
            <a:br>
              <a:rPr lang="en-US" sz="2800" dirty="0" smtClean="0"/>
            </a:br>
            <a:r>
              <a:rPr lang="en-US" sz="2800" b="1" dirty="0" smtClean="0"/>
              <a:t>Philosophizing in the Age of Ethereal Control</a:t>
            </a:r>
            <a:r>
              <a:rPr lang="en-US" sz="2800" dirty="0" smtClean="0"/>
              <a:t> </a:t>
            </a:r>
            <a:endParaRPr lang="en-US" sz="2800" dirty="0"/>
          </a:p>
        </p:txBody>
      </p:sp>
      <p:sp>
        <p:nvSpPr>
          <p:cNvPr id="3" name="Subtitle 2"/>
          <p:cNvSpPr>
            <a:spLocks noGrp="1"/>
          </p:cNvSpPr>
          <p:nvPr>
            <p:ph type="subTitle" idx="1"/>
          </p:nvPr>
        </p:nvSpPr>
        <p:spPr>
          <a:xfrm>
            <a:off x="2971800" y="2514600"/>
            <a:ext cx="3200400" cy="2743200"/>
          </a:xfrm>
        </p:spPr>
        <p:txBody>
          <a:bodyPr>
            <a:normAutofit/>
          </a:bodyPr>
          <a:lstStyle/>
          <a:p>
            <a:r>
              <a:rPr lang="en-US" sz="1900" dirty="0" smtClean="0">
                <a:solidFill>
                  <a:schemeClr val="tx1"/>
                </a:solidFill>
              </a:rPr>
              <a:t>Alex </a:t>
            </a:r>
            <a:r>
              <a:rPr lang="en-US" sz="1900" dirty="0" err="1" smtClean="0">
                <a:solidFill>
                  <a:schemeClr val="tx1"/>
                </a:solidFill>
              </a:rPr>
              <a:t>Mosiak</a:t>
            </a:r>
            <a:endParaRPr lang="en-US" sz="1900" dirty="0" smtClean="0">
              <a:solidFill>
                <a:schemeClr val="tx1"/>
              </a:solidFill>
            </a:endParaRPr>
          </a:p>
          <a:p>
            <a:r>
              <a:rPr lang="en-US" sz="1900" dirty="0" smtClean="0">
                <a:solidFill>
                  <a:schemeClr val="tx1"/>
                </a:solidFill>
              </a:rPr>
              <a:t>Graduate Research Assistant</a:t>
            </a:r>
            <a:br>
              <a:rPr lang="en-US" sz="1900" dirty="0" smtClean="0">
                <a:solidFill>
                  <a:schemeClr val="tx1"/>
                </a:solidFill>
              </a:rPr>
            </a:br>
            <a:endParaRPr lang="en-US" sz="1900" dirty="0" smtClean="0">
              <a:solidFill>
                <a:schemeClr val="tx1"/>
              </a:solidFill>
            </a:endParaRPr>
          </a:p>
          <a:p>
            <a:r>
              <a:rPr lang="en-US" sz="1900" dirty="0" smtClean="0">
                <a:solidFill>
                  <a:schemeClr val="tx1"/>
                </a:solidFill>
              </a:rPr>
              <a:t>Keith Brown</a:t>
            </a:r>
          </a:p>
          <a:p>
            <a:r>
              <a:rPr lang="en-US" sz="1900" dirty="0" smtClean="0">
                <a:solidFill>
                  <a:schemeClr val="tx1"/>
                </a:solidFill>
              </a:rPr>
              <a:t>Center </a:t>
            </a:r>
            <a:r>
              <a:rPr lang="en-US" sz="1900" dirty="0" err="1" smtClean="0">
                <a:solidFill>
                  <a:schemeClr val="tx1"/>
                </a:solidFill>
              </a:rPr>
              <a:t>Progams</a:t>
            </a:r>
            <a:r>
              <a:rPr lang="en-US" sz="1900" dirty="0" smtClean="0">
                <a:solidFill>
                  <a:schemeClr val="tx1"/>
                </a:solidFill>
              </a:rPr>
              <a:t> Manager</a:t>
            </a:r>
            <a:br>
              <a:rPr lang="en-US" sz="1900" dirty="0" smtClean="0">
                <a:solidFill>
                  <a:schemeClr val="tx1"/>
                </a:solidFill>
              </a:rPr>
            </a:br>
            <a:endParaRPr lang="en-US" sz="1900" dirty="0" smtClean="0">
              <a:solidFill>
                <a:schemeClr val="tx1"/>
              </a:solidFill>
            </a:endParaRPr>
          </a:p>
          <a:p>
            <a:r>
              <a:rPr lang="en-US" sz="1900" dirty="0" smtClean="0">
                <a:solidFill>
                  <a:schemeClr val="tx1"/>
                </a:solidFill>
              </a:rPr>
              <a:t>Kelli Barr</a:t>
            </a:r>
            <a:br>
              <a:rPr lang="en-US" sz="1900" dirty="0" smtClean="0">
                <a:solidFill>
                  <a:schemeClr val="tx1"/>
                </a:solidFill>
              </a:rPr>
            </a:br>
            <a:r>
              <a:rPr lang="en-US" sz="1900" dirty="0" smtClean="0">
                <a:solidFill>
                  <a:schemeClr val="tx1"/>
                </a:solidFill>
              </a:rPr>
              <a:t>Graduate Research Assistant</a:t>
            </a:r>
          </a:p>
        </p:txBody>
      </p:sp>
      <p:pic>
        <p:nvPicPr>
          <p:cNvPr id="12" name="Picture 3"/>
          <p:cNvPicPr>
            <a:picLocks noChangeAspect="1" noChangeArrowheads="1"/>
          </p:cNvPicPr>
          <p:nvPr/>
        </p:nvPicPr>
        <p:blipFill>
          <a:blip r:embed="rId3" cstate="print"/>
          <a:srcRect/>
          <a:stretch>
            <a:fillRect/>
          </a:stretch>
        </p:blipFill>
        <p:spPr bwMode="auto">
          <a:xfrm>
            <a:off x="228600" y="209550"/>
            <a:ext cx="5562600" cy="661988"/>
          </a:xfrm>
          <a:prstGeom prst="rect">
            <a:avLst/>
          </a:prstGeom>
          <a:noFill/>
          <a:ln w="9525">
            <a:noFill/>
            <a:miter lim="800000"/>
            <a:headEnd/>
            <a:tailEnd/>
          </a:ln>
        </p:spPr>
      </p:pic>
      <p:pic>
        <p:nvPicPr>
          <p:cNvPr id="13" name="Picture 3" descr="brand.gif"/>
          <p:cNvPicPr>
            <a:picLocks noChangeAspect="1"/>
          </p:cNvPicPr>
          <p:nvPr/>
        </p:nvPicPr>
        <p:blipFill>
          <a:blip r:embed="rId4" cstate="print"/>
          <a:srcRect/>
          <a:stretch>
            <a:fillRect/>
          </a:stretch>
        </p:blipFill>
        <p:spPr bwMode="auto">
          <a:xfrm>
            <a:off x="7162800" y="76200"/>
            <a:ext cx="1676400" cy="895350"/>
          </a:xfrm>
          <a:prstGeom prst="rect">
            <a:avLst/>
          </a:prstGeom>
          <a:noFill/>
          <a:ln w="9525">
            <a:noFill/>
            <a:miter lim="800000"/>
            <a:headEnd/>
            <a:tailEnd/>
          </a:ln>
        </p:spPr>
      </p:pic>
      <p:cxnSp>
        <p:nvCxnSpPr>
          <p:cNvPr id="14" name="Straight Connector 13"/>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0700" y="5334000"/>
            <a:ext cx="5562600" cy="707886"/>
          </a:xfrm>
          <a:prstGeom prst="rect">
            <a:avLst/>
          </a:prstGeom>
          <a:noFill/>
        </p:spPr>
        <p:txBody>
          <a:bodyPr wrap="square" rtlCol="0">
            <a:spAutoFit/>
          </a:bodyPr>
          <a:lstStyle/>
          <a:p>
            <a:pPr algn="ctr"/>
            <a:r>
              <a:rPr lang="en-US" sz="2000" b="1" dirty="0" smtClean="0"/>
              <a:t>A Triptych Aimed at Engaging the Connections</a:t>
            </a:r>
            <a:br>
              <a:rPr lang="en-US" sz="2000" b="1" dirty="0" smtClean="0"/>
            </a:br>
            <a:r>
              <a:rPr lang="en-US" sz="2000" b="1" dirty="0" smtClean="0"/>
              <a:t>Between De-, Inter-, &amp; </a:t>
            </a:r>
            <a:r>
              <a:rPr lang="en-US" sz="2000" b="1" dirty="0" err="1" smtClean="0"/>
              <a:t>Transdisciplinization</a:t>
            </a:r>
            <a:endParaRPr lang="en-US" sz="2000" b="1" dirty="0"/>
          </a:p>
        </p:txBody>
      </p:sp>
      <p:sp>
        <p:nvSpPr>
          <p:cNvPr id="9" name="TextBox 8"/>
          <p:cNvSpPr txBox="1"/>
          <p:nvPr/>
        </p:nvSpPr>
        <p:spPr>
          <a:xfrm>
            <a:off x="3632587" y="6248400"/>
            <a:ext cx="1933717" cy="646331"/>
          </a:xfrm>
          <a:prstGeom prst="rect">
            <a:avLst/>
          </a:prstGeom>
          <a:noFill/>
        </p:spPr>
        <p:txBody>
          <a:bodyPr wrap="none" rtlCol="0">
            <a:spAutoFit/>
          </a:bodyPr>
          <a:lstStyle/>
          <a:p>
            <a:r>
              <a:rPr lang="en-US" b="1" dirty="0" err="1" smtClean="0"/>
              <a:t>www.csid.unt.edu</a:t>
            </a:r>
            <a:endParaRPr lang="en-US" b="1" dirty="0" smtClean="0"/>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888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7772400" cy="1470025"/>
          </a:xfrm>
        </p:spPr>
        <p:txBody>
          <a:bodyPr>
            <a:normAutofit/>
          </a:bodyPr>
          <a:lstStyle/>
          <a:p>
            <a:r>
              <a:rPr lang="en-US" sz="2800" dirty="0" smtClean="0"/>
              <a:t>Reclaiming Cynicism: Philosophy Beyond the Academy</a:t>
            </a:r>
            <a:endParaRPr lang="en-US" sz="2800" dirty="0"/>
          </a:p>
        </p:txBody>
      </p:sp>
      <p:sp>
        <p:nvSpPr>
          <p:cNvPr id="3" name="Subtitle 2"/>
          <p:cNvSpPr>
            <a:spLocks noGrp="1"/>
          </p:cNvSpPr>
          <p:nvPr>
            <p:ph type="subTitle" idx="1"/>
          </p:nvPr>
        </p:nvSpPr>
        <p:spPr>
          <a:xfrm>
            <a:off x="6172200" y="2667000"/>
            <a:ext cx="2971800" cy="3124200"/>
          </a:xfrm>
        </p:spPr>
        <p:txBody>
          <a:bodyPr>
            <a:normAutofit fontScale="92500" lnSpcReduction="20000"/>
          </a:bodyPr>
          <a:lstStyle/>
          <a:p>
            <a:r>
              <a:rPr lang="en-US" sz="2600" dirty="0" smtClean="0">
                <a:solidFill>
                  <a:schemeClr val="tx1"/>
                </a:solidFill>
              </a:rPr>
              <a:t>Alex </a:t>
            </a:r>
            <a:r>
              <a:rPr lang="en-US" sz="2600" dirty="0" err="1" smtClean="0">
                <a:solidFill>
                  <a:schemeClr val="tx1"/>
                </a:solidFill>
              </a:rPr>
              <a:t>Mosiak</a:t>
            </a:r>
            <a:endParaRPr lang="en-US" sz="2600" dirty="0" smtClean="0">
              <a:solidFill>
                <a:schemeClr val="tx1"/>
              </a:solidFill>
            </a:endParaRPr>
          </a:p>
          <a:p>
            <a:endParaRPr lang="en-US" sz="1900" dirty="0" smtClean="0">
              <a:solidFill>
                <a:schemeClr val="tx1"/>
              </a:solidFill>
            </a:endParaRPr>
          </a:p>
          <a:p>
            <a:r>
              <a:rPr lang="en-US" sz="1900" dirty="0" smtClean="0">
                <a:solidFill>
                  <a:schemeClr val="tx1"/>
                </a:solidFill>
              </a:rPr>
              <a:t>Department of Philosophy and Religion Studies</a:t>
            </a:r>
          </a:p>
          <a:p>
            <a:r>
              <a:rPr lang="en-US" sz="1900" dirty="0" smtClean="0">
                <a:solidFill>
                  <a:schemeClr val="tx1"/>
                </a:solidFill>
              </a:rPr>
              <a:t>Center for the Study of </a:t>
            </a:r>
          </a:p>
          <a:p>
            <a:r>
              <a:rPr lang="en-US" sz="1900" dirty="0" err="1" smtClean="0">
                <a:solidFill>
                  <a:schemeClr val="tx1"/>
                </a:solidFill>
              </a:rPr>
              <a:t>Interdisciplinarity</a:t>
            </a:r>
            <a:endParaRPr lang="en-US" sz="1900" dirty="0" smtClean="0">
              <a:solidFill>
                <a:schemeClr val="tx1"/>
              </a:solidFill>
            </a:endParaRPr>
          </a:p>
          <a:p>
            <a:r>
              <a:rPr lang="en-US" sz="1900" dirty="0" smtClean="0">
                <a:solidFill>
                  <a:schemeClr val="tx1"/>
                </a:solidFill>
              </a:rPr>
              <a:t>University of</a:t>
            </a:r>
          </a:p>
          <a:p>
            <a:r>
              <a:rPr lang="en-US" sz="1900" dirty="0" smtClean="0">
                <a:solidFill>
                  <a:schemeClr val="tx1"/>
                </a:solidFill>
              </a:rPr>
              <a:t>North Texas</a:t>
            </a:r>
          </a:p>
          <a:p>
            <a:endParaRPr lang="en-US" dirty="0">
              <a:solidFill>
                <a:schemeClr val="tx1"/>
              </a:solidFill>
            </a:endParaRPr>
          </a:p>
          <a:p>
            <a:r>
              <a:rPr lang="en-US" sz="1900" dirty="0" smtClean="0">
                <a:solidFill>
                  <a:schemeClr val="tx1"/>
                </a:solidFill>
              </a:rPr>
              <a:t>www.csid.unt.edu</a:t>
            </a:r>
          </a:p>
        </p:txBody>
      </p:sp>
      <p:pic>
        <p:nvPicPr>
          <p:cNvPr id="4098" name="Picture 2" descr="http://norfleet1941.tripod.com/Raphael_School_of_Athens_02.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8600" y="2438400"/>
            <a:ext cx="5951650" cy="3886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2" name="Picture 3"/>
          <p:cNvPicPr>
            <a:picLocks noChangeAspect="1" noChangeArrowheads="1"/>
          </p:cNvPicPr>
          <p:nvPr/>
        </p:nvPicPr>
        <p:blipFill>
          <a:blip r:embed="rId4" cstate="print"/>
          <a:srcRect/>
          <a:stretch>
            <a:fillRect/>
          </a:stretch>
        </p:blipFill>
        <p:spPr bwMode="auto">
          <a:xfrm>
            <a:off x="228600" y="209550"/>
            <a:ext cx="5562600" cy="661988"/>
          </a:xfrm>
          <a:prstGeom prst="rect">
            <a:avLst/>
          </a:prstGeom>
          <a:noFill/>
          <a:ln w="9525">
            <a:noFill/>
            <a:miter lim="800000"/>
            <a:headEnd/>
            <a:tailEnd/>
          </a:ln>
        </p:spPr>
      </p:pic>
      <p:pic>
        <p:nvPicPr>
          <p:cNvPr id="13" name="Picture 3" descr="brand.gif"/>
          <p:cNvPicPr>
            <a:picLocks noChangeAspect="1"/>
          </p:cNvPicPr>
          <p:nvPr/>
        </p:nvPicPr>
        <p:blipFill>
          <a:blip r:embed="rId5" cstate="print"/>
          <a:srcRect/>
          <a:stretch>
            <a:fillRect/>
          </a:stretch>
        </p:blipFill>
        <p:spPr bwMode="auto">
          <a:xfrm>
            <a:off x="7162800" y="76200"/>
            <a:ext cx="1676400" cy="895350"/>
          </a:xfrm>
          <a:prstGeom prst="rect">
            <a:avLst/>
          </a:prstGeom>
          <a:noFill/>
          <a:ln w="9525">
            <a:noFill/>
            <a:miter lim="800000"/>
            <a:headEnd/>
            <a:tailEnd/>
          </a:ln>
        </p:spPr>
      </p:pic>
      <p:cxnSp>
        <p:nvCxnSpPr>
          <p:cNvPr id="14" name="Straight Connector 13"/>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8881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829"/>
            <a:ext cx="8229600" cy="944562"/>
          </a:xfrm>
        </p:spPr>
        <p:txBody>
          <a:bodyPr>
            <a:normAutofit/>
          </a:bodyPr>
          <a:lstStyle/>
          <a:p>
            <a:r>
              <a:rPr lang="en-US" sz="3600" dirty="0" smtClean="0"/>
              <a:t>Overview</a:t>
            </a:r>
            <a:endParaRPr lang="en-US" sz="3600" dirty="0"/>
          </a:p>
        </p:txBody>
      </p:sp>
      <p:sp>
        <p:nvSpPr>
          <p:cNvPr id="3" name="Content Placeholder 2"/>
          <p:cNvSpPr>
            <a:spLocks noGrp="1"/>
          </p:cNvSpPr>
          <p:nvPr>
            <p:ph idx="1"/>
          </p:nvPr>
        </p:nvSpPr>
        <p:spPr>
          <a:xfrm>
            <a:off x="304800" y="1905000"/>
            <a:ext cx="8229600" cy="3992563"/>
          </a:xfrm>
        </p:spPr>
        <p:txBody>
          <a:bodyPr>
            <a:normAutofit/>
          </a:bodyPr>
          <a:lstStyle/>
          <a:p>
            <a:r>
              <a:rPr lang="en-US" sz="2400" dirty="0" smtClean="0"/>
              <a:t>Academic Philosophy </a:t>
            </a:r>
          </a:p>
          <a:p>
            <a:pPr lvl="1"/>
            <a:r>
              <a:rPr lang="en-US" sz="2000" dirty="0" smtClean="0"/>
              <a:t>Historical Contingency</a:t>
            </a:r>
          </a:p>
          <a:p>
            <a:pPr lvl="1"/>
            <a:r>
              <a:rPr lang="en-US" sz="2000" dirty="0" smtClean="0"/>
              <a:t>Current Academic “Accountability”</a:t>
            </a:r>
          </a:p>
          <a:p>
            <a:endParaRPr lang="en-US" sz="2400" dirty="0" smtClean="0"/>
          </a:p>
          <a:p>
            <a:r>
              <a:rPr lang="en-US" sz="2400" dirty="0" smtClean="0"/>
              <a:t>The Cynical Turn</a:t>
            </a:r>
          </a:p>
          <a:p>
            <a:endParaRPr lang="en-US" sz="2400" dirty="0" smtClean="0"/>
          </a:p>
          <a:p>
            <a:r>
              <a:rPr lang="en-US" sz="2400" dirty="0" smtClean="0"/>
              <a:t>Potential Modes of Philosophical Practice:</a:t>
            </a:r>
          </a:p>
          <a:p>
            <a:pPr lvl="1"/>
            <a:r>
              <a:rPr lang="en-US" sz="2000" dirty="0" smtClean="0"/>
              <a:t>Monastic (Communal)</a:t>
            </a:r>
          </a:p>
          <a:p>
            <a:pPr lvl="1"/>
            <a:r>
              <a:rPr lang="en-US" sz="2000" dirty="0" smtClean="0"/>
              <a:t>Stoic (Political)</a:t>
            </a:r>
          </a:p>
          <a:p>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28600" y="228600"/>
            <a:ext cx="5562600" cy="661988"/>
          </a:xfrm>
          <a:prstGeom prst="rect">
            <a:avLst/>
          </a:prstGeom>
          <a:noFill/>
          <a:ln w="9525">
            <a:noFill/>
            <a:miter lim="800000"/>
            <a:headEnd/>
            <a:tailEnd/>
          </a:ln>
        </p:spPr>
      </p:pic>
      <p:pic>
        <p:nvPicPr>
          <p:cNvPr id="8" name="Picture 3" descr="brand.gif"/>
          <p:cNvPicPr>
            <a:picLocks noChangeAspect="1"/>
          </p:cNvPicPr>
          <p:nvPr/>
        </p:nvPicPr>
        <p:blipFill>
          <a:blip r:embed="rId4" cstate="print"/>
          <a:srcRect/>
          <a:stretch>
            <a:fillRect/>
          </a:stretch>
        </p:blipFill>
        <p:spPr bwMode="auto">
          <a:xfrm>
            <a:off x="7162800" y="95250"/>
            <a:ext cx="1676400" cy="895350"/>
          </a:xfrm>
          <a:prstGeom prst="rect">
            <a:avLst/>
          </a:prstGeom>
          <a:noFill/>
          <a:ln w="9525">
            <a:noFill/>
            <a:miter lim="800000"/>
            <a:headEnd/>
            <a:tailEnd/>
          </a:ln>
        </p:spPr>
      </p:pic>
      <p:cxnSp>
        <p:nvCxnSpPr>
          <p:cNvPr id="9" name="Straight Connector 8"/>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80" y="6171571"/>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4" name="Picture 2"/>
          <p:cNvPicPr>
            <a:picLocks noChangeAspect="1" noChangeArrowheads="1"/>
          </p:cNvPicPr>
          <p:nvPr/>
        </p:nvPicPr>
        <p:blipFill>
          <a:blip r:embed="rId5" cstate="print"/>
          <a:srcRect/>
          <a:stretch>
            <a:fillRect/>
          </a:stretch>
        </p:blipFill>
        <p:spPr bwMode="auto">
          <a:xfrm>
            <a:off x="7010400" y="6076420"/>
            <a:ext cx="2133600" cy="78158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383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0319"/>
            <a:ext cx="8229600" cy="1143000"/>
          </a:xfrm>
        </p:spPr>
        <p:txBody>
          <a:bodyPr>
            <a:normAutofit/>
          </a:bodyPr>
          <a:lstStyle/>
          <a:p>
            <a:r>
              <a:rPr lang="en-US" sz="2800" dirty="0" smtClean="0"/>
              <a:t>Academic Philosophy</a:t>
            </a:r>
            <a:endParaRPr lang="en-US" sz="2800" dirty="0"/>
          </a:p>
        </p:txBody>
      </p:sp>
      <p:sp>
        <p:nvSpPr>
          <p:cNvPr id="3" name="Content Placeholder 2"/>
          <p:cNvSpPr>
            <a:spLocks noGrp="1"/>
          </p:cNvSpPr>
          <p:nvPr>
            <p:ph idx="1"/>
          </p:nvPr>
        </p:nvSpPr>
        <p:spPr>
          <a:xfrm>
            <a:off x="457200" y="2057400"/>
            <a:ext cx="4343400" cy="4038599"/>
          </a:xfrm>
        </p:spPr>
        <p:txBody>
          <a:bodyPr>
            <a:normAutofit/>
          </a:bodyPr>
          <a:lstStyle/>
          <a:p>
            <a:r>
              <a:rPr lang="en-US" sz="2000" dirty="0" smtClean="0"/>
              <a:t>Research-focused</a:t>
            </a:r>
          </a:p>
          <a:p>
            <a:endParaRPr lang="en-US" sz="2400" dirty="0" smtClean="0"/>
          </a:p>
          <a:p>
            <a:r>
              <a:rPr lang="en-US" sz="2000" dirty="0" smtClean="0"/>
              <a:t>Production and critique of philosophical knowledge in professional </a:t>
            </a:r>
            <a:r>
              <a:rPr lang="en-US" sz="2000" dirty="0"/>
              <a:t> </a:t>
            </a:r>
            <a:r>
              <a:rPr lang="en-US" sz="2000" dirty="0" smtClean="0"/>
              <a:t>forums</a:t>
            </a:r>
            <a:endParaRPr lang="en-US" sz="2400" dirty="0" smtClean="0"/>
          </a:p>
          <a:p>
            <a:pPr lvl="1"/>
            <a:r>
              <a:rPr lang="en-US" sz="1800" dirty="0" smtClean="0"/>
              <a:t>conferences, journals, etc.</a:t>
            </a:r>
          </a:p>
          <a:p>
            <a:endParaRPr lang="en-US" sz="2000" dirty="0" smtClean="0"/>
          </a:p>
          <a:p>
            <a:r>
              <a:rPr lang="en-US" sz="2000" dirty="0" smtClean="0"/>
              <a:t>Theoretical specificity</a:t>
            </a:r>
            <a:r>
              <a:rPr lang="en-US" sz="2000" dirty="0"/>
              <a:t> </a:t>
            </a:r>
            <a:r>
              <a:rPr lang="en-US" sz="2000" dirty="0" smtClean="0"/>
              <a:t>promotes clarity and critical rigor</a:t>
            </a:r>
            <a:r>
              <a:rPr lang="en-US" sz="2400" dirty="0" smtClean="0"/>
              <a:t> </a:t>
            </a:r>
          </a:p>
          <a:p>
            <a:pPr marL="0" indent="0">
              <a:buNone/>
            </a:pPr>
            <a:endParaRPr lang="en-US" dirty="0" smtClean="0"/>
          </a:p>
          <a:p>
            <a:endParaRPr lang="en-US" dirty="0"/>
          </a:p>
        </p:txBody>
      </p:sp>
      <p:pic>
        <p:nvPicPr>
          <p:cNvPr id="2054" name="Picture 6" descr="http://lh5.ggpht.com/_SUBGzd1BG60/TAgoEar7x9I/AAAAAAAEay8/z3HeCZYZlcs/Rembrandt,%20Faust%201650ff.jpg"/>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29200" y="1371600"/>
            <a:ext cx="3181745" cy="404459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TextBox 3"/>
          <p:cNvSpPr txBox="1"/>
          <p:nvPr/>
        </p:nvSpPr>
        <p:spPr>
          <a:xfrm>
            <a:off x="5727032" y="5446624"/>
            <a:ext cx="3657600" cy="338554"/>
          </a:xfrm>
          <a:prstGeom prst="rect">
            <a:avLst/>
          </a:prstGeom>
          <a:noFill/>
        </p:spPr>
        <p:txBody>
          <a:bodyPr wrap="square" rtlCol="0">
            <a:spAutoFit/>
          </a:bodyPr>
          <a:lstStyle/>
          <a:p>
            <a:r>
              <a:rPr lang="en-US" sz="1600" i="1" dirty="0" smtClean="0"/>
              <a:t>Faust </a:t>
            </a:r>
            <a:r>
              <a:rPr lang="en-US" sz="1600" dirty="0" smtClean="0"/>
              <a:t>(Rembrandt)</a:t>
            </a:r>
            <a:endParaRPr lang="en-US" sz="1600" i="1" dirty="0"/>
          </a:p>
        </p:txBody>
      </p:sp>
      <p:cxnSp>
        <p:nvCxnSpPr>
          <p:cNvPr id="10" name="Straight Connector 9"/>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cstate="print"/>
          <a:srcRect/>
          <a:stretch>
            <a:fillRect/>
          </a:stretch>
        </p:blipFill>
        <p:spPr bwMode="auto">
          <a:xfrm>
            <a:off x="228600" y="228600"/>
            <a:ext cx="5562600" cy="661988"/>
          </a:xfrm>
          <a:prstGeom prst="rect">
            <a:avLst/>
          </a:prstGeom>
          <a:noFill/>
          <a:ln w="9525">
            <a:noFill/>
            <a:miter lim="800000"/>
            <a:headEnd/>
            <a:tailEnd/>
          </a:ln>
        </p:spPr>
      </p:pic>
      <p:pic>
        <p:nvPicPr>
          <p:cNvPr id="12" name="Picture 3" descr="brand.gif"/>
          <p:cNvPicPr>
            <a:picLocks noChangeAspect="1"/>
          </p:cNvPicPr>
          <p:nvPr/>
        </p:nvPicPr>
        <p:blipFill>
          <a:blip r:embed="rId5" cstate="print"/>
          <a:srcRect/>
          <a:stretch>
            <a:fillRect/>
          </a:stretch>
        </p:blipFill>
        <p:spPr bwMode="auto">
          <a:xfrm>
            <a:off x="7162800" y="95250"/>
            <a:ext cx="1676400" cy="895350"/>
          </a:xfrm>
          <a:prstGeom prst="rect">
            <a:avLst/>
          </a:prstGeom>
          <a:noFill/>
          <a:ln w="9525">
            <a:noFill/>
            <a:miter lim="800000"/>
            <a:headEnd/>
            <a:tailEnd/>
          </a:ln>
        </p:spPr>
      </p:pic>
      <p:sp>
        <p:nvSpPr>
          <p:cNvPr id="13" name="TextBox 12"/>
          <p:cNvSpPr txBox="1"/>
          <p:nvPr/>
        </p:nvSpPr>
        <p:spPr>
          <a:xfrm>
            <a:off x="-5080" y="6171571"/>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5" name="Picture 2"/>
          <p:cNvPicPr>
            <a:picLocks noChangeAspect="1" noChangeArrowheads="1"/>
          </p:cNvPicPr>
          <p:nvPr/>
        </p:nvPicPr>
        <p:blipFill>
          <a:blip r:embed="rId6" cstate="print"/>
          <a:srcRect/>
          <a:stretch>
            <a:fillRect/>
          </a:stretch>
        </p:blipFill>
        <p:spPr bwMode="auto">
          <a:xfrm>
            <a:off x="7010400" y="6076420"/>
            <a:ext cx="2133600" cy="78158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173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03514"/>
            <a:ext cx="7543800" cy="914400"/>
          </a:xfrm>
        </p:spPr>
        <p:txBody>
          <a:bodyPr>
            <a:normAutofit/>
          </a:bodyPr>
          <a:lstStyle/>
          <a:p>
            <a:r>
              <a:rPr lang="en-US" sz="2800" dirty="0" smtClean="0"/>
              <a:t>Academic Contingency</a:t>
            </a:r>
            <a:endParaRPr lang="en-US" sz="2800" dirty="0"/>
          </a:p>
        </p:txBody>
      </p:sp>
      <p:pic>
        <p:nvPicPr>
          <p:cNvPr id="1026" name="Picture 2" descr="http://www.forumancientcoins.com/articles/maps/images/Map_Ancient_City_of_Athens.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34886" y="1752600"/>
            <a:ext cx="5638800" cy="411632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3"/>
          <p:cNvPicPr>
            <a:picLocks noChangeAspect="1" noChangeArrowheads="1"/>
          </p:cNvPicPr>
          <p:nvPr/>
        </p:nvPicPr>
        <p:blipFill>
          <a:blip r:embed="rId4" cstate="print"/>
          <a:srcRect/>
          <a:stretch>
            <a:fillRect/>
          </a:stretch>
        </p:blipFill>
        <p:spPr bwMode="auto">
          <a:xfrm>
            <a:off x="228600" y="228600"/>
            <a:ext cx="5562600" cy="661988"/>
          </a:xfrm>
          <a:prstGeom prst="rect">
            <a:avLst/>
          </a:prstGeom>
          <a:noFill/>
          <a:ln w="9525">
            <a:noFill/>
            <a:miter lim="800000"/>
            <a:headEnd/>
            <a:tailEnd/>
          </a:ln>
        </p:spPr>
      </p:pic>
      <p:pic>
        <p:nvPicPr>
          <p:cNvPr id="9" name="Picture 3" descr="brand.gif"/>
          <p:cNvPicPr>
            <a:picLocks noChangeAspect="1"/>
          </p:cNvPicPr>
          <p:nvPr/>
        </p:nvPicPr>
        <p:blipFill>
          <a:blip r:embed="rId5" cstate="print"/>
          <a:srcRect/>
          <a:stretch>
            <a:fillRect/>
          </a:stretch>
        </p:blipFill>
        <p:spPr bwMode="auto">
          <a:xfrm>
            <a:off x="7162800" y="95250"/>
            <a:ext cx="1676400" cy="895350"/>
          </a:xfrm>
          <a:prstGeom prst="rect">
            <a:avLst/>
          </a:prstGeom>
          <a:noFill/>
          <a:ln w="9525">
            <a:noFill/>
            <a:miter lim="800000"/>
            <a:headEnd/>
            <a:tailEnd/>
          </a:ln>
        </p:spPr>
      </p:pic>
      <p:cxnSp>
        <p:nvCxnSpPr>
          <p:cNvPr id="10" name="Straight Connector 9"/>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6" cstate="print"/>
          <a:srcRect/>
          <a:stretch>
            <a:fillRect/>
          </a:stretch>
        </p:blipFill>
        <p:spPr bwMode="auto">
          <a:xfrm>
            <a:off x="7010400" y="6076420"/>
            <a:ext cx="2133600" cy="781580"/>
          </a:xfrm>
          <a:prstGeom prst="rect">
            <a:avLst/>
          </a:prstGeom>
          <a:noFill/>
          <a:ln w="9525">
            <a:noFill/>
            <a:miter lim="800000"/>
            <a:headEnd/>
            <a:tailEnd/>
          </a:ln>
        </p:spPr>
      </p:pic>
      <p:sp>
        <p:nvSpPr>
          <p:cNvPr id="12" name="TextBox 11"/>
          <p:cNvSpPr txBox="1"/>
          <p:nvPr/>
        </p:nvSpPr>
        <p:spPr>
          <a:xfrm>
            <a:off x="-5080" y="6150114"/>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6695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3028" y="890588"/>
            <a:ext cx="8229600" cy="1020762"/>
          </a:xfrm>
        </p:spPr>
        <p:txBody>
          <a:bodyPr>
            <a:normAutofit/>
          </a:bodyPr>
          <a:lstStyle/>
          <a:p>
            <a:r>
              <a:rPr lang="en-US" sz="2800" dirty="0" smtClean="0"/>
              <a:t>Academic “Accountability”</a:t>
            </a:r>
            <a:endParaRPr lang="en-US" sz="2800" dirty="0"/>
          </a:p>
        </p:txBody>
      </p:sp>
      <p:pic>
        <p:nvPicPr>
          <p:cNvPr id="8194" name="Picture 2" descr="http://t1.gstatic.com/images?q=tbn:ANd9GcS53qNCovavRpPYWZy8O3mI_DhZkmgeNLhPiAAu6ev2n2CwiiQlbw"/>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57258" y="4441371"/>
            <a:ext cx="2460171" cy="136494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196" name="Picture 4" descr="http://sierravoices.com/wordpress/wp-content/uploads/2010/10/teaparty_socialism_5.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771" y="4299872"/>
            <a:ext cx="2207512" cy="16928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198" name="Picture 6" descr="Preview"/>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229283" y="4876800"/>
            <a:ext cx="4050503" cy="7570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Picture 3"/>
          <p:cNvPicPr>
            <a:picLocks noChangeAspect="1" noChangeArrowheads="1"/>
          </p:cNvPicPr>
          <p:nvPr/>
        </p:nvPicPr>
        <p:blipFill>
          <a:blip r:embed="rId6" cstate="print"/>
          <a:srcRect/>
          <a:stretch>
            <a:fillRect/>
          </a:stretch>
        </p:blipFill>
        <p:spPr bwMode="auto">
          <a:xfrm>
            <a:off x="228600" y="228600"/>
            <a:ext cx="5562600" cy="661988"/>
          </a:xfrm>
          <a:prstGeom prst="rect">
            <a:avLst/>
          </a:prstGeom>
          <a:noFill/>
          <a:ln w="9525">
            <a:noFill/>
            <a:miter lim="800000"/>
            <a:headEnd/>
            <a:tailEnd/>
          </a:ln>
        </p:spPr>
      </p:pic>
      <p:pic>
        <p:nvPicPr>
          <p:cNvPr id="11" name="Picture 3" descr="brand.gif"/>
          <p:cNvPicPr>
            <a:picLocks noChangeAspect="1"/>
          </p:cNvPicPr>
          <p:nvPr/>
        </p:nvPicPr>
        <p:blipFill>
          <a:blip r:embed="rId7" cstate="print"/>
          <a:srcRect/>
          <a:stretch>
            <a:fillRect/>
          </a:stretch>
        </p:blipFill>
        <p:spPr bwMode="auto">
          <a:xfrm>
            <a:off x="7162800" y="95250"/>
            <a:ext cx="1676400" cy="895350"/>
          </a:xfrm>
          <a:prstGeom prst="rect">
            <a:avLst/>
          </a:prstGeom>
          <a:noFill/>
          <a:ln w="9525">
            <a:noFill/>
            <a:miter lim="800000"/>
            <a:headEnd/>
            <a:tailEnd/>
          </a:ln>
        </p:spPr>
      </p:pic>
      <p:cxnSp>
        <p:nvCxnSpPr>
          <p:cNvPr id="12" name="Straight Connector 11"/>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832757" y="1981200"/>
            <a:ext cx="7130143" cy="2209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Neoliberal attack on public universities underway</a:t>
            </a:r>
          </a:p>
          <a:p>
            <a:pPr lvl="2"/>
            <a:endParaRPr lang="en-US" i="1" dirty="0" smtClean="0"/>
          </a:p>
          <a:p>
            <a:pPr lvl="2"/>
            <a:r>
              <a:rPr lang="en-US" sz="1900" i="1" dirty="0" smtClean="0"/>
              <a:t>University of Southern  Mississippi – most severe cuts to College of Arts and Letters</a:t>
            </a:r>
          </a:p>
          <a:p>
            <a:pPr lvl="2"/>
            <a:r>
              <a:rPr lang="en-US" sz="1900" i="1" dirty="0" smtClean="0"/>
              <a:t>SUNY Albany cuts 5 humanities programs</a:t>
            </a:r>
          </a:p>
          <a:p>
            <a:pPr lvl="2"/>
            <a:r>
              <a:rPr lang="en-US" sz="1900" i="1" dirty="0" smtClean="0"/>
              <a:t>“Middlesex University cuts philosophy program” – Times Higher Education Supplement</a:t>
            </a:r>
          </a:p>
          <a:p>
            <a:pPr marL="457200" lvl="1" indent="0">
              <a:buFont typeface="Arial" pitchFamily="34" charset="0"/>
              <a:buNone/>
            </a:pPr>
            <a:endParaRPr lang="en-US" dirty="0"/>
          </a:p>
        </p:txBody>
      </p:sp>
      <p:sp>
        <p:nvSpPr>
          <p:cNvPr id="17" name="TextBox 16"/>
          <p:cNvSpPr txBox="1"/>
          <p:nvPr/>
        </p:nvSpPr>
        <p:spPr>
          <a:xfrm>
            <a:off x="-5080" y="6150114"/>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9" name="Picture 2"/>
          <p:cNvPicPr>
            <a:picLocks noChangeAspect="1" noChangeArrowheads="1"/>
          </p:cNvPicPr>
          <p:nvPr/>
        </p:nvPicPr>
        <p:blipFill>
          <a:blip r:embed="rId8" cstate="print"/>
          <a:srcRect/>
          <a:stretch>
            <a:fillRect/>
          </a:stretch>
        </p:blipFill>
        <p:spPr bwMode="auto">
          <a:xfrm>
            <a:off x="7010400" y="6076420"/>
            <a:ext cx="2133600" cy="78158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6597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90600"/>
            <a:ext cx="8229600" cy="1143000"/>
          </a:xfrm>
        </p:spPr>
        <p:txBody>
          <a:bodyPr>
            <a:normAutofit/>
          </a:bodyPr>
          <a:lstStyle/>
          <a:p>
            <a:r>
              <a:rPr lang="en-US" sz="2800" dirty="0" smtClean="0"/>
              <a:t>The Cynical Turn</a:t>
            </a:r>
            <a:endParaRPr lang="en-US" sz="2800" dirty="0"/>
          </a:p>
        </p:txBody>
      </p:sp>
      <p:sp>
        <p:nvSpPr>
          <p:cNvPr id="3" name="Content Placeholder 2"/>
          <p:cNvSpPr>
            <a:spLocks noGrp="1"/>
          </p:cNvSpPr>
          <p:nvPr>
            <p:ph idx="1"/>
          </p:nvPr>
        </p:nvSpPr>
        <p:spPr>
          <a:xfrm>
            <a:off x="304800" y="2286000"/>
            <a:ext cx="4111854" cy="2895600"/>
          </a:xfrm>
        </p:spPr>
        <p:txBody>
          <a:bodyPr>
            <a:normAutofit/>
          </a:bodyPr>
          <a:lstStyle/>
          <a:p>
            <a:r>
              <a:rPr lang="en-US" sz="2000" dirty="0"/>
              <a:t>Recognizes </a:t>
            </a:r>
            <a:r>
              <a:rPr lang="en-US" sz="2000" dirty="0" smtClean="0"/>
              <a:t>an actual situation as a compound of </a:t>
            </a:r>
            <a:r>
              <a:rPr lang="en-US" sz="2000" dirty="0"/>
              <a:t>necessity and convention</a:t>
            </a:r>
          </a:p>
          <a:p>
            <a:endParaRPr lang="en-US" sz="2000" dirty="0" smtClean="0"/>
          </a:p>
          <a:p>
            <a:r>
              <a:rPr lang="en-US" sz="2000" dirty="0" smtClean="0"/>
              <a:t>Critiques identification of actuality with necessity </a:t>
            </a:r>
          </a:p>
          <a:p>
            <a:pPr marL="0" indent="0">
              <a:buNone/>
            </a:pPr>
            <a:endParaRPr lang="en-US" sz="2000" dirty="0"/>
          </a:p>
          <a:p>
            <a:r>
              <a:rPr lang="en-US" sz="2000" dirty="0" smtClean="0"/>
              <a:t>Contradicts conventional practice</a:t>
            </a:r>
          </a:p>
          <a:p>
            <a:endParaRPr lang="en-US" sz="2000" dirty="0" smtClean="0"/>
          </a:p>
        </p:txBody>
      </p:sp>
      <p:pic>
        <p:nvPicPr>
          <p:cNvPr id="3074" name="Picture 2" descr="http://upload.wikimedia.org/wikipedia/commons/3/3c/Diogenes_-_La_scuola_di_Atene.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7805" y="1545706"/>
            <a:ext cx="4231940" cy="407112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8" name="Picture 3"/>
          <p:cNvPicPr>
            <a:picLocks noChangeAspect="1" noChangeArrowheads="1"/>
          </p:cNvPicPr>
          <p:nvPr/>
        </p:nvPicPr>
        <p:blipFill>
          <a:blip r:embed="rId4" cstate="print"/>
          <a:srcRect/>
          <a:stretch>
            <a:fillRect/>
          </a:stretch>
        </p:blipFill>
        <p:spPr bwMode="auto">
          <a:xfrm>
            <a:off x="228600" y="228600"/>
            <a:ext cx="5562600" cy="661988"/>
          </a:xfrm>
          <a:prstGeom prst="rect">
            <a:avLst/>
          </a:prstGeom>
          <a:noFill/>
          <a:ln w="9525">
            <a:noFill/>
            <a:miter lim="800000"/>
            <a:headEnd/>
            <a:tailEnd/>
          </a:ln>
        </p:spPr>
      </p:pic>
      <p:pic>
        <p:nvPicPr>
          <p:cNvPr id="9" name="Picture 3" descr="brand.gif"/>
          <p:cNvPicPr>
            <a:picLocks noChangeAspect="1"/>
          </p:cNvPicPr>
          <p:nvPr/>
        </p:nvPicPr>
        <p:blipFill>
          <a:blip r:embed="rId5" cstate="print"/>
          <a:srcRect/>
          <a:stretch>
            <a:fillRect/>
          </a:stretch>
        </p:blipFill>
        <p:spPr bwMode="auto">
          <a:xfrm>
            <a:off x="7162800" y="95250"/>
            <a:ext cx="1676400" cy="895350"/>
          </a:xfrm>
          <a:prstGeom prst="rect">
            <a:avLst/>
          </a:prstGeom>
          <a:noFill/>
          <a:ln w="9525">
            <a:noFill/>
            <a:miter lim="800000"/>
            <a:headEnd/>
            <a:tailEnd/>
          </a:ln>
        </p:spPr>
      </p:pic>
      <p:cxnSp>
        <p:nvCxnSpPr>
          <p:cNvPr id="10" name="Straight Connector 9"/>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80" y="6150114"/>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3" name="Picture 2"/>
          <p:cNvPicPr>
            <a:picLocks noChangeAspect="1" noChangeArrowheads="1"/>
          </p:cNvPicPr>
          <p:nvPr/>
        </p:nvPicPr>
        <p:blipFill>
          <a:blip r:embed="rId6" cstate="print"/>
          <a:srcRect/>
          <a:stretch>
            <a:fillRect/>
          </a:stretch>
        </p:blipFill>
        <p:spPr bwMode="auto">
          <a:xfrm>
            <a:off x="7010400" y="6076420"/>
            <a:ext cx="2133600" cy="781580"/>
          </a:xfrm>
          <a:prstGeom prst="rect">
            <a:avLst/>
          </a:prstGeom>
          <a:noFill/>
          <a:ln w="9525">
            <a:noFill/>
            <a:miter lim="800000"/>
            <a:headEnd/>
            <a:tailEnd/>
          </a:ln>
        </p:spPr>
      </p:pic>
      <p:sp>
        <p:nvSpPr>
          <p:cNvPr id="7" name="TextBox 6"/>
          <p:cNvSpPr txBox="1"/>
          <p:nvPr/>
        </p:nvSpPr>
        <p:spPr>
          <a:xfrm>
            <a:off x="5562600" y="5616832"/>
            <a:ext cx="3276600" cy="369332"/>
          </a:xfrm>
          <a:prstGeom prst="rect">
            <a:avLst/>
          </a:prstGeom>
          <a:noFill/>
        </p:spPr>
        <p:txBody>
          <a:bodyPr wrap="square" rtlCol="0">
            <a:spAutoFit/>
          </a:bodyPr>
          <a:lstStyle/>
          <a:p>
            <a:r>
              <a:rPr lang="en-US" dirty="0" smtClean="0"/>
              <a:t>Diogenes the Cynic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921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88541"/>
            <a:ext cx="7004594" cy="1219200"/>
          </a:xfrm>
        </p:spPr>
        <p:txBody>
          <a:bodyPr>
            <a:noAutofit/>
          </a:bodyPr>
          <a:lstStyle/>
          <a:p>
            <a:r>
              <a:rPr lang="en-US" sz="2800" dirty="0" smtClean="0"/>
              <a:t>New Practices: Monastic Philosophy</a:t>
            </a:r>
            <a:endParaRPr lang="en-US" sz="2800" dirty="0"/>
          </a:p>
        </p:txBody>
      </p:sp>
      <p:sp>
        <p:nvSpPr>
          <p:cNvPr id="3" name="Content Placeholder 2"/>
          <p:cNvSpPr>
            <a:spLocks noGrp="1"/>
          </p:cNvSpPr>
          <p:nvPr>
            <p:ph idx="1"/>
          </p:nvPr>
        </p:nvSpPr>
        <p:spPr>
          <a:xfrm>
            <a:off x="4545227" y="2286000"/>
            <a:ext cx="4572000" cy="3581399"/>
          </a:xfrm>
        </p:spPr>
        <p:txBody>
          <a:bodyPr>
            <a:normAutofit/>
          </a:bodyPr>
          <a:lstStyle/>
          <a:p>
            <a:r>
              <a:rPr lang="en-US" sz="2000" dirty="0" smtClean="0"/>
              <a:t>Renunciation of academic production</a:t>
            </a:r>
          </a:p>
          <a:p>
            <a:pPr marL="0" indent="0">
              <a:buNone/>
            </a:pPr>
            <a:endParaRPr lang="en-US" sz="2400" dirty="0" smtClean="0"/>
          </a:p>
          <a:p>
            <a:r>
              <a:rPr lang="en-US" sz="2000" dirty="0"/>
              <a:t>Separate teaching and research faculty </a:t>
            </a:r>
          </a:p>
          <a:p>
            <a:pPr lvl="1"/>
            <a:r>
              <a:rPr lang="en-US" sz="1800" dirty="0"/>
              <a:t>Separate incentive </a:t>
            </a:r>
            <a:r>
              <a:rPr lang="en-US" sz="1800" dirty="0" smtClean="0"/>
              <a:t>structures</a:t>
            </a:r>
          </a:p>
          <a:p>
            <a:pPr lvl="1"/>
            <a:r>
              <a:rPr lang="en-US" sz="1800" dirty="0" smtClean="0"/>
              <a:t>Separate evaluative metrics</a:t>
            </a:r>
          </a:p>
          <a:p>
            <a:endParaRPr lang="en-US" sz="2400" dirty="0" smtClean="0"/>
          </a:p>
          <a:p>
            <a:r>
              <a:rPr lang="en-US" sz="2000" dirty="0" smtClean="0"/>
              <a:t>Local public engagement</a:t>
            </a:r>
          </a:p>
        </p:txBody>
      </p:sp>
      <p:pic>
        <p:nvPicPr>
          <p:cNvPr id="6" name="Picture 3"/>
          <p:cNvPicPr>
            <a:picLocks noChangeAspect="1" noChangeArrowheads="1"/>
          </p:cNvPicPr>
          <p:nvPr/>
        </p:nvPicPr>
        <p:blipFill>
          <a:blip r:embed="rId3" cstate="print"/>
          <a:srcRect/>
          <a:stretch>
            <a:fillRect/>
          </a:stretch>
        </p:blipFill>
        <p:spPr bwMode="auto">
          <a:xfrm>
            <a:off x="228600" y="228600"/>
            <a:ext cx="5562600" cy="661988"/>
          </a:xfrm>
          <a:prstGeom prst="rect">
            <a:avLst/>
          </a:prstGeom>
          <a:noFill/>
          <a:ln w="9525">
            <a:noFill/>
            <a:miter lim="800000"/>
            <a:headEnd/>
            <a:tailEnd/>
          </a:ln>
        </p:spPr>
      </p:pic>
      <p:pic>
        <p:nvPicPr>
          <p:cNvPr id="7" name="Picture 3" descr="brand.gif"/>
          <p:cNvPicPr>
            <a:picLocks noChangeAspect="1"/>
          </p:cNvPicPr>
          <p:nvPr/>
        </p:nvPicPr>
        <p:blipFill>
          <a:blip r:embed="rId4" cstate="print"/>
          <a:srcRect/>
          <a:stretch>
            <a:fillRect/>
          </a:stretch>
        </p:blipFill>
        <p:spPr bwMode="auto">
          <a:xfrm>
            <a:off x="7162800" y="95250"/>
            <a:ext cx="1676400" cy="895350"/>
          </a:xfrm>
          <a:prstGeom prst="rect">
            <a:avLst/>
          </a:prstGeom>
          <a:noFill/>
          <a:ln w="9525">
            <a:noFill/>
            <a:miter lim="800000"/>
            <a:headEnd/>
            <a:tailEnd/>
          </a:ln>
        </p:spPr>
      </p:pic>
      <p:cxnSp>
        <p:nvCxnSpPr>
          <p:cNvPr id="8" name="Straight Connector 7"/>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80" y="6150114"/>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1" name="Picture 2"/>
          <p:cNvPicPr>
            <a:picLocks noChangeAspect="1" noChangeArrowheads="1"/>
          </p:cNvPicPr>
          <p:nvPr/>
        </p:nvPicPr>
        <p:blipFill>
          <a:blip r:embed="rId5" cstate="print"/>
          <a:srcRect/>
          <a:stretch>
            <a:fillRect/>
          </a:stretch>
        </p:blipFill>
        <p:spPr bwMode="auto">
          <a:xfrm>
            <a:off x="7010400" y="6076420"/>
            <a:ext cx="2133600" cy="781580"/>
          </a:xfrm>
          <a:prstGeom prst="rect">
            <a:avLst/>
          </a:prstGeom>
          <a:noFill/>
          <a:ln w="9525">
            <a:noFill/>
            <a:miter lim="800000"/>
            <a:headEnd/>
            <a:tailEnd/>
          </a:ln>
        </p:spPr>
      </p:pic>
      <p:sp>
        <p:nvSpPr>
          <p:cNvPr id="12" name="AutoShape 10" descr="https://mail.google.com/mail/?ui=2&amp;ik=7fd572024b&amp;view=att&amp;th=12f31075dfc1f77c&amp;attid=0.1&amp;disp=inline&amp;zw"/>
          <p:cNvSpPr>
            <a:spLocks noChangeAspect="1" noChangeArrowheads="1"/>
          </p:cNvSpPr>
          <p:nvPr/>
        </p:nvSpPr>
        <p:spPr bwMode="auto">
          <a:xfrm>
            <a:off x="155575" y="-144463"/>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https://mail.google.com/mail/?ui=2&amp;ik=7fd572024b&amp;view=att&amp;th=12f31075dfc1f77c&amp;attid=0.1&amp;disp=inline&amp;zw"/>
          <p:cNvSpPr>
            <a:spLocks noChangeAspect="1" noChangeArrowheads="1"/>
          </p:cNvSpPr>
          <p:nvPr/>
        </p:nvSpPr>
        <p:spPr bwMode="auto">
          <a:xfrm>
            <a:off x="307975" y="79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https://mail.google.com/mail/?ui=2&amp;ik=7fd572024b&amp;view=att&amp;th=12f31075dfc1f77c&amp;attid=0.1&amp;disp=inline&amp;zw"/>
          <p:cNvSpPr>
            <a:spLocks noChangeAspect="1" noChangeArrowheads="1"/>
          </p:cNvSpPr>
          <p:nvPr/>
        </p:nvSpPr>
        <p:spPr bwMode="auto">
          <a:xfrm>
            <a:off x="460375" y="1603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6" descr="mail (3264×1952)"/>
          <p:cNvSpPr>
            <a:spLocks noChangeAspect="1" noChangeArrowheads="1"/>
          </p:cNvSpPr>
          <p:nvPr/>
        </p:nvSpPr>
        <p:spPr bwMode="auto">
          <a:xfrm>
            <a:off x="612775" y="312737"/>
            <a:ext cx="304800" cy="3048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3" name="Picture 19" descr="http://peterandraes.com/files/2010/10/Buddhist-monk-teaching-novi.jpg"/>
          <p:cNvPicPr>
            <a:picLocks noChangeAspect="1" noChangeArrowheads="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1697" y="2133600"/>
            <a:ext cx="4183086" cy="28956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548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588"/>
            <a:ext cx="4114800" cy="1143000"/>
          </a:xfrm>
        </p:spPr>
        <p:txBody>
          <a:bodyPr>
            <a:normAutofit/>
          </a:bodyPr>
          <a:lstStyle/>
          <a:p>
            <a:r>
              <a:rPr lang="en-US" sz="2800" dirty="0" smtClean="0"/>
              <a:t>Stoic Philosophy</a:t>
            </a:r>
            <a:endParaRPr lang="en-US" sz="2800" dirty="0"/>
          </a:p>
        </p:txBody>
      </p:sp>
      <p:sp>
        <p:nvSpPr>
          <p:cNvPr id="3" name="Content Placeholder 2"/>
          <p:cNvSpPr>
            <a:spLocks noGrp="1"/>
          </p:cNvSpPr>
          <p:nvPr>
            <p:ph idx="1"/>
          </p:nvPr>
        </p:nvSpPr>
        <p:spPr>
          <a:xfrm>
            <a:off x="228600" y="1986235"/>
            <a:ext cx="4528457" cy="4163879"/>
          </a:xfrm>
        </p:spPr>
        <p:txBody>
          <a:bodyPr>
            <a:normAutofit fontScale="92500" lnSpcReduction="10000"/>
          </a:bodyPr>
          <a:lstStyle/>
          <a:p>
            <a:r>
              <a:rPr lang="en-US" sz="2200" dirty="0"/>
              <a:t>Political justification in public forums </a:t>
            </a:r>
          </a:p>
          <a:p>
            <a:pPr lvl="1"/>
            <a:r>
              <a:rPr lang="en-US" sz="1800" dirty="0"/>
              <a:t>Incentivize willingness to be confrontational when necessary</a:t>
            </a:r>
          </a:p>
          <a:p>
            <a:endParaRPr lang="en-US" sz="2200" dirty="0" smtClean="0"/>
          </a:p>
          <a:p>
            <a:r>
              <a:rPr lang="en-US" sz="2200" dirty="0" smtClean="0"/>
              <a:t>Non-academic</a:t>
            </a:r>
            <a:r>
              <a:rPr lang="en-US" sz="2000" dirty="0" smtClean="0"/>
              <a:t> </a:t>
            </a:r>
            <a:r>
              <a:rPr lang="en-US" sz="2000" dirty="0"/>
              <a:t>media</a:t>
            </a:r>
            <a:r>
              <a:rPr lang="en-US" sz="2400" dirty="0"/>
              <a:t> </a:t>
            </a:r>
          </a:p>
          <a:p>
            <a:pPr lvl="1"/>
            <a:r>
              <a:rPr lang="en-US" sz="1900" dirty="0"/>
              <a:t>interdisciplinary conferences, administrative meetings, op-eds, letters to the editor, blogs</a:t>
            </a:r>
          </a:p>
          <a:p>
            <a:pPr marL="0" indent="0">
              <a:buNone/>
            </a:pPr>
            <a:endParaRPr lang="en-US" sz="2400" dirty="0" smtClean="0"/>
          </a:p>
          <a:p>
            <a:r>
              <a:rPr lang="en-US" sz="2200" dirty="0" smtClean="0"/>
              <a:t>Alliance building</a:t>
            </a:r>
          </a:p>
          <a:p>
            <a:pPr lvl="1"/>
            <a:r>
              <a:rPr lang="en-US" sz="1900" dirty="0" smtClean="0"/>
              <a:t>threatened sub-disciplines (e.g. climatology)</a:t>
            </a:r>
          </a:p>
          <a:p>
            <a:pPr lvl="1"/>
            <a:r>
              <a:rPr lang="en-US" sz="1900" dirty="0" smtClean="0"/>
              <a:t>public employees (e.g. university staff)</a:t>
            </a:r>
          </a:p>
        </p:txBody>
      </p:sp>
      <p:pic>
        <p:nvPicPr>
          <p:cNvPr id="6" name="Picture 3"/>
          <p:cNvPicPr>
            <a:picLocks noChangeAspect="1" noChangeArrowheads="1"/>
          </p:cNvPicPr>
          <p:nvPr/>
        </p:nvPicPr>
        <p:blipFill>
          <a:blip r:embed="rId3" cstate="print"/>
          <a:srcRect/>
          <a:stretch>
            <a:fillRect/>
          </a:stretch>
        </p:blipFill>
        <p:spPr bwMode="auto">
          <a:xfrm>
            <a:off x="228600" y="228600"/>
            <a:ext cx="5562600" cy="661988"/>
          </a:xfrm>
          <a:prstGeom prst="rect">
            <a:avLst/>
          </a:prstGeom>
          <a:noFill/>
          <a:ln w="9525">
            <a:noFill/>
            <a:miter lim="800000"/>
            <a:headEnd/>
            <a:tailEnd/>
          </a:ln>
        </p:spPr>
      </p:pic>
      <p:pic>
        <p:nvPicPr>
          <p:cNvPr id="7" name="Picture 3" descr="brand.gif"/>
          <p:cNvPicPr>
            <a:picLocks noChangeAspect="1"/>
          </p:cNvPicPr>
          <p:nvPr/>
        </p:nvPicPr>
        <p:blipFill>
          <a:blip r:embed="rId4" cstate="print"/>
          <a:srcRect/>
          <a:stretch>
            <a:fillRect/>
          </a:stretch>
        </p:blipFill>
        <p:spPr bwMode="auto">
          <a:xfrm>
            <a:off x="7162800" y="95250"/>
            <a:ext cx="1676400" cy="895350"/>
          </a:xfrm>
          <a:prstGeom prst="rect">
            <a:avLst/>
          </a:prstGeom>
          <a:noFill/>
          <a:ln w="9525">
            <a:noFill/>
            <a:miter lim="800000"/>
            <a:headEnd/>
            <a:tailEnd/>
          </a:ln>
        </p:spPr>
      </p:pic>
      <p:cxnSp>
        <p:nvCxnSpPr>
          <p:cNvPr id="8" name="Straight Connector 7"/>
          <p:cNvCxnSpPr/>
          <p:nvPr/>
        </p:nvCxnSpPr>
        <p:spPr>
          <a:xfrm>
            <a:off x="0" y="990600"/>
            <a:ext cx="91440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80" y="6150114"/>
            <a:ext cx="3733800" cy="707886"/>
          </a:xfrm>
          <a:prstGeom prst="rect">
            <a:avLst/>
          </a:prstGeom>
          <a:noFill/>
        </p:spPr>
        <p:txBody>
          <a:bodyPr wrap="square" rtlCol="0">
            <a:spAutoFit/>
          </a:bodyPr>
          <a:lstStyle/>
          <a:p>
            <a:r>
              <a:rPr lang="en-US" sz="1000" dirty="0" smtClean="0"/>
              <a:t>‘Reclaiming Cynicism: Philosophy Beyond the Academy’</a:t>
            </a:r>
          </a:p>
          <a:p>
            <a:r>
              <a:rPr lang="en-US" sz="1000" dirty="0" smtClean="0"/>
              <a:t>North Texas Philosophical Association</a:t>
            </a:r>
          </a:p>
          <a:p>
            <a:r>
              <a:rPr lang="en-US" sz="1000" dirty="0" smtClean="0"/>
              <a:t>University of North Texas</a:t>
            </a:r>
          </a:p>
          <a:p>
            <a:r>
              <a:rPr lang="en-US" sz="1000" dirty="0" smtClean="0"/>
              <a:t>April 7 – 9, 2011</a:t>
            </a:r>
            <a:endParaRPr lang="en-US" sz="1000" dirty="0"/>
          </a:p>
        </p:txBody>
      </p:sp>
      <p:pic>
        <p:nvPicPr>
          <p:cNvPr id="11" name="Picture 2"/>
          <p:cNvPicPr>
            <a:picLocks noChangeAspect="1" noChangeArrowheads="1"/>
          </p:cNvPicPr>
          <p:nvPr/>
        </p:nvPicPr>
        <p:blipFill>
          <a:blip r:embed="rId5" cstate="print"/>
          <a:srcRect/>
          <a:stretch>
            <a:fillRect/>
          </a:stretch>
        </p:blipFill>
        <p:spPr bwMode="auto">
          <a:xfrm>
            <a:off x="7010400" y="6076420"/>
            <a:ext cx="2133600" cy="781580"/>
          </a:xfrm>
          <a:prstGeom prst="rect">
            <a:avLst/>
          </a:prstGeom>
          <a:noFill/>
          <a:ln w="9525">
            <a:noFill/>
            <a:miter lim="800000"/>
            <a:headEnd/>
            <a:tailEnd/>
          </a:ln>
        </p:spPr>
      </p:pic>
      <p:pic>
        <p:nvPicPr>
          <p:cNvPr id="5126" name="Picture 6" descr="http://upload.wikimedia.org/wikipedia/commons/5/58/Maccari-Cicero-detail.jp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76800" y="1676400"/>
            <a:ext cx="3570890" cy="36576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2" name="TextBox 11"/>
          <p:cNvSpPr txBox="1"/>
          <p:nvPr/>
        </p:nvSpPr>
        <p:spPr>
          <a:xfrm>
            <a:off x="6215555" y="5351134"/>
            <a:ext cx="1589690" cy="381000"/>
          </a:xfrm>
          <a:prstGeom prst="rect">
            <a:avLst/>
          </a:prstGeom>
          <a:noFill/>
        </p:spPr>
        <p:txBody>
          <a:bodyPr wrap="square" rtlCol="0">
            <a:spAutoFit/>
          </a:bodyPr>
          <a:lstStyle/>
          <a:p>
            <a:r>
              <a:rPr lang="en-US" dirty="0" smtClean="0"/>
              <a:t>Cicero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9987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8674</TotalTime>
  <Words>1660</Words>
  <Application>Microsoft Macintosh PowerPoint</Application>
  <PresentationFormat>On-screen Show (4:3)</PresentationFormat>
  <Paragraphs>183</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Finding a Transdisciplinary Path: Philosophizing in the Age of Ethereal Control </vt:lpstr>
      <vt:lpstr>Reclaiming Cynicism: Philosophy Beyond the Academy</vt:lpstr>
      <vt:lpstr>Overview</vt:lpstr>
      <vt:lpstr>Academic Philosophy</vt:lpstr>
      <vt:lpstr>Academic Contingency</vt:lpstr>
      <vt:lpstr>Academic “Accountability”</vt:lpstr>
      <vt:lpstr>The Cynical Turn</vt:lpstr>
      <vt:lpstr>New Practices: Monastic Philosophy</vt:lpstr>
      <vt:lpstr>Stoic Philosophy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Brown, Keith</cp:lastModifiedBy>
  <cp:revision>128</cp:revision>
  <dcterms:created xsi:type="dcterms:W3CDTF">2011-04-07T22:14:24Z</dcterms:created>
  <dcterms:modified xsi:type="dcterms:W3CDTF">2011-04-07T22:24:16Z</dcterms:modified>
</cp:coreProperties>
</file>