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4" r:id="rId2"/>
    <p:sldId id="290" r:id="rId3"/>
    <p:sldId id="301" r:id="rId4"/>
    <p:sldId id="305" r:id="rId5"/>
    <p:sldId id="277" r:id="rId6"/>
    <p:sldId id="276" r:id="rId7"/>
    <p:sldId id="295" r:id="rId8"/>
    <p:sldId id="296" r:id="rId9"/>
    <p:sldId id="302" r:id="rId10"/>
    <p:sldId id="297" r:id="rId11"/>
    <p:sldId id="307" r:id="rId12"/>
    <p:sldId id="303" r:id="rId13"/>
    <p:sldId id="304" r:id="rId14"/>
    <p:sldId id="306" r:id="rId15"/>
    <p:sldId id="299" r:id="rId16"/>
    <p:sldId id="281" r:id="rId17"/>
    <p:sldId id="291" r:id="rId18"/>
    <p:sldId id="292" r:id="rId19"/>
    <p:sldId id="30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rlf" initials="RF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4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16" autoAdjust="0"/>
    <p:restoredTop sz="94737" autoAdjust="0"/>
  </p:normalViewPr>
  <p:slideViewPr>
    <p:cSldViewPr>
      <p:cViewPr>
        <p:scale>
          <a:sx n="70" d="100"/>
          <a:sy n="70" d="100"/>
        </p:scale>
        <p:origin x="-1736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E:\CSID\Metrics\metrics%20calculations.xls" TargetMode="External"/><Relationship Id="rId3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E:\CSID\Metrics\metrics%20calculations.xls" TargetMode="External"/><Relationship Id="rId3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E:\CSID\Metrics\Writings%20and%20presentations\metrics%20calculations.xls" TargetMode="External"/><Relationship Id="rId3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303287746927"/>
          <c:y val="0.0157017987430472"/>
          <c:w val="0.845789276340465"/>
          <c:h val="0.865194754149909"/>
        </c:manualLayout>
      </c:layout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circle"/>
            <c:size val="5"/>
            <c:spPr>
              <a:solidFill>
                <a:sysClr val="windowText" lastClr="000000"/>
              </a:solidFill>
              <a:ln>
                <a:noFill/>
              </a:ln>
            </c:spPr>
          </c:marker>
          <c:xVal>
            <c:numRef>
              <c:f>'h-index'!$A$26:$A$138</c:f>
              <c:numCache>
                <c:formatCode>General</c:formatCode>
                <c:ptCount val="113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</c:numCache>
            </c:numRef>
          </c:xVal>
          <c:yVal>
            <c:numRef>
              <c:f>'h-index'!$B$26:$B$138</c:f>
              <c:numCache>
                <c:formatCode>General</c:formatCode>
                <c:ptCount val="113"/>
                <c:pt idx="0">
                  <c:v>287.0</c:v>
                </c:pt>
                <c:pt idx="1">
                  <c:v>270.0</c:v>
                </c:pt>
                <c:pt idx="2">
                  <c:v>167.0</c:v>
                </c:pt>
                <c:pt idx="3">
                  <c:v>154.0</c:v>
                </c:pt>
                <c:pt idx="4">
                  <c:v>137.0</c:v>
                </c:pt>
                <c:pt idx="5">
                  <c:v>120.0</c:v>
                </c:pt>
                <c:pt idx="6">
                  <c:v>104.0</c:v>
                </c:pt>
                <c:pt idx="7">
                  <c:v>100.0</c:v>
                </c:pt>
                <c:pt idx="8">
                  <c:v>96.0</c:v>
                </c:pt>
                <c:pt idx="9">
                  <c:v>93.0</c:v>
                </c:pt>
                <c:pt idx="10">
                  <c:v>87.0</c:v>
                </c:pt>
                <c:pt idx="11">
                  <c:v>86.0</c:v>
                </c:pt>
                <c:pt idx="12">
                  <c:v>86.0</c:v>
                </c:pt>
                <c:pt idx="13">
                  <c:v>83.0</c:v>
                </c:pt>
                <c:pt idx="14">
                  <c:v>81.0</c:v>
                </c:pt>
                <c:pt idx="15">
                  <c:v>72.0</c:v>
                </c:pt>
                <c:pt idx="16">
                  <c:v>71.0</c:v>
                </c:pt>
                <c:pt idx="17">
                  <c:v>70.0</c:v>
                </c:pt>
                <c:pt idx="18">
                  <c:v>51.0</c:v>
                </c:pt>
                <c:pt idx="19">
                  <c:v>50.0</c:v>
                </c:pt>
                <c:pt idx="20">
                  <c:v>49.0</c:v>
                </c:pt>
                <c:pt idx="21">
                  <c:v>48.0</c:v>
                </c:pt>
                <c:pt idx="22">
                  <c:v>47.0</c:v>
                </c:pt>
                <c:pt idx="23">
                  <c:v>46.0</c:v>
                </c:pt>
                <c:pt idx="24">
                  <c:v>45.0</c:v>
                </c:pt>
                <c:pt idx="25">
                  <c:v>44.0</c:v>
                </c:pt>
                <c:pt idx="26">
                  <c:v>42.0</c:v>
                </c:pt>
                <c:pt idx="27">
                  <c:v>40.0</c:v>
                </c:pt>
                <c:pt idx="28">
                  <c:v>40.0</c:v>
                </c:pt>
                <c:pt idx="29">
                  <c:v>38.0</c:v>
                </c:pt>
                <c:pt idx="30">
                  <c:v>34.0</c:v>
                </c:pt>
                <c:pt idx="31">
                  <c:v>33.0</c:v>
                </c:pt>
                <c:pt idx="32">
                  <c:v>33.0</c:v>
                </c:pt>
                <c:pt idx="33">
                  <c:v>32.0</c:v>
                </c:pt>
                <c:pt idx="34">
                  <c:v>29.0</c:v>
                </c:pt>
                <c:pt idx="35">
                  <c:v>28.0</c:v>
                </c:pt>
                <c:pt idx="36">
                  <c:v>24.0</c:v>
                </c:pt>
                <c:pt idx="37">
                  <c:v>23.0</c:v>
                </c:pt>
                <c:pt idx="38">
                  <c:v>22.0</c:v>
                </c:pt>
                <c:pt idx="39">
                  <c:v>21.0</c:v>
                </c:pt>
                <c:pt idx="40">
                  <c:v>21.0</c:v>
                </c:pt>
                <c:pt idx="41">
                  <c:v>20.0</c:v>
                </c:pt>
                <c:pt idx="42">
                  <c:v>19.0</c:v>
                </c:pt>
                <c:pt idx="43">
                  <c:v>18.0</c:v>
                </c:pt>
                <c:pt idx="44">
                  <c:v>18.0</c:v>
                </c:pt>
                <c:pt idx="45">
                  <c:v>18.0</c:v>
                </c:pt>
                <c:pt idx="46">
                  <c:v>18.0</c:v>
                </c:pt>
                <c:pt idx="47">
                  <c:v>15.0</c:v>
                </c:pt>
                <c:pt idx="48">
                  <c:v>14.0</c:v>
                </c:pt>
                <c:pt idx="49">
                  <c:v>14.0</c:v>
                </c:pt>
                <c:pt idx="50">
                  <c:v>13.0</c:v>
                </c:pt>
                <c:pt idx="51">
                  <c:v>13.0</c:v>
                </c:pt>
                <c:pt idx="52">
                  <c:v>13.0</c:v>
                </c:pt>
                <c:pt idx="53">
                  <c:v>13.0</c:v>
                </c:pt>
                <c:pt idx="54">
                  <c:v>12.0</c:v>
                </c:pt>
                <c:pt idx="55">
                  <c:v>12.0</c:v>
                </c:pt>
                <c:pt idx="56">
                  <c:v>12.0</c:v>
                </c:pt>
                <c:pt idx="57">
                  <c:v>11.0</c:v>
                </c:pt>
                <c:pt idx="58">
                  <c:v>11.0</c:v>
                </c:pt>
                <c:pt idx="59">
                  <c:v>11.0</c:v>
                </c:pt>
                <c:pt idx="60">
                  <c:v>11.0</c:v>
                </c:pt>
                <c:pt idx="61">
                  <c:v>11.0</c:v>
                </c:pt>
                <c:pt idx="62">
                  <c:v>10.0</c:v>
                </c:pt>
                <c:pt idx="63">
                  <c:v>10.0</c:v>
                </c:pt>
                <c:pt idx="64">
                  <c:v>9.0</c:v>
                </c:pt>
                <c:pt idx="65">
                  <c:v>9.0</c:v>
                </c:pt>
                <c:pt idx="66">
                  <c:v>9.0</c:v>
                </c:pt>
                <c:pt idx="67">
                  <c:v>9.0</c:v>
                </c:pt>
                <c:pt idx="68">
                  <c:v>9.0</c:v>
                </c:pt>
                <c:pt idx="69">
                  <c:v>8.0</c:v>
                </c:pt>
                <c:pt idx="70">
                  <c:v>8.0</c:v>
                </c:pt>
                <c:pt idx="71">
                  <c:v>8.0</c:v>
                </c:pt>
                <c:pt idx="72">
                  <c:v>8.0</c:v>
                </c:pt>
                <c:pt idx="73">
                  <c:v>8.0</c:v>
                </c:pt>
                <c:pt idx="74">
                  <c:v>8.0</c:v>
                </c:pt>
                <c:pt idx="75">
                  <c:v>7.0</c:v>
                </c:pt>
                <c:pt idx="76">
                  <c:v>7.0</c:v>
                </c:pt>
                <c:pt idx="77">
                  <c:v>6.0</c:v>
                </c:pt>
                <c:pt idx="78">
                  <c:v>6.0</c:v>
                </c:pt>
                <c:pt idx="79">
                  <c:v>6.0</c:v>
                </c:pt>
                <c:pt idx="80">
                  <c:v>6.0</c:v>
                </c:pt>
                <c:pt idx="81">
                  <c:v>6.0</c:v>
                </c:pt>
                <c:pt idx="82">
                  <c:v>6.0</c:v>
                </c:pt>
                <c:pt idx="83">
                  <c:v>6.0</c:v>
                </c:pt>
                <c:pt idx="84">
                  <c:v>5.0</c:v>
                </c:pt>
                <c:pt idx="85">
                  <c:v>5.0</c:v>
                </c:pt>
                <c:pt idx="86">
                  <c:v>5.0</c:v>
                </c:pt>
                <c:pt idx="87">
                  <c:v>5.0</c:v>
                </c:pt>
                <c:pt idx="88">
                  <c:v>5.0</c:v>
                </c:pt>
                <c:pt idx="89">
                  <c:v>4.0</c:v>
                </c:pt>
                <c:pt idx="90">
                  <c:v>4.0</c:v>
                </c:pt>
                <c:pt idx="91">
                  <c:v>4.0</c:v>
                </c:pt>
                <c:pt idx="92">
                  <c:v>4.0</c:v>
                </c:pt>
                <c:pt idx="93">
                  <c:v>4.0</c:v>
                </c:pt>
                <c:pt idx="94">
                  <c:v>4.0</c:v>
                </c:pt>
                <c:pt idx="95">
                  <c:v>3.0</c:v>
                </c:pt>
                <c:pt idx="96">
                  <c:v>3.0</c:v>
                </c:pt>
                <c:pt idx="97">
                  <c:v>3.0</c:v>
                </c:pt>
                <c:pt idx="98">
                  <c:v>3.0</c:v>
                </c:pt>
                <c:pt idx="99">
                  <c:v>3.0</c:v>
                </c:pt>
                <c:pt idx="100">
                  <c:v>3.0</c:v>
                </c:pt>
                <c:pt idx="101">
                  <c:v>3.0</c:v>
                </c:pt>
                <c:pt idx="102">
                  <c:v>3.0</c:v>
                </c:pt>
                <c:pt idx="103">
                  <c:v>3.0</c:v>
                </c:pt>
                <c:pt idx="104">
                  <c:v>3.0</c:v>
                </c:pt>
                <c:pt idx="105">
                  <c:v>2.0</c:v>
                </c:pt>
                <c:pt idx="106">
                  <c:v>2.0</c:v>
                </c:pt>
                <c:pt idx="107">
                  <c:v>2.0</c:v>
                </c:pt>
                <c:pt idx="108">
                  <c:v>2.0</c:v>
                </c:pt>
                <c:pt idx="109">
                  <c:v>2.0</c:v>
                </c:pt>
                <c:pt idx="110">
                  <c:v>2.0</c:v>
                </c:pt>
                <c:pt idx="111">
                  <c:v>2.0</c:v>
                </c:pt>
                <c:pt idx="112">
                  <c:v>2.0</c:v>
                </c:pt>
              </c:numCache>
            </c:numRef>
          </c:yVal>
          <c:smooth val="1"/>
        </c:ser>
        <c:ser>
          <c:idx val="1"/>
          <c:order val="1"/>
          <c:spPr>
            <a:ln>
              <a:prstDash val="sysDot"/>
            </a:ln>
          </c:spPr>
          <c:marker>
            <c:symbol val="none"/>
          </c:marker>
          <c:xVal>
            <c:numRef>
              <c:f>'h-index'!$A$25:$A$138</c:f>
              <c:numCache>
                <c:formatCode>General</c:formatCode>
                <c:ptCount val="11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  <c:pt idx="101">
                  <c:v>101.0</c:v>
                </c:pt>
                <c:pt idx="102">
                  <c:v>102.0</c:v>
                </c:pt>
                <c:pt idx="103">
                  <c:v>103.0</c:v>
                </c:pt>
                <c:pt idx="104">
                  <c:v>104.0</c:v>
                </c:pt>
                <c:pt idx="105">
                  <c:v>105.0</c:v>
                </c:pt>
                <c:pt idx="106">
                  <c:v>106.0</c:v>
                </c:pt>
                <c:pt idx="107">
                  <c:v>107.0</c:v>
                </c:pt>
                <c:pt idx="108">
                  <c:v>108.0</c:v>
                </c:pt>
                <c:pt idx="109">
                  <c:v>109.0</c:v>
                </c:pt>
                <c:pt idx="110">
                  <c:v>110.0</c:v>
                </c:pt>
                <c:pt idx="111">
                  <c:v>111.0</c:v>
                </c:pt>
                <c:pt idx="112">
                  <c:v>112.0</c:v>
                </c:pt>
                <c:pt idx="113">
                  <c:v>113.0</c:v>
                </c:pt>
              </c:numCache>
            </c:numRef>
          </c:xVal>
          <c:yVal>
            <c:numRef>
              <c:f>'h-index'!$C$25:$C$138</c:f>
              <c:numCache>
                <c:formatCode>General</c:formatCode>
                <c:ptCount val="11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  <c:pt idx="101">
                  <c:v>101.0</c:v>
                </c:pt>
                <c:pt idx="102">
                  <c:v>102.0</c:v>
                </c:pt>
                <c:pt idx="103">
                  <c:v>103.0</c:v>
                </c:pt>
                <c:pt idx="104">
                  <c:v>104.0</c:v>
                </c:pt>
                <c:pt idx="105">
                  <c:v>105.0</c:v>
                </c:pt>
                <c:pt idx="106">
                  <c:v>106.0</c:v>
                </c:pt>
                <c:pt idx="107">
                  <c:v>107.0</c:v>
                </c:pt>
                <c:pt idx="108">
                  <c:v>108.0</c:v>
                </c:pt>
                <c:pt idx="109">
                  <c:v>109.0</c:v>
                </c:pt>
                <c:pt idx="110">
                  <c:v>110.0</c:v>
                </c:pt>
                <c:pt idx="111">
                  <c:v>111.0</c:v>
                </c:pt>
                <c:pt idx="112">
                  <c:v>112.0</c:v>
                </c:pt>
                <c:pt idx="113">
                  <c:v>113.0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6871272"/>
        <c:axId val="403189240"/>
      </c:scatterChart>
      <c:valAx>
        <c:axId val="416871272"/>
        <c:scaling>
          <c:orientation val="minMax"/>
          <c:max val="115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Publications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03189240"/>
        <c:crosses val="autoZero"/>
        <c:crossBetween val="midCat"/>
      </c:valAx>
      <c:valAx>
        <c:axId val="403189240"/>
        <c:scaling>
          <c:orientation val="minMax"/>
          <c:max val="300.0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Number</a:t>
                </a:r>
                <a:r>
                  <a:rPr lang="en-US" sz="1400" baseline="0"/>
                  <a:t> of citations</a:t>
                </a:r>
                <a:endParaRPr lang="en-US" sz="14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416871272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303287746927"/>
          <c:y val="0.0157017987430472"/>
          <c:w val="0.845789276340466"/>
          <c:h val="0.865194754149909"/>
        </c:manualLayout>
      </c:layout>
      <c:scatterChart>
        <c:scatterStyle val="smoothMarker"/>
        <c:varyColors val="0"/>
        <c:ser>
          <c:idx val="0"/>
          <c:order val="0"/>
          <c:spPr>
            <a:ln>
              <a:noFill/>
            </a:ln>
          </c:spPr>
          <c:marker>
            <c:symbol val="circle"/>
            <c:size val="5"/>
            <c:spPr>
              <a:solidFill>
                <a:sysClr val="windowText" lastClr="000000"/>
              </a:solidFill>
              <a:ln>
                <a:noFill/>
              </a:ln>
            </c:spPr>
          </c:marker>
          <c:xVal>
            <c:numRef>
              <c:f>'h-index'!$A$26:$A$138</c:f>
              <c:numCache>
                <c:formatCode>General</c:formatCode>
                <c:ptCount val="113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</c:numCache>
            </c:numRef>
          </c:xVal>
          <c:yVal>
            <c:numRef>
              <c:f>'h-index'!$B$26:$B$138</c:f>
              <c:numCache>
                <c:formatCode>General</c:formatCode>
                <c:ptCount val="113"/>
                <c:pt idx="0">
                  <c:v>287.0</c:v>
                </c:pt>
                <c:pt idx="1">
                  <c:v>270.0</c:v>
                </c:pt>
                <c:pt idx="2">
                  <c:v>167.0</c:v>
                </c:pt>
                <c:pt idx="3">
                  <c:v>154.0</c:v>
                </c:pt>
                <c:pt idx="4">
                  <c:v>137.0</c:v>
                </c:pt>
                <c:pt idx="5">
                  <c:v>120.0</c:v>
                </c:pt>
                <c:pt idx="6">
                  <c:v>104.0</c:v>
                </c:pt>
                <c:pt idx="7">
                  <c:v>100.0</c:v>
                </c:pt>
                <c:pt idx="8">
                  <c:v>96.0</c:v>
                </c:pt>
                <c:pt idx="9">
                  <c:v>93.0</c:v>
                </c:pt>
                <c:pt idx="10">
                  <c:v>87.0</c:v>
                </c:pt>
                <c:pt idx="11">
                  <c:v>86.0</c:v>
                </c:pt>
                <c:pt idx="12">
                  <c:v>86.0</c:v>
                </c:pt>
                <c:pt idx="13">
                  <c:v>83.0</c:v>
                </c:pt>
                <c:pt idx="14">
                  <c:v>81.0</c:v>
                </c:pt>
                <c:pt idx="15">
                  <c:v>72.0</c:v>
                </c:pt>
                <c:pt idx="16">
                  <c:v>71.0</c:v>
                </c:pt>
                <c:pt idx="17">
                  <c:v>70.0</c:v>
                </c:pt>
                <c:pt idx="18">
                  <c:v>51.0</c:v>
                </c:pt>
                <c:pt idx="19">
                  <c:v>50.0</c:v>
                </c:pt>
                <c:pt idx="20">
                  <c:v>49.0</c:v>
                </c:pt>
                <c:pt idx="21">
                  <c:v>48.0</c:v>
                </c:pt>
                <c:pt idx="22">
                  <c:v>47.0</c:v>
                </c:pt>
                <c:pt idx="23">
                  <c:v>46.0</c:v>
                </c:pt>
                <c:pt idx="24">
                  <c:v>45.0</c:v>
                </c:pt>
                <c:pt idx="25">
                  <c:v>44.0</c:v>
                </c:pt>
                <c:pt idx="26">
                  <c:v>42.0</c:v>
                </c:pt>
                <c:pt idx="27">
                  <c:v>40.0</c:v>
                </c:pt>
                <c:pt idx="28">
                  <c:v>40.0</c:v>
                </c:pt>
                <c:pt idx="29">
                  <c:v>38.0</c:v>
                </c:pt>
                <c:pt idx="30">
                  <c:v>34.0</c:v>
                </c:pt>
                <c:pt idx="31">
                  <c:v>33.0</c:v>
                </c:pt>
                <c:pt idx="32">
                  <c:v>33.0</c:v>
                </c:pt>
                <c:pt idx="33">
                  <c:v>32.0</c:v>
                </c:pt>
                <c:pt idx="34">
                  <c:v>29.0</c:v>
                </c:pt>
                <c:pt idx="35">
                  <c:v>28.0</c:v>
                </c:pt>
                <c:pt idx="36">
                  <c:v>24.0</c:v>
                </c:pt>
                <c:pt idx="37">
                  <c:v>23.0</c:v>
                </c:pt>
                <c:pt idx="38">
                  <c:v>22.0</c:v>
                </c:pt>
                <c:pt idx="39">
                  <c:v>21.0</c:v>
                </c:pt>
                <c:pt idx="40">
                  <c:v>21.0</c:v>
                </c:pt>
                <c:pt idx="41">
                  <c:v>20.0</c:v>
                </c:pt>
                <c:pt idx="42">
                  <c:v>19.0</c:v>
                </c:pt>
                <c:pt idx="43">
                  <c:v>18.0</c:v>
                </c:pt>
                <c:pt idx="44">
                  <c:v>18.0</c:v>
                </c:pt>
                <c:pt idx="45">
                  <c:v>18.0</c:v>
                </c:pt>
                <c:pt idx="46">
                  <c:v>18.0</c:v>
                </c:pt>
                <c:pt idx="47">
                  <c:v>15.0</c:v>
                </c:pt>
                <c:pt idx="48">
                  <c:v>14.0</c:v>
                </c:pt>
                <c:pt idx="49">
                  <c:v>14.0</c:v>
                </c:pt>
                <c:pt idx="50">
                  <c:v>13.0</c:v>
                </c:pt>
                <c:pt idx="51">
                  <c:v>13.0</c:v>
                </c:pt>
                <c:pt idx="52">
                  <c:v>13.0</c:v>
                </c:pt>
                <c:pt idx="53">
                  <c:v>13.0</c:v>
                </c:pt>
                <c:pt idx="54">
                  <c:v>12.0</c:v>
                </c:pt>
                <c:pt idx="55">
                  <c:v>12.0</c:v>
                </c:pt>
                <c:pt idx="56">
                  <c:v>12.0</c:v>
                </c:pt>
                <c:pt idx="57">
                  <c:v>11.0</c:v>
                </c:pt>
                <c:pt idx="58">
                  <c:v>11.0</c:v>
                </c:pt>
                <c:pt idx="59">
                  <c:v>11.0</c:v>
                </c:pt>
                <c:pt idx="60">
                  <c:v>11.0</c:v>
                </c:pt>
                <c:pt idx="61">
                  <c:v>11.0</c:v>
                </c:pt>
                <c:pt idx="62">
                  <c:v>10.0</c:v>
                </c:pt>
                <c:pt idx="63">
                  <c:v>10.0</c:v>
                </c:pt>
                <c:pt idx="64">
                  <c:v>9.0</c:v>
                </c:pt>
                <c:pt idx="65">
                  <c:v>9.0</c:v>
                </c:pt>
                <c:pt idx="66">
                  <c:v>9.0</c:v>
                </c:pt>
                <c:pt idx="67">
                  <c:v>9.0</c:v>
                </c:pt>
                <c:pt idx="68">
                  <c:v>9.0</c:v>
                </c:pt>
                <c:pt idx="69">
                  <c:v>8.0</c:v>
                </c:pt>
                <c:pt idx="70">
                  <c:v>8.0</c:v>
                </c:pt>
                <c:pt idx="71">
                  <c:v>8.0</c:v>
                </c:pt>
                <c:pt idx="72">
                  <c:v>8.0</c:v>
                </c:pt>
                <c:pt idx="73">
                  <c:v>8.0</c:v>
                </c:pt>
                <c:pt idx="74">
                  <c:v>8.0</c:v>
                </c:pt>
                <c:pt idx="75">
                  <c:v>7.0</c:v>
                </c:pt>
                <c:pt idx="76">
                  <c:v>7.0</c:v>
                </c:pt>
                <c:pt idx="77">
                  <c:v>6.0</c:v>
                </c:pt>
                <c:pt idx="78">
                  <c:v>6.0</c:v>
                </c:pt>
                <c:pt idx="79">
                  <c:v>6.0</c:v>
                </c:pt>
                <c:pt idx="80">
                  <c:v>6.0</c:v>
                </c:pt>
                <c:pt idx="81">
                  <c:v>6.0</c:v>
                </c:pt>
                <c:pt idx="82">
                  <c:v>6.0</c:v>
                </c:pt>
                <c:pt idx="83">
                  <c:v>6.0</c:v>
                </c:pt>
                <c:pt idx="84">
                  <c:v>5.0</c:v>
                </c:pt>
                <c:pt idx="85">
                  <c:v>5.0</c:v>
                </c:pt>
                <c:pt idx="86">
                  <c:v>5.0</c:v>
                </c:pt>
                <c:pt idx="87">
                  <c:v>5.0</c:v>
                </c:pt>
                <c:pt idx="88">
                  <c:v>5.0</c:v>
                </c:pt>
                <c:pt idx="89">
                  <c:v>4.0</c:v>
                </c:pt>
                <c:pt idx="90">
                  <c:v>4.0</c:v>
                </c:pt>
                <c:pt idx="91">
                  <c:v>4.0</c:v>
                </c:pt>
                <c:pt idx="92">
                  <c:v>4.0</c:v>
                </c:pt>
                <c:pt idx="93">
                  <c:v>4.0</c:v>
                </c:pt>
                <c:pt idx="94">
                  <c:v>4.0</c:v>
                </c:pt>
                <c:pt idx="95">
                  <c:v>3.0</c:v>
                </c:pt>
                <c:pt idx="96">
                  <c:v>3.0</c:v>
                </c:pt>
                <c:pt idx="97">
                  <c:v>3.0</c:v>
                </c:pt>
                <c:pt idx="98">
                  <c:v>3.0</c:v>
                </c:pt>
                <c:pt idx="99">
                  <c:v>3.0</c:v>
                </c:pt>
                <c:pt idx="100">
                  <c:v>3.0</c:v>
                </c:pt>
                <c:pt idx="101">
                  <c:v>3.0</c:v>
                </c:pt>
                <c:pt idx="102">
                  <c:v>3.0</c:v>
                </c:pt>
                <c:pt idx="103">
                  <c:v>3.0</c:v>
                </c:pt>
                <c:pt idx="104">
                  <c:v>3.0</c:v>
                </c:pt>
                <c:pt idx="105">
                  <c:v>2.0</c:v>
                </c:pt>
                <c:pt idx="106">
                  <c:v>2.0</c:v>
                </c:pt>
                <c:pt idx="107">
                  <c:v>2.0</c:v>
                </c:pt>
                <c:pt idx="108">
                  <c:v>2.0</c:v>
                </c:pt>
                <c:pt idx="109">
                  <c:v>2.0</c:v>
                </c:pt>
                <c:pt idx="110">
                  <c:v>2.0</c:v>
                </c:pt>
                <c:pt idx="111">
                  <c:v>2.0</c:v>
                </c:pt>
                <c:pt idx="112">
                  <c:v>2.0</c:v>
                </c:pt>
              </c:numCache>
            </c:numRef>
          </c:yVal>
          <c:smooth val="1"/>
        </c:ser>
        <c:ser>
          <c:idx val="1"/>
          <c:order val="1"/>
          <c:spPr>
            <a:ln>
              <a:prstDash val="sysDot"/>
            </a:ln>
          </c:spPr>
          <c:marker>
            <c:symbol val="none"/>
          </c:marker>
          <c:xVal>
            <c:numRef>
              <c:f>'h-index'!$A$25:$A$138</c:f>
              <c:numCache>
                <c:formatCode>General</c:formatCode>
                <c:ptCount val="11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  <c:pt idx="101">
                  <c:v>101.0</c:v>
                </c:pt>
                <c:pt idx="102">
                  <c:v>102.0</c:v>
                </c:pt>
                <c:pt idx="103">
                  <c:v>103.0</c:v>
                </c:pt>
                <c:pt idx="104">
                  <c:v>104.0</c:v>
                </c:pt>
                <c:pt idx="105">
                  <c:v>105.0</c:v>
                </c:pt>
                <c:pt idx="106">
                  <c:v>106.0</c:v>
                </c:pt>
                <c:pt idx="107">
                  <c:v>107.0</c:v>
                </c:pt>
                <c:pt idx="108">
                  <c:v>108.0</c:v>
                </c:pt>
                <c:pt idx="109">
                  <c:v>109.0</c:v>
                </c:pt>
                <c:pt idx="110">
                  <c:v>110.0</c:v>
                </c:pt>
                <c:pt idx="111">
                  <c:v>111.0</c:v>
                </c:pt>
                <c:pt idx="112">
                  <c:v>112.0</c:v>
                </c:pt>
                <c:pt idx="113">
                  <c:v>113.0</c:v>
                </c:pt>
              </c:numCache>
            </c:numRef>
          </c:xVal>
          <c:yVal>
            <c:numRef>
              <c:f>'h-index'!$C$25:$C$138</c:f>
              <c:numCache>
                <c:formatCode>General</c:formatCode>
                <c:ptCount val="11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  <c:pt idx="100">
                  <c:v>100.0</c:v>
                </c:pt>
                <c:pt idx="101">
                  <c:v>101.0</c:v>
                </c:pt>
                <c:pt idx="102">
                  <c:v>102.0</c:v>
                </c:pt>
                <c:pt idx="103">
                  <c:v>103.0</c:v>
                </c:pt>
                <c:pt idx="104">
                  <c:v>104.0</c:v>
                </c:pt>
                <c:pt idx="105">
                  <c:v>105.0</c:v>
                </c:pt>
                <c:pt idx="106">
                  <c:v>106.0</c:v>
                </c:pt>
                <c:pt idx="107">
                  <c:v>107.0</c:v>
                </c:pt>
                <c:pt idx="108">
                  <c:v>108.0</c:v>
                </c:pt>
                <c:pt idx="109">
                  <c:v>109.0</c:v>
                </c:pt>
                <c:pt idx="110">
                  <c:v>110.0</c:v>
                </c:pt>
                <c:pt idx="111">
                  <c:v>111.0</c:v>
                </c:pt>
                <c:pt idx="112">
                  <c:v>112.0</c:v>
                </c:pt>
                <c:pt idx="113">
                  <c:v>113.0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7000856"/>
        <c:axId val="417006424"/>
      </c:scatterChart>
      <c:valAx>
        <c:axId val="417000856"/>
        <c:scaling>
          <c:orientation val="minMax"/>
          <c:max val="115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Publications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17006424"/>
        <c:crosses val="autoZero"/>
        <c:crossBetween val="midCat"/>
      </c:valAx>
      <c:valAx>
        <c:axId val="417006424"/>
        <c:scaling>
          <c:orientation val="minMax"/>
          <c:max val="300.0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Number</a:t>
                </a:r>
                <a:r>
                  <a:rPr lang="en-US" sz="1400" baseline="0"/>
                  <a:t> of citations</a:t>
                </a:r>
                <a:endParaRPr lang="en-US" sz="14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41700085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6008317324946"/>
          <c:y val="0.0340447402233718"/>
          <c:w val="0.814429644015679"/>
          <c:h val="0.737721696921779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5"/>
            <c:spPr>
              <a:solidFill>
                <a:schemeClr val="tx1"/>
              </a:solidFill>
              <a:ln>
                <a:noFill/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0.130046934481715"/>
                  <c:y val="-0.239327029727979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</c:trendlineLbl>
          </c:trendline>
          <c:xVal>
            <c:numRef>
              <c:f>('h-index'!$D$3,'h-index'!$D$5:$D$18)</c:f>
              <c:numCache>
                <c:formatCode>General</c:formatCode>
                <c:ptCount val="15"/>
                <c:pt idx="0">
                  <c:v>51.0</c:v>
                </c:pt>
                <c:pt idx="1">
                  <c:v>31.0</c:v>
                </c:pt>
                <c:pt idx="2">
                  <c:v>19.0</c:v>
                </c:pt>
                <c:pt idx="3">
                  <c:v>34.0</c:v>
                </c:pt>
                <c:pt idx="4">
                  <c:v>30.0</c:v>
                </c:pt>
                <c:pt idx="5">
                  <c:v>15.0</c:v>
                </c:pt>
                <c:pt idx="6">
                  <c:v>25.0</c:v>
                </c:pt>
                <c:pt idx="7">
                  <c:v>23.0</c:v>
                </c:pt>
                <c:pt idx="8">
                  <c:v>13.0</c:v>
                </c:pt>
                <c:pt idx="9">
                  <c:v>12.0</c:v>
                </c:pt>
                <c:pt idx="10">
                  <c:v>6.0</c:v>
                </c:pt>
                <c:pt idx="11">
                  <c:v>9.0</c:v>
                </c:pt>
                <c:pt idx="12">
                  <c:v>5.0</c:v>
                </c:pt>
                <c:pt idx="13">
                  <c:v>20.0</c:v>
                </c:pt>
                <c:pt idx="14">
                  <c:v>5.0</c:v>
                </c:pt>
              </c:numCache>
            </c:numRef>
          </c:xVal>
          <c:yVal>
            <c:numRef>
              <c:f>('h-index'!$E$3,'h-index'!$E$5:$E$18)</c:f>
              <c:numCache>
                <c:formatCode>General</c:formatCode>
                <c:ptCount val="15"/>
                <c:pt idx="0">
                  <c:v>6.0</c:v>
                </c:pt>
                <c:pt idx="1">
                  <c:v>33.0</c:v>
                </c:pt>
                <c:pt idx="2">
                  <c:v>9.0</c:v>
                </c:pt>
                <c:pt idx="3">
                  <c:v>4.0</c:v>
                </c:pt>
                <c:pt idx="4">
                  <c:v>8.0</c:v>
                </c:pt>
                <c:pt idx="5">
                  <c:v>2.0</c:v>
                </c:pt>
                <c:pt idx="6">
                  <c:v>3.0</c:v>
                </c:pt>
                <c:pt idx="7">
                  <c:v>14.0</c:v>
                </c:pt>
                <c:pt idx="8">
                  <c:v>3.0</c:v>
                </c:pt>
                <c:pt idx="9">
                  <c:v>2.0</c:v>
                </c:pt>
                <c:pt idx="10">
                  <c:v>3.0</c:v>
                </c:pt>
                <c:pt idx="11">
                  <c:v>0.0</c:v>
                </c:pt>
                <c:pt idx="12">
                  <c:v>1.0</c:v>
                </c:pt>
                <c:pt idx="13">
                  <c:v>1.0</c:v>
                </c:pt>
                <c:pt idx="14">
                  <c:v>3.0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731128"/>
        <c:axId val="423736856"/>
      </c:scatterChart>
      <c:valAx>
        <c:axId val="423731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Years</a:t>
                </a:r>
                <a:r>
                  <a:rPr lang="en-US" sz="1600" baseline="0"/>
                  <a:t> publishing</a:t>
                </a:r>
                <a:endParaRPr lang="en-US" sz="16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23736856"/>
        <c:crosses val="autoZero"/>
        <c:crossBetween val="midCat"/>
      </c:valAx>
      <c:valAx>
        <c:axId val="423736856"/>
        <c:scaling>
          <c:orientation val="minMax"/>
          <c:min val="0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h-index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373112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0.11521</cdr:x>
      <cdr:y>0.78369</cdr:y>
    </cdr:from>
    <cdr:to>
      <cdr:x>0.35945</cdr:x>
      <cdr:y>0.78369</cdr:y>
    </cdr:to>
    <cdr:sp macro="" textlink="">
      <cdr:nvSpPr>
        <cdr:cNvPr id="3" name="Straight Connector 2"/>
        <cdr:cNvSpPr/>
      </cdr:nvSpPr>
      <cdr:spPr>
        <a:xfrm xmlns:a="http://schemas.openxmlformats.org/drawingml/2006/main" rot="10800000">
          <a:off x="714375" y="4486275"/>
          <a:ext cx="1514476" cy="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0.11521</cdr:x>
      <cdr:y>0.78369</cdr:y>
    </cdr:from>
    <cdr:to>
      <cdr:x>0.35945</cdr:x>
      <cdr:y>0.78369</cdr:y>
    </cdr:to>
    <cdr:sp macro="" textlink="">
      <cdr:nvSpPr>
        <cdr:cNvPr id="3" name="Straight Connector 2"/>
        <cdr:cNvSpPr/>
      </cdr:nvSpPr>
      <cdr:spPr>
        <a:xfrm xmlns:a="http://schemas.openxmlformats.org/drawingml/2006/main" rot="10800000">
          <a:off x="714375" y="4486275"/>
          <a:ext cx="1514476" cy="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0.14477</cdr:x>
      <cdr:y>0.51883</cdr:y>
    </cdr:from>
    <cdr:to>
      <cdr:x>0.95442</cdr:x>
      <cdr:y>0.51883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514350" y="1181101"/>
          <a:ext cx="287655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0.14745</cdr:x>
      <cdr:y>0.38912</cdr:y>
    </cdr:from>
    <cdr:to>
      <cdr:x>0.95174</cdr:x>
      <cdr:y>0.38912</cdr:y>
    </cdr:to>
    <cdr:sp macro="" textlink="">
      <cdr:nvSpPr>
        <cdr:cNvPr id="7" name="Straight Connector 6"/>
        <cdr:cNvSpPr/>
      </cdr:nvSpPr>
      <cdr:spPr>
        <a:xfrm xmlns:a="http://schemas.openxmlformats.org/drawingml/2006/main">
          <a:off x="523875" y="885826"/>
          <a:ext cx="285750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0.17694</cdr:x>
      <cdr:y>0.40586</cdr:y>
    </cdr:from>
    <cdr:to>
      <cdr:x>0.4504</cdr:x>
      <cdr:y>0.49372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28649" y="923926"/>
          <a:ext cx="971551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/>
            <a:t>Associate</a:t>
          </a:r>
          <a:r>
            <a:rPr lang="en-US" sz="1400" baseline="0"/>
            <a:t> prof.</a:t>
          </a:r>
          <a:endParaRPr lang="en-US" sz="1400"/>
        </a:p>
      </cdr:txBody>
    </cdr:sp>
  </cdr:relSizeAnchor>
  <cdr:relSizeAnchor xmlns:cdr="http://schemas.openxmlformats.org/drawingml/2006/chartDrawing">
    <cdr:from>
      <cdr:x>0.17426</cdr:x>
      <cdr:y>0.24686</cdr:y>
    </cdr:from>
    <cdr:to>
      <cdr:x>0.35925</cdr:x>
      <cdr:y>0.35146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19125" y="561975"/>
          <a:ext cx="65722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/>
            <a:t>Full prof.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968CC-348F-45A9-B943-FA3B81F5EE35}" type="datetimeFigureOut">
              <a:rPr lang="en-US" smtClean="0"/>
              <a:pPr/>
              <a:t>7/15/11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BFD6A-B07A-413D-AE89-FD704BAFB4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99BC1C-5205-49CE-B2D7-7663457089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A013-DB82-4E48-B188-4FC9C8CB0D53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42BA-0B70-4C7F-9A50-EDFFCAF52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0342E-0C07-419D-BF3F-E12DE9092D7F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24EBB-58B0-4D87-9DB1-2C0F46BEF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1E32D-7F58-45AF-9BFB-85BBD3E88D52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F0664-A574-47D4-9582-F34605E29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DAC7-2250-4C79-A4FB-2364D61F0969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C832E-0A15-4CDA-BE7A-1B832D27C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27AB6-3EEC-4A81-9EAF-F825543DA1EC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F3C98-3B3C-4320-99ED-971501451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E8E10-CC5D-4817-AFC6-672B1003C996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7FDEE-6CCD-4EBF-86EA-6D813AE6A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F934B-7F24-4844-8F65-55269D465188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F8BF-615D-4AE3-A11D-3A41ADE63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C8B7-DB9D-4256-9EC9-C09176B74C19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949DD-3F41-46DF-A57C-439912063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B39CE-0F5F-4441-A8F6-A8DAB2068D4C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9747A-CBEA-4959-A07D-BDCDDB8B0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97A46-0A0C-4E3C-9647-1D22EC9420FB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538E-C854-4F01-8E11-C6B2477A8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4F714-9E8E-463C-828F-DAD163FEF14D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608A8-68E8-4AA5-A9E1-7EF00CA05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8C8961A-1C48-406D-BAFF-E9BA84CCB1C5}" type="datetimeFigureOut">
              <a:rPr lang="en-US"/>
              <a:pPr>
                <a:defRPr/>
              </a:pPr>
              <a:t>7/15/11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AAB4D8C-CAC2-46EF-A735-8EEE71D68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Box 13"/>
          <p:cNvSpPr txBox="1">
            <a:spLocks noChangeArrowheads="1"/>
          </p:cNvSpPr>
          <p:nvPr/>
        </p:nvSpPr>
        <p:spPr bwMode="auto">
          <a:xfrm>
            <a:off x="533400" y="990600"/>
            <a:ext cx="80772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 i="1" dirty="0">
              <a:latin typeface="Calibri" pitchFamily="34" charset="0"/>
            </a:endParaRPr>
          </a:p>
          <a:p>
            <a:pPr algn="ctr"/>
            <a:endParaRPr lang="en-US" sz="2800" i="1" dirty="0">
              <a:latin typeface="Calibri" pitchFamily="34" charset="0"/>
            </a:endParaRPr>
          </a:p>
          <a:p>
            <a:pPr algn="ctr"/>
            <a:r>
              <a:rPr lang="en-US" sz="2800" dirty="0" smtClean="0"/>
              <a:t>Bibliometrics: Gold standard or fool’s gold?</a:t>
            </a:r>
            <a:endParaRPr lang="en-US" sz="2800" i="1" dirty="0">
              <a:latin typeface="Calibri" pitchFamily="34" charset="0"/>
            </a:endParaRPr>
          </a:p>
          <a:p>
            <a:pPr algn="ctr"/>
            <a:endParaRPr lang="en-US" sz="2400" i="1" dirty="0">
              <a:latin typeface="Calibri" pitchFamily="34" charset="0"/>
            </a:endParaRPr>
          </a:p>
          <a:p>
            <a:pPr algn="ctr"/>
            <a:endParaRPr lang="en-US" sz="2000" dirty="0" smtClean="0">
              <a:latin typeface="Calibri" pitchFamily="34" charset="0"/>
            </a:endParaRPr>
          </a:p>
          <a:p>
            <a:pPr algn="ctr"/>
            <a:endParaRPr lang="en-US" sz="2000" dirty="0" smtClean="0">
              <a:latin typeface="Calibri" pitchFamily="34" charset="0"/>
            </a:endParaRPr>
          </a:p>
          <a:p>
            <a:pPr algn="ctr"/>
            <a:endParaRPr lang="en-US" sz="2000" dirty="0" smtClean="0">
              <a:latin typeface="Calibri" pitchFamily="34" charset="0"/>
            </a:endParaRPr>
          </a:p>
          <a:p>
            <a:pPr algn="ctr"/>
            <a:r>
              <a:rPr lang="en-US" sz="2000" dirty="0" smtClean="0">
                <a:latin typeface="Calibri" pitchFamily="34" charset="0"/>
              </a:rPr>
              <a:t>Kelli Barr</a:t>
            </a:r>
          </a:p>
          <a:p>
            <a:pPr algn="ctr"/>
            <a:r>
              <a:rPr lang="en-US" sz="2000" dirty="0" smtClean="0">
                <a:latin typeface="Calibri" pitchFamily="34" charset="0"/>
              </a:rPr>
              <a:t>Research Assistant</a:t>
            </a:r>
          </a:p>
          <a:p>
            <a:pPr algn="ctr"/>
            <a:r>
              <a:rPr lang="en-US" sz="2000" dirty="0" smtClean="0">
                <a:latin typeface="Calibri" pitchFamily="34" charset="0"/>
              </a:rPr>
              <a:t>Center </a:t>
            </a:r>
            <a:r>
              <a:rPr lang="en-US" sz="2000" dirty="0">
                <a:latin typeface="Calibri" pitchFamily="34" charset="0"/>
              </a:rPr>
              <a:t>for the Study of </a:t>
            </a:r>
            <a:r>
              <a:rPr lang="en-US" sz="2000" dirty="0" err="1" smtClean="0">
                <a:latin typeface="Calibri" pitchFamily="34" charset="0"/>
              </a:rPr>
              <a:t>Interdisciplinarity</a:t>
            </a:r>
            <a:endParaRPr lang="en-US" sz="2000" dirty="0" smtClean="0">
              <a:latin typeface="Calibri" pitchFamily="34" charset="0"/>
            </a:endParaRPr>
          </a:p>
          <a:p>
            <a:pPr algn="ctr"/>
            <a:endParaRPr lang="en-US" sz="2000" dirty="0" smtClean="0">
              <a:latin typeface="Calibri" pitchFamily="34" charset="0"/>
            </a:endParaRPr>
          </a:p>
          <a:p>
            <a:pPr algn="ctr"/>
            <a:r>
              <a:rPr lang="en-US" sz="1600" dirty="0" smtClean="0">
                <a:latin typeface="Calibri" pitchFamily="34" charset="0"/>
              </a:rPr>
              <a:t>Kelli.Barr@unt.edu</a:t>
            </a:r>
            <a:endParaRPr lang="en-US" sz="16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 </a:t>
            </a:r>
          </a:p>
          <a:p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2053" name="TextBox 14"/>
          <p:cNvSpPr txBox="1">
            <a:spLocks noChangeArrowheads="1"/>
          </p:cNvSpPr>
          <p:nvPr/>
        </p:nvSpPr>
        <p:spPr bwMode="auto">
          <a:xfrm>
            <a:off x="152400" y="5791200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 dirty="0">
              <a:latin typeface="Arial Black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867400" y="5638800"/>
            <a:ext cx="2743200" cy="1004888"/>
            <a:chOff x="3200400" y="5715000"/>
            <a:chExt cx="2743200" cy="100488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00400" y="5715000"/>
              <a:ext cx="2743200" cy="1004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3200400" y="6705600"/>
              <a:ext cx="2743200" cy="0"/>
            </a:xfrm>
            <a:prstGeom prst="line">
              <a:avLst/>
            </a:prstGeom>
            <a:ln w="38100">
              <a:solidFill>
                <a:srgbClr val="0092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Recommendations</a:t>
            </a:r>
            <a:endParaRPr lang="en-US" sz="32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Forewarned is forearmed:</a:t>
            </a:r>
          </a:p>
          <a:p>
            <a:pPr lvl="1"/>
            <a:r>
              <a:rPr lang="en-US" dirty="0" smtClean="0"/>
              <a:t>Know the limits of application of bibliometrics metrics</a:t>
            </a:r>
          </a:p>
          <a:p>
            <a:pPr lvl="1"/>
            <a:r>
              <a:rPr lang="en-US" dirty="0" smtClean="0"/>
              <a:t>Be aware of assumptions and uncertainties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Advice:</a:t>
            </a:r>
          </a:p>
          <a:p>
            <a:pPr lvl="1"/>
            <a:r>
              <a:rPr lang="en-US" dirty="0" smtClean="0"/>
              <a:t>If bibliometrics are to be used, choose Google Scholar over </a:t>
            </a:r>
            <a:r>
              <a:rPr lang="en-US" dirty="0" err="1" smtClean="0"/>
              <a:t>WoK</a:t>
            </a:r>
            <a:endParaRPr lang="en-US" dirty="0" smtClean="0"/>
          </a:p>
          <a:p>
            <a:pPr lvl="1"/>
            <a:r>
              <a:rPr lang="en-US" dirty="0" smtClean="0"/>
              <a:t>g-index looks better than h</a:t>
            </a:r>
          </a:p>
          <a:p>
            <a:pPr lvl="1"/>
            <a:r>
              <a:rPr lang="en-US" dirty="0" smtClean="0"/>
              <a:t>Use only as a supplement to more qualitative metrics</a:t>
            </a:r>
          </a:p>
          <a:p>
            <a:pPr lvl="1"/>
            <a:r>
              <a:rPr lang="en-US" b="1" dirty="0" smtClean="0"/>
              <a:t>Explore new/other metrics</a:t>
            </a:r>
          </a:p>
          <a:p>
            <a:pPr marL="342900" lvl="1" indent="-342900">
              <a:buFont typeface="Arial" charset="0"/>
              <a:buChar char="•"/>
            </a:pPr>
            <a:endParaRPr lang="en-US" dirty="0" smtClean="0"/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r>
              <a:rPr lang="en-US" dirty="0" smtClean="0"/>
              <a:t>	“Obviously, a single number can never give more than a rough approximation to an individual’s multifaceted profile, and many other factors should be considered in combination in evaluating an individual… especially in life-changing decisions such as the granting or denying of tenure.”</a:t>
            </a:r>
          </a:p>
          <a:p>
            <a:pPr marL="342900" lvl="1" indent="-342900">
              <a:buNone/>
            </a:pPr>
            <a:r>
              <a:rPr lang="en-US" dirty="0" smtClean="0"/>
              <a:t>							(Hirsch, 2005)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References</a:t>
            </a:r>
            <a:endParaRPr lang="en-US" sz="3200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June, A.W. “U. of Mississippi plans to cut programs and 29 faculty jobs.” </a:t>
            </a:r>
            <a:r>
              <a:rPr lang="en-US" i="1" dirty="0" smtClean="0"/>
              <a:t>Chronicle of Higher Education</a:t>
            </a:r>
            <a:r>
              <a:rPr lang="en-US" dirty="0" smtClean="0"/>
              <a:t>, 31 August, 2010 at: http://chronicle.com/article/U-of-Southern-Mississippi/124217/</a:t>
            </a:r>
          </a:p>
          <a:p>
            <a:endParaRPr lang="en-US" dirty="0" smtClean="0"/>
          </a:p>
          <a:p>
            <a:r>
              <a:rPr lang="en-US" dirty="0" smtClean="0"/>
              <a:t>CBS 6 Staff. “Budget cuts at SUNY Albany to hit academic programs.” </a:t>
            </a:r>
            <a:r>
              <a:rPr lang="en-US" i="1" dirty="0" smtClean="0"/>
              <a:t>CBS Broadcasting, Inc.,</a:t>
            </a:r>
            <a:r>
              <a:rPr lang="en-US" dirty="0" smtClean="0"/>
              <a:t> 1 October, 2010 at: http://www.cbs6albany.com/articles/university-1278894-programs-suny.html</a:t>
            </a:r>
          </a:p>
          <a:p>
            <a:endParaRPr lang="en-US" dirty="0" smtClean="0"/>
          </a:p>
          <a:p>
            <a:r>
              <a:rPr lang="en-US" dirty="0" err="1" smtClean="0"/>
              <a:t>Doward</a:t>
            </a:r>
            <a:r>
              <a:rPr lang="en-US" dirty="0" smtClean="0"/>
              <a:t>, J. “Middlesex University cuts spark international protest from philosophers.” 9 May, 2010 at: http://www.guardian.co.uk/world/2010/may/09/middlesex-university-cuts-protest-philosophers </a:t>
            </a:r>
          </a:p>
          <a:p>
            <a:endParaRPr lang="en-US" dirty="0" smtClean="0"/>
          </a:p>
          <a:p>
            <a:r>
              <a:rPr lang="en-US" dirty="0" err="1" smtClean="0"/>
              <a:t>Geisler</a:t>
            </a:r>
            <a:r>
              <a:rPr lang="en-US" dirty="0" smtClean="0"/>
              <a:t>, E. (2005). The measurement of scientific activity: Research directions in linking philosophy of science and metrics of science and technology outputs. </a:t>
            </a:r>
            <a:r>
              <a:rPr lang="en-US" i="1" dirty="0" err="1" smtClean="0"/>
              <a:t>Scientometrics</a:t>
            </a:r>
            <a:r>
              <a:rPr lang="en-US" dirty="0" smtClean="0"/>
              <a:t> 62: 269–284.</a:t>
            </a:r>
          </a:p>
          <a:p>
            <a:endParaRPr lang="en-US" dirty="0" smtClean="0"/>
          </a:p>
          <a:p>
            <a:r>
              <a:rPr lang="en-US" dirty="0" smtClean="0"/>
              <a:t>Hirsch, J. E. (2005). An index to quantify an individual’s scientific research output. </a:t>
            </a:r>
            <a:r>
              <a:rPr lang="en-US" i="1" dirty="0" smtClean="0"/>
              <a:t>Proceedings of the National Academy of Sciences</a:t>
            </a:r>
            <a:r>
              <a:rPr lang="en-US" dirty="0" smtClean="0"/>
              <a:t> 102: 16569–16572. 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590800" y="4953000"/>
            <a:ext cx="4191000" cy="1766888"/>
            <a:chOff x="2590800" y="4953000"/>
            <a:chExt cx="4191000" cy="1766888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67000" y="4953000"/>
              <a:ext cx="4038600" cy="1766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Straight Connector 6"/>
            <p:cNvCxnSpPr/>
            <p:nvPr/>
          </p:nvCxnSpPr>
          <p:spPr>
            <a:xfrm>
              <a:off x="2590800" y="6705600"/>
              <a:ext cx="4191000" cy="0"/>
            </a:xfrm>
            <a:prstGeom prst="line">
              <a:avLst/>
            </a:prstGeom>
            <a:ln w="38100">
              <a:solidFill>
                <a:srgbClr val="0092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Supplementary material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524000" y="1752600"/>
          <a:ext cx="6248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5800" y="61722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correlation, but low effect size – does not explain much of the variation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H-index as a function of years </a:t>
            </a:r>
            <a:br>
              <a:rPr lang="en-US" sz="3600" dirty="0" smtClean="0"/>
            </a:br>
            <a:r>
              <a:rPr lang="en-US" sz="3600" dirty="0" smtClean="0"/>
              <a:t>publishing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7988490" y="3505199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Hirsch’s </a:t>
            </a:r>
          </a:p>
          <a:p>
            <a:pPr algn="r"/>
            <a:r>
              <a:rPr lang="en-US" sz="1200" dirty="0" smtClean="0"/>
              <a:t>definitions</a:t>
            </a:r>
            <a:endParaRPr lang="en-US" sz="12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7620000" y="3502970"/>
            <a:ext cx="533400" cy="115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05564">
            <a:off x="7532584" y="3809924"/>
            <a:ext cx="61595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z="3600" smtClean="0"/>
              <a:t>Scope of databases is limited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>
              <a:buNone/>
            </a:pPr>
            <a:endParaRPr lang="en-US" sz="2600" dirty="0" smtClean="0"/>
          </a:p>
          <a:p>
            <a:pPr marL="342900" lvl="1" indent="-342900">
              <a:buNone/>
            </a:pPr>
            <a:r>
              <a:rPr lang="en-US" sz="3600" dirty="0" smtClean="0"/>
              <a:t>Example: Journal impact factor, calculated using </a:t>
            </a:r>
            <a:r>
              <a:rPr lang="en-US" sz="3600" dirty="0" err="1" smtClean="0"/>
              <a:t>WoK</a:t>
            </a:r>
            <a:r>
              <a:rPr lang="en-US" sz="3600" dirty="0" smtClean="0"/>
              <a:t> data only</a:t>
            </a:r>
          </a:p>
          <a:p>
            <a:endParaRPr lang="en-US" dirty="0" smtClean="0"/>
          </a:p>
          <a:p>
            <a:r>
              <a:rPr lang="en-US" dirty="0" smtClean="0"/>
              <a:t>Sciences</a:t>
            </a:r>
          </a:p>
          <a:p>
            <a:pPr lvl="1"/>
            <a:r>
              <a:rPr lang="en-US" dirty="0" smtClean="0"/>
              <a:t>Nature – 34.480 </a:t>
            </a:r>
          </a:p>
          <a:p>
            <a:pPr lvl="1"/>
            <a:r>
              <a:rPr lang="en-US" dirty="0" smtClean="0"/>
              <a:t>Cell – 31.152 </a:t>
            </a:r>
          </a:p>
          <a:p>
            <a:pPr lvl="1"/>
            <a:r>
              <a:rPr lang="en-US" dirty="0" smtClean="0"/>
              <a:t>Science – 29.747</a:t>
            </a:r>
          </a:p>
          <a:p>
            <a:endParaRPr lang="en-US" dirty="0" smtClean="0"/>
          </a:p>
          <a:p>
            <a:r>
              <a:rPr lang="en-US" dirty="0" smtClean="0"/>
              <a:t>Social Sciences</a:t>
            </a:r>
          </a:p>
          <a:p>
            <a:pPr lvl="1"/>
            <a:r>
              <a:rPr lang="en-US" dirty="0" smtClean="0"/>
              <a:t>J. of Economic Lit. – 6.919</a:t>
            </a:r>
          </a:p>
          <a:p>
            <a:pPr lvl="1"/>
            <a:r>
              <a:rPr lang="en-US" dirty="0" smtClean="0"/>
              <a:t>Political Analysis – 3. 756</a:t>
            </a:r>
          </a:p>
          <a:p>
            <a:pPr lvl="1"/>
            <a:r>
              <a:rPr lang="en-US" dirty="0" smtClean="0"/>
              <a:t>Ann. Rev. of Sociology – 3.702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Philosophy</a:t>
            </a:r>
          </a:p>
          <a:p>
            <a:pPr lvl="1"/>
            <a:r>
              <a:rPr lang="en-US" dirty="0" smtClean="0"/>
              <a:t>Am. J. of Bioethics – 4.000</a:t>
            </a:r>
          </a:p>
          <a:p>
            <a:pPr lvl="1"/>
            <a:r>
              <a:rPr lang="en-US" dirty="0" smtClean="0"/>
              <a:t>Phil. and Public Affairs - 1.957 </a:t>
            </a:r>
          </a:p>
          <a:p>
            <a:pPr lvl="1"/>
            <a:r>
              <a:rPr lang="en-US" dirty="0" smtClean="0"/>
              <a:t>Environmental  Values - 1.250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29200" y="3200400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 social science and philosophy journals really have that much less ‘impact’?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Databases seem to cover: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304800" y="5715000"/>
            <a:ext cx="85344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b="1" dirty="0" smtClean="0"/>
              <a:t>But:</a:t>
            </a:r>
            <a:r>
              <a:rPr lang="en-US" sz="2500" dirty="0" smtClean="0"/>
              <a:t> Compared to </a:t>
            </a:r>
            <a:r>
              <a:rPr lang="en-US" sz="2500" dirty="0" err="1" smtClean="0"/>
              <a:t>GoogleScholar</a:t>
            </a:r>
            <a:r>
              <a:rPr lang="en-US" sz="2500" dirty="0" smtClean="0"/>
              <a:t>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500" dirty="0" smtClean="0"/>
              <a:t>	</a:t>
            </a:r>
            <a:r>
              <a:rPr lang="en-US" sz="2200" dirty="0" smtClean="0"/>
              <a:t>Web of Knowledge: 21% (on average) the number of legitimate results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200" dirty="0" smtClean="0"/>
              <a:t>	Microsoft Academic: 4% (on average)</a:t>
            </a:r>
          </a:p>
          <a:p>
            <a:pPr>
              <a:lnSpc>
                <a:spcPct val="80000"/>
              </a:lnSpc>
            </a:pPr>
            <a:endParaRPr lang="en-US" sz="25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1752600"/>
          <a:ext cx="6934200" cy="3712845"/>
        </p:xfrm>
        <a:graphic>
          <a:graphicData uri="http://schemas.openxmlformats.org/drawingml/2006/table">
            <a:tbl>
              <a:tblPr/>
              <a:tblGrid>
                <a:gridCol w="1828800"/>
                <a:gridCol w="914400"/>
                <a:gridCol w="990600"/>
                <a:gridCol w="1143000"/>
                <a:gridCol w="762000"/>
                <a:gridCol w="129540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Google Scholar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Microsoft Academic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Web of Knowledge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Scopus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Philosopher’s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Arts &amp; humanities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Social sciences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Life sciences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Physical sciences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Computer science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Economics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Multiply 9"/>
          <p:cNvSpPr/>
          <p:nvPr/>
        </p:nvSpPr>
        <p:spPr>
          <a:xfrm>
            <a:off x="3352800" y="24384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Multiply 10"/>
          <p:cNvSpPr/>
          <p:nvPr/>
        </p:nvSpPr>
        <p:spPr>
          <a:xfrm>
            <a:off x="4267200" y="24384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Multiply 11"/>
          <p:cNvSpPr/>
          <p:nvPr/>
        </p:nvSpPr>
        <p:spPr>
          <a:xfrm>
            <a:off x="5334000" y="24384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3352800" y="28956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Multiply 13"/>
          <p:cNvSpPr/>
          <p:nvPr/>
        </p:nvSpPr>
        <p:spPr>
          <a:xfrm>
            <a:off x="3352800" y="33528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Multiply 14"/>
          <p:cNvSpPr/>
          <p:nvPr/>
        </p:nvSpPr>
        <p:spPr>
          <a:xfrm>
            <a:off x="3352800" y="38100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3352800" y="42672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3352800" y="46482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Multiply 17"/>
          <p:cNvSpPr/>
          <p:nvPr/>
        </p:nvSpPr>
        <p:spPr>
          <a:xfrm>
            <a:off x="3352800" y="51054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Multiply 18"/>
          <p:cNvSpPr/>
          <p:nvPr/>
        </p:nvSpPr>
        <p:spPr>
          <a:xfrm>
            <a:off x="4267200" y="28956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Multiply 19"/>
          <p:cNvSpPr/>
          <p:nvPr/>
        </p:nvSpPr>
        <p:spPr>
          <a:xfrm>
            <a:off x="4267200" y="33528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Multiply 20"/>
          <p:cNvSpPr/>
          <p:nvPr/>
        </p:nvSpPr>
        <p:spPr>
          <a:xfrm>
            <a:off x="4267200" y="38100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Multiply 21"/>
          <p:cNvSpPr/>
          <p:nvPr/>
        </p:nvSpPr>
        <p:spPr>
          <a:xfrm>
            <a:off x="4267200" y="41910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Multiply 22"/>
          <p:cNvSpPr/>
          <p:nvPr/>
        </p:nvSpPr>
        <p:spPr>
          <a:xfrm>
            <a:off x="4267200" y="46482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Multiply 23"/>
          <p:cNvSpPr/>
          <p:nvPr/>
        </p:nvSpPr>
        <p:spPr>
          <a:xfrm>
            <a:off x="4267200" y="51054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Multiply 24"/>
          <p:cNvSpPr/>
          <p:nvPr/>
        </p:nvSpPr>
        <p:spPr>
          <a:xfrm>
            <a:off x="5334000" y="28956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Multiply 25"/>
          <p:cNvSpPr/>
          <p:nvPr/>
        </p:nvSpPr>
        <p:spPr>
          <a:xfrm>
            <a:off x="5334000" y="33528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Multiply 26"/>
          <p:cNvSpPr/>
          <p:nvPr/>
        </p:nvSpPr>
        <p:spPr>
          <a:xfrm>
            <a:off x="5334000" y="37338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Multiply 27"/>
          <p:cNvSpPr/>
          <p:nvPr/>
        </p:nvSpPr>
        <p:spPr>
          <a:xfrm>
            <a:off x="5334000" y="41910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Multiply 28"/>
          <p:cNvSpPr/>
          <p:nvPr/>
        </p:nvSpPr>
        <p:spPr>
          <a:xfrm>
            <a:off x="6324600" y="33528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Multiply 29"/>
          <p:cNvSpPr/>
          <p:nvPr/>
        </p:nvSpPr>
        <p:spPr>
          <a:xfrm>
            <a:off x="6324600" y="38100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Multiply 30"/>
          <p:cNvSpPr/>
          <p:nvPr/>
        </p:nvSpPr>
        <p:spPr>
          <a:xfrm>
            <a:off x="6324600" y="42672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Multiply 31"/>
          <p:cNvSpPr/>
          <p:nvPr/>
        </p:nvSpPr>
        <p:spPr>
          <a:xfrm>
            <a:off x="6324600" y="46482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Multiply 32"/>
          <p:cNvSpPr/>
          <p:nvPr/>
        </p:nvSpPr>
        <p:spPr>
          <a:xfrm>
            <a:off x="7315200" y="2438400"/>
            <a:ext cx="304800" cy="304800"/>
          </a:xfrm>
          <a:prstGeom prst="mathMultiply">
            <a:avLst>
              <a:gd name="adj1" fmla="val 697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gets indexed?</a:t>
            </a:r>
            <a:endParaRPr lang="en-US" sz="3600" dirty="0"/>
          </a:p>
        </p:txBody>
      </p:sp>
      <p:sp>
        <p:nvSpPr>
          <p:cNvPr id="13317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Web of Knowledge inclusion criteria </a:t>
            </a:r>
            <a:r>
              <a:rPr lang="en-US" sz="1900" dirty="0" smtClean="0"/>
              <a:t>(from Hicks and Wang, 2009)</a:t>
            </a:r>
          </a:p>
          <a:p>
            <a:endParaRPr lang="en-US" sz="2400" dirty="0" smtClean="0"/>
          </a:p>
          <a:p>
            <a:r>
              <a:rPr lang="en-US" sz="2500" b="1" dirty="0" smtClean="0"/>
              <a:t>Basic Journal Standards</a:t>
            </a:r>
            <a:r>
              <a:rPr lang="en-US" sz="2500" dirty="0" smtClean="0"/>
              <a:t>: </a:t>
            </a:r>
          </a:p>
          <a:p>
            <a:pPr lvl="1"/>
            <a:r>
              <a:rPr lang="en-US" sz="2100" dirty="0" smtClean="0"/>
              <a:t>Timeliness of publication </a:t>
            </a:r>
          </a:p>
          <a:p>
            <a:pPr lvl="1"/>
            <a:r>
              <a:rPr lang="en-US" sz="2100" dirty="0" smtClean="0"/>
              <a:t>international editorial conventions</a:t>
            </a:r>
          </a:p>
          <a:p>
            <a:pPr lvl="1"/>
            <a:r>
              <a:rPr lang="en-US" sz="2100" dirty="0" smtClean="0"/>
              <a:t>Application of the peer review process</a:t>
            </a:r>
            <a:endParaRPr lang="en-US" sz="2500" b="1" dirty="0" smtClean="0"/>
          </a:p>
          <a:p>
            <a:r>
              <a:rPr lang="en-US" sz="2500" b="1" dirty="0" smtClean="0"/>
              <a:t>Editorial Content</a:t>
            </a:r>
            <a:r>
              <a:rPr lang="en-US" sz="2500" dirty="0" smtClean="0"/>
              <a:t>: Will the content enrich the database? </a:t>
            </a:r>
            <a:endParaRPr lang="en-US" sz="2500" b="1" dirty="0" smtClean="0"/>
          </a:p>
          <a:p>
            <a:r>
              <a:rPr lang="en-US" sz="2500" b="1" dirty="0" smtClean="0"/>
              <a:t>International Diversity</a:t>
            </a:r>
          </a:p>
          <a:p>
            <a:r>
              <a:rPr lang="en-US" sz="2500" b="1" dirty="0" smtClean="0"/>
              <a:t>Quality: </a:t>
            </a:r>
            <a:r>
              <a:rPr lang="en-US" sz="2500" dirty="0" smtClean="0"/>
              <a:t>Citation analysis</a:t>
            </a:r>
          </a:p>
          <a:p>
            <a:endParaRPr lang="en-US" sz="2500" dirty="0" smtClean="0"/>
          </a:p>
          <a:p>
            <a:r>
              <a:rPr lang="en-US" sz="2500" dirty="0" smtClean="0"/>
              <a:t>English-language bias </a:t>
            </a:r>
            <a:r>
              <a:rPr lang="en-US" sz="1900" dirty="0" smtClean="0"/>
              <a:t>(Adam, 2002; Editors of Nature, 2002; Erne, 2007) </a:t>
            </a:r>
          </a:p>
          <a:p>
            <a:r>
              <a:rPr lang="en-US" sz="2500" dirty="0" err="1" smtClean="0"/>
              <a:t>WoK</a:t>
            </a:r>
            <a:r>
              <a:rPr lang="en-US" sz="2500" dirty="0" smtClean="0"/>
              <a:t> standards determine “quality” </a:t>
            </a:r>
            <a:r>
              <a:rPr lang="en-US" sz="1900" dirty="0" smtClean="0"/>
              <a:t>(Donovan, 2007; </a:t>
            </a:r>
            <a:r>
              <a:rPr lang="en-US" sz="1900" dirty="0" err="1" smtClean="0"/>
              <a:t>Weingart</a:t>
            </a:r>
            <a:r>
              <a:rPr lang="en-US" sz="1900" dirty="0" smtClean="0"/>
              <a:t>, 2005)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gets indexed?</a:t>
            </a:r>
            <a:endParaRPr lang="en-US" sz="3600" dirty="0"/>
          </a:p>
        </p:txBody>
      </p:sp>
      <p:sp>
        <p:nvSpPr>
          <p:cNvPr id="13317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lnSpc>
                <a:spcPct val="80000"/>
              </a:lnSpc>
              <a:buNone/>
            </a:pPr>
            <a:r>
              <a:rPr lang="en-US" dirty="0" smtClean="0"/>
              <a:t>Google Scholar includes: 			</a:t>
            </a:r>
            <a:r>
              <a:rPr lang="en-US" sz="1900" dirty="0" smtClean="0"/>
              <a:t>(from Hicks and Wang, 2009) 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Peer-reviewed papers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Theses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Books, abstracts, and articles from: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academic publishers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professional societies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preprint repositories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universities and other scholarly organizations.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But also: 					</a:t>
            </a:r>
            <a:r>
              <a:rPr lang="en-US" sz="1900" dirty="0" smtClean="0"/>
              <a:t>(from </a:t>
            </a:r>
            <a:r>
              <a:rPr lang="en-US" sz="1900" dirty="0" err="1" smtClean="0"/>
              <a:t>Meho</a:t>
            </a:r>
            <a:r>
              <a:rPr lang="en-US" sz="1900" dirty="0" smtClean="0"/>
              <a:t> and Yang, 2007)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working &amp; conference papers posted by authors </a:t>
            </a:r>
            <a:r>
              <a:rPr lang="en-US" sz="2400" dirty="0" smtClean="0"/>
              <a:t>(vanity publishing) 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bachelor’s theses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presentations 					term papers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grant and research proposals			</a:t>
            </a:r>
            <a:r>
              <a:rPr lang="en-US" sz="2400" b="1" dirty="0" smtClean="0"/>
              <a:t>submitted manuscripts</a:t>
            </a:r>
            <a:r>
              <a:rPr lang="en-US" sz="2400" dirty="0" smtClean="0"/>
              <a:t> </a:t>
            </a:r>
            <a:endParaRPr lang="en-US" sz="24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doctoral qualifying examinations		preprints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web documents/reprints</a:t>
            </a:r>
            <a:r>
              <a:rPr lang="en-US" sz="2400" dirty="0" smtClean="0"/>
              <a:t>			student portfolios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syllabi 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Additional references</a:t>
            </a:r>
            <a:endParaRPr lang="en-US" sz="3200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Hicks, D., Wang, J. (2009). Towards a </a:t>
            </a:r>
            <a:r>
              <a:rPr lang="en-US" dirty="0" err="1" smtClean="0"/>
              <a:t>bibliometric</a:t>
            </a:r>
            <a:r>
              <a:rPr lang="en-US" dirty="0" smtClean="0"/>
              <a:t> database for the social sciences and humanities. Accessed September 24, 2009, at: http://works.bepress.com/diana_hicks/18.</a:t>
            </a:r>
          </a:p>
          <a:p>
            <a:endParaRPr lang="en-US" dirty="0" smtClean="0"/>
          </a:p>
          <a:p>
            <a:r>
              <a:rPr lang="en-US" dirty="0" smtClean="0"/>
              <a:t>Adam, D. (2002). The counting house. </a:t>
            </a:r>
            <a:r>
              <a:rPr lang="en-US" i="1" dirty="0" smtClean="0"/>
              <a:t>Nature</a:t>
            </a:r>
            <a:r>
              <a:rPr lang="en-US" dirty="0" smtClean="0"/>
              <a:t> 415: 726</a:t>
            </a:r>
            <a:r>
              <a:rPr lang="de-CH" dirty="0" smtClean="0"/>
              <a:t>–</a:t>
            </a:r>
            <a:r>
              <a:rPr lang="en-US" dirty="0" smtClean="0"/>
              <a:t>729.</a:t>
            </a:r>
          </a:p>
          <a:p>
            <a:endParaRPr lang="en-US" dirty="0" smtClean="0"/>
          </a:p>
          <a:p>
            <a:r>
              <a:rPr lang="en-US" dirty="0" smtClean="0"/>
              <a:t>Editors of </a:t>
            </a:r>
            <a:r>
              <a:rPr lang="en-US" i="1" dirty="0" smtClean="0"/>
              <a:t>Nature</a:t>
            </a:r>
            <a:r>
              <a:rPr lang="en-US" dirty="0" smtClean="0"/>
              <a:t>. (2002). Errors in citation statistics. </a:t>
            </a:r>
            <a:r>
              <a:rPr lang="en-US" i="1" dirty="0" smtClean="0"/>
              <a:t>Nature</a:t>
            </a:r>
            <a:r>
              <a:rPr lang="en-US" dirty="0" smtClean="0"/>
              <a:t> 415, 101. </a:t>
            </a:r>
          </a:p>
          <a:p>
            <a:endParaRPr lang="en-US" dirty="0" smtClean="0"/>
          </a:p>
          <a:p>
            <a:r>
              <a:rPr lang="en-US" dirty="0" smtClean="0"/>
              <a:t>Erne, R. (2007). On the use and abuse of </a:t>
            </a:r>
            <a:r>
              <a:rPr lang="en-US" dirty="0" err="1" smtClean="0"/>
              <a:t>bibliometric</a:t>
            </a:r>
            <a:r>
              <a:rPr lang="en-US" dirty="0" smtClean="0"/>
              <a:t> performance indicators: A critique of </a:t>
            </a:r>
            <a:r>
              <a:rPr lang="en-US" dirty="0" err="1" smtClean="0"/>
              <a:t>Hix’s</a:t>
            </a:r>
            <a:r>
              <a:rPr lang="en-US" dirty="0" smtClean="0"/>
              <a:t> ‘global ranking of political science departments.’ </a:t>
            </a:r>
            <a:r>
              <a:rPr lang="en-US" i="1" dirty="0" smtClean="0"/>
              <a:t>European Political Science</a:t>
            </a:r>
            <a:r>
              <a:rPr lang="en-US" dirty="0" smtClean="0"/>
              <a:t> 6: 306–314. doi:10.1057/palgrave.eps.2210136.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Donovan, C. (2007). The Hidden Perils of Citation Counting for Australasian Political Science. </a:t>
            </a:r>
            <a:r>
              <a:rPr lang="en-US" i="1" dirty="0" smtClean="0"/>
              <a:t>Australian Journal of Political Science</a:t>
            </a:r>
            <a:r>
              <a:rPr lang="en-US" dirty="0" smtClean="0"/>
              <a:t> 42: 665–678.</a:t>
            </a:r>
          </a:p>
          <a:p>
            <a:endParaRPr lang="en-US" dirty="0" smtClean="0"/>
          </a:p>
          <a:p>
            <a:r>
              <a:rPr lang="en-US" dirty="0" err="1" smtClean="0"/>
              <a:t>Weingart</a:t>
            </a:r>
            <a:r>
              <a:rPr lang="en-US" dirty="0" smtClean="0"/>
              <a:t>, P. (2005). Impact of bibliometrics upon the science system: Inadvertent consequences?</a:t>
            </a:r>
            <a:r>
              <a:rPr lang="en-US" i="1" dirty="0" smtClean="0"/>
              <a:t> </a:t>
            </a:r>
            <a:r>
              <a:rPr lang="en-US" i="1" dirty="0" err="1" smtClean="0"/>
              <a:t>Scientometrics</a:t>
            </a:r>
            <a:r>
              <a:rPr lang="en-US" dirty="0" smtClean="0"/>
              <a:t> 62: 117</a:t>
            </a:r>
            <a:r>
              <a:rPr lang="de-CH" dirty="0" smtClean="0"/>
              <a:t>–</a:t>
            </a:r>
            <a:r>
              <a:rPr lang="en-US" dirty="0" smtClean="0"/>
              <a:t>131</a:t>
            </a:r>
            <a:r>
              <a:rPr lang="de-CH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Meho</a:t>
            </a:r>
            <a:r>
              <a:rPr lang="en-US" dirty="0" smtClean="0"/>
              <a:t>, L.I., Yang, K. (2007). Impact of data sources on citation counts and rankings of LIS faculty: Web of science versus </a:t>
            </a:r>
            <a:r>
              <a:rPr lang="en-US" dirty="0" err="1" smtClean="0"/>
              <a:t>scopus</a:t>
            </a:r>
            <a:r>
              <a:rPr lang="en-US" dirty="0" smtClean="0"/>
              <a:t> and </a:t>
            </a:r>
            <a:r>
              <a:rPr lang="en-US" dirty="0" err="1" smtClean="0"/>
              <a:t>google</a:t>
            </a:r>
            <a:r>
              <a:rPr lang="en-US" dirty="0" smtClean="0"/>
              <a:t> scholar. </a:t>
            </a:r>
            <a:r>
              <a:rPr lang="en-US" i="1" dirty="0" smtClean="0"/>
              <a:t>Journal of the American Society for Information Science and Technology</a:t>
            </a:r>
            <a:r>
              <a:rPr lang="en-US" dirty="0" smtClean="0"/>
              <a:t> 58(13): 1911–2161.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Why should you care about metrics?</a:t>
            </a:r>
          </a:p>
          <a:p>
            <a:pPr lvl="1"/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Some metrics place the humanities at a disadvantage</a:t>
            </a:r>
            <a:endParaRPr lang="en-US" b="1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Attempt to provide standardized comparison across fields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Look objective, but express hidden values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Budget crises exacerbate improper metrics use:</a:t>
            </a:r>
          </a:p>
          <a:p>
            <a:pPr marL="971550" lvl="1" indent="-514350">
              <a:buNone/>
            </a:pPr>
            <a:endParaRPr lang="en-US" sz="1300" i="1" dirty="0" smtClean="0"/>
          </a:p>
          <a:p>
            <a:pPr marL="1371600" lvl="2" indent="-514350"/>
            <a:r>
              <a:rPr lang="en-US" i="1" dirty="0" smtClean="0"/>
              <a:t>University of Southern Mississippi cut programs and faculty positions - College of Arts and Letters lost the most </a:t>
            </a:r>
          </a:p>
          <a:p>
            <a:pPr marL="1828800" lvl="3" indent="-514350"/>
            <a:r>
              <a:rPr lang="en-US" dirty="0" smtClean="0"/>
              <a:t>Chronicle of Higher Education</a:t>
            </a:r>
          </a:p>
          <a:p>
            <a:pPr marL="1371600" lvl="2" indent="-514350"/>
            <a:r>
              <a:rPr lang="en-US" i="1" dirty="0" smtClean="0"/>
              <a:t>SUNY Albany cuts French, Italian, Classics, Russian and theater programs</a:t>
            </a:r>
          </a:p>
          <a:p>
            <a:pPr marL="1828800" lvl="3" indent="-514350"/>
            <a:r>
              <a:rPr lang="en-US" dirty="0" smtClean="0"/>
              <a:t>Chronicle of Higher Education</a:t>
            </a:r>
          </a:p>
          <a:p>
            <a:pPr marL="1371600" lvl="2" indent="-514350"/>
            <a:r>
              <a:rPr lang="en-US" i="1" dirty="0" smtClean="0"/>
              <a:t>“Middlesex University cuts philosophy program”</a:t>
            </a:r>
          </a:p>
          <a:p>
            <a:pPr marL="1828800" lvl="3" indent="-514350"/>
            <a:r>
              <a:rPr lang="en-US" dirty="0" smtClean="0"/>
              <a:t>Times Higher Education Supplement</a:t>
            </a:r>
            <a:endParaRPr lang="en-US" sz="1500" dirty="0" smtClean="0"/>
          </a:p>
          <a:p>
            <a:pPr lvl="1">
              <a:buNone/>
            </a:pP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are metrics?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Uses of metrics: measurement and evaluation</a:t>
            </a:r>
          </a:p>
          <a:p>
            <a:endParaRPr lang="en-US" dirty="0" smtClean="0"/>
          </a:p>
          <a:p>
            <a:r>
              <a:rPr lang="en-US" dirty="0" smtClean="0"/>
              <a:t>Categories of metrics: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-Economic and financial		</a:t>
            </a:r>
          </a:p>
          <a:p>
            <a:pPr>
              <a:buNone/>
            </a:pPr>
            <a:r>
              <a:rPr lang="en-US" dirty="0" smtClean="0"/>
              <a:t>	-Peer review</a:t>
            </a:r>
          </a:p>
          <a:p>
            <a:pPr>
              <a:buNone/>
            </a:pPr>
            <a:r>
              <a:rPr lang="en-US" dirty="0" smtClean="0"/>
              <a:t>	-Commercial and business		</a:t>
            </a:r>
          </a:p>
          <a:p>
            <a:pPr>
              <a:buNone/>
            </a:pPr>
            <a:r>
              <a:rPr lang="en-US" dirty="0" smtClean="0"/>
              <a:t>	-Organizational/managerial</a:t>
            </a:r>
          </a:p>
          <a:p>
            <a:pPr>
              <a:buNone/>
            </a:pPr>
            <a:r>
              <a:rPr lang="en-US" dirty="0" smtClean="0"/>
              <a:t>	-</a:t>
            </a:r>
            <a:r>
              <a:rPr lang="en-US" b="1" dirty="0" smtClean="0"/>
              <a:t>Bibliometrics</a:t>
            </a: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 smtClean="0"/>
              <a:t>	-Stages of outcomes</a:t>
            </a:r>
          </a:p>
          <a:p>
            <a:pPr>
              <a:buNone/>
            </a:pPr>
            <a:r>
              <a:rPr lang="en-US" dirty="0" smtClean="0"/>
              <a:t>	-Patents						</a:t>
            </a:r>
            <a:r>
              <a:rPr lang="en-US" sz="2600" dirty="0" smtClean="0"/>
              <a:t>(</a:t>
            </a:r>
            <a:r>
              <a:rPr lang="en-US" sz="2600" dirty="0" err="1" smtClean="0"/>
              <a:t>Geisler</a:t>
            </a:r>
            <a:r>
              <a:rPr lang="en-US" sz="2600" dirty="0" smtClean="0"/>
              <a:t>, 2005)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Existing bibliometrics favor the hard sciences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Most popular bibliometric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1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h-index</a:t>
            </a:r>
          </a:p>
          <a:p>
            <a:endParaRPr lang="en-US" dirty="0" smtClean="0"/>
          </a:p>
          <a:p>
            <a:r>
              <a:rPr lang="en-US" dirty="0" smtClean="0"/>
              <a:t>Developed by Hirsch in 2005</a:t>
            </a:r>
          </a:p>
          <a:p>
            <a:pPr lvl="1"/>
            <a:r>
              <a:rPr lang="en-US" dirty="0" smtClean="0"/>
              <a:t>h-index of 20 = </a:t>
            </a:r>
            <a:r>
              <a:rPr lang="en-US" smtClean="0"/>
              <a:t>20 publications </a:t>
            </a:r>
            <a:r>
              <a:rPr lang="en-US" dirty="0" smtClean="0"/>
              <a:t>cited 20 times or more</a:t>
            </a:r>
          </a:p>
          <a:p>
            <a:pPr lvl="1"/>
            <a:r>
              <a:rPr lang="en-US" dirty="0" smtClean="0"/>
              <a:t>Standard source: Web of Knowledge (</a:t>
            </a:r>
            <a:r>
              <a:rPr lang="en-US" dirty="0" err="1" smtClean="0"/>
              <a:t>WoK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Limitations:</a:t>
            </a:r>
          </a:p>
          <a:p>
            <a:pPr lvl="2"/>
            <a:r>
              <a:rPr lang="en-US" dirty="0" smtClean="0"/>
              <a:t>Average h values differ across fields/disciplines</a:t>
            </a:r>
          </a:p>
          <a:p>
            <a:pPr lvl="2"/>
            <a:r>
              <a:rPr lang="en-US" dirty="0" smtClean="0"/>
              <a:t>High accomplishment does not always equal high h-value </a:t>
            </a:r>
            <a:r>
              <a:rPr lang="en-US" sz="1800" dirty="0" smtClean="0"/>
              <a:t>(Wittgenstein ≈ 18, Socrates = 0)</a:t>
            </a:r>
          </a:p>
          <a:p>
            <a:pPr lvl="2"/>
            <a:r>
              <a:rPr lang="en-US" dirty="0" smtClean="0"/>
              <a:t>Does not account for coauthors or self-citations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/>
          <p:nvPr/>
        </p:nvGrpSpPr>
        <p:grpSpPr>
          <a:xfrm>
            <a:off x="1524000" y="1524000"/>
            <a:ext cx="6248400" cy="5114925"/>
            <a:chOff x="1524000" y="1524000"/>
            <a:chExt cx="6248400" cy="5114925"/>
          </a:xfrm>
        </p:grpSpPr>
        <p:graphicFrame>
          <p:nvGraphicFramePr>
            <p:cNvPr id="6" name="Chart 5"/>
            <p:cNvGraphicFramePr>
              <a:graphicFrameLocks/>
            </p:cNvGraphicFramePr>
            <p:nvPr/>
          </p:nvGraphicFramePr>
          <p:xfrm>
            <a:off x="1524000" y="1524000"/>
            <a:ext cx="6248400" cy="51149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7" name="Straight Connector 6"/>
            <p:cNvCxnSpPr/>
            <p:nvPr/>
          </p:nvCxnSpPr>
          <p:spPr>
            <a:xfrm rot="5400000">
              <a:off x="3576637" y="5795963"/>
              <a:ext cx="46672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 bwMode="auto">
            <a:xfrm>
              <a:off x="3657600" y="5410200"/>
              <a:ext cx="304800" cy="304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sz="1100">
                <a:solidFill>
                  <a:srgbClr val="FFFFFF"/>
                </a:solidFill>
                <a:cs typeface="Arial" charset="0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19600" y="1676400"/>
            <a:ext cx="8382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Prof. B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Case study: UNT Philosophy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/>
        </p:nvGraphicFramePr>
        <p:xfrm>
          <a:off x="2241551" y="1600200"/>
          <a:ext cx="3048000" cy="4879984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h-index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Web of Knowledge</a:t>
                      </a:r>
                      <a:endParaRPr lang="en-US" sz="1600" dirty="0"/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J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ontent Placeholder 3"/>
          <p:cNvGraphicFramePr>
            <a:graphicFrameLocks noGrp="1"/>
          </p:cNvGraphicFramePr>
          <p:nvPr/>
        </p:nvGraphicFramePr>
        <p:xfrm>
          <a:off x="5289550" y="1600202"/>
          <a:ext cx="1644650" cy="4907278"/>
        </p:xfrm>
        <a:graphic>
          <a:graphicData uri="http://schemas.openxmlformats.org/drawingml/2006/table">
            <a:tbl>
              <a:tblPr/>
              <a:tblGrid>
                <a:gridCol w="1644650"/>
              </a:tblGrid>
              <a:tr h="259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9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Google Scholar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g-index</a:t>
            </a:r>
          </a:p>
        </p:txBody>
      </p:sp>
      <p:grpSp>
        <p:nvGrpSpPr>
          <p:cNvPr id="2" name="Group 8"/>
          <p:cNvGrpSpPr/>
          <p:nvPr/>
        </p:nvGrpSpPr>
        <p:grpSpPr>
          <a:xfrm>
            <a:off x="1524000" y="1524000"/>
            <a:ext cx="6248400" cy="5114925"/>
            <a:chOff x="1524000" y="1524000"/>
            <a:chExt cx="6248400" cy="5114925"/>
          </a:xfrm>
        </p:grpSpPr>
        <p:graphicFrame>
          <p:nvGraphicFramePr>
            <p:cNvPr id="6" name="Chart 5"/>
            <p:cNvGraphicFramePr>
              <a:graphicFrameLocks/>
            </p:cNvGraphicFramePr>
            <p:nvPr/>
          </p:nvGraphicFramePr>
          <p:xfrm>
            <a:off x="1524000" y="1524000"/>
            <a:ext cx="6248400" cy="51149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7" name="Straight Connector 6"/>
            <p:cNvCxnSpPr/>
            <p:nvPr/>
          </p:nvCxnSpPr>
          <p:spPr>
            <a:xfrm rot="5400000">
              <a:off x="3576637" y="5795963"/>
              <a:ext cx="46672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 bwMode="auto">
            <a:xfrm>
              <a:off x="3657600" y="5410200"/>
              <a:ext cx="304800" cy="304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sz="1100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419600" y="1676400"/>
            <a:ext cx="8382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Prof. B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886200" y="4569023"/>
            <a:ext cx="1905000" cy="764977"/>
            <a:chOff x="3886200" y="4569023"/>
            <a:chExt cx="1905000" cy="764977"/>
          </a:xfrm>
        </p:grpSpPr>
        <p:cxnSp>
          <p:nvCxnSpPr>
            <p:cNvPr id="14" name="Straight Arrow Connector 13"/>
            <p:cNvCxnSpPr/>
            <p:nvPr/>
          </p:nvCxnSpPr>
          <p:spPr>
            <a:xfrm rot="5400000">
              <a:off x="3771900" y="4991100"/>
              <a:ext cx="457200" cy="228600"/>
            </a:xfrm>
            <a:prstGeom prst="straightConnector1">
              <a:avLst/>
            </a:prstGeom>
            <a:ln w="4445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038600" y="4569023"/>
              <a:ext cx="1752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h-index = 33</a:t>
              </a:r>
              <a:endParaRPr lang="en-US" sz="14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895600" y="4038600"/>
            <a:ext cx="2133600" cy="1145977"/>
            <a:chOff x="2895600" y="4111823"/>
            <a:chExt cx="2133600" cy="1145977"/>
          </a:xfrm>
        </p:grpSpPr>
        <p:sp>
          <p:nvSpPr>
            <p:cNvPr id="18" name="Donut 17"/>
            <p:cNvSpPr/>
            <p:nvPr/>
          </p:nvSpPr>
          <p:spPr>
            <a:xfrm>
              <a:off x="2895600" y="4953000"/>
              <a:ext cx="304800" cy="304800"/>
            </a:xfrm>
            <a:prstGeom prst="donut">
              <a:avLst>
                <a:gd name="adj" fmla="val 6986"/>
              </a:avLst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5400000">
              <a:off x="3009900" y="4533900"/>
              <a:ext cx="457200" cy="228600"/>
            </a:xfrm>
            <a:prstGeom prst="straightConnector1">
              <a:avLst/>
            </a:prstGeom>
            <a:ln w="4445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276600" y="4111823"/>
              <a:ext cx="1752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g-index = 59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r>
              <a:rPr lang="en-US" sz="3600" dirty="0" smtClean="0"/>
              <a:t>Comparing metrics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/>
        </p:nvGraphicFramePr>
        <p:xfrm>
          <a:off x="1600200" y="1600200"/>
          <a:ext cx="3048000" cy="4879984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Google Scholar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h-index</a:t>
                      </a:r>
                      <a:endParaRPr lang="en-US" sz="1600" dirty="0"/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J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Prof.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ontent Placeholder 3"/>
          <p:cNvGraphicFramePr>
            <a:graphicFrameLocks noGrp="1"/>
          </p:cNvGraphicFramePr>
          <p:nvPr/>
        </p:nvGraphicFramePr>
        <p:xfrm>
          <a:off x="4648199" y="1600202"/>
          <a:ext cx="1644650" cy="4907278"/>
        </p:xfrm>
        <a:graphic>
          <a:graphicData uri="http://schemas.openxmlformats.org/drawingml/2006/table">
            <a:tbl>
              <a:tblPr/>
              <a:tblGrid>
                <a:gridCol w="1644650"/>
              </a:tblGrid>
              <a:tr h="259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9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g-index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/>
        </p:nvGraphicFramePr>
        <p:xfrm>
          <a:off x="6292849" y="1600200"/>
          <a:ext cx="1371600" cy="4907278"/>
        </p:xfrm>
        <a:graphic>
          <a:graphicData uri="http://schemas.openxmlformats.org/drawingml/2006/table">
            <a:tbl>
              <a:tblPr/>
              <a:tblGrid>
                <a:gridCol w="1371600"/>
              </a:tblGrid>
              <a:tr h="2599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9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index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Metrics: Not so objective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>
            <a:normAutofit fontScale="92500"/>
          </a:bodyPr>
          <a:lstStyle/>
          <a:p>
            <a:pPr marL="514350" indent="-514350"/>
            <a:r>
              <a:rPr lang="en-US" dirty="0" smtClean="0"/>
              <a:t>Time commitment: 40+ hours</a:t>
            </a:r>
          </a:p>
          <a:p>
            <a:pPr marL="971550" lvl="1" indent="-514350"/>
            <a:r>
              <a:rPr lang="en-US" dirty="0" smtClean="0"/>
              <a:t>Qualitative judgments:</a:t>
            </a:r>
          </a:p>
          <a:p>
            <a:pPr marL="1371600" lvl="2" indent="-457200">
              <a:lnSpc>
                <a:spcPct val="80000"/>
              </a:lnSpc>
            </a:pPr>
            <a:r>
              <a:rPr lang="en-US" dirty="0" smtClean="0"/>
              <a:t>Common names</a:t>
            </a:r>
          </a:p>
          <a:p>
            <a:pPr marL="1371600" lvl="2" indent="-457200">
              <a:lnSpc>
                <a:spcPct val="80000"/>
              </a:lnSpc>
            </a:pPr>
            <a:r>
              <a:rPr lang="en-US" dirty="0" smtClean="0"/>
              <a:t>Non-peer reviewed journals</a:t>
            </a:r>
          </a:p>
          <a:p>
            <a:pPr marL="1371600" lvl="2" indent="-457200">
              <a:lnSpc>
                <a:spcPct val="80000"/>
              </a:lnSpc>
            </a:pPr>
            <a:r>
              <a:rPr lang="en-US" dirty="0" smtClean="0"/>
              <a:t>Web documents posted by authors, etc.</a:t>
            </a:r>
          </a:p>
          <a:p>
            <a:pPr marL="514350" lvl="1" indent="-514350">
              <a:buFont typeface="Arial" charset="0"/>
              <a:buChar char="•"/>
            </a:pPr>
            <a:endParaRPr lang="en-US" dirty="0" smtClean="0"/>
          </a:p>
          <a:p>
            <a:pPr marL="514350" lvl="1" indent="-514350">
              <a:buFont typeface="Arial" charset="0"/>
              <a:buChar char="•"/>
            </a:pPr>
            <a:r>
              <a:rPr lang="en-US" dirty="0" smtClean="0"/>
              <a:t>Narrow definition of academic contribution</a:t>
            </a:r>
          </a:p>
          <a:p>
            <a:pPr marL="514350" lvl="1" indent="-514350">
              <a:buFont typeface="Arial" charset="0"/>
              <a:buChar char="•"/>
            </a:pPr>
            <a:r>
              <a:rPr lang="en-US" dirty="0" smtClean="0"/>
              <a:t>Bias toward sciences/quantitative research</a:t>
            </a:r>
          </a:p>
          <a:p>
            <a:pPr marL="514350" lvl="1" indent="-514350">
              <a:buFont typeface="Arial" charset="0"/>
              <a:buChar char="•"/>
            </a:pPr>
            <a:r>
              <a:rPr lang="en-US" dirty="0" smtClean="0"/>
              <a:t>Scientific values used to evaluate humanistic research</a:t>
            </a:r>
          </a:p>
        </p:txBody>
      </p:sp>
      <p:pic>
        <p:nvPicPr>
          <p:cNvPr id="4" name="Picture 6" descr="headerimg-servi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1370012"/>
            <a:ext cx="9144000" cy="1588"/>
          </a:xfrm>
          <a:prstGeom prst="line">
            <a:avLst/>
          </a:prstGeom>
          <a:ln w="38100">
            <a:solidFill>
              <a:srgbClr val="009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46968</TotalTime>
  <Words>1224</Words>
  <Application>Microsoft Macintosh PowerPoint</Application>
  <PresentationFormat>On-screen Show (4:3)</PresentationFormat>
  <Paragraphs>320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Introduction</vt:lpstr>
      <vt:lpstr>What are metrics?</vt:lpstr>
      <vt:lpstr>Most popular bibliometric</vt:lpstr>
      <vt:lpstr>PowerPoint Presentation</vt:lpstr>
      <vt:lpstr>Case study: UNT Philosophy</vt:lpstr>
      <vt:lpstr>g-index</vt:lpstr>
      <vt:lpstr>Comparing metrics</vt:lpstr>
      <vt:lpstr>Metrics: Not so objective</vt:lpstr>
      <vt:lpstr>Recommendations</vt:lpstr>
      <vt:lpstr>References</vt:lpstr>
      <vt:lpstr>Questions?</vt:lpstr>
      <vt:lpstr>Supplementary material</vt:lpstr>
      <vt:lpstr>H-index as a function of years  publishing</vt:lpstr>
      <vt:lpstr> Scope of databases is limited</vt:lpstr>
      <vt:lpstr>Databases seem to cover:</vt:lpstr>
      <vt:lpstr>What gets indexed?</vt:lpstr>
      <vt:lpstr>What gets indexed?</vt:lpstr>
      <vt:lpstr>Additional references</vt:lpstr>
    </vt:vector>
  </TitlesOfParts>
  <Company>UNT College of Arts &amp;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krb0201</dc:creator>
  <cp:lastModifiedBy>Brown, Keith</cp:lastModifiedBy>
  <cp:revision>326</cp:revision>
  <dcterms:created xsi:type="dcterms:W3CDTF">2010-11-09T20:41:45Z</dcterms:created>
  <dcterms:modified xsi:type="dcterms:W3CDTF">2011-07-15T16:39:01Z</dcterms:modified>
</cp:coreProperties>
</file>