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8288000" cy="13716000"/>
  <p:notesSz cx="6858000" cy="9144000"/>
  <p:defaultTextStyle>
    <a:defPPr>
      <a:defRPr lang="en-US"/>
    </a:defPPr>
    <a:lvl1pPr marL="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C1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2416" y="-80"/>
      </p:cViewPr>
      <p:guideLst>
        <p:guide orient="horz" pos="4320"/>
        <p:guide pos="57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1AB47-4EDA-B64C-8D16-7261FB7FD7BE}" type="datetimeFigureOut">
              <a:rPr lang="en-US" smtClean="0"/>
              <a:pPr/>
              <a:t>3/20/12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45570-C582-1C4F-AFEB-9922D4EC37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189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45570-C582-1C4F-AFEB-9922D4EC37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99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260853"/>
            <a:ext cx="15544800" cy="2940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7772400"/>
            <a:ext cx="128016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0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3783-29B9-494F-B166-415AEDD10C27}" type="datetimeFigureOut">
              <a:rPr lang="en-US" smtClean="0"/>
              <a:pPr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C138-8730-A846-B10A-127C8CEFD9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27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3783-29B9-494F-B166-415AEDD10C27}" type="datetimeFigureOut">
              <a:rPr lang="en-US" smtClean="0"/>
              <a:pPr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C138-8730-A846-B10A-127C8CEFD9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97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44099" y="733427"/>
            <a:ext cx="3086102" cy="15601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3" y="733427"/>
            <a:ext cx="8953502" cy="15601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3783-29B9-494F-B166-415AEDD10C27}" type="datetimeFigureOut">
              <a:rPr lang="en-US" smtClean="0"/>
              <a:pPr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C138-8730-A846-B10A-127C8CEFD9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00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3783-29B9-494F-B166-415AEDD10C27}" type="datetimeFigureOut">
              <a:rPr lang="en-US" smtClean="0"/>
              <a:pPr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C138-8730-A846-B10A-127C8CEFD9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5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26" y="8813801"/>
            <a:ext cx="15544800" cy="2724150"/>
          </a:xfrm>
        </p:spPr>
        <p:txBody>
          <a:bodyPr anchor="t"/>
          <a:lstStyle>
            <a:lvl1pPr algn="l">
              <a:defRPr sz="8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626" y="5813429"/>
            <a:ext cx="15544800" cy="3000374"/>
          </a:xfrm>
        </p:spPr>
        <p:txBody>
          <a:bodyPr anchor="b"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3783-29B9-494F-B166-415AEDD10C27}" type="datetimeFigureOut">
              <a:rPr lang="en-US" smtClean="0"/>
              <a:pPr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C138-8730-A846-B10A-127C8CEFD9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39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4267202"/>
            <a:ext cx="6019800" cy="12068176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10402" y="4267202"/>
            <a:ext cx="6019800" cy="12068176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3783-29B9-494F-B166-415AEDD10C27}" type="datetimeFigureOut">
              <a:rPr lang="en-US" smtClean="0"/>
              <a:pPr/>
              <a:t>3/20/12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C138-8730-A846-B10A-127C8CEFD9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55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49276"/>
            <a:ext cx="1645920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2" y="3070226"/>
            <a:ext cx="8080376" cy="12795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2" y="4349750"/>
            <a:ext cx="8080376" cy="7902576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0053" y="3070226"/>
            <a:ext cx="8083550" cy="12795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0053" y="4349750"/>
            <a:ext cx="8083550" cy="7902576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3783-29B9-494F-B166-415AEDD10C27}" type="datetimeFigureOut">
              <a:rPr lang="en-US" smtClean="0"/>
              <a:pPr/>
              <a:t>3/20/12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C138-8730-A846-B10A-127C8CEFD9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79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3783-29B9-494F-B166-415AEDD10C27}" type="datetimeFigureOut">
              <a:rPr lang="en-US" smtClean="0"/>
              <a:pPr/>
              <a:t>3/20/12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C138-8730-A846-B10A-127C8CEFD9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303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3783-29B9-494F-B166-415AEDD10C27}" type="datetimeFigureOut">
              <a:rPr lang="en-US" smtClean="0"/>
              <a:pPr/>
              <a:t>3/20/12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C138-8730-A846-B10A-127C8CEFD9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106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3" y="546100"/>
            <a:ext cx="6016626" cy="2324100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0101" y="546103"/>
            <a:ext cx="10223502" cy="11706226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3" y="2870203"/>
            <a:ext cx="6016626" cy="9382126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3783-29B9-494F-B166-415AEDD10C27}" type="datetimeFigureOut">
              <a:rPr lang="en-US" smtClean="0"/>
              <a:pPr/>
              <a:t>3/20/12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C138-8730-A846-B10A-127C8CEFD9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534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76" y="9601202"/>
            <a:ext cx="10972800" cy="1133476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4576" y="1225550"/>
            <a:ext cx="10972800" cy="8229600"/>
          </a:xfr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576" y="10734678"/>
            <a:ext cx="10972800" cy="1609724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3783-29B9-494F-B166-415AEDD10C27}" type="datetimeFigureOut">
              <a:rPr lang="en-US" smtClean="0"/>
              <a:pPr/>
              <a:t>3/20/12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C138-8730-A846-B10A-127C8CEFD9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73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49276"/>
            <a:ext cx="16459200" cy="2286000"/>
          </a:xfrm>
          <a:prstGeom prst="rect">
            <a:avLst/>
          </a:prstGeom>
        </p:spPr>
        <p:txBody>
          <a:bodyPr vert="horz" lIns="182880" tIns="91440" rIns="182880" bIns="9144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200403"/>
            <a:ext cx="16459200" cy="9051926"/>
          </a:xfrm>
          <a:prstGeom prst="rect">
            <a:avLst/>
          </a:prstGeom>
        </p:spPr>
        <p:txBody>
          <a:bodyPr vert="horz" lIns="182880" tIns="91440" rIns="182880" bIns="9144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12712703"/>
            <a:ext cx="4267200" cy="730250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23783-29B9-494F-B166-415AEDD10C27}" type="datetimeFigureOut">
              <a:rPr lang="en-US" smtClean="0"/>
              <a:pPr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12712703"/>
            <a:ext cx="5791200" cy="730250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6400" y="12712703"/>
            <a:ext cx="4267200" cy="730250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9C138-8730-A846-B10A-127C8CEFD9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06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914400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indent="-571500" algn="l" defTabSz="914400" rtl="0" eaLnBrk="1" latinLnBrk="0" hangingPunct="1">
        <a:spcBef>
          <a:spcPct val="20000"/>
        </a:spcBef>
        <a:buFont typeface="Arial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91440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914400" rtl="0" eaLnBrk="1" latinLnBrk="0" hangingPunct="1">
        <a:spcBef>
          <a:spcPct val="20000"/>
        </a:spcBef>
        <a:buFont typeface="Arial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914400" rtl="0" eaLnBrk="1" latinLnBrk="0" hangingPunct="1">
        <a:spcBef>
          <a:spcPct val="20000"/>
        </a:spcBef>
        <a:buFont typeface="Arial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914400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914400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914400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914400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ndf.co.uk/journals/spissue/tsep-si.asp" TargetMode="External"/><Relationship Id="rId4" Type="http://schemas.openxmlformats.org/officeDocument/2006/relationships/hyperlink" Target="https://csid-capr.unt.edu/fedora/repository/capr:1178" TargetMode="External"/><Relationship Id="rId5" Type="http://schemas.openxmlformats.org/officeDocument/2006/relationships/hyperlink" Target="http://scienceprogress.org/2011/06/nsf-and-public-accountability/" TargetMode="External"/><Relationship Id="rId6" Type="http://schemas.openxmlformats.org/officeDocument/2006/relationships/hyperlink" Target="http://csid.unt.edu/Files/Let2Ed_Frdmn_Hlbrk_20110708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336353"/>
            <a:ext cx="16459200" cy="679710"/>
          </a:xfrm>
        </p:spPr>
        <p:txBody>
          <a:bodyPr>
            <a:noAutofit/>
          </a:bodyPr>
          <a:lstStyle/>
          <a:p>
            <a:r>
              <a:rPr lang="en-US" sz="3600" dirty="0"/>
              <a:t>CSID </a:t>
            </a:r>
            <a:r>
              <a:rPr lang="en-US" sz="3600" dirty="0" smtClean="0"/>
              <a:t>Impacts, 2008-2011 </a:t>
            </a:r>
            <a:br>
              <a:rPr lang="en-US" sz="3600" dirty="0" smtClean="0"/>
            </a:br>
            <a:r>
              <a:rPr lang="en-US" sz="3600" dirty="0" smtClean="0"/>
              <a:t>Activities and Results</a:t>
            </a:r>
            <a:endParaRPr 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12796964" y="1368763"/>
            <a:ext cx="2747836" cy="553998"/>
          </a:xfrm>
          <a:prstGeom prst="rect">
            <a:avLst/>
          </a:prstGeom>
          <a:noFill/>
        </p:spPr>
        <p:txBody>
          <a:bodyPr wrap="square" lIns="182880" tIns="91440" rIns="182880" bIns="91440" rtlCol="0">
            <a:spAutoFit/>
          </a:bodyPr>
          <a:lstStyle/>
          <a:p>
            <a:pPr algn="ctr"/>
            <a:r>
              <a:rPr lang="en-US" sz="2400" b="1" dirty="0" smtClean="0"/>
              <a:t>Result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728686" y="1368763"/>
            <a:ext cx="2714171" cy="553998"/>
          </a:xfrm>
          <a:prstGeom prst="rect">
            <a:avLst/>
          </a:prstGeom>
          <a:noFill/>
        </p:spPr>
        <p:txBody>
          <a:bodyPr wrap="square" lIns="182880" tIns="91440" rIns="182880" bIns="91440" rtlCol="0">
            <a:spAutoFit/>
          </a:bodyPr>
          <a:lstStyle/>
          <a:p>
            <a:pPr algn="ctr"/>
            <a:r>
              <a:rPr lang="en-US" sz="2400" b="1" dirty="0" smtClean="0"/>
              <a:t>CSID Activity</a:t>
            </a:r>
            <a:endParaRPr lang="en-US" sz="24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835744" y="2578760"/>
            <a:ext cx="4556189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Aug ‘07: Holbrook--$25k NSF grant: “</a:t>
            </a:r>
            <a:r>
              <a:rPr lang="en-US" sz="1800" dirty="0"/>
              <a:t>Making Sense </a:t>
            </a:r>
            <a:r>
              <a:rPr lang="en-US" sz="1800" dirty="0" smtClean="0"/>
              <a:t>of the ‘</a:t>
            </a:r>
            <a:r>
              <a:rPr lang="en-US" sz="1800" dirty="0"/>
              <a:t>Broader Impacts</a:t>
            </a:r>
            <a:r>
              <a:rPr lang="en-US" sz="1800" dirty="0" smtClean="0"/>
              <a:t>’ of Science”</a:t>
            </a:r>
            <a:endParaRPr lang="en-US" sz="1600" dirty="0"/>
          </a:p>
        </p:txBody>
      </p:sp>
      <p:sp>
        <p:nvSpPr>
          <p:cNvPr id="84" name="TextBox 83"/>
          <p:cNvSpPr txBox="1"/>
          <p:nvPr/>
        </p:nvSpPr>
        <p:spPr>
          <a:xfrm>
            <a:off x="11880382" y="2560389"/>
            <a:ext cx="4575898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Fall </a:t>
            </a:r>
            <a:r>
              <a:rPr lang="fr-FR" sz="1800" dirty="0" smtClean="0"/>
              <a:t>’</a:t>
            </a:r>
            <a:r>
              <a:rPr lang="en-US" sz="1800" dirty="0" smtClean="0"/>
              <a:t>09: Special issue of </a:t>
            </a:r>
            <a:r>
              <a:rPr lang="en-US" sz="1800" i="1" dirty="0" smtClean="0">
                <a:hlinkClick r:id="rId3"/>
              </a:rPr>
              <a:t>Social Epistemology</a:t>
            </a:r>
            <a:r>
              <a:rPr lang="en-US" sz="1800" dirty="0" smtClean="0"/>
              <a:t>: </a:t>
            </a:r>
            <a:r>
              <a:rPr lang="en-US" sz="1800" i="1" dirty="0" smtClean="0"/>
              <a:t>US </a:t>
            </a:r>
            <a:r>
              <a:rPr lang="en-US" sz="1800" i="1" dirty="0"/>
              <a:t>National Science Foundation’s Broader Impacts </a:t>
            </a:r>
            <a:r>
              <a:rPr lang="en-US" sz="1800" i="1" dirty="0" smtClean="0"/>
              <a:t>Criterion</a:t>
            </a:r>
            <a:r>
              <a:rPr lang="en-US" sz="1800" dirty="0"/>
              <a:t> </a:t>
            </a:r>
            <a:r>
              <a:rPr lang="en-US" sz="1800" dirty="0" smtClean="0"/>
              <a:t>(Holbrook, ed.) </a:t>
            </a:r>
            <a:endParaRPr lang="en-US" sz="1800" dirty="0"/>
          </a:p>
        </p:txBody>
      </p:sp>
      <p:sp>
        <p:nvSpPr>
          <p:cNvPr id="115" name="TextBox 114"/>
          <p:cNvSpPr txBox="1"/>
          <p:nvPr/>
        </p:nvSpPr>
        <p:spPr>
          <a:xfrm>
            <a:off x="11880382" y="11899628"/>
            <a:ext cx="4556189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Dec, ‘11 </a:t>
            </a:r>
            <a:r>
              <a:rPr lang="en-US" sz="1800" dirty="0" smtClean="0">
                <a:hlinkClick r:id="rId4"/>
              </a:rPr>
              <a:t>NSB/MR 11-22</a:t>
            </a:r>
            <a:r>
              <a:rPr lang="en-US" sz="1800" dirty="0" smtClean="0"/>
              <a:t>: </a:t>
            </a:r>
            <a:r>
              <a:rPr lang="en-US" sz="1800" i="1" dirty="0" smtClean="0"/>
              <a:t>“NSF’s Merit Review Criteria: Review and Revisions,” </a:t>
            </a:r>
            <a:r>
              <a:rPr lang="en-US" sz="1800" dirty="0" smtClean="0"/>
              <a:t>‘national goals’ list dropped</a:t>
            </a:r>
            <a:endParaRPr lang="en-US" sz="1800" dirty="0"/>
          </a:p>
        </p:txBody>
      </p:sp>
      <p:sp>
        <p:nvSpPr>
          <p:cNvPr id="143" name="TextBox 142"/>
          <p:cNvSpPr txBox="1"/>
          <p:nvPr/>
        </p:nvSpPr>
        <p:spPr>
          <a:xfrm>
            <a:off x="1837214" y="6215283"/>
            <a:ext cx="4565058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July, </a:t>
            </a:r>
            <a:r>
              <a:rPr lang="fr-FR" sz="1800" dirty="0" smtClean="0"/>
              <a:t>’</a:t>
            </a:r>
            <a:r>
              <a:rPr lang="en-US" sz="1800" dirty="0" smtClean="0"/>
              <a:t>10: Frodeman/Holbrook meet with NSB Merit Review Task Force Exec. Sec. </a:t>
            </a:r>
            <a:r>
              <a:rPr lang="en-US" sz="1800" dirty="0" err="1" smtClean="0"/>
              <a:t>Tornow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180" name="TextBox 179"/>
          <p:cNvSpPr txBox="1"/>
          <p:nvPr/>
        </p:nvSpPr>
        <p:spPr>
          <a:xfrm>
            <a:off x="11860673" y="4379623"/>
            <a:ext cx="4575898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April ‘10: NSB Merit Review Task Force buys 25 copies of </a:t>
            </a:r>
            <a:r>
              <a:rPr lang="en-US" sz="1800" i="1" dirty="0" smtClean="0"/>
              <a:t>Social Epistemology </a:t>
            </a:r>
            <a:r>
              <a:rPr lang="en-US" sz="1800" dirty="0" smtClean="0"/>
              <a:t>Special Issue</a:t>
            </a:r>
            <a:endParaRPr lang="en-US" sz="1800" dirty="0"/>
          </a:p>
        </p:txBody>
      </p:sp>
      <p:sp>
        <p:nvSpPr>
          <p:cNvPr id="196" name="TextBox 195"/>
          <p:cNvSpPr txBox="1"/>
          <p:nvPr/>
        </p:nvSpPr>
        <p:spPr>
          <a:xfrm>
            <a:off x="1826218" y="11909901"/>
            <a:ext cx="4574894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>
            <a:spAutoFit/>
          </a:bodyPr>
          <a:lstStyle/>
          <a:p>
            <a:r>
              <a:rPr lang="en-US" sz="1800" u="sng" dirty="0" smtClean="0">
                <a:hlinkClick r:id="rId5"/>
              </a:rPr>
              <a:t>Science Progress</a:t>
            </a:r>
            <a:r>
              <a:rPr lang="en-US" sz="1800" dirty="0" smtClean="0"/>
              <a:t>  article June 27, 2011 and letter in </a:t>
            </a:r>
            <a:r>
              <a:rPr lang="en-US" sz="1800" dirty="0" smtClean="0">
                <a:hlinkClick r:id="rId6"/>
              </a:rPr>
              <a:t>Science</a:t>
            </a:r>
            <a:r>
              <a:rPr lang="en-US" sz="1800" dirty="0" smtClean="0"/>
              <a:t>, July 8 argue against ‘national goals’ list</a:t>
            </a:r>
            <a:endParaRPr lang="en-US" sz="1800" dirty="0"/>
          </a:p>
        </p:txBody>
      </p:sp>
      <p:sp>
        <p:nvSpPr>
          <p:cNvPr id="203" name="TextBox 202"/>
          <p:cNvSpPr txBox="1"/>
          <p:nvPr/>
        </p:nvSpPr>
        <p:spPr>
          <a:xfrm>
            <a:off x="11919748" y="6100002"/>
            <a:ext cx="4505983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Dec ‘10: </a:t>
            </a:r>
            <a:r>
              <a:rPr lang="en-US" sz="1800" dirty="0" err="1" smtClean="0"/>
              <a:t>Tornow</a:t>
            </a:r>
            <a:r>
              <a:rPr lang="en-US" sz="1800" dirty="0" smtClean="0"/>
              <a:t> attends F/H’s Brussels EC workshop on “Peer Review &amp; Broader Impacts”</a:t>
            </a:r>
            <a:endParaRPr lang="en-US" sz="1800" dirty="0"/>
          </a:p>
        </p:txBody>
      </p:sp>
      <p:sp>
        <p:nvSpPr>
          <p:cNvPr id="40" name="TextBox 39"/>
          <p:cNvSpPr txBox="1"/>
          <p:nvPr/>
        </p:nvSpPr>
        <p:spPr>
          <a:xfrm>
            <a:off x="1826218" y="4470400"/>
            <a:ext cx="4556189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April ‘08: Frodeman and Holbrook brief NSF Staff writing report to Congress on Broader Impacts.</a:t>
            </a:r>
            <a:endParaRPr lang="en-US" sz="1800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600325" y="3022054"/>
            <a:ext cx="5060891" cy="0"/>
          </a:xfrm>
          <a:prstGeom prst="straightConnector1">
            <a:avLst/>
          </a:prstGeom>
          <a:ln>
            <a:solidFill>
              <a:srgbClr val="1FC13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6600325" y="4782001"/>
            <a:ext cx="5060891" cy="0"/>
          </a:xfrm>
          <a:prstGeom prst="straightConnector1">
            <a:avLst/>
          </a:prstGeom>
          <a:ln>
            <a:solidFill>
              <a:srgbClr val="1FC13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6600325" y="8348308"/>
            <a:ext cx="5060891" cy="1588"/>
          </a:xfrm>
          <a:prstGeom prst="straightConnector1">
            <a:avLst/>
          </a:prstGeom>
          <a:ln>
            <a:solidFill>
              <a:srgbClr val="1FC13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6600325" y="6499775"/>
            <a:ext cx="5060891" cy="1588"/>
          </a:xfrm>
          <a:prstGeom prst="straightConnector1">
            <a:avLst/>
          </a:prstGeom>
          <a:ln>
            <a:solidFill>
              <a:srgbClr val="1FC13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6600325" y="12366171"/>
            <a:ext cx="5060891" cy="0"/>
          </a:xfrm>
          <a:prstGeom prst="straightConnector1">
            <a:avLst/>
          </a:prstGeom>
          <a:ln>
            <a:solidFill>
              <a:srgbClr val="1FC13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7214555" y="5110810"/>
            <a:ext cx="4021774" cy="989192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7366955" y="6822230"/>
            <a:ext cx="4021774" cy="989192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837214" y="8056451"/>
            <a:ext cx="4565058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Dec ‘10: NSF asks F/H to organize workshop for NSF on ‘Transformative Research’</a:t>
            </a:r>
            <a:endParaRPr lang="en-US" sz="1800" dirty="0"/>
          </a:p>
        </p:txBody>
      </p:sp>
      <p:sp>
        <p:nvSpPr>
          <p:cNvPr id="54" name="TextBox 53"/>
          <p:cNvSpPr txBox="1"/>
          <p:nvPr/>
        </p:nvSpPr>
        <p:spPr>
          <a:xfrm>
            <a:off x="11871513" y="8038939"/>
            <a:ext cx="4565058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Mar ‘12: $46k workshop, “Transformative Research: Ethical and Societal Implications”</a:t>
            </a:r>
            <a:endParaRPr lang="en-US" sz="1800" dirty="0"/>
          </a:p>
        </p:txBody>
      </p:sp>
      <p:sp>
        <p:nvSpPr>
          <p:cNvPr id="23" name="TextBox 22"/>
          <p:cNvSpPr txBox="1"/>
          <p:nvPr/>
        </p:nvSpPr>
        <p:spPr>
          <a:xfrm>
            <a:off x="1837213" y="10242770"/>
            <a:ext cx="4545193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April ‘10: Meeting with John </a:t>
            </a:r>
            <a:r>
              <a:rPr lang="en-US" sz="1800" dirty="0" err="1" smtClean="0"/>
              <a:t>Veysey</a:t>
            </a:r>
            <a:r>
              <a:rPr lang="en-US" sz="1800" dirty="0" smtClean="0"/>
              <a:t>, </a:t>
            </a:r>
            <a:r>
              <a:rPr lang="en-US" sz="1800" dirty="0" err="1" smtClean="0"/>
              <a:t>Asst</a:t>
            </a:r>
            <a:r>
              <a:rPr lang="en-US" sz="1800" dirty="0" smtClean="0"/>
              <a:t> to Rep Lipinski (D-IL)</a:t>
            </a:r>
            <a:endParaRPr lang="en-US" sz="1200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11871513" y="10242770"/>
            <a:ext cx="4584767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Aug ‘10: Lipinski’s America COMPETES </a:t>
            </a:r>
            <a:r>
              <a:rPr lang="en-US" sz="1800" dirty="0" err="1" smtClean="0"/>
              <a:t>Reauthor-ization</a:t>
            </a:r>
            <a:r>
              <a:rPr lang="en-US" sz="1800" dirty="0" smtClean="0"/>
              <a:t> Act uses CSID recommendations.  </a:t>
            </a:r>
            <a:endParaRPr lang="en-US" sz="18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600325" y="10521304"/>
            <a:ext cx="4906947" cy="0"/>
          </a:xfrm>
          <a:prstGeom prst="straightConnector1">
            <a:avLst/>
          </a:prstGeom>
          <a:ln>
            <a:solidFill>
              <a:srgbClr val="1FC13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9473846" y="3733292"/>
            <a:ext cx="184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1860673" y="8702782"/>
            <a:ext cx="4565058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Mar </a:t>
            </a:r>
            <a:r>
              <a:rPr lang="fr-FR" sz="1800" dirty="0" smtClean="0"/>
              <a:t>’</a:t>
            </a:r>
            <a:r>
              <a:rPr lang="en-US" sz="1800" dirty="0" smtClean="0"/>
              <a:t>12: Discussions at NSF for follow-on grants on “transformative research”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-615774" y="2174546"/>
            <a:ext cx="184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99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0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84" grpId="0" animBg="1"/>
      <p:bldP spid="115" grpId="0" animBg="1"/>
      <p:bldP spid="143" grpId="0" animBg="1"/>
      <p:bldP spid="180" grpId="0" animBg="1"/>
      <p:bldP spid="196" grpId="0" animBg="1"/>
      <p:bldP spid="203" grpId="0" animBg="1"/>
      <p:bldP spid="40" grpId="0" animBg="1"/>
      <p:bldP spid="53" grpId="0" animBg="1"/>
      <p:bldP spid="54" grpId="0" animBg="1"/>
      <p:bldP spid="54" grpId="1" animBg="1"/>
      <p:bldP spid="23" grpId="0" animBg="1"/>
      <p:bldP spid="25" grpId="0" animBg="1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3697</TotalTime>
  <Words>267</Words>
  <Application>Microsoft Macintosh PowerPoint</Application>
  <PresentationFormat>Custom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CSID Impacts, 2008-2011  Activities and Results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CSID Broader Impacts</dc:title>
  <dc:creator>Barr, Kelli</dc:creator>
  <cp:lastModifiedBy>Brown, Keith</cp:lastModifiedBy>
  <cp:revision>57</cp:revision>
  <dcterms:created xsi:type="dcterms:W3CDTF">2012-03-16T18:23:26Z</dcterms:created>
  <dcterms:modified xsi:type="dcterms:W3CDTF">2012-03-20T15:51:57Z</dcterms:modified>
</cp:coreProperties>
</file>