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5" r:id="rId1"/>
  </p:sldMasterIdLst>
  <p:notesMasterIdLst>
    <p:notesMasterId r:id="rId20"/>
  </p:notesMasterIdLst>
  <p:handoutMasterIdLst>
    <p:handoutMasterId r:id="rId21"/>
  </p:handoutMasterIdLst>
  <p:sldIdLst>
    <p:sldId id="478" r:id="rId2"/>
    <p:sldId id="513" r:id="rId3"/>
    <p:sldId id="514" r:id="rId4"/>
    <p:sldId id="524" r:id="rId5"/>
    <p:sldId id="516" r:id="rId6"/>
    <p:sldId id="518" r:id="rId7"/>
    <p:sldId id="521" r:id="rId8"/>
    <p:sldId id="493" r:id="rId9"/>
    <p:sldId id="496" r:id="rId10"/>
    <p:sldId id="494" r:id="rId11"/>
    <p:sldId id="511" r:id="rId12"/>
    <p:sldId id="512" r:id="rId13"/>
    <p:sldId id="522" r:id="rId14"/>
    <p:sldId id="488" r:id="rId15"/>
    <p:sldId id="490" r:id="rId16"/>
    <p:sldId id="486" r:id="rId17"/>
    <p:sldId id="523" r:id="rId18"/>
    <p:sldId id="520" r:id="rId19"/>
  </p:sldIdLst>
  <p:sldSz cx="9902825" cy="6858000"/>
  <p:notesSz cx="6934200" cy="9220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buClr>
        <a:srgbClr val="0B1F65"/>
      </a:buClr>
      <a:buChar char="•"/>
      <a:defRPr sz="1200" kern="1200">
        <a:solidFill>
          <a:schemeClr val="tx1"/>
        </a:solidFill>
        <a:latin typeface="Arial" charset="0"/>
        <a:ea typeface="+mn-ea"/>
        <a:cs typeface="+mn-cs"/>
      </a:defRPr>
    </a:lvl1pPr>
    <a:lvl2pPr marL="457200" algn="l" rtl="0" eaLnBrk="0" fontAlgn="base" hangingPunct="0">
      <a:spcBef>
        <a:spcPct val="0"/>
      </a:spcBef>
      <a:spcAft>
        <a:spcPct val="0"/>
      </a:spcAft>
      <a:buClr>
        <a:srgbClr val="0B1F65"/>
      </a:buClr>
      <a:buChar char="•"/>
      <a:defRPr sz="1200" kern="1200">
        <a:solidFill>
          <a:schemeClr val="tx1"/>
        </a:solidFill>
        <a:latin typeface="Arial" charset="0"/>
        <a:ea typeface="+mn-ea"/>
        <a:cs typeface="+mn-cs"/>
      </a:defRPr>
    </a:lvl2pPr>
    <a:lvl3pPr marL="914400" algn="l" rtl="0" eaLnBrk="0" fontAlgn="base" hangingPunct="0">
      <a:spcBef>
        <a:spcPct val="0"/>
      </a:spcBef>
      <a:spcAft>
        <a:spcPct val="0"/>
      </a:spcAft>
      <a:buClr>
        <a:srgbClr val="0B1F65"/>
      </a:buClr>
      <a:buChar char="•"/>
      <a:defRPr sz="1200" kern="1200">
        <a:solidFill>
          <a:schemeClr val="tx1"/>
        </a:solidFill>
        <a:latin typeface="Arial" charset="0"/>
        <a:ea typeface="+mn-ea"/>
        <a:cs typeface="+mn-cs"/>
      </a:defRPr>
    </a:lvl3pPr>
    <a:lvl4pPr marL="1371600" algn="l" rtl="0" eaLnBrk="0" fontAlgn="base" hangingPunct="0">
      <a:spcBef>
        <a:spcPct val="0"/>
      </a:spcBef>
      <a:spcAft>
        <a:spcPct val="0"/>
      </a:spcAft>
      <a:buClr>
        <a:srgbClr val="0B1F65"/>
      </a:buClr>
      <a:buChar char="•"/>
      <a:defRPr sz="1200" kern="1200">
        <a:solidFill>
          <a:schemeClr val="tx1"/>
        </a:solidFill>
        <a:latin typeface="Arial" charset="0"/>
        <a:ea typeface="+mn-ea"/>
        <a:cs typeface="+mn-cs"/>
      </a:defRPr>
    </a:lvl4pPr>
    <a:lvl5pPr marL="1828800" algn="l" rtl="0" eaLnBrk="0" fontAlgn="base" hangingPunct="0">
      <a:spcBef>
        <a:spcPct val="0"/>
      </a:spcBef>
      <a:spcAft>
        <a:spcPct val="0"/>
      </a:spcAft>
      <a:buClr>
        <a:srgbClr val="0B1F65"/>
      </a:buClr>
      <a:buChar char="•"/>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016666"/>
    <a:srgbClr val="0B1F65"/>
    <a:srgbClr val="360157"/>
    <a:srgbClr val="7ECCBD"/>
    <a:srgbClr val="0C044F"/>
    <a:srgbClr val="FC050E"/>
    <a:srgbClr val="0F4318"/>
    <a:srgbClr val="E8F4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48" d="100"/>
          <a:sy n="48" d="100"/>
        </p:scale>
        <p:origin x="-720" y="-18"/>
      </p:cViewPr>
      <p:guideLst>
        <p:guide orient="horz" pos="2160"/>
        <p:guide pos="3119"/>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sldNum" sz="quarter" idx="3"/>
          </p:nvPr>
        </p:nvSpPr>
        <p:spPr bwMode="auto">
          <a:xfrm>
            <a:off x="6515100" y="9026525"/>
            <a:ext cx="374650" cy="155575"/>
          </a:xfrm>
          <a:prstGeom prst="rect">
            <a:avLst/>
          </a:prstGeom>
          <a:noFill/>
          <a:ln w="12700">
            <a:noFill/>
            <a:miter lim="800000"/>
            <a:headEnd/>
            <a:tailEnd/>
          </a:ln>
          <a:effectLst/>
        </p:spPr>
        <p:txBody>
          <a:bodyPr vert="horz" wrap="none" lIns="0" tIns="0" rIns="0" bIns="0" numCol="1" anchor="b" anchorCtr="0" compatLnSpc="1">
            <a:prstTxWarp prst="textNoShape">
              <a:avLst/>
            </a:prstTxWarp>
          </a:bodyPr>
          <a:lstStyle>
            <a:lvl1pPr algn="r" defTabSz="908050">
              <a:buClrTx/>
              <a:buFontTx/>
              <a:buNone/>
              <a:defRPr sz="800"/>
            </a:lvl1pPr>
          </a:lstStyle>
          <a:p>
            <a:fld id="{D40442BF-AB17-4502-B283-A32DB62C8356}"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606425" y="4383088"/>
            <a:ext cx="5673725" cy="4546600"/>
          </a:xfrm>
          <a:prstGeom prst="rect">
            <a:avLst/>
          </a:prstGeom>
          <a:noFill/>
          <a:ln w="12700">
            <a:noFill/>
            <a:miter lim="800000"/>
            <a:headEnd/>
            <a:tailEnd/>
          </a:ln>
          <a:effectLst/>
        </p:spPr>
        <p:txBody>
          <a:bodyPr vert="horz" wrap="square" lIns="91110" tIns="44756" rIns="91110" bIns="44756" numCol="1" anchor="t" anchorCtr="0" compatLnSpc="1">
            <a:prstTxWarp prst="textNoShape">
              <a:avLst/>
            </a:prstTxWarp>
          </a:bodyPr>
          <a:lstStyle/>
          <a:p>
            <a:pPr lvl="0"/>
            <a:r>
              <a:rPr lang="en-US" smtClean="0"/>
              <a:t>Click to edit Master text styles</a:t>
            </a:r>
          </a:p>
          <a:p>
            <a:pPr lvl="1"/>
            <a:r>
              <a:rPr lang="en-US" smtClean="0"/>
              <a:t>Second level</a:t>
            </a:r>
          </a:p>
        </p:txBody>
      </p:sp>
      <p:sp>
        <p:nvSpPr>
          <p:cNvPr id="2051" name="Rectangle 3"/>
          <p:cNvSpPr>
            <a:spLocks noChangeArrowheads="1" noTextEdit="1"/>
          </p:cNvSpPr>
          <p:nvPr>
            <p:ph type="sldImg" idx="2"/>
          </p:nvPr>
        </p:nvSpPr>
        <p:spPr bwMode="auto">
          <a:xfrm>
            <a:off x="603250" y="211138"/>
            <a:ext cx="5678488" cy="3932237"/>
          </a:xfrm>
          <a:prstGeom prst="rect">
            <a:avLst/>
          </a:prstGeom>
          <a:noFill/>
          <a:ln w="12700">
            <a:solidFill>
              <a:schemeClr val="tx1"/>
            </a:solidFill>
            <a:miter lim="800000"/>
            <a:headEnd/>
            <a:tailEnd/>
          </a:ln>
          <a:effectLst/>
        </p:spPr>
      </p:sp>
      <p:sp>
        <p:nvSpPr>
          <p:cNvPr id="2052" name="Rectangle 4"/>
          <p:cNvSpPr>
            <a:spLocks noGrp="1" noChangeArrowheads="1"/>
          </p:cNvSpPr>
          <p:nvPr>
            <p:ph type="sldNum" sz="quarter" idx="5"/>
          </p:nvPr>
        </p:nvSpPr>
        <p:spPr bwMode="auto">
          <a:xfrm>
            <a:off x="6661150" y="9043988"/>
            <a:ext cx="228600" cy="138112"/>
          </a:xfrm>
          <a:prstGeom prst="rect">
            <a:avLst/>
          </a:prstGeom>
          <a:noFill/>
          <a:ln w="12700">
            <a:noFill/>
            <a:miter lim="800000"/>
            <a:headEnd/>
            <a:tailEnd/>
          </a:ln>
          <a:effectLst/>
        </p:spPr>
        <p:txBody>
          <a:bodyPr vert="horz" wrap="none" lIns="0" tIns="0" rIns="0" bIns="0" numCol="1" anchor="b" anchorCtr="0" compatLnSpc="1">
            <a:prstTxWarp prst="textNoShape">
              <a:avLst/>
            </a:prstTxWarp>
          </a:bodyPr>
          <a:lstStyle>
            <a:lvl1pPr algn="r" defTabSz="908050">
              <a:buClrTx/>
              <a:buFontTx/>
              <a:buNone/>
              <a:defRPr sz="800"/>
            </a:lvl1pPr>
          </a:lstStyle>
          <a:p>
            <a:fld id="{9A10B4DE-FF84-46CF-83A5-AAD9EF009EB2}" type="slidenum">
              <a:rPr lang="en-US"/>
              <a:pPr/>
              <a:t>‹#›</a:t>
            </a:fld>
            <a:endParaRPr lang="en-US"/>
          </a:p>
        </p:txBody>
      </p:sp>
    </p:spTree>
  </p:cSld>
  <p:clrMap bg1="lt1" tx1="dk1" bg2="lt2" tx2="dk2" accent1="accent1" accent2="accent2" accent3="accent3" accent4="accent4" accent5="accent5" accent6="accent6" hlink="hlink" folHlink="folHlink"/>
  <p:notesStyle>
    <a:lvl1pPr marL="177800" indent="-177800" algn="l" rtl="0" eaLnBrk="0" fontAlgn="base" hangingPunct="0">
      <a:spcBef>
        <a:spcPct val="100000"/>
      </a:spcBef>
      <a:spcAft>
        <a:spcPct val="0"/>
      </a:spcAft>
      <a:buFont typeface="Webdings" pitchFamily="18" charset="2"/>
      <a:buChar char="4"/>
      <a:defRPr sz="1000" kern="1200">
        <a:solidFill>
          <a:schemeClr val="tx1"/>
        </a:solidFill>
        <a:latin typeface="Arial" charset="0"/>
        <a:ea typeface="+mn-ea"/>
        <a:cs typeface="+mn-cs"/>
      </a:defRPr>
    </a:lvl1pPr>
    <a:lvl2pPr marL="342900" indent="-163513" algn="l" rtl="0" eaLnBrk="0" fontAlgn="base" hangingPunct="0">
      <a:lnSpc>
        <a:spcPct val="85000"/>
      </a:lnSpc>
      <a:spcBef>
        <a:spcPct val="45000"/>
      </a:spcBef>
      <a:spcAft>
        <a:spcPct val="0"/>
      </a:spcAft>
      <a:buChar char="–"/>
      <a:defRPr sz="1000" kern="1200">
        <a:solidFill>
          <a:schemeClr val="tx1"/>
        </a:solidFill>
        <a:latin typeface="Arial" charset="0"/>
        <a:ea typeface="+mn-ea"/>
        <a:cs typeface="+mn-cs"/>
      </a:defRPr>
    </a:lvl2pPr>
    <a:lvl3pPr marL="520700" indent="-176213" algn="l" rtl="0" eaLnBrk="0" fontAlgn="base" hangingPunct="0">
      <a:lnSpc>
        <a:spcPct val="85000"/>
      </a:lnSpc>
      <a:spcBef>
        <a:spcPct val="45000"/>
      </a:spcBef>
      <a:spcAft>
        <a:spcPct val="0"/>
      </a:spcAft>
      <a:buFont typeface="Webdings" pitchFamily="18" charset="2"/>
      <a:defRPr sz="1000" kern="1200">
        <a:solidFill>
          <a:schemeClr val="tx1"/>
        </a:solidFill>
        <a:latin typeface="Arial" charset="0"/>
        <a:ea typeface="+mn-ea"/>
        <a:cs typeface="+mn-cs"/>
      </a:defRPr>
    </a:lvl3pPr>
    <a:lvl4pPr marL="685800" indent="-163513" algn="l" rtl="0" eaLnBrk="0" fontAlgn="base" hangingPunct="0">
      <a:lnSpc>
        <a:spcPct val="85000"/>
      </a:lnSpc>
      <a:spcBef>
        <a:spcPct val="45000"/>
      </a:spcBef>
      <a:spcAft>
        <a:spcPct val="0"/>
      </a:spcAft>
      <a:defRPr sz="10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4"/>
          <p:cNvSpPr>
            <a:spLocks noGrp="1" noChangeArrowheads="1"/>
          </p:cNvSpPr>
          <p:nvPr>
            <p:ph type="sldNum" sz="quarter" idx="5"/>
          </p:nvPr>
        </p:nvSpPr>
        <p:spPr>
          <a:ln/>
        </p:spPr>
        <p:txBody>
          <a:bodyPr/>
          <a:lstStyle/>
          <a:p>
            <a:fld id="{2D76D101-B49F-4CD3-9700-45C5C491B726}" type="slidenum">
              <a:rPr lang="en-US"/>
              <a:pPr/>
              <a:t>0</a:t>
            </a:fld>
            <a:endParaRPr lang="en-US"/>
          </a:p>
        </p:txBody>
      </p:sp>
      <p:sp>
        <p:nvSpPr>
          <p:cNvPr id="569367" name="Rectangle 23"/>
          <p:cNvSpPr>
            <a:spLocks noGrp="1" noChangeArrowheads="1"/>
          </p:cNvSpPr>
          <p:nvPr>
            <p:ph type="body" idx="1"/>
          </p:nvPr>
        </p:nvSpPr>
        <p:spPr>
          <a:ln/>
        </p:spPr>
        <p:txBody>
          <a:bodyPr/>
          <a:lstStyle/>
          <a:p>
            <a:endParaRPr lang="en-GB"/>
          </a:p>
        </p:txBody>
      </p:sp>
      <p:sp>
        <p:nvSpPr>
          <p:cNvPr id="569346" name="Rectangle 2"/>
          <p:cNvSpPr>
            <a:spLocks noChangeArrowheads="1" noTextEdit="1"/>
          </p:cNvSpPr>
          <p:nvPr>
            <p:ph type="sldImg"/>
          </p:nvPr>
        </p:nvSpPr>
        <p:spPr>
          <a:ln/>
        </p:spPr>
      </p:sp>
      <p:sp>
        <p:nvSpPr>
          <p:cNvPr id="569348" name="Text Box 4"/>
          <p:cNvSpPr txBox="1">
            <a:spLocks noChangeArrowheads="1"/>
          </p:cNvSpPr>
          <p:nvPr/>
        </p:nvSpPr>
        <p:spPr bwMode="auto">
          <a:xfrm>
            <a:off x="606425" y="4635500"/>
            <a:ext cx="5619750" cy="941388"/>
          </a:xfrm>
          <a:prstGeom prst="rect">
            <a:avLst/>
          </a:prstGeom>
          <a:noFill/>
          <a:ln w="9525">
            <a:noFill/>
            <a:miter lim="800000"/>
            <a:headEnd/>
            <a:tailEnd/>
          </a:ln>
          <a:effectLst/>
        </p:spPr>
        <p:txBody>
          <a:bodyPr lIns="91145" tIns="45572" rIns="91145" bIns="45572" anchor="ctr">
            <a:spAutoFit/>
          </a:bodyPr>
          <a:lstStyle/>
          <a:p>
            <a:pPr algn="ctr" defTabSz="911225">
              <a:buClr>
                <a:schemeClr val="tx1"/>
              </a:buClr>
              <a:buFontTx/>
              <a:buNone/>
            </a:pPr>
            <a:r>
              <a:rPr lang="en-US" sz="1400" b="1"/>
              <a:t>Booz Allen Hamilton Standard Colors</a:t>
            </a:r>
            <a:endParaRPr lang="en-US" sz="1400"/>
          </a:p>
          <a:p>
            <a:pPr algn="ctr" defTabSz="911225">
              <a:buClr>
                <a:schemeClr val="tx1"/>
              </a:buClr>
              <a:buFontTx/>
              <a:buNone/>
            </a:pPr>
            <a:r>
              <a:rPr lang="en-US" sz="1400"/>
              <a:t>Colors should be used in the color pairs whenever possible. Do not mix and match colors, use pairs together as shown.</a:t>
            </a:r>
          </a:p>
          <a:p>
            <a:pPr algn="ctr" defTabSz="911225">
              <a:buClr>
                <a:schemeClr val="tx1"/>
              </a:buClr>
              <a:buFontTx/>
              <a:buNone/>
            </a:pPr>
            <a:r>
              <a:rPr lang="en-US" sz="1400"/>
              <a:t>Black, White and Gray can be used with any of the other colors.</a:t>
            </a:r>
          </a:p>
        </p:txBody>
      </p:sp>
      <p:sp>
        <p:nvSpPr>
          <p:cNvPr id="569349" name="Rectangle 5"/>
          <p:cNvSpPr>
            <a:spLocks noChangeArrowheads="1"/>
          </p:cNvSpPr>
          <p:nvPr/>
        </p:nvSpPr>
        <p:spPr bwMode="auto">
          <a:xfrm>
            <a:off x="682625" y="6621463"/>
            <a:ext cx="687388" cy="690562"/>
          </a:xfrm>
          <a:prstGeom prst="rect">
            <a:avLst/>
          </a:prstGeom>
          <a:solidFill>
            <a:srgbClr val="360157"/>
          </a:solidFill>
          <a:ln w="9525">
            <a:solidFill>
              <a:schemeClr val="tx1"/>
            </a:solidFill>
            <a:miter lim="800000"/>
            <a:headEnd/>
            <a:tailEnd/>
          </a:ln>
          <a:effectLst/>
        </p:spPr>
        <p:txBody>
          <a:bodyPr wrap="none" anchor="ctr"/>
          <a:lstStyle/>
          <a:p>
            <a:endParaRPr lang="en-US"/>
          </a:p>
        </p:txBody>
      </p:sp>
      <p:sp>
        <p:nvSpPr>
          <p:cNvPr id="569350" name="Rectangle 6"/>
          <p:cNvSpPr>
            <a:spLocks noChangeArrowheads="1"/>
          </p:cNvSpPr>
          <p:nvPr/>
        </p:nvSpPr>
        <p:spPr bwMode="auto">
          <a:xfrm>
            <a:off x="1031875" y="7113588"/>
            <a:ext cx="685800" cy="688975"/>
          </a:xfrm>
          <a:prstGeom prst="rect">
            <a:avLst/>
          </a:prstGeom>
          <a:solidFill>
            <a:srgbClr val="F2050E"/>
          </a:solidFill>
          <a:ln w="9525">
            <a:solidFill>
              <a:schemeClr val="tx1"/>
            </a:solidFill>
            <a:miter lim="800000"/>
            <a:headEnd/>
            <a:tailEnd/>
          </a:ln>
          <a:effectLst/>
        </p:spPr>
        <p:txBody>
          <a:bodyPr wrap="none" anchor="ctr"/>
          <a:lstStyle/>
          <a:p>
            <a:endParaRPr lang="en-US"/>
          </a:p>
        </p:txBody>
      </p:sp>
      <p:sp>
        <p:nvSpPr>
          <p:cNvPr id="569351" name="Rectangle 7"/>
          <p:cNvSpPr>
            <a:spLocks noChangeArrowheads="1"/>
          </p:cNvSpPr>
          <p:nvPr/>
        </p:nvSpPr>
        <p:spPr bwMode="auto">
          <a:xfrm>
            <a:off x="1884363" y="6621463"/>
            <a:ext cx="685800" cy="690562"/>
          </a:xfrm>
          <a:prstGeom prst="rect">
            <a:avLst/>
          </a:prstGeom>
          <a:solidFill>
            <a:srgbClr val="0F4318"/>
          </a:solidFill>
          <a:ln w="9525">
            <a:solidFill>
              <a:schemeClr val="tx1"/>
            </a:solidFill>
            <a:miter lim="800000"/>
            <a:headEnd/>
            <a:tailEnd/>
          </a:ln>
          <a:effectLst/>
        </p:spPr>
        <p:txBody>
          <a:bodyPr wrap="none" anchor="ctr"/>
          <a:lstStyle/>
          <a:p>
            <a:endParaRPr lang="en-US"/>
          </a:p>
        </p:txBody>
      </p:sp>
      <p:sp>
        <p:nvSpPr>
          <p:cNvPr id="569352" name="Rectangle 8"/>
          <p:cNvSpPr>
            <a:spLocks noChangeArrowheads="1"/>
          </p:cNvSpPr>
          <p:nvPr/>
        </p:nvSpPr>
        <p:spPr bwMode="auto">
          <a:xfrm>
            <a:off x="2241550" y="7113588"/>
            <a:ext cx="685800" cy="688975"/>
          </a:xfrm>
          <a:prstGeom prst="rect">
            <a:avLst/>
          </a:prstGeom>
          <a:solidFill>
            <a:srgbClr val="E8F404"/>
          </a:solidFill>
          <a:ln w="9525">
            <a:solidFill>
              <a:schemeClr val="tx1"/>
            </a:solidFill>
            <a:miter lim="800000"/>
            <a:headEnd/>
            <a:tailEnd/>
          </a:ln>
          <a:effectLst/>
        </p:spPr>
        <p:txBody>
          <a:bodyPr wrap="none" anchor="ctr"/>
          <a:lstStyle/>
          <a:p>
            <a:endParaRPr lang="en-US"/>
          </a:p>
        </p:txBody>
      </p:sp>
      <p:sp>
        <p:nvSpPr>
          <p:cNvPr id="569353" name="Rectangle 9"/>
          <p:cNvSpPr>
            <a:spLocks noChangeArrowheads="1"/>
          </p:cNvSpPr>
          <p:nvPr/>
        </p:nvSpPr>
        <p:spPr bwMode="auto">
          <a:xfrm>
            <a:off x="3141663" y="6621463"/>
            <a:ext cx="687387" cy="690562"/>
          </a:xfrm>
          <a:prstGeom prst="rect">
            <a:avLst/>
          </a:prstGeom>
          <a:solidFill>
            <a:srgbClr val="0B1F65"/>
          </a:solidFill>
          <a:ln w="9525">
            <a:solidFill>
              <a:schemeClr val="tx1"/>
            </a:solidFill>
            <a:miter lim="800000"/>
            <a:headEnd/>
            <a:tailEnd/>
          </a:ln>
          <a:effectLst/>
        </p:spPr>
        <p:txBody>
          <a:bodyPr wrap="none" anchor="ctr"/>
          <a:lstStyle/>
          <a:p>
            <a:endParaRPr lang="en-US"/>
          </a:p>
        </p:txBody>
      </p:sp>
      <p:sp>
        <p:nvSpPr>
          <p:cNvPr id="569354" name="Rectangle 10"/>
          <p:cNvSpPr>
            <a:spLocks noChangeArrowheads="1"/>
          </p:cNvSpPr>
          <p:nvPr/>
        </p:nvSpPr>
        <p:spPr bwMode="auto">
          <a:xfrm>
            <a:off x="3479800" y="7113588"/>
            <a:ext cx="685800" cy="688975"/>
          </a:xfrm>
          <a:prstGeom prst="rect">
            <a:avLst/>
          </a:prstGeom>
          <a:solidFill>
            <a:srgbClr val="7ECCBD"/>
          </a:solidFill>
          <a:ln w="9525">
            <a:solidFill>
              <a:schemeClr val="tx1"/>
            </a:solidFill>
            <a:miter lim="800000"/>
            <a:headEnd/>
            <a:tailEnd/>
          </a:ln>
          <a:effectLst/>
        </p:spPr>
        <p:txBody>
          <a:bodyPr wrap="none" anchor="ctr"/>
          <a:lstStyle/>
          <a:p>
            <a:endParaRPr lang="en-US"/>
          </a:p>
        </p:txBody>
      </p:sp>
      <p:sp>
        <p:nvSpPr>
          <p:cNvPr id="569355" name="Rectangle 11"/>
          <p:cNvSpPr>
            <a:spLocks noChangeArrowheads="1"/>
          </p:cNvSpPr>
          <p:nvPr/>
        </p:nvSpPr>
        <p:spPr bwMode="auto">
          <a:xfrm>
            <a:off x="5543550" y="6621463"/>
            <a:ext cx="685800" cy="690562"/>
          </a:xfrm>
          <a:prstGeom prst="rect">
            <a:avLst/>
          </a:prstGeom>
          <a:solidFill>
            <a:srgbClr val="9E9E9E"/>
          </a:solidFill>
          <a:ln w="9525">
            <a:solidFill>
              <a:schemeClr val="tx1"/>
            </a:solidFill>
            <a:miter lim="800000"/>
            <a:headEnd/>
            <a:tailEnd/>
          </a:ln>
          <a:effectLst/>
        </p:spPr>
        <p:txBody>
          <a:bodyPr wrap="none" anchor="ctr"/>
          <a:lstStyle/>
          <a:p>
            <a:endParaRPr lang="en-US"/>
          </a:p>
        </p:txBody>
      </p:sp>
      <p:sp>
        <p:nvSpPr>
          <p:cNvPr id="569356" name="Rectangle 12"/>
          <p:cNvSpPr>
            <a:spLocks noChangeArrowheads="1"/>
          </p:cNvSpPr>
          <p:nvPr/>
        </p:nvSpPr>
        <p:spPr bwMode="auto">
          <a:xfrm>
            <a:off x="4343400" y="6621463"/>
            <a:ext cx="684213" cy="690562"/>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569357" name="Rectangle 13"/>
          <p:cNvSpPr>
            <a:spLocks noChangeArrowheads="1"/>
          </p:cNvSpPr>
          <p:nvPr/>
        </p:nvSpPr>
        <p:spPr bwMode="auto">
          <a:xfrm>
            <a:off x="4679950" y="7113588"/>
            <a:ext cx="687388" cy="688975"/>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569358" name="Text Box 14"/>
          <p:cNvSpPr txBox="1">
            <a:spLocks noChangeArrowheads="1"/>
          </p:cNvSpPr>
          <p:nvPr/>
        </p:nvSpPr>
        <p:spPr bwMode="auto">
          <a:xfrm>
            <a:off x="712788" y="5738813"/>
            <a:ext cx="765175" cy="822325"/>
          </a:xfrm>
          <a:prstGeom prst="rect">
            <a:avLst/>
          </a:prstGeom>
          <a:noFill/>
          <a:ln w="9525">
            <a:noFill/>
            <a:miter lim="800000"/>
            <a:headEnd/>
            <a:tailEnd/>
          </a:ln>
          <a:effectLst/>
        </p:spPr>
        <p:txBody>
          <a:bodyPr lIns="91145" tIns="45572" rIns="91145" bIns="45572" anchor="b">
            <a:spAutoFit/>
          </a:bodyPr>
          <a:lstStyle/>
          <a:p>
            <a:pPr defTabSz="911225">
              <a:buClr>
                <a:schemeClr val="tx1"/>
              </a:buClr>
              <a:buFontTx/>
              <a:buNone/>
              <a:tabLst>
                <a:tab pos="571500" algn="r"/>
              </a:tabLst>
            </a:pPr>
            <a:r>
              <a:rPr lang="en-US" sz="800"/>
              <a:t>Purple </a:t>
            </a:r>
            <a:br>
              <a:rPr lang="en-US" sz="800"/>
            </a:br>
            <a:r>
              <a:rPr lang="en-US" sz="800"/>
              <a:t>Pantone 2765</a:t>
            </a:r>
          </a:p>
          <a:p>
            <a:pPr defTabSz="911225">
              <a:buClr>
                <a:schemeClr val="tx1"/>
              </a:buClr>
              <a:buFontTx/>
              <a:buNone/>
              <a:tabLst>
                <a:tab pos="571500" algn="r"/>
              </a:tabLst>
            </a:pPr>
            <a:r>
              <a:rPr lang="en-US" sz="800"/>
              <a:t>R	12</a:t>
            </a:r>
          </a:p>
          <a:p>
            <a:pPr defTabSz="911225">
              <a:buClr>
                <a:schemeClr val="tx1"/>
              </a:buClr>
              <a:buFontTx/>
              <a:buNone/>
              <a:tabLst>
                <a:tab pos="571500" algn="r"/>
              </a:tabLst>
            </a:pPr>
            <a:r>
              <a:rPr lang="en-US" sz="800"/>
              <a:t>G	4</a:t>
            </a:r>
          </a:p>
          <a:p>
            <a:pPr defTabSz="911225">
              <a:buClr>
                <a:schemeClr val="tx1"/>
              </a:buClr>
              <a:buFontTx/>
              <a:buNone/>
              <a:tabLst>
                <a:tab pos="571500" algn="r"/>
              </a:tabLst>
            </a:pPr>
            <a:r>
              <a:rPr lang="en-US" sz="800"/>
              <a:t>B	79</a:t>
            </a:r>
          </a:p>
        </p:txBody>
      </p:sp>
      <p:sp>
        <p:nvSpPr>
          <p:cNvPr id="569359" name="Text Box 15"/>
          <p:cNvSpPr txBox="1">
            <a:spLocks noChangeArrowheads="1"/>
          </p:cNvSpPr>
          <p:nvPr/>
        </p:nvSpPr>
        <p:spPr bwMode="auto">
          <a:xfrm>
            <a:off x="1889125" y="5738813"/>
            <a:ext cx="765175" cy="822325"/>
          </a:xfrm>
          <a:prstGeom prst="rect">
            <a:avLst/>
          </a:prstGeom>
          <a:noFill/>
          <a:ln w="9525">
            <a:noFill/>
            <a:miter lim="800000"/>
            <a:headEnd/>
            <a:tailEnd/>
          </a:ln>
          <a:effectLst/>
        </p:spPr>
        <p:txBody>
          <a:bodyPr lIns="91145" tIns="45572" rIns="91145" bIns="45572" anchor="b">
            <a:spAutoFit/>
          </a:bodyPr>
          <a:lstStyle/>
          <a:p>
            <a:pPr defTabSz="911225">
              <a:buClr>
                <a:schemeClr val="tx1"/>
              </a:buClr>
              <a:buFontTx/>
              <a:buNone/>
              <a:tabLst>
                <a:tab pos="571500" algn="r"/>
              </a:tabLst>
            </a:pPr>
            <a:r>
              <a:rPr lang="en-US" sz="800"/>
              <a:t>Green </a:t>
            </a:r>
            <a:br>
              <a:rPr lang="en-US" sz="800"/>
            </a:br>
            <a:r>
              <a:rPr lang="en-US" sz="800"/>
              <a:t>Pantone </a:t>
            </a:r>
            <a:br>
              <a:rPr lang="en-US" sz="800"/>
            </a:br>
            <a:r>
              <a:rPr lang="en-US" sz="800"/>
              <a:t>357</a:t>
            </a:r>
          </a:p>
          <a:p>
            <a:pPr defTabSz="911225">
              <a:buClr>
                <a:schemeClr val="tx1"/>
              </a:buClr>
              <a:buFontTx/>
              <a:buNone/>
              <a:tabLst>
                <a:tab pos="571500" algn="r"/>
              </a:tabLst>
            </a:pPr>
            <a:r>
              <a:rPr lang="en-US" sz="800"/>
              <a:t>R	15</a:t>
            </a:r>
          </a:p>
          <a:p>
            <a:pPr defTabSz="911225">
              <a:buClr>
                <a:schemeClr val="tx1"/>
              </a:buClr>
              <a:buFontTx/>
              <a:buNone/>
              <a:tabLst>
                <a:tab pos="571500" algn="r"/>
              </a:tabLst>
            </a:pPr>
            <a:r>
              <a:rPr lang="en-US" sz="800"/>
              <a:t>G	67</a:t>
            </a:r>
          </a:p>
          <a:p>
            <a:pPr defTabSz="911225">
              <a:buClr>
                <a:schemeClr val="tx1"/>
              </a:buClr>
              <a:buFontTx/>
              <a:buNone/>
              <a:tabLst>
                <a:tab pos="571500" algn="r"/>
              </a:tabLst>
            </a:pPr>
            <a:r>
              <a:rPr lang="en-US" sz="800"/>
              <a:t>B	24</a:t>
            </a:r>
          </a:p>
        </p:txBody>
      </p:sp>
      <p:sp>
        <p:nvSpPr>
          <p:cNvPr id="569360" name="Text Box 16"/>
          <p:cNvSpPr txBox="1">
            <a:spLocks noChangeArrowheads="1"/>
          </p:cNvSpPr>
          <p:nvPr/>
        </p:nvSpPr>
        <p:spPr bwMode="auto">
          <a:xfrm>
            <a:off x="3159125" y="5738813"/>
            <a:ext cx="765175" cy="822325"/>
          </a:xfrm>
          <a:prstGeom prst="rect">
            <a:avLst/>
          </a:prstGeom>
          <a:noFill/>
          <a:ln w="9525">
            <a:noFill/>
            <a:miter lim="800000"/>
            <a:headEnd/>
            <a:tailEnd/>
          </a:ln>
          <a:effectLst/>
        </p:spPr>
        <p:txBody>
          <a:bodyPr lIns="91145" tIns="45572" rIns="91145" bIns="45572" anchor="b">
            <a:spAutoFit/>
          </a:bodyPr>
          <a:lstStyle/>
          <a:p>
            <a:pPr defTabSz="911225">
              <a:buClr>
                <a:schemeClr val="tx1"/>
              </a:buClr>
              <a:buFontTx/>
              <a:buNone/>
              <a:tabLst>
                <a:tab pos="571500" algn="r"/>
              </a:tabLst>
            </a:pPr>
            <a:r>
              <a:rPr lang="en-US" sz="800"/>
              <a:t>Blue </a:t>
            </a:r>
            <a:br>
              <a:rPr lang="en-US" sz="800"/>
            </a:br>
            <a:r>
              <a:rPr lang="en-US" sz="800"/>
              <a:t>Pantone 2</a:t>
            </a:r>
            <a:br>
              <a:rPr lang="en-US" sz="800"/>
            </a:br>
            <a:r>
              <a:rPr lang="en-US" sz="800"/>
              <a:t>88</a:t>
            </a:r>
          </a:p>
          <a:p>
            <a:pPr defTabSz="911225">
              <a:buClr>
                <a:schemeClr val="tx1"/>
              </a:buClr>
              <a:buFontTx/>
              <a:buNone/>
              <a:tabLst>
                <a:tab pos="571500" algn="r"/>
              </a:tabLst>
            </a:pPr>
            <a:r>
              <a:rPr lang="en-US" sz="800"/>
              <a:t>R	11</a:t>
            </a:r>
          </a:p>
          <a:p>
            <a:pPr defTabSz="911225">
              <a:buClr>
                <a:schemeClr val="tx1"/>
              </a:buClr>
              <a:buFontTx/>
              <a:buNone/>
              <a:tabLst>
                <a:tab pos="571500" algn="r"/>
              </a:tabLst>
            </a:pPr>
            <a:r>
              <a:rPr lang="en-US" sz="800"/>
              <a:t>G	31</a:t>
            </a:r>
          </a:p>
          <a:p>
            <a:pPr defTabSz="911225">
              <a:buClr>
                <a:schemeClr val="tx1"/>
              </a:buClr>
              <a:buFontTx/>
              <a:buNone/>
              <a:tabLst>
                <a:tab pos="571500" algn="r"/>
              </a:tabLst>
            </a:pPr>
            <a:r>
              <a:rPr lang="en-US" sz="800"/>
              <a:t>B	101</a:t>
            </a:r>
          </a:p>
        </p:txBody>
      </p:sp>
      <p:sp>
        <p:nvSpPr>
          <p:cNvPr id="569361" name="Text Box 17"/>
          <p:cNvSpPr txBox="1">
            <a:spLocks noChangeArrowheads="1"/>
          </p:cNvSpPr>
          <p:nvPr/>
        </p:nvSpPr>
        <p:spPr bwMode="auto">
          <a:xfrm>
            <a:off x="4360863" y="6348413"/>
            <a:ext cx="766762" cy="212725"/>
          </a:xfrm>
          <a:prstGeom prst="rect">
            <a:avLst/>
          </a:prstGeom>
          <a:noFill/>
          <a:ln w="9525">
            <a:noFill/>
            <a:miter lim="800000"/>
            <a:headEnd/>
            <a:tailEnd/>
          </a:ln>
          <a:effectLst/>
        </p:spPr>
        <p:txBody>
          <a:bodyPr lIns="91145" tIns="45572" rIns="91145" bIns="45572" anchor="b">
            <a:spAutoFit/>
          </a:bodyPr>
          <a:lstStyle/>
          <a:p>
            <a:pPr defTabSz="911225">
              <a:buClr>
                <a:schemeClr val="tx1"/>
              </a:buClr>
              <a:buFontTx/>
              <a:buNone/>
              <a:tabLst>
                <a:tab pos="571500" algn="r"/>
              </a:tabLst>
            </a:pPr>
            <a:r>
              <a:rPr lang="en-US" sz="800"/>
              <a:t>Black </a:t>
            </a:r>
          </a:p>
        </p:txBody>
      </p:sp>
      <p:sp>
        <p:nvSpPr>
          <p:cNvPr id="569362" name="Text Box 18"/>
          <p:cNvSpPr txBox="1">
            <a:spLocks noChangeArrowheads="1"/>
          </p:cNvSpPr>
          <p:nvPr/>
        </p:nvSpPr>
        <p:spPr bwMode="auto">
          <a:xfrm>
            <a:off x="5534025" y="5861050"/>
            <a:ext cx="768350" cy="700088"/>
          </a:xfrm>
          <a:prstGeom prst="rect">
            <a:avLst/>
          </a:prstGeom>
          <a:noFill/>
          <a:ln w="9525">
            <a:noFill/>
            <a:miter lim="800000"/>
            <a:headEnd/>
            <a:tailEnd/>
          </a:ln>
          <a:effectLst/>
        </p:spPr>
        <p:txBody>
          <a:bodyPr lIns="91145" tIns="45572" rIns="91145" bIns="45572" anchor="b">
            <a:spAutoFit/>
          </a:bodyPr>
          <a:lstStyle/>
          <a:p>
            <a:pPr defTabSz="911225">
              <a:buClr>
                <a:schemeClr val="tx1"/>
              </a:buClr>
              <a:buFontTx/>
              <a:buNone/>
              <a:tabLst>
                <a:tab pos="571500" algn="r"/>
              </a:tabLst>
            </a:pPr>
            <a:r>
              <a:rPr lang="en-US" sz="800"/>
              <a:t>Pantone Cool Gray 6</a:t>
            </a:r>
          </a:p>
          <a:p>
            <a:pPr defTabSz="911225">
              <a:buClr>
                <a:schemeClr val="tx1"/>
              </a:buClr>
              <a:buFontTx/>
              <a:buNone/>
              <a:tabLst>
                <a:tab pos="571500" algn="r"/>
              </a:tabLst>
            </a:pPr>
            <a:r>
              <a:rPr lang="en-US" sz="800"/>
              <a:t>R	158</a:t>
            </a:r>
          </a:p>
          <a:p>
            <a:pPr defTabSz="911225">
              <a:buClr>
                <a:schemeClr val="tx1"/>
              </a:buClr>
              <a:buFontTx/>
              <a:buNone/>
              <a:tabLst>
                <a:tab pos="571500" algn="r"/>
              </a:tabLst>
            </a:pPr>
            <a:r>
              <a:rPr lang="en-US" sz="800"/>
              <a:t>G	158</a:t>
            </a:r>
          </a:p>
          <a:p>
            <a:pPr defTabSz="911225">
              <a:buClr>
                <a:schemeClr val="tx1"/>
              </a:buClr>
              <a:buFontTx/>
              <a:buNone/>
              <a:tabLst>
                <a:tab pos="571500" algn="r"/>
              </a:tabLst>
            </a:pPr>
            <a:r>
              <a:rPr lang="en-US" sz="800"/>
              <a:t>B	158</a:t>
            </a:r>
          </a:p>
        </p:txBody>
      </p:sp>
      <p:sp>
        <p:nvSpPr>
          <p:cNvPr id="569363" name="Text Box 19"/>
          <p:cNvSpPr txBox="1">
            <a:spLocks noChangeArrowheads="1"/>
          </p:cNvSpPr>
          <p:nvPr/>
        </p:nvSpPr>
        <p:spPr bwMode="auto">
          <a:xfrm>
            <a:off x="1065213" y="7869238"/>
            <a:ext cx="765175" cy="822325"/>
          </a:xfrm>
          <a:prstGeom prst="rect">
            <a:avLst/>
          </a:prstGeom>
          <a:noFill/>
          <a:ln w="9525">
            <a:noFill/>
            <a:miter lim="800000"/>
            <a:headEnd/>
            <a:tailEnd/>
          </a:ln>
          <a:effectLst/>
        </p:spPr>
        <p:txBody>
          <a:bodyPr lIns="91145" tIns="45572" rIns="91145" bIns="45572">
            <a:spAutoFit/>
          </a:bodyPr>
          <a:lstStyle/>
          <a:p>
            <a:pPr defTabSz="911225">
              <a:buClr>
                <a:schemeClr val="tx1"/>
              </a:buClr>
              <a:buFontTx/>
              <a:buNone/>
              <a:tabLst>
                <a:tab pos="571500" algn="r"/>
              </a:tabLst>
            </a:pPr>
            <a:r>
              <a:rPr lang="en-US" sz="800"/>
              <a:t>Red </a:t>
            </a:r>
            <a:br>
              <a:rPr lang="en-US" sz="800"/>
            </a:br>
            <a:r>
              <a:rPr lang="en-US" sz="800"/>
              <a:t>Pantone </a:t>
            </a:r>
            <a:br>
              <a:rPr lang="en-US" sz="800"/>
            </a:br>
            <a:r>
              <a:rPr lang="en-US" sz="800"/>
              <a:t>485</a:t>
            </a:r>
          </a:p>
          <a:p>
            <a:pPr defTabSz="911225">
              <a:buClr>
                <a:schemeClr val="tx1"/>
              </a:buClr>
              <a:buFontTx/>
              <a:buNone/>
              <a:tabLst>
                <a:tab pos="571500" algn="r"/>
              </a:tabLst>
            </a:pPr>
            <a:r>
              <a:rPr lang="en-US" sz="800"/>
              <a:t>R	252</a:t>
            </a:r>
          </a:p>
          <a:p>
            <a:pPr defTabSz="911225">
              <a:buClr>
                <a:schemeClr val="tx1"/>
              </a:buClr>
              <a:buFontTx/>
              <a:buNone/>
              <a:tabLst>
                <a:tab pos="571500" algn="r"/>
              </a:tabLst>
            </a:pPr>
            <a:r>
              <a:rPr lang="en-US" sz="800"/>
              <a:t>G	5</a:t>
            </a:r>
          </a:p>
          <a:p>
            <a:pPr defTabSz="911225">
              <a:buClr>
                <a:schemeClr val="tx1"/>
              </a:buClr>
              <a:buFontTx/>
              <a:buNone/>
              <a:tabLst>
                <a:tab pos="571500" algn="r"/>
              </a:tabLst>
            </a:pPr>
            <a:r>
              <a:rPr lang="en-US" sz="800"/>
              <a:t>B	14</a:t>
            </a:r>
          </a:p>
        </p:txBody>
      </p:sp>
      <p:sp>
        <p:nvSpPr>
          <p:cNvPr id="569364" name="Text Box 20"/>
          <p:cNvSpPr txBox="1">
            <a:spLocks noChangeArrowheads="1"/>
          </p:cNvSpPr>
          <p:nvPr/>
        </p:nvSpPr>
        <p:spPr bwMode="auto">
          <a:xfrm>
            <a:off x="2239963" y="7869238"/>
            <a:ext cx="766762" cy="822325"/>
          </a:xfrm>
          <a:prstGeom prst="rect">
            <a:avLst/>
          </a:prstGeom>
          <a:noFill/>
          <a:ln w="9525">
            <a:noFill/>
            <a:miter lim="800000"/>
            <a:headEnd/>
            <a:tailEnd/>
          </a:ln>
          <a:effectLst/>
        </p:spPr>
        <p:txBody>
          <a:bodyPr lIns="91145" tIns="45572" rIns="91145" bIns="45572">
            <a:spAutoFit/>
          </a:bodyPr>
          <a:lstStyle/>
          <a:p>
            <a:pPr defTabSz="911225">
              <a:buClr>
                <a:schemeClr val="tx1"/>
              </a:buClr>
              <a:buFontTx/>
              <a:buNone/>
              <a:tabLst>
                <a:tab pos="571500" algn="r"/>
              </a:tabLst>
            </a:pPr>
            <a:r>
              <a:rPr lang="en-US" sz="800"/>
              <a:t>Yellow </a:t>
            </a:r>
            <a:br>
              <a:rPr lang="en-US" sz="800"/>
            </a:br>
            <a:r>
              <a:rPr lang="en-US" sz="800"/>
              <a:t>Pantone 3965</a:t>
            </a:r>
          </a:p>
          <a:p>
            <a:pPr defTabSz="911225">
              <a:buClr>
                <a:schemeClr val="tx1"/>
              </a:buClr>
              <a:buFontTx/>
              <a:buNone/>
              <a:tabLst>
                <a:tab pos="571500" algn="r"/>
              </a:tabLst>
            </a:pPr>
            <a:r>
              <a:rPr lang="en-US" sz="800"/>
              <a:t>R	232</a:t>
            </a:r>
          </a:p>
          <a:p>
            <a:pPr defTabSz="911225">
              <a:buClr>
                <a:schemeClr val="tx1"/>
              </a:buClr>
              <a:buFontTx/>
              <a:buNone/>
              <a:tabLst>
                <a:tab pos="571500" algn="r"/>
              </a:tabLst>
            </a:pPr>
            <a:r>
              <a:rPr lang="en-US" sz="800"/>
              <a:t>G	244</a:t>
            </a:r>
          </a:p>
          <a:p>
            <a:pPr defTabSz="911225">
              <a:buClr>
                <a:schemeClr val="tx1"/>
              </a:buClr>
              <a:buFontTx/>
              <a:buNone/>
              <a:tabLst>
                <a:tab pos="571500" algn="r"/>
              </a:tabLst>
            </a:pPr>
            <a:r>
              <a:rPr lang="en-US" sz="800"/>
              <a:t>B	4</a:t>
            </a:r>
          </a:p>
        </p:txBody>
      </p:sp>
      <p:sp>
        <p:nvSpPr>
          <p:cNvPr id="569365" name="Text Box 21"/>
          <p:cNvSpPr txBox="1">
            <a:spLocks noChangeArrowheads="1"/>
          </p:cNvSpPr>
          <p:nvPr/>
        </p:nvSpPr>
        <p:spPr bwMode="auto">
          <a:xfrm>
            <a:off x="3509963" y="7869238"/>
            <a:ext cx="766762" cy="822325"/>
          </a:xfrm>
          <a:prstGeom prst="rect">
            <a:avLst/>
          </a:prstGeom>
          <a:noFill/>
          <a:ln w="9525">
            <a:noFill/>
            <a:miter lim="800000"/>
            <a:headEnd/>
            <a:tailEnd/>
          </a:ln>
          <a:effectLst/>
        </p:spPr>
        <p:txBody>
          <a:bodyPr lIns="91145" tIns="45572" rIns="91145" bIns="45572">
            <a:spAutoFit/>
          </a:bodyPr>
          <a:lstStyle/>
          <a:p>
            <a:pPr defTabSz="911225">
              <a:buClr>
                <a:schemeClr val="tx1"/>
              </a:buClr>
              <a:buFontTx/>
              <a:buNone/>
              <a:tabLst>
                <a:tab pos="571500" algn="r"/>
              </a:tabLst>
            </a:pPr>
            <a:r>
              <a:rPr lang="en-US" sz="800"/>
              <a:t>Aqua </a:t>
            </a:r>
            <a:br>
              <a:rPr lang="en-US" sz="800"/>
            </a:br>
            <a:r>
              <a:rPr lang="en-US" sz="800"/>
              <a:t>Pantone </a:t>
            </a:r>
            <a:br>
              <a:rPr lang="en-US" sz="800"/>
            </a:br>
            <a:r>
              <a:rPr lang="en-US" sz="800"/>
              <a:t>319</a:t>
            </a:r>
          </a:p>
          <a:p>
            <a:pPr defTabSz="911225">
              <a:buClr>
                <a:schemeClr val="tx1"/>
              </a:buClr>
              <a:buFontTx/>
              <a:buNone/>
              <a:tabLst>
                <a:tab pos="571500" algn="r"/>
              </a:tabLst>
            </a:pPr>
            <a:r>
              <a:rPr lang="en-US" sz="800"/>
              <a:t>R	126</a:t>
            </a:r>
          </a:p>
          <a:p>
            <a:pPr defTabSz="911225">
              <a:buClr>
                <a:schemeClr val="tx1"/>
              </a:buClr>
              <a:buFontTx/>
              <a:buNone/>
              <a:tabLst>
                <a:tab pos="571500" algn="r"/>
              </a:tabLst>
            </a:pPr>
            <a:r>
              <a:rPr lang="en-US" sz="800"/>
              <a:t>G	204</a:t>
            </a:r>
          </a:p>
          <a:p>
            <a:pPr defTabSz="911225">
              <a:buClr>
                <a:schemeClr val="tx1"/>
              </a:buClr>
              <a:buFontTx/>
              <a:buNone/>
              <a:tabLst>
                <a:tab pos="571500" algn="r"/>
              </a:tabLst>
            </a:pPr>
            <a:r>
              <a:rPr lang="en-US" sz="800"/>
              <a:t>B	189</a:t>
            </a:r>
          </a:p>
        </p:txBody>
      </p:sp>
      <p:sp>
        <p:nvSpPr>
          <p:cNvPr id="569366" name="Text Box 22"/>
          <p:cNvSpPr txBox="1">
            <a:spLocks noChangeArrowheads="1"/>
          </p:cNvSpPr>
          <p:nvPr/>
        </p:nvSpPr>
        <p:spPr bwMode="auto">
          <a:xfrm>
            <a:off x="4711700" y="7869238"/>
            <a:ext cx="766763" cy="212725"/>
          </a:xfrm>
          <a:prstGeom prst="rect">
            <a:avLst/>
          </a:prstGeom>
          <a:noFill/>
          <a:ln w="9525">
            <a:noFill/>
            <a:miter lim="800000"/>
            <a:headEnd/>
            <a:tailEnd/>
          </a:ln>
          <a:effectLst/>
        </p:spPr>
        <p:txBody>
          <a:bodyPr lIns="91145" tIns="45572" rIns="91145" bIns="45572">
            <a:spAutoFit/>
          </a:bodyPr>
          <a:lstStyle/>
          <a:p>
            <a:pPr defTabSz="911225">
              <a:buClr>
                <a:schemeClr val="tx1"/>
              </a:buClr>
              <a:buFontTx/>
              <a:buNone/>
              <a:tabLst>
                <a:tab pos="571500" algn="r"/>
              </a:tabLst>
            </a:pPr>
            <a:r>
              <a:rPr lang="en-US" sz="800"/>
              <a:t>White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B570B172-C509-4515-9EDD-6D80D70172B9}" type="slidenum">
              <a:rPr lang="en-US"/>
              <a:pPr/>
              <a:t>1</a:t>
            </a:fld>
            <a:endParaRPr lang="en-US"/>
          </a:p>
        </p:txBody>
      </p:sp>
      <p:sp>
        <p:nvSpPr>
          <p:cNvPr id="626690" name="Rectangle 2"/>
          <p:cNvSpPr>
            <a:spLocks noChangeArrowheads="1" noTextEdit="1"/>
          </p:cNvSpPr>
          <p:nvPr>
            <p:ph type="sldImg"/>
          </p:nvPr>
        </p:nvSpPr>
        <p:spPr>
          <a:xfrm>
            <a:off x="603250" y="211138"/>
            <a:ext cx="5680075" cy="3933825"/>
          </a:xfrm>
          <a:ln/>
        </p:spPr>
      </p:sp>
      <p:sp>
        <p:nvSpPr>
          <p:cNvPr id="626691" name="Rectangle 3"/>
          <p:cNvSpPr>
            <a:spLocks noGrp="1" noChangeArrowheads="1"/>
          </p:cNvSpPr>
          <p:nvPr>
            <p:ph type="body" idx="1"/>
          </p:nvPr>
        </p:nvSpPr>
        <p:spPr>
          <a:xfrm>
            <a:off x="606425" y="4383088"/>
            <a:ext cx="5673725" cy="4548187"/>
          </a:xfrm>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DD88FA96-F0AD-48CC-8195-F8D280BA41DB}" type="slidenum">
              <a:rPr lang="en-US"/>
              <a:pPr/>
              <a:t>2</a:t>
            </a:fld>
            <a:endParaRPr lang="en-US"/>
          </a:p>
        </p:txBody>
      </p:sp>
      <p:sp>
        <p:nvSpPr>
          <p:cNvPr id="628738" name="Rectangle 2"/>
          <p:cNvSpPr>
            <a:spLocks noChangeArrowheads="1" noTextEdit="1"/>
          </p:cNvSpPr>
          <p:nvPr>
            <p:ph type="sldImg"/>
          </p:nvPr>
        </p:nvSpPr>
        <p:spPr>
          <a:xfrm>
            <a:off x="603250" y="211138"/>
            <a:ext cx="5680075" cy="3933825"/>
          </a:xfrm>
          <a:ln/>
        </p:spPr>
      </p:sp>
      <p:sp>
        <p:nvSpPr>
          <p:cNvPr id="628739" name="Rectangle 3"/>
          <p:cNvSpPr>
            <a:spLocks noGrp="1" noChangeArrowheads="1"/>
          </p:cNvSpPr>
          <p:nvPr>
            <p:ph type="body" idx="1"/>
          </p:nvPr>
        </p:nvSpPr>
        <p:spPr>
          <a:xfrm>
            <a:off x="606425" y="4383088"/>
            <a:ext cx="5673725" cy="4548187"/>
          </a:xfrm>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10B4DE-FF84-46CF-83A5-AAD9EF009EB2}" type="slidenum">
              <a:rPr lang="en-US" smtClean="0"/>
              <a:pPr/>
              <a:t>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00F0BA19-3057-4555-AF6A-76AEC0475EB8}" type="slidenum">
              <a:rPr lang="en-US"/>
              <a:pPr/>
              <a:t>4</a:t>
            </a:fld>
            <a:endParaRPr lang="en-US"/>
          </a:p>
        </p:txBody>
      </p:sp>
      <p:sp>
        <p:nvSpPr>
          <p:cNvPr id="631810" name="Rectangle 2"/>
          <p:cNvSpPr>
            <a:spLocks noChangeArrowheads="1" noTextEdit="1"/>
          </p:cNvSpPr>
          <p:nvPr>
            <p:ph type="sldImg"/>
          </p:nvPr>
        </p:nvSpPr>
        <p:spPr>
          <a:xfrm>
            <a:off x="603250" y="211138"/>
            <a:ext cx="5680075" cy="3933825"/>
          </a:xfrm>
          <a:ln/>
        </p:spPr>
      </p:sp>
      <p:sp>
        <p:nvSpPr>
          <p:cNvPr id="631811" name="Rectangle 3"/>
          <p:cNvSpPr>
            <a:spLocks noGrp="1" noChangeArrowheads="1"/>
          </p:cNvSpPr>
          <p:nvPr>
            <p:ph type="body" idx="1"/>
          </p:nvPr>
        </p:nvSpPr>
        <p:spPr>
          <a:xfrm>
            <a:off x="606425" y="4383088"/>
            <a:ext cx="5673725" cy="4548187"/>
          </a:xfrm>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B256B94C-614C-4256-92BD-21A93B41591E}" type="slidenum">
              <a:rPr lang="en-US"/>
              <a:pPr/>
              <a:t>6</a:t>
            </a:fld>
            <a:endParaRPr lang="en-US"/>
          </a:p>
        </p:txBody>
      </p:sp>
      <p:sp>
        <p:nvSpPr>
          <p:cNvPr id="638978" name="Rectangle 2"/>
          <p:cNvSpPr>
            <a:spLocks noChangeArrowheads="1" noTextEdit="1"/>
          </p:cNvSpPr>
          <p:nvPr>
            <p:ph type="sldImg"/>
          </p:nvPr>
        </p:nvSpPr>
        <p:spPr>
          <a:xfrm>
            <a:off x="603250" y="211138"/>
            <a:ext cx="5680075" cy="3933825"/>
          </a:xfrm>
          <a:ln/>
        </p:spPr>
      </p:sp>
      <p:sp>
        <p:nvSpPr>
          <p:cNvPr id="638979" name="Rectangle 3"/>
          <p:cNvSpPr>
            <a:spLocks noGrp="1" noChangeArrowheads="1"/>
          </p:cNvSpPr>
          <p:nvPr>
            <p:ph type="body" idx="1"/>
          </p:nvPr>
        </p:nvSpPr>
        <p:spPr>
          <a:xfrm>
            <a:off x="606425" y="4383088"/>
            <a:ext cx="5673725" cy="4548187"/>
          </a:xfrm>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E7B65C04-B140-4689-A94C-D3F1A19A76E9}" type="slidenum">
              <a:rPr lang="en-US"/>
              <a:pPr/>
              <a:t>8</a:t>
            </a:fld>
            <a:endParaRPr lang="en-US"/>
          </a:p>
        </p:txBody>
      </p:sp>
      <p:sp>
        <p:nvSpPr>
          <p:cNvPr id="604162" name="Rectangle 2"/>
          <p:cNvSpPr>
            <a:spLocks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01F2E4BF-9267-4640-93D3-F34571C7E918}" type="slidenum">
              <a:rPr lang="en-US"/>
              <a:pPr/>
              <a:t>12</a:t>
            </a:fld>
            <a:endParaRPr lang="en-US"/>
          </a:p>
        </p:txBody>
      </p:sp>
      <p:sp>
        <p:nvSpPr>
          <p:cNvPr id="642050" name="Rectangle 2"/>
          <p:cNvSpPr>
            <a:spLocks noChangeArrowheads="1" noTextEdit="1"/>
          </p:cNvSpPr>
          <p:nvPr>
            <p:ph type="sldImg"/>
          </p:nvPr>
        </p:nvSpPr>
        <p:spPr>
          <a:ln/>
        </p:spPr>
      </p:sp>
      <p:sp>
        <p:nvSpPr>
          <p:cNvPr id="642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sldNum" sz="quarter" idx="5"/>
          </p:nvPr>
        </p:nvSpPr>
        <p:spPr>
          <a:ln/>
        </p:spPr>
        <p:txBody>
          <a:bodyPr/>
          <a:lstStyle/>
          <a:p>
            <a:fld id="{8E4D91DA-649F-487D-9810-41AAF85BE40B}" type="slidenum">
              <a:rPr lang="en-US"/>
              <a:pPr/>
              <a:t>16</a:t>
            </a:fld>
            <a:endParaRPr lang="en-US"/>
          </a:p>
        </p:txBody>
      </p:sp>
      <p:sp>
        <p:nvSpPr>
          <p:cNvPr id="645122" name="Rectangle 2"/>
          <p:cNvSpPr>
            <a:spLocks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14115" name="Picture 1091"/>
          <p:cNvPicPr>
            <a:picLocks noChangeAspect="1" noChangeArrowheads="1"/>
          </p:cNvPicPr>
          <p:nvPr/>
        </p:nvPicPr>
        <p:blipFill>
          <a:blip r:embed="rId2"/>
          <a:srcRect/>
          <a:stretch>
            <a:fillRect/>
          </a:stretch>
        </p:blipFill>
        <p:spPr bwMode="auto">
          <a:xfrm>
            <a:off x="0" y="6172200"/>
            <a:ext cx="9902825" cy="530225"/>
          </a:xfrm>
          <a:prstGeom prst="rect">
            <a:avLst/>
          </a:prstGeom>
          <a:noFill/>
        </p:spPr>
      </p:pic>
      <p:sp>
        <p:nvSpPr>
          <p:cNvPr id="514056" name="Rectangle 1032"/>
          <p:cNvSpPr>
            <a:spLocks noGrp="1" noChangeArrowheads="1"/>
          </p:cNvSpPr>
          <p:nvPr>
            <p:ph type="subTitle" idx="1"/>
          </p:nvPr>
        </p:nvSpPr>
        <p:spPr>
          <a:xfrm>
            <a:off x="1600200" y="2743200"/>
            <a:ext cx="6705600" cy="2971800"/>
          </a:xfrm>
        </p:spPr>
        <p:txBody>
          <a:bodyPr/>
          <a:lstStyle>
            <a:lvl1pPr>
              <a:defRPr/>
            </a:lvl1pPr>
            <a:lvl2pPr marL="452438" lvl="1" indent="-215900">
              <a:defRPr sz="1400"/>
            </a:lvl2pPr>
          </a:lstStyle>
          <a:p>
            <a:r>
              <a:rPr lang="en-US"/>
              <a:t>Click to edit Master subtitle style</a:t>
            </a:r>
          </a:p>
          <a:p>
            <a:pPr lvl="1"/>
            <a:r>
              <a:rPr lang="en-US"/>
              <a:t>Second level</a:t>
            </a:r>
          </a:p>
        </p:txBody>
      </p:sp>
      <p:sp>
        <p:nvSpPr>
          <p:cNvPr id="514058" name="Rectangle 1034"/>
          <p:cNvSpPr>
            <a:spLocks noGrp="1" noChangeArrowheads="1"/>
          </p:cNvSpPr>
          <p:nvPr>
            <p:ph type="ctrTitle"/>
          </p:nvPr>
        </p:nvSpPr>
        <p:spPr>
          <a:xfrm>
            <a:off x="1600200" y="1219200"/>
            <a:ext cx="6705600" cy="1143000"/>
          </a:xfrm>
        </p:spPr>
        <p:txBody>
          <a:bodyPr tIns="45720" bIns="45720"/>
          <a:lstStyle>
            <a:lvl1pPr>
              <a:defRPr/>
            </a:lvl1pPr>
          </a:lstStyle>
          <a:p>
            <a:r>
              <a:rPr lang="en-US"/>
              <a:t>Click to edit Master title style</a:t>
            </a:r>
          </a:p>
        </p:txBody>
      </p:sp>
      <p:sp>
        <p:nvSpPr>
          <p:cNvPr id="514080" name="Line 1056"/>
          <p:cNvSpPr>
            <a:spLocks noChangeShapeType="1"/>
          </p:cNvSpPr>
          <p:nvPr/>
        </p:nvSpPr>
        <p:spPr bwMode="auto">
          <a:xfrm>
            <a:off x="1422400" y="1905000"/>
            <a:ext cx="0" cy="457200"/>
          </a:xfrm>
          <a:prstGeom prst="line">
            <a:avLst/>
          </a:prstGeom>
          <a:noFill/>
          <a:ln w="76200">
            <a:solidFill>
              <a:srgbClr val="0B1F65"/>
            </a:solidFill>
            <a:round/>
            <a:headEnd/>
            <a:tailEnd/>
          </a:ln>
          <a:effectLst/>
        </p:spPr>
        <p:txBody>
          <a:bodyPr wrap="none" anchor="ctr"/>
          <a:lstStyle/>
          <a:p>
            <a:endParaRPr lang="en-US"/>
          </a:p>
        </p:txBody>
      </p:sp>
      <p:sp>
        <p:nvSpPr>
          <p:cNvPr id="514104" name="Text Box 1080"/>
          <p:cNvSpPr txBox="1">
            <a:spLocks noChangeArrowheads="1"/>
          </p:cNvSpPr>
          <p:nvPr/>
        </p:nvSpPr>
        <p:spPr bwMode="auto">
          <a:xfrm>
            <a:off x="9385300" y="6715125"/>
            <a:ext cx="139700" cy="136525"/>
          </a:xfrm>
          <a:prstGeom prst="rect">
            <a:avLst/>
          </a:prstGeom>
          <a:noFill/>
          <a:ln w="9525">
            <a:noFill/>
            <a:miter lim="800000"/>
            <a:headEnd/>
            <a:tailEnd/>
          </a:ln>
          <a:effectLst/>
        </p:spPr>
        <p:txBody>
          <a:bodyPr wrap="none" lIns="0" tIns="0" rIns="0" bIns="0">
            <a:spAutoFit/>
          </a:bodyPr>
          <a:lstStyle/>
          <a:p>
            <a:pPr algn="r">
              <a:buClrTx/>
              <a:buFontTx/>
              <a:buNone/>
            </a:pPr>
            <a:fld id="{3515CDFC-63D8-4656-B51D-AA27894888AF}" type="slidenum">
              <a:rPr lang="en-US" sz="900"/>
              <a:pPr algn="r">
                <a:buClrTx/>
                <a:buFontTx/>
                <a:buNone/>
              </a:pPr>
              <a:t>‹#›</a:t>
            </a:fld>
            <a:endParaRPr lang="en-US" sz="900"/>
          </a:p>
        </p:txBody>
      </p:sp>
      <p:pic>
        <p:nvPicPr>
          <p:cNvPr id="514117" name="Picture 1093" descr="test"/>
          <p:cNvPicPr>
            <a:picLocks noChangeAspect="1" noChangeArrowheads="1"/>
          </p:cNvPicPr>
          <p:nvPr userDrawn="1"/>
        </p:nvPicPr>
        <p:blipFill>
          <a:blip r:embed="rId3">
            <a:clrChange>
              <a:clrFrom>
                <a:srgbClr val="FF00EA"/>
              </a:clrFrom>
              <a:clrTo>
                <a:srgbClr val="FF00EA">
                  <a:alpha val="0"/>
                </a:srgbClr>
              </a:clrTo>
            </a:clrChange>
          </a:blip>
          <a:srcRect/>
          <a:stretch>
            <a:fillRect/>
          </a:stretch>
        </p:blipFill>
        <p:spPr bwMode="auto">
          <a:xfrm>
            <a:off x="307975" y="6172200"/>
            <a:ext cx="533400" cy="5334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16925"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1692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43053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524000"/>
            <a:ext cx="43053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2225"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5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5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0788" y="1535113"/>
            <a:ext cx="43767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0788" y="2174875"/>
            <a:ext cx="43767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7550"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1913" y="273050"/>
            <a:ext cx="55356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7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0425"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04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04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381000"/>
            <a:ext cx="22479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5913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98525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524000"/>
            <a:ext cx="8763000" cy="4191000"/>
          </a:xfrm>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98525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43053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524000"/>
            <a:ext cx="43053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3092" name="Picture 68"/>
          <p:cNvPicPr>
            <a:picLocks noChangeAspect="1" noChangeArrowheads="1"/>
          </p:cNvPicPr>
          <p:nvPr/>
        </p:nvPicPr>
        <p:blipFill>
          <a:blip r:embed="rId15"/>
          <a:srcRect/>
          <a:stretch>
            <a:fillRect/>
          </a:stretch>
        </p:blipFill>
        <p:spPr bwMode="auto">
          <a:xfrm>
            <a:off x="0" y="6172200"/>
            <a:ext cx="9902825" cy="530225"/>
          </a:xfrm>
          <a:prstGeom prst="rect">
            <a:avLst/>
          </a:prstGeom>
          <a:noFill/>
        </p:spPr>
      </p:pic>
      <p:sp>
        <p:nvSpPr>
          <p:cNvPr id="513028" name="Rectangle 4"/>
          <p:cNvSpPr>
            <a:spLocks noGrp="1" noChangeArrowheads="1"/>
          </p:cNvSpPr>
          <p:nvPr>
            <p:ph type="body" idx="1"/>
          </p:nvPr>
        </p:nvSpPr>
        <p:spPr bwMode="auto">
          <a:xfrm>
            <a:off x="685800" y="1524000"/>
            <a:ext cx="8763000" cy="4191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a:t>
            </a:r>
          </a:p>
          <a:p>
            <a:pPr lvl="1"/>
            <a:r>
              <a:rPr lang="en-US" smtClean="0"/>
              <a:t>Second level</a:t>
            </a:r>
          </a:p>
          <a:p>
            <a:pPr lvl="2"/>
            <a:r>
              <a:rPr lang="en-US" smtClean="0"/>
              <a:t>Third level</a:t>
            </a:r>
          </a:p>
        </p:txBody>
      </p:sp>
      <p:sp>
        <p:nvSpPr>
          <p:cNvPr id="513031" name="Rectangle 7"/>
          <p:cNvSpPr>
            <a:spLocks noGrp="1" noChangeArrowheads="1"/>
          </p:cNvSpPr>
          <p:nvPr>
            <p:ph type="title"/>
          </p:nvPr>
        </p:nvSpPr>
        <p:spPr bwMode="auto">
          <a:xfrm>
            <a:off x="457200" y="381000"/>
            <a:ext cx="8985250" cy="8382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513078" name="Text Box 54"/>
          <p:cNvSpPr txBox="1">
            <a:spLocks noChangeArrowheads="1"/>
          </p:cNvSpPr>
          <p:nvPr/>
        </p:nvSpPr>
        <p:spPr bwMode="auto">
          <a:xfrm>
            <a:off x="9385300" y="6715125"/>
            <a:ext cx="139700" cy="136525"/>
          </a:xfrm>
          <a:prstGeom prst="rect">
            <a:avLst/>
          </a:prstGeom>
          <a:noFill/>
          <a:ln w="9525">
            <a:noFill/>
            <a:miter lim="800000"/>
            <a:headEnd/>
            <a:tailEnd/>
          </a:ln>
          <a:effectLst/>
        </p:spPr>
        <p:txBody>
          <a:bodyPr wrap="none" lIns="0" tIns="0" rIns="0" bIns="0">
            <a:spAutoFit/>
          </a:bodyPr>
          <a:lstStyle/>
          <a:p>
            <a:pPr algn="r">
              <a:buClrTx/>
              <a:buFontTx/>
              <a:buNone/>
            </a:pPr>
            <a:fld id="{7FEC4343-4174-42B0-93A2-388EB35445BB}" type="slidenum">
              <a:rPr lang="en-US" sz="900"/>
              <a:pPr algn="r">
                <a:buClrTx/>
                <a:buFontTx/>
                <a:buNone/>
              </a:pPr>
              <a:t>‹#›</a:t>
            </a:fld>
            <a:endParaRPr lang="en-US" sz="900"/>
          </a:p>
        </p:txBody>
      </p:sp>
      <p:pic>
        <p:nvPicPr>
          <p:cNvPr id="513094" name="Picture 70" descr="test"/>
          <p:cNvPicPr>
            <a:picLocks noChangeAspect="1" noChangeArrowheads="1"/>
          </p:cNvPicPr>
          <p:nvPr userDrawn="1"/>
        </p:nvPicPr>
        <p:blipFill>
          <a:blip r:embed="rId16">
            <a:clrChange>
              <a:clrFrom>
                <a:srgbClr val="FF00EA"/>
              </a:clrFrom>
              <a:clrTo>
                <a:srgbClr val="FF00EA">
                  <a:alpha val="0"/>
                </a:srgbClr>
              </a:clrTo>
            </a:clrChange>
          </a:blip>
          <a:srcRect/>
          <a:stretch>
            <a:fillRect/>
          </a:stretch>
        </p:blipFill>
        <p:spPr bwMode="auto">
          <a:xfrm>
            <a:off x="307975" y="6172200"/>
            <a:ext cx="533400" cy="533400"/>
          </a:xfrm>
          <a:prstGeom prst="rect">
            <a:avLst/>
          </a:prstGeom>
          <a:noFill/>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Lst>
  <p:txStyles>
    <p:titleStyle>
      <a:lvl1pPr algn="l" rtl="0" eaLnBrk="0" fontAlgn="base" hangingPunct="0">
        <a:lnSpc>
          <a:spcPct val="90000"/>
        </a:lnSpc>
        <a:spcBef>
          <a:spcPct val="0"/>
        </a:spcBef>
        <a:spcAft>
          <a:spcPct val="0"/>
        </a:spcAft>
        <a:defRPr sz="2200" b="1">
          <a:solidFill>
            <a:schemeClr val="tx1"/>
          </a:solidFill>
          <a:latin typeface="+mj-lt"/>
          <a:ea typeface="+mj-ea"/>
          <a:cs typeface="+mj-cs"/>
        </a:defRPr>
      </a:lvl1pPr>
      <a:lvl2pPr algn="l" rtl="0" eaLnBrk="0" fontAlgn="base" hangingPunct="0">
        <a:lnSpc>
          <a:spcPct val="90000"/>
        </a:lnSpc>
        <a:spcBef>
          <a:spcPct val="0"/>
        </a:spcBef>
        <a:spcAft>
          <a:spcPct val="0"/>
        </a:spcAft>
        <a:defRPr sz="2200" b="1">
          <a:solidFill>
            <a:schemeClr val="tx1"/>
          </a:solidFill>
          <a:latin typeface="Arial" charset="0"/>
        </a:defRPr>
      </a:lvl2pPr>
      <a:lvl3pPr algn="l" rtl="0" eaLnBrk="0" fontAlgn="base" hangingPunct="0">
        <a:lnSpc>
          <a:spcPct val="90000"/>
        </a:lnSpc>
        <a:spcBef>
          <a:spcPct val="0"/>
        </a:spcBef>
        <a:spcAft>
          <a:spcPct val="0"/>
        </a:spcAft>
        <a:defRPr sz="2200" b="1">
          <a:solidFill>
            <a:schemeClr val="tx1"/>
          </a:solidFill>
          <a:latin typeface="Arial" charset="0"/>
        </a:defRPr>
      </a:lvl3pPr>
      <a:lvl4pPr algn="l" rtl="0" eaLnBrk="0" fontAlgn="base" hangingPunct="0">
        <a:lnSpc>
          <a:spcPct val="90000"/>
        </a:lnSpc>
        <a:spcBef>
          <a:spcPct val="0"/>
        </a:spcBef>
        <a:spcAft>
          <a:spcPct val="0"/>
        </a:spcAft>
        <a:defRPr sz="2200" b="1">
          <a:solidFill>
            <a:schemeClr val="tx1"/>
          </a:solidFill>
          <a:latin typeface="Arial" charset="0"/>
        </a:defRPr>
      </a:lvl4pPr>
      <a:lvl5pPr algn="l" rtl="0" eaLnBrk="0" fontAlgn="base" hangingPunct="0">
        <a:lnSpc>
          <a:spcPct val="90000"/>
        </a:lnSpc>
        <a:spcBef>
          <a:spcPct val="0"/>
        </a:spcBef>
        <a:spcAft>
          <a:spcPct val="0"/>
        </a:spcAft>
        <a:defRPr sz="2200" b="1">
          <a:solidFill>
            <a:schemeClr val="tx1"/>
          </a:solidFill>
          <a:latin typeface="Arial" charset="0"/>
        </a:defRPr>
      </a:lvl5pPr>
      <a:lvl6pPr marL="457200" algn="l" rtl="0" eaLnBrk="0" fontAlgn="base" hangingPunct="0">
        <a:lnSpc>
          <a:spcPct val="90000"/>
        </a:lnSpc>
        <a:spcBef>
          <a:spcPct val="0"/>
        </a:spcBef>
        <a:spcAft>
          <a:spcPct val="0"/>
        </a:spcAft>
        <a:defRPr sz="2200" b="1">
          <a:solidFill>
            <a:schemeClr val="tx1"/>
          </a:solidFill>
          <a:latin typeface="Arial" charset="0"/>
        </a:defRPr>
      </a:lvl6pPr>
      <a:lvl7pPr marL="914400" algn="l" rtl="0" eaLnBrk="0" fontAlgn="base" hangingPunct="0">
        <a:lnSpc>
          <a:spcPct val="90000"/>
        </a:lnSpc>
        <a:spcBef>
          <a:spcPct val="0"/>
        </a:spcBef>
        <a:spcAft>
          <a:spcPct val="0"/>
        </a:spcAft>
        <a:defRPr sz="2200" b="1">
          <a:solidFill>
            <a:schemeClr val="tx1"/>
          </a:solidFill>
          <a:latin typeface="Arial" charset="0"/>
        </a:defRPr>
      </a:lvl7pPr>
      <a:lvl8pPr marL="1371600" algn="l" rtl="0" eaLnBrk="0" fontAlgn="base" hangingPunct="0">
        <a:lnSpc>
          <a:spcPct val="90000"/>
        </a:lnSpc>
        <a:spcBef>
          <a:spcPct val="0"/>
        </a:spcBef>
        <a:spcAft>
          <a:spcPct val="0"/>
        </a:spcAft>
        <a:defRPr sz="2200" b="1">
          <a:solidFill>
            <a:schemeClr val="tx1"/>
          </a:solidFill>
          <a:latin typeface="Arial" charset="0"/>
        </a:defRPr>
      </a:lvl8pPr>
      <a:lvl9pPr marL="1828800" algn="l" rtl="0" eaLnBrk="0" fontAlgn="base" hangingPunct="0">
        <a:lnSpc>
          <a:spcPct val="90000"/>
        </a:lnSpc>
        <a:spcBef>
          <a:spcPct val="0"/>
        </a:spcBef>
        <a:spcAft>
          <a:spcPct val="0"/>
        </a:spcAft>
        <a:defRPr sz="2200" b="1">
          <a:solidFill>
            <a:schemeClr val="tx1"/>
          </a:solidFill>
          <a:latin typeface="Arial" charset="0"/>
        </a:defRPr>
      </a:lvl9pPr>
    </p:titleStyle>
    <p:bodyStyle>
      <a:lvl1pPr marL="234950" indent="-234950" algn="l" rtl="0" eaLnBrk="0" fontAlgn="base" hangingPunct="0">
        <a:spcBef>
          <a:spcPct val="100000"/>
        </a:spcBef>
        <a:spcAft>
          <a:spcPct val="0"/>
        </a:spcAft>
        <a:buClr>
          <a:srgbClr val="0B1F65"/>
        </a:buClr>
        <a:buFont typeface="Webdings" pitchFamily="18" charset="2"/>
        <a:buChar char="4"/>
        <a:defRPr sz="1600">
          <a:solidFill>
            <a:schemeClr val="tx1"/>
          </a:solidFill>
          <a:latin typeface="+mn-lt"/>
          <a:ea typeface="+mn-ea"/>
          <a:cs typeface="+mn-cs"/>
        </a:defRPr>
      </a:lvl1pPr>
      <a:lvl2pPr marL="457200" indent="-220663"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576263" indent="228600" algn="l" rtl="0" eaLnBrk="0" fontAlgn="base" hangingPunct="0">
        <a:lnSpc>
          <a:spcPct val="90000"/>
        </a:lnSpc>
        <a:spcBef>
          <a:spcPct val="40000"/>
        </a:spcBef>
        <a:spcAft>
          <a:spcPct val="0"/>
        </a:spcAft>
        <a:buClr>
          <a:srgbClr val="0B1F65"/>
        </a:buClr>
        <a:buFont typeface="Wingdings" pitchFamily="2" charset="2"/>
        <a:buChar char="§"/>
        <a:defRPr sz="1600">
          <a:solidFill>
            <a:schemeClr val="tx1"/>
          </a:solidFill>
          <a:latin typeface="+mn-lt"/>
        </a:defRPr>
      </a:lvl3pPr>
      <a:lvl4pPr marL="2403475" algn="l" rtl="0" eaLnBrk="0" fontAlgn="base" hangingPunct="0">
        <a:lnSpc>
          <a:spcPct val="90000"/>
        </a:lnSpc>
        <a:spcBef>
          <a:spcPct val="40000"/>
        </a:spcBef>
        <a:spcAft>
          <a:spcPct val="0"/>
        </a:spcAft>
        <a:buClr>
          <a:srgbClr val="0B1F65"/>
        </a:buClr>
        <a:defRPr sz="1600">
          <a:solidFill>
            <a:schemeClr val="tx1"/>
          </a:solidFill>
          <a:latin typeface="+mn-lt"/>
        </a:defRPr>
      </a:lvl4pPr>
      <a:lvl5pPr marL="25177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5pPr>
      <a:lvl6pPr marL="29749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6pPr>
      <a:lvl7pPr marL="34321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7pPr>
      <a:lvl8pPr marL="38893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8pPr>
      <a:lvl9pPr marL="4346575" algn="l" rtl="0" eaLnBrk="0" fontAlgn="base" hangingPunct="0">
        <a:lnSpc>
          <a:spcPct val="90000"/>
        </a:lnSpc>
        <a:spcBef>
          <a:spcPct val="0"/>
        </a:spcBef>
        <a:spcAft>
          <a:spcPct val="40000"/>
        </a:spcAft>
        <a:buClr>
          <a:schemeClr val="tx1"/>
        </a:buClr>
        <a:buSzPct val="40000"/>
        <a:buFont typeface="Arial" charset="0"/>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68402" name="Picture 82"/>
          <p:cNvPicPr>
            <a:picLocks noChangeAspect="1" noChangeArrowheads="1"/>
          </p:cNvPicPr>
          <p:nvPr/>
        </p:nvPicPr>
        <p:blipFill>
          <a:blip r:embed="rId3"/>
          <a:srcRect/>
          <a:stretch>
            <a:fillRect/>
          </a:stretch>
        </p:blipFill>
        <p:spPr bwMode="auto">
          <a:xfrm>
            <a:off x="0" y="6172200"/>
            <a:ext cx="9902825" cy="530225"/>
          </a:xfrm>
          <a:prstGeom prst="rect">
            <a:avLst/>
          </a:prstGeom>
          <a:noFill/>
        </p:spPr>
      </p:pic>
      <p:sp>
        <p:nvSpPr>
          <p:cNvPr id="568350" name="Rectangle 30"/>
          <p:cNvSpPr>
            <a:spLocks noChangeArrowheads="1"/>
          </p:cNvSpPr>
          <p:nvPr/>
        </p:nvSpPr>
        <p:spPr bwMode="auto">
          <a:xfrm>
            <a:off x="4875213" y="4094163"/>
            <a:ext cx="3373437" cy="673100"/>
          </a:xfrm>
          <a:prstGeom prst="rect">
            <a:avLst/>
          </a:prstGeom>
          <a:noFill/>
          <a:ln w="9525">
            <a:noFill/>
            <a:miter lim="800000"/>
            <a:headEnd/>
            <a:tailEnd/>
          </a:ln>
          <a:effectLst/>
        </p:spPr>
        <p:txBody>
          <a:bodyPr lIns="0" tIns="0" rIns="0" bIns="0"/>
          <a:lstStyle/>
          <a:p>
            <a:pPr algn="r">
              <a:buClrTx/>
              <a:buFontTx/>
              <a:buNone/>
            </a:pPr>
            <a:r>
              <a:rPr lang="en-US" sz="1400"/>
              <a:t>Opening Conference</a:t>
            </a:r>
          </a:p>
          <a:p>
            <a:pPr algn="r">
              <a:buClrTx/>
              <a:buFontTx/>
              <a:buNone/>
            </a:pPr>
            <a:r>
              <a:rPr lang="en-US">
                <a:solidFill>
                  <a:schemeClr val="accent1"/>
                </a:solidFill>
              </a:rPr>
              <a:t>Month, Year</a:t>
            </a:r>
          </a:p>
        </p:txBody>
      </p:sp>
      <p:sp>
        <p:nvSpPr>
          <p:cNvPr id="568352" name="Rectangle 32"/>
          <p:cNvSpPr>
            <a:spLocks noChangeArrowheads="1"/>
          </p:cNvSpPr>
          <p:nvPr/>
        </p:nvSpPr>
        <p:spPr bwMode="auto">
          <a:xfrm>
            <a:off x="1920875" y="2133600"/>
            <a:ext cx="6384925" cy="838200"/>
          </a:xfrm>
          <a:prstGeom prst="rect">
            <a:avLst/>
          </a:prstGeom>
          <a:noFill/>
          <a:ln w="9525">
            <a:noFill/>
            <a:miter lim="800000"/>
            <a:headEnd/>
            <a:tailEnd/>
          </a:ln>
          <a:effectLst/>
        </p:spPr>
        <p:txBody>
          <a:bodyPr lIns="0" tIns="0" rIns="0" bIns="0" anchor="b"/>
          <a:lstStyle/>
          <a:p>
            <a:pPr>
              <a:lnSpc>
                <a:spcPct val="90000"/>
              </a:lnSpc>
              <a:buClrTx/>
              <a:buFontTx/>
              <a:buNone/>
            </a:pPr>
            <a:r>
              <a:rPr lang="en-US" sz="3000" b="1"/>
              <a:t>VHA CEMP Analysis</a:t>
            </a:r>
          </a:p>
          <a:p>
            <a:pPr>
              <a:lnSpc>
                <a:spcPct val="90000"/>
              </a:lnSpc>
              <a:buClrTx/>
              <a:buFontTx/>
              <a:buNone/>
            </a:pPr>
            <a:r>
              <a:rPr lang="en-US" sz="1800" b="1"/>
              <a:t>Assessing VHA’s Comprehensive Emergency Management Program</a:t>
            </a:r>
          </a:p>
          <a:p>
            <a:pPr marL="0" lvl="1">
              <a:lnSpc>
                <a:spcPct val="90000"/>
              </a:lnSpc>
              <a:buClrTx/>
              <a:buFontTx/>
              <a:buNone/>
            </a:pPr>
            <a:endParaRPr lang="en-US" sz="1800" b="1"/>
          </a:p>
        </p:txBody>
      </p:sp>
      <p:sp>
        <p:nvSpPr>
          <p:cNvPr id="568353" name="Rectangle 33"/>
          <p:cNvSpPr>
            <a:spLocks noChangeArrowheads="1"/>
          </p:cNvSpPr>
          <p:nvPr/>
        </p:nvSpPr>
        <p:spPr bwMode="auto">
          <a:xfrm>
            <a:off x="4373563" y="4889500"/>
            <a:ext cx="3875087" cy="273050"/>
          </a:xfrm>
          <a:prstGeom prst="rect">
            <a:avLst/>
          </a:prstGeom>
          <a:noFill/>
          <a:ln w="12700">
            <a:noFill/>
            <a:miter lim="800000"/>
            <a:headEnd/>
            <a:tailEnd/>
          </a:ln>
          <a:effectLst/>
        </p:spPr>
        <p:txBody>
          <a:bodyPr lIns="0" tIns="0" rIns="0" bIns="0">
            <a:spAutoFit/>
          </a:bodyPr>
          <a:lstStyle/>
          <a:p>
            <a:pPr algn="r">
              <a:spcBef>
                <a:spcPct val="50000"/>
              </a:spcBef>
              <a:buClrTx/>
              <a:buFontTx/>
              <a:buNone/>
            </a:pPr>
            <a:r>
              <a:rPr lang="en-US" sz="900" i="1"/>
              <a:t>This document is confidential and is intended solely for the use and information of the client to whom it is addressed.</a:t>
            </a:r>
          </a:p>
        </p:txBody>
      </p:sp>
      <p:sp>
        <p:nvSpPr>
          <p:cNvPr id="568354" name="Line 34"/>
          <p:cNvSpPr>
            <a:spLocks noChangeShapeType="1"/>
          </p:cNvSpPr>
          <p:nvPr/>
        </p:nvSpPr>
        <p:spPr bwMode="auto">
          <a:xfrm>
            <a:off x="1609725" y="1524000"/>
            <a:ext cx="0" cy="1905000"/>
          </a:xfrm>
          <a:prstGeom prst="line">
            <a:avLst/>
          </a:prstGeom>
          <a:noFill/>
          <a:ln w="101600">
            <a:solidFill>
              <a:srgbClr val="0B1F65"/>
            </a:solidFill>
            <a:round/>
            <a:headEnd/>
            <a:tailEnd/>
          </a:ln>
          <a:effectLst/>
        </p:spPr>
        <p:txBody>
          <a:bodyPr wrap="none" anchor="ctr"/>
          <a:lstStyle/>
          <a:p>
            <a:endParaRPr lang="en-US"/>
          </a:p>
        </p:txBody>
      </p:sp>
      <p:pic>
        <p:nvPicPr>
          <p:cNvPr id="568404" name="Picture 84" descr="test"/>
          <p:cNvPicPr>
            <a:picLocks noChangeAspect="1" noChangeArrowheads="1"/>
          </p:cNvPicPr>
          <p:nvPr/>
        </p:nvPicPr>
        <p:blipFill>
          <a:blip r:embed="rId4">
            <a:clrChange>
              <a:clrFrom>
                <a:srgbClr val="FF00EA"/>
              </a:clrFrom>
              <a:clrTo>
                <a:srgbClr val="FF00EA">
                  <a:alpha val="0"/>
                </a:srgbClr>
              </a:clrTo>
            </a:clrChange>
          </a:blip>
          <a:srcRect/>
          <a:stretch>
            <a:fillRect/>
          </a:stretch>
        </p:blipFill>
        <p:spPr bwMode="auto">
          <a:xfrm>
            <a:off x="307975" y="6172200"/>
            <a:ext cx="533400" cy="533400"/>
          </a:xfrm>
          <a:prstGeom prst="rect">
            <a:avLst/>
          </a:prstGeom>
          <a:noFill/>
        </p:spPr>
      </p:pic>
      <p:sp>
        <p:nvSpPr>
          <p:cNvPr id="568406" name="Text Box 86"/>
          <p:cNvSpPr txBox="1">
            <a:spLocks noChangeArrowheads="1"/>
          </p:cNvSpPr>
          <p:nvPr/>
        </p:nvSpPr>
        <p:spPr bwMode="auto">
          <a:xfrm>
            <a:off x="1903413" y="2971800"/>
            <a:ext cx="3505200" cy="182563"/>
          </a:xfrm>
          <a:prstGeom prst="rect">
            <a:avLst/>
          </a:prstGeom>
          <a:noFill/>
          <a:ln w="9525" algn="ctr">
            <a:noFill/>
            <a:prstDash val="dash"/>
            <a:miter lim="800000"/>
            <a:headEnd/>
            <a:tailEnd/>
          </a:ln>
          <a:effectLst/>
        </p:spPr>
        <p:txBody>
          <a:bodyPr lIns="0" tIns="0" rIns="0" bIns="0">
            <a:spAutoFit/>
          </a:bodyPr>
          <a:lstStyle/>
          <a:p>
            <a:pPr>
              <a:spcBef>
                <a:spcPct val="50000"/>
              </a:spcBef>
              <a:buFontTx/>
              <a:buNone/>
            </a:pPr>
            <a:r>
              <a:rPr lang="en-US"/>
              <a:t>VISN Office Program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ctrTitle"/>
          </p:nvPr>
        </p:nvSpPr>
        <p:spPr>
          <a:xfrm>
            <a:off x="1600200" y="990600"/>
            <a:ext cx="6705600" cy="1143000"/>
          </a:xfrm>
        </p:spPr>
        <p:txBody>
          <a:bodyPr/>
          <a:lstStyle/>
          <a:p>
            <a:r>
              <a:rPr lang="en-US"/>
              <a:t>Table Of Contents</a:t>
            </a:r>
          </a:p>
        </p:txBody>
      </p:sp>
      <p:sp>
        <p:nvSpPr>
          <p:cNvPr id="625667" name="Rectangle 3"/>
          <p:cNvSpPr>
            <a:spLocks noGrp="1" noChangeArrowheads="1"/>
          </p:cNvSpPr>
          <p:nvPr>
            <p:ph type="subTitle" idx="1"/>
          </p:nvPr>
        </p:nvSpPr>
        <p:spPr>
          <a:xfrm>
            <a:off x="1600200" y="2286000"/>
            <a:ext cx="6705600" cy="3886200"/>
          </a:xfrm>
        </p:spPr>
        <p:txBody>
          <a:bodyPr/>
          <a:lstStyle/>
          <a:p>
            <a:r>
              <a:rPr lang="en-US" sz="1400"/>
              <a:t>Introductions</a:t>
            </a:r>
          </a:p>
          <a:p>
            <a:r>
              <a:rPr lang="en-US" sz="1400"/>
              <a:t>Purpose of our visit to </a:t>
            </a:r>
            <a:r>
              <a:rPr lang="en-US" sz="1400">
                <a:solidFill>
                  <a:schemeClr val="accent1"/>
                </a:solidFill>
              </a:rPr>
              <a:t>(Insert Location)</a:t>
            </a:r>
            <a:endParaRPr lang="en-US" sz="1400"/>
          </a:p>
          <a:p>
            <a:r>
              <a:rPr lang="en-US" sz="1400"/>
              <a:t>Background</a:t>
            </a:r>
          </a:p>
          <a:p>
            <a:r>
              <a:rPr lang="en-US" sz="1400"/>
              <a:t>Approach</a:t>
            </a:r>
          </a:p>
          <a:p>
            <a:r>
              <a:rPr lang="en-US" sz="1400"/>
              <a:t>Process</a:t>
            </a:r>
          </a:p>
          <a:p>
            <a:r>
              <a:rPr lang="en-US" sz="1400"/>
              <a:t>Questions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ChangeArrowheads="1"/>
          </p:cNvSpPr>
          <p:nvPr/>
        </p:nvSpPr>
        <p:spPr bwMode="auto">
          <a:xfrm>
            <a:off x="1522413" y="23622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27715" name="Rectangle 3"/>
          <p:cNvSpPr>
            <a:spLocks noGrp="1" noChangeArrowheads="1"/>
          </p:cNvSpPr>
          <p:nvPr>
            <p:ph type="ctrTitle"/>
          </p:nvPr>
        </p:nvSpPr>
        <p:spPr>
          <a:xfrm>
            <a:off x="1600200" y="914400"/>
            <a:ext cx="6705600" cy="1143000"/>
          </a:xfrm>
        </p:spPr>
        <p:txBody>
          <a:bodyPr/>
          <a:lstStyle/>
          <a:p>
            <a:r>
              <a:rPr lang="en-US"/>
              <a:t>Table Of Contents</a:t>
            </a:r>
          </a:p>
        </p:txBody>
      </p:sp>
      <p:sp>
        <p:nvSpPr>
          <p:cNvPr id="627724" name="Rectangle 12"/>
          <p:cNvSpPr>
            <a:spLocks noGrp="1" noChangeArrowheads="1"/>
          </p:cNvSpPr>
          <p:nvPr>
            <p:ph type="subTitle" idx="1"/>
          </p:nvPr>
        </p:nvSpPr>
        <p:spPr>
          <a:xfrm>
            <a:off x="1600200" y="2438400"/>
            <a:ext cx="6705600" cy="3886200"/>
          </a:xfrm>
          <a:noFill/>
          <a:ln/>
        </p:spPr>
        <p:txBody>
          <a:bodyPr/>
          <a:lstStyle/>
          <a:p>
            <a:r>
              <a:rPr lang="en-US" sz="1400"/>
              <a:t>Introductions</a:t>
            </a:r>
          </a:p>
          <a:p>
            <a:r>
              <a:rPr lang="en-US" sz="1400"/>
              <a:t>Purpose of our visit to </a:t>
            </a:r>
            <a:r>
              <a:rPr lang="en-US" sz="1400">
                <a:solidFill>
                  <a:schemeClr val="accent1"/>
                </a:solidFill>
              </a:rPr>
              <a:t>(Insert Location)</a:t>
            </a:r>
            <a:endParaRPr lang="en-US" sz="1400"/>
          </a:p>
          <a:p>
            <a:r>
              <a:rPr lang="en-US" sz="1400"/>
              <a:t>Background</a:t>
            </a:r>
          </a:p>
          <a:p>
            <a:r>
              <a:rPr lang="en-US" sz="1400"/>
              <a:t>Approach</a:t>
            </a:r>
          </a:p>
          <a:p>
            <a:r>
              <a:rPr lang="en-US" sz="1400"/>
              <a:t>Process</a:t>
            </a:r>
          </a:p>
          <a:p>
            <a:r>
              <a:rPr lang="en-US" sz="1400"/>
              <a:t>Questions</a:t>
            </a:r>
          </a:p>
          <a:p>
            <a:pPr>
              <a:buFont typeface="Webdings" pitchFamily="18" charset="2"/>
              <a:buNone/>
            </a:pP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74" name="Rectangle 30"/>
          <p:cNvSpPr>
            <a:spLocks noGrp="1" noChangeArrowheads="1"/>
          </p:cNvSpPr>
          <p:nvPr>
            <p:ph type="title"/>
          </p:nvPr>
        </p:nvSpPr>
        <p:spPr/>
        <p:txBody>
          <a:bodyPr/>
          <a:lstStyle/>
          <a:p>
            <a:r>
              <a:rPr lang="en-US"/>
              <a:t>Introduction to Assessment Team</a:t>
            </a:r>
          </a:p>
        </p:txBody>
      </p:sp>
      <p:graphicFrame>
        <p:nvGraphicFramePr>
          <p:cNvPr id="646203" name="Group 59"/>
          <p:cNvGraphicFramePr>
            <a:graphicFrameLocks noGrp="1"/>
          </p:cNvGraphicFramePr>
          <p:nvPr>
            <p:ph idx="1"/>
          </p:nvPr>
        </p:nvGraphicFramePr>
        <p:xfrm>
          <a:off x="836613" y="1981200"/>
          <a:ext cx="8763000" cy="2295525"/>
        </p:xfrm>
        <a:graphic>
          <a:graphicData uri="http://schemas.openxmlformats.org/drawingml/2006/table">
            <a:tbl>
              <a:tblPr/>
              <a:tblGrid>
                <a:gridCol w="4381500"/>
                <a:gridCol w="4381500"/>
              </a:tblGrid>
              <a:tr h="523875">
                <a:tc>
                  <a:txBody>
                    <a:bodyPr/>
                    <a:lstStyle/>
                    <a:p>
                      <a:pPr marL="0" marR="0" lvl="0" indent="0" algn="ctr" defTabSz="914400" rtl="0" eaLnBrk="0" fontAlgn="base" latinLnBrk="0" hangingPunct="0">
                        <a:lnSpc>
                          <a:spcPct val="100000"/>
                        </a:lnSpc>
                        <a:spcBef>
                          <a:spcPct val="0"/>
                        </a:spcBef>
                        <a:spcAft>
                          <a:spcPct val="0"/>
                        </a:spcAft>
                        <a:buClr>
                          <a:srgbClr val="0B1F65"/>
                        </a:buClr>
                        <a:buSzTx/>
                        <a:buFont typeface="Webdings" pitchFamily="18" charset="2"/>
                        <a:buNone/>
                        <a:tabLst/>
                      </a:pPr>
                      <a:r>
                        <a:rPr kumimoji="0" lang="en-US" sz="1400" b="1" i="0" u="none" strike="noStrike" cap="none" normalizeH="0" baseline="0" smtClean="0">
                          <a:ln>
                            <a:noFill/>
                          </a:ln>
                          <a:solidFill>
                            <a:schemeClr val="bg1"/>
                          </a:solidFill>
                          <a:effectLst/>
                          <a:latin typeface="Arial" charset="0"/>
                        </a:rPr>
                        <a:t>Contact</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B1F65"/>
                    </a:solidFill>
                  </a:tcPr>
                </a:tc>
                <a:tc>
                  <a:txBody>
                    <a:bodyPr/>
                    <a:lstStyle/>
                    <a:p>
                      <a:pPr marL="0" marR="0" lvl="0" indent="0" algn="ctr" defTabSz="914400" rtl="0" eaLnBrk="0" fontAlgn="base" latinLnBrk="0" hangingPunct="0">
                        <a:lnSpc>
                          <a:spcPct val="100000"/>
                        </a:lnSpc>
                        <a:spcBef>
                          <a:spcPct val="0"/>
                        </a:spcBef>
                        <a:spcAft>
                          <a:spcPct val="0"/>
                        </a:spcAft>
                        <a:buClr>
                          <a:srgbClr val="0B1F65"/>
                        </a:buClr>
                        <a:buSzTx/>
                        <a:buFont typeface="Webdings" pitchFamily="18" charset="2"/>
                        <a:buNone/>
                        <a:tabLst/>
                      </a:pPr>
                      <a:r>
                        <a:rPr kumimoji="0" lang="en-US" sz="1400" b="1" i="0" u="none" strike="noStrike" cap="none" normalizeH="0" baseline="0" smtClean="0">
                          <a:ln>
                            <a:noFill/>
                          </a:ln>
                          <a:solidFill>
                            <a:schemeClr val="bg1"/>
                          </a:solidFill>
                          <a:effectLst/>
                          <a:latin typeface="Arial" charset="0"/>
                        </a:rPr>
                        <a:t>Role</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B1F65"/>
                    </a:solidFill>
                  </a:tcPr>
                </a:tc>
              </a:tr>
              <a:tr h="619125">
                <a:tc>
                  <a:txBody>
                    <a:bodyPr/>
                    <a:lstStyle/>
                    <a:p>
                      <a:pPr marL="171450" marR="0" lvl="0" indent="-171450" algn="l" defTabSz="914400" rtl="0" eaLnBrk="0" fontAlgn="base" latinLnBrk="0" hangingPunct="0">
                        <a:lnSpc>
                          <a:spcPct val="100000"/>
                        </a:lnSpc>
                        <a:spcBef>
                          <a:spcPct val="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accent1"/>
                          </a:solidFill>
                          <a:effectLst/>
                          <a:latin typeface="Arial" charset="0"/>
                        </a:rPr>
                        <a:t>(Insert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tx1"/>
                          </a:solidFill>
                          <a:effectLst/>
                          <a:latin typeface="Arial" charset="0"/>
                        </a:rPr>
                        <a:t>Project lead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8650">
                <a:tc>
                  <a:txBody>
                    <a:bodyPr/>
                    <a:lstStyle/>
                    <a:p>
                      <a:pPr marL="171450" marR="0" lvl="0" indent="-171450" algn="l" defTabSz="914400" rtl="0" eaLnBrk="0" fontAlgn="base" latinLnBrk="0" hangingPunct="0">
                        <a:lnSpc>
                          <a:spcPct val="100000"/>
                        </a:lnSpc>
                        <a:spcBef>
                          <a:spcPct val="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accent1"/>
                          </a:solidFill>
                          <a:effectLst/>
                          <a:latin typeface="Arial" charset="0"/>
                        </a:rPr>
                        <a:t>(Insert 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tx1"/>
                          </a:solidFill>
                          <a:effectLst/>
                          <a:latin typeface="Arial" charset="0"/>
                        </a:rPr>
                        <a:t>VHA Liaison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171450" marR="0" lvl="0" indent="-171450" algn="l" defTabSz="914400" rtl="0" eaLnBrk="0" fontAlgn="base" latinLnBrk="0" hangingPunct="0">
                        <a:lnSpc>
                          <a:spcPct val="100000"/>
                        </a:lnSpc>
                        <a:spcBef>
                          <a:spcPct val="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accent1"/>
                          </a:solidFill>
                          <a:effectLst/>
                          <a:latin typeface="Arial" charset="0"/>
                        </a:rPr>
                        <a:t>(Insert Name)</a:t>
                      </a:r>
                    </a:p>
                    <a:p>
                      <a:pPr marL="171450" marR="0" lvl="0" indent="-171450" algn="l" defTabSz="914400" rtl="0" eaLnBrk="0" fontAlgn="base" latinLnBrk="0" hangingPunct="0">
                        <a:lnSpc>
                          <a:spcPct val="100000"/>
                        </a:lnSpc>
                        <a:spcBef>
                          <a:spcPct val="0"/>
                        </a:spcBef>
                        <a:spcAft>
                          <a:spcPct val="0"/>
                        </a:spcAft>
                        <a:buClr>
                          <a:srgbClr val="0B1F65"/>
                        </a:buClr>
                        <a:buSzTx/>
                        <a:buFont typeface="Webdings" pitchFamily="18" charset="2"/>
                        <a:buNone/>
                        <a:tabLst/>
                      </a:pP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pPr>
                      <a:r>
                        <a:rPr kumimoji="0" lang="en-US" sz="1400" b="0" i="0" u="none" strike="noStrike" cap="none" normalizeH="0" baseline="0" smtClean="0">
                          <a:ln>
                            <a:noFill/>
                          </a:ln>
                          <a:solidFill>
                            <a:schemeClr val="tx1"/>
                          </a:solidFill>
                          <a:effectLst/>
                          <a:latin typeface="Arial" charset="0"/>
                        </a:rPr>
                        <a:t>Assessor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6177" name="Text Box 33"/>
          <p:cNvSpPr txBox="1">
            <a:spLocks noChangeArrowheads="1"/>
          </p:cNvSpPr>
          <p:nvPr/>
        </p:nvSpPr>
        <p:spPr bwMode="gray">
          <a:xfrm>
            <a:off x="3351213" y="1371600"/>
            <a:ext cx="3511550" cy="608013"/>
          </a:xfrm>
          <a:prstGeom prst="rect">
            <a:avLst/>
          </a:prstGeom>
          <a:noFill/>
          <a:ln w="9525" algn="ctr">
            <a:noFill/>
            <a:prstDash val="dash"/>
            <a:miter lim="800000"/>
            <a:headEnd/>
            <a:tailEnd/>
          </a:ln>
          <a:effectLst/>
        </p:spPr>
        <p:txBody>
          <a:bodyPr lIns="0" tIns="0" rIns="0" bIns="0" anchor="ctr" anchorCtr="1">
            <a:spAutoFit/>
          </a:bodyPr>
          <a:lstStyle/>
          <a:p>
            <a:pPr algn="ctr">
              <a:spcBef>
                <a:spcPct val="100000"/>
              </a:spcBef>
              <a:buFont typeface="Webdings" pitchFamily="18" charset="2"/>
              <a:buNone/>
            </a:pPr>
            <a:r>
              <a:rPr lang="en-US" b="1">
                <a:solidFill>
                  <a:schemeClr val="accent1"/>
                </a:solidFill>
              </a:rPr>
              <a:t>(Insert location)</a:t>
            </a:r>
            <a:r>
              <a:rPr lang="en-US" b="1"/>
              <a:t> Points of Contact</a:t>
            </a:r>
          </a:p>
          <a:p>
            <a:pPr algn="ctr">
              <a:spcBef>
                <a:spcPct val="100000"/>
              </a:spcBef>
              <a:buFont typeface="Webdings" pitchFamily="18" charset="2"/>
              <a:buNone/>
            </a:pPr>
            <a:endParaRPr lang="en-US" sz="14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ChangeArrowheads="1"/>
          </p:cNvSpPr>
          <p:nvPr/>
        </p:nvSpPr>
        <p:spPr bwMode="auto">
          <a:xfrm>
            <a:off x="1522413" y="27432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30787" name="Rectangle 3"/>
          <p:cNvSpPr>
            <a:spLocks noGrp="1" noChangeArrowheads="1"/>
          </p:cNvSpPr>
          <p:nvPr>
            <p:ph type="ctrTitle"/>
          </p:nvPr>
        </p:nvSpPr>
        <p:spPr>
          <a:xfrm>
            <a:off x="1600200" y="914400"/>
            <a:ext cx="6705600" cy="1143000"/>
          </a:xfrm>
        </p:spPr>
        <p:txBody>
          <a:bodyPr/>
          <a:lstStyle/>
          <a:p>
            <a:r>
              <a:rPr lang="en-US"/>
              <a:t>Table Of Contents</a:t>
            </a:r>
          </a:p>
        </p:txBody>
      </p:sp>
      <p:sp>
        <p:nvSpPr>
          <p:cNvPr id="630794" name="Rectangle 10"/>
          <p:cNvSpPr>
            <a:spLocks noGrp="1" noChangeArrowheads="1"/>
          </p:cNvSpPr>
          <p:nvPr>
            <p:ph type="subTitle" idx="1"/>
          </p:nvPr>
        </p:nvSpPr>
        <p:spPr>
          <a:xfrm>
            <a:off x="1600200" y="2362200"/>
            <a:ext cx="6705600" cy="3886200"/>
          </a:xfrm>
          <a:noFill/>
          <a:ln/>
        </p:spPr>
        <p:txBody>
          <a:bodyPr/>
          <a:lstStyle/>
          <a:p>
            <a:r>
              <a:rPr lang="en-US" sz="1400"/>
              <a:t>Introductions</a:t>
            </a:r>
          </a:p>
          <a:p>
            <a:r>
              <a:rPr lang="en-US" sz="1400"/>
              <a:t>Purpose of our visit to </a:t>
            </a:r>
            <a:r>
              <a:rPr lang="en-US" sz="1400">
                <a:solidFill>
                  <a:schemeClr val="accent1"/>
                </a:solidFill>
              </a:rPr>
              <a:t>(Insert Location)</a:t>
            </a:r>
            <a:endParaRPr lang="en-US" sz="1400"/>
          </a:p>
          <a:p>
            <a:r>
              <a:rPr lang="en-US" sz="1400"/>
              <a:t>Background</a:t>
            </a:r>
          </a:p>
          <a:p>
            <a:r>
              <a:rPr lang="en-US" sz="1400"/>
              <a:t>Approach</a:t>
            </a:r>
          </a:p>
          <a:p>
            <a:r>
              <a:rPr lang="en-US" sz="1400"/>
              <a:t>Process</a:t>
            </a:r>
          </a:p>
          <a:p>
            <a:r>
              <a:rPr lang="en-US" sz="1400"/>
              <a:t>Questions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a:lstStyle/>
          <a:p>
            <a:r>
              <a:rPr lang="en-US"/>
              <a:t>The purpose of the site visit is to collect additional data that has not been obtained through the pre-survey</a:t>
            </a:r>
          </a:p>
        </p:txBody>
      </p:sp>
      <p:sp>
        <p:nvSpPr>
          <p:cNvPr id="633859" name="Rectangle 3"/>
          <p:cNvSpPr>
            <a:spLocks noGrp="1" noChangeArrowheads="1"/>
          </p:cNvSpPr>
          <p:nvPr>
            <p:ph type="body" idx="1"/>
          </p:nvPr>
        </p:nvSpPr>
        <p:spPr/>
        <p:txBody>
          <a:bodyPr/>
          <a:lstStyle/>
          <a:p>
            <a:r>
              <a:rPr lang="en-US" sz="1800"/>
              <a:t>The VISN office visit provides an opportunity for the team to evaluate capabilities that will help us answer the question, “Are we ready?”</a:t>
            </a:r>
          </a:p>
          <a:p>
            <a:r>
              <a:rPr lang="en-US" sz="1800"/>
              <a:t>The VISN office visit provides the greatest opportunity for the team to offer formative guidance on the VISN's emergency preparedness planning and response activities</a:t>
            </a:r>
          </a:p>
          <a:p>
            <a:r>
              <a:rPr lang="en-US" sz="1800"/>
              <a:t>During the VISN office visit, the team will address questions from the facility</a:t>
            </a:r>
          </a:p>
          <a:p>
            <a:pPr>
              <a:buFont typeface="Webdings" pitchFamily="18" charset="2"/>
              <a:buNone/>
            </a:pPr>
            <a:endParaRPr lang="en-US" sz="1800"/>
          </a:p>
          <a:p>
            <a:endParaRPr lang="en-US" sz="1800"/>
          </a:p>
          <a:p>
            <a:pPr lvl="1">
              <a:buFontTx/>
              <a:buNone/>
            </a:pPr>
            <a:endParaRPr lang="en-US"/>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ChangeArrowheads="1"/>
          </p:cNvSpPr>
          <p:nvPr/>
        </p:nvSpPr>
        <p:spPr bwMode="auto">
          <a:xfrm>
            <a:off x="1370013" y="31242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37955" name="Rectangle 3"/>
          <p:cNvSpPr>
            <a:spLocks noGrp="1" noChangeArrowheads="1"/>
          </p:cNvSpPr>
          <p:nvPr>
            <p:ph type="ctrTitle"/>
          </p:nvPr>
        </p:nvSpPr>
        <p:spPr>
          <a:xfrm>
            <a:off x="1600200" y="914400"/>
            <a:ext cx="6705600" cy="1143000"/>
          </a:xfrm>
        </p:spPr>
        <p:txBody>
          <a:bodyPr/>
          <a:lstStyle/>
          <a:p>
            <a:r>
              <a:rPr lang="en-US"/>
              <a:t>Table Of Contents</a:t>
            </a:r>
          </a:p>
        </p:txBody>
      </p:sp>
      <p:sp>
        <p:nvSpPr>
          <p:cNvPr id="637960" name="Rectangle 8"/>
          <p:cNvSpPr>
            <a:spLocks noGrp="1" noChangeArrowheads="1"/>
          </p:cNvSpPr>
          <p:nvPr>
            <p:ph type="subTitle" idx="1"/>
          </p:nvPr>
        </p:nvSpPr>
        <p:spPr>
          <a:xfrm>
            <a:off x="1600200" y="2286000"/>
            <a:ext cx="6705600" cy="2971800"/>
          </a:xfrm>
          <a:noFill/>
          <a:ln/>
        </p:spPr>
        <p:txBody>
          <a:bodyPr/>
          <a:lstStyle/>
          <a:p>
            <a:r>
              <a:rPr lang="en-US" sz="1400"/>
              <a:t>Introductions</a:t>
            </a:r>
          </a:p>
          <a:p>
            <a:r>
              <a:rPr lang="en-US" sz="1400"/>
              <a:t>Purpose of our visit to </a:t>
            </a:r>
            <a:r>
              <a:rPr lang="en-US" sz="1400">
                <a:solidFill>
                  <a:schemeClr val="accent1"/>
                </a:solidFill>
              </a:rPr>
              <a:t>(Insert Location)</a:t>
            </a:r>
            <a:endParaRPr lang="en-US" sz="1400"/>
          </a:p>
          <a:p>
            <a:r>
              <a:rPr lang="en-US" sz="1400"/>
              <a:t>Background</a:t>
            </a:r>
          </a:p>
          <a:p>
            <a:r>
              <a:rPr lang="en-US" sz="1400"/>
              <a:t>Approach</a:t>
            </a:r>
          </a:p>
          <a:p>
            <a:r>
              <a:rPr lang="en-US" sz="1400"/>
              <a:t>Process</a:t>
            </a:r>
          </a:p>
          <a:p>
            <a:r>
              <a:rPr lang="en-US" sz="1400"/>
              <a:t>Questions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457200" y="228600"/>
            <a:ext cx="8985250" cy="685800"/>
          </a:xfrm>
        </p:spPr>
        <p:txBody>
          <a:bodyPr/>
          <a:lstStyle/>
          <a:p>
            <a:r>
              <a:rPr lang="en-US"/>
              <a:t>EMSHG is working with VISNs to improve emergency management programs</a:t>
            </a:r>
          </a:p>
        </p:txBody>
      </p:sp>
      <p:sp>
        <p:nvSpPr>
          <p:cNvPr id="600067" name="Rectangle 3"/>
          <p:cNvSpPr>
            <a:spLocks noGrp="1" noChangeArrowheads="1"/>
          </p:cNvSpPr>
          <p:nvPr>
            <p:ph type="body" idx="1"/>
          </p:nvPr>
        </p:nvSpPr>
        <p:spPr>
          <a:xfrm>
            <a:off x="455613" y="1066800"/>
            <a:ext cx="8993187" cy="4724400"/>
          </a:xfrm>
        </p:spPr>
        <p:txBody>
          <a:bodyPr/>
          <a:lstStyle/>
          <a:p>
            <a:r>
              <a:rPr lang="en-US"/>
              <a:t>Main objective of VHA’s Comprehensive Emergency Management Program (CEMP) evaluation is to answer the overarching question of “Are we ready?”  This will be done through:</a:t>
            </a:r>
          </a:p>
          <a:p>
            <a:pPr lvl="1"/>
            <a:r>
              <a:rPr lang="en-US"/>
              <a:t>Performing capabilities analyses to identify successes and best practices</a:t>
            </a:r>
          </a:p>
          <a:p>
            <a:pPr lvl="1"/>
            <a:r>
              <a:rPr lang="en-US"/>
              <a:t>Providing feedback to medical centers, VISNs, and VHA central office (CO) to improve capabilities and systemic issues requiring national attention </a:t>
            </a:r>
          </a:p>
          <a:p>
            <a:pPr lvl="1"/>
            <a:r>
              <a:rPr lang="en-US"/>
              <a:t>Working collaboratively with input from VA and external steering committees to identify opportunities for continuous quality improvement </a:t>
            </a:r>
          </a:p>
          <a:p>
            <a:pPr lvl="1"/>
            <a:r>
              <a:rPr lang="en-US"/>
              <a:t>Examining regulatory compliance with organizations in advance of scheduled assessments </a:t>
            </a:r>
          </a:p>
          <a:p>
            <a:r>
              <a:rPr lang="en-US"/>
              <a:t>Formative guidance will be provided to hospitals and VISNs during capabilities assessment by:</a:t>
            </a:r>
          </a:p>
          <a:p>
            <a:pPr lvl="1"/>
            <a:r>
              <a:rPr lang="en-US"/>
              <a:t>Identifying mentor/mentee relationships among VISNs</a:t>
            </a:r>
          </a:p>
          <a:p>
            <a:pPr lvl="1"/>
            <a:r>
              <a:rPr lang="en-US"/>
              <a:t>Sharing lessons learned</a:t>
            </a:r>
          </a:p>
          <a:p>
            <a:pPr lvl="1"/>
            <a:r>
              <a:rPr lang="en-US"/>
              <a:t>Conducting education Tabletop</a:t>
            </a:r>
          </a:p>
          <a:p>
            <a:pPr lvl="1"/>
            <a:r>
              <a:rPr lang="en-US"/>
              <a:t>Discussing emerging issues in hospital preparedness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ChangeArrowheads="1"/>
          </p:cNvSpPr>
          <p:nvPr/>
        </p:nvSpPr>
        <p:spPr bwMode="auto">
          <a:xfrm>
            <a:off x="1522413" y="36576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03139" name="Rectangle 3"/>
          <p:cNvSpPr>
            <a:spLocks noGrp="1" noChangeArrowheads="1"/>
          </p:cNvSpPr>
          <p:nvPr>
            <p:ph type="ctrTitle"/>
          </p:nvPr>
        </p:nvSpPr>
        <p:spPr>
          <a:xfrm>
            <a:off x="1600200" y="990600"/>
            <a:ext cx="6705600" cy="1143000"/>
          </a:xfrm>
        </p:spPr>
        <p:txBody>
          <a:bodyPr/>
          <a:lstStyle/>
          <a:p>
            <a:r>
              <a:rPr lang="en-US"/>
              <a:t>Table Of Contents</a:t>
            </a:r>
          </a:p>
        </p:txBody>
      </p:sp>
      <p:sp>
        <p:nvSpPr>
          <p:cNvPr id="603145" name="Rectangle 9"/>
          <p:cNvSpPr>
            <a:spLocks noGrp="1" noChangeArrowheads="1"/>
          </p:cNvSpPr>
          <p:nvPr>
            <p:ph type="subTitle" idx="1"/>
          </p:nvPr>
        </p:nvSpPr>
        <p:spPr>
          <a:xfrm>
            <a:off x="1600200" y="2286000"/>
            <a:ext cx="6705600" cy="2971800"/>
          </a:xfrm>
          <a:noFill/>
          <a:ln/>
        </p:spPr>
        <p:txBody>
          <a:bodyPr/>
          <a:lstStyle/>
          <a:p>
            <a:r>
              <a:rPr lang="en-US"/>
              <a:t>Introductions</a:t>
            </a:r>
          </a:p>
          <a:p>
            <a:r>
              <a:rPr lang="en-US"/>
              <a:t>Purpose of our visit to </a:t>
            </a:r>
            <a:r>
              <a:rPr lang="en-US">
                <a:solidFill>
                  <a:schemeClr val="accent1"/>
                </a:solidFill>
              </a:rPr>
              <a:t>(Insert Location)</a:t>
            </a:r>
            <a:endParaRPr lang="en-US"/>
          </a:p>
          <a:p>
            <a:r>
              <a:rPr lang="en-US"/>
              <a:t>Background</a:t>
            </a:r>
          </a:p>
          <a:p>
            <a:r>
              <a:rPr lang="en-US"/>
              <a:t>Approach</a:t>
            </a:r>
          </a:p>
          <a:p>
            <a:r>
              <a:rPr lang="en-US"/>
              <a:t>Process</a:t>
            </a:r>
          </a:p>
          <a:p>
            <a:r>
              <a:rPr lang="en-US"/>
              <a:t>Questions</a:t>
            </a:r>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457200" y="228600"/>
            <a:ext cx="8985250" cy="609600"/>
          </a:xfrm>
        </p:spPr>
        <p:txBody>
          <a:bodyPr/>
          <a:lstStyle/>
          <a:p>
            <a:r>
              <a:rPr lang="en-US"/>
              <a:t>Scope of the assessment includes VISNs, VAMCs, and VHA CO program offices </a:t>
            </a:r>
          </a:p>
        </p:txBody>
      </p:sp>
      <p:sp>
        <p:nvSpPr>
          <p:cNvPr id="601091" name="Rectangle 3"/>
          <p:cNvSpPr>
            <a:spLocks noGrp="1" noChangeArrowheads="1"/>
          </p:cNvSpPr>
          <p:nvPr>
            <p:ph type="body" idx="1"/>
          </p:nvPr>
        </p:nvSpPr>
        <p:spPr>
          <a:xfrm>
            <a:off x="608013" y="1143000"/>
            <a:ext cx="8763000" cy="4038600"/>
          </a:xfrm>
        </p:spPr>
        <p:txBody>
          <a:bodyPr/>
          <a:lstStyle/>
          <a:p>
            <a:r>
              <a:rPr lang="en-US"/>
              <a:t>To identify relevant VISN capabilities, the Assessment Team examined VHA’s significant missions in a disaster:</a:t>
            </a:r>
          </a:p>
          <a:p>
            <a:pPr lvl="1"/>
            <a:r>
              <a:rPr lang="en-US"/>
              <a:t>Program Level</a:t>
            </a:r>
          </a:p>
          <a:p>
            <a:pPr lvl="1"/>
            <a:r>
              <a:rPr lang="en-US"/>
              <a:t>Incident Management</a:t>
            </a:r>
          </a:p>
          <a:p>
            <a:pPr lvl="1"/>
            <a:r>
              <a:rPr lang="en-US"/>
              <a:t>Continuity and Resiliency</a:t>
            </a:r>
          </a:p>
          <a:p>
            <a:pPr lvl="1"/>
            <a:r>
              <a:rPr lang="en-US"/>
              <a:t>Occupant Safety </a:t>
            </a:r>
          </a:p>
          <a:p>
            <a:pPr lvl="1"/>
            <a:r>
              <a:rPr lang="en-US"/>
              <a:t>Medical Surge</a:t>
            </a:r>
          </a:p>
          <a:p>
            <a:pPr lvl="1"/>
            <a:r>
              <a:rPr lang="en-US"/>
              <a:t>Support to External Requirements</a:t>
            </a:r>
          </a:p>
          <a:p>
            <a:r>
              <a:rPr lang="en-US"/>
              <a:t>To identify the capabilities that enable each mission area, the team:</a:t>
            </a:r>
          </a:p>
          <a:p>
            <a:pPr lvl="1"/>
            <a:r>
              <a:rPr lang="en-US"/>
              <a:t>Conducted a thorough review of various standards relevant to the healthcare sector</a:t>
            </a:r>
          </a:p>
          <a:p>
            <a:pPr lvl="1"/>
            <a:r>
              <a:rPr lang="en-US"/>
              <a:t>Convened an expert panel to discuss preparedness, planning, mitigation, response and recovery capabilities</a:t>
            </a:r>
          </a:p>
          <a:p>
            <a:pPr lvl="1"/>
            <a:r>
              <a:rPr lang="en-US"/>
              <a:t>Consulted with 2 steering committees:</a:t>
            </a:r>
          </a:p>
          <a:p>
            <a:pPr lvl="2"/>
            <a:r>
              <a:rPr lang="en-US"/>
              <a:t>VHA Steering Committee</a:t>
            </a:r>
          </a:p>
          <a:p>
            <a:pPr lvl="2"/>
            <a:r>
              <a:rPr lang="en-US"/>
              <a:t>Federal Partner Steering Committee</a:t>
            </a:r>
          </a:p>
          <a:p>
            <a:pPr lvl="1"/>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457200" y="381000"/>
            <a:ext cx="8985250" cy="533400"/>
          </a:xfrm>
        </p:spPr>
        <p:txBody>
          <a:bodyPr/>
          <a:lstStyle/>
          <a:p>
            <a:r>
              <a:rPr lang="en-US"/>
              <a:t>Site visits are focused on capabilities</a:t>
            </a:r>
          </a:p>
        </p:txBody>
      </p:sp>
      <p:sp>
        <p:nvSpPr>
          <p:cNvPr id="623619" name="Rectangle 3"/>
          <p:cNvSpPr>
            <a:spLocks noGrp="1" noChangeArrowheads="1"/>
          </p:cNvSpPr>
          <p:nvPr>
            <p:ph type="body" sz="half" idx="1"/>
          </p:nvPr>
        </p:nvSpPr>
        <p:spPr/>
        <p:txBody>
          <a:bodyPr/>
          <a:lstStyle/>
          <a:p>
            <a:r>
              <a:rPr lang="en-US" sz="1400"/>
              <a:t>Identified 43 capabilities to assess</a:t>
            </a:r>
          </a:p>
          <a:p>
            <a:r>
              <a:rPr lang="en-US" sz="1400"/>
              <a:t>Capabilities identified by iterative process based upon defined mission.</a:t>
            </a:r>
          </a:p>
          <a:p>
            <a:r>
              <a:rPr lang="en-US" sz="1400"/>
              <a:t>Consistent framework for defining each capability.</a:t>
            </a:r>
          </a:p>
          <a:p>
            <a:endParaRPr lang="en-US" sz="1400"/>
          </a:p>
        </p:txBody>
      </p:sp>
      <p:sp>
        <p:nvSpPr>
          <p:cNvPr id="623652" name="Text Box 36"/>
          <p:cNvSpPr txBox="1">
            <a:spLocks noChangeArrowheads="1"/>
          </p:cNvSpPr>
          <p:nvPr/>
        </p:nvSpPr>
        <p:spPr bwMode="auto">
          <a:xfrm>
            <a:off x="5256213" y="990600"/>
            <a:ext cx="2786062" cy="274638"/>
          </a:xfrm>
          <a:prstGeom prst="rect">
            <a:avLst/>
          </a:prstGeom>
          <a:noFill/>
          <a:ln w="9525">
            <a:noFill/>
            <a:miter lim="800000"/>
            <a:headEnd/>
            <a:tailEnd/>
          </a:ln>
          <a:effectLst/>
        </p:spPr>
        <p:txBody>
          <a:bodyPr wrap="none" lIns="45720" rIns="45720">
            <a:spAutoFit/>
          </a:bodyPr>
          <a:lstStyle/>
          <a:p>
            <a:pPr algn="ctr">
              <a:buClrTx/>
              <a:buFontTx/>
              <a:buNone/>
            </a:pPr>
            <a:r>
              <a:rPr lang="en-US"/>
              <a:t>Capability:  Emergency Operations Plan</a:t>
            </a:r>
          </a:p>
        </p:txBody>
      </p:sp>
      <p:sp>
        <p:nvSpPr>
          <p:cNvPr id="623653" name="Text Box 37"/>
          <p:cNvSpPr txBox="1">
            <a:spLocks noChangeArrowheads="1"/>
          </p:cNvSpPr>
          <p:nvPr/>
        </p:nvSpPr>
        <p:spPr bwMode="auto">
          <a:xfrm rot="-2625822">
            <a:off x="5332413" y="3276600"/>
            <a:ext cx="3890962" cy="457200"/>
          </a:xfrm>
          <a:prstGeom prst="rect">
            <a:avLst/>
          </a:prstGeom>
          <a:noFill/>
          <a:ln w="9525">
            <a:noFill/>
            <a:miter lim="800000"/>
            <a:headEnd/>
            <a:tailEnd/>
          </a:ln>
          <a:effectLst/>
        </p:spPr>
        <p:txBody>
          <a:bodyPr lIns="45720" rIns="45720">
            <a:spAutoFit/>
          </a:bodyPr>
          <a:lstStyle/>
          <a:p>
            <a:pPr algn="ctr">
              <a:buClrTx/>
              <a:buFontTx/>
              <a:buNone/>
            </a:pPr>
            <a:r>
              <a:rPr lang="en-US" sz="2400"/>
              <a:t>EXAMPLE</a:t>
            </a:r>
          </a:p>
        </p:txBody>
      </p:sp>
      <p:graphicFrame>
        <p:nvGraphicFramePr>
          <p:cNvPr id="623656" name="Group 40"/>
          <p:cNvGraphicFramePr>
            <a:graphicFrameLocks noGrp="1"/>
          </p:cNvGraphicFramePr>
          <p:nvPr>
            <p:ph sz="half" idx="2"/>
          </p:nvPr>
        </p:nvGraphicFramePr>
        <p:xfrm>
          <a:off x="5256213" y="1295400"/>
          <a:ext cx="4305300" cy="4668204"/>
        </p:xfrm>
        <a:graphic>
          <a:graphicData uri="http://schemas.openxmlformats.org/drawingml/2006/table">
            <a:tbl>
              <a:tblPr/>
              <a:tblGrid>
                <a:gridCol w="1500187"/>
                <a:gridCol w="2805113"/>
              </a:tblGrid>
              <a:tr h="19050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bg1"/>
                          </a:solidFill>
                          <a:effectLst/>
                          <a:latin typeface="Arial" charset="0"/>
                          <a:ea typeface="Times New Roman" pitchFamily="18" charset="0"/>
                          <a:cs typeface="Arial" charset="0"/>
                        </a:rPr>
                        <a:t>Capability Element</a:t>
                      </a:r>
                      <a:endParaRPr kumimoji="0" lang="en-US" sz="1000" b="0" i="0" u="none" strike="noStrike" cap="none" normalizeH="0" baseline="0" smtClean="0">
                        <a:ln>
                          <a:noFill/>
                        </a:ln>
                        <a:solidFill>
                          <a:schemeClr val="bg1"/>
                        </a:solidFill>
                        <a:effectLst/>
                        <a:latin typeface="Book Antiqua" pitchFamily="18" charset="0"/>
                        <a:ea typeface="Times New Roman" pitchFamily="18" charset="0"/>
                        <a:cs typeface="Arial" charset="0"/>
                      </a:endParaRP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B1F65"/>
                    </a:solidFill>
                  </a:tcPr>
                </a:tc>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bg1"/>
                          </a:solidFill>
                          <a:effectLst/>
                          <a:latin typeface="Arial" charset="0"/>
                          <a:ea typeface="Times New Roman" pitchFamily="18" charset="0"/>
                          <a:cs typeface="Arial" charset="0"/>
                        </a:rPr>
                        <a:t>Assessment components</a:t>
                      </a:r>
                      <a:endParaRPr kumimoji="0" lang="en-US" sz="1000" b="0" i="0" u="none" strike="noStrike" cap="none" normalizeH="0" baseline="0" smtClean="0">
                        <a:ln>
                          <a:noFill/>
                        </a:ln>
                        <a:solidFill>
                          <a:schemeClr val="bg1"/>
                        </a:solidFill>
                        <a:effectLst/>
                        <a:latin typeface="Book Antiqua" pitchFamily="18" charset="0"/>
                        <a:ea typeface="Times New Roman" pitchFamily="18" charset="0"/>
                        <a:cs typeface="Arial" charset="0"/>
                      </a:endParaRP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B1F65"/>
                    </a:solidFill>
                  </a:tcPr>
                </a:tc>
              </a:tr>
              <a:tr h="366713">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Policy/Organization</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A VISN EOP incorporates all phases of emergency management of the EMP into a single plan.</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415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Resources</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None/>
                        <a:tabLst>
                          <a:tab pos="-144463" algn="l"/>
                        </a:tabLst>
                      </a:pPr>
                      <a:endParaRPr kumimoji="0" lang="en-US" sz="800" b="0" i="0" u="none" strike="noStrike" cap="none" normalizeH="0" baseline="0" smtClean="0">
                        <a:ln>
                          <a:noFill/>
                        </a:ln>
                        <a:solidFill>
                          <a:schemeClr val="tx1"/>
                        </a:solidFill>
                        <a:effectLst/>
                        <a:latin typeface="Arial" charset="0"/>
                        <a:ea typeface="Times New Roman" pitchFamily="18" charset="0"/>
                        <a:cs typeface="Arial" charset="0"/>
                      </a:endParaRP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          Supplies</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Necessary supplies to operate the EOC</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6225">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          Facilities/Equipment</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The EOP is available for review during normal operations and accessible to members of the EOC</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          Personnel</a:t>
                      </a:r>
                    </a:p>
                    <a:p>
                      <a:pPr marL="234950" marR="0" lvl="0" indent="-23495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a typeface="Times New Roman" pitchFamily="18" charset="0"/>
                        <a:cs typeface="Arial" charset="0"/>
                      </a:endParaRP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Staff have been assigned to develop the EOP and conduct execution of the EOP</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12863">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Process</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The EOP includes specific guidance for incorporating continuity planning and actions across all aspects of the EOP.  This includes lines of succession in addition to action guidance to maintain both business and facility coordination operations.</a:t>
                      </a:r>
                    </a:p>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Operating Units at the VISN are defined and have assigned staff to conduct continuity planning for mission critical systems assigned to their unit.</a:t>
                      </a:r>
                    </a:p>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endParaRPr kumimoji="0" lang="en-US" sz="800" b="0" i="0" u="none" strike="noStrike" cap="none" normalizeH="0" baseline="0" smtClean="0">
                        <a:ln>
                          <a:noFill/>
                        </a:ln>
                        <a:solidFill>
                          <a:schemeClr val="tx1"/>
                        </a:solidFill>
                        <a:effectLst/>
                        <a:latin typeface="Arial" charset="0"/>
                        <a:ea typeface="Times New Roman" pitchFamily="18" charset="0"/>
                        <a:cs typeface="Arial" charset="0"/>
                      </a:endParaRP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Book Antiqua" pitchFamily="18" charset="0"/>
                          <a:ea typeface="Times New Roman" pitchFamily="18" charset="0"/>
                          <a:cs typeface="Arial" charset="0"/>
                        </a:rPr>
                        <a:t>Education/Training</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Staff engaged in developing the EOP have been trained on how to accomplish this responsibility.</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Book Antiqua" pitchFamily="18" charset="0"/>
                          <a:ea typeface="Times New Roman" pitchFamily="18" charset="0"/>
                          <a:cs typeface="Arial" charset="0"/>
                        </a:rPr>
                        <a:t>Exercise</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The EOP is tested as part of every exercise </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Book Antiqua" pitchFamily="18" charset="0"/>
                          <a:ea typeface="Times New Roman" pitchFamily="18" charset="0"/>
                          <a:cs typeface="Arial" charset="0"/>
                        </a:rPr>
                        <a:t>Evaluation</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The VISN conducts an annual assessment of the EOP to determine successes and identity areas for improvement.</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438">
                <a:tc>
                  <a:txBody>
                    <a:bodyPr/>
                    <a:lstStyle/>
                    <a:p>
                      <a:pPr marL="234950" marR="0" lvl="0" indent="-23495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Book Antiqua" pitchFamily="18" charset="0"/>
                          <a:ea typeface="Times New Roman" pitchFamily="18" charset="0"/>
                          <a:cs typeface="Arial" charset="0"/>
                        </a:rPr>
                        <a:t>Organizational Learning</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4950" marR="0" lvl="0" indent="-234950" algn="l" defTabSz="914400" rtl="0" eaLnBrk="0" fontAlgn="base" latinLnBrk="0" hangingPunct="0">
                        <a:lnSpc>
                          <a:spcPct val="100000"/>
                        </a:lnSpc>
                        <a:spcBef>
                          <a:spcPct val="0"/>
                        </a:spcBef>
                        <a:spcAft>
                          <a:spcPct val="0"/>
                        </a:spcAft>
                        <a:buClr>
                          <a:schemeClr val="tx1"/>
                        </a:buClr>
                        <a:buSzTx/>
                        <a:buFont typeface="Symbol" pitchFamily="18" charset="2"/>
                        <a:buChar char=""/>
                        <a:tabLst>
                          <a:tab pos="-144463" algn="l"/>
                        </a:tabLst>
                      </a:pPr>
                      <a:r>
                        <a:rPr kumimoji="0" lang="en-US" sz="800" b="0" i="0" u="none" strike="noStrike" cap="none" normalizeH="0" baseline="0" smtClean="0">
                          <a:ln>
                            <a:noFill/>
                          </a:ln>
                          <a:solidFill>
                            <a:schemeClr val="tx1"/>
                          </a:solidFill>
                          <a:effectLst/>
                          <a:latin typeface="Arial" charset="0"/>
                          <a:ea typeface="Times New Roman" pitchFamily="18" charset="0"/>
                          <a:cs typeface="Arial" charset="0"/>
                        </a:rPr>
                        <a:t>Findings from the annual evaluation and AARs are incorporated into the EMP and EOP documents to improve continuity planning and actions for the facility.</a:t>
                      </a:r>
                    </a:p>
                  </a:txBody>
                  <a:tcPr marL="45720" marR="457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457200" y="381000"/>
            <a:ext cx="8985250" cy="533400"/>
          </a:xfrm>
        </p:spPr>
        <p:txBody>
          <a:bodyPr/>
          <a:lstStyle/>
          <a:p>
            <a:r>
              <a:rPr lang="en-US"/>
              <a:t>Measurement scale was developed for evaluating capabilities</a:t>
            </a:r>
          </a:p>
        </p:txBody>
      </p:sp>
      <p:sp>
        <p:nvSpPr>
          <p:cNvPr id="624643" name="Rectangle 3"/>
          <p:cNvSpPr>
            <a:spLocks noGrp="1" noChangeArrowheads="1"/>
          </p:cNvSpPr>
          <p:nvPr>
            <p:ph type="body" sz="half" idx="1"/>
          </p:nvPr>
        </p:nvSpPr>
        <p:spPr/>
        <p:txBody>
          <a:bodyPr/>
          <a:lstStyle/>
          <a:p>
            <a:r>
              <a:rPr lang="en-US" sz="1400"/>
              <a:t>Sliding scale to define level of each capability.</a:t>
            </a:r>
          </a:p>
          <a:p>
            <a:pPr lvl="1"/>
            <a:r>
              <a:rPr lang="en-US" sz="1400"/>
              <a:t>Exemplary is defined by meeting all of the elements in the capability Table.</a:t>
            </a:r>
          </a:p>
          <a:p>
            <a:pPr lvl="1"/>
            <a:r>
              <a:rPr lang="en-US" sz="1400"/>
              <a:t>Developed defined by having a functional capability and/or meeting underlying regulatory requirement.</a:t>
            </a:r>
          </a:p>
          <a:p>
            <a:pPr lvl="1"/>
            <a:r>
              <a:rPr lang="en-US" sz="1400"/>
              <a:t>Absence of capability defines lower end.</a:t>
            </a:r>
          </a:p>
          <a:p>
            <a:r>
              <a:rPr lang="en-US" sz="1400"/>
              <a:t>Capabilities are mapped to site visit activities.</a:t>
            </a:r>
          </a:p>
        </p:txBody>
      </p:sp>
      <p:graphicFrame>
        <p:nvGraphicFramePr>
          <p:cNvPr id="624866" name="Group 226"/>
          <p:cNvGraphicFramePr>
            <a:graphicFrameLocks noGrp="1"/>
          </p:cNvGraphicFramePr>
          <p:nvPr>
            <p:ph sz="half" idx="2"/>
          </p:nvPr>
        </p:nvGraphicFramePr>
        <p:xfrm>
          <a:off x="5143500" y="1524000"/>
          <a:ext cx="4305300" cy="4399598"/>
        </p:xfrm>
        <a:graphic>
          <a:graphicData uri="http://schemas.openxmlformats.org/drawingml/2006/table">
            <a:tbl>
              <a:tblPr/>
              <a:tblGrid>
                <a:gridCol w="292100"/>
                <a:gridCol w="1200150"/>
                <a:gridCol w="2813050"/>
              </a:tblGrid>
              <a:tr h="4413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Harvey Balls" pitchFamily="2" charset="0"/>
                          <a:cs typeface="Times New Roman" pitchFamily="18" charset="0"/>
                        </a:rPr>
                        <a:t>4</a:t>
                      </a:r>
                      <a:endParaRPr kumimoji="0" lang="en-US" sz="2400" b="0" i="0" u="none" strike="noStrike" cap="none" normalizeH="0" baseline="0" smtClean="0">
                        <a:ln>
                          <a:noFill/>
                        </a:ln>
                        <a:solidFill>
                          <a:schemeClr val="tx1"/>
                        </a:solidFill>
                        <a:effectLst/>
                        <a:latin typeface="Book Antiqua"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Exemplary</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All of the above assessment components are present.</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19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Harvey Balls" pitchFamily="2" charset="0"/>
                          <a:cs typeface="Times New Roman" pitchFamily="18" charset="0"/>
                        </a:rPr>
                        <a:t>3</a:t>
                      </a:r>
                      <a:endParaRPr kumimoji="0" lang="en-US" sz="2400" b="0" i="0" u="none" strike="noStrike" cap="none" normalizeH="0" baseline="0" smtClean="0">
                        <a:ln>
                          <a:noFill/>
                        </a:ln>
                        <a:solidFill>
                          <a:schemeClr val="tx1"/>
                        </a:solidFill>
                        <a:effectLst/>
                        <a:latin typeface="Book Antiqua"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Excellent</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Resources and training are in place and the EMC meets at least quarterly with ad hoc meetings as necessary. </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19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Harvey Balls" pitchFamily="2" charset="0"/>
                          <a:cs typeface="Times New Roman" pitchFamily="18" charset="0"/>
                        </a:rPr>
                        <a:t>2</a:t>
                      </a:r>
                      <a:endParaRPr kumimoji="0" lang="en-US" sz="2400" b="0" i="0" u="none" strike="noStrike" cap="none" normalizeH="0" baseline="0" smtClean="0">
                        <a:ln>
                          <a:noFill/>
                        </a:ln>
                        <a:solidFill>
                          <a:schemeClr val="tx1"/>
                        </a:solidFill>
                        <a:effectLst/>
                        <a:latin typeface="Book Antiqua"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Developed</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There is an equivalent meeting of individuals at the VISN level to oversee VISN facility preparedness.  Resources and training are in place.  </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17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Harvey Balls" pitchFamily="2" charset="0"/>
                          <a:cs typeface="Times New Roman" pitchFamily="18" charset="0"/>
                        </a:rPr>
                        <a:t>1</a:t>
                      </a:r>
                      <a:endParaRPr kumimoji="0" lang="en-US" sz="2400" b="0" i="0" u="none" strike="noStrike" cap="none" normalizeH="0" baseline="0" smtClean="0">
                        <a:ln>
                          <a:noFill/>
                        </a:ln>
                        <a:solidFill>
                          <a:schemeClr val="tx1"/>
                        </a:solidFill>
                        <a:effectLst/>
                        <a:latin typeface="Book Antiqua"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Being Developed</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The EMC has been appointed, but does not meet at least quarterly, and the role of the EMC is not fully developed, including a lack of meeting minutes. Or, there is only ad hoc meetings at the VISN level on facility preparedness.</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239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Harvey Balls" pitchFamily="2" charset="0"/>
                          <a:cs typeface="Times New Roman" pitchFamily="18" charset="0"/>
                        </a:rPr>
                        <a:t>0</a:t>
                      </a:r>
                      <a:endParaRPr kumimoji="0" lang="en-US" sz="2400" b="0" i="0" u="none" strike="noStrike" cap="none" normalizeH="0" baseline="0" smtClean="0">
                        <a:ln>
                          <a:noFill/>
                        </a:ln>
                        <a:solidFill>
                          <a:schemeClr val="tx1"/>
                        </a:solidFill>
                        <a:effectLst/>
                        <a:latin typeface="Book Antiqua"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Needs Attention</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There is an absence of capability because the EMC meets sporadically, lacks meeting minutes, and does not play a significant role in the overall management of the program. Or there is no equivalent VISN level meetings to assess facility preparedness and VISN coordination capabilities.</a:t>
                      </a:r>
                      <a:endParaRPr kumimoji="0" lang="en-US" sz="2400" b="0" i="0" u="none" strike="noStrike" cap="none" normalizeH="0" baseline="0" smtClean="0">
                        <a:ln>
                          <a:noFill/>
                        </a:ln>
                        <a:solidFill>
                          <a:schemeClr val="tx1"/>
                        </a:solidFill>
                        <a:effectLst/>
                        <a:latin typeface="Book Antiqua" pitchFamily="18" charset="0"/>
                        <a:ea typeface="Times New Roman" pitchFamily="18" charset="0"/>
                        <a:cs typeface="Arial"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ChangeArrowheads="1"/>
          </p:cNvSpPr>
          <p:nvPr/>
        </p:nvSpPr>
        <p:spPr bwMode="auto">
          <a:xfrm>
            <a:off x="1522413" y="41910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41027" name="Rectangle 3"/>
          <p:cNvSpPr>
            <a:spLocks noGrp="1" noChangeArrowheads="1"/>
          </p:cNvSpPr>
          <p:nvPr>
            <p:ph type="ctrTitle"/>
          </p:nvPr>
        </p:nvSpPr>
        <p:spPr>
          <a:xfrm>
            <a:off x="1600200" y="990600"/>
            <a:ext cx="6705600" cy="1143000"/>
          </a:xfrm>
        </p:spPr>
        <p:txBody>
          <a:bodyPr/>
          <a:lstStyle/>
          <a:p>
            <a:r>
              <a:rPr lang="en-US"/>
              <a:t>Table Of Contents</a:t>
            </a:r>
          </a:p>
        </p:txBody>
      </p:sp>
      <p:sp>
        <p:nvSpPr>
          <p:cNvPr id="641028" name="Rectangle 4"/>
          <p:cNvSpPr>
            <a:spLocks noGrp="1" noChangeArrowheads="1"/>
          </p:cNvSpPr>
          <p:nvPr>
            <p:ph type="subTitle" idx="1"/>
          </p:nvPr>
        </p:nvSpPr>
        <p:spPr>
          <a:xfrm>
            <a:off x="1600200" y="2286000"/>
            <a:ext cx="6705600" cy="2971800"/>
          </a:xfrm>
          <a:noFill/>
          <a:ln/>
        </p:spPr>
        <p:txBody>
          <a:bodyPr/>
          <a:lstStyle/>
          <a:p>
            <a:r>
              <a:rPr lang="en-US"/>
              <a:t>Introductions</a:t>
            </a:r>
          </a:p>
          <a:p>
            <a:r>
              <a:rPr lang="en-US"/>
              <a:t>Purpose of our visit to VISN</a:t>
            </a:r>
          </a:p>
          <a:p>
            <a:r>
              <a:rPr lang="en-US"/>
              <a:t>Background</a:t>
            </a:r>
          </a:p>
          <a:p>
            <a:r>
              <a:rPr lang="en-US"/>
              <a:t>Approach</a:t>
            </a:r>
          </a:p>
          <a:p>
            <a:r>
              <a:rPr lang="en-US"/>
              <a:t>Process</a:t>
            </a:r>
          </a:p>
          <a:p>
            <a:r>
              <a:rPr lang="en-US"/>
              <a:t>Questions</a:t>
            </a:r>
          </a:p>
          <a:p>
            <a:endParaRPr lang="en-US"/>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p:cNvSpPr>
            <a:spLocks noGrp="1" noChangeArrowheads="1"/>
          </p:cNvSpPr>
          <p:nvPr>
            <p:ph type="title"/>
          </p:nvPr>
        </p:nvSpPr>
        <p:spPr>
          <a:xfrm>
            <a:off x="455613" y="838200"/>
            <a:ext cx="8985250" cy="457200"/>
          </a:xfrm>
        </p:spPr>
        <p:txBody>
          <a:bodyPr/>
          <a:lstStyle/>
          <a:p>
            <a:r>
              <a:rPr lang="en-US"/>
              <a:t>We propose several steps in the data collection methodology</a:t>
            </a:r>
          </a:p>
        </p:txBody>
      </p:sp>
      <p:grpSp>
        <p:nvGrpSpPr>
          <p:cNvPr id="594992" name="Group 48"/>
          <p:cNvGrpSpPr>
            <a:grpSpLocks/>
          </p:cNvGrpSpPr>
          <p:nvPr/>
        </p:nvGrpSpPr>
        <p:grpSpPr bwMode="auto">
          <a:xfrm>
            <a:off x="608013" y="1981200"/>
            <a:ext cx="8535987" cy="1752600"/>
            <a:chOff x="383" y="1248"/>
            <a:chExt cx="5377" cy="1104"/>
          </a:xfrm>
        </p:grpSpPr>
        <p:sp>
          <p:nvSpPr>
            <p:cNvPr id="594973" name="AutoShape 29"/>
            <p:cNvSpPr>
              <a:spLocks noChangeArrowheads="1"/>
            </p:cNvSpPr>
            <p:nvPr/>
          </p:nvSpPr>
          <p:spPr bwMode="auto">
            <a:xfrm>
              <a:off x="383" y="1248"/>
              <a:ext cx="1021" cy="1102"/>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74" name="Text Box 30"/>
            <p:cNvSpPr txBox="1">
              <a:spLocks noChangeArrowheads="1"/>
            </p:cNvSpPr>
            <p:nvPr/>
          </p:nvSpPr>
          <p:spPr bwMode="auto">
            <a:xfrm>
              <a:off x="566" y="1667"/>
              <a:ext cx="718" cy="268"/>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Opening conference</a:t>
              </a:r>
            </a:p>
          </p:txBody>
        </p:sp>
        <p:sp>
          <p:nvSpPr>
            <p:cNvPr id="594975" name="AutoShape 31"/>
            <p:cNvSpPr>
              <a:spLocks noChangeArrowheads="1"/>
            </p:cNvSpPr>
            <p:nvPr/>
          </p:nvSpPr>
          <p:spPr bwMode="auto">
            <a:xfrm>
              <a:off x="2015" y="1248"/>
              <a:ext cx="1175" cy="1104"/>
            </a:xfrm>
            <a:prstGeom prst="chevron">
              <a:avLst>
                <a:gd name="adj" fmla="val 18261"/>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76" name="AutoShape 32"/>
            <p:cNvSpPr>
              <a:spLocks noChangeArrowheads="1"/>
            </p:cNvSpPr>
            <p:nvPr/>
          </p:nvSpPr>
          <p:spPr bwMode="auto">
            <a:xfrm>
              <a:off x="2975" y="1248"/>
              <a:ext cx="1106" cy="1104"/>
            </a:xfrm>
            <a:prstGeom prst="chevron">
              <a:avLst>
                <a:gd name="adj" fmla="val 17188"/>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77" name="AutoShape 33"/>
            <p:cNvSpPr>
              <a:spLocks noChangeArrowheads="1"/>
            </p:cNvSpPr>
            <p:nvPr/>
          </p:nvSpPr>
          <p:spPr bwMode="auto">
            <a:xfrm>
              <a:off x="1199" y="1248"/>
              <a:ext cx="1020" cy="1104"/>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78" name="Text Box 34"/>
            <p:cNvSpPr txBox="1">
              <a:spLocks noChangeArrowheads="1"/>
            </p:cNvSpPr>
            <p:nvPr/>
          </p:nvSpPr>
          <p:spPr bwMode="auto">
            <a:xfrm>
              <a:off x="2303" y="1584"/>
              <a:ext cx="718" cy="402"/>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Group and Individual interviews</a:t>
              </a:r>
            </a:p>
          </p:txBody>
        </p:sp>
        <p:sp>
          <p:nvSpPr>
            <p:cNvPr id="594979" name="Text Box 35"/>
            <p:cNvSpPr txBox="1">
              <a:spLocks noChangeArrowheads="1"/>
            </p:cNvSpPr>
            <p:nvPr/>
          </p:nvSpPr>
          <p:spPr bwMode="auto">
            <a:xfrm>
              <a:off x="3167" y="1488"/>
              <a:ext cx="720" cy="670"/>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Tours of specialty areas and facilitated discussions</a:t>
              </a:r>
            </a:p>
          </p:txBody>
        </p:sp>
        <p:sp>
          <p:nvSpPr>
            <p:cNvPr id="594980" name="Text Box 36"/>
            <p:cNvSpPr txBox="1">
              <a:spLocks noChangeArrowheads="1"/>
            </p:cNvSpPr>
            <p:nvPr/>
          </p:nvSpPr>
          <p:spPr bwMode="auto">
            <a:xfrm>
              <a:off x="1391" y="1680"/>
              <a:ext cx="719" cy="268"/>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Document reviews</a:t>
              </a:r>
            </a:p>
          </p:txBody>
        </p:sp>
        <p:sp>
          <p:nvSpPr>
            <p:cNvPr id="594981" name="AutoShape 37"/>
            <p:cNvSpPr>
              <a:spLocks noChangeArrowheads="1"/>
            </p:cNvSpPr>
            <p:nvPr/>
          </p:nvSpPr>
          <p:spPr bwMode="auto">
            <a:xfrm>
              <a:off x="3887" y="1248"/>
              <a:ext cx="1020" cy="1104"/>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82" name="Text Box 38"/>
            <p:cNvSpPr txBox="1">
              <a:spLocks noChangeArrowheads="1"/>
            </p:cNvSpPr>
            <p:nvPr/>
          </p:nvSpPr>
          <p:spPr bwMode="auto">
            <a:xfrm>
              <a:off x="4079" y="1680"/>
              <a:ext cx="759" cy="268"/>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Capability observations</a:t>
              </a:r>
            </a:p>
          </p:txBody>
        </p:sp>
        <p:sp>
          <p:nvSpPr>
            <p:cNvPr id="594983" name="AutoShape 39"/>
            <p:cNvSpPr>
              <a:spLocks noChangeArrowheads="1"/>
            </p:cNvSpPr>
            <p:nvPr/>
          </p:nvSpPr>
          <p:spPr bwMode="auto">
            <a:xfrm>
              <a:off x="4740" y="1248"/>
              <a:ext cx="1020" cy="1104"/>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sz="1400" b="1"/>
            </a:p>
          </p:txBody>
        </p:sp>
        <p:sp>
          <p:nvSpPr>
            <p:cNvPr id="594984" name="Text Box 40"/>
            <p:cNvSpPr txBox="1">
              <a:spLocks noChangeArrowheads="1"/>
            </p:cNvSpPr>
            <p:nvPr/>
          </p:nvSpPr>
          <p:spPr bwMode="auto">
            <a:xfrm>
              <a:off x="4934" y="1666"/>
              <a:ext cx="759" cy="268"/>
            </a:xfrm>
            <a:prstGeom prst="rect">
              <a:avLst/>
            </a:prstGeom>
            <a:solidFill>
              <a:schemeClr val="tx2"/>
            </a:solidFill>
            <a:ln w="9525">
              <a:noFill/>
              <a:miter lim="800000"/>
              <a:headEnd/>
              <a:tailEnd/>
            </a:ln>
            <a:effectLst/>
          </p:spPr>
          <p:txBody>
            <a:bodyPr lIns="0" tIns="0" rIns="0" bIns="0" anchor="ctr">
              <a:spAutoFit/>
            </a:bodyPr>
            <a:lstStyle/>
            <a:p>
              <a:pPr algn="ctr">
                <a:spcBef>
                  <a:spcPct val="50000"/>
                </a:spcBef>
                <a:buClrTx/>
                <a:buFontTx/>
                <a:buNone/>
              </a:pPr>
              <a:r>
                <a:rPr lang="en-US" sz="1400" b="1"/>
                <a:t>Closing Conference</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a:xfrm>
            <a:off x="457200" y="152400"/>
            <a:ext cx="8985250" cy="457200"/>
          </a:xfrm>
        </p:spPr>
        <p:txBody>
          <a:bodyPr/>
          <a:lstStyle/>
          <a:p>
            <a:r>
              <a:rPr lang="en-US"/>
              <a:t>Capabilities Assessment Reporting</a:t>
            </a:r>
          </a:p>
        </p:txBody>
      </p:sp>
      <p:sp>
        <p:nvSpPr>
          <p:cNvPr id="596995" name="Rectangle 3"/>
          <p:cNvSpPr>
            <a:spLocks noGrp="1" noChangeArrowheads="1"/>
          </p:cNvSpPr>
          <p:nvPr>
            <p:ph type="body" idx="1"/>
          </p:nvPr>
        </p:nvSpPr>
        <p:spPr>
          <a:xfrm>
            <a:off x="379413" y="1143000"/>
            <a:ext cx="9144000" cy="5334000"/>
          </a:xfrm>
        </p:spPr>
        <p:txBody>
          <a:bodyPr/>
          <a:lstStyle/>
          <a:p>
            <a:r>
              <a:rPr lang="en-US"/>
              <a:t>Closing Conference:  Concluding our visit, we will provide a briefing during the exit conference that will summarize your capabilities</a:t>
            </a:r>
          </a:p>
          <a:p>
            <a:r>
              <a:rPr lang="en-US"/>
              <a:t>Quarterly Emergency Management Coordination Group (EMCG) Briefings:</a:t>
            </a:r>
          </a:p>
          <a:p>
            <a:pPr lvl="1"/>
            <a:r>
              <a:rPr lang="en-US"/>
              <a:t>Each quarter Booz Allen will provide a status briefing to the EMCG, which will comprise of a high level presentation of the status of the facilities assessed to date, including the facilities visited and any emerging best practices, challenges and policy issues in emergency management that need to be addressed</a:t>
            </a:r>
          </a:p>
          <a:p>
            <a:r>
              <a:rPr lang="en-US"/>
              <a:t>Final Report:</a:t>
            </a:r>
          </a:p>
          <a:p>
            <a:pPr lvl="1"/>
            <a:r>
              <a:rPr lang="en-US"/>
              <a:t>Booz Allen will present the summary results of the combined facility assessments in a report delivered at the conclusion of all medical center visits in the VISN</a:t>
            </a:r>
            <a:endParaRPr lang="en-US">
              <a:solidFill>
                <a:srgbClr val="FC050E"/>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57200" y="609600"/>
            <a:ext cx="8985250" cy="533400"/>
          </a:xfrm>
        </p:spPr>
        <p:txBody>
          <a:bodyPr/>
          <a:lstStyle/>
          <a:p>
            <a:r>
              <a:rPr lang="en-US"/>
              <a:t>The Assessment Team tested the proposed assessment methodology through pilot site visits to produce a mutually agreeable and stable tool suite</a:t>
            </a:r>
          </a:p>
        </p:txBody>
      </p:sp>
      <p:grpSp>
        <p:nvGrpSpPr>
          <p:cNvPr id="592986" name="Group 90"/>
          <p:cNvGrpSpPr>
            <a:grpSpLocks/>
          </p:cNvGrpSpPr>
          <p:nvPr/>
        </p:nvGrpSpPr>
        <p:grpSpPr bwMode="auto">
          <a:xfrm>
            <a:off x="836613" y="1371600"/>
            <a:ext cx="7924800" cy="4572000"/>
            <a:chOff x="527" y="864"/>
            <a:chExt cx="4992" cy="2880"/>
          </a:xfrm>
        </p:grpSpPr>
        <p:sp>
          <p:nvSpPr>
            <p:cNvPr id="592949" name="AutoShape 53"/>
            <p:cNvSpPr>
              <a:spLocks noChangeArrowheads="1"/>
            </p:cNvSpPr>
            <p:nvPr/>
          </p:nvSpPr>
          <p:spPr bwMode="auto">
            <a:xfrm>
              <a:off x="593"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50" name="Text Box 54"/>
            <p:cNvSpPr txBox="1">
              <a:spLocks noChangeArrowheads="1"/>
            </p:cNvSpPr>
            <p:nvPr/>
          </p:nvSpPr>
          <p:spPr bwMode="auto">
            <a:xfrm>
              <a:off x="563" y="1340"/>
              <a:ext cx="684" cy="288"/>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Assessment element identification</a:t>
              </a:r>
            </a:p>
          </p:txBody>
        </p:sp>
        <p:sp>
          <p:nvSpPr>
            <p:cNvPr id="592951" name="Text Box 55"/>
            <p:cNvSpPr txBox="1">
              <a:spLocks noChangeArrowheads="1"/>
            </p:cNvSpPr>
            <p:nvPr/>
          </p:nvSpPr>
          <p:spPr bwMode="auto">
            <a:xfrm>
              <a:off x="527" y="1898"/>
              <a:ext cx="624" cy="674"/>
            </a:xfrm>
            <a:prstGeom prst="rect">
              <a:avLst/>
            </a:prstGeom>
            <a:noFill/>
            <a:ln w="9525">
              <a:noFill/>
              <a:miter lim="800000"/>
              <a:headEnd/>
              <a:tailEnd/>
            </a:ln>
            <a:effectLst/>
          </p:spPr>
          <p:txBody>
            <a:bodyPr>
              <a:spAutoFit/>
            </a:bodyPr>
            <a:lstStyle/>
            <a:p>
              <a:pPr marL="119063" indent="-119063" eaLnBrk="1" hangingPunct="1">
                <a:buClrTx/>
              </a:pPr>
              <a:r>
                <a:rPr lang="en-US" sz="800"/>
                <a:t>Peer reviewed journals</a:t>
              </a:r>
            </a:p>
            <a:p>
              <a:pPr marL="119063" indent="-119063" eaLnBrk="1" hangingPunct="1">
                <a:buClrTx/>
              </a:pPr>
              <a:r>
                <a:rPr lang="en-US" sz="800"/>
                <a:t>Industry standards</a:t>
              </a:r>
            </a:p>
            <a:p>
              <a:pPr marL="119063" indent="-119063" eaLnBrk="1" hangingPunct="1">
                <a:buClrTx/>
              </a:pPr>
              <a:r>
                <a:rPr lang="en-US" sz="800"/>
                <a:t>Previous VHA hospital preparedness survey</a:t>
              </a:r>
            </a:p>
          </p:txBody>
        </p:sp>
        <p:sp>
          <p:nvSpPr>
            <p:cNvPr id="592952" name="Text Box 56"/>
            <p:cNvSpPr txBox="1">
              <a:spLocks noChangeArrowheads="1"/>
            </p:cNvSpPr>
            <p:nvPr/>
          </p:nvSpPr>
          <p:spPr bwMode="auto">
            <a:xfrm>
              <a:off x="623" y="864"/>
              <a:ext cx="3024" cy="173"/>
            </a:xfrm>
            <a:prstGeom prst="rect">
              <a:avLst/>
            </a:prstGeom>
            <a:noFill/>
            <a:ln w="9525">
              <a:noFill/>
              <a:miter lim="800000"/>
              <a:headEnd/>
              <a:tailEnd/>
            </a:ln>
            <a:effectLst/>
          </p:spPr>
          <p:txBody>
            <a:bodyPr lIns="45720" rIns="45720">
              <a:spAutoFit/>
            </a:bodyPr>
            <a:lstStyle/>
            <a:p>
              <a:pPr algn="ctr">
                <a:buClrTx/>
                <a:buFontTx/>
                <a:buNone/>
              </a:pPr>
              <a:r>
                <a:rPr lang="en-US"/>
                <a:t>Pilot Phase</a:t>
              </a:r>
            </a:p>
          </p:txBody>
        </p:sp>
        <p:sp>
          <p:nvSpPr>
            <p:cNvPr id="592953" name="AutoShape 57"/>
            <p:cNvSpPr>
              <a:spLocks noChangeArrowheads="1"/>
            </p:cNvSpPr>
            <p:nvPr/>
          </p:nvSpPr>
          <p:spPr bwMode="auto">
            <a:xfrm>
              <a:off x="1114"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55" name="Text Box 59"/>
            <p:cNvSpPr txBox="1">
              <a:spLocks noChangeArrowheads="1"/>
            </p:cNvSpPr>
            <p:nvPr/>
          </p:nvSpPr>
          <p:spPr bwMode="auto">
            <a:xfrm>
              <a:off x="1103" y="1898"/>
              <a:ext cx="624" cy="289"/>
            </a:xfrm>
            <a:prstGeom prst="rect">
              <a:avLst/>
            </a:prstGeom>
            <a:noFill/>
            <a:ln w="9525">
              <a:noFill/>
              <a:miter lim="800000"/>
              <a:headEnd/>
              <a:tailEnd/>
            </a:ln>
            <a:effectLst/>
          </p:spPr>
          <p:txBody>
            <a:bodyPr>
              <a:spAutoFit/>
            </a:bodyPr>
            <a:lstStyle/>
            <a:p>
              <a:pPr marL="119063" indent="-119063" eaLnBrk="1" hangingPunct="1">
                <a:buClrTx/>
              </a:pPr>
              <a:r>
                <a:rPr lang="en-US" sz="800"/>
                <a:t>Pre-survey</a:t>
              </a:r>
            </a:p>
            <a:p>
              <a:pPr marL="119063" indent="-119063" eaLnBrk="1" hangingPunct="1">
                <a:buClrTx/>
              </a:pPr>
              <a:r>
                <a:rPr lang="en-US" sz="800"/>
                <a:t>Site visit agenda</a:t>
              </a:r>
            </a:p>
          </p:txBody>
        </p:sp>
        <p:sp>
          <p:nvSpPr>
            <p:cNvPr id="592956" name="AutoShape 60"/>
            <p:cNvSpPr>
              <a:spLocks noChangeArrowheads="1"/>
            </p:cNvSpPr>
            <p:nvPr/>
          </p:nvSpPr>
          <p:spPr bwMode="auto">
            <a:xfrm>
              <a:off x="3151"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57" name="Text Box 61"/>
            <p:cNvSpPr txBox="1">
              <a:spLocks noChangeArrowheads="1"/>
            </p:cNvSpPr>
            <p:nvPr/>
          </p:nvSpPr>
          <p:spPr bwMode="auto">
            <a:xfrm>
              <a:off x="3215" y="1388"/>
              <a:ext cx="551" cy="192"/>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Training and preparation</a:t>
              </a:r>
            </a:p>
          </p:txBody>
        </p:sp>
        <p:sp>
          <p:nvSpPr>
            <p:cNvPr id="592958" name="Text Box 62"/>
            <p:cNvSpPr txBox="1">
              <a:spLocks noChangeArrowheads="1"/>
            </p:cNvSpPr>
            <p:nvPr/>
          </p:nvSpPr>
          <p:spPr bwMode="auto">
            <a:xfrm>
              <a:off x="3167" y="1898"/>
              <a:ext cx="624" cy="520"/>
            </a:xfrm>
            <a:prstGeom prst="rect">
              <a:avLst/>
            </a:prstGeom>
            <a:noFill/>
            <a:ln w="9525">
              <a:noFill/>
              <a:miter lim="800000"/>
              <a:headEnd/>
              <a:tailEnd/>
            </a:ln>
            <a:effectLst/>
          </p:spPr>
          <p:txBody>
            <a:bodyPr>
              <a:spAutoFit/>
            </a:bodyPr>
            <a:lstStyle/>
            <a:p>
              <a:pPr marL="119063" indent="-119063" eaLnBrk="1" hangingPunct="1">
                <a:buClrTx/>
              </a:pPr>
              <a:r>
                <a:rPr lang="en-US" sz="800"/>
                <a:t>EM concepts</a:t>
              </a:r>
            </a:p>
            <a:p>
              <a:pPr marL="119063" indent="-119063" eaLnBrk="1" hangingPunct="1">
                <a:buClrTx/>
              </a:pPr>
              <a:r>
                <a:rPr lang="en-US" sz="800"/>
                <a:t>CEMP analysis overview</a:t>
              </a:r>
            </a:p>
            <a:p>
              <a:pPr marL="119063" indent="-119063" eaLnBrk="1" hangingPunct="1">
                <a:buClrTx/>
              </a:pPr>
              <a:r>
                <a:rPr lang="en-US" sz="800"/>
                <a:t>Assessment criteria</a:t>
              </a:r>
            </a:p>
          </p:txBody>
        </p:sp>
        <p:sp>
          <p:nvSpPr>
            <p:cNvPr id="592959" name="AutoShape 63"/>
            <p:cNvSpPr>
              <a:spLocks noChangeArrowheads="1"/>
            </p:cNvSpPr>
            <p:nvPr/>
          </p:nvSpPr>
          <p:spPr bwMode="auto">
            <a:xfrm>
              <a:off x="1637"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60" name="Text Box 64"/>
            <p:cNvSpPr txBox="1">
              <a:spLocks noChangeArrowheads="1"/>
            </p:cNvSpPr>
            <p:nvPr/>
          </p:nvSpPr>
          <p:spPr bwMode="auto">
            <a:xfrm>
              <a:off x="1727" y="1436"/>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Pre-survey</a:t>
              </a:r>
            </a:p>
          </p:txBody>
        </p:sp>
        <p:sp>
          <p:nvSpPr>
            <p:cNvPr id="592961" name="Text Box 65"/>
            <p:cNvSpPr txBox="1">
              <a:spLocks noChangeArrowheads="1"/>
            </p:cNvSpPr>
            <p:nvPr/>
          </p:nvSpPr>
          <p:spPr bwMode="auto">
            <a:xfrm>
              <a:off x="1583" y="1898"/>
              <a:ext cx="624" cy="674"/>
            </a:xfrm>
            <a:prstGeom prst="rect">
              <a:avLst/>
            </a:prstGeom>
            <a:noFill/>
            <a:ln w="9525">
              <a:noFill/>
              <a:miter lim="800000"/>
              <a:headEnd/>
              <a:tailEnd/>
            </a:ln>
            <a:effectLst/>
          </p:spPr>
          <p:txBody>
            <a:bodyPr>
              <a:spAutoFit/>
            </a:bodyPr>
            <a:lstStyle/>
            <a:p>
              <a:pPr marL="119063" indent="-119063" eaLnBrk="1" hangingPunct="1">
                <a:buClrTx/>
              </a:pPr>
              <a:r>
                <a:rPr lang="en-US" sz="800"/>
                <a:t>Compliance assessment</a:t>
              </a:r>
            </a:p>
            <a:p>
              <a:pPr marL="119063" indent="-119063" eaLnBrk="1" hangingPunct="1">
                <a:buClrTx/>
              </a:pPr>
              <a:r>
                <a:rPr lang="en-US" sz="800"/>
                <a:t>Identify key issues </a:t>
              </a:r>
            </a:p>
            <a:p>
              <a:pPr marL="119063" indent="-119063" eaLnBrk="1" hangingPunct="1">
                <a:buClrTx/>
              </a:pPr>
              <a:r>
                <a:rPr lang="en-US" sz="800"/>
                <a:t>Preparedness focused</a:t>
              </a:r>
            </a:p>
            <a:p>
              <a:pPr marL="119063" indent="-119063" eaLnBrk="1" hangingPunct="1">
                <a:buClrTx/>
              </a:pPr>
              <a:r>
                <a:rPr lang="en-US" sz="800"/>
                <a:t>Context for assessors</a:t>
              </a:r>
            </a:p>
          </p:txBody>
        </p:sp>
        <p:sp>
          <p:nvSpPr>
            <p:cNvPr id="592962" name="AutoShape 66"/>
            <p:cNvSpPr>
              <a:spLocks noChangeArrowheads="1"/>
            </p:cNvSpPr>
            <p:nvPr/>
          </p:nvSpPr>
          <p:spPr bwMode="auto">
            <a:xfrm>
              <a:off x="2138"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63" name="Text Box 67"/>
            <p:cNvSpPr txBox="1">
              <a:spLocks noChangeArrowheads="1"/>
            </p:cNvSpPr>
            <p:nvPr/>
          </p:nvSpPr>
          <p:spPr bwMode="auto">
            <a:xfrm>
              <a:off x="2175" y="1436"/>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Site visit</a:t>
              </a:r>
            </a:p>
          </p:txBody>
        </p:sp>
        <p:sp>
          <p:nvSpPr>
            <p:cNvPr id="592964" name="Text Box 68"/>
            <p:cNvSpPr txBox="1">
              <a:spLocks noChangeArrowheads="1"/>
            </p:cNvSpPr>
            <p:nvPr/>
          </p:nvSpPr>
          <p:spPr bwMode="auto">
            <a:xfrm>
              <a:off x="2111" y="1898"/>
              <a:ext cx="624" cy="828"/>
            </a:xfrm>
            <a:prstGeom prst="rect">
              <a:avLst/>
            </a:prstGeom>
            <a:noFill/>
            <a:ln w="9525">
              <a:noFill/>
              <a:miter lim="800000"/>
              <a:headEnd/>
              <a:tailEnd/>
            </a:ln>
            <a:effectLst/>
          </p:spPr>
          <p:txBody>
            <a:bodyPr>
              <a:spAutoFit/>
            </a:bodyPr>
            <a:lstStyle/>
            <a:p>
              <a:pPr marL="119063" indent="-119063" eaLnBrk="1" hangingPunct="1">
                <a:buClrTx/>
              </a:pPr>
              <a:r>
                <a:rPr lang="en-US" sz="800"/>
                <a:t>In-brief</a:t>
              </a:r>
            </a:p>
            <a:p>
              <a:pPr marL="119063" indent="-119063" eaLnBrk="1" hangingPunct="1">
                <a:buClrTx/>
              </a:pPr>
              <a:r>
                <a:rPr lang="en-US" sz="800"/>
                <a:t>Interviews</a:t>
              </a:r>
            </a:p>
            <a:p>
              <a:pPr marL="119063" indent="-119063" eaLnBrk="1" hangingPunct="1">
                <a:buClrTx/>
              </a:pPr>
              <a:r>
                <a:rPr lang="en-US" sz="800"/>
                <a:t>Facility tour</a:t>
              </a:r>
            </a:p>
            <a:p>
              <a:pPr marL="119063" indent="-119063" eaLnBrk="1" hangingPunct="1">
                <a:buClrTx/>
              </a:pPr>
              <a:r>
                <a:rPr lang="en-US" sz="800"/>
                <a:t>Document reviews</a:t>
              </a:r>
            </a:p>
            <a:p>
              <a:pPr marL="119063" indent="-119063" eaLnBrk="1" hangingPunct="1">
                <a:buClrTx/>
              </a:pPr>
              <a:r>
                <a:rPr lang="en-US" sz="800"/>
                <a:t>Facilitated discussions</a:t>
              </a:r>
            </a:p>
            <a:p>
              <a:pPr marL="119063" indent="-119063" eaLnBrk="1" hangingPunct="1">
                <a:buClrTx/>
              </a:pPr>
              <a:r>
                <a:rPr lang="en-US" sz="800"/>
                <a:t>Competency assessment</a:t>
              </a:r>
            </a:p>
            <a:p>
              <a:pPr marL="119063" indent="-119063" eaLnBrk="1" hangingPunct="1">
                <a:buClrTx/>
              </a:pPr>
              <a:r>
                <a:rPr lang="en-US" sz="800"/>
                <a:t>Outbrief</a:t>
              </a:r>
            </a:p>
          </p:txBody>
        </p:sp>
        <p:sp>
          <p:nvSpPr>
            <p:cNvPr id="592965" name="AutoShape 69"/>
            <p:cNvSpPr>
              <a:spLocks noChangeArrowheads="1"/>
            </p:cNvSpPr>
            <p:nvPr/>
          </p:nvSpPr>
          <p:spPr bwMode="auto">
            <a:xfrm>
              <a:off x="2639" y="1096"/>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66" name="Text Box 70"/>
            <p:cNvSpPr txBox="1">
              <a:spLocks noChangeArrowheads="1"/>
            </p:cNvSpPr>
            <p:nvPr/>
          </p:nvSpPr>
          <p:spPr bwMode="auto">
            <a:xfrm>
              <a:off x="2712" y="1436"/>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Reporting</a:t>
              </a:r>
            </a:p>
          </p:txBody>
        </p:sp>
        <p:sp>
          <p:nvSpPr>
            <p:cNvPr id="592967" name="Text Box 71"/>
            <p:cNvSpPr txBox="1">
              <a:spLocks noChangeArrowheads="1"/>
            </p:cNvSpPr>
            <p:nvPr/>
          </p:nvSpPr>
          <p:spPr bwMode="auto">
            <a:xfrm>
              <a:off x="2591" y="1898"/>
              <a:ext cx="624" cy="905"/>
            </a:xfrm>
            <a:prstGeom prst="rect">
              <a:avLst/>
            </a:prstGeom>
            <a:noFill/>
            <a:ln w="9525">
              <a:noFill/>
              <a:miter lim="800000"/>
              <a:headEnd/>
              <a:tailEnd/>
            </a:ln>
            <a:effectLst/>
          </p:spPr>
          <p:txBody>
            <a:bodyPr>
              <a:spAutoFit/>
            </a:bodyPr>
            <a:lstStyle/>
            <a:p>
              <a:pPr marL="119063" indent="-119063" eaLnBrk="1" hangingPunct="1">
                <a:buClrTx/>
              </a:pPr>
              <a:r>
                <a:rPr lang="en-US" sz="800"/>
                <a:t>Facility outbrief</a:t>
              </a:r>
            </a:p>
            <a:p>
              <a:pPr marL="119063" indent="-119063" eaLnBrk="1" hangingPunct="1">
                <a:buClrTx/>
              </a:pPr>
              <a:r>
                <a:rPr lang="en-US" sz="800"/>
                <a:t>Quarterly reports to EMCG</a:t>
              </a:r>
            </a:p>
            <a:p>
              <a:pPr marL="119063" indent="-119063" eaLnBrk="1" hangingPunct="1">
                <a:buClrTx/>
              </a:pPr>
              <a:r>
                <a:rPr lang="en-US" sz="800"/>
                <a:t>Final report</a:t>
              </a:r>
            </a:p>
            <a:p>
              <a:pPr marL="119063" indent="-119063" eaLnBrk="1" hangingPunct="1">
                <a:buClrTx/>
              </a:pPr>
              <a:r>
                <a:rPr lang="en-US" sz="800"/>
                <a:t>Sharing of best practices</a:t>
              </a:r>
            </a:p>
            <a:p>
              <a:pPr marL="119063" indent="-119063" eaLnBrk="1" hangingPunct="1">
                <a:buClrTx/>
              </a:pPr>
              <a:r>
                <a:rPr lang="en-US" sz="800"/>
                <a:t>Publishing common themes and trends</a:t>
              </a:r>
            </a:p>
          </p:txBody>
        </p:sp>
        <p:sp>
          <p:nvSpPr>
            <p:cNvPr id="592968" name="AutoShape 72"/>
            <p:cNvSpPr>
              <a:spLocks noChangeArrowheads="1"/>
            </p:cNvSpPr>
            <p:nvPr/>
          </p:nvSpPr>
          <p:spPr bwMode="auto">
            <a:xfrm>
              <a:off x="3972" y="1104"/>
              <a:ext cx="699"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69" name="Text Box 73"/>
            <p:cNvSpPr txBox="1">
              <a:spLocks noChangeArrowheads="1"/>
            </p:cNvSpPr>
            <p:nvPr/>
          </p:nvSpPr>
          <p:spPr bwMode="auto">
            <a:xfrm>
              <a:off x="4068" y="1396"/>
              <a:ext cx="551" cy="192"/>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Modify pilot process</a:t>
              </a:r>
            </a:p>
          </p:txBody>
        </p:sp>
        <p:sp>
          <p:nvSpPr>
            <p:cNvPr id="592970" name="AutoShape 74"/>
            <p:cNvSpPr>
              <a:spLocks noChangeArrowheads="1"/>
            </p:cNvSpPr>
            <p:nvPr/>
          </p:nvSpPr>
          <p:spPr bwMode="auto">
            <a:xfrm>
              <a:off x="4548" y="1104"/>
              <a:ext cx="720"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71" name="Text Box 75"/>
            <p:cNvSpPr txBox="1">
              <a:spLocks noChangeArrowheads="1"/>
            </p:cNvSpPr>
            <p:nvPr/>
          </p:nvSpPr>
          <p:spPr bwMode="auto">
            <a:xfrm>
              <a:off x="4644" y="1396"/>
              <a:ext cx="635" cy="192"/>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Implementation planning</a:t>
              </a:r>
            </a:p>
          </p:txBody>
        </p:sp>
        <p:sp>
          <p:nvSpPr>
            <p:cNvPr id="592972" name="Text Box 76"/>
            <p:cNvSpPr txBox="1">
              <a:spLocks noChangeArrowheads="1"/>
            </p:cNvSpPr>
            <p:nvPr/>
          </p:nvSpPr>
          <p:spPr bwMode="auto">
            <a:xfrm>
              <a:off x="4020" y="864"/>
              <a:ext cx="1056" cy="173"/>
            </a:xfrm>
            <a:prstGeom prst="rect">
              <a:avLst/>
            </a:prstGeom>
            <a:noFill/>
            <a:ln w="9525">
              <a:noFill/>
              <a:miter lim="800000"/>
              <a:headEnd/>
              <a:tailEnd/>
            </a:ln>
            <a:effectLst/>
          </p:spPr>
          <p:txBody>
            <a:bodyPr lIns="45720" rIns="45720">
              <a:spAutoFit/>
            </a:bodyPr>
            <a:lstStyle/>
            <a:p>
              <a:pPr algn="ctr">
                <a:buClrTx/>
                <a:buFontTx/>
                <a:buNone/>
              </a:pPr>
              <a:r>
                <a:rPr lang="en-US"/>
                <a:t>Revision Phase</a:t>
              </a:r>
            </a:p>
          </p:txBody>
        </p:sp>
        <p:sp>
          <p:nvSpPr>
            <p:cNvPr id="592973" name="Text Box 77"/>
            <p:cNvSpPr txBox="1">
              <a:spLocks noChangeArrowheads="1"/>
            </p:cNvSpPr>
            <p:nvPr/>
          </p:nvSpPr>
          <p:spPr bwMode="auto">
            <a:xfrm>
              <a:off x="3924" y="1927"/>
              <a:ext cx="624" cy="597"/>
            </a:xfrm>
            <a:prstGeom prst="rect">
              <a:avLst/>
            </a:prstGeom>
            <a:noFill/>
            <a:ln w="9525">
              <a:noFill/>
              <a:miter lim="800000"/>
              <a:headEnd/>
              <a:tailEnd/>
            </a:ln>
            <a:effectLst/>
          </p:spPr>
          <p:txBody>
            <a:bodyPr>
              <a:spAutoFit/>
            </a:bodyPr>
            <a:lstStyle/>
            <a:p>
              <a:pPr marL="119063" indent="-119063" eaLnBrk="1" hangingPunct="1">
                <a:buClrTx/>
              </a:pPr>
              <a:r>
                <a:rPr lang="en-US" sz="800"/>
                <a:t>Assess effectiveness of process, training, and tools</a:t>
              </a:r>
            </a:p>
            <a:p>
              <a:pPr marL="119063" indent="-119063" eaLnBrk="1" hangingPunct="1">
                <a:buClrTx/>
              </a:pPr>
              <a:r>
                <a:rPr lang="en-US" sz="800"/>
                <a:t>Revise as necessary</a:t>
              </a:r>
            </a:p>
          </p:txBody>
        </p:sp>
        <p:sp>
          <p:nvSpPr>
            <p:cNvPr id="592974" name="Text Box 78"/>
            <p:cNvSpPr txBox="1">
              <a:spLocks noChangeArrowheads="1"/>
            </p:cNvSpPr>
            <p:nvPr/>
          </p:nvSpPr>
          <p:spPr bwMode="auto">
            <a:xfrm>
              <a:off x="4500" y="1920"/>
              <a:ext cx="624" cy="443"/>
            </a:xfrm>
            <a:prstGeom prst="rect">
              <a:avLst/>
            </a:prstGeom>
            <a:noFill/>
            <a:ln w="9525">
              <a:noFill/>
              <a:miter lim="800000"/>
              <a:headEnd/>
              <a:tailEnd/>
            </a:ln>
            <a:effectLst/>
          </p:spPr>
          <p:txBody>
            <a:bodyPr>
              <a:spAutoFit/>
            </a:bodyPr>
            <a:lstStyle/>
            <a:p>
              <a:pPr marL="119063" indent="-119063" eaLnBrk="1" hangingPunct="1">
                <a:buClrTx/>
              </a:pPr>
              <a:r>
                <a:rPr lang="en-US" sz="800"/>
                <a:t>Site selection</a:t>
              </a:r>
            </a:p>
            <a:p>
              <a:pPr marL="119063" indent="-119063" eaLnBrk="1" hangingPunct="1">
                <a:buClrTx/>
              </a:pPr>
              <a:r>
                <a:rPr lang="en-US" sz="800"/>
                <a:t>Team assignments</a:t>
              </a:r>
            </a:p>
            <a:p>
              <a:pPr marL="119063" indent="-119063" eaLnBrk="1" hangingPunct="1">
                <a:buClrTx/>
              </a:pPr>
              <a:r>
                <a:rPr lang="en-US" sz="800"/>
                <a:t>Introductory letters</a:t>
              </a:r>
            </a:p>
          </p:txBody>
        </p:sp>
        <p:sp>
          <p:nvSpPr>
            <p:cNvPr id="592975" name="AutoShape 79"/>
            <p:cNvSpPr>
              <a:spLocks noChangeArrowheads="1"/>
            </p:cNvSpPr>
            <p:nvPr/>
          </p:nvSpPr>
          <p:spPr bwMode="auto">
            <a:xfrm>
              <a:off x="3893" y="2968"/>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76" name="Text Box 80"/>
            <p:cNvSpPr txBox="1">
              <a:spLocks noChangeArrowheads="1"/>
            </p:cNvSpPr>
            <p:nvPr/>
          </p:nvSpPr>
          <p:spPr bwMode="auto">
            <a:xfrm>
              <a:off x="3930" y="3308"/>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Pre-survey</a:t>
              </a:r>
            </a:p>
          </p:txBody>
        </p:sp>
        <p:sp>
          <p:nvSpPr>
            <p:cNvPr id="592977" name="AutoShape 81"/>
            <p:cNvSpPr>
              <a:spLocks noChangeArrowheads="1"/>
            </p:cNvSpPr>
            <p:nvPr/>
          </p:nvSpPr>
          <p:spPr bwMode="auto">
            <a:xfrm>
              <a:off x="4394" y="2968"/>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78" name="Text Box 82"/>
            <p:cNvSpPr txBox="1">
              <a:spLocks noChangeArrowheads="1"/>
            </p:cNvSpPr>
            <p:nvPr/>
          </p:nvSpPr>
          <p:spPr bwMode="auto">
            <a:xfrm>
              <a:off x="4431" y="3308"/>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Site visit</a:t>
              </a:r>
            </a:p>
          </p:txBody>
        </p:sp>
        <p:sp>
          <p:nvSpPr>
            <p:cNvPr id="592979" name="AutoShape 83"/>
            <p:cNvSpPr>
              <a:spLocks noChangeArrowheads="1"/>
            </p:cNvSpPr>
            <p:nvPr/>
          </p:nvSpPr>
          <p:spPr bwMode="auto">
            <a:xfrm>
              <a:off x="4895" y="2968"/>
              <a:ext cx="624" cy="776"/>
            </a:xfrm>
            <a:prstGeom prst="chevron">
              <a:avLst>
                <a:gd name="adj" fmla="val 17157"/>
              </a:avLst>
            </a:prstGeom>
            <a:solidFill>
              <a:schemeClr val="tx2"/>
            </a:solidFill>
            <a:ln w="9525">
              <a:solidFill>
                <a:schemeClr val="tx1"/>
              </a:solidFill>
              <a:miter lim="800000"/>
              <a:headEnd/>
              <a:tailEnd/>
            </a:ln>
            <a:effectLst>
              <a:outerShdw dist="35921" dir="2700000" algn="ctr" rotWithShape="0">
                <a:srgbClr val="000000"/>
              </a:outerShdw>
            </a:effectLst>
          </p:spPr>
          <p:txBody>
            <a:bodyPr anchor="ctr"/>
            <a:lstStyle/>
            <a:p>
              <a:pPr algn="ctr">
                <a:spcBef>
                  <a:spcPct val="45000"/>
                </a:spcBef>
                <a:buClr>
                  <a:schemeClr val="tx1"/>
                </a:buClr>
                <a:buFont typeface="Webdings" pitchFamily="18" charset="2"/>
                <a:buChar char="4"/>
              </a:pPr>
              <a:endParaRPr lang="en-US"/>
            </a:p>
          </p:txBody>
        </p:sp>
        <p:sp>
          <p:nvSpPr>
            <p:cNvPr id="592980" name="Text Box 84"/>
            <p:cNvSpPr txBox="1">
              <a:spLocks noChangeArrowheads="1"/>
            </p:cNvSpPr>
            <p:nvPr/>
          </p:nvSpPr>
          <p:spPr bwMode="auto">
            <a:xfrm>
              <a:off x="4932" y="3308"/>
              <a:ext cx="551" cy="96"/>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Reporting</a:t>
              </a:r>
            </a:p>
          </p:txBody>
        </p:sp>
        <p:sp>
          <p:nvSpPr>
            <p:cNvPr id="592981" name="Text Box 85"/>
            <p:cNvSpPr txBox="1">
              <a:spLocks noChangeArrowheads="1"/>
            </p:cNvSpPr>
            <p:nvPr/>
          </p:nvSpPr>
          <p:spPr bwMode="auto">
            <a:xfrm>
              <a:off x="3887" y="2755"/>
              <a:ext cx="1536" cy="173"/>
            </a:xfrm>
            <a:prstGeom prst="rect">
              <a:avLst/>
            </a:prstGeom>
            <a:noFill/>
            <a:ln w="9525">
              <a:noFill/>
              <a:miter lim="800000"/>
              <a:headEnd/>
              <a:tailEnd/>
            </a:ln>
            <a:effectLst/>
          </p:spPr>
          <p:txBody>
            <a:bodyPr lIns="45720" rIns="45720">
              <a:spAutoFit/>
            </a:bodyPr>
            <a:lstStyle/>
            <a:p>
              <a:pPr algn="ctr">
                <a:buClrTx/>
                <a:buFontTx/>
                <a:buNone/>
              </a:pPr>
              <a:r>
                <a:rPr lang="en-US"/>
                <a:t>Implementation Phase</a:t>
              </a:r>
            </a:p>
          </p:txBody>
        </p:sp>
        <p:cxnSp>
          <p:nvCxnSpPr>
            <p:cNvPr id="592982" name="AutoShape 86"/>
            <p:cNvCxnSpPr>
              <a:cxnSpLocks noChangeShapeType="1"/>
              <a:stCxn id="592971" idx="3"/>
              <a:endCxn id="592976" idx="1"/>
            </p:cNvCxnSpPr>
            <p:nvPr/>
          </p:nvCxnSpPr>
          <p:spPr bwMode="auto">
            <a:xfrm flipH="1">
              <a:off x="3930" y="1492"/>
              <a:ext cx="1349" cy="1864"/>
            </a:xfrm>
            <a:prstGeom prst="bentConnector5">
              <a:avLst>
                <a:gd name="adj1" fmla="val -10602"/>
                <a:gd name="adj2" fmla="val 61157"/>
                <a:gd name="adj3" fmla="val 110676"/>
              </a:avLst>
            </a:prstGeom>
            <a:noFill/>
            <a:ln w="9525">
              <a:solidFill>
                <a:schemeClr val="tx1"/>
              </a:solidFill>
              <a:miter lim="800000"/>
              <a:headEnd/>
              <a:tailEnd type="triangle" w="med" len="med"/>
            </a:ln>
            <a:effectLst/>
          </p:spPr>
        </p:cxnSp>
        <p:cxnSp>
          <p:nvCxnSpPr>
            <p:cNvPr id="592983" name="AutoShape 87"/>
            <p:cNvCxnSpPr>
              <a:cxnSpLocks noChangeShapeType="1"/>
              <a:stCxn id="592957" idx="3"/>
              <a:endCxn id="592969" idx="1"/>
            </p:cNvCxnSpPr>
            <p:nvPr/>
          </p:nvCxnSpPr>
          <p:spPr bwMode="auto">
            <a:xfrm>
              <a:off x="3766" y="1484"/>
              <a:ext cx="302" cy="8"/>
            </a:xfrm>
            <a:prstGeom prst="straightConnector1">
              <a:avLst/>
            </a:prstGeom>
            <a:noFill/>
            <a:ln w="9525">
              <a:solidFill>
                <a:schemeClr val="tx1"/>
              </a:solidFill>
              <a:round/>
              <a:headEnd/>
              <a:tailEnd type="triangle" w="med" len="med"/>
            </a:ln>
            <a:effectLst/>
          </p:spPr>
        </p:cxnSp>
        <p:sp>
          <p:nvSpPr>
            <p:cNvPr id="592985" name="Text Box 89"/>
            <p:cNvSpPr txBox="1">
              <a:spLocks noChangeArrowheads="1"/>
            </p:cNvSpPr>
            <p:nvPr/>
          </p:nvSpPr>
          <p:spPr bwMode="auto">
            <a:xfrm>
              <a:off x="1247" y="1344"/>
              <a:ext cx="396" cy="288"/>
            </a:xfrm>
            <a:prstGeom prst="rect">
              <a:avLst/>
            </a:prstGeom>
            <a:noFill/>
            <a:ln w="9525">
              <a:noFill/>
              <a:miter lim="800000"/>
              <a:headEnd/>
              <a:tailEnd/>
            </a:ln>
            <a:effectLst/>
          </p:spPr>
          <p:txBody>
            <a:bodyPr lIns="0" tIns="0" rIns="0" bIns="0" anchor="ctr">
              <a:spAutoFit/>
            </a:bodyPr>
            <a:lstStyle/>
            <a:p>
              <a:pPr algn="ctr">
                <a:spcBef>
                  <a:spcPct val="50000"/>
                </a:spcBef>
                <a:buClrTx/>
                <a:buFontTx/>
                <a:buNone/>
              </a:pPr>
              <a:r>
                <a:rPr lang="en-US" sz="1000"/>
                <a:t>Develop Suite of Tools</a:t>
              </a:r>
            </a:p>
          </p:txBody>
        </p:sp>
      </p:grpSp>
      <p:sp>
        <p:nvSpPr>
          <p:cNvPr id="592987" name="Freeform 91"/>
          <p:cNvSpPr>
            <a:spLocks/>
          </p:cNvSpPr>
          <p:nvPr/>
        </p:nvSpPr>
        <p:spPr bwMode="gray">
          <a:xfrm rot="10800000" flipH="1" flipV="1">
            <a:off x="4799013" y="5181600"/>
            <a:ext cx="1157287" cy="665163"/>
          </a:xfrm>
          <a:custGeom>
            <a:avLst/>
            <a:gdLst/>
            <a:ahLst/>
            <a:cxnLst>
              <a:cxn ang="0">
                <a:pos x="726" y="0"/>
              </a:cxn>
              <a:cxn ang="0">
                <a:pos x="1092" y="265"/>
              </a:cxn>
              <a:cxn ang="0">
                <a:pos x="726" y="558"/>
              </a:cxn>
              <a:cxn ang="0">
                <a:pos x="726" y="407"/>
              </a:cxn>
              <a:cxn ang="0">
                <a:pos x="390" y="409"/>
              </a:cxn>
              <a:cxn ang="0">
                <a:pos x="334" y="428"/>
              </a:cxn>
              <a:cxn ang="0">
                <a:pos x="292" y="464"/>
              </a:cxn>
              <a:cxn ang="0">
                <a:pos x="267" y="513"/>
              </a:cxn>
              <a:cxn ang="0">
                <a:pos x="260" y="589"/>
              </a:cxn>
              <a:cxn ang="0">
                <a:pos x="260" y="669"/>
              </a:cxn>
              <a:cxn ang="0">
                <a:pos x="0" y="669"/>
              </a:cxn>
              <a:cxn ang="0">
                <a:pos x="1" y="543"/>
              </a:cxn>
              <a:cxn ang="0">
                <a:pos x="10" y="487"/>
              </a:cxn>
              <a:cxn ang="0">
                <a:pos x="21" y="428"/>
              </a:cxn>
              <a:cxn ang="0">
                <a:pos x="36" y="385"/>
              </a:cxn>
              <a:cxn ang="0">
                <a:pos x="59" y="338"/>
              </a:cxn>
              <a:cxn ang="0">
                <a:pos x="82" y="300"/>
              </a:cxn>
              <a:cxn ang="0">
                <a:pos x="122" y="256"/>
              </a:cxn>
              <a:cxn ang="0">
                <a:pos x="166" y="217"/>
              </a:cxn>
              <a:cxn ang="0">
                <a:pos x="212" y="191"/>
              </a:cxn>
              <a:cxn ang="0">
                <a:pos x="264" y="165"/>
              </a:cxn>
              <a:cxn ang="0">
                <a:pos x="330" y="150"/>
              </a:cxn>
              <a:cxn ang="0">
                <a:pos x="390" y="147"/>
              </a:cxn>
              <a:cxn ang="0">
                <a:pos x="726" y="146"/>
              </a:cxn>
              <a:cxn ang="0">
                <a:pos x="726" y="0"/>
              </a:cxn>
            </a:cxnLst>
            <a:rect l="0" t="0" r="r" b="b"/>
            <a:pathLst>
              <a:path w="1092" h="669">
                <a:moveTo>
                  <a:pt x="726" y="0"/>
                </a:moveTo>
                <a:lnTo>
                  <a:pt x="1092" y="265"/>
                </a:lnTo>
                <a:lnTo>
                  <a:pt x="726" y="558"/>
                </a:lnTo>
                <a:lnTo>
                  <a:pt x="726" y="407"/>
                </a:lnTo>
                <a:lnTo>
                  <a:pt x="390" y="409"/>
                </a:lnTo>
                <a:lnTo>
                  <a:pt x="334" y="428"/>
                </a:lnTo>
                <a:lnTo>
                  <a:pt x="292" y="464"/>
                </a:lnTo>
                <a:lnTo>
                  <a:pt x="267" y="513"/>
                </a:lnTo>
                <a:lnTo>
                  <a:pt x="260" y="589"/>
                </a:lnTo>
                <a:lnTo>
                  <a:pt x="260" y="669"/>
                </a:lnTo>
                <a:lnTo>
                  <a:pt x="0" y="669"/>
                </a:lnTo>
                <a:lnTo>
                  <a:pt x="1" y="543"/>
                </a:lnTo>
                <a:lnTo>
                  <a:pt x="10" y="487"/>
                </a:lnTo>
                <a:lnTo>
                  <a:pt x="21" y="428"/>
                </a:lnTo>
                <a:lnTo>
                  <a:pt x="36" y="385"/>
                </a:lnTo>
                <a:lnTo>
                  <a:pt x="59" y="338"/>
                </a:lnTo>
                <a:lnTo>
                  <a:pt x="82" y="300"/>
                </a:lnTo>
                <a:lnTo>
                  <a:pt x="122" y="256"/>
                </a:lnTo>
                <a:lnTo>
                  <a:pt x="166" y="217"/>
                </a:lnTo>
                <a:lnTo>
                  <a:pt x="212" y="191"/>
                </a:lnTo>
                <a:lnTo>
                  <a:pt x="264" y="165"/>
                </a:lnTo>
                <a:lnTo>
                  <a:pt x="330" y="150"/>
                </a:lnTo>
                <a:lnTo>
                  <a:pt x="390" y="147"/>
                </a:lnTo>
                <a:lnTo>
                  <a:pt x="726" y="146"/>
                </a:lnTo>
                <a:lnTo>
                  <a:pt x="726" y="0"/>
                </a:lnTo>
                <a:close/>
              </a:path>
            </a:pathLst>
          </a:custGeom>
          <a:solidFill>
            <a:schemeClr val="accent2"/>
          </a:solidFill>
          <a:ln w="9525" cmpd="sng">
            <a:solidFill>
              <a:srgbClr val="000000"/>
            </a:solidFill>
            <a:prstDash val="solid"/>
            <a:round/>
            <a:headEnd/>
            <a:tailEnd/>
          </a:ln>
          <a:effectLst>
            <a:outerShdw dist="35921" dir="2700000" algn="ctr" rotWithShape="0">
              <a:srgbClr val="000000"/>
            </a:outerShdw>
          </a:effectLst>
        </p:spPr>
        <p:txBody>
          <a:bodyPr/>
          <a:lstStyle/>
          <a:p>
            <a:endParaRPr lang="en-US"/>
          </a:p>
        </p:txBody>
      </p:sp>
      <p:sp>
        <p:nvSpPr>
          <p:cNvPr id="592988" name="Text Box 92"/>
          <p:cNvSpPr txBox="1">
            <a:spLocks noChangeArrowheads="1"/>
          </p:cNvSpPr>
          <p:nvPr/>
        </p:nvSpPr>
        <p:spPr bwMode="auto">
          <a:xfrm>
            <a:off x="4951413" y="5410200"/>
            <a:ext cx="838200" cy="122238"/>
          </a:xfrm>
          <a:prstGeom prst="rect">
            <a:avLst/>
          </a:prstGeom>
          <a:noFill/>
          <a:ln w="9525" algn="ctr">
            <a:noFill/>
            <a:prstDash val="dash"/>
            <a:miter lim="800000"/>
            <a:headEnd/>
            <a:tailEnd/>
          </a:ln>
          <a:effectLst/>
        </p:spPr>
        <p:txBody>
          <a:bodyPr lIns="0" tIns="0" rIns="0" bIns="0">
            <a:spAutoFit/>
          </a:bodyPr>
          <a:lstStyle/>
          <a:p>
            <a:pPr>
              <a:spcBef>
                <a:spcPct val="50000"/>
              </a:spcBef>
            </a:pPr>
            <a:r>
              <a:rPr lang="en-US" sz="800" b="1"/>
              <a:t>We are here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ChangeArrowheads="1"/>
          </p:cNvSpPr>
          <p:nvPr/>
        </p:nvSpPr>
        <p:spPr bwMode="auto">
          <a:xfrm>
            <a:off x="1522413" y="4724400"/>
            <a:ext cx="6858000" cy="381000"/>
          </a:xfrm>
          <a:prstGeom prst="rect">
            <a:avLst/>
          </a:prstGeom>
          <a:noFill/>
          <a:ln w="38100">
            <a:solidFill>
              <a:srgbClr val="0B1F65"/>
            </a:solidFill>
            <a:miter lim="800000"/>
            <a:headEnd/>
            <a:tailEnd/>
          </a:ln>
          <a:effectLst/>
        </p:spPr>
        <p:txBody>
          <a:bodyPr wrap="none" anchor="ctr"/>
          <a:lstStyle/>
          <a:p>
            <a:endParaRPr lang="en-US"/>
          </a:p>
        </p:txBody>
      </p:sp>
      <p:sp>
        <p:nvSpPr>
          <p:cNvPr id="644099" name="Rectangle 3"/>
          <p:cNvSpPr>
            <a:spLocks noGrp="1" noChangeArrowheads="1"/>
          </p:cNvSpPr>
          <p:nvPr>
            <p:ph type="ctrTitle"/>
          </p:nvPr>
        </p:nvSpPr>
        <p:spPr>
          <a:xfrm>
            <a:off x="1600200" y="990600"/>
            <a:ext cx="6705600" cy="1143000"/>
          </a:xfrm>
        </p:spPr>
        <p:txBody>
          <a:bodyPr/>
          <a:lstStyle/>
          <a:p>
            <a:r>
              <a:rPr lang="en-US"/>
              <a:t>Table Of Contents</a:t>
            </a:r>
          </a:p>
        </p:txBody>
      </p:sp>
      <p:sp>
        <p:nvSpPr>
          <p:cNvPr id="644100" name="Rectangle 4"/>
          <p:cNvSpPr>
            <a:spLocks noGrp="1" noChangeArrowheads="1"/>
          </p:cNvSpPr>
          <p:nvPr>
            <p:ph type="subTitle" idx="1"/>
          </p:nvPr>
        </p:nvSpPr>
        <p:spPr>
          <a:xfrm>
            <a:off x="1600200" y="2286000"/>
            <a:ext cx="6705600" cy="2971800"/>
          </a:xfrm>
          <a:noFill/>
          <a:ln/>
        </p:spPr>
        <p:txBody>
          <a:bodyPr/>
          <a:lstStyle/>
          <a:p>
            <a:r>
              <a:rPr lang="en-US"/>
              <a:t>Introductions</a:t>
            </a:r>
          </a:p>
          <a:p>
            <a:r>
              <a:rPr lang="en-US"/>
              <a:t>Purpose of our visit to VISN </a:t>
            </a:r>
          </a:p>
          <a:p>
            <a:r>
              <a:rPr lang="en-US"/>
              <a:t>Background</a:t>
            </a:r>
          </a:p>
          <a:p>
            <a:r>
              <a:rPr lang="en-US"/>
              <a:t>Approach</a:t>
            </a:r>
          </a:p>
          <a:p>
            <a:r>
              <a:rPr lang="en-US"/>
              <a:t>Process</a:t>
            </a:r>
          </a:p>
          <a:p>
            <a:r>
              <a:rPr lang="en-US"/>
              <a:t>Questions</a:t>
            </a:r>
          </a:p>
          <a:p>
            <a:endParaRPr lang="en-US"/>
          </a:p>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1" name="Rectangle 3"/>
          <p:cNvSpPr>
            <a:spLocks noGrp="1" noChangeArrowheads="1"/>
          </p:cNvSpPr>
          <p:nvPr>
            <p:ph type="body" idx="1"/>
          </p:nvPr>
        </p:nvSpPr>
        <p:spPr/>
        <p:txBody>
          <a:bodyPr/>
          <a:lstStyle/>
          <a:p>
            <a:pPr>
              <a:buFont typeface="Webdings" pitchFamily="18" charset="2"/>
              <a:buNone/>
            </a:pPr>
            <a:r>
              <a:rPr lang="en-US" b="1"/>
              <a:t>Questions?</a:t>
            </a:r>
          </a:p>
        </p:txBody>
      </p:sp>
    </p:spTree>
  </p:cSld>
  <p:clrMapOvr>
    <a:masterClrMapping/>
  </p:clrMapOvr>
</p:sld>
</file>

<file path=ppt/theme/theme1.xml><?xml version="1.0" encoding="utf-8"?>
<a:theme xmlns:a="http://schemas.openxmlformats.org/drawingml/2006/main" name="Default Design">
  <a:themeElements>
    <a:clrScheme name="Default Design 8">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dash"/>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
            <a:srgbClr val="0B1F65"/>
          </a:buClr>
          <a:buSzTx/>
          <a:buFontTx/>
          <a:buChar char="•"/>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dash"/>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
            <a:srgbClr val="0B1F65"/>
          </a:buClr>
          <a:buSzTx/>
          <a:buFontTx/>
          <a:buChar char="•"/>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2130</TotalTime>
  <Pages>8</Pages>
  <Words>1292</Words>
  <Application>Microsoft PowerPoint 4.0</Application>
  <PresentationFormat>Custom</PresentationFormat>
  <Paragraphs>246</Paragraphs>
  <Slides>18</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Book Antiqua</vt:lpstr>
      <vt:lpstr>Arial</vt:lpstr>
      <vt:lpstr>Webdings</vt:lpstr>
      <vt:lpstr>Wingdings</vt:lpstr>
      <vt:lpstr>Times New Roman</vt:lpstr>
      <vt:lpstr>Symbol</vt:lpstr>
      <vt:lpstr>Harvey Balls</vt:lpstr>
      <vt:lpstr>Default Design</vt:lpstr>
      <vt:lpstr>Slide 0</vt:lpstr>
      <vt:lpstr>Table Of Contents</vt:lpstr>
      <vt:lpstr>Table Of Contents</vt:lpstr>
      <vt:lpstr>Introduction to Assessment Team</vt:lpstr>
      <vt:lpstr>Table Of Contents</vt:lpstr>
      <vt:lpstr>The purpose of the site visit is to collect additional data that has not been obtained through the pre-survey</vt:lpstr>
      <vt:lpstr>Table Of Contents</vt:lpstr>
      <vt:lpstr>EMSHG is working with VISNs to improve emergency management programs</vt:lpstr>
      <vt:lpstr>Table Of Contents</vt:lpstr>
      <vt:lpstr>Scope of the assessment includes VISNs, VAMCs, and VHA CO program offices </vt:lpstr>
      <vt:lpstr>Site visits are focused on capabilities</vt:lpstr>
      <vt:lpstr>Measurement scale was developed for evaluating capabilities</vt:lpstr>
      <vt:lpstr>Table Of Contents</vt:lpstr>
      <vt:lpstr>We propose several steps in the data collection methodology</vt:lpstr>
      <vt:lpstr>Capabilities Assessment Reporting</vt:lpstr>
      <vt:lpstr>The Assessment Team tested the proposed assessment methodology through pilot site visits to produce a mutually agreeable and stable tool suite</vt:lpstr>
      <vt:lpstr>Table Of Contents</vt:lpstr>
      <vt:lpstr>Slide 17</vt:lpstr>
    </vt:vector>
  </TitlesOfParts>
  <Company>BA&amp;H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BA&amp;H</dc:creator>
  <cp:keywords/>
  <dc:description/>
  <cp:lastModifiedBy>vhamocphiffj</cp:lastModifiedBy>
  <cp:revision>136</cp:revision>
  <cp:lastPrinted>2001-09-28T15:01:44Z</cp:lastPrinted>
  <dcterms:created xsi:type="dcterms:W3CDTF">2001-12-04T14:26:41Z</dcterms:created>
  <dcterms:modified xsi:type="dcterms:W3CDTF">2009-02-17T19:24:23Z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e1">
    <vt:lpwstr>Other</vt:lpwstr>
  </property>
</Properties>
</file>