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15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4AC1-A547-4167-A98B-7D70692D8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7266-2E03-4A71-B7DB-207140B84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C228-5E55-4A19-9D64-AA367BB7C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7945-4C8E-41BA-9500-A4CB53461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AEAA6-D0F7-444F-96AC-B3106C08A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FB5B-DF83-4EF6-9BE0-5F5CD972E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55F9-B697-4B8E-8868-E883E0811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C1CC-4A99-4258-95E9-DED72732D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EB92-08AA-4D5A-8F9C-547C17BCA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BF2E-F618-44ED-903D-4DF62226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1752-BF54-48E0-B171-EBAF7E63B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16DF1CC-4F83-4DCC-AE7A-589ECB7E6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.belfor.com/" TargetMode="External"/><Relationship Id="rId2" Type="http://schemas.openxmlformats.org/officeDocument/2006/relationships/hyperlink" Target="http://www.munters.com/en/Munters-Corporate-Ho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scat.com/index.asp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tw2t@virgini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a.gov/news/disaster_totals_annual.fem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.gov/america/local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 Simplified Approach to Service Continuity Planning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724400"/>
            <a:ext cx="6105525" cy="1905000"/>
          </a:xfrm>
        </p:spPr>
        <p:txBody>
          <a:bodyPr>
            <a:normAutofit fontScale="92500"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600" dirty="0" smtClean="0"/>
              <a:t>Dan Wilson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600" dirty="0" smtClean="0"/>
              <a:t>Coordinator, NN/LM Emergency Preparedness &amp; Response Plan</a:t>
            </a:r>
            <a:br>
              <a:rPr lang="en-US" sz="1600" dirty="0" smtClean="0"/>
            </a:br>
            <a:r>
              <a:rPr lang="en-US" sz="1600" dirty="0" smtClean="0"/>
              <a:t>Associate Director for Collection Management &amp; Access Services, Claude Moore Health Sciences Library, University of Virginia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600" dirty="0" smtClean="0"/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600" dirty="0" smtClean="0"/>
              <a:t>Susan Yowell</a:t>
            </a:r>
            <a:br>
              <a:rPr lang="en-US" sz="1600" dirty="0" smtClean="0"/>
            </a:br>
            <a:r>
              <a:rPr lang="en-US" sz="1600" dirty="0" smtClean="0"/>
              <a:t>Project Assistant, NN/LM Emergency Preparedness &amp; Response Plan</a:t>
            </a:r>
            <a:br>
              <a:rPr lang="en-US" sz="1600" dirty="0" smtClean="0"/>
            </a:br>
            <a:r>
              <a:rPr lang="en-US" sz="1600" dirty="0" smtClean="0"/>
              <a:t>Project Assistant, Claude Moore Health Sciences Library, University of Virginia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Step Four: Determine Your Core/Unique Resources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  <a:br>
              <a:rPr lang="en-US" smtClean="0"/>
            </a:br>
            <a:r>
              <a:rPr lang="en-US" sz="2400" smtClean="0"/>
              <a:t>Will your users still have access to essential resources such as UpToDate, MDConsult, and StatRef if your library is closed due to a disaster that damages the building?  Are there print resources, such as core textbooks, that your users might need in the aftermath of a disaster?  Do you have any unique resources, such as institutional records or historical materials that would need to be recovered?</a:t>
            </a:r>
          </a:p>
        </p:txBody>
      </p:sp>
      <p:pic>
        <p:nvPicPr>
          <p:cNvPr id="11268" name="Picture 4" descr="C:\Documents and Settings\dtw2t\Local Settings\Temporary Internet Files\Content.IE5\BYSV9364\MMj0395695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800" y="5638800"/>
            <a:ext cx="1587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67400"/>
            <a:ext cx="1727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6324600"/>
            <a:ext cx="3810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5715000"/>
            <a:ext cx="1676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Step Five: Develop a Continuity of Access Plan for Your Essential Resources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	Devise plans for maintaining access to essential online and print resources; would your server continue to function on back-up power, and continue to host your home page in the event of a power outage?  How long would back-up power be available at your hospital? 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Find or create a floorplan for your print collections and then color-code the locations of your essential print and/or historical materials based on level of importance (see example on next slide). Determine which of these collections you would spend money (might be lots of money!) to recover. Contact a commercial salvage company (such as </a:t>
            </a:r>
            <a:r>
              <a:rPr lang="en-US" sz="2000" smtClean="0">
                <a:hlinkClick r:id="rId2"/>
              </a:rPr>
              <a:t>Munters</a:t>
            </a:r>
            <a:r>
              <a:rPr lang="en-US" sz="2000" smtClean="0"/>
              <a:t>, </a:t>
            </a:r>
            <a:r>
              <a:rPr lang="en-US" sz="2000" smtClean="0">
                <a:hlinkClick r:id="rId3"/>
              </a:rPr>
              <a:t>Belfor,</a:t>
            </a:r>
            <a:r>
              <a:rPr lang="en-US" sz="2000" smtClean="0"/>
              <a:t>or </a:t>
            </a:r>
            <a:r>
              <a:rPr lang="en-US" sz="2000" smtClean="0">
                <a:hlinkClick r:id="rId4"/>
              </a:rPr>
              <a:t>BMS</a:t>
            </a:r>
            <a:r>
              <a:rPr lang="en-US" sz="2000" smtClean="0"/>
              <a:t>) to get an idea about how much it would cost to recover your materials, should freeze-drying, mold abatement, or other services be required.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604838"/>
            <a:ext cx="67627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181600" y="6248400"/>
            <a:ext cx="381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Sample salvage chart from the University of California, Berkeley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Step Six: Memorize </a:t>
            </a:r>
            <a:br>
              <a:rPr lang="en-US" sz="4000" smtClean="0"/>
            </a:br>
            <a:r>
              <a:rPr lang="en-US" sz="4000" smtClean="0"/>
              <a:t>1-800-DEV-ROKS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  <a:br>
              <a:rPr lang="en-US" smtClean="0"/>
            </a:br>
            <a:r>
              <a:rPr lang="en-US" smtClean="0"/>
              <a:t>1-800-DEV-ROKS (ROKS without a “C”) will connect you to your Regional Medical Library. Calling this number will initiate a coordinated response effort that will help you continue your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Step Seven: Drill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  <a:br>
              <a:rPr lang="en-US" smtClean="0"/>
            </a:br>
            <a:r>
              <a:rPr lang="en-US" smtClean="0"/>
              <a:t>Create drills to test your plan. Focus specifically on how your users will be able to access important services and resources in the event of a disaster.</a:t>
            </a:r>
          </a:p>
        </p:txBody>
      </p:sp>
      <p:pic>
        <p:nvPicPr>
          <p:cNvPr id="15364" name="Picture 5" descr="C:\Documents and Settings\dtw2t\Local Settings\Temporary Internet Files\Content.IE5\W03XRE1J\MPj042303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Step Eight: Review and Update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  <a:br>
              <a:rPr lang="en-US" smtClean="0"/>
            </a:br>
            <a:r>
              <a:rPr lang="en-US" smtClean="0"/>
              <a:t>Review and update steps one through six on a quarterly basis. The easiest way to do this is to update your plan within a couple of weeks of a change in season.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Contact Information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	</a:t>
            </a:r>
            <a:br>
              <a:rPr lang="en-US" smtClean="0"/>
            </a:br>
            <a:r>
              <a:rPr lang="en-US" smtClean="0"/>
              <a:t>Dan Wilson, Coordinator, National Network of Libraries of Medicine (NN/LM) Emergency Preparedness &amp; Response Plan</a:t>
            </a:r>
          </a:p>
          <a:p>
            <a:pPr lvl="1" algn="ctr" eaLnBrk="1" hangingPunct="1">
              <a:buFontTx/>
              <a:buNone/>
            </a:pPr>
            <a:r>
              <a:rPr lang="en-US" smtClean="0">
                <a:hlinkClick r:id="rId2"/>
              </a:rPr>
              <a:t/>
            </a:r>
            <a:br>
              <a:rPr lang="en-US" smtClean="0">
                <a:hlinkClick r:id="rId2"/>
              </a:rPr>
            </a:br>
            <a:r>
              <a:rPr lang="en-US" smtClean="0">
                <a:hlinkClick r:id="rId2"/>
              </a:rPr>
              <a:t>dtw2t@virginia.edu</a:t>
            </a: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Step One: Assess Risks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Make a list of events for which your library could be at risk.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Talk with long-term staff at your library and gather anecdotal information about emergencies or disasters that have happened in the past.  Add to the list such emergencies as fire and bio-terrorism that may not have happened but which can happen anytime and anywhere. 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Check federal, state and local emergency preparedness web sites for more information about potential emergency events.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181600" y="2514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410200" y="2286000"/>
            <a:ext cx="32004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FEMA Site:</a:t>
            </a:r>
          </a:p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http://www.fema.gov/news/disaster_totals_annual.fema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Check this site for disaster declarations for your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34000" y="21336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34000" y="2514600"/>
            <a:ext cx="3276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Disaster declarations for Virginia.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Most common declarations are for severe storms, flooding, and hurricanes.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1600200"/>
            <a:ext cx="21336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For state information on preparing for emergencies, use</a:t>
            </a:r>
          </a:p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http://www.ready.gov/america/local/index.html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and click on your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22860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Community and state information for Virginia.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562600" y="22860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Emergency/Critical Incident plan for the University of Virginia.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Step Two: Determine Core Services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  <a:br>
              <a:rPr lang="en-US" smtClean="0"/>
            </a:br>
            <a:r>
              <a:rPr lang="en-US" smtClean="0"/>
              <a:t>What services are most critical to your users?  Interlibrary loan? Bibliographic searches?  Reference help?  Think of all the services that you offer and then prioritize them based on users’ needs.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953000"/>
            <a:ext cx="1828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Step Three: Remote Access To Core Services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</a:p>
          <a:p>
            <a:pPr eaLnBrk="1" hangingPunct="1">
              <a:buFontTx/>
              <a:buNone/>
            </a:pPr>
            <a:r>
              <a:rPr lang="en-US" smtClean="0"/>
              <a:t>	Take your list of core services and develop strategies for maintaining access to these services from an off-site location. This off-site location may be either from someone’s home (for example your ILL manager) or from a temporary location away from your building. </a:t>
            </a:r>
          </a:p>
        </p:txBody>
      </p:sp>
      <p:pic>
        <p:nvPicPr>
          <p:cNvPr id="10244" name="Picture 4" descr="C:\Documents and Settings\dtw2t\Local Settings\Temporary Internet Files\Content.IE5\W03XRE1J\MPj043658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029200"/>
            <a:ext cx="24384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145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A Simplified Approach to Service Continuity Planning  </vt:lpstr>
      <vt:lpstr>Step One: Assess Risks </vt:lpstr>
      <vt:lpstr>Slide 3</vt:lpstr>
      <vt:lpstr>Slide 4</vt:lpstr>
      <vt:lpstr>Slide 5</vt:lpstr>
      <vt:lpstr>Slide 6</vt:lpstr>
      <vt:lpstr>Slide 7</vt:lpstr>
      <vt:lpstr>Step Two: Determine Core Services </vt:lpstr>
      <vt:lpstr>Step Three: Remote Access To Core Services </vt:lpstr>
      <vt:lpstr>Step Four: Determine Your Core/Unique Resources </vt:lpstr>
      <vt:lpstr>Step Five: Develop a Continuity of Access Plan for Your Essential Resources</vt:lpstr>
      <vt:lpstr>Slide 12</vt:lpstr>
      <vt:lpstr>Step Six: Memorize  1-800-DEV-ROKS</vt:lpstr>
      <vt:lpstr>Step Seven: Drill </vt:lpstr>
      <vt:lpstr>Step Eight: Review and Update </vt:lpstr>
      <vt:lpstr>Contact Information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Simplified Approach to Disaster Planning </dc:title>
  <dc:creator>staff</dc:creator>
  <cp:lastModifiedBy>staff</cp:lastModifiedBy>
  <cp:revision>14</cp:revision>
  <dcterms:created xsi:type="dcterms:W3CDTF">2007-10-19T15:51:23Z</dcterms:created>
  <dcterms:modified xsi:type="dcterms:W3CDTF">2008-04-23T11:44:24Z</dcterms:modified>
</cp:coreProperties>
</file>